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7" r:id="rId5"/>
  </p:sldMasterIdLst>
  <p:notesMasterIdLst>
    <p:notesMasterId r:id="rId41"/>
  </p:notesMasterIdLst>
  <p:sldIdLst>
    <p:sldId id="256" r:id="rId6"/>
    <p:sldId id="1199" r:id="rId7"/>
    <p:sldId id="1120" r:id="rId8"/>
    <p:sldId id="1244" r:id="rId9"/>
    <p:sldId id="1231" r:id="rId10"/>
    <p:sldId id="1239" r:id="rId11"/>
    <p:sldId id="1438" r:id="rId12"/>
    <p:sldId id="1288" r:id="rId13"/>
    <p:sldId id="1247" r:id="rId14"/>
    <p:sldId id="1257" r:id="rId15"/>
    <p:sldId id="1210" r:id="rId16"/>
    <p:sldId id="1440" r:id="rId17"/>
    <p:sldId id="1242" r:id="rId18"/>
    <p:sldId id="1256" r:id="rId19"/>
    <p:sldId id="1289" r:id="rId20"/>
    <p:sldId id="821" r:id="rId21"/>
    <p:sldId id="1235" r:id="rId22"/>
    <p:sldId id="1234" r:id="rId23"/>
    <p:sldId id="1255" r:id="rId24"/>
    <p:sldId id="1441" r:id="rId25"/>
    <p:sldId id="477" r:id="rId26"/>
    <p:sldId id="383" r:id="rId27"/>
    <p:sldId id="393" r:id="rId28"/>
    <p:sldId id="480" r:id="rId29"/>
    <p:sldId id="481" r:id="rId30"/>
    <p:sldId id="1420" r:id="rId31"/>
    <p:sldId id="1246" r:id="rId32"/>
    <p:sldId id="1119" r:id="rId33"/>
    <p:sldId id="1114" r:id="rId34"/>
    <p:sldId id="1252" r:id="rId35"/>
    <p:sldId id="419" r:id="rId36"/>
    <p:sldId id="421" r:id="rId37"/>
    <p:sldId id="1250" r:id="rId38"/>
    <p:sldId id="459" r:id="rId39"/>
    <p:sldId id="121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uti Salonlahti" initials="OS" lastIdx="16" clrIdx="0">
    <p:extLst>
      <p:ext uri="{19B8F6BF-5375-455C-9EA6-DF929625EA0E}">
        <p15:presenceInfo xmlns:p15="http://schemas.microsoft.com/office/powerpoint/2012/main" userId="S::outi.salonlahti@cultureforall.fi::2f0b6009-f780-4fb6-b588-962d51c61845" providerId="AD"/>
      </p:ext>
    </p:extLst>
  </p:cmAuthor>
  <p:cmAuthor id="2" name="Mira Haataja" initials="MH" lastIdx="1" clrIdx="1">
    <p:extLst>
      <p:ext uri="{19B8F6BF-5375-455C-9EA6-DF929625EA0E}">
        <p15:presenceInfo xmlns:p15="http://schemas.microsoft.com/office/powerpoint/2012/main" userId="Mira Haata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82DDFA"/>
    <a:srgbClr val="F04726"/>
    <a:srgbClr val="FFCBCB"/>
    <a:srgbClr val="FAEFE9"/>
    <a:srgbClr val="CDE8D9"/>
    <a:srgbClr val="45CFF0"/>
    <a:srgbClr val="B9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6F484-CA65-4199-887E-F6FE1FDC0C4A}" v="32" dt="2026-01-27T12:17:38.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25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Haataja" userId="9f0d74c7-367b-4246-8cff-4a99c7e303f4" providerId="ADAL" clId="{AA4DA590-768D-432A-9410-A112D87E36F8}"/>
    <pc:docChg chg="custSel addSld delSld modSld sldOrd">
      <pc:chgData name="Mira Haataja" userId="9f0d74c7-367b-4246-8cff-4a99c7e303f4" providerId="ADAL" clId="{AA4DA590-768D-432A-9410-A112D87E36F8}" dt="2026-01-27T12:25:33.212" v="1061" actId="13926"/>
      <pc:docMkLst>
        <pc:docMk/>
      </pc:docMkLst>
      <pc:sldChg chg="addSp delSp modSp mod">
        <pc:chgData name="Mira Haataja" userId="9f0d74c7-367b-4246-8cff-4a99c7e303f4" providerId="ADAL" clId="{AA4DA590-768D-432A-9410-A112D87E36F8}" dt="2026-01-27T12:25:33.212" v="1061" actId="13926"/>
        <pc:sldMkLst>
          <pc:docMk/>
          <pc:sldMk cId="0" sldId="256"/>
        </pc:sldMkLst>
        <pc:spChg chg="mod">
          <ac:chgData name="Mira Haataja" userId="9f0d74c7-367b-4246-8cff-4a99c7e303f4" providerId="ADAL" clId="{AA4DA590-768D-432A-9410-A112D87E36F8}" dt="2026-01-27T12:03:35.836" v="778" actId="255"/>
          <ac:spMkLst>
            <pc:docMk/>
            <pc:sldMk cId="0" sldId="256"/>
            <ac:spMk id="4" creationId="{70080161-DF2E-4B8D-9563-3B77FCB3AA40}"/>
          </ac:spMkLst>
        </pc:spChg>
        <pc:spChg chg="mod">
          <ac:chgData name="Mira Haataja" userId="9f0d74c7-367b-4246-8cff-4a99c7e303f4" providerId="ADAL" clId="{AA4DA590-768D-432A-9410-A112D87E36F8}" dt="2026-01-27T12:03:41.024" v="779" actId="1076"/>
          <ac:spMkLst>
            <pc:docMk/>
            <pc:sldMk cId="0" sldId="256"/>
            <ac:spMk id="8" creationId="{FC32BC78-7F3C-4C76-ABEE-4D922271ADE8}"/>
          </ac:spMkLst>
        </pc:spChg>
        <pc:spChg chg="mod">
          <ac:chgData name="Mira Haataja" userId="9f0d74c7-367b-4246-8cff-4a99c7e303f4" providerId="ADAL" clId="{AA4DA590-768D-432A-9410-A112D87E36F8}" dt="2026-01-27T12:03:19.550" v="774" actId="1076"/>
          <ac:spMkLst>
            <pc:docMk/>
            <pc:sldMk cId="0" sldId="256"/>
            <ac:spMk id="10" creationId="{0623BF3B-A23B-41A8-8C7A-A837842AE108}"/>
          </ac:spMkLst>
        </pc:spChg>
        <pc:spChg chg="mod">
          <ac:chgData name="Mira Haataja" userId="9f0d74c7-367b-4246-8cff-4a99c7e303f4" providerId="ADAL" clId="{AA4DA590-768D-432A-9410-A112D87E36F8}" dt="2026-01-27T12:03:16.835" v="773" actId="1076"/>
          <ac:spMkLst>
            <pc:docMk/>
            <pc:sldMk cId="0" sldId="256"/>
            <ac:spMk id="11" creationId="{BE5A763A-E4B4-48F4-828D-D30D39A67315}"/>
          </ac:spMkLst>
        </pc:spChg>
        <pc:spChg chg="mod">
          <ac:chgData name="Mira Haataja" userId="9f0d74c7-367b-4246-8cff-4a99c7e303f4" providerId="ADAL" clId="{AA4DA590-768D-432A-9410-A112D87E36F8}" dt="2026-01-27T12:25:33.212" v="1061" actId="13926"/>
          <ac:spMkLst>
            <pc:docMk/>
            <pc:sldMk cId="0" sldId="256"/>
            <ac:spMk id="105" creationId="{00000000-0000-0000-0000-000000000000}"/>
          </ac:spMkLst>
        </pc:spChg>
        <pc:picChg chg="add mod">
          <ac:chgData name="Mira Haataja" userId="9f0d74c7-367b-4246-8cff-4a99c7e303f4" providerId="ADAL" clId="{AA4DA590-768D-432A-9410-A112D87E36F8}" dt="2026-01-27T11:28:37.693" v="389" actId="1076"/>
          <ac:picMkLst>
            <pc:docMk/>
            <pc:sldMk cId="0" sldId="256"/>
            <ac:picMk id="2" creationId="{E44E7B31-8AD5-3D3B-2E20-BAD9153B1CF8}"/>
          </ac:picMkLst>
        </pc:picChg>
        <pc:picChg chg="add del mod">
          <ac:chgData name="Mira Haataja" userId="9f0d74c7-367b-4246-8cff-4a99c7e303f4" providerId="ADAL" clId="{AA4DA590-768D-432A-9410-A112D87E36F8}" dt="2026-01-27T12:02:45.036" v="766" actId="478"/>
          <ac:picMkLst>
            <pc:docMk/>
            <pc:sldMk cId="0" sldId="256"/>
            <ac:picMk id="3" creationId="{E78AFC9D-A459-1CE8-5805-AEFDD3AACBA3}"/>
          </ac:picMkLst>
        </pc:picChg>
        <pc:picChg chg="mod">
          <ac:chgData name="Mira Haataja" userId="9f0d74c7-367b-4246-8cff-4a99c7e303f4" providerId="ADAL" clId="{AA4DA590-768D-432A-9410-A112D87E36F8}" dt="2026-01-27T11:28:17.187" v="383" actId="1076"/>
          <ac:picMkLst>
            <pc:docMk/>
            <pc:sldMk cId="0" sldId="256"/>
            <ac:picMk id="9" creationId="{6A55AC81-5AD7-48A5-A7F2-4CDF02C4FA36}"/>
          </ac:picMkLst>
        </pc:picChg>
      </pc:sldChg>
      <pc:sldChg chg="del">
        <pc:chgData name="Mira Haataja" userId="9f0d74c7-367b-4246-8cff-4a99c7e303f4" providerId="ADAL" clId="{AA4DA590-768D-432A-9410-A112D87E36F8}" dt="2026-01-27T12:01:49.382" v="762" actId="47"/>
        <pc:sldMkLst>
          <pc:docMk/>
          <pc:sldMk cId="2761162791" sldId="418"/>
        </pc:sldMkLst>
      </pc:sldChg>
      <pc:sldChg chg="add">
        <pc:chgData name="Mira Haataja" userId="9f0d74c7-367b-4246-8cff-4a99c7e303f4" providerId="ADAL" clId="{AA4DA590-768D-432A-9410-A112D87E36F8}" dt="2026-01-27T11:59:10.741" v="757"/>
        <pc:sldMkLst>
          <pc:docMk/>
          <pc:sldMk cId="329326165" sldId="459"/>
        </pc:sldMkLst>
      </pc:sldChg>
      <pc:sldChg chg="modSp mod">
        <pc:chgData name="Mira Haataja" userId="9f0d74c7-367b-4246-8cff-4a99c7e303f4" providerId="ADAL" clId="{AA4DA590-768D-432A-9410-A112D87E36F8}" dt="2026-01-27T12:10:58.705" v="1051" actId="20577"/>
        <pc:sldMkLst>
          <pc:docMk/>
          <pc:sldMk cId="1252379132" sldId="481"/>
        </pc:sldMkLst>
        <pc:spChg chg="mod">
          <ac:chgData name="Mira Haataja" userId="9f0d74c7-367b-4246-8cff-4a99c7e303f4" providerId="ADAL" clId="{AA4DA590-768D-432A-9410-A112D87E36F8}" dt="2026-01-27T12:10:58.705" v="1051" actId="20577"/>
          <ac:spMkLst>
            <pc:docMk/>
            <pc:sldMk cId="1252379132" sldId="481"/>
            <ac:spMk id="316" creationId="{00000000-0000-0000-0000-000000000000}"/>
          </ac:spMkLst>
        </pc:spChg>
      </pc:sldChg>
      <pc:sldChg chg="del">
        <pc:chgData name="Mira Haataja" userId="9f0d74c7-367b-4246-8cff-4a99c7e303f4" providerId="ADAL" clId="{AA4DA590-768D-432A-9410-A112D87E36F8}" dt="2026-01-27T12:10:00.528" v="1010" actId="47"/>
        <pc:sldMkLst>
          <pc:docMk/>
          <pc:sldMk cId="3618714212" sldId="487"/>
        </pc:sldMkLst>
      </pc:sldChg>
      <pc:sldChg chg="add del">
        <pc:chgData name="Mira Haataja" userId="9f0d74c7-367b-4246-8cff-4a99c7e303f4" providerId="ADAL" clId="{AA4DA590-768D-432A-9410-A112D87E36F8}" dt="2026-01-27T11:29:00.480" v="391" actId="2696"/>
        <pc:sldMkLst>
          <pc:docMk/>
          <pc:sldMk cId="2304633606" sldId="816"/>
        </pc:sldMkLst>
      </pc:sldChg>
      <pc:sldChg chg="modSp mod">
        <pc:chgData name="Mira Haataja" userId="9f0d74c7-367b-4246-8cff-4a99c7e303f4" providerId="ADAL" clId="{AA4DA590-768D-432A-9410-A112D87E36F8}" dt="2026-01-27T08:46:40.739" v="326" actId="20577"/>
        <pc:sldMkLst>
          <pc:docMk/>
          <pc:sldMk cId="3413236246" sldId="821"/>
        </pc:sldMkLst>
        <pc:spChg chg="mod">
          <ac:chgData name="Mira Haataja" userId="9f0d74c7-367b-4246-8cff-4a99c7e303f4" providerId="ADAL" clId="{AA4DA590-768D-432A-9410-A112D87E36F8}" dt="2026-01-27T08:46:19.350" v="313" actId="1076"/>
          <ac:spMkLst>
            <pc:docMk/>
            <pc:sldMk cId="3413236246" sldId="821"/>
            <ac:spMk id="2" creationId="{C1612B2E-92A8-F145-892E-CCB1190DFDE2}"/>
          </ac:spMkLst>
        </pc:spChg>
        <pc:spChg chg="mod">
          <ac:chgData name="Mira Haataja" userId="9f0d74c7-367b-4246-8cff-4a99c7e303f4" providerId="ADAL" clId="{AA4DA590-768D-432A-9410-A112D87E36F8}" dt="2026-01-27T08:46:40.739" v="326" actId="20577"/>
          <ac:spMkLst>
            <pc:docMk/>
            <pc:sldMk cId="3413236246" sldId="821"/>
            <ac:spMk id="6" creationId="{00000000-0000-0000-0000-000000000000}"/>
          </ac:spMkLst>
        </pc:spChg>
      </pc:sldChg>
      <pc:sldChg chg="add del">
        <pc:chgData name="Mira Haataja" userId="9f0d74c7-367b-4246-8cff-4a99c7e303f4" providerId="ADAL" clId="{AA4DA590-768D-432A-9410-A112D87E36F8}" dt="2026-01-27T11:29:00.480" v="391" actId="2696"/>
        <pc:sldMkLst>
          <pc:docMk/>
          <pc:sldMk cId="2806330111" sldId="823"/>
        </pc:sldMkLst>
      </pc:sldChg>
      <pc:sldChg chg="addSp modSp mod">
        <pc:chgData name="Mira Haataja" userId="9f0d74c7-367b-4246-8cff-4a99c7e303f4" providerId="ADAL" clId="{AA4DA590-768D-432A-9410-A112D87E36F8}" dt="2026-01-27T12:17:42.923" v="1058" actId="14100"/>
        <pc:sldMkLst>
          <pc:docMk/>
          <pc:sldMk cId="1934783180" sldId="1119"/>
        </pc:sldMkLst>
        <pc:spChg chg="mod">
          <ac:chgData name="Mira Haataja" userId="9f0d74c7-367b-4246-8cff-4a99c7e303f4" providerId="ADAL" clId="{AA4DA590-768D-432A-9410-A112D87E36F8}" dt="2026-01-27T12:17:42.923" v="1058" actId="14100"/>
          <ac:spMkLst>
            <pc:docMk/>
            <pc:sldMk cId="1934783180" sldId="1119"/>
            <ac:spMk id="316" creationId="{00000000-0000-0000-0000-000000000000}"/>
          </ac:spMkLst>
        </pc:spChg>
        <pc:picChg chg="add mod">
          <ac:chgData name="Mira Haataja" userId="9f0d74c7-367b-4246-8cff-4a99c7e303f4" providerId="ADAL" clId="{AA4DA590-768D-432A-9410-A112D87E36F8}" dt="2026-01-27T12:17:38.916" v="1057"/>
          <ac:picMkLst>
            <pc:docMk/>
            <pc:sldMk cId="1934783180" sldId="1119"/>
            <ac:picMk id="2" creationId="{0BA9401E-45F1-719E-7485-629C421D1DDB}"/>
          </ac:picMkLst>
        </pc:picChg>
      </pc:sldChg>
      <pc:sldChg chg="add">
        <pc:chgData name="Mira Haataja" userId="9f0d74c7-367b-4246-8cff-4a99c7e303f4" providerId="ADAL" clId="{AA4DA590-768D-432A-9410-A112D87E36F8}" dt="2026-01-27T12:01:37.757" v="760"/>
        <pc:sldMkLst>
          <pc:docMk/>
          <pc:sldMk cId="1726039063" sldId="1120"/>
        </pc:sldMkLst>
      </pc:sldChg>
      <pc:sldChg chg="modSp mod">
        <pc:chgData name="Mira Haataja" userId="9f0d74c7-367b-4246-8cff-4a99c7e303f4" providerId="ADAL" clId="{AA4DA590-768D-432A-9410-A112D87E36F8}" dt="2026-01-27T11:58:24.324" v="756" actId="1076"/>
        <pc:sldMkLst>
          <pc:docMk/>
          <pc:sldMk cId="2809492774" sldId="1219"/>
        </pc:sldMkLst>
        <pc:spChg chg="mod">
          <ac:chgData name="Mira Haataja" userId="9f0d74c7-367b-4246-8cff-4a99c7e303f4" providerId="ADAL" clId="{AA4DA590-768D-432A-9410-A112D87E36F8}" dt="2026-01-27T11:56:58.433" v="702" actId="14100"/>
          <ac:spMkLst>
            <pc:docMk/>
            <pc:sldMk cId="2809492774" sldId="1219"/>
            <ac:spMk id="9" creationId="{00000000-0000-0000-0000-000000000000}"/>
          </ac:spMkLst>
        </pc:spChg>
        <pc:spChg chg="mod">
          <ac:chgData name="Mira Haataja" userId="9f0d74c7-367b-4246-8cff-4a99c7e303f4" providerId="ADAL" clId="{AA4DA590-768D-432A-9410-A112D87E36F8}" dt="2026-01-27T11:58:24.324" v="756" actId="1076"/>
          <ac:spMkLst>
            <pc:docMk/>
            <pc:sldMk cId="2809492774" sldId="1219"/>
            <ac:spMk id="12" creationId="{F8290F33-7B28-4030-B6C1-EFBCCFDCCDEF}"/>
          </ac:spMkLst>
        </pc:spChg>
      </pc:sldChg>
      <pc:sldChg chg="del">
        <pc:chgData name="Mira Haataja" userId="9f0d74c7-367b-4246-8cff-4a99c7e303f4" providerId="ADAL" clId="{AA4DA590-768D-432A-9410-A112D87E36F8}" dt="2026-01-27T11:59:16.620" v="759" actId="47"/>
        <pc:sldMkLst>
          <pc:docMk/>
          <pc:sldMk cId="1141706858" sldId="1230"/>
        </pc:sldMkLst>
      </pc:sldChg>
      <pc:sldChg chg="modSp mod">
        <pc:chgData name="Mira Haataja" userId="9f0d74c7-367b-4246-8cff-4a99c7e303f4" providerId="ADAL" clId="{AA4DA590-768D-432A-9410-A112D87E36F8}" dt="2026-01-27T12:04:20.718" v="799" actId="20577"/>
        <pc:sldMkLst>
          <pc:docMk/>
          <pc:sldMk cId="2113125175" sldId="1231"/>
        </pc:sldMkLst>
        <pc:spChg chg="mod">
          <ac:chgData name="Mira Haataja" userId="9f0d74c7-367b-4246-8cff-4a99c7e303f4" providerId="ADAL" clId="{AA4DA590-768D-432A-9410-A112D87E36F8}" dt="2026-01-27T12:04:20.718" v="799" actId="20577"/>
          <ac:spMkLst>
            <pc:docMk/>
            <pc:sldMk cId="2113125175" sldId="1231"/>
            <ac:spMk id="6" creationId="{47527935-E31B-4BA3-AA46-2C898FE370E9}"/>
          </ac:spMkLst>
        </pc:spChg>
      </pc:sldChg>
      <pc:sldChg chg="modSp mod">
        <pc:chgData name="Mira Haataja" userId="9f0d74c7-367b-4246-8cff-4a99c7e303f4" providerId="ADAL" clId="{AA4DA590-768D-432A-9410-A112D87E36F8}" dt="2026-01-27T08:49:15.995" v="366" actId="14100"/>
        <pc:sldMkLst>
          <pc:docMk/>
          <pc:sldMk cId="1423991161" sldId="1234"/>
        </pc:sldMkLst>
        <pc:spChg chg="mod">
          <ac:chgData name="Mira Haataja" userId="9f0d74c7-367b-4246-8cff-4a99c7e303f4" providerId="ADAL" clId="{AA4DA590-768D-432A-9410-A112D87E36F8}" dt="2026-01-27T08:49:15.995" v="366" actId="14100"/>
          <ac:spMkLst>
            <pc:docMk/>
            <pc:sldMk cId="1423991161" sldId="1234"/>
            <ac:spMk id="2" creationId="{C1612B2E-92A8-F145-892E-CCB1190DFDE2}"/>
          </ac:spMkLst>
        </pc:spChg>
        <pc:spChg chg="mod">
          <ac:chgData name="Mira Haataja" userId="9f0d74c7-367b-4246-8cff-4a99c7e303f4" providerId="ADAL" clId="{AA4DA590-768D-432A-9410-A112D87E36F8}" dt="2026-01-27T08:47:24.012" v="357" actId="20577"/>
          <ac:spMkLst>
            <pc:docMk/>
            <pc:sldMk cId="1423991161" sldId="1234"/>
            <ac:spMk id="6" creationId="{00000000-0000-0000-0000-000000000000}"/>
          </ac:spMkLst>
        </pc:spChg>
      </pc:sldChg>
      <pc:sldChg chg="modSp mod">
        <pc:chgData name="Mira Haataja" userId="9f0d74c7-367b-4246-8cff-4a99c7e303f4" providerId="ADAL" clId="{AA4DA590-768D-432A-9410-A112D87E36F8}" dt="2026-01-27T08:48:08.420" v="363" actId="14100"/>
        <pc:sldMkLst>
          <pc:docMk/>
          <pc:sldMk cId="1620653488" sldId="1235"/>
        </pc:sldMkLst>
        <pc:spChg chg="mod">
          <ac:chgData name="Mira Haataja" userId="9f0d74c7-367b-4246-8cff-4a99c7e303f4" providerId="ADAL" clId="{AA4DA590-768D-432A-9410-A112D87E36F8}" dt="2026-01-27T08:48:08.420" v="363" actId="14100"/>
          <ac:spMkLst>
            <pc:docMk/>
            <pc:sldMk cId="1620653488" sldId="1235"/>
            <ac:spMk id="2" creationId="{C1612B2E-92A8-F145-892E-CCB1190DFDE2}"/>
          </ac:spMkLst>
        </pc:spChg>
        <pc:spChg chg="mod">
          <ac:chgData name="Mira Haataja" userId="9f0d74c7-367b-4246-8cff-4a99c7e303f4" providerId="ADAL" clId="{AA4DA590-768D-432A-9410-A112D87E36F8}" dt="2026-01-27T08:47:12.102" v="345" actId="20577"/>
          <ac:spMkLst>
            <pc:docMk/>
            <pc:sldMk cId="1620653488" sldId="1235"/>
            <ac:spMk id="6" creationId="{00000000-0000-0000-0000-000000000000}"/>
          </ac:spMkLst>
        </pc:spChg>
      </pc:sldChg>
      <pc:sldChg chg="del">
        <pc:chgData name="Mira Haataja" userId="9f0d74c7-367b-4246-8cff-4a99c7e303f4" providerId="ADAL" clId="{AA4DA590-768D-432A-9410-A112D87E36F8}" dt="2026-01-27T12:01:42.620" v="761" actId="47"/>
        <pc:sldMkLst>
          <pc:docMk/>
          <pc:sldMk cId="3083914577" sldId="1240"/>
        </pc:sldMkLst>
      </pc:sldChg>
      <pc:sldChg chg="modSp mod">
        <pc:chgData name="Mira Haataja" userId="9f0d74c7-367b-4246-8cff-4a99c7e303f4" providerId="ADAL" clId="{AA4DA590-768D-432A-9410-A112D87E36F8}" dt="2026-01-27T11:30:10.877" v="464" actId="20577"/>
        <pc:sldMkLst>
          <pc:docMk/>
          <pc:sldMk cId="2227985272" sldId="1242"/>
        </pc:sldMkLst>
        <pc:spChg chg="mod">
          <ac:chgData name="Mira Haataja" userId="9f0d74c7-367b-4246-8cff-4a99c7e303f4" providerId="ADAL" clId="{AA4DA590-768D-432A-9410-A112D87E36F8}" dt="2026-01-27T11:30:10.877" v="464" actId="20577"/>
          <ac:spMkLst>
            <pc:docMk/>
            <pc:sldMk cId="2227985272" sldId="1242"/>
            <ac:spMk id="4" creationId="{A94B1CA4-4BD2-479F-A8B7-7FE231952F71}"/>
          </ac:spMkLst>
        </pc:spChg>
      </pc:sldChg>
      <pc:sldChg chg="addSp modSp mod">
        <pc:chgData name="Mira Haataja" userId="9f0d74c7-367b-4246-8cff-4a99c7e303f4" providerId="ADAL" clId="{AA4DA590-768D-432A-9410-A112D87E36F8}" dt="2026-01-27T12:09:01.258" v="1008" actId="167"/>
        <pc:sldMkLst>
          <pc:docMk/>
          <pc:sldMk cId="2838178057" sldId="1246"/>
        </pc:sldMkLst>
        <pc:spChg chg="mod">
          <ac:chgData name="Mira Haataja" userId="9f0d74c7-367b-4246-8cff-4a99c7e303f4" providerId="ADAL" clId="{AA4DA590-768D-432A-9410-A112D87E36F8}" dt="2026-01-27T12:08:55.161" v="1007" actId="14100"/>
          <ac:spMkLst>
            <pc:docMk/>
            <pc:sldMk cId="2838178057" sldId="1246"/>
            <ac:spMk id="316" creationId="{00000000-0000-0000-0000-000000000000}"/>
          </ac:spMkLst>
        </pc:spChg>
        <pc:picChg chg="add mod ord">
          <ac:chgData name="Mira Haataja" userId="9f0d74c7-367b-4246-8cff-4a99c7e303f4" providerId="ADAL" clId="{AA4DA590-768D-432A-9410-A112D87E36F8}" dt="2026-01-27T12:09:01.258" v="1008" actId="167"/>
          <ac:picMkLst>
            <pc:docMk/>
            <pc:sldMk cId="2838178057" sldId="1246"/>
            <ac:picMk id="2" creationId="{289870F9-36FC-9008-709D-98D2630CE8F5}"/>
          </ac:picMkLst>
        </pc:picChg>
      </pc:sldChg>
      <pc:sldChg chg="del">
        <pc:chgData name="Mira Haataja" userId="9f0d74c7-367b-4246-8cff-4a99c7e303f4" providerId="ADAL" clId="{AA4DA590-768D-432A-9410-A112D87E36F8}" dt="2026-01-27T11:59:12.507" v="758" actId="47"/>
        <pc:sldMkLst>
          <pc:docMk/>
          <pc:sldMk cId="2323371670" sldId="1249"/>
        </pc:sldMkLst>
      </pc:sldChg>
      <pc:sldChg chg="del">
        <pc:chgData name="Mira Haataja" userId="9f0d74c7-367b-4246-8cff-4a99c7e303f4" providerId="ADAL" clId="{AA4DA590-768D-432A-9410-A112D87E36F8}" dt="2026-01-27T12:02:10.249" v="764" actId="47"/>
        <pc:sldMkLst>
          <pc:docMk/>
          <pc:sldMk cId="3643840598" sldId="1253"/>
        </pc:sldMkLst>
      </pc:sldChg>
      <pc:sldChg chg="del">
        <pc:chgData name="Mira Haataja" userId="9f0d74c7-367b-4246-8cff-4a99c7e303f4" providerId="ADAL" clId="{AA4DA590-768D-432A-9410-A112D87E36F8}" dt="2026-01-27T11:18:58.443" v="370" actId="47"/>
        <pc:sldMkLst>
          <pc:docMk/>
          <pc:sldMk cId="3786827096" sldId="1254"/>
        </pc:sldMkLst>
      </pc:sldChg>
      <pc:sldChg chg="modSp mod">
        <pc:chgData name="Mira Haataja" userId="9f0d74c7-367b-4246-8cff-4a99c7e303f4" providerId="ADAL" clId="{AA4DA590-768D-432A-9410-A112D87E36F8}" dt="2026-01-27T12:16:01.227" v="1054" actId="1076"/>
        <pc:sldMkLst>
          <pc:docMk/>
          <pc:sldMk cId="684213611" sldId="1255"/>
        </pc:sldMkLst>
        <pc:spChg chg="mod">
          <ac:chgData name="Mira Haataja" userId="9f0d74c7-367b-4246-8cff-4a99c7e303f4" providerId="ADAL" clId="{AA4DA590-768D-432A-9410-A112D87E36F8}" dt="2026-01-27T12:16:01.227" v="1054" actId="1076"/>
          <ac:spMkLst>
            <pc:docMk/>
            <pc:sldMk cId="684213611" sldId="1255"/>
            <ac:spMk id="8" creationId="{F1CCA688-3899-45E7-B295-67AA43DF2CC1}"/>
          </ac:spMkLst>
        </pc:spChg>
      </pc:sldChg>
      <pc:sldChg chg="modSp mod">
        <pc:chgData name="Mira Haataja" userId="9f0d74c7-367b-4246-8cff-4a99c7e303f4" providerId="ADAL" clId="{AA4DA590-768D-432A-9410-A112D87E36F8}" dt="2026-01-27T11:30:17.975" v="465" actId="1076"/>
        <pc:sldMkLst>
          <pc:docMk/>
          <pc:sldMk cId="67809145" sldId="1256"/>
        </pc:sldMkLst>
        <pc:spChg chg="mod">
          <ac:chgData name="Mira Haataja" userId="9f0d74c7-367b-4246-8cff-4a99c7e303f4" providerId="ADAL" clId="{AA4DA590-768D-432A-9410-A112D87E36F8}" dt="2026-01-27T11:30:17.975" v="465" actId="1076"/>
          <ac:spMkLst>
            <pc:docMk/>
            <pc:sldMk cId="67809145" sldId="1256"/>
            <ac:spMk id="5" creationId="{FFEBCE58-EA77-4AF3-9A71-B7B83F137D70}"/>
          </ac:spMkLst>
        </pc:spChg>
      </pc:sldChg>
      <pc:sldChg chg="addSp delSp modSp mod">
        <pc:chgData name="Mira Haataja" userId="9f0d74c7-367b-4246-8cff-4a99c7e303f4" providerId="ADAL" clId="{AA4DA590-768D-432A-9410-A112D87E36F8}" dt="2026-01-27T11:51:47.339" v="651" actId="1076"/>
        <pc:sldMkLst>
          <pc:docMk/>
          <pc:sldMk cId="4020807972" sldId="1257"/>
        </pc:sldMkLst>
        <pc:spChg chg="mod">
          <ac:chgData name="Mira Haataja" userId="9f0d74c7-367b-4246-8cff-4a99c7e303f4" providerId="ADAL" clId="{AA4DA590-768D-432A-9410-A112D87E36F8}" dt="2026-01-27T11:51:47.339" v="651" actId="1076"/>
          <ac:spMkLst>
            <pc:docMk/>
            <pc:sldMk cId="4020807972" sldId="1257"/>
            <ac:spMk id="12" creationId="{F8CB7704-C8E7-475D-BF88-CFE09C23EB21}"/>
          </ac:spMkLst>
        </pc:spChg>
        <pc:picChg chg="add mod">
          <ac:chgData name="Mira Haataja" userId="9f0d74c7-367b-4246-8cff-4a99c7e303f4" providerId="ADAL" clId="{AA4DA590-768D-432A-9410-A112D87E36F8}" dt="2026-01-27T11:51:44.249" v="650" actId="1076"/>
          <ac:picMkLst>
            <pc:docMk/>
            <pc:sldMk cId="4020807972" sldId="1257"/>
            <ac:picMk id="3" creationId="{2883ECC7-FD34-F23E-E291-1A334BFBE2BE}"/>
          </ac:picMkLst>
        </pc:picChg>
        <pc:picChg chg="del">
          <ac:chgData name="Mira Haataja" userId="9f0d74c7-367b-4246-8cff-4a99c7e303f4" providerId="ADAL" clId="{AA4DA590-768D-432A-9410-A112D87E36F8}" dt="2026-01-27T11:48:38.645" v="588" actId="478"/>
          <ac:picMkLst>
            <pc:docMk/>
            <pc:sldMk cId="4020807972" sldId="1257"/>
            <ac:picMk id="8" creationId="{85ED1093-B30F-45E6-9E62-72DBD83D3C42}"/>
          </ac:picMkLst>
        </pc:picChg>
        <pc:picChg chg="del">
          <ac:chgData name="Mira Haataja" userId="9f0d74c7-367b-4246-8cff-4a99c7e303f4" providerId="ADAL" clId="{AA4DA590-768D-432A-9410-A112D87E36F8}" dt="2026-01-27T11:51:13.243" v="593" actId="478"/>
          <ac:picMkLst>
            <pc:docMk/>
            <pc:sldMk cId="4020807972" sldId="1257"/>
            <ac:picMk id="10" creationId="{3C31BBE8-6045-422C-82A6-70236CA0EE1E}"/>
          </ac:picMkLst>
        </pc:picChg>
      </pc:sldChg>
      <pc:sldChg chg="del">
        <pc:chgData name="Mira Haataja" userId="9f0d74c7-367b-4246-8cff-4a99c7e303f4" providerId="ADAL" clId="{AA4DA590-768D-432A-9410-A112D87E36F8}" dt="2026-01-27T12:02:04.818" v="763" actId="47"/>
        <pc:sldMkLst>
          <pc:docMk/>
          <pc:sldMk cId="1931595515" sldId="1287"/>
        </pc:sldMkLst>
      </pc:sldChg>
      <pc:sldChg chg="delSp modSp mod">
        <pc:chgData name="Mira Haataja" userId="9f0d74c7-367b-4246-8cff-4a99c7e303f4" providerId="ADAL" clId="{AA4DA590-768D-432A-9410-A112D87E36F8}" dt="2026-01-27T12:06:46.471" v="992" actId="20577"/>
        <pc:sldMkLst>
          <pc:docMk/>
          <pc:sldMk cId="1625501798" sldId="1288"/>
        </pc:sldMkLst>
        <pc:spChg chg="del mod">
          <ac:chgData name="Mira Haataja" userId="9f0d74c7-367b-4246-8cff-4a99c7e303f4" providerId="ADAL" clId="{AA4DA590-768D-432A-9410-A112D87E36F8}" dt="2026-01-27T12:04:51.767" v="819" actId="478"/>
          <ac:spMkLst>
            <pc:docMk/>
            <pc:sldMk cId="1625501798" sldId="1288"/>
            <ac:spMk id="13" creationId="{4571A84F-0245-4132-8561-C9828C0EA13C}"/>
          </ac:spMkLst>
        </pc:spChg>
        <pc:spChg chg="mod">
          <ac:chgData name="Mira Haataja" userId="9f0d74c7-367b-4246-8cff-4a99c7e303f4" providerId="ADAL" clId="{AA4DA590-768D-432A-9410-A112D87E36F8}" dt="2026-01-27T12:04:47.755" v="817" actId="6549"/>
          <ac:spMkLst>
            <pc:docMk/>
            <pc:sldMk cId="1625501798" sldId="1288"/>
            <ac:spMk id="40" creationId="{564CAED3-6885-4DA1-961B-7911CF712FF1}"/>
          </ac:spMkLst>
        </pc:spChg>
        <pc:spChg chg="mod">
          <ac:chgData name="Mira Haataja" userId="9f0d74c7-367b-4246-8cff-4a99c7e303f4" providerId="ADAL" clId="{AA4DA590-768D-432A-9410-A112D87E36F8}" dt="2026-01-27T12:06:46.471" v="992" actId="20577"/>
          <ac:spMkLst>
            <pc:docMk/>
            <pc:sldMk cId="1625501798" sldId="1288"/>
            <ac:spMk id="43" creationId="{D59579A1-6756-4C23-9A04-1F1126236C5B}"/>
          </ac:spMkLst>
        </pc:spChg>
        <pc:spChg chg="del">
          <ac:chgData name="Mira Haataja" userId="9f0d74c7-367b-4246-8cff-4a99c7e303f4" providerId="ADAL" clId="{AA4DA590-768D-432A-9410-A112D87E36F8}" dt="2026-01-27T12:04:53.529" v="820" actId="478"/>
          <ac:spMkLst>
            <pc:docMk/>
            <pc:sldMk cId="1625501798" sldId="1288"/>
            <ac:spMk id="49" creationId="{EF3462D5-15B4-49D3-9606-6AC5689CADF3}"/>
          </ac:spMkLst>
        </pc:spChg>
        <pc:graphicFrameChg chg="mod modGraphic">
          <ac:chgData name="Mira Haataja" userId="9f0d74c7-367b-4246-8cff-4a99c7e303f4" providerId="ADAL" clId="{AA4DA590-768D-432A-9410-A112D87E36F8}" dt="2026-01-27T12:06:37.932" v="991" actId="20577"/>
          <ac:graphicFrameMkLst>
            <pc:docMk/>
            <pc:sldMk cId="1625501798" sldId="1288"/>
            <ac:graphicFrameMk id="2" creationId="{093BC6B2-6703-4B7E-95AB-02D429D6F781}"/>
          </ac:graphicFrameMkLst>
        </pc:graphicFrameChg>
      </pc:sldChg>
      <pc:sldChg chg="addSp delSp modSp new mod">
        <pc:chgData name="Mira Haataja" userId="9f0d74c7-367b-4246-8cff-4a99c7e303f4" providerId="ADAL" clId="{AA4DA590-768D-432A-9410-A112D87E36F8}" dt="2026-01-27T11:31:39.079" v="587" actId="1076"/>
        <pc:sldMkLst>
          <pc:docMk/>
          <pc:sldMk cId="2490065276" sldId="1289"/>
        </pc:sldMkLst>
        <pc:spChg chg="mod">
          <ac:chgData name="Mira Haataja" userId="9f0d74c7-367b-4246-8cff-4a99c7e303f4" providerId="ADAL" clId="{AA4DA590-768D-432A-9410-A112D87E36F8}" dt="2026-01-27T08:46:55.372" v="338" actId="20577"/>
          <ac:spMkLst>
            <pc:docMk/>
            <pc:sldMk cId="2490065276" sldId="1289"/>
            <ac:spMk id="2" creationId="{00B6A54F-DF39-21E0-D94F-3A73156CF29A}"/>
          </ac:spMkLst>
        </pc:spChg>
        <pc:spChg chg="del">
          <ac:chgData name="Mira Haataja" userId="9f0d74c7-367b-4246-8cff-4a99c7e303f4" providerId="ADAL" clId="{AA4DA590-768D-432A-9410-A112D87E36F8}" dt="2026-01-27T08:24:16.927" v="2" actId="22"/>
          <ac:spMkLst>
            <pc:docMk/>
            <pc:sldMk cId="2490065276" sldId="1289"/>
            <ac:spMk id="3" creationId="{1446275D-C463-9F36-B496-E55E24848298}"/>
          </ac:spMkLst>
        </pc:spChg>
        <pc:spChg chg="add del mod">
          <ac:chgData name="Mira Haataja" userId="9f0d74c7-367b-4246-8cff-4a99c7e303f4" providerId="ADAL" clId="{AA4DA590-768D-432A-9410-A112D87E36F8}" dt="2026-01-27T08:24:38.092" v="9"/>
          <ac:spMkLst>
            <pc:docMk/>
            <pc:sldMk cId="2490065276" sldId="1289"/>
            <ac:spMk id="7" creationId="{5C31D948-EDEA-66DE-4188-6821B0CDBA08}"/>
          </ac:spMkLst>
        </pc:spChg>
        <pc:spChg chg="add mod">
          <ac:chgData name="Mira Haataja" userId="9f0d74c7-367b-4246-8cff-4a99c7e303f4" providerId="ADAL" clId="{AA4DA590-768D-432A-9410-A112D87E36F8}" dt="2026-01-27T11:31:29.924" v="585" actId="1076"/>
          <ac:spMkLst>
            <pc:docMk/>
            <pc:sldMk cId="2490065276" sldId="1289"/>
            <ac:spMk id="9" creationId="{14DDCD61-B726-5CA7-1C3C-39A238904355}"/>
          </ac:spMkLst>
        </pc:spChg>
        <pc:picChg chg="add del mod ord modCrop">
          <ac:chgData name="Mira Haataja" userId="9f0d74c7-367b-4246-8cff-4a99c7e303f4" providerId="ADAL" clId="{AA4DA590-768D-432A-9410-A112D87E36F8}" dt="2026-01-27T08:24:35.242" v="8" actId="478"/>
          <ac:picMkLst>
            <pc:docMk/>
            <pc:sldMk cId="2490065276" sldId="1289"/>
            <ac:picMk id="5" creationId="{1077CD1B-3FBD-C6AF-8F20-007863419D9C}"/>
          </ac:picMkLst>
        </pc:picChg>
        <pc:picChg chg="add mod">
          <ac:chgData name="Mira Haataja" userId="9f0d74c7-367b-4246-8cff-4a99c7e303f4" providerId="ADAL" clId="{AA4DA590-768D-432A-9410-A112D87E36F8}" dt="2026-01-27T11:31:39.079" v="587" actId="1076"/>
          <ac:picMkLst>
            <pc:docMk/>
            <pc:sldMk cId="2490065276" sldId="1289"/>
            <ac:picMk id="8" creationId="{3F8216C2-E724-3992-0A22-B17B747AB1CC}"/>
          </ac:picMkLst>
        </pc:picChg>
      </pc:sldChg>
      <pc:sldChg chg="add del">
        <pc:chgData name="Mira Haataja" userId="9f0d74c7-367b-4246-8cff-4a99c7e303f4" providerId="ADAL" clId="{AA4DA590-768D-432A-9410-A112D87E36F8}" dt="2026-01-27T12:15:41.866" v="1053" actId="47"/>
        <pc:sldMkLst>
          <pc:docMk/>
          <pc:sldMk cId="1188355642" sldId="1419"/>
        </pc:sldMkLst>
      </pc:sldChg>
      <pc:sldChg chg="add">
        <pc:chgData name="Mira Haataja" userId="9f0d74c7-367b-4246-8cff-4a99c7e303f4" providerId="ADAL" clId="{AA4DA590-768D-432A-9410-A112D87E36F8}" dt="2026-01-27T12:09:58.765" v="1009"/>
        <pc:sldMkLst>
          <pc:docMk/>
          <pc:sldMk cId="3433816873" sldId="1420"/>
        </pc:sldMkLst>
      </pc:sldChg>
      <pc:sldChg chg="delSp modSp add mod">
        <pc:chgData name="Mira Haataja" userId="9f0d74c7-367b-4246-8cff-4a99c7e303f4" providerId="ADAL" clId="{AA4DA590-768D-432A-9410-A112D87E36F8}" dt="2026-01-27T11:27:07.150" v="373" actId="478"/>
        <pc:sldMkLst>
          <pc:docMk/>
          <pc:sldMk cId="3557028090" sldId="1438"/>
        </pc:sldMkLst>
        <pc:spChg chg="mod">
          <ac:chgData name="Mira Haataja" userId="9f0d74c7-367b-4246-8cff-4a99c7e303f4" providerId="ADAL" clId="{AA4DA590-768D-432A-9410-A112D87E36F8}" dt="2026-01-27T11:26:53.394" v="372" actId="207"/>
          <ac:spMkLst>
            <pc:docMk/>
            <pc:sldMk cId="3557028090" sldId="1438"/>
            <ac:spMk id="386" creationId="{7CE24FD7-E351-0B77-CCA6-868746436684}"/>
          </ac:spMkLst>
        </pc:spChg>
        <pc:picChg chg="del">
          <ac:chgData name="Mira Haataja" userId="9f0d74c7-367b-4246-8cff-4a99c7e303f4" providerId="ADAL" clId="{AA4DA590-768D-432A-9410-A112D87E36F8}" dt="2026-01-27T11:27:07.150" v="373" actId="478"/>
          <ac:picMkLst>
            <pc:docMk/>
            <pc:sldMk cId="3557028090" sldId="1438"/>
            <ac:picMk id="5" creationId="{90C635AE-A3E2-6BCC-4C10-E4B36EBB3FB8}"/>
          </ac:picMkLst>
        </pc:picChg>
      </pc:sldChg>
      <pc:sldChg chg="delSp add del mod">
        <pc:chgData name="Mira Haataja" userId="9f0d74c7-367b-4246-8cff-4a99c7e303f4" providerId="ADAL" clId="{AA4DA590-768D-432A-9410-A112D87E36F8}" dt="2026-01-27T11:51:02.856" v="592" actId="47"/>
        <pc:sldMkLst>
          <pc:docMk/>
          <pc:sldMk cId="2216897189" sldId="1439"/>
        </pc:sldMkLst>
        <pc:picChg chg="del">
          <ac:chgData name="Mira Haataja" userId="9f0d74c7-367b-4246-8cff-4a99c7e303f4" providerId="ADAL" clId="{AA4DA590-768D-432A-9410-A112D87E36F8}" dt="2026-01-27T11:49:03.330" v="590" actId="478"/>
          <ac:picMkLst>
            <pc:docMk/>
            <pc:sldMk cId="2216897189" sldId="1439"/>
            <ac:picMk id="8" creationId="{8C28660D-35BE-2872-78BB-14665F36455E}"/>
          </ac:picMkLst>
        </pc:picChg>
      </pc:sldChg>
      <pc:sldChg chg="add ord">
        <pc:chgData name="Mira Haataja" userId="9f0d74c7-367b-4246-8cff-4a99c7e303f4" providerId="ADAL" clId="{AA4DA590-768D-432A-9410-A112D87E36F8}" dt="2026-01-27T11:54:06.816" v="653"/>
        <pc:sldMkLst>
          <pc:docMk/>
          <pc:sldMk cId="1687937145" sldId="1440"/>
        </pc:sldMkLst>
      </pc:sldChg>
      <pc:sldChg chg="modSp add mod">
        <pc:chgData name="Mira Haataja" userId="9f0d74c7-367b-4246-8cff-4a99c7e303f4" providerId="ADAL" clId="{AA4DA590-768D-432A-9410-A112D87E36F8}" dt="2026-01-27T12:16:49.268" v="1056" actId="14100"/>
        <pc:sldMkLst>
          <pc:docMk/>
          <pc:sldMk cId="2460561268" sldId="1441"/>
        </pc:sldMkLst>
        <pc:spChg chg="mod">
          <ac:chgData name="Mira Haataja" userId="9f0d74c7-367b-4246-8cff-4a99c7e303f4" providerId="ADAL" clId="{AA4DA590-768D-432A-9410-A112D87E36F8}" dt="2026-01-27T12:16:49.268" v="1056" actId="14100"/>
          <ac:spMkLst>
            <pc:docMk/>
            <pc:sldMk cId="2460561268" sldId="1441"/>
            <ac:spMk id="3" creationId="{6E7BAD34-EF18-5CFF-B6CA-50859FA7AC91}"/>
          </ac:spMkLst>
        </pc:spChg>
      </pc:sldChg>
      <pc:sldChg chg="add del">
        <pc:chgData name="Mira Haataja" userId="9f0d74c7-367b-4246-8cff-4a99c7e303f4" providerId="ADAL" clId="{AA4DA590-768D-432A-9410-A112D87E36F8}" dt="2026-01-27T12:10:26.919" v="1012"/>
        <pc:sldMkLst>
          <pc:docMk/>
          <pc:sldMk cId="3081831910" sldId="1441"/>
        </pc:sldMkLst>
      </pc:sldChg>
      <pc:sldChg chg="add del">
        <pc:chgData name="Mira Haataja" userId="9f0d74c7-367b-4246-8cff-4a99c7e303f4" providerId="ADAL" clId="{AA4DA590-768D-432A-9410-A112D87E36F8}" dt="2026-01-27T12:10:26.919" v="1012"/>
        <pc:sldMkLst>
          <pc:docMk/>
          <pc:sldMk cId="1651498501" sldId="144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43759-5296-44D9-A6C0-22A3B023257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i-FI"/>
        </a:p>
      </dgm:t>
    </dgm:pt>
    <dgm:pt modelId="{9AD58EAD-680F-47FC-A4CD-5769D5C1204A}">
      <dgm:prSet phldrT="[Teksti]"/>
      <dgm:spPr>
        <a:pattFill prst="pct25">
          <a:fgClr>
            <a:srgbClr val="FF0000"/>
          </a:fgClr>
          <a:bgClr>
            <a:schemeClr val="bg1"/>
          </a:bgClr>
        </a:pattFill>
        <a:ln>
          <a:noFill/>
        </a:ln>
      </dgm:spPr>
      <dgm:t>
        <a:bodyPr/>
        <a:lstStyle/>
        <a:p>
          <a:r>
            <a:rPr lang="fi-FI" b="1" dirty="0">
              <a:latin typeface="Arial" panose="020B0604020202020204" pitchFamily="34" charset="0"/>
              <a:cs typeface="Arial" panose="020B0604020202020204" pitchFamily="34" charset="0"/>
            </a:rPr>
            <a:t>Paikallinen Kaikukortti-verkosto</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58B6A2D-1384-4D3E-8905-140914B3E1BF}" type="parTrans" cxnId="{96FE4DAA-4D85-4B2F-8ED2-E418A95A64AE}">
      <dgm:prSet/>
      <dgm:spPr/>
      <dgm:t>
        <a:bodyPr/>
        <a:lstStyle/>
        <a:p>
          <a:endParaRPr lang="fi-FI"/>
        </a:p>
      </dgm:t>
    </dgm:pt>
    <dgm:pt modelId="{AB1D2D37-4E3D-470E-A07E-044A5898A50F}" type="sibTrans" cxnId="{96FE4DAA-4D85-4B2F-8ED2-E418A95A64AE}">
      <dgm:prSet/>
      <dgm:spPr/>
      <dgm:t>
        <a:bodyPr/>
        <a:lstStyle/>
        <a:p>
          <a:endParaRPr lang="fi-FI"/>
        </a:p>
      </dgm:t>
    </dgm:pt>
    <dgm:pt modelId="{AACF81E9-53FA-464C-BD1E-D540484EA2DA}">
      <dgm:prSet phldrT="[Teksti]" custT="1"/>
      <dgm:spPr>
        <a:solidFill>
          <a:srgbClr val="CFE7D9"/>
        </a:solidFill>
        <a:ln>
          <a:noFill/>
        </a:ln>
      </dgm:spPr>
      <dgm:t>
        <a:bodyPr/>
        <a:lstStyle/>
        <a:p>
          <a:r>
            <a:rPr lang="fi-FI" sz="2000" b="1" dirty="0">
              <a:latin typeface="Arial" panose="020B0604020202020204" pitchFamily="34" charset="0"/>
              <a:cs typeface="Arial" panose="020B0604020202020204" pitchFamily="34" charset="0"/>
            </a:rPr>
            <a:t>Kortin-jakajat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732CD57-8D31-42AD-8D9A-643E69E5CEAF}" type="parTrans" cxnId="{C7620071-3CEB-452A-AA16-A8AC42BE9300}">
      <dgm:prSet/>
      <dgm:spPr/>
      <dgm:t>
        <a:bodyPr/>
        <a:lstStyle/>
        <a:p>
          <a:endParaRPr lang="fi-FI"/>
        </a:p>
      </dgm:t>
    </dgm:pt>
    <dgm:pt modelId="{FC9D6868-992F-4B19-A918-AAE77DD70FB5}" type="sibTrans" cxnId="{C7620071-3CEB-452A-AA16-A8AC42BE9300}">
      <dgm:prSet/>
      <dgm:spPr/>
      <dgm:t>
        <a:bodyPr/>
        <a:lstStyle/>
        <a:p>
          <a:endParaRPr lang="fi-FI"/>
        </a:p>
      </dgm:t>
    </dgm:pt>
    <dgm:pt modelId="{8AA731D1-E7B5-49C4-ACC7-6AB7FFD84735}">
      <dgm:prSet phldrT="[Teksti]" custT="1"/>
      <dgm:spPr>
        <a:solidFill>
          <a:srgbClr val="F37157"/>
        </a:solidFill>
      </dgm:spPr>
      <dgm:t>
        <a:bodyPr/>
        <a:lstStyle/>
        <a:p>
          <a:r>
            <a:rPr lang="fi-FI" sz="2400" b="1" dirty="0">
              <a:latin typeface="Arial" panose="020B0604020202020204" pitchFamily="34" charset="0"/>
              <a:cs typeface="Arial" panose="020B0604020202020204" pitchFamily="34" charset="0"/>
            </a:rPr>
            <a:t>Kohde-ryhmä</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9FE1A90-2768-42E2-BEF8-81F87B267462}" type="parTrans" cxnId="{1281301E-9514-4D45-B8FC-6E07A8D23F0E}">
      <dgm:prSet/>
      <dgm:spPr/>
      <dgm:t>
        <a:bodyPr/>
        <a:lstStyle/>
        <a:p>
          <a:endParaRPr lang="fi-FI"/>
        </a:p>
      </dgm:t>
    </dgm:pt>
    <dgm:pt modelId="{43B66726-59C1-44A0-A043-3F2F9B4FAF2A}" type="sibTrans" cxnId="{1281301E-9514-4D45-B8FC-6E07A8D23F0E}">
      <dgm:prSet/>
      <dgm:spPr/>
      <dgm:t>
        <a:bodyPr/>
        <a:lstStyle/>
        <a:p>
          <a:endParaRPr lang="fi-FI"/>
        </a:p>
      </dgm:t>
    </dgm:pt>
    <dgm:pt modelId="{8BC3D9AD-9DD4-4A22-9BE5-F041C2DB45FF}">
      <dgm:prSet phldrT="[Teksti]" custT="1"/>
      <dgm:spPr>
        <a:solidFill>
          <a:srgbClr val="FFFF00"/>
        </a:solidFill>
        <a:ln>
          <a:noFill/>
        </a:ln>
      </dgm:spPr>
      <dgm:t>
        <a:bodyPr/>
        <a:lstStyle/>
        <a:p>
          <a:r>
            <a:rPr lang="fi-FI" sz="1900" b="1" dirty="0">
              <a:latin typeface="Arial" panose="020B0604020202020204" pitchFamily="34" charset="0"/>
              <a:cs typeface="Arial" panose="020B0604020202020204" pitchFamily="34" charset="0"/>
            </a:rPr>
            <a:t>Kaikukortti-kohteet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BE92D5-409E-4663-95C0-85E2F7BF2473}" type="parTrans" cxnId="{6E347505-F87A-4A29-873B-87F3CFA1EDEC}">
      <dgm:prSet/>
      <dgm:spPr/>
      <dgm:t>
        <a:bodyPr/>
        <a:lstStyle/>
        <a:p>
          <a:endParaRPr lang="fi-FI"/>
        </a:p>
      </dgm:t>
    </dgm:pt>
    <dgm:pt modelId="{60C5FF50-75CD-4A85-BFFD-EEB08D8E192C}" type="sibTrans" cxnId="{6E347505-F87A-4A29-873B-87F3CFA1EDEC}">
      <dgm:prSet/>
      <dgm:spPr/>
      <dgm:t>
        <a:bodyPr/>
        <a:lstStyle/>
        <a:p>
          <a:endParaRPr lang="fi-FI"/>
        </a:p>
      </dgm:t>
    </dgm:pt>
    <dgm:pt modelId="{CA2A0C15-8560-46D9-98F5-2249B9A2A463}">
      <dgm:prSet custT="1"/>
      <dgm:spPr>
        <a:solidFill>
          <a:srgbClr val="BFC4C9">
            <a:alpha val="90000"/>
          </a:srgbClr>
        </a:solidFill>
      </dgm:spPr>
      <dgm:t>
        <a:bodyPr/>
        <a:lstStyle/>
        <a:p>
          <a:r>
            <a:rPr lang="fi-FI" sz="1600" b="1" dirty="0">
              <a:latin typeface="Arial" panose="020B0604020202020204" pitchFamily="34" charset="0"/>
              <a:cs typeface="Arial" panose="020B0604020202020204" pitchFamily="34" charset="0"/>
            </a:rPr>
            <a:t>Paikallinen koordinointi sote/hyte ja kulttuuri yhdessä</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3776563-F8DB-42E0-92BF-1A3D8A184E5A}" type="parTrans" cxnId="{14A9A393-B857-4FED-A7F3-8248EBA216F1}">
      <dgm:prSet/>
      <dgm:spPr/>
      <dgm:t>
        <a:bodyPr/>
        <a:lstStyle/>
        <a:p>
          <a:endParaRPr lang="fi-FI"/>
        </a:p>
      </dgm:t>
    </dgm:pt>
    <dgm:pt modelId="{66702D15-21E2-424D-9719-041156B1DC1D}" type="sibTrans" cxnId="{14A9A393-B857-4FED-A7F3-8248EBA216F1}">
      <dgm:prSet/>
      <dgm:spPr/>
      <dgm:t>
        <a:bodyPr/>
        <a:lstStyle/>
        <a:p>
          <a:endParaRPr lang="fi-FI"/>
        </a:p>
      </dgm:t>
    </dgm:pt>
    <dgm:pt modelId="{5A24622D-0351-494C-B798-3513B65808A0}">
      <dgm:prSet custScaleX="132536" custScaleY="140328" custRadScaleRad="100461" custRadScaleInc="-382"/>
      <dgm:spPr>
        <a:solidFill>
          <a:srgbClr val="BFC4C9"/>
        </a:solidFill>
      </dgm:spPr>
      <dgm:t>
        <a:bodyPr/>
        <a:lstStyle/>
        <a:p>
          <a:endParaRPr lang="fi-FI"/>
        </a:p>
      </dgm:t>
    </dgm:pt>
    <dgm:pt modelId="{FFF58CF3-1D27-4125-8539-8B4EE74D1F21}" type="parTrans" cxnId="{4FF9B192-0A86-40C8-9889-DC69127BC3D5}">
      <dgm:prSet/>
      <dgm:spPr/>
      <dgm:t>
        <a:bodyPr/>
        <a:lstStyle/>
        <a:p>
          <a:endParaRPr lang="fi-FI"/>
        </a:p>
      </dgm:t>
    </dgm:pt>
    <dgm:pt modelId="{CDEC8181-1618-432C-BED2-4A180C6E9C1F}" type="sibTrans" cxnId="{4FF9B192-0A86-40C8-9889-DC69127BC3D5}">
      <dgm:prSet/>
      <dgm:spPr/>
      <dgm:t>
        <a:bodyPr/>
        <a:lstStyle/>
        <a:p>
          <a:endParaRPr lang="fi-FI"/>
        </a:p>
      </dgm:t>
    </dgm:pt>
    <dgm:pt modelId="{38938A3B-722F-4983-9D0D-C1B843DA9F31}">
      <dgm:prSet custScaleX="132536" custScaleY="140328" custRadScaleRad="100461" custRadScaleInc="-382"/>
      <dgm:spPr>
        <a:solidFill>
          <a:srgbClr val="BFC4C9"/>
        </a:solidFill>
      </dgm:spPr>
      <dgm:t>
        <a:bodyPr/>
        <a:lstStyle/>
        <a:p>
          <a:endParaRPr lang="fi-FI"/>
        </a:p>
      </dgm:t>
    </dgm:pt>
    <dgm:pt modelId="{004EDA06-566B-4591-9DFB-24E5D946D679}" type="parTrans" cxnId="{C8C899D0-E76C-49CC-AA61-A331608B2EC9}">
      <dgm:prSet/>
      <dgm:spPr/>
      <dgm:t>
        <a:bodyPr/>
        <a:lstStyle/>
        <a:p>
          <a:endParaRPr lang="fi-FI"/>
        </a:p>
      </dgm:t>
    </dgm:pt>
    <dgm:pt modelId="{0A18B341-07D3-446E-8975-3A8FE984D0BD}" type="sibTrans" cxnId="{C8C899D0-E76C-49CC-AA61-A331608B2EC9}">
      <dgm:prSet/>
      <dgm:spPr/>
      <dgm:t>
        <a:bodyPr/>
        <a:lstStyle/>
        <a:p>
          <a:endParaRPr lang="fi-FI"/>
        </a:p>
      </dgm:t>
    </dgm:pt>
    <dgm:pt modelId="{CF024DDB-906F-461E-B377-B2844868E36E}" type="pres">
      <dgm:prSet presAssocID="{54E43759-5296-44D9-A6C0-22A3B023257B}" presName="composite" presStyleCnt="0">
        <dgm:presLayoutVars>
          <dgm:chMax val="1"/>
          <dgm:dir/>
          <dgm:resizeHandles val="exact"/>
        </dgm:presLayoutVars>
      </dgm:prSet>
      <dgm:spPr/>
    </dgm:pt>
    <dgm:pt modelId="{975ED703-EFDB-4237-82A2-FD9831C0C7D5}" type="pres">
      <dgm:prSet presAssocID="{54E43759-5296-44D9-A6C0-22A3B023257B}" presName="radial" presStyleCnt="0">
        <dgm:presLayoutVars>
          <dgm:animLvl val="ctr"/>
        </dgm:presLayoutVars>
      </dgm:prSet>
      <dgm:spPr/>
    </dgm:pt>
    <dgm:pt modelId="{226566E8-4D00-4B82-BDE9-52BC3D66EB60}" type="pres">
      <dgm:prSet presAssocID="{9AD58EAD-680F-47FC-A4CD-5769D5C1204A}" presName="centerShape" presStyleLbl="vennNode1" presStyleIdx="0" presStyleCnt="5" custScaleX="71117" custScaleY="73249"/>
      <dgm:spPr/>
    </dgm:pt>
    <dgm:pt modelId="{2A4189CF-A6C5-45F4-99D6-A427C2DCBAAE}" type="pres">
      <dgm:prSet presAssocID="{AACF81E9-53FA-464C-BD1E-D540484EA2DA}" presName="node" presStyleLbl="vennNode1" presStyleIdx="1" presStyleCnt="5" custScaleX="149351" custScaleY="132147">
        <dgm:presLayoutVars>
          <dgm:bulletEnabled val="1"/>
        </dgm:presLayoutVars>
      </dgm:prSet>
      <dgm:spPr/>
    </dgm:pt>
    <dgm:pt modelId="{E2DD6579-B045-45FE-A30E-14FF17DF710B}" type="pres">
      <dgm:prSet presAssocID="{8AA731D1-E7B5-49C4-ACC7-6AB7FFD84735}" presName="node" presStyleLbl="vennNode1" presStyleIdx="2" presStyleCnt="5" custScaleX="143343" custScaleY="144123" custRadScaleRad="97502" custRadScaleInc="-818">
        <dgm:presLayoutVars>
          <dgm:bulletEnabled val="1"/>
        </dgm:presLayoutVars>
      </dgm:prSet>
      <dgm:spPr/>
    </dgm:pt>
    <dgm:pt modelId="{8A046B69-ED0F-4321-8292-B23BB8097AB7}" type="pres">
      <dgm:prSet presAssocID="{8BC3D9AD-9DD4-4A22-9BE5-F041C2DB45FF}" presName="node" presStyleLbl="vennNode1" presStyleIdx="3" presStyleCnt="5" custScaleX="149351" custScaleY="132147">
        <dgm:presLayoutVars>
          <dgm:bulletEnabled val="1"/>
        </dgm:presLayoutVars>
      </dgm:prSet>
      <dgm:spPr/>
    </dgm:pt>
    <dgm:pt modelId="{58F273F9-80A1-4102-8659-F430D627B0A2}" type="pres">
      <dgm:prSet presAssocID="{CA2A0C15-8560-46D9-98F5-2249B9A2A463}" presName="node" presStyleLbl="vennNode1" presStyleIdx="4" presStyleCnt="5" custScaleX="132536" custScaleY="140328" custRadScaleRad="95750" custRadScaleInc="2319">
        <dgm:presLayoutVars>
          <dgm:bulletEnabled val="1"/>
        </dgm:presLayoutVars>
      </dgm:prSet>
      <dgm:spPr/>
    </dgm:pt>
  </dgm:ptLst>
  <dgm:cxnLst>
    <dgm:cxn modelId="{6E347505-F87A-4A29-873B-87F3CFA1EDEC}" srcId="{9AD58EAD-680F-47FC-A4CD-5769D5C1204A}" destId="{8BC3D9AD-9DD4-4A22-9BE5-F041C2DB45FF}" srcOrd="2" destOrd="0" parTransId="{1BBE92D5-409E-4663-95C0-85E2F7BF2473}" sibTransId="{60C5FF50-75CD-4A85-BFFD-EEB08D8E192C}"/>
    <dgm:cxn modelId="{8FA9D40F-C885-41B0-A6B3-41D5035126B0}" type="presOf" srcId="{8BC3D9AD-9DD4-4A22-9BE5-F041C2DB45FF}" destId="{8A046B69-ED0F-4321-8292-B23BB8097AB7}" srcOrd="0" destOrd="0" presId="urn:microsoft.com/office/officeart/2005/8/layout/radial3"/>
    <dgm:cxn modelId="{1281301E-9514-4D45-B8FC-6E07A8D23F0E}" srcId="{9AD58EAD-680F-47FC-A4CD-5769D5C1204A}" destId="{8AA731D1-E7B5-49C4-ACC7-6AB7FFD84735}" srcOrd="1" destOrd="0" parTransId="{89FE1A90-2768-42E2-BEF8-81F87B267462}" sibTransId="{43B66726-59C1-44A0-A043-3F2F9B4FAF2A}"/>
    <dgm:cxn modelId="{B9508428-D2B3-42A9-A5BE-C6BC0BD08C23}" type="presOf" srcId="{54E43759-5296-44D9-A6C0-22A3B023257B}" destId="{CF024DDB-906F-461E-B377-B2844868E36E}" srcOrd="0" destOrd="0" presId="urn:microsoft.com/office/officeart/2005/8/layout/radial3"/>
    <dgm:cxn modelId="{FA1C362B-4F18-4E14-9ED0-A0B677FF5D3E}" type="presOf" srcId="{9AD58EAD-680F-47FC-A4CD-5769D5C1204A}" destId="{226566E8-4D00-4B82-BDE9-52BC3D66EB60}" srcOrd="0" destOrd="0" presId="urn:microsoft.com/office/officeart/2005/8/layout/radial3"/>
    <dgm:cxn modelId="{C7620071-3CEB-452A-AA16-A8AC42BE9300}" srcId="{9AD58EAD-680F-47FC-A4CD-5769D5C1204A}" destId="{AACF81E9-53FA-464C-BD1E-D540484EA2DA}" srcOrd="0" destOrd="0" parTransId="{6732CD57-8D31-42AD-8D9A-643E69E5CEAF}" sibTransId="{FC9D6868-992F-4B19-A918-AAE77DD70FB5}"/>
    <dgm:cxn modelId="{4FF9B192-0A86-40C8-9889-DC69127BC3D5}" srcId="{54E43759-5296-44D9-A6C0-22A3B023257B}" destId="{5A24622D-0351-494C-B798-3513B65808A0}" srcOrd="1" destOrd="0" parTransId="{FFF58CF3-1D27-4125-8539-8B4EE74D1F21}" sibTransId="{CDEC8181-1618-432C-BED2-4A180C6E9C1F}"/>
    <dgm:cxn modelId="{14A9A393-B857-4FED-A7F3-8248EBA216F1}" srcId="{9AD58EAD-680F-47FC-A4CD-5769D5C1204A}" destId="{CA2A0C15-8560-46D9-98F5-2249B9A2A463}" srcOrd="3" destOrd="0" parTransId="{13776563-F8DB-42E0-92BF-1A3D8A184E5A}" sibTransId="{66702D15-21E2-424D-9719-041156B1DC1D}"/>
    <dgm:cxn modelId="{96FE4DAA-4D85-4B2F-8ED2-E418A95A64AE}" srcId="{54E43759-5296-44D9-A6C0-22A3B023257B}" destId="{9AD58EAD-680F-47FC-A4CD-5769D5C1204A}" srcOrd="0" destOrd="0" parTransId="{D58B6A2D-1384-4D3E-8905-140914B3E1BF}" sibTransId="{AB1D2D37-4E3D-470E-A07E-044A5898A50F}"/>
    <dgm:cxn modelId="{2CB284C2-6418-4FB3-8107-0D6B7D65FC0E}" type="presOf" srcId="{CA2A0C15-8560-46D9-98F5-2249B9A2A463}" destId="{58F273F9-80A1-4102-8659-F430D627B0A2}" srcOrd="0" destOrd="0" presId="urn:microsoft.com/office/officeart/2005/8/layout/radial3"/>
    <dgm:cxn modelId="{695190CB-A31C-4E24-AE8C-5286EBC175A3}" type="presOf" srcId="{8AA731D1-E7B5-49C4-ACC7-6AB7FFD84735}" destId="{E2DD6579-B045-45FE-A30E-14FF17DF710B}" srcOrd="0" destOrd="0" presId="urn:microsoft.com/office/officeart/2005/8/layout/radial3"/>
    <dgm:cxn modelId="{C8C899D0-E76C-49CC-AA61-A331608B2EC9}" srcId="{54E43759-5296-44D9-A6C0-22A3B023257B}" destId="{38938A3B-722F-4983-9D0D-C1B843DA9F31}" srcOrd="2" destOrd="0" parTransId="{004EDA06-566B-4591-9DFB-24E5D946D679}" sibTransId="{0A18B341-07D3-446E-8975-3A8FE984D0BD}"/>
    <dgm:cxn modelId="{46D55CF1-C45A-4EDE-9975-10914C0F0EB8}" type="presOf" srcId="{AACF81E9-53FA-464C-BD1E-D540484EA2DA}" destId="{2A4189CF-A6C5-45F4-99D6-A427C2DCBAAE}" srcOrd="0" destOrd="0" presId="urn:microsoft.com/office/officeart/2005/8/layout/radial3"/>
    <dgm:cxn modelId="{1C68C161-81E3-4759-A402-2A82DB405C07}" type="presParOf" srcId="{CF024DDB-906F-461E-B377-B2844868E36E}" destId="{975ED703-EFDB-4237-82A2-FD9831C0C7D5}" srcOrd="0" destOrd="0" presId="urn:microsoft.com/office/officeart/2005/8/layout/radial3"/>
    <dgm:cxn modelId="{2982A8C8-4D6F-44EF-A3CA-19783A057F71}" type="presParOf" srcId="{975ED703-EFDB-4237-82A2-FD9831C0C7D5}" destId="{226566E8-4D00-4B82-BDE9-52BC3D66EB60}" srcOrd="0" destOrd="0" presId="urn:microsoft.com/office/officeart/2005/8/layout/radial3"/>
    <dgm:cxn modelId="{B504FF0C-EC20-4230-9EFE-FE0675C3D926}" type="presParOf" srcId="{975ED703-EFDB-4237-82A2-FD9831C0C7D5}" destId="{2A4189CF-A6C5-45F4-99D6-A427C2DCBAAE}" srcOrd="1" destOrd="0" presId="urn:microsoft.com/office/officeart/2005/8/layout/radial3"/>
    <dgm:cxn modelId="{9A7799C3-6869-4172-B0FA-6FB4DF41DCDA}" type="presParOf" srcId="{975ED703-EFDB-4237-82A2-FD9831C0C7D5}" destId="{E2DD6579-B045-45FE-A30E-14FF17DF710B}" srcOrd="2" destOrd="0" presId="urn:microsoft.com/office/officeart/2005/8/layout/radial3"/>
    <dgm:cxn modelId="{DE8B1145-5D4C-43C7-A11E-0CF40FDE4C66}" type="presParOf" srcId="{975ED703-EFDB-4237-82A2-FD9831C0C7D5}" destId="{8A046B69-ED0F-4321-8292-B23BB8097AB7}" srcOrd="3" destOrd="0" presId="urn:microsoft.com/office/officeart/2005/8/layout/radial3"/>
    <dgm:cxn modelId="{4B839AFA-397D-4545-B80C-033CA5350DB4}" type="presParOf" srcId="{975ED703-EFDB-4237-82A2-FD9831C0C7D5}" destId="{58F273F9-80A1-4102-8659-F430D627B0A2}"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566E8-4D00-4B82-BDE9-52BC3D66EB60}">
      <dsp:nvSpPr>
        <dsp:cNvPr id="0" name=""/>
        <dsp:cNvSpPr/>
      </dsp:nvSpPr>
      <dsp:spPr>
        <a:xfrm>
          <a:off x="2184367" y="1412932"/>
          <a:ext cx="1877622" cy="1933911"/>
        </a:xfrm>
        <a:prstGeom prst="ellipse">
          <a:avLst/>
        </a:prstGeom>
        <a:pattFill prst="pct25">
          <a:fgClr>
            <a:srgbClr val="FF0000"/>
          </a:fgClr>
          <a:bgClr>
            <a:schemeClr val="bg1"/>
          </a:bgClr>
        </a:patt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b="1" kern="1200" dirty="0">
              <a:latin typeface="Arial" panose="020B0604020202020204" pitchFamily="34" charset="0"/>
              <a:cs typeface="Arial" panose="020B0604020202020204" pitchFamily="34" charset="0"/>
            </a:rPr>
            <a:t>Paikallinen Kaikukortti-verkosto</a:t>
          </a:r>
        </a:p>
      </dsp:txBody>
      <dsp:txXfrm>
        <a:off x="2459338" y="1696147"/>
        <a:ext cx="1327680" cy="1367481"/>
      </dsp:txXfrm>
    </dsp:sp>
    <dsp:sp modelId="{2A4189CF-A6C5-45F4-99D6-A427C2DCBAAE}">
      <dsp:nvSpPr>
        <dsp:cNvPr id="0" name=""/>
        <dsp:cNvSpPr/>
      </dsp:nvSpPr>
      <dsp:spPr>
        <a:xfrm>
          <a:off x="2137391" y="-211714"/>
          <a:ext cx="1971573" cy="1744464"/>
        </a:xfrm>
        <a:prstGeom prst="ellipse">
          <a:avLst/>
        </a:prstGeom>
        <a:solidFill>
          <a:srgbClr val="CFE7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2000" b="1" kern="1200" dirty="0">
              <a:latin typeface="Arial" panose="020B0604020202020204" pitchFamily="34" charset="0"/>
              <a:cs typeface="Arial" panose="020B0604020202020204" pitchFamily="34" charset="0"/>
            </a:rPr>
            <a:t>Kortin-jakajat</a:t>
          </a:r>
        </a:p>
      </dsp:txBody>
      <dsp:txXfrm>
        <a:off x="2426121" y="43757"/>
        <a:ext cx="1394113" cy="1233522"/>
      </dsp:txXfrm>
    </dsp:sp>
    <dsp:sp modelId="{E2DD6579-B045-45FE-A30E-14FF17DF710B}">
      <dsp:nvSpPr>
        <dsp:cNvPr id="0" name=""/>
        <dsp:cNvSpPr/>
      </dsp:nvSpPr>
      <dsp:spPr>
        <a:xfrm>
          <a:off x="3853329" y="1407068"/>
          <a:ext cx="1892262" cy="1902559"/>
        </a:xfrm>
        <a:prstGeom prst="ellipse">
          <a:avLst/>
        </a:prstGeom>
        <a:solidFill>
          <a:srgbClr val="F371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b="1" kern="1200" dirty="0">
              <a:latin typeface="Arial" panose="020B0604020202020204" pitchFamily="34" charset="0"/>
              <a:cs typeface="Arial" panose="020B0604020202020204" pitchFamily="34" charset="0"/>
            </a:rPr>
            <a:t>Kohde-ryhmä</a:t>
          </a:r>
        </a:p>
      </dsp:txBody>
      <dsp:txXfrm>
        <a:off x="4130444" y="1685691"/>
        <a:ext cx="1338032" cy="1345313"/>
      </dsp:txXfrm>
    </dsp:sp>
    <dsp:sp modelId="{8A046B69-ED0F-4321-8292-B23BB8097AB7}">
      <dsp:nvSpPr>
        <dsp:cNvPr id="0" name=""/>
        <dsp:cNvSpPr/>
      </dsp:nvSpPr>
      <dsp:spPr>
        <a:xfrm>
          <a:off x="2137391" y="3227025"/>
          <a:ext cx="1971573" cy="1744464"/>
        </a:xfrm>
        <a:prstGeom prst="ellipse">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i-FI" sz="1900" b="1" kern="1200" dirty="0">
              <a:latin typeface="Arial" panose="020B0604020202020204" pitchFamily="34" charset="0"/>
              <a:cs typeface="Arial" panose="020B0604020202020204" pitchFamily="34" charset="0"/>
            </a:rPr>
            <a:t>Kaikukortti-kohteet </a:t>
          </a:r>
        </a:p>
      </dsp:txBody>
      <dsp:txXfrm>
        <a:off x="2426121" y="3482496"/>
        <a:ext cx="1394113" cy="1233522"/>
      </dsp:txXfrm>
    </dsp:sp>
    <dsp:sp modelId="{58F273F9-80A1-4102-8659-F430D627B0A2}">
      <dsp:nvSpPr>
        <dsp:cNvPr id="0" name=""/>
        <dsp:cNvSpPr/>
      </dsp:nvSpPr>
      <dsp:spPr>
        <a:xfrm>
          <a:off x="603174" y="1393701"/>
          <a:ext cx="1749599" cy="1852461"/>
        </a:xfrm>
        <a:prstGeom prst="ellipse">
          <a:avLst/>
        </a:prstGeom>
        <a:solidFill>
          <a:srgbClr val="BFC4C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b="1" kern="1200" dirty="0">
              <a:latin typeface="Arial" panose="020B0604020202020204" pitchFamily="34" charset="0"/>
              <a:cs typeface="Arial" panose="020B0604020202020204" pitchFamily="34" charset="0"/>
            </a:rPr>
            <a:t>Paikallinen koordinointi sote/hyte ja kulttuuri yhdessä</a:t>
          </a:r>
        </a:p>
      </dsp:txBody>
      <dsp:txXfrm>
        <a:off x="859397" y="1664988"/>
        <a:ext cx="1237153" cy="13098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59EF9-053B-4335-89C1-C5083FF49253}" type="datetimeFigureOut">
              <a:rPr lang="fi-FI" smtClean="0"/>
              <a:t>27.1.2026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3F637-3BA4-459E-9B75-AE6DED3C834F}" type="slidenum">
              <a:rPr lang="fi-FI" smtClean="0"/>
              <a:t>‹#›</a:t>
            </a:fld>
            <a:endParaRPr lang="fi-FI"/>
          </a:p>
        </p:txBody>
      </p:sp>
    </p:spTree>
    <p:extLst>
      <p:ext uri="{BB962C8B-B14F-4D97-AF65-F5344CB8AC3E}">
        <p14:creationId xmlns:p14="http://schemas.microsoft.com/office/powerpoint/2010/main" val="20799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6" name="Shape 86"/>
          <p:cNvSpPr txBox="1">
            <a:spLocks noGrp="1"/>
          </p:cNvSpPr>
          <p:nvPr>
            <p:ph type="body" idx="1"/>
          </p:nvPr>
        </p:nvSpPr>
        <p:spPr>
          <a:xfrm>
            <a:off x="679768" y="4777958"/>
            <a:ext cx="5438139" cy="390923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50442" y="9430091"/>
            <a:ext cx="2945658" cy="498133"/>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u="none">
                <a:solidFill>
                  <a:schemeClr val="dk1"/>
                </a:solidFill>
                <a:latin typeface="Calibri"/>
                <a:ea typeface="Calibri"/>
                <a:cs typeface="Calibri"/>
                <a:sym typeface="Calibri"/>
              </a:rPr>
              <a:t>1</a:t>
            </a:fld>
            <a:endParaRPr lang="fi-FI" sz="1200" b="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9318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003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75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918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dirty="0">
              <a:solidFill>
                <a:srgbClr val="000000"/>
              </a:solidFill>
              <a:sym typeface="Calibri" panose="020F0502020204030204" pitchFamily="34" charset="0"/>
            </a:endParaRPr>
          </a:p>
        </p:txBody>
      </p:sp>
    </p:spTree>
    <p:extLst>
      <p:ext uri="{BB962C8B-B14F-4D97-AF65-F5344CB8AC3E}">
        <p14:creationId xmlns:p14="http://schemas.microsoft.com/office/powerpoint/2010/main" val="163066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418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77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03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88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552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2000"/>
              <a:buFont typeface="Calibri"/>
              <a:buNone/>
              <a:tabLst/>
              <a:defRPr/>
            </a:pPr>
            <a:endParaRPr lang="fi-FI" sz="2000" b="0" i="0" u="none" strike="noStrike" cap="none">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2000"/>
              <a:buFont typeface="Calibri"/>
              <a:buNone/>
              <a:tabLst/>
              <a:defRPr/>
            </a:pPr>
            <a:endParaRPr lang="fi-FI"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92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0E3F637-3BA4-459E-9B75-AE6DED3C834F}" type="slidenum">
              <a:rPr lang="fi-FI" smtClean="0"/>
              <a:t>2</a:t>
            </a:fld>
            <a:endParaRPr lang="fi-FI"/>
          </a:p>
        </p:txBody>
      </p:sp>
    </p:spTree>
    <p:extLst>
      <p:ext uri="{BB962C8B-B14F-4D97-AF65-F5344CB8AC3E}">
        <p14:creationId xmlns:p14="http://schemas.microsoft.com/office/powerpoint/2010/main" val="17360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3940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749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9060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2172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1906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427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Shape 327"/>
          <p:cNvSpPr txBox="1">
            <a:spLocks noGrp="1"/>
          </p:cNvSpPr>
          <p:nvPr>
            <p:ph type="body" idx="1"/>
          </p:nvPr>
        </p:nvSpPr>
        <p:spPr>
          <a:xfrm>
            <a:off x="685800" y="4343400"/>
            <a:ext cx="5486313" cy="41149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100"/>
              <a:buFont typeface="Arial"/>
              <a:buNone/>
            </a:pPr>
            <a:endParaRPr sz="1200" b="1"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39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507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E0D2792-12FA-412E-A92D-2BBED28098FE}" type="slidenum">
              <a:rPr lang="fi-FI" smtClean="0"/>
              <a:t>6</a:t>
            </a:fld>
            <a:endParaRPr lang="fi-FI"/>
          </a:p>
        </p:txBody>
      </p:sp>
    </p:spTree>
    <p:extLst>
      <p:ext uri="{BB962C8B-B14F-4D97-AF65-F5344CB8AC3E}">
        <p14:creationId xmlns:p14="http://schemas.microsoft.com/office/powerpoint/2010/main" val="157730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79375"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Shape 384"/>
          <p:cNvSpPr txBox="1">
            <a:spLocks noGrp="1"/>
          </p:cNvSpPr>
          <p:nvPr>
            <p:ph type="body" idx="1"/>
          </p:nvPr>
        </p:nvSpPr>
        <p:spPr>
          <a:xfrm>
            <a:off x="674212" y="4689516"/>
            <a:ext cx="5393605" cy="4442846"/>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fi" sz="1200">
                <a:solidFill>
                  <a:schemeClr val="dk1"/>
                </a:solidFill>
                <a:latin typeface="Calibri"/>
                <a:ea typeface="Calibri"/>
                <a:cs typeface="Calibri"/>
                <a:sym typeface="Calibri"/>
              </a:rPr>
              <a:t>-</a:t>
            </a:r>
            <a:endParaRPr sz="1200" b="1">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8912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0E3F637-3BA4-459E-9B75-AE6DED3C834F}" type="slidenum">
              <a:rPr lang="fi-FI" smtClean="0"/>
              <a:t>9</a:t>
            </a:fld>
            <a:endParaRPr lang="fi-FI"/>
          </a:p>
        </p:txBody>
      </p:sp>
    </p:spTree>
    <p:extLst>
      <p:ext uri="{BB962C8B-B14F-4D97-AF65-F5344CB8AC3E}">
        <p14:creationId xmlns:p14="http://schemas.microsoft.com/office/powerpoint/2010/main" val="237005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0E3F637-3BA4-459E-9B75-AE6DED3C834F}" type="slidenum">
              <a:rPr lang="fi-FI" smtClean="0"/>
              <a:t>10</a:t>
            </a:fld>
            <a:endParaRPr lang="fi-FI"/>
          </a:p>
        </p:txBody>
      </p:sp>
    </p:spTree>
    <p:extLst>
      <p:ext uri="{BB962C8B-B14F-4D97-AF65-F5344CB8AC3E}">
        <p14:creationId xmlns:p14="http://schemas.microsoft.com/office/powerpoint/2010/main" val="165494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3E9E1-86C4-3B88-EE81-18D4DF5990A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9A14FA5-7DB6-B57B-8E4D-7FC03C7FD69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1AA6DFC-0597-DDF6-D9BC-3F4C34909187}"/>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38B78DC4-AF27-329E-D417-8FC213BC401D}"/>
              </a:ext>
            </a:extLst>
          </p:cNvPr>
          <p:cNvSpPr>
            <a:spLocks noGrp="1"/>
          </p:cNvSpPr>
          <p:nvPr>
            <p:ph type="sldNum" sz="quarter" idx="5"/>
          </p:nvPr>
        </p:nvSpPr>
        <p:spPr/>
        <p:txBody>
          <a:bodyPr/>
          <a:lstStyle/>
          <a:p>
            <a:fld id="{F0E3F637-3BA4-459E-9B75-AE6DED3C834F}" type="slidenum">
              <a:rPr lang="fi-FI" smtClean="0"/>
              <a:t>12</a:t>
            </a:fld>
            <a:endParaRPr lang="fi-FI"/>
          </a:p>
        </p:txBody>
      </p:sp>
    </p:spTree>
    <p:extLst>
      <p:ext uri="{BB962C8B-B14F-4D97-AF65-F5344CB8AC3E}">
        <p14:creationId xmlns:p14="http://schemas.microsoft.com/office/powerpoint/2010/main" val="314031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0E3F637-3BA4-459E-9B75-AE6DED3C834F}" type="slidenum">
              <a:rPr lang="fi-FI" smtClean="0"/>
              <a:t>14</a:t>
            </a:fld>
            <a:endParaRPr lang="fi-FI"/>
          </a:p>
        </p:txBody>
      </p:sp>
    </p:spTree>
    <p:extLst>
      <p:ext uri="{BB962C8B-B14F-4D97-AF65-F5344CB8AC3E}">
        <p14:creationId xmlns:p14="http://schemas.microsoft.com/office/powerpoint/2010/main" val="3145421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02698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419226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240664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smtClean="0"/>
              <a:pPr/>
              <a:t>‹#›</a:t>
            </a:fld>
            <a:endParaRPr lang="fi"/>
          </a:p>
        </p:txBody>
      </p:sp>
    </p:spTree>
    <p:extLst>
      <p:ext uri="{BB962C8B-B14F-4D97-AF65-F5344CB8AC3E}">
        <p14:creationId xmlns:p14="http://schemas.microsoft.com/office/powerpoint/2010/main" val="4289305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F07EB5-847E-47B9-BF4A-4B04482ECC6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7BE6E8B-E600-47B2-9678-4472367ED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7C030A0-D810-4377-B9B0-CAD38C61DB32}"/>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5" name="Alatunnisteen paikkamerkki 4">
            <a:extLst>
              <a:ext uri="{FF2B5EF4-FFF2-40B4-BE49-F238E27FC236}">
                <a16:creationId xmlns:a16="http://schemas.microsoft.com/office/drawing/2014/main" id="{1848563B-CEB1-40FF-96D4-648C078EC7A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0C7A1A7-FA0F-415B-A623-F25561C5CBCB}"/>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337460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833337-21AF-4728-8FC3-A70E8938D9E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3DBB8D5-2AD1-47D7-8991-E548665BE15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58F1FA-FE16-4C0C-ADFF-D36DBD19FF94}"/>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5" name="Alatunnisteen paikkamerkki 4">
            <a:extLst>
              <a:ext uri="{FF2B5EF4-FFF2-40B4-BE49-F238E27FC236}">
                <a16:creationId xmlns:a16="http://schemas.microsoft.com/office/drawing/2014/main" id="{92EA178C-A9DA-4C88-BEAA-AEE45FBE4ED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918C73E-261E-4E66-B549-BB7D68120611}"/>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2012973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4BFE2D-30E5-4002-8CB2-1CE641721A3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C5C04CC-354B-429E-B214-D85DA1F5D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A36DE3F-FF33-4A1A-99B5-78ECF46A1CF2}"/>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5" name="Alatunnisteen paikkamerkki 4">
            <a:extLst>
              <a:ext uri="{FF2B5EF4-FFF2-40B4-BE49-F238E27FC236}">
                <a16:creationId xmlns:a16="http://schemas.microsoft.com/office/drawing/2014/main" id="{9FB36D7A-4743-43F4-9B26-13CA86D6F13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FC36EE-32ED-4078-BE37-3ECD701F1126}"/>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269419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EDBC17-77B7-486E-906F-FE3C03F1442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96AFB69-6A51-434A-B0D8-121AF43AD88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D89D1E1-DB78-441E-B618-056619700AF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2663CFF-86E1-4448-AC1F-6F430895354B}"/>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6" name="Alatunnisteen paikkamerkki 5">
            <a:extLst>
              <a:ext uri="{FF2B5EF4-FFF2-40B4-BE49-F238E27FC236}">
                <a16:creationId xmlns:a16="http://schemas.microsoft.com/office/drawing/2014/main" id="{FE03737E-9D00-40EB-B0EE-EC3358A8A97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55F391-02B3-4AF5-9D93-B4BC78617674}"/>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338208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AD21F2-252A-4EAC-A4DE-B2B144C9182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E18A5A1-54FA-4092-89C4-B9BB0A348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CECFE52-6688-43C4-8940-FE8680BC4CF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A325D7-55A5-420D-ADE5-C820C8CA3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8F9028F-03D5-453A-98C8-F0A874B32B0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6CC7BEB-69E3-4467-804F-ADF04D77B81E}"/>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8" name="Alatunnisteen paikkamerkki 7">
            <a:extLst>
              <a:ext uri="{FF2B5EF4-FFF2-40B4-BE49-F238E27FC236}">
                <a16:creationId xmlns:a16="http://schemas.microsoft.com/office/drawing/2014/main" id="{29A782E2-3F42-42B3-B60D-9CB49153A1D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7D194D5-A78C-4E4A-A25B-5ADB3A17E017}"/>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425795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8A16C9-140B-4F6F-96F7-354F5BF46A8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B30B7B1-15AE-40E3-A3BF-97A97FE07DC6}"/>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4" name="Alatunnisteen paikkamerkki 3">
            <a:extLst>
              <a:ext uri="{FF2B5EF4-FFF2-40B4-BE49-F238E27FC236}">
                <a16:creationId xmlns:a16="http://schemas.microsoft.com/office/drawing/2014/main" id="{26417AD0-4B42-4A26-823D-43BA7EF77BC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7CE6D02-DDFD-4FB4-8AB7-2E1BD2B833B3}"/>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403126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29B6BE2-5772-442F-9BC0-9CDC965F6E76}"/>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3" name="Alatunnisteen paikkamerkki 2">
            <a:extLst>
              <a:ext uri="{FF2B5EF4-FFF2-40B4-BE49-F238E27FC236}">
                <a16:creationId xmlns:a16="http://schemas.microsoft.com/office/drawing/2014/main" id="{C5AC42F7-8C11-4215-A4F1-31C9FDFA0A1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FF01DCC-04A4-4BAB-B213-2B28C125C020}"/>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237805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691950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64335-3089-466A-BE14-988C3E510B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ECD1083-EF03-4778-9EBB-70E2F8AEF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58BA7A9-3640-4D16-8093-9F52A2050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07584EB-5A80-4C8C-902A-C7F053F641E6}"/>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6" name="Alatunnisteen paikkamerkki 5">
            <a:extLst>
              <a:ext uri="{FF2B5EF4-FFF2-40B4-BE49-F238E27FC236}">
                <a16:creationId xmlns:a16="http://schemas.microsoft.com/office/drawing/2014/main" id="{DEBD8134-0B39-42B2-B97A-CD21FF524C8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CE75053-9707-4AA6-99CA-EAE6D965200B}"/>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1107558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AE7158-C831-40F1-86F8-CC9E4B6E9EE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2504A4D-A3C3-421E-8E8B-DA54A92A0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6CFCF6E-03BA-484A-97FF-85F7C8BCE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3B8C8D8-D24B-49BB-95F7-628F8E39DA4B}"/>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6" name="Alatunnisteen paikkamerkki 5">
            <a:extLst>
              <a:ext uri="{FF2B5EF4-FFF2-40B4-BE49-F238E27FC236}">
                <a16:creationId xmlns:a16="http://schemas.microsoft.com/office/drawing/2014/main" id="{C04B1491-B185-4465-A1A2-A3DAA04BAF0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B8B3558-7CE0-4D95-861B-2BAFBF0E7BBF}"/>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353621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89E049-EA04-4F44-A1AE-75A05F0A159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92048F6-F490-47C9-8375-0BE7A1FA6DE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7EE2400-DB35-4566-A351-72B8C4E352FB}"/>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5" name="Alatunnisteen paikkamerkki 4">
            <a:extLst>
              <a:ext uri="{FF2B5EF4-FFF2-40B4-BE49-F238E27FC236}">
                <a16:creationId xmlns:a16="http://schemas.microsoft.com/office/drawing/2014/main" id="{390BFA00-45AB-4922-9338-B383C55614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5BF349-C79D-42BD-8122-68D268A618AB}"/>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2715093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48C7A2A-35A7-4F44-A65A-613A8573736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F2E1BD5-A5F5-40BF-B50E-4CE6DF98131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1D9D359-D890-45FF-BE8A-47725C4A42C4}"/>
              </a:ext>
            </a:extLst>
          </p:cNvPr>
          <p:cNvSpPr>
            <a:spLocks noGrp="1"/>
          </p:cNvSpPr>
          <p:nvPr>
            <p:ph type="dt" sz="half" idx="10"/>
          </p:nvPr>
        </p:nvSpPr>
        <p:spPr/>
        <p:txBody>
          <a:bodyPr/>
          <a:lstStyle/>
          <a:p>
            <a:fld id="{6E3FCC38-A699-4B67-8CF6-872A7EF3DF07}" type="datetimeFigureOut">
              <a:rPr lang="fi-FI" smtClean="0"/>
              <a:t>27.1.2026</a:t>
            </a:fld>
            <a:endParaRPr lang="fi-FI"/>
          </a:p>
        </p:txBody>
      </p:sp>
      <p:sp>
        <p:nvSpPr>
          <p:cNvPr id="5" name="Alatunnisteen paikkamerkki 4">
            <a:extLst>
              <a:ext uri="{FF2B5EF4-FFF2-40B4-BE49-F238E27FC236}">
                <a16:creationId xmlns:a16="http://schemas.microsoft.com/office/drawing/2014/main" id="{6B86D207-50C8-4A64-BE7A-9C162FF204E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973CD2C-15AD-41E5-8B96-0D890AF70943}"/>
              </a:ext>
            </a:extLst>
          </p:cNvPr>
          <p:cNvSpPr>
            <a:spLocks noGrp="1"/>
          </p:cNvSpPr>
          <p:nvPr>
            <p:ph type="sldNum" sz="quarter" idx="12"/>
          </p:nvPr>
        </p:nvSpPr>
        <p:spPr/>
        <p:txBody>
          <a:bodyPr/>
          <a:lstStyle/>
          <a:p>
            <a:fld id="{7EE575C2-4BC6-4ADC-BF64-603EA31F5F17}" type="slidenum">
              <a:rPr lang="fi-FI" smtClean="0"/>
              <a:t>‹#›</a:t>
            </a:fld>
            <a:endParaRPr lang="fi-FI"/>
          </a:p>
        </p:txBody>
      </p:sp>
    </p:spTree>
    <p:extLst>
      <p:ext uri="{BB962C8B-B14F-4D97-AF65-F5344CB8AC3E}">
        <p14:creationId xmlns:p14="http://schemas.microsoft.com/office/powerpoint/2010/main" val="2407693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763600"/>
          </a:xfrm>
          <a:prstGeom prst="rect">
            <a:avLst/>
          </a:prstGeom>
          <a:noFill/>
          <a:ln>
            <a:noFill/>
          </a:ln>
        </p:spPr>
        <p:txBody>
          <a:bodyPr spcFirstLastPara="1" lIns="68575" tIns="68575" rIns="68575" bIns="68575" anchor="t"/>
          <a:lstStyle>
            <a:lvl1pPr marR="0" lvl="0" algn="l" rtl="0">
              <a:lnSpc>
                <a:spcPct val="90000"/>
              </a:lnSpc>
              <a:spcBef>
                <a:spcPts val="0"/>
              </a:spcBef>
              <a:spcAft>
                <a:spcPts val="0"/>
              </a:spcAft>
              <a:buClr>
                <a:schemeClr val="dk1"/>
              </a:buClr>
              <a:buSzPts val="33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67"/>
            </a:lvl2pPr>
            <a:lvl3pPr lvl="2" rtl="0">
              <a:spcBef>
                <a:spcPts val="0"/>
              </a:spcBef>
              <a:spcAft>
                <a:spcPts val="0"/>
              </a:spcAft>
              <a:buSzPts val="1400"/>
              <a:buFont typeface="Arial"/>
              <a:buNone/>
              <a:defRPr sz="1867"/>
            </a:lvl3pPr>
            <a:lvl4pPr lvl="3" rtl="0">
              <a:spcBef>
                <a:spcPts val="0"/>
              </a:spcBef>
              <a:spcAft>
                <a:spcPts val="0"/>
              </a:spcAft>
              <a:buSzPts val="1400"/>
              <a:buFont typeface="Arial"/>
              <a:buNone/>
              <a:defRPr sz="1867"/>
            </a:lvl4pPr>
            <a:lvl5pPr lvl="4" rtl="0">
              <a:spcBef>
                <a:spcPts val="0"/>
              </a:spcBef>
              <a:spcAft>
                <a:spcPts val="0"/>
              </a:spcAft>
              <a:buSzPts val="1400"/>
              <a:buFont typeface="Arial"/>
              <a:buNone/>
              <a:defRPr sz="1867"/>
            </a:lvl5pPr>
            <a:lvl6pPr lvl="5" rtl="0">
              <a:spcBef>
                <a:spcPts val="0"/>
              </a:spcBef>
              <a:spcAft>
                <a:spcPts val="0"/>
              </a:spcAft>
              <a:buSzPts val="1400"/>
              <a:buFont typeface="Arial"/>
              <a:buNone/>
              <a:defRPr sz="1867"/>
            </a:lvl6pPr>
            <a:lvl7pPr lvl="6" rtl="0">
              <a:spcBef>
                <a:spcPts val="0"/>
              </a:spcBef>
              <a:spcAft>
                <a:spcPts val="0"/>
              </a:spcAft>
              <a:buSzPts val="1400"/>
              <a:buFont typeface="Arial"/>
              <a:buNone/>
              <a:defRPr sz="1867"/>
            </a:lvl7pPr>
            <a:lvl8pPr lvl="7" rtl="0">
              <a:spcBef>
                <a:spcPts val="0"/>
              </a:spcBef>
              <a:spcAft>
                <a:spcPts val="0"/>
              </a:spcAft>
              <a:buSzPts val="1400"/>
              <a:buFont typeface="Arial"/>
              <a:buNone/>
              <a:defRPr sz="1867"/>
            </a:lvl8pPr>
            <a:lvl9pPr lvl="8" rtl="0">
              <a:spcBef>
                <a:spcPts val="0"/>
              </a:spcBef>
              <a:spcAft>
                <a:spcPts val="0"/>
              </a:spcAft>
              <a:buSzPts val="1400"/>
              <a:buFont typeface="Arial"/>
              <a:buNone/>
              <a:defRPr sz="1867"/>
            </a:lvl9pPr>
          </a:lstStyle>
          <a:p>
            <a:endParaRPr/>
          </a:p>
        </p:txBody>
      </p:sp>
      <p:sp>
        <p:nvSpPr>
          <p:cNvPr id="207" name="Shape 207"/>
          <p:cNvSpPr txBox="1">
            <a:spLocks noGrp="1"/>
          </p:cNvSpPr>
          <p:nvPr>
            <p:ph type="body" idx="1"/>
          </p:nvPr>
        </p:nvSpPr>
        <p:spPr>
          <a:xfrm>
            <a:off x="415600" y="1536633"/>
            <a:ext cx="5333200" cy="4555200"/>
          </a:xfrm>
          <a:prstGeom prst="rect">
            <a:avLst/>
          </a:prstGeom>
          <a:noFill/>
          <a:ln>
            <a:noFill/>
          </a:ln>
        </p:spPr>
        <p:txBody>
          <a:bodyPr spcFirstLastPara="1" lIns="68575" tIns="68575" rIns="68575" bIns="68575"/>
          <a:lstStyle>
            <a:lvl1pPr marL="609585" marR="0" lvl="0" indent="-423323" algn="l" rtl="0">
              <a:lnSpc>
                <a:spcPct val="90000"/>
              </a:lnSpc>
              <a:spcBef>
                <a:spcPts val="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1pPr>
            <a:lvl2pPr marL="1219170" marR="0" lvl="1"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2pPr>
            <a:lvl3pPr marL="1828754" marR="0" lvl="2"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3pPr>
            <a:lvl4pPr marL="2438339" marR="0" lvl="3"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4pPr>
            <a:lvl5pPr marL="3047924" marR="0" lvl="4"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5pPr>
            <a:lvl6pPr marL="3657509" marR="0" lvl="5"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6pPr>
            <a:lvl7pPr marL="4267093" marR="0" lvl="6"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7pPr>
            <a:lvl8pPr marL="4876678" marR="0" lvl="7"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8pPr>
            <a:lvl9pPr marL="5486263" marR="0" lvl="8"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2"/>
          </p:nvPr>
        </p:nvSpPr>
        <p:spPr>
          <a:xfrm>
            <a:off x="6443200" y="1536633"/>
            <a:ext cx="5333200" cy="4555200"/>
          </a:xfrm>
          <a:prstGeom prst="rect">
            <a:avLst/>
          </a:prstGeom>
          <a:noFill/>
          <a:ln>
            <a:noFill/>
          </a:ln>
        </p:spPr>
        <p:txBody>
          <a:bodyPr spcFirstLastPara="1" lIns="68575" tIns="68575" rIns="68575" bIns="68575"/>
          <a:lstStyle>
            <a:lvl1pPr marL="609585" marR="0" lvl="0" indent="-423323" algn="l" rtl="0">
              <a:lnSpc>
                <a:spcPct val="90000"/>
              </a:lnSpc>
              <a:spcBef>
                <a:spcPts val="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1pPr>
            <a:lvl2pPr marL="1219170" marR="0" lvl="1"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2pPr>
            <a:lvl3pPr marL="1828754" marR="0" lvl="2"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3pPr>
            <a:lvl4pPr marL="2438339" marR="0" lvl="3"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4pPr>
            <a:lvl5pPr marL="3047924" marR="0" lvl="4"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5pPr>
            <a:lvl6pPr marL="3657509" marR="0" lvl="5"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6pPr>
            <a:lvl7pPr marL="4267093" marR="0" lvl="6"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7pPr>
            <a:lvl8pPr marL="4876678" marR="0" lvl="7"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8pPr>
            <a:lvl9pPr marL="5486263" marR="0" lvl="8"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 name="Shape 209">
            <a:extLst>
              <a:ext uri="{FF2B5EF4-FFF2-40B4-BE49-F238E27FC236}">
                <a16:creationId xmlns:a16="http://schemas.microsoft.com/office/drawing/2014/main" id="{55C8045A-7176-42B8-B85A-00DCD98DC336}"/>
              </a:ext>
            </a:extLst>
          </p:cNvPr>
          <p:cNvSpPr txBox="1">
            <a:spLocks noGrp="1"/>
          </p:cNvSpPr>
          <p:nvPr>
            <p:ph type="sldNum" idx="10"/>
          </p:nvPr>
        </p:nvSpPr>
        <p:spPr>
          <a:xfrm>
            <a:off x="11296650" y="6218238"/>
            <a:ext cx="731838" cy="523875"/>
          </a:xfrm>
        </p:spPr>
        <p:txBody>
          <a:bodyPr spcFirstLastPara="1" lIns="68575" tIns="68575" rIns="68575" bIns="68575">
            <a:noAutofit/>
          </a:bodyPr>
          <a:lstStyle>
            <a:lvl1pPr marL="0" marR="0" lvl="0"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pPr>
              <a:defRPr/>
            </a:pPr>
            <a:fld id="{D1E92BA5-C7A9-444D-8429-B604A0695ACC}" type="slidenum">
              <a:rPr lang="fi"/>
              <a:pPr>
                <a:defRPr/>
              </a:pPr>
              <a:t>‹#›</a:t>
            </a:fld>
            <a:endParaRPr lang="fi"/>
          </a:p>
        </p:txBody>
      </p:sp>
    </p:spTree>
    <p:extLst>
      <p:ext uri="{BB962C8B-B14F-4D97-AF65-F5344CB8AC3E}">
        <p14:creationId xmlns:p14="http://schemas.microsoft.com/office/powerpoint/2010/main" val="149841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23187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02139712-59E2-4B5C-B76F-F97F7116797A}" type="datetimeFigureOut">
              <a:rPr lang="fi-FI" smtClean="0"/>
              <a:t>27.1.2026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61592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02139712-59E2-4B5C-B76F-F97F7116797A}" type="datetimeFigureOut">
              <a:rPr lang="fi-FI" smtClean="0"/>
              <a:t>27.1.2026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71089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02139712-59E2-4B5C-B76F-F97F7116797A}" type="datetimeFigureOut">
              <a:rPr lang="fi-FI" smtClean="0"/>
              <a:t>27.1.2026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48861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39712-59E2-4B5C-B76F-F97F7116797A}" type="datetimeFigureOut">
              <a:rPr lang="fi-FI" smtClean="0"/>
              <a:t>27.1.2026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112807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2139712-59E2-4B5C-B76F-F97F7116797A}" type="datetimeFigureOut">
              <a:rPr lang="fi-FI" smtClean="0"/>
              <a:t>27.1.2026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12072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2139712-59E2-4B5C-B76F-F97F7116797A}" type="datetimeFigureOut">
              <a:rPr lang="fi-FI" smtClean="0"/>
              <a:t>27.1.2026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131824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39712-59E2-4B5C-B76F-F97F7116797A}" type="datetimeFigureOut">
              <a:rPr lang="fi-FI" smtClean="0"/>
              <a:t>27.1.2026</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09590-E462-45B0-B1D6-D820F133CC8A}" type="slidenum">
              <a:rPr lang="fi-FI" smtClean="0"/>
              <a:t>‹#›</a:t>
            </a:fld>
            <a:endParaRPr lang="fi-FI"/>
          </a:p>
        </p:txBody>
      </p:sp>
    </p:spTree>
    <p:extLst>
      <p:ext uri="{BB962C8B-B14F-4D97-AF65-F5344CB8AC3E}">
        <p14:creationId xmlns:p14="http://schemas.microsoft.com/office/powerpoint/2010/main" val="20280643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0E22EF1-CA6C-45E0-82C8-1B9059688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343941A-43A9-42AF-A7AB-2A8A51D61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81E0028-4F9A-4357-9FE4-ADF466C237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FCC38-A699-4B67-8CF6-872A7EF3DF07}" type="datetimeFigureOut">
              <a:rPr lang="fi-FI" smtClean="0"/>
              <a:t>27.1.2026</a:t>
            </a:fld>
            <a:endParaRPr lang="fi-FI"/>
          </a:p>
        </p:txBody>
      </p:sp>
      <p:sp>
        <p:nvSpPr>
          <p:cNvPr id="5" name="Alatunnisteen paikkamerkki 4">
            <a:extLst>
              <a:ext uri="{FF2B5EF4-FFF2-40B4-BE49-F238E27FC236}">
                <a16:creationId xmlns:a16="http://schemas.microsoft.com/office/drawing/2014/main" id="{DB252379-7F6C-4098-A6C8-648C16D35A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8D394AE-24D9-4DB2-B488-63F0C8E6A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575C2-4BC6-4ADC-BF64-603EA31F5F17}" type="slidenum">
              <a:rPr lang="fi-FI" smtClean="0"/>
              <a:t>‹#›</a:t>
            </a:fld>
            <a:endParaRPr lang="fi-FI"/>
          </a:p>
        </p:txBody>
      </p:sp>
    </p:spTree>
    <p:extLst>
      <p:ext uri="{BB962C8B-B14F-4D97-AF65-F5344CB8AC3E}">
        <p14:creationId xmlns:p14="http://schemas.microsoft.com/office/powerpoint/2010/main" val="26025269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aikukortti.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kaikukortti.fi/alue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kaikukortti.fi/etusivu-2/aluee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aikukortti.fi/kortinjakajille/perehdytysmateriaali-kortinjakajil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s://kaikukortti.fi/kortinjakajille/perehdytysmateriaali-kortinjakajille/"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aikukortti.fi/kortinjakajille/perehdytysmateriaali-kortinjakajill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s://kaikukortti.fi/lisatietoa/toimintamalli/" TargetMode="External"/><Relationship Id="rId4" Type="http://schemas.openxmlformats.org/officeDocument/2006/relationships/hyperlink" Target="https://kaikukortti.fi/etusivu-2/aluee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kaikukanta.fi/admi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kaikukortti.fi/etusivu-2/koulutuks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kaikukortti.fi/etusivu-2/tietosuojaselost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www.kaikukortti.fi/" TargetMode="External"/><Relationship Id="rId4" Type="http://schemas.openxmlformats.org/officeDocument/2006/relationships/hyperlink" Target="https://kaikukanta.fi/admi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https://kaikukortti.fi/lisatietoa/toimintamall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kaikukortti.fi/lisatietoa/toimintamalli/"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hyperlink" Target="https://kaikukortti.fi/vastuuhenkiloille/ohjeet-ja-materiaal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3.gif"/><Relationship Id="rId5" Type="http://schemas.openxmlformats.org/officeDocument/2006/relationships/image" Target="../media/image3.jpeg"/><Relationship Id="rId4" Type="http://schemas.openxmlformats.org/officeDocument/2006/relationships/hyperlink" Target="http://www.talentia.fi/uutiset/hyva-kaytanto-palkinto-kaikukortti-toimintamallil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24.xml"/><Relationship Id="rId4" Type="http://schemas.openxmlformats.org/officeDocument/2006/relationships/hyperlink" Target="http://www.theseus.fi/bitstream/handle/10024/506783/Hartikainen_Jennika_%26_Heikkinen_Sonja.pdf?sequence=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www.facebook.com/kaikukortti"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hyperlink" Target="http://www.kaikukortti.fi/" TargetMode="External"/><Relationship Id="rId5" Type="http://schemas.openxmlformats.org/officeDocument/2006/relationships/hyperlink" Target="https://kaikukortti.fi/yhteystiedot/" TargetMode="Externa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hyperlink" Target="http://www.kulttuuriakaikille.fi/tietoa_meista_yhdenvertaisen_kulttuurin_puolesta_ry_jasenyhdistykset" TargetMode="External"/><Relationship Id="rId5" Type="http://schemas.openxmlformats.org/officeDocument/2006/relationships/hyperlink" Target="https://www.kulttuuriakaikille.fi/tietoa_meista_yhdenvertaisen_kulttuurin_puolesta_ry"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teaviisari.fi/teaviisari/fi/index" TargetMode="External"/><Relationship Id="rId2" Type="http://schemas.openxmlformats.org/officeDocument/2006/relationships/hyperlink" Target="https://kaikukortti.fi/kaikukanta/"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kaikukortti.f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1" name="Kuvaselite-ellipsi 1">
            <a:extLst>
              <a:ext uri="{FF2B5EF4-FFF2-40B4-BE49-F238E27FC236}">
                <a16:creationId xmlns:a16="http://schemas.microsoft.com/office/drawing/2014/main" id="{BE5A763A-E4B4-48F4-828D-D30D39A67315}"/>
              </a:ext>
              <a:ext uri="{C183D7F6-B498-43B3-948B-1728B52AA6E4}">
                <adec:decorative xmlns:adec="http://schemas.microsoft.com/office/drawing/2017/decorative" val="1"/>
              </a:ext>
            </a:extLst>
          </p:cNvPr>
          <p:cNvSpPr/>
          <p:nvPr/>
        </p:nvSpPr>
        <p:spPr>
          <a:xfrm>
            <a:off x="5460090" y="4984258"/>
            <a:ext cx="3339048" cy="1722612"/>
          </a:xfrm>
          <a:prstGeom prst="wedgeEllipseCallout">
            <a:avLst>
              <a:gd name="adj1" fmla="val -63212"/>
              <a:gd name="adj2" fmla="val -23379"/>
            </a:avLst>
          </a:prstGeom>
          <a:solidFill>
            <a:srgbClr val="E8F9FE"/>
          </a:solidFill>
          <a:ln w="57150">
            <a:solidFill>
              <a:srgbClr val="82D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solidFill>
                <a:schemeClr val="tx1"/>
              </a:solidFill>
            </a:endParaRPr>
          </a:p>
        </p:txBody>
      </p:sp>
      <p:sp>
        <p:nvSpPr>
          <p:cNvPr id="8" name="Tekstiruutu 7">
            <a:extLst>
              <a:ext uri="{FF2B5EF4-FFF2-40B4-BE49-F238E27FC236}">
                <a16:creationId xmlns:a16="http://schemas.microsoft.com/office/drawing/2014/main" id="{FC32BC78-7F3C-4C76-ABEE-4D922271ADE8}"/>
              </a:ext>
            </a:extLst>
          </p:cNvPr>
          <p:cNvSpPr txBox="1"/>
          <p:nvPr/>
        </p:nvSpPr>
        <p:spPr>
          <a:xfrm>
            <a:off x="1040849" y="2049889"/>
            <a:ext cx="7758289" cy="1415772"/>
          </a:xfrm>
          <a:prstGeom prst="rect">
            <a:avLst/>
          </a:prstGeom>
          <a:noFill/>
        </p:spPr>
        <p:txBody>
          <a:bodyPr wrap="square">
            <a:spAutoFit/>
          </a:bodyPr>
          <a:lstStyle/>
          <a:p>
            <a:pPr algn="ctr"/>
            <a:endParaRPr lang="fi-FI" sz="1400" b="1" dirty="0">
              <a:solidFill>
                <a:schemeClr val="dk1"/>
              </a:solidFill>
              <a:latin typeface="Calibri"/>
              <a:ea typeface="Calibri"/>
              <a:cs typeface="Calibri"/>
              <a:sym typeface="Calibri"/>
            </a:endParaRPr>
          </a:p>
          <a:p>
            <a:r>
              <a:rPr lang="fi-FI" sz="3600" dirty="0">
                <a:latin typeface="Calibri" panose="020F0502020204030204" pitchFamily="34" charset="0"/>
                <a:cs typeface="Calibri" panose="020F0502020204030204" pitchFamily="34" charset="0"/>
              </a:rPr>
              <a:t>Perehdytysdiat Kaikukortti-toiminnassa mukana oleville kortinjakajille</a:t>
            </a:r>
            <a:endParaRPr lang="fi-FI" sz="3600" dirty="0"/>
          </a:p>
        </p:txBody>
      </p:sp>
      <p:sp>
        <p:nvSpPr>
          <p:cNvPr id="4" name="Otsikko 3">
            <a:extLst>
              <a:ext uri="{FF2B5EF4-FFF2-40B4-BE49-F238E27FC236}">
                <a16:creationId xmlns:a16="http://schemas.microsoft.com/office/drawing/2014/main" id="{70080161-DF2E-4B8D-9563-3B77FCB3AA40}"/>
              </a:ext>
            </a:extLst>
          </p:cNvPr>
          <p:cNvSpPr>
            <a:spLocks noGrp="1"/>
          </p:cNvSpPr>
          <p:nvPr>
            <p:ph type="ctrTitle"/>
          </p:nvPr>
        </p:nvSpPr>
        <p:spPr>
          <a:xfrm>
            <a:off x="630024" y="374221"/>
            <a:ext cx="8668231" cy="1461074"/>
          </a:xfrm>
        </p:spPr>
        <p:txBody>
          <a:bodyPr>
            <a:normAutofit/>
          </a:bodyPr>
          <a:lstStyle/>
          <a:p>
            <a:pPr marL="0" marR="0" lvl="0" indent="0" defTabSz="914400" rtl="0" eaLnBrk="1" fontAlgn="auto" latinLnBrk="0" hangingPunct="1">
              <a:lnSpc>
                <a:spcPct val="90000"/>
              </a:lnSpc>
              <a:spcBef>
                <a:spcPts val="0"/>
              </a:spcBef>
              <a:spcAft>
                <a:spcPts val="0"/>
              </a:spcAft>
              <a:buClr>
                <a:schemeClr val="dk1"/>
              </a:buClr>
              <a:buSzTx/>
              <a:buFont typeface="Calibri"/>
              <a:buNone/>
              <a:tabLst/>
              <a:defRPr/>
            </a:pPr>
            <a:r>
              <a:rPr lang="fi-FI" sz="4800" b="1" i="0" u="none" strike="noStrike" cap="none" dirty="0">
                <a:solidFill>
                  <a:schemeClr val="dk1"/>
                </a:solidFill>
                <a:effectLst/>
                <a:latin typeface="Calibri"/>
                <a:ea typeface="Calibri"/>
                <a:cs typeface="Calibri"/>
                <a:sym typeface="Calibri"/>
              </a:rPr>
              <a:t>– oikeus osallistua </a:t>
            </a:r>
            <a:endParaRPr lang="fi-FI" sz="4800" dirty="0">
              <a:effectLst/>
            </a:endParaRPr>
          </a:p>
        </p:txBody>
      </p:sp>
      <p:sp>
        <p:nvSpPr>
          <p:cNvPr id="105" name="Shape 105"/>
          <p:cNvSpPr txBox="1"/>
          <p:nvPr/>
        </p:nvSpPr>
        <p:spPr>
          <a:xfrm>
            <a:off x="882857" y="5845564"/>
            <a:ext cx="7768188" cy="425450"/>
          </a:xfrm>
          <a:prstGeom prst="rect">
            <a:avLst/>
          </a:prstGeom>
          <a:noFill/>
          <a:ln>
            <a:noFill/>
          </a:ln>
        </p:spPr>
        <p:txBody>
          <a:bodyPr wrap="square" lIns="91425" tIns="45700" rIns="91425" bIns="45700" anchor="t" anchorCtr="0">
            <a:noAutofit/>
          </a:bodyPr>
          <a:lstStyle/>
          <a:p>
            <a:r>
              <a:rPr lang="fi-FI" sz="3600" dirty="0"/>
              <a:t>Päivitetty 27.1.2026</a:t>
            </a:r>
          </a:p>
        </p:txBody>
      </p:sp>
      <p:sp>
        <p:nvSpPr>
          <p:cNvPr id="10" name="Tekstiruutu 9">
            <a:extLst>
              <a:ext uri="{FF2B5EF4-FFF2-40B4-BE49-F238E27FC236}">
                <a16:creationId xmlns:a16="http://schemas.microsoft.com/office/drawing/2014/main" id="{0623BF3B-A23B-41A8-8C7A-A837842AE108}"/>
              </a:ext>
            </a:extLst>
          </p:cNvPr>
          <p:cNvSpPr txBox="1"/>
          <p:nvPr/>
        </p:nvSpPr>
        <p:spPr>
          <a:xfrm>
            <a:off x="5927675" y="5470795"/>
            <a:ext cx="2553249" cy="800219"/>
          </a:xfrm>
          <a:prstGeom prst="rect">
            <a:avLst/>
          </a:prstGeom>
          <a:noFill/>
        </p:spPr>
        <p:txBody>
          <a:bodyPr wrap="square">
            <a:spAutoFit/>
          </a:bodyPr>
          <a:lstStyle/>
          <a:p>
            <a:r>
              <a:rPr lang="fi-FI" sz="3200" dirty="0">
                <a:hlinkClick r:id="rId3"/>
              </a:rPr>
              <a:t>kaikukortti.fi/</a:t>
            </a:r>
            <a:endParaRPr lang="fi-FI" sz="3200" dirty="0"/>
          </a:p>
          <a:p>
            <a:endParaRPr lang="fi-FI" dirty="0"/>
          </a:p>
        </p:txBody>
      </p:sp>
      <p:pic>
        <p:nvPicPr>
          <p:cNvPr id="92" name="Shape 92" descr="Kulttuuria kaikille -palvelun logo: www.kulttuuriakaikille.fi."/>
          <p:cNvPicPr preferRelativeResize="0"/>
          <p:nvPr/>
        </p:nvPicPr>
        <p:blipFill rotWithShape="1">
          <a:blip r:embed="rId4">
            <a:alphaModFix/>
          </a:blip>
          <a:srcRect/>
          <a:stretch/>
        </p:blipFill>
        <p:spPr>
          <a:xfrm>
            <a:off x="8947230" y="5549292"/>
            <a:ext cx="2979279" cy="1245309"/>
          </a:xfrm>
          <a:prstGeom prst="rect">
            <a:avLst/>
          </a:prstGeom>
          <a:noFill/>
          <a:ln>
            <a:noFill/>
          </a:ln>
        </p:spPr>
      </p:pic>
      <p:pic>
        <p:nvPicPr>
          <p:cNvPr id="9" name="Kuva 8" descr="Hyvä käytäntö -palkinto 2018 -logo">
            <a:extLst>
              <a:ext uri="{FF2B5EF4-FFF2-40B4-BE49-F238E27FC236}">
                <a16:creationId xmlns:a16="http://schemas.microsoft.com/office/drawing/2014/main" id="{6A55AC81-5AD7-48A5-A7F2-4CDF02C4FA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5339" y="3269360"/>
            <a:ext cx="2174670" cy="2168101"/>
          </a:xfrm>
          <a:prstGeom prst="rect">
            <a:avLst/>
          </a:prstGeom>
        </p:spPr>
      </p:pic>
      <p:pic>
        <p:nvPicPr>
          <p:cNvPr id="2" name="Kuva 1" descr="Graafinen elementti: Kaikukortti 10 vuotta teksti keltaisessa ilmapallossa. ">
            <a:extLst>
              <a:ext uri="{FF2B5EF4-FFF2-40B4-BE49-F238E27FC236}">
                <a16:creationId xmlns:a16="http://schemas.microsoft.com/office/drawing/2014/main" id="{E44E7B31-8AD5-3D3B-2E20-BAD9153B1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3992" y="267584"/>
            <a:ext cx="2178458" cy="26709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210291" y="78770"/>
            <a:ext cx="8156027" cy="1030122"/>
          </a:xfrm>
        </p:spPr>
        <p:txBody>
          <a:bodyPr>
            <a:noAutofit/>
          </a:bodyPr>
          <a:lstStyle/>
          <a:p>
            <a:r>
              <a:rPr lang="fi-FI" sz="3600" dirty="0">
                <a:latin typeface="+mn-lt"/>
              </a:rPr>
              <a:t>Ketkä jakavat Kaikukorttia? 2/2</a:t>
            </a:r>
            <a:br>
              <a:rPr lang="fi-FI" sz="3600" dirty="0"/>
            </a:br>
            <a:endParaRPr lang="fi-FI" sz="3600" dirty="0">
              <a:latin typeface="Arial" panose="020B0604020202020204" pitchFamily="34" charset="0"/>
              <a:cs typeface="Arial" panose="020B0604020202020204" pitchFamily="34" charset="0"/>
            </a:endParaRPr>
          </a:p>
        </p:txBody>
      </p:sp>
      <p:pic>
        <p:nvPicPr>
          <p:cNvPr id="9" name="Shape 315">
            <a:extLst>
              <a:ext uri="{FF2B5EF4-FFF2-40B4-BE49-F238E27FC236}">
                <a16:creationId xmlns:a16="http://schemas.microsoft.com/office/drawing/2014/main" id="{1DC3C67C-4168-40D7-B656-5129D5D43075}"/>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iruutu 10">
            <a:extLst>
              <a:ext uri="{FF2B5EF4-FFF2-40B4-BE49-F238E27FC236}">
                <a16:creationId xmlns:a16="http://schemas.microsoft.com/office/drawing/2014/main" id="{7DF2FD71-7126-45F9-B090-895CFFF3DE0C}"/>
              </a:ext>
            </a:extLst>
          </p:cNvPr>
          <p:cNvSpPr txBox="1"/>
          <p:nvPr/>
        </p:nvSpPr>
        <p:spPr>
          <a:xfrm>
            <a:off x="6589643" y="1023730"/>
            <a:ext cx="5446643" cy="4955203"/>
          </a:xfrm>
          <a:prstGeom prst="rect">
            <a:avLst/>
          </a:prstGeom>
          <a:noFill/>
        </p:spPr>
        <p:txBody>
          <a:bodyPr wrap="square">
            <a:spAutoFit/>
          </a:bodyPr>
          <a:lstStyle/>
          <a:p>
            <a:br>
              <a:rPr lang="fi-FI" sz="1800" dirty="0">
                <a:solidFill>
                  <a:schemeClr val="dk1"/>
                </a:solidFill>
                <a:latin typeface="Arial" panose="020B0604020202020204" pitchFamily="34" charset="0"/>
                <a:ea typeface="Calibri"/>
                <a:cs typeface="Arial" panose="020B0604020202020204" pitchFamily="34" charset="0"/>
                <a:sym typeface="Calibri"/>
              </a:rPr>
            </a:br>
            <a:r>
              <a:rPr lang="fi-FI" sz="2800" dirty="0">
                <a:solidFill>
                  <a:schemeClr val="dk1"/>
                </a:solidFill>
                <a:latin typeface="Calibri" panose="020F0502020204030204" pitchFamily="34" charset="0"/>
                <a:ea typeface="Calibri"/>
                <a:cs typeface="Calibri" panose="020F0502020204030204" pitchFamily="34" charset="0"/>
                <a:sym typeface="Calibri"/>
              </a:rPr>
              <a:t>Ajankohtaiset paikallisen Kaikukortti-verkoston Kaikukorttia jakavat tahot luetellaan esimerkiksi </a:t>
            </a:r>
            <a:r>
              <a:rPr lang="fi-FI" sz="2800" b="1" dirty="0">
                <a:solidFill>
                  <a:schemeClr val="dk1"/>
                </a:solidFill>
                <a:latin typeface="Calibri" panose="020F0502020204030204" pitchFamily="34" charset="0"/>
                <a:ea typeface="Calibri"/>
                <a:cs typeface="Calibri" panose="020F0502020204030204" pitchFamily="34" charset="0"/>
                <a:sym typeface="Calibri"/>
              </a:rPr>
              <a:t>alueen Kaikukortti-verkkosivulla ja asiakkaan Kaikukortti-esitteessä</a:t>
            </a:r>
            <a:r>
              <a:rPr lang="fi-FI" sz="2800" dirty="0">
                <a:solidFill>
                  <a:schemeClr val="dk1"/>
                </a:solidFill>
                <a:latin typeface="Calibri" panose="020F0502020204030204" pitchFamily="34" charset="0"/>
                <a:ea typeface="Calibri"/>
                <a:cs typeface="Calibri" panose="020F0502020204030204" pitchFamily="34" charset="0"/>
                <a:sym typeface="Calibri"/>
              </a:rPr>
              <a:t>. </a:t>
            </a:r>
            <a:endParaRPr lang="fi-FI" sz="2800" dirty="0">
              <a:solidFill>
                <a:schemeClr val="dk1"/>
              </a:solidFill>
              <a:latin typeface="Calibri" panose="020F0502020204030204" pitchFamily="34" charset="0"/>
              <a:ea typeface="Calibri"/>
              <a:cs typeface="Calibri" panose="020F0502020204030204" pitchFamily="34" charset="0"/>
            </a:endParaRPr>
          </a:p>
          <a:p>
            <a:endParaRPr lang="fi-FI" sz="2800" dirty="0">
              <a:solidFill>
                <a:schemeClr val="dk1"/>
              </a:solidFill>
              <a:latin typeface="Calibri" panose="020F0502020204030204" pitchFamily="34" charset="0"/>
              <a:ea typeface="Calibri"/>
              <a:cs typeface="Calibri" panose="020F0502020204030204" pitchFamily="34" charset="0"/>
              <a:sym typeface="Calibri"/>
            </a:endParaRPr>
          </a:p>
          <a:p>
            <a:r>
              <a:rPr lang="fi-FI" sz="2800" dirty="0">
                <a:latin typeface="Calibri" panose="020F0502020204030204" pitchFamily="34" charset="0"/>
                <a:cs typeface="Calibri" panose="020F0502020204030204" pitchFamily="34" charset="0"/>
              </a:rPr>
              <a:t>Tutustu </a:t>
            </a:r>
            <a:r>
              <a:rPr lang="fi-FI" sz="2800" b="1" dirty="0">
                <a:latin typeface="Calibri" panose="020F0502020204030204" pitchFamily="34" charset="0"/>
                <a:cs typeface="Calibri" panose="020F0502020204030204" pitchFamily="34" charset="0"/>
              </a:rPr>
              <a:t>muiden alueiden </a:t>
            </a:r>
            <a:r>
              <a:rPr lang="fi-FI" sz="2800" dirty="0">
                <a:latin typeface="Calibri" panose="020F0502020204030204" pitchFamily="34" charset="0"/>
                <a:cs typeface="Calibri" panose="020F0502020204030204" pitchFamily="34" charset="0"/>
              </a:rPr>
              <a:t>Kaikukortin jakajiin valtakunnallisen Kaikukortti-sivun kautta: </a:t>
            </a:r>
            <a:r>
              <a:rPr lang="fi-FI" sz="2800" dirty="0">
                <a:latin typeface="Calibri" panose="020F0502020204030204" pitchFamily="34" charset="0"/>
                <a:cs typeface="Calibri" panose="020F0502020204030204" pitchFamily="34" charset="0"/>
                <a:hlinkClick r:id="rId4"/>
              </a:rPr>
              <a:t>kaikukortti.fi/alueet/</a:t>
            </a:r>
            <a:r>
              <a:rPr lang="fi-FI" sz="2800" dirty="0">
                <a:latin typeface="Calibri" panose="020F0502020204030204" pitchFamily="34" charset="0"/>
                <a:cs typeface="Calibri" panose="020F0502020204030204" pitchFamily="34" charset="0"/>
              </a:rPr>
              <a:t>.</a:t>
            </a:r>
          </a:p>
          <a:p>
            <a:endParaRPr lang="fi-FI" sz="1800" dirty="0">
              <a:latin typeface="Arial" panose="020B0604020202020204" pitchFamily="34" charset="0"/>
              <a:cs typeface="Arial" panose="020B0604020202020204" pitchFamily="34" charset="0"/>
            </a:endParaRPr>
          </a:p>
        </p:txBody>
      </p:sp>
      <p:sp>
        <p:nvSpPr>
          <p:cNvPr id="12" name="Tekstiruutu 11">
            <a:extLst>
              <a:ext uri="{FF2B5EF4-FFF2-40B4-BE49-F238E27FC236}">
                <a16:creationId xmlns:a16="http://schemas.microsoft.com/office/drawing/2014/main" id="{F8CB7704-C8E7-475D-BF88-CFE09C23EB21}"/>
              </a:ext>
            </a:extLst>
          </p:cNvPr>
          <p:cNvSpPr txBox="1"/>
          <p:nvPr/>
        </p:nvSpPr>
        <p:spPr>
          <a:xfrm>
            <a:off x="858342" y="6361955"/>
            <a:ext cx="5078185" cy="400110"/>
          </a:xfrm>
          <a:prstGeom prst="rect">
            <a:avLst/>
          </a:prstGeom>
          <a:noFill/>
        </p:spPr>
        <p:txBody>
          <a:bodyPr wrap="none" rtlCol="0">
            <a:spAutoFit/>
          </a:bodyPr>
          <a:lstStyle/>
          <a:p>
            <a:pPr algn="l"/>
            <a:r>
              <a:rPr lang="fi-FI" sz="2000" dirty="0"/>
              <a:t>Kuva: Kaikukortti-alueet (Kaikukortti.fi/alueet).</a:t>
            </a:r>
          </a:p>
        </p:txBody>
      </p:sp>
      <p:pic>
        <p:nvPicPr>
          <p:cNvPr id="3" name="Kuva 2" descr="Kuvakaappaus sivusta Kaikukortti-alueet. ">
            <a:extLst>
              <a:ext uri="{FF2B5EF4-FFF2-40B4-BE49-F238E27FC236}">
                <a16:creationId xmlns:a16="http://schemas.microsoft.com/office/drawing/2014/main" id="{2883ECC7-FD34-F23E-E291-1A334BFBE2BE}"/>
              </a:ext>
            </a:extLst>
          </p:cNvPr>
          <p:cNvPicPr>
            <a:picLocks noChangeAspect="1"/>
          </p:cNvPicPr>
          <p:nvPr/>
        </p:nvPicPr>
        <p:blipFill>
          <a:blip r:embed="rId5"/>
          <a:stretch>
            <a:fillRect/>
          </a:stretch>
        </p:blipFill>
        <p:spPr>
          <a:xfrm>
            <a:off x="1011901" y="1445683"/>
            <a:ext cx="4665885" cy="4842259"/>
          </a:xfrm>
          <a:prstGeom prst="rect">
            <a:avLst/>
          </a:prstGeom>
        </p:spPr>
      </p:pic>
    </p:spTree>
    <p:extLst>
      <p:ext uri="{BB962C8B-B14F-4D97-AF65-F5344CB8AC3E}">
        <p14:creationId xmlns:p14="http://schemas.microsoft.com/office/powerpoint/2010/main" val="402080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502552" y="130608"/>
            <a:ext cx="8013672" cy="653184"/>
          </a:xfrm>
        </p:spPr>
        <p:txBody>
          <a:bodyPr>
            <a:noAutofit/>
          </a:bodyPr>
          <a:lstStyle/>
          <a:p>
            <a:r>
              <a:rPr lang="fi-FI" sz="3600" dirty="0">
                <a:solidFill>
                  <a:schemeClr val="tx1"/>
                </a:solidFill>
              </a:rPr>
              <a:t>Mihin Kaikukortilla pääsee?</a:t>
            </a:r>
            <a:endParaRPr lang="fi-FI" sz="3600" dirty="0">
              <a:latin typeface="Arial" panose="020B0604020202020204" pitchFamily="34" charset="0"/>
              <a:cs typeface="Arial" panose="020B0604020202020204" pitchFamily="34" charset="0"/>
            </a:endParaRPr>
          </a:p>
        </p:txBody>
      </p:sp>
      <p:sp>
        <p:nvSpPr>
          <p:cNvPr id="4" name="Shape 316">
            <a:extLst>
              <a:ext uri="{FF2B5EF4-FFF2-40B4-BE49-F238E27FC236}">
                <a16:creationId xmlns:a16="http://schemas.microsoft.com/office/drawing/2014/main" id="{DDE3755D-FC62-452D-B88A-1D49288DE253}"/>
              </a:ext>
              <a:ext uri="{C183D7F6-B498-43B3-948B-1728B52AA6E4}">
                <adec:decorative xmlns:adec="http://schemas.microsoft.com/office/drawing/2017/decorative" val="1"/>
              </a:ext>
            </a:extLst>
          </p:cNvPr>
          <p:cNvSpPr/>
          <p:nvPr/>
        </p:nvSpPr>
        <p:spPr>
          <a:xfrm>
            <a:off x="4722471" y="821242"/>
            <a:ext cx="7258629" cy="570585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lvl="1"/>
            <a:r>
              <a:rPr lang="fi-FI" sz="2500" dirty="0">
                <a:solidFill>
                  <a:schemeClr val="dk1"/>
                </a:solidFill>
                <a:latin typeface="Arial" panose="020B0604020202020204" pitchFamily="34" charset="0"/>
                <a:ea typeface="Calibri"/>
                <a:cs typeface="Arial" panose="020B0604020202020204" pitchFamily="34" charset="0"/>
                <a:sym typeface="Calibri"/>
              </a:rPr>
              <a:t>Ajankohtaiset paikallisen Kaikukortti-verkoston kulttuuri- ja liikuntakohteet luetellaan </a:t>
            </a:r>
            <a:r>
              <a:rPr lang="fi-FI" sz="2500" b="1" dirty="0">
                <a:solidFill>
                  <a:schemeClr val="dk1"/>
                </a:solidFill>
                <a:latin typeface="Arial" panose="020B0604020202020204" pitchFamily="34" charset="0"/>
                <a:ea typeface="Calibri"/>
                <a:cs typeface="Arial" panose="020B0604020202020204" pitchFamily="34" charset="0"/>
                <a:sym typeface="Calibri"/>
              </a:rPr>
              <a:t>esimerkiksi alueen Kaikukortti-verkkosivulla ja asiakkaan Kaikukortti-esitteessä</a:t>
            </a:r>
            <a:r>
              <a:rPr lang="fi-FI" sz="2500" dirty="0">
                <a:solidFill>
                  <a:schemeClr val="dk1"/>
                </a:solidFill>
                <a:latin typeface="Arial" panose="020B0604020202020204" pitchFamily="34" charset="0"/>
                <a:ea typeface="Calibri"/>
                <a:cs typeface="Arial" panose="020B0604020202020204" pitchFamily="34" charset="0"/>
                <a:sym typeface="Calibri"/>
              </a:rPr>
              <a:t>. </a:t>
            </a:r>
            <a:endParaRPr lang="fi-FI" sz="2500" dirty="0">
              <a:solidFill>
                <a:schemeClr val="dk1"/>
              </a:solidFill>
              <a:latin typeface="Arial" panose="020B0604020202020204" pitchFamily="34" charset="0"/>
              <a:ea typeface="Calibri"/>
              <a:cs typeface="Arial" panose="020B0604020202020204" pitchFamily="34" charset="0"/>
            </a:endParaRPr>
          </a:p>
          <a:p>
            <a:pPr lvl="1"/>
            <a:endParaRPr lang="fi-FI" sz="2500" dirty="0">
              <a:solidFill>
                <a:schemeClr val="dk1"/>
              </a:solidFill>
              <a:latin typeface="Arial" panose="020B0604020202020204" pitchFamily="34" charset="0"/>
              <a:cs typeface="Arial" panose="020B0604020202020204" pitchFamily="34" charset="0"/>
              <a:sym typeface="Calibri"/>
            </a:endParaRPr>
          </a:p>
          <a:p>
            <a:pPr lvl="1"/>
            <a:r>
              <a:rPr lang="fi-FI" sz="2800" dirty="0">
                <a:cs typeface="Arial" panose="020B0604020202020204" pitchFamily="34" charset="0"/>
              </a:rPr>
              <a:t>Linkki kaikkien Kaikukortti-alueiden verkkosivuille saatavilla täällä: </a:t>
            </a:r>
            <a:r>
              <a:rPr lang="fi-FI" sz="2800" dirty="0">
                <a:cs typeface="Arial" panose="020B0604020202020204" pitchFamily="34" charset="0"/>
                <a:hlinkClick r:id="rId2"/>
              </a:rPr>
              <a:t>kaikukortti.fi/alueet/</a:t>
            </a:r>
            <a:r>
              <a:rPr lang="fi-FI" sz="2800" dirty="0">
                <a:cs typeface="Arial" panose="020B0604020202020204" pitchFamily="34" charset="0"/>
              </a:rPr>
              <a:t>.</a:t>
            </a:r>
          </a:p>
        </p:txBody>
      </p:sp>
      <p:pic>
        <p:nvPicPr>
          <p:cNvPr id="6" name="Shape 315">
            <a:extLst>
              <a:ext uri="{FF2B5EF4-FFF2-40B4-BE49-F238E27FC236}">
                <a16:creationId xmlns:a16="http://schemas.microsoft.com/office/drawing/2014/main" id="{20D2476A-1F30-4FA2-891E-B523D2E0C52A}"/>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7" descr="Teatteri Hevosenkengän Satupuhelin-esityksen mainos.">
            <a:extLst>
              <a:ext uri="{FF2B5EF4-FFF2-40B4-BE49-F238E27FC236}">
                <a16:creationId xmlns:a16="http://schemas.microsoft.com/office/drawing/2014/main" id="{D2FA4055-E4AF-4ED7-ABAB-275A4D55A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53" y="1803174"/>
            <a:ext cx="3705350" cy="2815111"/>
          </a:xfrm>
          <a:prstGeom prst="rect">
            <a:avLst/>
          </a:prstGeom>
        </p:spPr>
      </p:pic>
      <p:sp>
        <p:nvSpPr>
          <p:cNvPr id="9" name="Tekstiruutu 8">
            <a:extLst>
              <a:ext uri="{FF2B5EF4-FFF2-40B4-BE49-F238E27FC236}">
                <a16:creationId xmlns:a16="http://schemas.microsoft.com/office/drawing/2014/main" id="{99782F09-209B-4E7B-9D7F-130D3A3CE70B}"/>
              </a:ext>
            </a:extLst>
          </p:cNvPr>
          <p:cNvSpPr txBox="1"/>
          <p:nvPr/>
        </p:nvSpPr>
        <p:spPr>
          <a:xfrm>
            <a:off x="798959" y="4734851"/>
            <a:ext cx="4107164" cy="1631216"/>
          </a:xfrm>
          <a:prstGeom prst="rect">
            <a:avLst/>
          </a:prstGeom>
          <a:noFill/>
        </p:spPr>
        <p:txBody>
          <a:bodyPr wrap="square">
            <a:spAutoFit/>
          </a:bodyPr>
          <a:lstStyle/>
          <a:p>
            <a:pPr marL="177800">
              <a:buSzPct val="87000"/>
            </a:pPr>
            <a:r>
              <a:rPr lang="fi-FI" sz="2000" dirty="0"/>
              <a:t>Kuva: Teatteri Hevosenkengän mainos some-kampanjassamme vuonna 2020: Kulttuurikohteita esiteltiin Instagramissa ja Facebookissa.</a:t>
            </a:r>
          </a:p>
        </p:txBody>
      </p:sp>
    </p:spTree>
    <p:extLst>
      <p:ext uri="{BB962C8B-B14F-4D97-AF65-F5344CB8AC3E}">
        <p14:creationId xmlns:p14="http://schemas.microsoft.com/office/powerpoint/2010/main" val="156092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87CE-5E21-323B-D0F5-E52DF3F6BB6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D238B0-2DFC-285F-4979-FBCB8CFB7C5F}"/>
              </a:ext>
            </a:extLst>
          </p:cNvPr>
          <p:cNvSpPr>
            <a:spLocks noGrp="1"/>
          </p:cNvSpPr>
          <p:nvPr>
            <p:ph type="title"/>
          </p:nvPr>
        </p:nvSpPr>
        <p:spPr>
          <a:xfrm>
            <a:off x="4219816" y="118901"/>
            <a:ext cx="8156027" cy="1030122"/>
          </a:xfrm>
        </p:spPr>
        <p:txBody>
          <a:bodyPr>
            <a:noAutofit/>
          </a:bodyPr>
          <a:lstStyle/>
          <a:p>
            <a:r>
              <a:rPr lang="fi-FI" sz="3600" dirty="0">
                <a:latin typeface="+mn-lt"/>
              </a:rPr>
              <a:t>Kurkataan paikallisia tietoja… </a:t>
            </a:r>
            <a:endParaRPr lang="fi-FI" sz="3600" dirty="0">
              <a:latin typeface="Arial" panose="020B0604020202020204" pitchFamily="34" charset="0"/>
              <a:cs typeface="Arial" panose="020B0604020202020204" pitchFamily="34" charset="0"/>
            </a:endParaRPr>
          </a:p>
        </p:txBody>
      </p:sp>
      <p:pic>
        <p:nvPicPr>
          <p:cNvPr id="8" name="Shape 313">
            <a:extLst>
              <a:ext uri="{FF2B5EF4-FFF2-40B4-BE49-F238E27FC236}">
                <a16:creationId xmlns:a16="http://schemas.microsoft.com/office/drawing/2014/main" id="{8C28660D-35BE-2872-78BB-14665F36455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9517" y="43400"/>
            <a:ext cx="3230904" cy="827600"/>
          </a:xfrm>
          <a:prstGeom prst="rect">
            <a:avLst/>
          </a:prstGeom>
          <a:noFill/>
          <a:ln>
            <a:noFill/>
          </a:ln>
        </p:spPr>
      </p:pic>
      <p:pic>
        <p:nvPicPr>
          <p:cNvPr id="9" name="Shape 315">
            <a:extLst>
              <a:ext uri="{FF2B5EF4-FFF2-40B4-BE49-F238E27FC236}">
                <a16:creationId xmlns:a16="http://schemas.microsoft.com/office/drawing/2014/main" id="{7FDA831C-6F5E-BD6D-1305-7E4899CBE3BB}"/>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iruutu 10">
            <a:extLst>
              <a:ext uri="{FF2B5EF4-FFF2-40B4-BE49-F238E27FC236}">
                <a16:creationId xmlns:a16="http://schemas.microsoft.com/office/drawing/2014/main" id="{5456ABC7-B303-46A2-FEF1-F86DB972299E}"/>
              </a:ext>
            </a:extLst>
          </p:cNvPr>
          <p:cNvSpPr txBox="1"/>
          <p:nvPr/>
        </p:nvSpPr>
        <p:spPr>
          <a:xfrm>
            <a:off x="1580099" y="1278521"/>
            <a:ext cx="9040275" cy="1661993"/>
          </a:xfrm>
          <a:prstGeom prst="rect">
            <a:avLst/>
          </a:prstGeom>
          <a:noFill/>
        </p:spPr>
        <p:txBody>
          <a:bodyPr wrap="square">
            <a:spAutoFit/>
          </a:bodyPr>
          <a:lstStyle/>
          <a:p>
            <a:br>
              <a:rPr lang="fi-FI" sz="1800" dirty="0">
                <a:solidFill>
                  <a:schemeClr val="dk1"/>
                </a:solidFill>
                <a:latin typeface="Arial" panose="020B0604020202020204" pitchFamily="34" charset="0"/>
                <a:ea typeface="Calibri"/>
                <a:cs typeface="Arial" panose="020B0604020202020204" pitchFamily="34" charset="0"/>
                <a:sym typeface="Calibri"/>
              </a:rPr>
            </a:br>
            <a:r>
              <a:rPr lang="fi-FI" sz="2800" dirty="0">
                <a:solidFill>
                  <a:schemeClr val="dk1"/>
                </a:solidFill>
                <a:latin typeface="Calibri" panose="020F0502020204030204" pitchFamily="34" charset="0"/>
                <a:ea typeface="Calibri"/>
                <a:cs typeface="Calibri" panose="020F0502020204030204" pitchFamily="34" charset="0"/>
                <a:sym typeface="Calibri"/>
              </a:rPr>
              <a:t>Tutustu paikallisen Kaikukortti-verkoston verkkosivuun ja asiakasesitteeseen! Asiakasesitteessä luetellaan paikalliset Kaikukortti-kohteet, joskus myös jakajatahot. </a:t>
            </a:r>
            <a:endParaRPr lang="fi-FI" sz="1800" dirty="0">
              <a:latin typeface="Arial" panose="020B0604020202020204" pitchFamily="34" charset="0"/>
              <a:cs typeface="Arial" panose="020B0604020202020204" pitchFamily="34" charset="0"/>
            </a:endParaRPr>
          </a:p>
        </p:txBody>
      </p:sp>
      <p:sp>
        <p:nvSpPr>
          <p:cNvPr id="4" name="Tekstiruutu 3">
            <a:extLst>
              <a:ext uri="{FF2B5EF4-FFF2-40B4-BE49-F238E27FC236}">
                <a16:creationId xmlns:a16="http://schemas.microsoft.com/office/drawing/2014/main" id="{F8CB7704-C8E7-475D-BF88-CFE09C23EB21}"/>
              </a:ext>
            </a:extLst>
          </p:cNvPr>
          <p:cNvSpPr txBox="1"/>
          <p:nvPr/>
        </p:nvSpPr>
        <p:spPr>
          <a:xfrm>
            <a:off x="829517" y="6031214"/>
            <a:ext cx="4037758" cy="646331"/>
          </a:xfrm>
          <a:prstGeom prst="rect">
            <a:avLst/>
          </a:prstGeom>
          <a:noFill/>
        </p:spPr>
        <p:txBody>
          <a:bodyPr wrap="square" rtlCol="0">
            <a:spAutoFit/>
          </a:bodyPr>
          <a:lstStyle/>
          <a:p>
            <a:pPr algn="l"/>
            <a:r>
              <a:rPr lang="fi-FI" dirty="0"/>
              <a:t>Kuva: Esimerkkinä Vantaan ja Keravan </a:t>
            </a:r>
            <a:br>
              <a:rPr lang="fi-FI" dirty="0"/>
            </a:br>
            <a:r>
              <a:rPr lang="fi-FI" dirty="0"/>
              <a:t>hyvinvointialueen Kaikukortti-verkkosivu.</a:t>
            </a:r>
          </a:p>
        </p:txBody>
      </p:sp>
      <p:pic>
        <p:nvPicPr>
          <p:cNvPr id="10" name="Kuva 9">
            <a:extLst>
              <a:ext uri="{FF2B5EF4-FFF2-40B4-BE49-F238E27FC236}">
                <a16:creationId xmlns:a16="http://schemas.microsoft.com/office/drawing/2014/main" id="{80917B5A-0796-6E6E-5929-C844EEEB7234}"/>
              </a:ext>
              <a:ext uri="{C183D7F6-B498-43B3-948B-1728B52AA6E4}">
                <adec:decorative xmlns:adec="http://schemas.microsoft.com/office/drawing/2017/decorative" val="1"/>
              </a:ext>
            </a:extLst>
          </p:cNvPr>
          <p:cNvPicPr>
            <a:picLocks noChangeAspect="1"/>
          </p:cNvPicPr>
          <p:nvPr/>
        </p:nvPicPr>
        <p:blipFill>
          <a:blip r:embed="rId5"/>
          <a:srcRect l="20625" t="9445" r="34141" b="10833"/>
          <a:stretch>
            <a:fillRect/>
          </a:stretch>
        </p:blipFill>
        <p:spPr>
          <a:xfrm>
            <a:off x="5525989" y="3460813"/>
            <a:ext cx="2281213" cy="2261513"/>
          </a:xfrm>
          <a:prstGeom prst="rect">
            <a:avLst/>
          </a:prstGeom>
          <a:ln>
            <a:solidFill>
              <a:schemeClr val="tx1"/>
            </a:solidFill>
          </a:ln>
        </p:spPr>
      </p:pic>
      <p:pic>
        <p:nvPicPr>
          <p:cNvPr id="15" name="Kuva 14">
            <a:extLst>
              <a:ext uri="{FF2B5EF4-FFF2-40B4-BE49-F238E27FC236}">
                <a16:creationId xmlns:a16="http://schemas.microsoft.com/office/drawing/2014/main" id="{36C3AED2-778B-9375-63AF-6874CEEAE62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40283" y="3429000"/>
            <a:ext cx="2016216" cy="2385256"/>
          </a:xfrm>
          <a:prstGeom prst="rect">
            <a:avLst/>
          </a:prstGeom>
          <a:ln>
            <a:solidFill>
              <a:schemeClr val="tx1"/>
            </a:solidFill>
          </a:ln>
        </p:spPr>
      </p:pic>
      <p:pic>
        <p:nvPicPr>
          <p:cNvPr id="18" name="Kuva 17">
            <a:extLst>
              <a:ext uri="{FF2B5EF4-FFF2-40B4-BE49-F238E27FC236}">
                <a16:creationId xmlns:a16="http://schemas.microsoft.com/office/drawing/2014/main" id="{1698731D-0C3C-996F-45E9-C63E505D01A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171120" y="3832111"/>
            <a:ext cx="1890749" cy="1982145"/>
          </a:xfrm>
          <a:prstGeom prst="rect">
            <a:avLst/>
          </a:prstGeom>
          <a:ln>
            <a:solidFill>
              <a:schemeClr val="tx1"/>
            </a:solidFill>
          </a:ln>
        </p:spPr>
      </p:pic>
      <p:sp>
        <p:nvSpPr>
          <p:cNvPr id="19" name="Tekstiruutu 18">
            <a:extLst>
              <a:ext uri="{FF2B5EF4-FFF2-40B4-BE49-F238E27FC236}">
                <a16:creationId xmlns:a16="http://schemas.microsoft.com/office/drawing/2014/main" id="{FAD9AC62-C2B1-4B5F-3336-CFE029A9D864}"/>
              </a:ext>
            </a:extLst>
          </p:cNvPr>
          <p:cNvSpPr txBox="1"/>
          <p:nvPr/>
        </p:nvSpPr>
        <p:spPr>
          <a:xfrm>
            <a:off x="5353478" y="6020456"/>
            <a:ext cx="6838521" cy="923330"/>
          </a:xfrm>
          <a:prstGeom prst="rect">
            <a:avLst/>
          </a:prstGeom>
          <a:noFill/>
        </p:spPr>
        <p:txBody>
          <a:bodyPr wrap="square" rtlCol="0">
            <a:spAutoFit/>
          </a:bodyPr>
          <a:lstStyle/>
          <a:p>
            <a:pPr algn="l"/>
            <a:r>
              <a:rPr lang="fi-FI" dirty="0"/>
              <a:t>Kuva: Esimerkkinä Tampereen Kaikukortin asiakasesitteitä: vasemmalla suomeksi, keskellä englanniksi ja oikealla arabiaksi. </a:t>
            </a:r>
            <a:br>
              <a:rPr lang="fi-FI" dirty="0"/>
            </a:br>
            <a:endParaRPr lang="fi-FI" dirty="0"/>
          </a:p>
        </p:txBody>
      </p:sp>
      <p:pic>
        <p:nvPicPr>
          <p:cNvPr id="22" name="Kuva 21">
            <a:extLst>
              <a:ext uri="{FF2B5EF4-FFF2-40B4-BE49-F238E27FC236}">
                <a16:creationId xmlns:a16="http://schemas.microsoft.com/office/drawing/2014/main" id="{D02B431F-9F07-73F4-FCF8-FD36BDF52FC6}"/>
              </a:ext>
            </a:extLst>
          </p:cNvPr>
          <p:cNvPicPr>
            <a:picLocks noChangeAspect="1"/>
          </p:cNvPicPr>
          <p:nvPr/>
        </p:nvPicPr>
        <p:blipFill>
          <a:blip r:embed="rId8"/>
          <a:stretch>
            <a:fillRect/>
          </a:stretch>
        </p:blipFill>
        <p:spPr>
          <a:xfrm>
            <a:off x="1013580" y="3042552"/>
            <a:ext cx="3597464" cy="2988662"/>
          </a:xfrm>
          <a:prstGeom prst="rect">
            <a:avLst/>
          </a:prstGeom>
          <a:ln>
            <a:solidFill>
              <a:schemeClr val="tx1"/>
            </a:solidFill>
          </a:ln>
        </p:spPr>
      </p:pic>
    </p:spTree>
    <p:extLst>
      <p:ext uri="{BB962C8B-B14F-4D97-AF65-F5344CB8AC3E}">
        <p14:creationId xmlns:p14="http://schemas.microsoft.com/office/powerpoint/2010/main" val="168793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240762" y="165148"/>
            <a:ext cx="7876309" cy="653184"/>
          </a:xfrm>
        </p:spPr>
        <p:txBody>
          <a:bodyPr>
            <a:normAutofit/>
          </a:bodyPr>
          <a:lstStyle/>
          <a:p>
            <a:r>
              <a:rPr lang="fi-FI" sz="3200">
                <a:latin typeface="Arial" panose="020B0604020202020204" pitchFamily="34" charset="0"/>
                <a:cs typeface="Arial" panose="020B0604020202020204" pitchFamily="34" charset="0"/>
              </a:rPr>
              <a:t>Kaikukortti-toiminnan periaatteita ja ohjeita</a:t>
            </a:r>
          </a:p>
        </p:txBody>
      </p:sp>
      <p:sp>
        <p:nvSpPr>
          <p:cNvPr id="4" name="Shape 316">
            <a:extLst>
              <a:ext uri="{FF2B5EF4-FFF2-40B4-BE49-F238E27FC236}">
                <a16:creationId xmlns:a16="http://schemas.microsoft.com/office/drawing/2014/main" id="{A94B1CA4-4BD2-479F-A8B7-7FE231952F71}"/>
              </a:ext>
              <a:ext uri="{C183D7F6-B498-43B3-948B-1728B52AA6E4}">
                <adec:decorative xmlns:adec="http://schemas.microsoft.com/office/drawing/2017/decorative" val="1"/>
              </a:ext>
            </a:extLst>
          </p:cNvPr>
          <p:cNvSpPr/>
          <p:nvPr/>
        </p:nvSpPr>
        <p:spPr>
          <a:xfrm>
            <a:off x="1009858" y="818332"/>
            <a:ext cx="10971241" cy="570876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altLang="fi-FI" sz="2250" dirty="0">
                <a:latin typeface="Calibri" panose="020F0502020204030204" pitchFamily="34" charset="0"/>
                <a:cs typeface="Calibri" panose="020F0502020204030204" pitchFamily="34" charset="0"/>
              </a:rPr>
              <a:t>Seuraavissa dioissa tuodaan esille alla mainitut Kaikukortti-toiminnan periaatteet ja ohjeet:</a:t>
            </a:r>
          </a:p>
          <a:p>
            <a:pPr marL="457200" indent="-457200">
              <a:buFont typeface="Arial" panose="020B0604020202020204" pitchFamily="34" charset="0"/>
              <a:buChar char="•"/>
            </a:pPr>
            <a:endParaRPr lang="fi-FI" altLang="fi-FI" sz="225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fi-FI" sz="2400" dirty="0">
                <a:latin typeface="Calibri" panose="020F0502020204030204" pitchFamily="34" charset="0"/>
                <a:cs typeface="Calibri" panose="020F0502020204030204" pitchFamily="34" charset="0"/>
              </a:rPr>
              <a:t>Perehdytysmateriaalit saatavilla Kaikukortti.fi-sivulla</a:t>
            </a:r>
            <a:endParaRPr lang="en-US" altLang="fi-FI" sz="225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altLang="fi-FI" sz="2250" dirty="0" err="1">
                <a:latin typeface="Calibri" panose="020F0502020204030204" pitchFamily="34" charset="0"/>
                <a:cs typeface="Calibri" panose="020F0502020204030204" pitchFamily="34" charset="0"/>
              </a:rPr>
              <a:t>Muistilista</a:t>
            </a:r>
            <a:r>
              <a:rPr lang="en-US" altLang="fi-FI" sz="2250" dirty="0">
                <a:latin typeface="Calibri" panose="020F0502020204030204" pitchFamily="34" charset="0"/>
                <a:cs typeface="Calibri" panose="020F0502020204030204" pitchFamily="34" charset="0"/>
              </a:rPr>
              <a:t> – </a:t>
            </a:r>
            <a:r>
              <a:rPr lang="en-US" altLang="fi-FI" sz="2250" dirty="0" err="1">
                <a:latin typeface="Calibri" panose="020F0502020204030204" pitchFamily="34" charset="0"/>
                <a:cs typeface="Calibri" panose="020F0502020204030204" pitchFamily="34" charset="0"/>
              </a:rPr>
              <a:t>Kaikukortin</a:t>
            </a:r>
            <a:r>
              <a:rPr lang="en-US" altLang="fi-FI" sz="2250" dirty="0">
                <a:latin typeface="Calibri" panose="020F0502020204030204" pitchFamily="34" charset="0"/>
                <a:cs typeface="Calibri" panose="020F0502020204030204" pitchFamily="34" charset="0"/>
              </a:rPr>
              <a:t> </a:t>
            </a:r>
            <a:r>
              <a:rPr lang="en-US" altLang="fi-FI" sz="2250" dirty="0" err="1">
                <a:latin typeface="Calibri" panose="020F0502020204030204" pitchFamily="34" charset="0"/>
                <a:cs typeface="Calibri" panose="020F0502020204030204" pitchFamily="34" charset="0"/>
              </a:rPr>
              <a:t>pikaohje</a:t>
            </a:r>
            <a:r>
              <a:rPr lang="en-US" altLang="fi-FI" sz="2250" dirty="0">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fi-FI" altLang="fi-FI" sz="2250" dirty="0">
                <a:latin typeface="Calibri" panose="020F0502020204030204" pitchFamily="34" charset="0"/>
                <a:cs typeface="Calibri" panose="020F0502020204030204" pitchFamily="34" charset="0"/>
              </a:rPr>
              <a:t>Valtakunnallisesta toimintamallista</a:t>
            </a:r>
          </a:p>
          <a:p>
            <a:pPr marL="457200" indent="-457200">
              <a:buFont typeface="Arial" panose="020B0604020202020204" pitchFamily="34" charset="0"/>
              <a:buChar char="•"/>
            </a:pPr>
            <a:r>
              <a:rPr lang="fi-FI" sz="2250" dirty="0">
                <a:latin typeface="Calibri" panose="020F0502020204030204" pitchFamily="34" charset="0"/>
                <a:cs typeface="Calibri" panose="020F0502020204030204" pitchFamily="34" charset="0"/>
              </a:rPr>
              <a:t>Kun tarvitsette lisää Kaikukortteja</a:t>
            </a:r>
            <a:endParaRPr lang="fi-FI" altLang="fi-FI" sz="225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fi-FI" sz="2250" dirty="0">
                <a:latin typeface="Calibri" panose="020F0502020204030204" pitchFamily="34" charset="0"/>
                <a:cs typeface="Calibri" panose="020F0502020204030204" pitchFamily="34" charset="0"/>
              </a:rPr>
              <a:t>Viestinnästä</a:t>
            </a:r>
            <a:endParaRPr lang="fi-FI" altLang="fi-FI" sz="225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sv-FI" altLang="fi-FI" sz="2250" dirty="0" err="1">
                <a:latin typeface="Calibri" panose="020F0502020204030204" pitchFamily="34" charset="0"/>
                <a:ea typeface="Calibri" panose="020F0502020204030204" pitchFamily="34" charset="0"/>
                <a:cs typeface="Calibri" panose="020F0502020204030204" pitchFamily="34" charset="0"/>
              </a:rPr>
              <a:t>Yhteyshenkilön</a:t>
            </a:r>
            <a:r>
              <a:rPr lang="sv-FI" altLang="fi-FI" sz="2250" dirty="0">
                <a:latin typeface="Calibri" panose="020F0502020204030204" pitchFamily="34" charset="0"/>
                <a:ea typeface="Calibri" panose="020F0502020204030204" pitchFamily="34" charset="0"/>
                <a:cs typeface="Calibri" panose="020F0502020204030204" pitchFamily="34" charset="0"/>
              </a:rPr>
              <a:t> </a:t>
            </a:r>
            <a:r>
              <a:rPr lang="sv-FI" altLang="fi-FI" sz="2250" dirty="0" err="1">
                <a:latin typeface="Calibri" panose="020F0502020204030204" pitchFamily="34" charset="0"/>
                <a:ea typeface="Calibri" panose="020F0502020204030204" pitchFamily="34" charset="0"/>
                <a:cs typeface="Calibri" panose="020F0502020204030204" pitchFamily="34" charset="0"/>
              </a:rPr>
              <a:t>nimeäminen</a:t>
            </a:r>
            <a:r>
              <a:rPr lang="sv-FI" altLang="fi-FI" sz="2250" dirty="0">
                <a:latin typeface="Calibri" panose="020F0502020204030204" pitchFamily="34" charset="0"/>
                <a:ea typeface="Calibri" panose="020F0502020204030204" pitchFamily="34" charset="0"/>
                <a:cs typeface="Calibri" panose="020F0502020204030204" pitchFamily="34" charset="0"/>
              </a:rPr>
              <a:t> ja </a:t>
            </a:r>
            <a:r>
              <a:rPr lang="sv-FI" altLang="fi-FI" sz="2250" dirty="0" err="1">
                <a:latin typeface="Calibri" panose="020F0502020204030204" pitchFamily="34" charset="0"/>
                <a:ea typeface="Calibri" panose="020F0502020204030204" pitchFamily="34" charset="0"/>
                <a:cs typeface="Calibri" panose="020F0502020204030204" pitchFamily="34" charset="0"/>
              </a:rPr>
              <a:t>henkilökunnan</a:t>
            </a:r>
            <a:r>
              <a:rPr lang="sv-FI" altLang="fi-FI" sz="2250" dirty="0">
                <a:latin typeface="Calibri" panose="020F0502020204030204" pitchFamily="34" charset="0"/>
                <a:ea typeface="Calibri" panose="020F0502020204030204" pitchFamily="34" charset="0"/>
                <a:cs typeface="Calibri" panose="020F0502020204030204" pitchFamily="34" charset="0"/>
              </a:rPr>
              <a:t> </a:t>
            </a:r>
            <a:r>
              <a:rPr lang="sv-FI" altLang="fi-FI" sz="2250" dirty="0" err="1">
                <a:latin typeface="Calibri" panose="020F0502020204030204" pitchFamily="34" charset="0"/>
                <a:ea typeface="Calibri" panose="020F0502020204030204" pitchFamily="34" charset="0"/>
                <a:cs typeface="Calibri" panose="020F0502020204030204" pitchFamily="34" charset="0"/>
              </a:rPr>
              <a:t>ohjeistus</a:t>
            </a:r>
            <a:r>
              <a:rPr lang="sv-FI" altLang="fi-FI" sz="2250" dirty="0">
                <a:latin typeface="Calibri" panose="020F0502020204030204" pitchFamily="34" charset="0"/>
                <a:ea typeface="Calibri" panose="020F0502020204030204" pitchFamily="34" charset="0"/>
                <a:cs typeface="Calibri" panose="020F0502020204030204" pitchFamily="34" charset="0"/>
              </a:rPr>
              <a:t> </a:t>
            </a:r>
            <a:r>
              <a:rPr lang="sv-FI" altLang="fi-FI" sz="2250" dirty="0" err="1">
                <a:latin typeface="Calibri" panose="020F0502020204030204" pitchFamily="34" charset="0"/>
                <a:ea typeface="Calibri" panose="020F0502020204030204" pitchFamily="34" charset="0"/>
                <a:cs typeface="Calibri" panose="020F0502020204030204" pitchFamily="34" charset="0"/>
              </a:rPr>
              <a:t>Kaikukortti-toimintaan</a:t>
            </a:r>
            <a:endParaRPr lang="sv-FI" altLang="fi-FI" sz="225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altLang="fi-FI" sz="2250" dirty="0" err="1">
                <a:latin typeface="Calibri" panose="020F0502020204030204" pitchFamily="34" charset="0"/>
                <a:cs typeface="Calibri" panose="020F0502020204030204" pitchFamily="34" charset="0"/>
              </a:rPr>
              <a:t>Kaikukorttii-toiminnan</a:t>
            </a:r>
            <a:r>
              <a:rPr lang="en-US" altLang="fi-FI" sz="2250" dirty="0">
                <a:latin typeface="Calibri" panose="020F0502020204030204" pitchFamily="34" charset="0"/>
                <a:cs typeface="Calibri" panose="020F0502020204030204" pitchFamily="34" charset="0"/>
              </a:rPr>
              <a:t> </a:t>
            </a:r>
            <a:r>
              <a:rPr lang="en-US" altLang="fi-FI" sz="2250" dirty="0" err="1">
                <a:latin typeface="Calibri" panose="020F0502020204030204" pitchFamily="34" charset="0"/>
                <a:cs typeface="Calibri" panose="020F0502020204030204" pitchFamily="34" charset="0"/>
              </a:rPr>
              <a:t>paikalliset</a:t>
            </a:r>
            <a:r>
              <a:rPr lang="en-US" altLang="fi-FI" sz="2250" dirty="0">
                <a:latin typeface="Calibri" panose="020F0502020204030204" pitchFamily="34" charset="0"/>
                <a:cs typeface="Calibri" panose="020F0502020204030204" pitchFamily="34" charset="0"/>
              </a:rPr>
              <a:t> </a:t>
            </a:r>
            <a:r>
              <a:rPr lang="en-US" altLang="fi-FI" sz="2250" dirty="0" err="1">
                <a:latin typeface="Calibri" panose="020F0502020204030204" pitchFamily="34" charset="0"/>
                <a:cs typeface="Calibri" panose="020F0502020204030204" pitchFamily="34" charset="0"/>
              </a:rPr>
              <a:t>vastuuhenkilöt</a:t>
            </a:r>
            <a:endParaRPr lang="en-US" altLang="fi-FI" sz="225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sv-FI" altLang="fi-FI" sz="2250" dirty="0" err="1">
                <a:latin typeface="Calibri" panose="020F0502020204030204" pitchFamily="34" charset="0"/>
                <a:ea typeface="Calibri" panose="020F0502020204030204" pitchFamily="34" charset="0"/>
                <a:cs typeface="Calibri" panose="020F0502020204030204" pitchFamily="34" charset="0"/>
              </a:rPr>
              <a:t>Sitoumus</a:t>
            </a:r>
            <a:r>
              <a:rPr lang="sv-FI" altLang="fi-FI" sz="2250" dirty="0">
                <a:latin typeface="Calibri" panose="020F0502020204030204" pitchFamily="34" charset="0"/>
                <a:ea typeface="Calibri" panose="020F0502020204030204" pitchFamily="34" charset="0"/>
                <a:cs typeface="Calibri" panose="020F0502020204030204" pitchFamily="34" charset="0"/>
              </a:rPr>
              <a:t> </a:t>
            </a:r>
            <a:r>
              <a:rPr lang="sv-FI" altLang="fi-FI" sz="2250" dirty="0" err="1">
                <a:latin typeface="Calibri" panose="020F0502020204030204" pitchFamily="34" charset="0"/>
                <a:ea typeface="Calibri" panose="020F0502020204030204" pitchFamily="34" charset="0"/>
                <a:cs typeface="Calibri" panose="020F0502020204030204" pitchFamily="34" charset="0"/>
              </a:rPr>
              <a:t>Kaikukortti-toiminnasta</a:t>
            </a:r>
            <a:endParaRPr lang="sv-FI" altLang="fi-FI" sz="2250" dirty="0">
              <a:latin typeface="Calibri" panose="020F0502020204030204" pitchFamily="34" charset="0"/>
              <a:ea typeface="Calibri" panose="020F0502020204030204" pitchFamily="34" charset="0"/>
              <a:cs typeface="Calibri" panose="020F0502020204030204" pitchFamily="34" charset="0"/>
            </a:endParaRPr>
          </a:p>
        </p:txBody>
      </p:sp>
      <p:pic>
        <p:nvPicPr>
          <p:cNvPr id="5" name="Shape 315">
            <a:extLst>
              <a:ext uri="{FF2B5EF4-FFF2-40B4-BE49-F238E27FC236}">
                <a16:creationId xmlns:a16="http://schemas.microsoft.com/office/drawing/2014/main" id="{29204FB9-ADA6-4D90-8861-CEB6E1899CDC}"/>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13">
            <a:extLst>
              <a:ext uri="{FF2B5EF4-FFF2-40B4-BE49-F238E27FC236}">
                <a16:creationId xmlns:a16="http://schemas.microsoft.com/office/drawing/2014/main" id="{A9C7C004-4B03-4B50-B650-9991C30A479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2163" y="217139"/>
            <a:ext cx="3230904" cy="827600"/>
          </a:xfrm>
          <a:prstGeom prst="rect">
            <a:avLst/>
          </a:prstGeom>
          <a:noFill/>
          <a:ln>
            <a:noFill/>
          </a:ln>
        </p:spPr>
      </p:pic>
    </p:spTree>
    <p:extLst>
      <p:ext uri="{BB962C8B-B14F-4D97-AF65-F5344CB8AC3E}">
        <p14:creationId xmlns:p14="http://schemas.microsoft.com/office/powerpoint/2010/main" val="222798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3917373" y="136526"/>
            <a:ext cx="7876309" cy="653184"/>
          </a:xfrm>
        </p:spPr>
        <p:txBody>
          <a:bodyPr>
            <a:normAutofit fontScale="90000"/>
          </a:bodyPr>
          <a:lstStyle/>
          <a:p>
            <a:r>
              <a:rPr lang="fi-FI" sz="3200" dirty="0">
                <a:latin typeface="Arial" panose="020B0604020202020204" pitchFamily="34" charset="0"/>
                <a:cs typeface="Arial" panose="020B0604020202020204" pitchFamily="34" charset="0"/>
              </a:rPr>
              <a:t>Perehdytysmateriaalit saatavilla </a:t>
            </a:r>
            <a:br>
              <a:rPr lang="fi-FI" sz="3200" dirty="0">
                <a:latin typeface="Arial" panose="020B0604020202020204" pitchFamily="34" charset="0"/>
                <a:cs typeface="Arial" panose="020B0604020202020204" pitchFamily="34" charset="0"/>
              </a:rPr>
            </a:br>
            <a:r>
              <a:rPr lang="fi-FI" sz="3200" dirty="0">
                <a:latin typeface="Arial" panose="020B0604020202020204" pitchFamily="34" charset="0"/>
                <a:cs typeface="Arial" panose="020B0604020202020204" pitchFamily="34" charset="0"/>
              </a:rPr>
              <a:t>Kaikukortti.fi-sivulla</a:t>
            </a:r>
          </a:p>
        </p:txBody>
      </p:sp>
      <p:sp>
        <p:nvSpPr>
          <p:cNvPr id="5" name="Tekstiruutu 4">
            <a:extLst>
              <a:ext uri="{FF2B5EF4-FFF2-40B4-BE49-F238E27FC236}">
                <a16:creationId xmlns:a16="http://schemas.microsoft.com/office/drawing/2014/main" id="{FFEBCE58-EA77-4AF3-9A71-B7B83F137D70}"/>
              </a:ext>
            </a:extLst>
          </p:cNvPr>
          <p:cNvSpPr txBox="1"/>
          <p:nvPr/>
        </p:nvSpPr>
        <p:spPr>
          <a:xfrm>
            <a:off x="1154096" y="1699824"/>
            <a:ext cx="6125134" cy="5262979"/>
          </a:xfrm>
          <a:prstGeom prst="rect">
            <a:avLst/>
          </a:prstGeom>
          <a:noFill/>
        </p:spPr>
        <p:txBody>
          <a:bodyPr wrap="square">
            <a:spAutoFit/>
          </a:bodyPr>
          <a:lstStyle/>
          <a:p>
            <a:r>
              <a:rPr lang="fi-FI" sz="2800" dirty="0">
                <a:cs typeface="Arial" panose="020B0604020202020204" pitchFamily="34" charset="0"/>
              </a:rPr>
              <a:t>Dialla 1 luetellut Kaikukortin perehdytysmateriaalit Kaikukortin jakajille (eli </a:t>
            </a:r>
            <a:r>
              <a:rPr lang="fi-FI" sz="2800" dirty="0"/>
              <a:t>sekä </a:t>
            </a:r>
            <a:r>
              <a:rPr lang="fi-FI" sz="2800" b="1" dirty="0"/>
              <a:t>Kaikukantaan liittyvät ohjeet </a:t>
            </a:r>
            <a:r>
              <a:rPr lang="fi-FI" sz="2800" dirty="0"/>
              <a:t>että </a:t>
            </a:r>
            <a:r>
              <a:rPr lang="fi-FI" sz="2800" b="1" dirty="0"/>
              <a:t>yleinen perehdytysmateriaali</a:t>
            </a:r>
            <a:r>
              <a:rPr lang="fi-FI" sz="2800" dirty="0"/>
              <a:t>) ovat </a:t>
            </a:r>
            <a:r>
              <a:rPr lang="fi-FI" sz="2800" dirty="0">
                <a:cs typeface="Arial" panose="020B0604020202020204" pitchFamily="34" charset="0"/>
              </a:rPr>
              <a:t>saatavilla: </a:t>
            </a:r>
            <a:r>
              <a:rPr lang="fi-FI" sz="2800" dirty="0">
                <a:cs typeface="Arial" panose="020B0604020202020204" pitchFamily="34" charset="0"/>
                <a:hlinkClick r:id="rId3"/>
              </a:rPr>
              <a:t>kaikukortti.fi/kortinjakajille/</a:t>
            </a:r>
            <a:br>
              <a:rPr lang="fi-FI" sz="2800" dirty="0">
                <a:cs typeface="Arial" panose="020B0604020202020204" pitchFamily="34" charset="0"/>
                <a:hlinkClick r:id="rId3"/>
              </a:rPr>
            </a:br>
            <a:r>
              <a:rPr lang="fi-FI" sz="2800" dirty="0">
                <a:cs typeface="Arial" panose="020B0604020202020204" pitchFamily="34" charset="0"/>
                <a:hlinkClick r:id="rId3"/>
              </a:rPr>
              <a:t>perehdytysmateriaali-kortinjakajille/</a:t>
            </a:r>
            <a:r>
              <a:rPr lang="fi-FI" sz="2800" dirty="0">
                <a:cs typeface="Arial" panose="020B0604020202020204" pitchFamily="34" charset="0"/>
              </a:rPr>
              <a:t>.</a:t>
            </a:r>
          </a:p>
          <a:p>
            <a:endParaRPr lang="fi-FI" sz="2800" dirty="0">
              <a:cs typeface="Arial" panose="020B0604020202020204" pitchFamily="34" charset="0"/>
            </a:endParaRPr>
          </a:p>
          <a:p>
            <a:endParaRPr lang="fi-FI" sz="2800" dirty="0">
              <a:cs typeface="Arial" panose="020B0604020202020204" pitchFamily="34" charset="0"/>
            </a:endParaRPr>
          </a:p>
          <a:p>
            <a:endParaRPr lang="fi-FI" sz="2800" dirty="0">
              <a:latin typeface="Arial" panose="020B0604020202020204" pitchFamily="34" charset="0"/>
              <a:cs typeface="Arial" panose="020B0604020202020204" pitchFamily="34" charset="0"/>
            </a:endParaRPr>
          </a:p>
          <a:p>
            <a:endParaRPr lang="fi-FI" sz="2800" dirty="0">
              <a:highlight>
                <a:srgbClr val="FFFF00"/>
              </a:highlight>
              <a:latin typeface="Arial" panose="020B0604020202020204" pitchFamily="34" charset="0"/>
              <a:cs typeface="Arial" panose="020B0604020202020204" pitchFamily="34" charset="0"/>
            </a:endParaRPr>
          </a:p>
          <a:p>
            <a:endParaRPr lang="fi-FI" sz="2800" dirty="0">
              <a:latin typeface="Arial" panose="020B0604020202020204" pitchFamily="34" charset="0"/>
              <a:cs typeface="Arial" panose="020B0604020202020204" pitchFamily="34" charset="0"/>
            </a:endParaRPr>
          </a:p>
        </p:txBody>
      </p:sp>
      <p:pic>
        <p:nvPicPr>
          <p:cNvPr id="4" name="Shape 315">
            <a:extLst>
              <a:ext uri="{FF2B5EF4-FFF2-40B4-BE49-F238E27FC236}">
                <a16:creationId xmlns:a16="http://schemas.microsoft.com/office/drawing/2014/main" id="{620AEB28-0905-41B9-8D7A-407B6A673471}"/>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a:extLst>
              <a:ext uri="{FF2B5EF4-FFF2-40B4-BE49-F238E27FC236}">
                <a16:creationId xmlns:a16="http://schemas.microsoft.com/office/drawing/2014/main" id="{A0EC053A-FF28-4A83-A661-0C86ECAE7FB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90814">
            <a:off x="7660477" y="1406210"/>
            <a:ext cx="4793978" cy="4362012"/>
          </a:xfrm>
          <a:prstGeom prst="rect">
            <a:avLst/>
          </a:prstGeom>
        </p:spPr>
      </p:pic>
    </p:spTree>
    <p:extLst>
      <p:ext uri="{BB962C8B-B14F-4D97-AF65-F5344CB8AC3E}">
        <p14:creationId xmlns:p14="http://schemas.microsoft.com/office/powerpoint/2010/main" val="6780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B6A54F-DF39-21E0-D94F-3A73156CF29A}"/>
              </a:ext>
            </a:extLst>
          </p:cNvPr>
          <p:cNvSpPr>
            <a:spLocks noGrp="1"/>
          </p:cNvSpPr>
          <p:nvPr>
            <p:ph type="title"/>
          </p:nvPr>
        </p:nvSpPr>
        <p:spPr>
          <a:xfrm>
            <a:off x="3980921" y="-155871"/>
            <a:ext cx="10515600" cy="1325563"/>
          </a:xfrm>
        </p:spPr>
        <p:txBody>
          <a:bodyPr/>
          <a:lstStyle/>
          <a:p>
            <a:r>
              <a:rPr lang="fi-FI" dirty="0"/>
              <a:t>Muistilista Kaikukortin jakajille 1/4</a:t>
            </a:r>
          </a:p>
        </p:txBody>
      </p:sp>
      <p:pic>
        <p:nvPicPr>
          <p:cNvPr id="8" name="Sisällön paikkamerkki 7">
            <a:extLst>
              <a:ext uri="{FF2B5EF4-FFF2-40B4-BE49-F238E27FC236}">
                <a16:creationId xmlns:a16="http://schemas.microsoft.com/office/drawing/2014/main" id="{3F8216C2-E724-3992-0A22-B17B747AB1CC}"/>
              </a:ext>
            </a:extLst>
          </p:cNvPr>
          <p:cNvPicPr>
            <a:picLocks noGrp="1" noChangeAspect="1"/>
          </p:cNvPicPr>
          <p:nvPr>
            <p:ph idx="1"/>
          </p:nvPr>
        </p:nvPicPr>
        <p:blipFill>
          <a:blip r:embed="rId2"/>
          <a:stretch>
            <a:fillRect/>
          </a:stretch>
        </p:blipFill>
        <p:spPr>
          <a:xfrm>
            <a:off x="6746181" y="795594"/>
            <a:ext cx="4192778" cy="5970865"/>
          </a:xfrm>
          <a:prstGeom prst="rect">
            <a:avLst/>
          </a:prstGeom>
          <a:ln>
            <a:solidFill>
              <a:schemeClr val="tx1"/>
            </a:solidFill>
          </a:ln>
        </p:spPr>
      </p:pic>
      <p:sp>
        <p:nvSpPr>
          <p:cNvPr id="9" name="Tekstiruutu 8">
            <a:extLst>
              <a:ext uri="{FF2B5EF4-FFF2-40B4-BE49-F238E27FC236}">
                <a16:creationId xmlns:a16="http://schemas.microsoft.com/office/drawing/2014/main" id="{14DDCD61-B726-5CA7-1C3C-39A238904355}"/>
              </a:ext>
            </a:extLst>
          </p:cNvPr>
          <p:cNvSpPr txBox="1"/>
          <p:nvPr/>
        </p:nvSpPr>
        <p:spPr>
          <a:xfrm>
            <a:off x="1253041" y="976348"/>
            <a:ext cx="5105227" cy="5970865"/>
          </a:xfrm>
          <a:prstGeom prst="rect">
            <a:avLst/>
          </a:prstGeom>
          <a:noFill/>
        </p:spPr>
        <p:txBody>
          <a:bodyPr wrap="square" rtlCol="0">
            <a:spAutoFit/>
          </a:bodyPr>
          <a:lstStyle/>
          <a:p>
            <a:r>
              <a:rPr lang="fi-FI" sz="2800" dirty="0"/>
              <a:t>Muistilista on jakajille tarkoitettu pikaohjeistus Kaikukortista.</a:t>
            </a:r>
          </a:p>
          <a:p>
            <a:r>
              <a:rPr lang="fi-FI" sz="2800" dirty="0"/>
              <a:t>Lista on saatavilla kortinjakajien perehdytysmateriaalissa Kaikukortin verkkosivulla.</a:t>
            </a:r>
          </a:p>
          <a:p>
            <a:endParaRPr lang="fi-FI" sz="2800" dirty="0"/>
          </a:p>
          <a:p>
            <a:r>
              <a:rPr lang="fi-FI" sz="2800" dirty="0"/>
              <a:t>Siellä on saatavilla lisäksi tulostettava lomake.</a:t>
            </a:r>
            <a:br>
              <a:rPr lang="fi-FI" sz="2800" dirty="0"/>
            </a:br>
            <a:br>
              <a:rPr lang="fi-FI" sz="2800" dirty="0"/>
            </a:br>
            <a:r>
              <a:rPr lang="fi-FI" sz="2800" dirty="0"/>
              <a:t>Osoite: </a:t>
            </a:r>
            <a:r>
              <a:rPr lang="fi-FI" sz="2800" dirty="0">
                <a:hlinkClick r:id="rId3"/>
              </a:rPr>
              <a:t>kaikukortti.fi/kortinjakajille/</a:t>
            </a:r>
            <a:br>
              <a:rPr lang="fi-FI" sz="2800" dirty="0">
                <a:hlinkClick r:id="rId3"/>
              </a:rPr>
            </a:br>
            <a:r>
              <a:rPr lang="fi-FI" sz="2800" dirty="0">
                <a:hlinkClick r:id="rId3"/>
              </a:rPr>
              <a:t>perehdytysmateriaali-kortinjakajille/</a:t>
            </a:r>
            <a:endParaRPr lang="fi-FI" sz="2800" dirty="0"/>
          </a:p>
          <a:p>
            <a:endParaRPr lang="fi-FI" dirty="0"/>
          </a:p>
        </p:txBody>
      </p:sp>
    </p:spTree>
    <p:extLst>
      <p:ext uri="{BB962C8B-B14F-4D97-AF65-F5344CB8AC3E}">
        <p14:creationId xmlns:p14="http://schemas.microsoft.com/office/powerpoint/2010/main" val="249006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6" name="Otsikko 5"/>
          <p:cNvSpPr>
            <a:spLocks noGrp="1" noChangeArrowheads="1"/>
          </p:cNvSpPr>
          <p:nvPr>
            <p:ph type="title" idx="4294967295"/>
          </p:nvPr>
        </p:nvSpPr>
        <p:spPr bwMode="auto">
          <a:xfrm>
            <a:off x="4329923" y="70394"/>
            <a:ext cx="6894734" cy="5329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lang="sv-FI" b="1" dirty="0" err="1">
                <a:effectLst/>
                <a:latin typeface="Calibri Light" panose="020F0302020204030204" pitchFamily="34" charset="0"/>
                <a:ea typeface="Calibri" panose="020F0502020204030204" pitchFamily="34" charset="0"/>
                <a:cs typeface="Calibri Light" panose="020F0302020204030204" pitchFamily="34" charset="0"/>
              </a:rPr>
              <a:t>Muistilista</a:t>
            </a:r>
            <a:r>
              <a:rPr lang="sv-FI" b="1" dirty="0">
                <a:effectLst/>
                <a:latin typeface="Calibri Light" panose="020F0302020204030204" pitchFamily="34" charset="0"/>
                <a:ea typeface="Calibri" panose="020F0502020204030204" pitchFamily="34" charset="0"/>
                <a:cs typeface="Calibri Light" panose="020F0302020204030204" pitchFamily="34" charset="0"/>
              </a:rPr>
              <a:t> </a:t>
            </a:r>
            <a:r>
              <a:rPr lang="sv-FI" b="1" dirty="0" err="1">
                <a:effectLst/>
                <a:latin typeface="Calibri Light" panose="020F0302020204030204" pitchFamily="34" charset="0"/>
                <a:ea typeface="Calibri" panose="020F0502020204030204" pitchFamily="34" charset="0"/>
                <a:cs typeface="Calibri Light" panose="020F0302020204030204" pitchFamily="34" charset="0"/>
              </a:rPr>
              <a:t>Kaikukortin</a:t>
            </a:r>
            <a:r>
              <a:rPr lang="sv-FI" b="1" dirty="0">
                <a:effectLst/>
                <a:latin typeface="Calibri Light" panose="020F0302020204030204" pitchFamily="34" charset="0"/>
                <a:ea typeface="Calibri" panose="020F0502020204030204" pitchFamily="34" charset="0"/>
                <a:cs typeface="Calibri Light" panose="020F0302020204030204" pitchFamily="34" charset="0"/>
              </a:rPr>
              <a:t> </a:t>
            </a:r>
            <a:r>
              <a:rPr lang="sv-FI" b="1" dirty="0" err="1">
                <a:effectLst/>
                <a:latin typeface="Calibri Light" panose="020F0302020204030204" pitchFamily="34" charset="0"/>
                <a:ea typeface="Calibri" panose="020F0502020204030204" pitchFamily="34" charset="0"/>
                <a:cs typeface="Calibri Light" panose="020F0302020204030204" pitchFamily="34" charset="0"/>
              </a:rPr>
              <a:t>jakajille</a:t>
            </a:r>
            <a:r>
              <a:rPr lang="sv-FI" b="1" dirty="0">
                <a:effectLst/>
                <a:latin typeface="Calibri Light" panose="020F0302020204030204" pitchFamily="34" charset="0"/>
                <a:ea typeface="Calibri" panose="020F0502020204030204" pitchFamily="34" charset="0"/>
                <a:cs typeface="Calibri Light" panose="020F0302020204030204" pitchFamily="34" charset="0"/>
              </a:rPr>
              <a:t> 2/4</a:t>
            </a:r>
            <a:endParaRPr kumimoji="0" lang="sv-FI" altLang="fi-FI" b="1" i="0" u="none" strike="noStrike" kern="1200" cap="none" spc="0" normalizeH="0" baseline="0" noProof="0" dirty="0">
              <a:ln>
                <a:noFill/>
              </a:ln>
              <a:effectLst/>
              <a:highlight>
                <a:srgbClr val="B9EDFF"/>
              </a:highligh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Suorakulmio 1">
            <a:extLst>
              <a:ext uri="{FF2B5EF4-FFF2-40B4-BE49-F238E27FC236}">
                <a16:creationId xmlns:a16="http://schemas.microsoft.com/office/drawing/2014/main" id="{C1612B2E-92A8-F145-892E-CCB1190DFDE2}"/>
              </a:ext>
            </a:extLst>
          </p:cNvPr>
          <p:cNvSpPr/>
          <p:nvPr/>
        </p:nvSpPr>
        <p:spPr>
          <a:xfrm>
            <a:off x="1036583" y="1196897"/>
            <a:ext cx="10935677" cy="5324535"/>
          </a:xfrm>
          <a:prstGeom prst="rect">
            <a:avLst/>
          </a:prstGeom>
          <a:ln w="38100">
            <a:solidFill>
              <a:srgbClr val="45CFF0"/>
            </a:solidFill>
          </a:ln>
        </p:spPr>
        <p:txBody>
          <a:bodyPr wrap="square">
            <a:spAutoFit/>
          </a:bodyPr>
          <a:lstStyle/>
          <a:p>
            <a:pPr marL="285750" lvl="0" indent="-285750">
              <a:buFont typeface="Wingdings" panose="05000000000000000000" pitchFamily="2" charset="2"/>
              <a:buChar char="q"/>
            </a:pPr>
            <a:r>
              <a:rPr lang="fi-FI" sz="2000" dirty="0"/>
              <a:t>Organisaatiollamme tulee olla </a:t>
            </a:r>
            <a:r>
              <a:rPr lang="fi-FI" sz="2000" b="1" dirty="0"/>
              <a:t>nimetty Kaikukortti-yhteyshenkilö. </a:t>
            </a:r>
            <a:r>
              <a:rPr lang="fi-FI" sz="2000" dirty="0"/>
              <a:t>Nimi:_______________________________.</a:t>
            </a:r>
          </a:p>
          <a:p>
            <a:pPr marL="285750" lvl="0" indent="-285750">
              <a:buFont typeface="Wingdings" panose="05000000000000000000" pitchFamily="2" charset="2"/>
              <a:buChar char="q"/>
            </a:pPr>
            <a:r>
              <a:rPr lang="fi-FI" sz="2000" b="1" dirty="0"/>
              <a:t>S</a:t>
            </a:r>
            <a:r>
              <a:rPr lang="fi-FI" sz="2000" b="1" i="1" dirty="0"/>
              <a:t>itoudumme ohjeistamaan</a:t>
            </a:r>
            <a:r>
              <a:rPr lang="fi-FI" sz="2000" b="1" dirty="0"/>
              <a:t> </a:t>
            </a:r>
            <a:r>
              <a:rPr lang="fi-FI" sz="2000" dirty="0"/>
              <a:t>henkilöstömme Kaikukortti-toimintaan.</a:t>
            </a:r>
          </a:p>
          <a:p>
            <a:pPr marL="742950" lvl="1" indent="-285750">
              <a:buFont typeface="Wingdings" panose="05000000000000000000" pitchFamily="2" charset="2"/>
              <a:buChar char="q"/>
            </a:pPr>
            <a:r>
              <a:rPr lang="fi-FI" sz="2000" dirty="0"/>
              <a:t>Kaikukortti-käsikirja Kaikukortin jakajille ja perehdytysdiat ovat saatavilla osoitteessa </a:t>
            </a:r>
            <a:r>
              <a:rPr lang="fi-FI" sz="2000" u="sng" dirty="0">
                <a:hlinkClick r:id="rId3"/>
              </a:rPr>
              <a:t>kaikukortti.fi/kortinjakajille/perehdytysmateriaali-kortinjakajille</a:t>
            </a:r>
            <a:r>
              <a:rPr lang="fi-FI" sz="2000" u="sng" dirty="0"/>
              <a:t>.</a:t>
            </a:r>
            <a:endParaRPr lang="fi-FI" sz="2000" dirty="0"/>
          </a:p>
          <a:p>
            <a:pPr marL="285750" lvl="0" indent="-285750">
              <a:buFont typeface="Wingdings" panose="05000000000000000000" pitchFamily="2" charset="2"/>
              <a:buChar char="q"/>
            </a:pPr>
            <a:r>
              <a:rPr lang="fi-FI" sz="2000" dirty="0"/>
              <a:t>Alueen Kaikukortti-toimintaa koordinoivat vastuuhenkilöt ovat: ______________________________________.</a:t>
            </a:r>
          </a:p>
          <a:p>
            <a:pPr marL="742950" lvl="1" indent="-285750">
              <a:buFont typeface="Wingdings" panose="05000000000000000000" pitchFamily="2" charset="2"/>
              <a:buChar char="q"/>
            </a:pPr>
            <a:r>
              <a:rPr lang="fi-FI" sz="2000" dirty="0"/>
              <a:t>Alueen vastuuhenkilöiden nimet ja yhteystiedot löytyvät paikalliselta Kaikukortti-verkkosivulta, jonka osoite on: _______________________________________________. </a:t>
            </a:r>
          </a:p>
          <a:p>
            <a:pPr marL="742950" lvl="1" indent="-285750">
              <a:buFont typeface="Wingdings" panose="05000000000000000000" pitchFamily="2" charset="2"/>
              <a:buChar char="q"/>
            </a:pPr>
            <a:r>
              <a:rPr lang="fi-FI" sz="2000" dirty="0"/>
              <a:t>Linkit kaikkien Kaikukortti-alueiden omille Kaikukortti-verkkosivuille: </a:t>
            </a:r>
            <a:r>
              <a:rPr lang="fi-FI" sz="2000" u="sng" dirty="0">
                <a:hlinkClick r:id="rId4"/>
              </a:rPr>
              <a:t>kaikukortti.fi/alueet/</a:t>
            </a:r>
            <a:r>
              <a:rPr lang="fi-FI" sz="2000" dirty="0"/>
              <a:t>.</a:t>
            </a:r>
          </a:p>
          <a:p>
            <a:pPr marL="285750" lvl="0" indent="-285750">
              <a:buFont typeface="Wingdings" panose="05000000000000000000" pitchFamily="2" charset="2"/>
              <a:buChar char="q"/>
            </a:pPr>
            <a:r>
              <a:rPr lang="fi-FI" sz="2000" dirty="0"/>
              <a:t>Olemme </a:t>
            </a:r>
            <a:r>
              <a:rPr lang="fi-FI" sz="2000" b="1" dirty="0"/>
              <a:t>sitoutuneet Kaikukortin valtakunnalliseen toimintamalliin</a:t>
            </a:r>
            <a:r>
              <a:rPr lang="fi-FI" sz="2000" dirty="0"/>
              <a:t>. Toimintamalli on saatavilla osoitteessa </a:t>
            </a:r>
            <a:r>
              <a:rPr lang="fi-FI" sz="2000" u="sng" dirty="0">
                <a:hlinkClick r:id="rId5"/>
              </a:rPr>
              <a:t>kaikukortti.fi/</a:t>
            </a:r>
            <a:r>
              <a:rPr lang="fi-FI" sz="2000" u="sng" dirty="0" err="1">
                <a:hlinkClick r:id="rId5"/>
              </a:rPr>
              <a:t>lisatietoa</a:t>
            </a:r>
            <a:r>
              <a:rPr lang="fi-FI" sz="2000" u="sng" dirty="0">
                <a:hlinkClick r:id="rId5"/>
              </a:rPr>
              <a:t>/toimintamalli/</a:t>
            </a:r>
            <a:r>
              <a:rPr lang="fi-FI" sz="2000" dirty="0"/>
              <a:t>.</a:t>
            </a:r>
          </a:p>
          <a:p>
            <a:pPr marL="285750" lvl="0" indent="-285750">
              <a:buFont typeface="Wingdings" panose="05000000000000000000" pitchFamily="2" charset="2"/>
              <a:buChar char="q"/>
            </a:pPr>
            <a:r>
              <a:rPr lang="fi-FI" sz="2000" dirty="0"/>
              <a:t>Kerromme viestinnässänne, että olemme mukana Kaikukortti-verkostossa. Voimme halutessanne hyödyntää Kaikukortin valmista </a:t>
            </a:r>
            <a:r>
              <a:rPr lang="fi-FI" sz="2000" b="1" dirty="0"/>
              <a:t>palvelukuvausta, joka löytyy Kaikukortti-käsikirjasta kortinjakajille.</a:t>
            </a:r>
            <a:r>
              <a:rPr lang="fi-FI" sz="2000" dirty="0"/>
              <a:t> </a:t>
            </a:r>
          </a:p>
          <a:p>
            <a:pPr marL="285750" lvl="0" indent="-285750">
              <a:buFont typeface="Wingdings" panose="05000000000000000000" pitchFamily="2" charset="2"/>
              <a:buChar char="q"/>
            </a:pPr>
            <a:r>
              <a:rPr lang="fi-FI" sz="2000" dirty="0"/>
              <a:t>Olemme laittaneet Kaikukortti-julisteita esille oman toimipisteen seinille.</a:t>
            </a:r>
          </a:p>
          <a:p>
            <a:pPr marL="285750" lvl="0" indent="-285750">
              <a:buFont typeface="Wingdings" panose="05000000000000000000" pitchFamily="2" charset="2"/>
              <a:buChar char="q"/>
            </a:pPr>
            <a:r>
              <a:rPr lang="fi-FI" sz="2000" dirty="0"/>
              <a:t>Muistamme, että Kaikukortin saaminen ei edellytä asiakkaalta erillisiä todistuksia tuloista. Kriteerit ovat </a:t>
            </a:r>
            <a:r>
              <a:rPr lang="fi-FI" sz="2000" b="1" dirty="0"/>
              <a:t>asiakkuus ja tiukka taloudellinen tilanne. </a:t>
            </a:r>
            <a:r>
              <a:rPr lang="fi-FI" sz="2000" dirty="0"/>
              <a:t>Tarkemmat tiedot valtakunnallisessa toimintamallissa.</a:t>
            </a:r>
          </a:p>
        </p:txBody>
      </p:sp>
      <p:pic>
        <p:nvPicPr>
          <p:cNvPr id="9" name="Kuva 8">
            <a:extLst>
              <a:ext uri="{FF2B5EF4-FFF2-40B4-BE49-F238E27FC236}">
                <a16:creationId xmlns:a16="http://schemas.microsoft.com/office/drawing/2014/main" id="{59DF1A33-8E4F-4490-99A9-05EC495EA7EC}"/>
              </a:ext>
              <a:ext uri="{C183D7F6-B498-43B3-948B-1728B52AA6E4}">
                <adec:decorative xmlns:adec="http://schemas.microsoft.com/office/drawing/2017/decorative" val="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1365476" y="181222"/>
            <a:ext cx="346710" cy="361315"/>
          </a:xfrm>
          <a:prstGeom prst="rect">
            <a:avLst/>
          </a:prstGeom>
        </p:spPr>
      </p:pic>
    </p:spTree>
    <p:extLst>
      <p:ext uri="{BB962C8B-B14F-4D97-AF65-F5344CB8AC3E}">
        <p14:creationId xmlns:p14="http://schemas.microsoft.com/office/powerpoint/2010/main" val="341323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6" name="Otsikko 5"/>
          <p:cNvSpPr>
            <a:spLocks noGrp="1" noChangeArrowheads="1"/>
          </p:cNvSpPr>
          <p:nvPr>
            <p:ph type="title" idx="4294967295"/>
          </p:nvPr>
        </p:nvSpPr>
        <p:spPr bwMode="auto">
          <a:xfrm>
            <a:off x="4329923" y="70394"/>
            <a:ext cx="6894734" cy="5329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lang="sv-FI" b="1" dirty="0" err="1">
                <a:effectLst/>
                <a:latin typeface="Calibri Light" panose="020F0302020204030204" pitchFamily="34" charset="0"/>
                <a:ea typeface="Calibri" panose="020F0502020204030204" pitchFamily="34" charset="0"/>
                <a:cs typeface="Calibri Light" panose="020F0302020204030204" pitchFamily="34" charset="0"/>
              </a:rPr>
              <a:t>Muistilista</a:t>
            </a:r>
            <a:r>
              <a:rPr lang="sv-FI" b="1" dirty="0">
                <a:effectLst/>
                <a:latin typeface="Calibri Light" panose="020F0302020204030204" pitchFamily="34" charset="0"/>
                <a:ea typeface="Calibri" panose="020F0502020204030204" pitchFamily="34" charset="0"/>
                <a:cs typeface="Calibri Light" panose="020F0302020204030204" pitchFamily="34" charset="0"/>
              </a:rPr>
              <a:t> </a:t>
            </a:r>
            <a:r>
              <a:rPr lang="sv-FI" b="1" dirty="0" err="1">
                <a:effectLst/>
                <a:latin typeface="Calibri Light" panose="020F0302020204030204" pitchFamily="34" charset="0"/>
                <a:ea typeface="Calibri" panose="020F0502020204030204" pitchFamily="34" charset="0"/>
                <a:cs typeface="Calibri Light" panose="020F0302020204030204" pitchFamily="34" charset="0"/>
              </a:rPr>
              <a:t>Kaikukortin</a:t>
            </a:r>
            <a:r>
              <a:rPr lang="sv-FI" b="1" dirty="0">
                <a:effectLst/>
                <a:latin typeface="Calibri Light" panose="020F0302020204030204" pitchFamily="34" charset="0"/>
                <a:ea typeface="Calibri" panose="020F0502020204030204" pitchFamily="34" charset="0"/>
                <a:cs typeface="Calibri Light" panose="020F0302020204030204" pitchFamily="34" charset="0"/>
              </a:rPr>
              <a:t> </a:t>
            </a:r>
            <a:r>
              <a:rPr lang="sv-FI" b="1" dirty="0" err="1">
                <a:effectLst/>
                <a:latin typeface="Calibri Light" panose="020F0302020204030204" pitchFamily="34" charset="0"/>
                <a:ea typeface="Calibri" panose="020F0502020204030204" pitchFamily="34" charset="0"/>
                <a:cs typeface="Calibri Light" panose="020F0302020204030204" pitchFamily="34" charset="0"/>
              </a:rPr>
              <a:t>jakajille</a:t>
            </a:r>
            <a:r>
              <a:rPr lang="sv-FI" b="1" dirty="0">
                <a:effectLst/>
                <a:latin typeface="Calibri Light" panose="020F0302020204030204" pitchFamily="34" charset="0"/>
                <a:ea typeface="Calibri" panose="020F0502020204030204" pitchFamily="34" charset="0"/>
                <a:cs typeface="Calibri Light" panose="020F0302020204030204" pitchFamily="34" charset="0"/>
              </a:rPr>
              <a:t> </a:t>
            </a:r>
            <a:r>
              <a:rPr lang="sv-FI" b="1" dirty="0">
                <a:latin typeface="Calibri Light" panose="020F0302020204030204" pitchFamily="34" charset="0"/>
                <a:ea typeface="Calibri" panose="020F0502020204030204" pitchFamily="34" charset="0"/>
                <a:cs typeface="Calibri Light" panose="020F0302020204030204" pitchFamily="34" charset="0"/>
              </a:rPr>
              <a:t>3/4</a:t>
            </a:r>
            <a:endParaRPr kumimoji="0" lang="sv-FI" altLang="fi-FI" b="1" i="0" u="none" strike="noStrike" kern="1200" cap="none" spc="0" normalizeH="0" baseline="0" noProof="0" dirty="0">
              <a:ln>
                <a:noFill/>
              </a:ln>
              <a:effectLst/>
              <a:highlight>
                <a:srgbClr val="B9EDFF"/>
              </a:highligh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Suorakulmio 1">
            <a:extLst>
              <a:ext uri="{FF2B5EF4-FFF2-40B4-BE49-F238E27FC236}">
                <a16:creationId xmlns:a16="http://schemas.microsoft.com/office/drawing/2014/main" id="{C1612B2E-92A8-F145-892E-CCB1190DFDE2}"/>
              </a:ext>
            </a:extLst>
          </p:cNvPr>
          <p:cNvSpPr/>
          <p:nvPr/>
        </p:nvSpPr>
        <p:spPr>
          <a:xfrm>
            <a:off x="892708" y="1106601"/>
            <a:ext cx="10973227" cy="5062924"/>
          </a:xfrm>
          <a:prstGeom prst="rect">
            <a:avLst/>
          </a:prstGeom>
          <a:ln w="38100">
            <a:solidFill>
              <a:srgbClr val="45CFF0"/>
            </a:solidFill>
          </a:ln>
        </p:spPr>
        <p:txBody>
          <a:bodyPr wrap="square">
            <a:spAutoFit/>
          </a:bodyPr>
          <a:lstStyle/>
          <a:p>
            <a:pPr marL="285750" lvl="0" indent="-285750">
              <a:buFont typeface="Wingdings" panose="05000000000000000000" pitchFamily="2" charset="2"/>
              <a:buChar char="q"/>
            </a:pPr>
            <a:r>
              <a:rPr lang="fi-FI" sz="1900" b="1" dirty="0"/>
              <a:t>Jos asiakas haluaa Kaikukortin, toimitaan seuraavasti: </a:t>
            </a:r>
            <a:endParaRPr lang="fi-FI" sz="1900" dirty="0"/>
          </a:p>
          <a:p>
            <a:pPr marL="742950" lvl="1" indent="-285750">
              <a:buFont typeface="Wingdings" panose="05000000000000000000" pitchFamily="2" charset="2"/>
              <a:buChar char="q"/>
            </a:pPr>
            <a:r>
              <a:rPr lang="fi-FI" sz="1900" dirty="0"/>
              <a:t>Kortti rekisteröidään Kaikukantaan osoitteessa </a:t>
            </a:r>
            <a:r>
              <a:rPr lang="fi-FI" sz="1900" u="sng" dirty="0">
                <a:hlinkClick r:id="rId3"/>
              </a:rPr>
              <a:t>kaikukanta.fi/</a:t>
            </a:r>
            <a:r>
              <a:rPr lang="fi-FI" sz="1900" u="sng" dirty="0" err="1">
                <a:hlinkClick r:id="rId3"/>
              </a:rPr>
              <a:t>admin</a:t>
            </a:r>
            <a:r>
              <a:rPr lang="fi-FI" sz="1900" dirty="0"/>
              <a:t>. Kaikukannan käyttäjätunnuksen ja salasanan sekä ohjeistuksen Kaikukannan käyttöön saa paikalliselta vastuuhenkilöltä. Katso tallenne </a:t>
            </a:r>
            <a:r>
              <a:rPr lang="fi-FI" sz="1900" b="1" dirty="0"/>
              <a:t>Kaikukanta-koulutukset Kaikukortin jakajille sivulta </a:t>
            </a:r>
            <a:r>
              <a:rPr lang="fi-FI" sz="1900" dirty="0"/>
              <a:t> </a:t>
            </a:r>
            <a:r>
              <a:rPr lang="fi-FI" sz="1900" u="sng" dirty="0">
                <a:hlinkClick r:id="rId4"/>
              </a:rPr>
              <a:t>kaikukortti.fi/koulutukset/</a:t>
            </a:r>
            <a:r>
              <a:rPr lang="fi-FI" sz="1900" dirty="0"/>
              <a:t>.</a:t>
            </a:r>
          </a:p>
          <a:p>
            <a:pPr marL="1200150" lvl="2" indent="-285750">
              <a:buFont typeface="Wingdings" panose="05000000000000000000" pitchFamily="2" charset="2"/>
              <a:buChar char="q"/>
            </a:pPr>
            <a:r>
              <a:rPr lang="fi-FI" sz="1900" b="1" dirty="0"/>
              <a:t>Asiakkaalta kysytään suostumus </a:t>
            </a:r>
            <a:r>
              <a:rPr lang="fi-FI" sz="1900" dirty="0"/>
              <a:t>tietojen tallentamiseen ja hyvinvointia koskevien kysymysten kirjaamiseen.</a:t>
            </a:r>
          </a:p>
          <a:p>
            <a:pPr marL="1200150" lvl="2" indent="-285750">
              <a:buFont typeface="Wingdings" panose="05000000000000000000" pitchFamily="2" charset="2"/>
              <a:buChar char="q"/>
            </a:pPr>
            <a:r>
              <a:rPr lang="fi-FI" sz="1900" dirty="0"/>
              <a:t>Kaikukantaan </a:t>
            </a:r>
            <a:r>
              <a:rPr lang="fi-FI" sz="1900" b="1" dirty="0"/>
              <a:t>kirjataan huolellisesti jaetun kortin </a:t>
            </a:r>
            <a:r>
              <a:rPr lang="fi-FI" sz="1900" b="1" i="1" dirty="0"/>
              <a:t>yksilöity</a:t>
            </a:r>
            <a:r>
              <a:rPr lang="fi-FI" sz="1900" b="1" dirty="0"/>
              <a:t> tunnus (kirjain- ja/tai numerosarja) sekä kortinhaltijan taustatiedot</a:t>
            </a:r>
            <a:r>
              <a:rPr lang="fi-FI" sz="1900" dirty="0"/>
              <a:t>. (Huom. Kaikukantaan </a:t>
            </a:r>
            <a:r>
              <a:rPr lang="fi-FI" sz="1900" b="1" dirty="0"/>
              <a:t>ei kirjoiteta </a:t>
            </a:r>
            <a:r>
              <a:rPr lang="fi-FI" sz="1900" dirty="0"/>
              <a:t>kortinsaajan nimeä, syntymäaikaa, henkilötunnusta, syntymäaikaa, osoitetta, eikä puhelinnumeroa.)</a:t>
            </a:r>
          </a:p>
          <a:p>
            <a:pPr marL="1200150" lvl="2" indent="-285750">
              <a:buFont typeface="Wingdings" panose="05000000000000000000" pitchFamily="2" charset="2"/>
              <a:buChar char="q"/>
            </a:pPr>
            <a:r>
              <a:rPr lang="fi-FI" sz="1900" dirty="0"/>
              <a:t>Poikkeustilanteessa tiedot voi kerätä aluksi paperiseen Kaikukortin luovutuslomakkeeseen. Kaikukanta-rekisteröinti pitää kuitenkin tehdä pian, muuten kortti ei toimi kulttuuri- ja liikuntakohteissa.</a:t>
            </a:r>
          </a:p>
          <a:p>
            <a:pPr marL="742950" lvl="1" indent="-285750">
              <a:buFont typeface="Wingdings" panose="05000000000000000000" pitchFamily="2" charset="2"/>
              <a:buChar char="q"/>
            </a:pPr>
            <a:r>
              <a:rPr lang="fi-FI" sz="1900" b="1" dirty="0"/>
              <a:t>Kortin sisäsivulle kirjoitetaan sen haltijan nimi</a:t>
            </a:r>
            <a:r>
              <a:rPr lang="fi-FI" sz="1900" dirty="0"/>
              <a:t> sekä kortin voimassaolopäivämäärä (12 kk myöntöpäivästä tai kokeilun loppuun saakka). Asiakkaalle kerrotaan kortin voimassaolopäivämäärä. Korttiin merkitään asiakkaan </a:t>
            </a:r>
            <a:r>
              <a:rPr lang="fi-FI" sz="1900" b="1" dirty="0"/>
              <a:t>omien alle 18-vuotiaiden lasten tai lastenlapsien määrä</a:t>
            </a:r>
            <a:r>
              <a:rPr lang="fi-FI" sz="1900" dirty="0"/>
              <a:t>.</a:t>
            </a:r>
          </a:p>
          <a:p>
            <a:pPr marL="285750" indent="-285750">
              <a:buFont typeface="Wingdings" panose="05000000000000000000" pitchFamily="2" charset="2"/>
              <a:buChar char="q"/>
            </a:pPr>
            <a:r>
              <a:rPr lang="fi-FI" sz="1900" dirty="0"/>
              <a:t>Kaikukortin lisäksi asiakkaalle annetaan Kaikukortin kulttuuritarjonnasta kertova </a:t>
            </a:r>
            <a:r>
              <a:rPr lang="fi-FI" sz="1900" b="1" dirty="0"/>
              <a:t>tänä vuonna julkaistu</a:t>
            </a:r>
            <a:r>
              <a:rPr lang="fi-FI" sz="1900" i="1" dirty="0"/>
              <a:t> </a:t>
            </a:r>
            <a:r>
              <a:rPr lang="fi-FI" sz="1900" b="1" dirty="0"/>
              <a:t>paikallinen Kaikukortti-esite</a:t>
            </a:r>
            <a:endParaRPr lang="fi-FI" sz="19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Kuva 8">
            <a:extLst>
              <a:ext uri="{FF2B5EF4-FFF2-40B4-BE49-F238E27FC236}">
                <a16:creationId xmlns:a16="http://schemas.microsoft.com/office/drawing/2014/main" id="{59DF1A33-8E4F-4490-99A9-05EC495EA7EC}"/>
              </a:ex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365476" y="181222"/>
            <a:ext cx="346710" cy="361315"/>
          </a:xfrm>
          <a:prstGeom prst="rect">
            <a:avLst/>
          </a:prstGeom>
        </p:spPr>
      </p:pic>
    </p:spTree>
    <p:extLst>
      <p:ext uri="{BB962C8B-B14F-4D97-AF65-F5344CB8AC3E}">
        <p14:creationId xmlns:p14="http://schemas.microsoft.com/office/powerpoint/2010/main" val="162065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6" name="Otsikko 5"/>
          <p:cNvSpPr>
            <a:spLocks noGrp="1" noChangeArrowheads="1"/>
          </p:cNvSpPr>
          <p:nvPr>
            <p:ph type="title" idx="4294967295"/>
          </p:nvPr>
        </p:nvSpPr>
        <p:spPr bwMode="auto">
          <a:xfrm>
            <a:off x="4329923" y="70394"/>
            <a:ext cx="6894734" cy="5329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lang="sv-FI" b="1" dirty="0" err="1">
                <a:effectLst/>
                <a:latin typeface="Calibri Light" panose="020F0302020204030204" pitchFamily="34" charset="0"/>
                <a:ea typeface="Calibri" panose="020F0502020204030204" pitchFamily="34" charset="0"/>
                <a:cs typeface="Calibri Light" panose="020F0302020204030204" pitchFamily="34" charset="0"/>
              </a:rPr>
              <a:t>Muistilista</a:t>
            </a:r>
            <a:r>
              <a:rPr lang="sv-FI" b="1" dirty="0">
                <a:effectLst/>
                <a:latin typeface="Calibri Light" panose="020F0302020204030204" pitchFamily="34" charset="0"/>
                <a:ea typeface="Calibri" panose="020F0502020204030204" pitchFamily="34" charset="0"/>
                <a:cs typeface="Calibri Light" panose="020F0302020204030204" pitchFamily="34" charset="0"/>
              </a:rPr>
              <a:t> </a:t>
            </a:r>
            <a:r>
              <a:rPr lang="sv-FI" b="1" dirty="0" err="1">
                <a:effectLst/>
                <a:latin typeface="Calibri Light" panose="020F0302020204030204" pitchFamily="34" charset="0"/>
                <a:ea typeface="Calibri" panose="020F0502020204030204" pitchFamily="34" charset="0"/>
                <a:cs typeface="Calibri Light" panose="020F0302020204030204" pitchFamily="34" charset="0"/>
              </a:rPr>
              <a:t>Kaikukortin</a:t>
            </a:r>
            <a:r>
              <a:rPr lang="sv-FI" b="1" dirty="0">
                <a:effectLst/>
                <a:latin typeface="Calibri Light" panose="020F0302020204030204" pitchFamily="34" charset="0"/>
                <a:ea typeface="Calibri" panose="020F0502020204030204" pitchFamily="34" charset="0"/>
                <a:cs typeface="Calibri Light" panose="020F0302020204030204" pitchFamily="34" charset="0"/>
              </a:rPr>
              <a:t> </a:t>
            </a:r>
            <a:r>
              <a:rPr lang="sv-FI" b="1" dirty="0" err="1">
                <a:effectLst/>
                <a:latin typeface="Calibri Light" panose="020F0302020204030204" pitchFamily="34" charset="0"/>
                <a:ea typeface="Calibri" panose="020F0502020204030204" pitchFamily="34" charset="0"/>
                <a:cs typeface="Calibri Light" panose="020F0302020204030204" pitchFamily="34" charset="0"/>
              </a:rPr>
              <a:t>jakajille</a:t>
            </a:r>
            <a:r>
              <a:rPr lang="sv-FI" b="1" dirty="0">
                <a:effectLst/>
                <a:latin typeface="Calibri Light" panose="020F0302020204030204" pitchFamily="34" charset="0"/>
                <a:ea typeface="Calibri" panose="020F0502020204030204" pitchFamily="34" charset="0"/>
                <a:cs typeface="Calibri Light" panose="020F0302020204030204" pitchFamily="34" charset="0"/>
              </a:rPr>
              <a:t>   4/4</a:t>
            </a:r>
            <a:endParaRPr kumimoji="0" lang="sv-FI" altLang="fi-FI" b="1" i="0" u="none" strike="noStrike" kern="1200" cap="none" spc="0" normalizeH="0" baseline="0" noProof="0" dirty="0">
              <a:ln>
                <a:noFill/>
              </a:ln>
              <a:effectLst/>
              <a:highlight>
                <a:srgbClr val="B9EDFF"/>
              </a:highligh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Suorakulmio 1">
            <a:extLst>
              <a:ext uri="{FF2B5EF4-FFF2-40B4-BE49-F238E27FC236}">
                <a16:creationId xmlns:a16="http://schemas.microsoft.com/office/drawing/2014/main" id="{C1612B2E-92A8-F145-892E-CCB1190DFDE2}"/>
              </a:ext>
            </a:extLst>
          </p:cNvPr>
          <p:cNvSpPr/>
          <p:nvPr/>
        </p:nvSpPr>
        <p:spPr>
          <a:xfrm>
            <a:off x="908142" y="925033"/>
            <a:ext cx="11159812" cy="5610103"/>
          </a:xfrm>
          <a:prstGeom prst="rect">
            <a:avLst/>
          </a:prstGeom>
          <a:ln w="38100">
            <a:solidFill>
              <a:srgbClr val="45CFF0"/>
            </a:solidFill>
          </a:ln>
        </p:spPr>
        <p:txBody>
          <a:bodyPr wrap="square">
            <a:spAutoFit/>
          </a:bodyPr>
          <a:lstStyle/>
          <a:p>
            <a:pPr marL="742950" lvl="1" indent="-285750">
              <a:buFont typeface="Wingdings" panose="05000000000000000000" pitchFamily="2" charset="2"/>
              <a:buChar char="q"/>
            </a:pPr>
            <a:r>
              <a:rPr lang="fi-FI" dirty="0"/>
              <a:t>Kaikukortin jakanut työntekijän kertoo asiakkaalle kortin käyttömahdollisuuksista. On hyvä kertoa lisäksi esimerkiksi se, että </a:t>
            </a:r>
          </a:p>
          <a:p>
            <a:pPr marL="1657350" lvl="3" indent="-285750">
              <a:buFont typeface="Wingdings" panose="05000000000000000000" pitchFamily="2" charset="2"/>
              <a:buChar char="q"/>
            </a:pPr>
            <a:r>
              <a:rPr lang="fi-FI" b="1" dirty="0"/>
              <a:t>Kaikukortti tulee olla mukana </a:t>
            </a:r>
            <a:r>
              <a:rPr lang="fi-FI" dirty="0"/>
              <a:t>lippua varattaessa, lunastettaessa sekä tilaisuuteen osallistuttaessa.</a:t>
            </a:r>
          </a:p>
          <a:p>
            <a:pPr marL="1657350" lvl="3" indent="-285750">
              <a:buFont typeface="Wingdings" panose="05000000000000000000" pitchFamily="2" charset="2"/>
              <a:buChar char="q"/>
            </a:pPr>
            <a:r>
              <a:rPr lang="fi-FI" dirty="0"/>
              <a:t>Kortinhaltijan tulee varautua todistamaan henkilöllisyytensä.</a:t>
            </a:r>
          </a:p>
          <a:p>
            <a:pPr marL="1657350" lvl="3" indent="-285750">
              <a:buFont typeface="Wingdings" panose="05000000000000000000" pitchFamily="2" charset="2"/>
              <a:buChar char="q"/>
            </a:pPr>
            <a:r>
              <a:rPr lang="fi-FI" b="1" dirty="0"/>
              <a:t>Kaikukortti-kohteet tarjoavat Kaikukortin piiriin palveluitaan hyvää tahtoaan ja arvopohjaisesti, eivätkä ne saa erillistä korvausta Kaikukortilla hankituista lipuista</a:t>
            </a:r>
            <a:r>
              <a:rPr lang="fi-FI" dirty="0"/>
              <a:t>. Kaikukortti-kohteiden käytännöt Kaikukortin suhteen saattavat vaihdella. Asiakkaan on tärkeä varmistaa etukäteen kohteiden verkkosivuilta tai esitteistä, mitkä tapahtumat ovat mukana kohteiden Kaikukortti-tarjonnassa, </a:t>
            </a:r>
            <a:r>
              <a:rPr lang="fi-FI" b="1" dirty="0"/>
              <a:t>Kaikukortilla hankittua pääsylippua ei saa jättää käyttämättä ilman painavaa syytä</a:t>
            </a:r>
            <a:endParaRPr lang="fi-FI" dirty="0"/>
          </a:p>
          <a:p>
            <a:pPr marL="742950" lvl="1" indent="-285750">
              <a:buFont typeface="Wingdings" panose="05000000000000000000" pitchFamily="2" charset="2"/>
              <a:buChar char="q"/>
            </a:pPr>
            <a:r>
              <a:rPr lang="fi-FI" dirty="0"/>
              <a:t>Työntekijä kertoo asiakkaalle osoitteen Kaikukortin tietosuojaselosteeseen: </a:t>
            </a:r>
            <a:r>
              <a:rPr lang="fi-FI" u="sng" dirty="0">
                <a:hlinkClick r:id="rId3"/>
              </a:rPr>
              <a:t>kaikukortti.fi/tietosuojaseloste</a:t>
            </a:r>
            <a:endParaRPr lang="fi-FI" dirty="0"/>
          </a:p>
          <a:p>
            <a:pPr marL="285750" lvl="0" indent="-285750">
              <a:buFont typeface="Wingdings" panose="05000000000000000000" pitchFamily="2" charset="2"/>
              <a:buChar char="q"/>
            </a:pPr>
            <a:r>
              <a:rPr lang="fi-FI" dirty="0"/>
              <a:t>Kaikukortin haltijoille kannattaa järjestää pienryhmäkäyntejä. Pienryhmäkäyntejä varten sekä asiakkaan kanssa kahdestaan osallistumista varten Kaikukorttia jakavat toimijat saavat käyttöönsä </a:t>
            </a:r>
            <a:r>
              <a:rPr lang="fi-FI" b="1" dirty="0"/>
              <a:t>yhteisön Kaikukortteja</a:t>
            </a:r>
            <a:r>
              <a:rPr lang="fi-FI" dirty="0"/>
              <a:t>. Työntekijä voi hankkia maksuttoman pääsylipun itselleen ja alle 16-v asiakkaalleen yhteisön Kaikukortilla. Myös Kaikukorttia jakavan paikan edustaja, esim. vapaaehtoinen tai opiskelija, voi käyttää yhteisön Kaikukorttia. </a:t>
            </a:r>
          </a:p>
          <a:p>
            <a:pPr marL="1200150" lvl="2" indent="-285750">
              <a:buFont typeface="Wingdings" panose="05000000000000000000" pitchFamily="2" charset="2"/>
              <a:buChar char="q"/>
            </a:pPr>
            <a:r>
              <a:rPr lang="fi-FI" dirty="0"/>
              <a:t>Ryhmällä tai asiakkaalla tulee olla omat Kaikukortit mukana lippuja hankittaessa ja tilaisuuteen osallistuessa.</a:t>
            </a:r>
          </a:p>
          <a:p>
            <a:pPr marL="285750" lvl="0" indent="-285750">
              <a:buFont typeface="Wingdings" panose="05000000000000000000" pitchFamily="2" charset="2"/>
              <a:buChar char="q"/>
            </a:pPr>
            <a:r>
              <a:rPr lang="fi-FI" dirty="0"/>
              <a:t>Kortinjakajat näkevät oman toimipisteensä jaettujen Kaikukorttien tilastot Kaikukannasta (</a:t>
            </a:r>
            <a:r>
              <a:rPr lang="fi-FI" u="sng" dirty="0">
                <a:hlinkClick r:id="rId4"/>
              </a:rPr>
              <a:t>kaikukanta.fi/</a:t>
            </a:r>
            <a:r>
              <a:rPr lang="fi-FI" u="sng" dirty="0" err="1">
                <a:hlinkClick r:id="rId4"/>
              </a:rPr>
              <a:t>admin</a:t>
            </a:r>
            <a:r>
              <a:rPr lang="fi-FI" dirty="0"/>
              <a:t>). Ongelmatilanteissa voit ottaa yhteyttä oman alueesi Kaikukortti-vastuuhenkilöön tai Kulttuuria kaikille -palvelun Kaikukeskukseen. </a:t>
            </a:r>
          </a:p>
          <a:p>
            <a:pPr marL="285750" lvl="0" indent="-285750">
              <a:buFont typeface="Wingdings" panose="05000000000000000000" pitchFamily="2" charset="2"/>
              <a:buChar char="q"/>
            </a:pPr>
            <a:r>
              <a:rPr lang="fi-FI" dirty="0"/>
              <a:t>Kaikukortin valtakunnallinen verkkosivusto ja Kaikukeskuksen yhteystiedot: </a:t>
            </a:r>
            <a:r>
              <a:rPr lang="fi-FI" u="sng" dirty="0">
                <a:hlinkClick r:id="rId5"/>
              </a:rPr>
              <a:t>www.kaikukortti.fi</a:t>
            </a:r>
            <a:r>
              <a:rPr lang="fi-FI" dirty="0"/>
              <a:t>.	</a:t>
            </a:r>
          </a:p>
        </p:txBody>
      </p:sp>
      <p:pic>
        <p:nvPicPr>
          <p:cNvPr id="9" name="Kuva 8">
            <a:extLst>
              <a:ext uri="{FF2B5EF4-FFF2-40B4-BE49-F238E27FC236}">
                <a16:creationId xmlns:a16="http://schemas.microsoft.com/office/drawing/2014/main" id="{59DF1A33-8E4F-4490-99A9-05EC495EA7EC}"/>
              </a:ext>
              <a:ext uri="{C183D7F6-B498-43B3-948B-1728B52AA6E4}">
                <adec:decorative xmlns:adec="http://schemas.microsoft.com/office/drawing/2017/decorative" val="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1365476" y="181222"/>
            <a:ext cx="346710" cy="361315"/>
          </a:xfrm>
          <a:prstGeom prst="rect">
            <a:avLst/>
          </a:prstGeom>
        </p:spPr>
      </p:pic>
    </p:spTree>
    <p:extLst>
      <p:ext uri="{BB962C8B-B14F-4D97-AF65-F5344CB8AC3E}">
        <p14:creationId xmlns:p14="http://schemas.microsoft.com/office/powerpoint/2010/main" val="142399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57FD7494-99B0-429A-8490-E75693E124E1}"/>
              </a:ext>
              <a:ext uri="{C183D7F6-B498-43B3-948B-1728B52AA6E4}">
                <adec:decorative xmlns:adec="http://schemas.microsoft.com/office/drawing/2017/decorative" val="1"/>
              </a:ext>
            </a:extLst>
          </p:cNvPr>
          <p:cNvSpPr>
            <a:spLocks noGrp="1"/>
          </p:cNvSpPr>
          <p:nvPr>
            <p:ph type="title"/>
          </p:nvPr>
        </p:nvSpPr>
        <p:spPr>
          <a:xfrm>
            <a:off x="4381659" y="182949"/>
            <a:ext cx="8308592" cy="851378"/>
          </a:xfrm>
        </p:spPr>
        <p:txBody>
          <a:bodyPr>
            <a:normAutofit/>
          </a:bodyPr>
          <a:lstStyle/>
          <a:p>
            <a:pPr rtl="0" eaLnBrk="1" latinLnBrk="0" hangingPunct="1"/>
            <a:r>
              <a:rPr lang="fi-FI" sz="3600" dirty="0">
                <a:latin typeface="Calibri Light" panose="020F0302020204030204" pitchFamily="34" charset="0"/>
                <a:cs typeface="Calibri Light" panose="020F0302020204030204" pitchFamily="34" charset="0"/>
              </a:rPr>
              <a:t>Valtakunnallisesta toimintamallista</a:t>
            </a:r>
            <a:endParaRPr lang="fi-FI" sz="3600" dirty="0">
              <a:effectLst/>
              <a:latin typeface="Calibri Light" panose="020F0302020204030204" pitchFamily="34" charset="0"/>
              <a:cs typeface="Calibri Light" panose="020F0302020204030204" pitchFamily="34" charset="0"/>
            </a:endParaRPr>
          </a:p>
        </p:txBody>
      </p:sp>
      <p:sp>
        <p:nvSpPr>
          <p:cNvPr id="8" name="Tekstiruutu 7">
            <a:extLst>
              <a:ext uri="{FF2B5EF4-FFF2-40B4-BE49-F238E27FC236}">
                <a16:creationId xmlns:a16="http://schemas.microsoft.com/office/drawing/2014/main" id="{F1CCA688-3899-45E7-B295-67AA43DF2CC1}"/>
              </a:ext>
              <a:ext uri="{C183D7F6-B498-43B3-948B-1728B52AA6E4}">
                <adec:decorative xmlns:adec="http://schemas.microsoft.com/office/drawing/2017/decorative" val="1"/>
              </a:ext>
            </a:extLst>
          </p:cNvPr>
          <p:cNvSpPr txBox="1"/>
          <p:nvPr/>
        </p:nvSpPr>
        <p:spPr>
          <a:xfrm>
            <a:off x="931495" y="1309689"/>
            <a:ext cx="11003362" cy="5170646"/>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fi-FI" sz="2400" dirty="0"/>
              <a:t>Kaikukortti on rekisteröity tavaramerkki, jonka omistaa Kulttuuria kaikille –palvelu.</a:t>
            </a:r>
          </a:p>
          <a:p>
            <a:pPr marL="342900" indent="-342900">
              <a:spcBef>
                <a:spcPts val="600"/>
              </a:spcBef>
              <a:spcAft>
                <a:spcPts val="600"/>
              </a:spcAft>
              <a:buFont typeface="Arial" panose="020B0604020202020204" pitchFamily="34" charset="0"/>
              <a:buChar char="•"/>
            </a:pPr>
            <a:r>
              <a:rPr lang="fi-FI" sz="2400" dirty="0"/>
              <a:t>Kaikukortin valtakunnallinen toimintamalli on yhteiskehitetty piloteissa</a:t>
            </a:r>
          </a:p>
          <a:p>
            <a:pPr marL="742950" lvl="1" indent="-285750">
              <a:spcBef>
                <a:spcPts val="0"/>
              </a:spcBef>
              <a:spcAft>
                <a:spcPts val="600"/>
              </a:spcAft>
              <a:buFont typeface="Arial" panose="020B0604020202020204" pitchFamily="34" charset="0"/>
              <a:buChar char="•"/>
            </a:pPr>
            <a:r>
              <a:rPr lang="fi-FI" dirty="0"/>
              <a:t>Espoo 2015 ja Kainuu 2016</a:t>
            </a:r>
          </a:p>
          <a:p>
            <a:pPr marL="742950" lvl="1" indent="-285750">
              <a:spcBef>
                <a:spcPts val="0"/>
              </a:spcBef>
              <a:spcAft>
                <a:spcPts val="600"/>
              </a:spcAft>
              <a:buFont typeface="Arial" panose="020B0604020202020204" pitchFamily="34" charset="0"/>
              <a:buChar char="•"/>
            </a:pPr>
            <a:r>
              <a:rPr lang="fi-FI" dirty="0"/>
              <a:t>mukana yhteiskehittämässä on ollut taide- ja kulttuurialan, sosiaali- ja terveysalan (sote) ja hyvinvoinnin ja terveyden edistämisen alan (hyte) asiantuntijoita ja toimijoita sekä köyhyyden kokemusasiantuntijoita. </a:t>
            </a:r>
          </a:p>
          <a:p>
            <a:pPr marL="342900" indent="-342900">
              <a:spcBef>
                <a:spcPts val="600"/>
              </a:spcBef>
              <a:spcAft>
                <a:spcPts val="600"/>
              </a:spcAft>
              <a:buFont typeface="Arial" panose="020B0604020202020204" pitchFamily="34" charset="0"/>
              <a:buChar char="•"/>
            </a:pPr>
            <a:r>
              <a:rPr lang="fi-FI" sz="2400" dirty="0"/>
              <a:t>Jatkokehitystä on tehty vuosina 2017-2025.</a:t>
            </a:r>
          </a:p>
          <a:p>
            <a:pPr marL="342900" indent="-342900">
              <a:spcBef>
                <a:spcPts val="600"/>
              </a:spcBef>
              <a:spcAft>
                <a:spcPts val="600"/>
              </a:spcAft>
              <a:buFont typeface="Arial" panose="020B0604020202020204" pitchFamily="34" charset="0"/>
              <a:buChar char="•"/>
            </a:pPr>
            <a:r>
              <a:rPr lang="fi-FI" sz="2400" dirty="0"/>
              <a:t>Kaikki mukana olevat hyvinvointialueet, kunnat, Kaikukortin jakaja-organisaatiot sekä Kaikukortti-kohteet sitoutuvat </a:t>
            </a:r>
            <a:r>
              <a:rPr lang="fi-FI" sz="2400" b="1" dirty="0"/>
              <a:t>saman toimintamallin noudattamiseen</a:t>
            </a:r>
            <a:r>
              <a:rPr lang="fi-FI" sz="2400" dirty="0"/>
              <a:t>. </a:t>
            </a:r>
          </a:p>
          <a:p>
            <a:pPr marL="342900" indent="-342900">
              <a:spcBef>
                <a:spcPts val="600"/>
              </a:spcBef>
              <a:spcAft>
                <a:spcPts val="600"/>
              </a:spcAft>
              <a:buFont typeface="Arial" panose="020B0604020202020204" pitchFamily="34" charset="0"/>
              <a:buChar char="•"/>
            </a:pPr>
            <a:r>
              <a:rPr lang="fi-FI" sz="2400" dirty="0"/>
              <a:t>Toimintamalli mahdollistaa sen, että kortinhaltija voi käyttää korttiaan kaikissa Kaikukortti-toiminnassa mukana olevissa kunnissa kaikkeen Kaikukortti-tarjontaan.	</a:t>
            </a:r>
          </a:p>
          <a:p>
            <a:pPr marL="342900" indent="-342900">
              <a:spcBef>
                <a:spcPts val="600"/>
              </a:spcBef>
              <a:spcAft>
                <a:spcPts val="600"/>
              </a:spcAft>
              <a:buFont typeface="Arial" panose="020B0604020202020204" pitchFamily="34" charset="0"/>
              <a:buChar char="•"/>
            </a:pPr>
            <a:r>
              <a:rPr lang="fi-FI" sz="2400" dirty="0">
                <a:solidFill>
                  <a:srgbClr val="000000"/>
                </a:solidFill>
                <a:ea typeface="Calibri" panose="020F0502020204030204" pitchFamily="34" charset="0"/>
                <a:cs typeface="Calibri" panose="020F0502020204030204" pitchFamily="34" charset="0"/>
              </a:rPr>
              <a:t>Toimintamalli on saatavilla Kaikukortin verkkosivulla: </a:t>
            </a:r>
            <a:r>
              <a:rPr lang="fi-FI" sz="2400" dirty="0">
                <a:solidFill>
                  <a:srgbClr val="467886"/>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kaikukortti</a:t>
            </a:r>
            <a:r>
              <a:rPr lang="fi-FI" sz="2400" dirty="0">
                <a:solidFill>
                  <a:srgbClr val="0070C0"/>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a:t>
            </a:r>
            <a:r>
              <a:rPr lang="fi-FI" sz="2400" dirty="0" err="1">
                <a:solidFill>
                  <a:srgbClr val="0070C0"/>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lisatietoa</a:t>
            </a:r>
            <a:r>
              <a:rPr lang="fi-FI" sz="2400" dirty="0">
                <a:solidFill>
                  <a:srgbClr val="0070C0"/>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/toimintamalli/</a:t>
            </a:r>
            <a:r>
              <a:rPr lang="fi-FI" sz="2400" dirty="0">
                <a:solidFill>
                  <a:srgbClr val="0070C0"/>
                </a:solidFill>
                <a:ea typeface="Calibri" panose="020F0502020204030204" pitchFamily="34" charset="0"/>
                <a:cs typeface="Calibri" panose="020F0502020204030204" pitchFamily="34" charset="0"/>
              </a:rPr>
              <a:t>.</a:t>
            </a:r>
          </a:p>
        </p:txBody>
      </p:sp>
      <p:pic>
        <p:nvPicPr>
          <p:cNvPr id="5" name="Shape 313">
            <a:extLst>
              <a:ext uri="{FF2B5EF4-FFF2-40B4-BE49-F238E27FC236}">
                <a16:creationId xmlns:a16="http://schemas.microsoft.com/office/drawing/2014/main" id="{33ADAB22-B3A6-4F5E-A16B-D7AD9654DDBB}"/>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31495" y="194838"/>
            <a:ext cx="3230904" cy="827600"/>
          </a:xfrm>
          <a:prstGeom prst="rect">
            <a:avLst/>
          </a:prstGeom>
          <a:noFill/>
          <a:ln>
            <a:noFill/>
          </a:ln>
        </p:spPr>
      </p:pic>
    </p:spTree>
    <p:extLst>
      <p:ext uri="{BB962C8B-B14F-4D97-AF65-F5344CB8AC3E}">
        <p14:creationId xmlns:p14="http://schemas.microsoft.com/office/powerpoint/2010/main" val="68421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3917373" y="136526"/>
            <a:ext cx="7876309" cy="653184"/>
          </a:xfrm>
        </p:spPr>
        <p:txBody>
          <a:bodyPr>
            <a:noAutofit/>
          </a:bodyPr>
          <a:lstStyle/>
          <a:p>
            <a:r>
              <a:rPr lang="fi-FI" dirty="0">
                <a:latin typeface="Calibri" panose="020F0502020204030204" pitchFamily="34" charset="0"/>
                <a:cs typeface="Calibri" panose="020F0502020204030204" pitchFamily="34" charset="0"/>
              </a:rPr>
              <a:t>Perehdytyksen sisältö</a:t>
            </a:r>
          </a:p>
        </p:txBody>
      </p:sp>
      <p:sp>
        <p:nvSpPr>
          <p:cNvPr id="5" name="Tekstiruutu 4">
            <a:extLst>
              <a:ext uri="{FF2B5EF4-FFF2-40B4-BE49-F238E27FC236}">
                <a16:creationId xmlns:a16="http://schemas.microsoft.com/office/drawing/2014/main" id="{FFEBCE58-EA77-4AF3-9A71-B7B83F137D70}"/>
              </a:ext>
            </a:extLst>
          </p:cNvPr>
          <p:cNvSpPr txBox="1"/>
          <p:nvPr/>
        </p:nvSpPr>
        <p:spPr>
          <a:xfrm>
            <a:off x="1132608" y="1174174"/>
            <a:ext cx="9666571" cy="5078313"/>
          </a:xfrm>
          <a:prstGeom prst="rect">
            <a:avLst/>
          </a:prstGeom>
          <a:noFill/>
        </p:spPr>
        <p:txBody>
          <a:bodyPr wrap="square">
            <a:spAutoFit/>
          </a:bodyPr>
          <a:lstStyle/>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Kaikukortin tavoitteet</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Kaikukortti pähkinänkuoressa</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Kaikukortti.fi</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Kaikukortti valtakunnallisesti</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Kaikukortti-toiminnan periaatteita ja ohjeita</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Kaikukeskus</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Muuta, esim. Kaikukortti pop </a:t>
            </a:r>
            <a:r>
              <a:rPr lang="fi-FI" sz="3600" dirty="0" err="1">
                <a:latin typeface="Calibri" panose="020F0502020204030204" pitchFamily="34" charset="0"/>
                <a:cs typeface="Calibri" panose="020F0502020204030204" pitchFamily="34" charset="0"/>
              </a:rPr>
              <a:t>up</a:t>
            </a:r>
            <a:r>
              <a:rPr lang="fi-FI" sz="3600" dirty="0">
                <a:latin typeface="Calibri" panose="020F0502020204030204" pitchFamily="34" charset="0"/>
                <a:cs typeface="Calibri" panose="020F0502020204030204" pitchFamily="34" charset="0"/>
              </a:rPr>
              <a:t> kohteista ja palautetta</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Lisätietoja ja yhteystiedot</a:t>
            </a:r>
          </a:p>
        </p:txBody>
      </p:sp>
    </p:spTree>
    <p:extLst>
      <p:ext uri="{BB962C8B-B14F-4D97-AF65-F5344CB8AC3E}">
        <p14:creationId xmlns:p14="http://schemas.microsoft.com/office/powerpoint/2010/main" val="181971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58EC69-C339-2FF1-D3A2-D32A94395236}"/>
              </a:ext>
            </a:extLst>
          </p:cNvPr>
          <p:cNvSpPr>
            <a:spLocks noGrp="1"/>
          </p:cNvSpPr>
          <p:nvPr>
            <p:ph type="title"/>
          </p:nvPr>
        </p:nvSpPr>
        <p:spPr>
          <a:xfrm>
            <a:off x="4162399" y="-635980"/>
            <a:ext cx="9024531" cy="1841536"/>
          </a:xfrm>
        </p:spPr>
        <p:txBody>
          <a:bodyPr>
            <a:normAutofit/>
          </a:bodyPr>
          <a:lstStyle/>
          <a:p>
            <a:r>
              <a:rPr lang="fi-FI" sz="5400" dirty="0"/>
              <a:t>Kurkataan toimintamallia…</a:t>
            </a:r>
          </a:p>
        </p:txBody>
      </p:sp>
      <p:sp>
        <p:nvSpPr>
          <p:cNvPr id="3" name="Tekstin paikkamerkki 2">
            <a:extLst>
              <a:ext uri="{FF2B5EF4-FFF2-40B4-BE49-F238E27FC236}">
                <a16:creationId xmlns:a16="http://schemas.microsoft.com/office/drawing/2014/main" id="{6E7BAD34-EF18-5CFF-B6CA-50859FA7AC91}"/>
              </a:ext>
            </a:extLst>
          </p:cNvPr>
          <p:cNvSpPr>
            <a:spLocks noGrp="1"/>
          </p:cNvSpPr>
          <p:nvPr>
            <p:ph type="body" idx="1"/>
          </p:nvPr>
        </p:nvSpPr>
        <p:spPr>
          <a:xfrm>
            <a:off x="1477226" y="1853256"/>
            <a:ext cx="5986830" cy="4014144"/>
          </a:xfrm>
        </p:spPr>
        <p:txBody>
          <a:bodyPr>
            <a:noAutofit/>
          </a:bodyPr>
          <a:lstStyle/>
          <a:p>
            <a:r>
              <a:rPr lang="fi-FI" sz="4000" dirty="0">
                <a:solidFill>
                  <a:schemeClr val="tx1"/>
                </a:solidFill>
              </a:rPr>
              <a:t>Vuonna 2025 uudistettu Kaikukortin toimintamalli löytyy Kaikukortin verkkosivulta osoitteesta:</a:t>
            </a:r>
          </a:p>
          <a:p>
            <a:r>
              <a:rPr lang="fi-FI" sz="4000" dirty="0">
                <a:solidFill>
                  <a:schemeClr val="tx1"/>
                </a:solidFill>
              </a:rPr>
              <a:t> </a:t>
            </a:r>
            <a:r>
              <a:rPr lang="fi-FI" sz="4000" dirty="0">
                <a:solidFill>
                  <a:schemeClr val="tx1"/>
                </a:solidFill>
                <a:hlinkClick r:id="rId2"/>
              </a:rPr>
              <a:t>kaikukortti.fi/</a:t>
            </a:r>
            <a:r>
              <a:rPr lang="fi-FI" sz="4000" dirty="0" err="1">
                <a:solidFill>
                  <a:schemeClr val="tx1"/>
                </a:solidFill>
                <a:hlinkClick r:id="rId2"/>
              </a:rPr>
              <a:t>lisatietoa</a:t>
            </a:r>
            <a:r>
              <a:rPr lang="fi-FI" sz="4000" dirty="0">
                <a:solidFill>
                  <a:schemeClr val="tx1"/>
                </a:solidFill>
                <a:hlinkClick r:id="rId2"/>
              </a:rPr>
              <a:t>/</a:t>
            </a:r>
            <a:br>
              <a:rPr lang="fi-FI" sz="4000" dirty="0">
                <a:solidFill>
                  <a:schemeClr val="tx1"/>
                </a:solidFill>
                <a:hlinkClick r:id="rId2"/>
              </a:rPr>
            </a:br>
            <a:r>
              <a:rPr lang="fi-FI" sz="4000" dirty="0">
                <a:solidFill>
                  <a:schemeClr val="tx1"/>
                </a:solidFill>
                <a:hlinkClick r:id="rId2"/>
              </a:rPr>
              <a:t>toimintamalli/</a:t>
            </a:r>
            <a:endParaRPr lang="fi-FI" sz="4000" dirty="0">
              <a:solidFill>
                <a:schemeClr val="tx1"/>
              </a:solidFill>
            </a:endParaRPr>
          </a:p>
        </p:txBody>
      </p:sp>
      <p:pic>
        <p:nvPicPr>
          <p:cNvPr id="4" name="Shape 315">
            <a:extLst>
              <a:ext uri="{FF2B5EF4-FFF2-40B4-BE49-F238E27FC236}">
                <a16:creationId xmlns:a16="http://schemas.microsoft.com/office/drawing/2014/main" id="{A33FA901-9984-CB91-C89D-FCE7E59E1FDF}"/>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13">
            <a:extLst>
              <a:ext uri="{FF2B5EF4-FFF2-40B4-BE49-F238E27FC236}">
                <a16:creationId xmlns:a16="http://schemas.microsoft.com/office/drawing/2014/main" id="{EE3E6FEA-31EB-0990-C375-1C1A0289DB4C}"/>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31495" y="194838"/>
            <a:ext cx="3230904" cy="827600"/>
          </a:xfrm>
          <a:prstGeom prst="rect">
            <a:avLst/>
          </a:prstGeom>
          <a:noFill/>
          <a:ln>
            <a:noFill/>
          </a:ln>
        </p:spPr>
      </p:pic>
      <p:pic>
        <p:nvPicPr>
          <p:cNvPr id="8" name="Kuva 7">
            <a:extLst>
              <a:ext uri="{FF2B5EF4-FFF2-40B4-BE49-F238E27FC236}">
                <a16:creationId xmlns:a16="http://schemas.microsoft.com/office/drawing/2014/main" id="{F45920C7-DC3D-23F7-F4EB-893FCA7FA867}"/>
              </a:ext>
            </a:extLst>
          </p:cNvPr>
          <p:cNvPicPr>
            <a:picLocks noChangeAspect="1"/>
          </p:cNvPicPr>
          <p:nvPr/>
        </p:nvPicPr>
        <p:blipFill>
          <a:blip r:embed="rId5"/>
          <a:stretch>
            <a:fillRect/>
          </a:stretch>
        </p:blipFill>
        <p:spPr>
          <a:xfrm>
            <a:off x="8179168" y="1433594"/>
            <a:ext cx="2816596" cy="4828450"/>
          </a:xfrm>
          <a:prstGeom prst="rect">
            <a:avLst/>
          </a:prstGeom>
        </p:spPr>
      </p:pic>
      <p:sp>
        <p:nvSpPr>
          <p:cNvPr id="9" name="Tekstiruutu 8">
            <a:extLst>
              <a:ext uri="{FF2B5EF4-FFF2-40B4-BE49-F238E27FC236}">
                <a16:creationId xmlns:a16="http://schemas.microsoft.com/office/drawing/2014/main" id="{2EE85A51-876E-F2F4-4D94-7F93A8513D09}"/>
              </a:ext>
            </a:extLst>
          </p:cNvPr>
          <p:cNvSpPr txBox="1"/>
          <p:nvPr/>
        </p:nvSpPr>
        <p:spPr>
          <a:xfrm>
            <a:off x="8179168" y="6305416"/>
            <a:ext cx="2772297" cy="369332"/>
          </a:xfrm>
          <a:prstGeom prst="rect">
            <a:avLst/>
          </a:prstGeom>
          <a:noFill/>
        </p:spPr>
        <p:txBody>
          <a:bodyPr wrap="none" rtlCol="0">
            <a:spAutoFit/>
          </a:bodyPr>
          <a:lstStyle/>
          <a:p>
            <a:pPr algn="l"/>
            <a:r>
              <a:rPr lang="fi-FI" dirty="0"/>
              <a:t>Kuva: Ote toimintamallista. </a:t>
            </a:r>
          </a:p>
        </p:txBody>
      </p:sp>
    </p:spTree>
    <p:extLst>
      <p:ext uri="{BB962C8B-B14F-4D97-AF65-F5344CB8AC3E}">
        <p14:creationId xmlns:p14="http://schemas.microsoft.com/office/powerpoint/2010/main" val="246056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6" name="Shape 316">
            <a:extLst>
              <a:ext uri="{C183D7F6-B498-43B3-948B-1728B52AA6E4}">
                <adec:decorative xmlns:adec="http://schemas.microsoft.com/office/drawing/2017/decorative" val="1"/>
              </a:ext>
            </a:extLst>
          </p:cNvPr>
          <p:cNvSpPr/>
          <p:nvPr/>
        </p:nvSpPr>
        <p:spPr>
          <a:xfrm>
            <a:off x="941030" y="953759"/>
            <a:ext cx="5379478" cy="5680123"/>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defRPr/>
            </a:pPr>
            <a:r>
              <a:rPr lang="fi-FI" sz="3600" dirty="0">
                <a:latin typeface="Calibri" panose="020F0502020204030204" pitchFamily="34" charset="0"/>
                <a:cs typeface="Calibri" panose="020F0502020204030204" pitchFamily="34" charset="0"/>
              </a:rPr>
              <a:t>Kaikukortteja voi tilata yksikköönne paikallisen Kaikukortti-verkoston soten/</a:t>
            </a:r>
            <a:r>
              <a:rPr lang="fi-FI" sz="3600" dirty="0" err="1">
                <a:latin typeface="Calibri" panose="020F0502020204030204" pitchFamily="34" charset="0"/>
                <a:cs typeface="Calibri" panose="020F0502020204030204" pitchFamily="34" charset="0"/>
              </a:rPr>
              <a:t>hyten</a:t>
            </a:r>
            <a:r>
              <a:rPr lang="fi-FI" sz="3600" dirty="0">
                <a:latin typeface="Calibri" panose="020F0502020204030204" pitchFamily="34" charset="0"/>
                <a:cs typeface="Calibri" panose="020F0502020204030204" pitchFamily="34" charset="0"/>
              </a:rPr>
              <a:t> vastuuhenkilöltä.</a:t>
            </a:r>
          </a:p>
        </p:txBody>
      </p:sp>
      <p:sp>
        <p:nvSpPr>
          <p:cNvPr id="7" name="Shape 316">
            <a:extLst>
              <a:ext uri="{C183D7F6-B498-43B3-948B-1728B52AA6E4}">
                <adec:decorative xmlns:adec="http://schemas.microsoft.com/office/drawing/2017/decorative" val="1"/>
              </a:ext>
            </a:extLst>
          </p:cNvPr>
          <p:cNvSpPr/>
          <p:nvPr/>
        </p:nvSpPr>
        <p:spPr>
          <a:xfrm>
            <a:off x="6447099" y="770966"/>
            <a:ext cx="5573995" cy="5862916"/>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lvl="1">
              <a:defRPr/>
            </a:pPr>
            <a:r>
              <a:rPr lang="fi-FI" sz="2700" dirty="0">
                <a:latin typeface="Calibri" panose="020F0502020204030204" pitchFamily="34" charset="0"/>
                <a:cs typeface="Calibri" panose="020F0502020204030204" pitchFamily="34" charset="0"/>
              </a:rPr>
              <a:t>Huom. jokaisella yksittäisellä kortinjakaja-yksiköllä on omat Kaikukorttinsa. </a:t>
            </a:r>
            <a:r>
              <a:rPr lang="fi-FI" sz="2700" b="1" dirty="0">
                <a:highlight>
                  <a:srgbClr val="FFFF00"/>
                </a:highlight>
                <a:latin typeface="Calibri" panose="020F0502020204030204" pitchFamily="34" charset="0"/>
                <a:cs typeface="Calibri" panose="020F0502020204030204" pitchFamily="34" charset="0"/>
              </a:rPr>
              <a:t>Älä anna ylimääräisiä kortteja toiseen yksikköön tai pyydä niitä toisesta yksiköstä ilman paikallisen vastuuhenkilön suostumusta.</a:t>
            </a:r>
          </a:p>
        </p:txBody>
      </p:sp>
      <p:sp>
        <p:nvSpPr>
          <p:cNvPr id="2" name="Otsikko 1">
            <a:extLst>
              <a:ext uri="{FF2B5EF4-FFF2-40B4-BE49-F238E27FC236}">
                <a16:creationId xmlns:a16="http://schemas.microsoft.com/office/drawing/2014/main" id="{1990796A-542C-423D-9D77-1EE27EBEC7CB}"/>
              </a:ext>
            </a:extLst>
          </p:cNvPr>
          <p:cNvSpPr>
            <a:spLocks noGrp="1"/>
          </p:cNvSpPr>
          <p:nvPr>
            <p:ph type="title"/>
          </p:nvPr>
        </p:nvSpPr>
        <p:spPr>
          <a:xfrm>
            <a:off x="3969027" y="7366"/>
            <a:ext cx="11360800" cy="763600"/>
          </a:xfrm>
        </p:spPr>
        <p:txBody>
          <a:bodyPr>
            <a:normAutofit fontScale="90000"/>
          </a:bodyPr>
          <a:lstStyle/>
          <a:p>
            <a:r>
              <a:rPr lang="fi-FI" dirty="0">
                <a:latin typeface="+mn-lt"/>
              </a:rPr>
              <a:t>Kun tarvitsette</a:t>
            </a:r>
            <a:r>
              <a:rPr lang="fi-FI" baseline="0" dirty="0">
                <a:latin typeface="+mn-lt"/>
              </a:rPr>
              <a:t> lisää Kaikukortteja</a:t>
            </a:r>
            <a:endParaRPr lang="fi-FI" dirty="0">
              <a:latin typeface="+mn-lt"/>
            </a:endParaRPr>
          </a:p>
        </p:txBody>
      </p:sp>
    </p:spTree>
    <p:extLst>
      <p:ext uri="{BB962C8B-B14F-4D97-AF65-F5344CB8AC3E}">
        <p14:creationId xmlns:p14="http://schemas.microsoft.com/office/powerpoint/2010/main" val="50642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1495" y="194838"/>
            <a:ext cx="3230904" cy="827600"/>
          </a:xfrm>
          <a:prstGeom prst="rect">
            <a:avLst/>
          </a:prstGeom>
          <a:noFill/>
          <a:ln>
            <a:noFill/>
          </a:ln>
        </p:spPr>
      </p:pic>
      <p:sp>
        <p:nvSpPr>
          <p:cNvPr id="6" name="Otsikko 5"/>
          <p:cNvSpPr>
            <a:spLocks noGrp="1" noChangeArrowheads="1"/>
          </p:cNvSpPr>
          <p:nvPr>
            <p:ph type="title" idx="4294967295"/>
          </p:nvPr>
        </p:nvSpPr>
        <p:spPr bwMode="auto">
          <a:xfrm>
            <a:off x="5160083" y="194838"/>
            <a:ext cx="5597564" cy="12488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 typeface="Arial" panose="020B0604020202020204" pitchFamily="34" charset="0"/>
              <a:buNone/>
              <a:tabLst/>
              <a:defRPr/>
            </a:pPr>
            <a:r>
              <a:rPr kumimoji="0" lang="fi-FI" sz="3200" i="0" u="none" strike="noStrike" kern="1200" cap="none" spc="0" normalizeH="0" baseline="0" noProof="0" dirty="0">
                <a:ln>
                  <a:noFill/>
                </a:ln>
                <a:effectLst/>
                <a:uLnTx/>
                <a:uFillTx/>
                <a:latin typeface="+mn-lt"/>
                <a:ea typeface="+mn-ea"/>
                <a:cs typeface="Calibri Light" panose="020F0302020204030204" pitchFamily="34" charset="0"/>
              </a:rPr>
              <a:t>Viestinnästä 1/2</a:t>
            </a:r>
          </a:p>
          <a:p>
            <a:pPr marL="0" marR="0" lvl="0" indent="0" algn="l" defTabSz="914400" rtl="0" eaLnBrk="1" fontAlgn="auto" latinLnBrk="0" hangingPunct="1">
              <a:lnSpc>
                <a:spcPct val="107000"/>
              </a:lnSpc>
              <a:spcBef>
                <a:spcPct val="0"/>
              </a:spcBef>
              <a:spcAft>
                <a:spcPts val="800"/>
              </a:spcAft>
              <a:buClrTx/>
              <a:buSzTx/>
              <a:buFontTx/>
              <a:buNone/>
              <a:tabLst/>
              <a:defRPr/>
            </a:pPr>
            <a:endParaRPr kumimoji="0" lang="sv-FI" altLang="fi-FI"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16" name="Shape 316">
            <a:extLst>
              <a:ext uri="{C183D7F6-B498-43B3-948B-1728B52AA6E4}">
                <adec:decorative xmlns:adec="http://schemas.microsoft.com/office/drawing/2017/decorative" val="0"/>
              </a:ext>
            </a:extLst>
          </p:cNvPr>
          <p:cNvSpPr/>
          <p:nvPr/>
        </p:nvSpPr>
        <p:spPr>
          <a:xfrm>
            <a:off x="809500" y="737899"/>
            <a:ext cx="11286044" cy="5813371"/>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lnSpc>
                <a:spcPct val="115000"/>
              </a:lnSpc>
            </a:pPr>
            <a:r>
              <a:rPr lang="sv-FI" altLang="fi-FI" sz="2700" dirty="0" err="1">
                <a:solidFill>
                  <a:srgbClr val="000000"/>
                </a:solidFill>
                <a:cs typeface="Arial" panose="020B0604020202020204" pitchFamily="34" charset="0"/>
              </a:rPr>
              <a:t>Tavoitteena</a:t>
            </a:r>
            <a:r>
              <a:rPr lang="sv-FI" altLang="fi-FI" sz="2700" dirty="0">
                <a:solidFill>
                  <a:srgbClr val="000000"/>
                </a:solidFill>
                <a:cs typeface="Arial" panose="020B0604020202020204" pitchFamily="34" charset="0"/>
              </a:rPr>
              <a:t> on, </a:t>
            </a:r>
            <a:r>
              <a:rPr lang="sv-FI" altLang="fi-FI" sz="2700" dirty="0" err="1">
                <a:solidFill>
                  <a:srgbClr val="000000"/>
                </a:solidFill>
                <a:cs typeface="Arial" panose="020B0604020202020204" pitchFamily="34" charset="0"/>
              </a:rPr>
              <a:t>että</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Kaikukortin</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saaminen</a:t>
            </a:r>
            <a:r>
              <a:rPr lang="sv-FI" altLang="fi-FI" sz="2700" dirty="0">
                <a:solidFill>
                  <a:srgbClr val="000000"/>
                </a:solidFill>
                <a:cs typeface="Arial" panose="020B0604020202020204" pitchFamily="34" charset="0"/>
              </a:rPr>
              <a:t> ja </a:t>
            </a:r>
            <a:r>
              <a:rPr lang="sv-FI" altLang="fi-FI" sz="2700" dirty="0" err="1">
                <a:solidFill>
                  <a:srgbClr val="000000"/>
                </a:solidFill>
                <a:cs typeface="Arial" panose="020B0604020202020204" pitchFamily="34" charset="0"/>
              </a:rPr>
              <a:t>käyttäminen</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olisi</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asiakkaan</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näkökulmasta</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helppoa</a:t>
            </a:r>
            <a:r>
              <a:rPr lang="sv-FI" altLang="fi-FI" sz="2700" dirty="0">
                <a:solidFill>
                  <a:srgbClr val="000000"/>
                </a:solidFill>
                <a:cs typeface="Arial" panose="020B0604020202020204" pitchFamily="34" charset="0"/>
              </a:rPr>
              <a:t> ja </a:t>
            </a:r>
            <a:r>
              <a:rPr lang="sv-FI" altLang="fi-FI" sz="2700" dirty="0" err="1">
                <a:solidFill>
                  <a:srgbClr val="000000"/>
                </a:solidFill>
                <a:cs typeface="Arial" panose="020B0604020202020204" pitchFamily="34" charset="0"/>
              </a:rPr>
              <a:t>selkeää</a:t>
            </a:r>
            <a:endParaRPr lang="sv-FI" altLang="fi-FI" sz="2700" dirty="0">
              <a:solidFill>
                <a:srgbClr val="000000"/>
              </a:solidFill>
              <a:cs typeface="Arial" panose="020B0604020202020204" pitchFamily="34" charset="0"/>
            </a:endParaRPr>
          </a:p>
          <a:p>
            <a:pPr lvl="1">
              <a:lnSpc>
                <a:spcPct val="90000"/>
              </a:lnSpc>
              <a:spcBef>
                <a:spcPts val="500"/>
              </a:spcBef>
              <a:buFont typeface="Arial" panose="020B0604020202020204" pitchFamily="34" charset="0"/>
              <a:buChar char="•"/>
              <a:defRPr/>
            </a:pPr>
            <a:r>
              <a:rPr lang="sv-FI" altLang="fi-FI" sz="2700" dirty="0" err="1">
                <a:solidFill>
                  <a:srgbClr val="000000"/>
                </a:solidFill>
                <a:cs typeface="Arial" panose="020B0604020202020204" pitchFamily="34" charset="0"/>
              </a:rPr>
              <a:t>Viestinnän</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yhdenmukaisuus</a:t>
            </a:r>
            <a:r>
              <a:rPr lang="sv-FI" altLang="fi-FI" sz="2700" dirty="0">
                <a:solidFill>
                  <a:srgbClr val="000000"/>
                </a:solidFill>
                <a:cs typeface="Arial" panose="020B0604020202020204" pitchFamily="34" charset="0"/>
              </a:rPr>
              <a:t> ja </a:t>
            </a:r>
            <a:r>
              <a:rPr lang="sv-FI" altLang="fi-FI" sz="2700" dirty="0" err="1">
                <a:solidFill>
                  <a:srgbClr val="000000"/>
                </a:solidFill>
                <a:cs typeface="Arial" panose="020B0604020202020204" pitchFamily="34" charset="0"/>
              </a:rPr>
              <a:t>selkeys</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tärkeää</a:t>
            </a:r>
            <a:endParaRPr lang="sv-FI" altLang="fi-FI" sz="2700" dirty="0">
              <a:solidFill>
                <a:srgbClr val="000000"/>
              </a:solidFill>
              <a:cs typeface="Arial" panose="020B0604020202020204" pitchFamily="34" charset="0"/>
            </a:endParaRPr>
          </a:p>
          <a:p>
            <a:pPr lvl="1">
              <a:lnSpc>
                <a:spcPct val="90000"/>
              </a:lnSpc>
              <a:spcBef>
                <a:spcPts val="500"/>
              </a:spcBef>
              <a:buFont typeface="Arial" panose="020B0604020202020204" pitchFamily="34" charset="0"/>
              <a:buChar char="•"/>
              <a:defRPr/>
            </a:pPr>
            <a:r>
              <a:rPr lang="fi-FI" sz="2700" dirty="0">
                <a:solidFill>
                  <a:srgbClr val="000000"/>
                </a:solidFill>
                <a:ea typeface="Calibri" panose="020F0502020204030204" pitchFamily="34" charset="0"/>
              </a:rPr>
              <a:t>Kaikukortti-</a:t>
            </a:r>
            <a:r>
              <a:rPr lang="fi-FI" sz="2700" u="none" strike="noStrike" dirty="0">
                <a:solidFill>
                  <a:srgbClr val="000000"/>
                </a:solidFill>
                <a:effectLst/>
                <a:ea typeface="Calibri" panose="020F0502020204030204" pitchFamily="34" charset="0"/>
              </a:rPr>
              <a:t>julisteita kannattaa laittaa esille oman toimipisteenne seinille.</a:t>
            </a:r>
          </a:p>
          <a:p>
            <a:pPr>
              <a:lnSpc>
                <a:spcPct val="90000"/>
              </a:lnSpc>
              <a:spcBef>
                <a:spcPts val="1000"/>
              </a:spcBef>
              <a:buFont typeface="Arial" panose="020B0604020202020204" pitchFamily="34" charset="0"/>
              <a:buChar char="•"/>
              <a:defRPr/>
            </a:pPr>
            <a:r>
              <a:rPr lang="sv-FI" altLang="fi-FI" sz="2700" b="1" dirty="0" err="1">
                <a:solidFill>
                  <a:srgbClr val="000000"/>
                </a:solidFill>
                <a:cs typeface="Arial" panose="020B0604020202020204" pitchFamily="34" charset="0"/>
              </a:rPr>
              <a:t>Kaikukortilla</a:t>
            </a:r>
            <a:r>
              <a:rPr lang="sv-FI" altLang="fi-FI" sz="2700" b="1" dirty="0">
                <a:solidFill>
                  <a:srgbClr val="000000"/>
                </a:solidFill>
                <a:cs typeface="Arial" panose="020B0604020202020204" pitchFamily="34" charset="0"/>
              </a:rPr>
              <a:t> on </a:t>
            </a:r>
            <a:r>
              <a:rPr lang="sv-FI" altLang="fi-FI" sz="2700" b="1" dirty="0" err="1">
                <a:solidFill>
                  <a:srgbClr val="000000"/>
                </a:solidFill>
                <a:cs typeface="Arial" panose="020B0604020202020204" pitchFamily="34" charset="0"/>
              </a:rPr>
              <a:t>oma</a:t>
            </a:r>
            <a:r>
              <a:rPr lang="sv-FI" altLang="fi-FI" sz="2700" b="1" dirty="0">
                <a:solidFill>
                  <a:srgbClr val="000000"/>
                </a:solidFill>
                <a:cs typeface="Arial" panose="020B0604020202020204" pitchFamily="34" charset="0"/>
              </a:rPr>
              <a:t> </a:t>
            </a:r>
            <a:r>
              <a:rPr lang="sv-FI" altLang="fi-FI" sz="2700" b="1" dirty="0" err="1">
                <a:solidFill>
                  <a:srgbClr val="000000"/>
                </a:solidFill>
                <a:cs typeface="Arial" panose="020B0604020202020204" pitchFamily="34" charset="0"/>
              </a:rPr>
              <a:t>materiaalipankki</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josta</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löytyy</a:t>
            </a:r>
            <a:r>
              <a:rPr lang="sv-FI" altLang="fi-FI" sz="2700" dirty="0">
                <a:solidFill>
                  <a:srgbClr val="000000"/>
                </a:solidFill>
                <a:cs typeface="Arial" panose="020B0604020202020204" pitchFamily="34" charset="0"/>
              </a:rPr>
              <a:t> </a:t>
            </a:r>
            <a:r>
              <a:rPr lang="sv-FI" altLang="fi-FI" sz="2700" b="1" dirty="0" err="1">
                <a:cs typeface="Arial" panose="020B0604020202020204" pitchFamily="34" charset="0"/>
              </a:rPr>
              <a:t>Kaikukortin</a:t>
            </a:r>
            <a:r>
              <a:rPr lang="sv-FI" altLang="fi-FI" sz="2700" b="1" dirty="0">
                <a:cs typeface="Arial" panose="020B0604020202020204" pitchFamily="34" charset="0"/>
              </a:rPr>
              <a:t> logo</a:t>
            </a:r>
            <a:r>
              <a:rPr lang="sv-FI" altLang="fi-FI" sz="2700" dirty="0">
                <a:cs typeface="Arial" panose="020B0604020202020204" pitchFamily="34" charset="0"/>
              </a:rPr>
              <a:t> ja </a:t>
            </a:r>
            <a:r>
              <a:rPr lang="sv-FI" altLang="fi-FI" sz="2700" dirty="0" err="1">
                <a:solidFill>
                  <a:srgbClr val="000000"/>
                </a:solidFill>
                <a:cs typeface="Arial" panose="020B0604020202020204" pitchFamily="34" charset="0"/>
              </a:rPr>
              <a:t>muita</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graafisia</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elementtejä</a:t>
            </a:r>
            <a:r>
              <a:rPr lang="sv-FI" altLang="fi-FI" sz="2700" dirty="0">
                <a:solidFill>
                  <a:srgbClr val="000000"/>
                </a:solidFill>
                <a:cs typeface="Arial" panose="020B0604020202020204" pitchFamily="34" charset="0"/>
              </a:rPr>
              <a:t> </a:t>
            </a:r>
          </a:p>
          <a:p>
            <a:pPr lvl="1">
              <a:lnSpc>
                <a:spcPct val="90000"/>
              </a:lnSpc>
              <a:spcBef>
                <a:spcPts val="1000"/>
              </a:spcBef>
              <a:buFont typeface="Arial" panose="020B0604020202020204" pitchFamily="34" charset="0"/>
              <a:buChar char="•"/>
              <a:defRPr/>
            </a:pPr>
            <a:r>
              <a:rPr lang="sv-FI" altLang="fi-FI" sz="2700" dirty="0" err="1">
                <a:solidFill>
                  <a:srgbClr val="000000"/>
                </a:solidFill>
                <a:cs typeface="Arial" panose="020B0604020202020204" pitchFamily="34" charset="0"/>
              </a:rPr>
              <a:t>Lataa</a:t>
            </a:r>
            <a:r>
              <a:rPr lang="sv-FI" altLang="fi-FI" sz="2700" dirty="0">
                <a:solidFill>
                  <a:srgbClr val="000000"/>
                </a:solidFill>
                <a:cs typeface="Arial" panose="020B0604020202020204" pitchFamily="34" charset="0"/>
              </a:rPr>
              <a:t> </a:t>
            </a:r>
            <a:r>
              <a:rPr lang="sv-FI" altLang="fi-FI" sz="2700" dirty="0" err="1">
                <a:solidFill>
                  <a:srgbClr val="000000"/>
                </a:solidFill>
                <a:cs typeface="Arial" panose="020B0604020202020204" pitchFamily="34" charset="0"/>
              </a:rPr>
              <a:t>osoitteest</a:t>
            </a:r>
            <a:r>
              <a:rPr lang="sv-FI" altLang="fi-FI" sz="2700" dirty="0">
                <a:solidFill>
                  <a:srgbClr val="000000"/>
                </a:solidFill>
                <a:cs typeface="Arial" panose="020B0604020202020204" pitchFamily="34" charset="0"/>
              </a:rPr>
              <a:t>: </a:t>
            </a:r>
            <a:r>
              <a:rPr lang="fi-FI" sz="2700" u="sng" dirty="0">
                <a:solidFill>
                  <a:srgbClr val="0000FF"/>
                </a:solidFill>
                <a:effectLst/>
                <a:ea typeface="Calibri" panose="020F0502020204030204" pitchFamily="34" charset="0"/>
                <a:hlinkClick r:id="rId4"/>
              </a:rPr>
              <a:t>kaikukortti.fi/vastuuhenkiloille/ohjeet-ja-materiaalit/</a:t>
            </a:r>
            <a:endParaRPr lang="sv-FI" altLang="fi-FI" sz="2700" strike="sngStrike" dirty="0">
              <a:solidFill>
                <a:srgbClr val="000000"/>
              </a:solidFill>
              <a:highlight>
                <a:srgbClr val="FFFF00"/>
              </a:highlight>
              <a:cs typeface="Arial" panose="020B0604020202020204" pitchFamily="34" charset="0"/>
            </a:endParaRPr>
          </a:p>
        </p:txBody>
      </p:sp>
      <p:pic>
        <p:nvPicPr>
          <p:cNvPr id="7" name="Shape 315">
            <a:extLst>
              <a:ext uri="{FF2B5EF4-FFF2-40B4-BE49-F238E27FC236}">
                <a16:creationId xmlns:a16="http://schemas.microsoft.com/office/drawing/2014/main" id="{AF086D27-5E71-A94E-B4BA-1D3A936B565D}"/>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7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7755" y="190500"/>
            <a:ext cx="3230904" cy="827600"/>
          </a:xfrm>
          <a:prstGeom prst="rect">
            <a:avLst/>
          </a:prstGeom>
          <a:noFill/>
          <a:ln>
            <a:noFill/>
          </a:ln>
        </p:spPr>
      </p:pic>
      <p:sp>
        <p:nvSpPr>
          <p:cNvPr id="6" name="Otsikko 5"/>
          <p:cNvSpPr>
            <a:spLocks noGrp="1" noChangeArrowheads="1"/>
          </p:cNvSpPr>
          <p:nvPr>
            <p:ph type="title" idx="4294967295"/>
          </p:nvPr>
        </p:nvSpPr>
        <p:spPr bwMode="auto">
          <a:xfrm>
            <a:off x="5160083" y="194838"/>
            <a:ext cx="5597564" cy="12488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 typeface="Arial" panose="020B0604020202020204" pitchFamily="34" charset="0"/>
              <a:buNone/>
              <a:tabLst/>
              <a:defRPr/>
            </a:pPr>
            <a:r>
              <a:rPr kumimoji="0" lang="fi-FI" sz="3200" i="0" u="none" strike="noStrike" kern="1200" cap="none" spc="0" normalizeH="0" baseline="0" noProof="0" dirty="0">
                <a:ln>
                  <a:noFill/>
                </a:ln>
                <a:effectLst/>
                <a:uLnTx/>
                <a:uFillTx/>
                <a:latin typeface="+mn-lt"/>
                <a:ea typeface="+mn-ea"/>
                <a:cs typeface="Calibri Light" panose="020F0302020204030204" pitchFamily="34" charset="0"/>
              </a:rPr>
              <a:t>Viestinnästä 2/2</a:t>
            </a:r>
          </a:p>
          <a:p>
            <a:pPr marL="0" marR="0" lvl="0" indent="0" algn="l" defTabSz="914400" rtl="0" eaLnBrk="1" fontAlgn="auto" latinLnBrk="0" hangingPunct="1">
              <a:lnSpc>
                <a:spcPct val="107000"/>
              </a:lnSpc>
              <a:spcBef>
                <a:spcPct val="0"/>
              </a:spcBef>
              <a:spcAft>
                <a:spcPts val="800"/>
              </a:spcAft>
              <a:buClrTx/>
              <a:buSzTx/>
              <a:buFontTx/>
              <a:buNone/>
              <a:tabLst/>
              <a:defRPr/>
            </a:pPr>
            <a:endParaRPr kumimoji="0" lang="sv-FI" altLang="fi-FI"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16" name="Shape 316">
            <a:extLst>
              <a:ext uri="{C183D7F6-B498-43B3-948B-1728B52AA6E4}">
                <adec:decorative xmlns:adec="http://schemas.microsoft.com/office/drawing/2017/decorative" val="0"/>
              </a:ext>
            </a:extLst>
          </p:cNvPr>
          <p:cNvSpPr/>
          <p:nvPr/>
        </p:nvSpPr>
        <p:spPr>
          <a:xfrm>
            <a:off x="809500" y="740664"/>
            <a:ext cx="11382500" cy="592249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lnSpc>
                <a:spcPct val="90000"/>
              </a:lnSpc>
              <a:spcBef>
                <a:spcPts val="1000"/>
              </a:spcBef>
              <a:defRPr/>
            </a:pPr>
            <a:endParaRPr lang="sv-FI" altLang="fi-FI" sz="2100">
              <a:solidFill>
                <a:srgbClr val="000000"/>
              </a:solidFill>
              <a:latin typeface="Arial" panose="020B0604020202020204" pitchFamily="34" charset="0"/>
              <a:cs typeface="Arial" panose="020B0604020202020204" pitchFamily="34" charset="0"/>
            </a:endParaRPr>
          </a:p>
          <a:p>
            <a:pPr>
              <a:lnSpc>
                <a:spcPct val="90000"/>
              </a:lnSpc>
              <a:spcBef>
                <a:spcPts val="1000"/>
              </a:spcBef>
              <a:defRPr/>
            </a:pPr>
            <a:r>
              <a:rPr lang="fi-FI" sz="2300" b="1">
                <a:latin typeface="Arial" panose="020B0604020202020204" pitchFamily="34" charset="0"/>
                <a:cs typeface="Arial" panose="020B0604020202020204" pitchFamily="34" charset="0"/>
              </a:rPr>
              <a:t>Kertokaa viestinnässänne, että olette Kaikukortin jakaja </a:t>
            </a:r>
            <a:endParaRPr lang="fi-FI" sz="2300">
              <a:latin typeface="Arial" panose="020B0604020202020204" pitchFamily="34" charset="0"/>
              <a:cs typeface="Arial" panose="020B0604020202020204" pitchFamily="34" charset="0"/>
            </a:endParaRPr>
          </a:p>
          <a:p>
            <a:pPr>
              <a:lnSpc>
                <a:spcPct val="90000"/>
              </a:lnSpc>
              <a:spcBef>
                <a:spcPts val="1000"/>
              </a:spcBef>
              <a:defRPr/>
            </a:pPr>
            <a:r>
              <a:rPr lang="fi-FI" sz="2300">
                <a:latin typeface="Arial" panose="020B0604020202020204" pitchFamily="34" charset="0"/>
                <a:cs typeface="Arial" panose="020B0604020202020204" pitchFamily="34" charset="0"/>
              </a:rPr>
              <a:t>Kerrottehan siitä, että olette mukana Kaikukortti-verkostossa mahdollisimman monipuolisesti esimerkiksi verkkosivuillanne, uutiskirjeissänne, painetussa viestintämateriaalissa ja sosiaalisessa mediassa. </a:t>
            </a:r>
            <a:endParaRPr lang="sv-FI" altLang="fi-FI" sz="2300">
              <a:solidFill>
                <a:srgbClr val="000000"/>
              </a:solidFill>
              <a:latin typeface="Arial" panose="020B0604020202020204" pitchFamily="34" charset="0"/>
              <a:cs typeface="Arial" panose="020B0604020202020204" pitchFamily="34" charset="0"/>
            </a:endParaRPr>
          </a:p>
          <a:p>
            <a:pPr>
              <a:defRPr/>
            </a:pPr>
            <a:endParaRPr lang="fi-FI" sz="2300" b="1">
              <a:latin typeface="Arial" panose="020B0604020202020204" pitchFamily="34" charset="0"/>
              <a:cs typeface="Arial" panose="020B0604020202020204" pitchFamily="34" charset="0"/>
            </a:endParaRPr>
          </a:p>
          <a:p>
            <a:pPr>
              <a:defRPr/>
            </a:pPr>
            <a:r>
              <a:rPr lang="fi-FI" sz="2300">
                <a:latin typeface="Arial" panose="020B0604020202020204" pitchFamily="34" charset="0"/>
                <a:cs typeface="Arial" panose="020B0604020202020204" pitchFamily="34" charset="0"/>
              </a:rPr>
              <a:t>Voitte halutessanne hyödyntää Kaikukortin valmista </a:t>
            </a:r>
            <a:r>
              <a:rPr lang="fi-FI" sz="2300" b="1">
                <a:latin typeface="Arial" panose="020B0604020202020204" pitchFamily="34" charset="0"/>
                <a:cs typeface="Arial" panose="020B0604020202020204" pitchFamily="34" charset="0"/>
              </a:rPr>
              <a:t>palvelukuvausta</a:t>
            </a:r>
            <a:r>
              <a:rPr lang="fi-FI" sz="2300">
                <a:latin typeface="Arial" panose="020B0604020202020204" pitchFamily="34" charset="0"/>
                <a:cs typeface="Arial" panose="020B0604020202020204" pitchFamily="34" charset="0"/>
              </a:rPr>
              <a:t> ja kopioida tekstin lähes sellaisenaan esimerkiksi verkkosivuillenne.  </a:t>
            </a:r>
          </a:p>
          <a:p>
            <a:pPr marL="342900" indent="-342900">
              <a:buFont typeface="Arial" panose="020B0604020202020204" pitchFamily="34" charset="0"/>
              <a:buChar char="•"/>
              <a:defRPr/>
            </a:pPr>
            <a:r>
              <a:rPr lang="fi-FI" sz="2300">
                <a:latin typeface="Arial" panose="020B0604020202020204" pitchFamily="34" charset="0"/>
                <a:cs typeface="Arial" panose="020B0604020202020204" pitchFamily="34" charset="0"/>
              </a:rPr>
              <a:t>Palvelukuvaus auttaa kertomaan siitä, että on mukana Kaikukortti-toiminnassa. </a:t>
            </a:r>
          </a:p>
          <a:p>
            <a:pPr marL="342900" indent="-342900">
              <a:buFont typeface="Arial" panose="020B0604020202020204" pitchFamily="34" charset="0"/>
              <a:buChar char="•"/>
              <a:defRPr/>
            </a:pPr>
            <a:r>
              <a:rPr lang="fi-FI" sz="2300">
                <a:latin typeface="Arial" panose="020B0604020202020204" pitchFamily="34" charset="0"/>
                <a:cs typeface="Arial" panose="020B0604020202020204" pitchFamily="34" charset="0"/>
              </a:rPr>
              <a:t>Palvelukuvaus ja muita viestintäohjeita löytyy Kaikukortti-ohjeista (Kaikukortti-käsikirja kortinjakajille). </a:t>
            </a:r>
          </a:p>
          <a:p>
            <a:pPr>
              <a:defRPr/>
            </a:pPr>
            <a:endParaRPr lang="sv-FI" altLang="fi-FI" sz="2200">
              <a:solidFill>
                <a:srgbClr val="000000"/>
              </a:solidFill>
              <a:latin typeface="Arial" panose="020B0604020202020204" pitchFamily="34" charset="0"/>
              <a:cs typeface="Arial" panose="020B0604020202020204" pitchFamily="34" charset="0"/>
            </a:endParaRPr>
          </a:p>
        </p:txBody>
      </p:sp>
      <p:pic>
        <p:nvPicPr>
          <p:cNvPr id="7" name="Shape 315">
            <a:extLst>
              <a:ext uri="{FF2B5EF4-FFF2-40B4-BE49-F238E27FC236}">
                <a16:creationId xmlns:a16="http://schemas.microsoft.com/office/drawing/2014/main" id="{C5775699-E840-A84A-9DB9-2B9EDDFBB6A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63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4752" y="239442"/>
            <a:ext cx="3230904" cy="827600"/>
          </a:xfrm>
          <a:prstGeom prst="rect">
            <a:avLst/>
          </a:prstGeom>
          <a:noFill/>
          <a:ln>
            <a:noFill/>
          </a:ln>
        </p:spPr>
      </p:pic>
      <p:sp>
        <p:nvSpPr>
          <p:cNvPr id="6" name="Otsikko 5"/>
          <p:cNvSpPr>
            <a:spLocks noGrp="1" noChangeArrowheads="1"/>
          </p:cNvSpPr>
          <p:nvPr>
            <p:ph type="title" idx="4294967295"/>
          </p:nvPr>
        </p:nvSpPr>
        <p:spPr bwMode="auto">
          <a:xfrm>
            <a:off x="4163067" y="303308"/>
            <a:ext cx="8028933" cy="112287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sv-FI" altLang="fi-FI" sz="3200" i="0" u="none" strike="noStrike" kern="1200" cap="none" spc="0" normalizeH="0" baseline="0" noProof="0" dirty="0" err="1">
                <a:ln>
                  <a:noFill/>
                </a:ln>
                <a:effectLst/>
                <a:uLnTx/>
                <a:uFillTx/>
                <a:ea typeface="Calibri" panose="020F0502020204030204" pitchFamily="34" charset="0"/>
                <a:cs typeface="Calibri" panose="020F0502020204030204" pitchFamily="34" charset="0"/>
              </a:rPr>
              <a:t>Yhteishenkilön</a:t>
            </a:r>
            <a:r>
              <a:rPr kumimoji="0" lang="sv-FI" altLang="fi-FI" sz="3200" i="0" u="none" strike="noStrike" kern="1200" cap="none" spc="0" normalizeH="0" baseline="0" noProof="0" dirty="0">
                <a:ln>
                  <a:noFill/>
                </a:ln>
                <a:effectLst/>
                <a:uLnTx/>
                <a:uFillTx/>
                <a:ea typeface="Calibri" panose="020F0502020204030204" pitchFamily="34" charset="0"/>
                <a:cs typeface="Calibri" panose="020F0502020204030204" pitchFamily="34" charset="0"/>
              </a:rPr>
              <a:t> </a:t>
            </a:r>
            <a:r>
              <a:rPr kumimoji="0" lang="sv-FI" altLang="fi-FI" sz="3200" i="0" u="none" strike="noStrike" kern="1200" cap="none" spc="0" normalizeH="0" baseline="0" noProof="0" dirty="0" err="1">
                <a:ln>
                  <a:noFill/>
                </a:ln>
                <a:effectLst/>
                <a:uLnTx/>
                <a:uFillTx/>
                <a:ea typeface="Calibri" panose="020F0502020204030204" pitchFamily="34" charset="0"/>
                <a:cs typeface="Calibri" panose="020F0502020204030204" pitchFamily="34" charset="0"/>
              </a:rPr>
              <a:t>nimeäminen</a:t>
            </a:r>
            <a:r>
              <a:rPr kumimoji="0" lang="sv-FI" altLang="fi-FI" sz="3200" i="0" u="none" strike="noStrike" kern="1200" cap="none" spc="0" normalizeH="0" baseline="0" noProof="0" dirty="0">
                <a:ln>
                  <a:noFill/>
                </a:ln>
                <a:effectLst/>
                <a:uLnTx/>
                <a:uFillTx/>
                <a:ea typeface="Calibri" panose="020F0502020204030204" pitchFamily="34" charset="0"/>
                <a:cs typeface="Calibri" panose="020F0502020204030204" pitchFamily="34" charset="0"/>
              </a:rPr>
              <a:t> ja </a:t>
            </a:r>
            <a:r>
              <a:rPr kumimoji="0" lang="sv-FI" altLang="fi-FI" sz="3200" i="0" u="none" strike="noStrike" kern="1200" cap="none" spc="0" normalizeH="0" baseline="0" noProof="0" dirty="0" err="1">
                <a:ln>
                  <a:noFill/>
                </a:ln>
                <a:effectLst/>
                <a:uLnTx/>
                <a:uFillTx/>
                <a:ea typeface="Calibri" panose="020F0502020204030204" pitchFamily="34" charset="0"/>
                <a:cs typeface="Calibri" panose="020F0502020204030204" pitchFamily="34" charset="0"/>
              </a:rPr>
              <a:t>henkilökunnan</a:t>
            </a:r>
            <a:r>
              <a:rPr kumimoji="0" lang="sv-FI" altLang="fi-FI" sz="3200" i="0" u="none" strike="noStrike" kern="1200" cap="none" spc="0" normalizeH="0" baseline="0" noProof="0" dirty="0">
                <a:ln>
                  <a:noFill/>
                </a:ln>
                <a:effectLst/>
                <a:uLnTx/>
                <a:uFillTx/>
                <a:ea typeface="Calibri" panose="020F0502020204030204" pitchFamily="34" charset="0"/>
                <a:cs typeface="Calibri" panose="020F0502020204030204" pitchFamily="34" charset="0"/>
              </a:rPr>
              <a:t> </a:t>
            </a:r>
            <a:r>
              <a:rPr kumimoji="0" lang="sv-FI" altLang="fi-FI" sz="3200" i="0" u="none" strike="noStrike" kern="1200" cap="none" spc="0" normalizeH="0" baseline="0" noProof="0" dirty="0" err="1">
                <a:ln>
                  <a:noFill/>
                </a:ln>
                <a:effectLst/>
                <a:uLnTx/>
                <a:uFillTx/>
                <a:ea typeface="Calibri" panose="020F0502020204030204" pitchFamily="34" charset="0"/>
                <a:cs typeface="Calibri" panose="020F0502020204030204" pitchFamily="34" charset="0"/>
              </a:rPr>
              <a:t>ohjeistus</a:t>
            </a:r>
            <a:r>
              <a:rPr kumimoji="0" lang="sv-FI" altLang="fi-FI" sz="3200" i="0" u="none" strike="noStrike" kern="1200" cap="none" spc="0" normalizeH="0" baseline="0" noProof="0" dirty="0">
                <a:ln>
                  <a:noFill/>
                </a:ln>
                <a:effectLst/>
                <a:uLnTx/>
                <a:uFillTx/>
                <a:ea typeface="Calibri" panose="020F0502020204030204" pitchFamily="34" charset="0"/>
                <a:cs typeface="Calibri" panose="020F0502020204030204" pitchFamily="34" charset="0"/>
              </a:rPr>
              <a:t> </a:t>
            </a:r>
            <a:r>
              <a:rPr kumimoji="0" lang="sv-FI" altLang="fi-FI" sz="3200" i="0" u="none" strike="noStrike" kern="1200" cap="none" spc="0" normalizeH="0" baseline="0" noProof="0" dirty="0" err="1">
                <a:ln>
                  <a:noFill/>
                </a:ln>
                <a:effectLst/>
                <a:uLnTx/>
                <a:uFillTx/>
                <a:ea typeface="Calibri" panose="020F0502020204030204" pitchFamily="34" charset="0"/>
                <a:cs typeface="Calibri" panose="020F0502020204030204" pitchFamily="34" charset="0"/>
              </a:rPr>
              <a:t>Kaikukortti-toimintaan</a:t>
            </a:r>
            <a:endParaRPr kumimoji="0" lang="sv-FI" altLang="fi-FI" sz="3200" i="0" u="none" strike="noStrike" kern="1200" cap="none" spc="0" normalizeH="0" baseline="0" noProof="0" dirty="0">
              <a:ln>
                <a:noFill/>
              </a:ln>
              <a:effectLst/>
              <a:uLnTx/>
              <a:uFillTx/>
              <a:ea typeface="Calibri" panose="020F0502020204030204" pitchFamily="34" charset="0"/>
              <a:cs typeface="Calibri" panose="020F0502020204030204" pitchFamily="34" charset="0"/>
            </a:endParaRPr>
          </a:p>
        </p:txBody>
      </p:sp>
      <p:sp>
        <p:nvSpPr>
          <p:cNvPr id="316" name="Shape 316">
            <a:extLst>
              <a:ext uri="{C183D7F6-B498-43B3-948B-1728B52AA6E4}">
                <adec:decorative xmlns:adec="http://schemas.microsoft.com/office/drawing/2017/decorative" val="0"/>
              </a:ext>
            </a:extLst>
          </p:cNvPr>
          <p:cNvSpPr/>
          <p:nvPr/>
        </p:nvSpPr>
        <p:spPr>
          <a:xfrm>
            <a:off x="824752" y="1466554"/>
            <a:ext cx="11156347" cy="5060545"/>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400">
                <a:latin typeface="Arial" panose="020B0604020202020204" pitchFamily="34" charset="0"/>
                <a:cs typeface="Arial" panose="020B0604020202020204" pitchFamily="34" charset="0"/>
              </a:rPr>
              <a:t>Jokaisella Kaikukortti-toiminnassa mukana olevalla jakaja- organisaatiolla tulee olla </a:t>
            </a:r>
            <a:r>
              <a:rPr lang="fi-FI" sz="2400" b="1">
                <a:latin typeface="Arial" panose="020B0604020202020204" pitchFamily="34" charset="0"/>
                <a:cs typeface="Arial" panose="020B0604020202020204" pitchFamily="34" charset="0"/>
              </a:rPr>
              <a:t>nimetty </a:t>
            </a:r>
            <a:br>
              <a:rPr lang="fi-FI" sz="2400" b="1">
                <a:latin typeface="Arial" panose="020B0604020202020204" pitchFamily="34" charset="0"/>
                <a:cs typeface="Arial" panose="020B0604020202020204" pitchFamily="34" charset="0"/>
              </a:rPr>
            </a:br>
            <a:r>
              <a:rPr lang="fi-FI" sz="2400" b="1">
                <a:latin typeface="Arial" panose="020B0604020202020204" pitchFamily="34" charset="0"/>
                <a:cs typeface="Arial" panose="020B0604020202020204" pitchFamily="34" charset="0"/>
              </a:rPr>
              <a:t>Kaikukortti-yhteyshenkilö.</a:t>
            </a:r>
          </a:p>
          <a:p>
            <a:endParaRPr lang="fi-FI" sz="2400">
              <a:latin typeface="Arial" panose="020B0604020202020204" pitchFamily="34" charset="0"/>
              <a:cs typeface="Arial" panose="020B0604020202020204" pitchFamily="34" charset="0"/>
            </a:endParaRPr>
          </a:p>
          <a:p>
            <a:r>
              <a:rPr lang="fi-FI" sz="2400">
                <a:latin typeface="Arial" panose="020B0604020202020204" pitchFamily="34" charset="0"/>
                <a:cs typeface="Arial" panose="020B0604020202020204" pitchFamily="34" charset="0"/>
              </a:rPr>
              <a:t>Kaikukortti-toiminnassa mukana olevat jakaja- organisaatiot </a:t>
            </a:r>
            <a:r>
              <a:rPr lang="fi-FI" sz="2400" b="1" i="1">
                <a:latin typeface="Arial" panose="020B0604020202020204" pitchFamily="34" charset="0"/>
                <a:cs typeface="Arial" panose="020B0604020202020204" pitchFamily="34" charset="0"/>
              </a:rPr>
              <a:t>sitoutuvat ohjeistamaan</a:t>
            </a:r>
            <a:r>
              <a:rPr lang="fi-FI" sz="2400" b="1">
                <a:latin typeface="Arial" panose="020B0604020202020204" pitchFamily="34" charset="0"/>
                <a:cs typeface="Arial" panose="020B0604020202020204" pitchFamily="34" charset="0"/>
              </a:rPr>
              <a:t> </a:t>
            </a:r>
            <a:r>
              <a:rPr lang="fi-FI" sz="2400">
                <a:latin typeface="Arial" panose="020B0604020202020204" pitchFamily="34" charset="0"/>
                <a:cs typeface="Arial" panose="020B0604020202020204" pitchFamily="34" charset="0"/>
              </a:rPr>
              <a:t>oman henkilöstönsä Kaikukortti-toimintaan.</a:t>
            </a:r>
          </a:p>
          <a:p>
            <a:endParaRPr lang="fi-FI" sz="2400">
              <a:latin typeface="Arial" panose="020B0604020202020204" pitchFamily="34" charset="0"/>
              <a:cs typeface="Arial" panose="020B0604020202020204" pitchFamily="34" charset="0"/>
            </a:endParaRPr>
          </a:p>
        </p:txBody>
      </p:sp>
      <p:pic>
        <p:nvPicPr>
          <p:cNvPr id="7" name="Shape 315">
            <a:extLst>
              <a:ext uri="{FF2B5EF4-FFF2-40B4-BE49-F238E27FC236}">
                <a16:creationId xmlns:a16="http://schemas.microsoft.com/office/drawing/2014/main" id="{3C4AC72E-B624-6541-A28B-E4BBC029BE48}"/>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81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03023" y="210774"/>
            <a:ext cx="3230904" cy="827600"/>
          </a:xfrm>
          <a:prstGeom prst="rect">
            <a:avLst/>
          </a:prstGeom>
          <a:noFill/>
          <a:ln>
            <a:noFill/>
          </a:ln>
        </p:spPr>
      </p:pic>
      <p:sp>
        <p:nvSpPr>
          <p:cNvPr id="6" name="Otsikko 5"/>
          <p:cNvSpPr>
            <a:spLocks noGrp="1" noChangeArrowheads="1"/>
          </p:cNvSpPr>
          <p:nvPr>
            <p:ph type="title" idx="4294967295"/>
          </p:nvPr>
        </p:nvSpPr>
        <p:spPr bwMode="auto">
          <a:xfrm>
            <a:off x="4215295" y="63331"/>
            <a:ext cx="5562559" cy="112248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Kaikukortti-toiminnan</a:t>
            </a:r>
            <a:r>
              <a:rPr kumimoji="0" lang="en-US" altLang="fi-FI" sz="3200" i="0" u="none" strike="noStrike" kern="1200" cap="none" spc="0" normalizeH="0" baseline="0" noProof="0" dirty="0">
                <a:ln>
                  <a:noFill/>
                </a:ln>
                <a:effectLst/>
                <a:uLnTx/>
                <a:uFillTx/>
                <a:latin typeface="+mn-lt"/>
                <a:ea typeface="+mn-ea"/>
                <a:cs typeface="Calibri Light" panose="020F0302020204030204" pitchFamily="34" charset="0"/>
              </a:rPr>
              <a:t> </a:t>
            </a: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paikalliset</a:t>
            </a:r>
            <a:r>
              <a:rPr kumimoji="0" lang="en-US" altLang="fi-FI" sz="3200" i="0" u="none" strike="noStrike" kern="1200" cap="none" spc="0" normalizeH="0" baseline="0" noProof="0" dirty="0">
                <a:ln>
                  <a:noFill/>
                </a:ln>
                <a:effectLst/>
                <a:uLnTx/>
                <a:uFillTx/>
                <a:latin typeface="+mn-lt"/>
                <a:ea typeface="+mn-ea"/>
                <a:cs typeface="Calibri Light" panose="020F0302020204030204" pitchFamily="34" charset="0"/>
              </a:rPr>
              <a:t> </a:t>
            </a: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vastuuhenkilöt</a:t>
            </a:r>
            <a:endParaRPr kumimoji="0" lang="sv-FI" altLang="fi-FI" sz="3200" i="0" u="none" strike="noStrike" kern="1200" cap="none" spc="0" normalizeH="0" baseline="0" noProof="0" dirty="0">
              <a:ln>
                <a:noFill/>
              </a:ln>
              <a:effectLst/>
              <a:uLnTx/>
              <a:uFillTx/>
              <a:latin typeface="+mn-lt"/>
              <a:ea typeface="Calibri" panose="020F0502020204030204" pitchFamily="34" charset="0"/>
              <a:cs typeface="Calibri Light" panose="020F0302020204030204" pitchFamily="34" charset="0"/>
            </a:endParaRPr>
          </a:p>
        </p:txBody>
      </p:sp>
      <p:sp>
        <p:nvSpPr>
          <p:cNvPr id="316" name="Shape 316">
            <a:extLst>
              <a:ext uri="{C183D7F6-B498-43B3-948B-1728B52AA6E4}">
                <adec:decorative xmlns:adec="http://schemas.microsoft.com/office/drawing/2017/decorative" val="0"/>
              </a:ext>
            </a:extLst>
          </p:cNvPr>
          <p:cNvSpPr/>
          <p:nvPr/>
        </p:nvSpPr>
        <p:spPr>
          <a:xfrm>
            <a:off x="791737" y="1137424"/>
            <a:ext cx="11167181" cy="549645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400" b="1" dirty="0">
                <a:latin typeface="Arial" panose="020B0604020202020204" pitchFamily="34" charset="0"/>
                <a:cs typeface="Arial" panose="020B0604020202020204" pitchFamily="34" charset="0"/>
              </a:rPr>
              <a:t>Kaikukortti-toiminnan paikallisesta koordinoinnista vastaavat tahot luetellaan paikallisella Kaikukortti-verkkosivulla ja asiakkaalle tarkoitetussa Kaikukortti-esitteessä.</a:t>
            </a:r>
          </a:p>
          <a:p>
            <a:endParaRPr lang="fi-FI" sz="2400" dirty="0">
              <a:latin typeface="Arial" panose="020B0604020202020204" pitchFamily="34" charset="0"/>
              <a:cs typeface="Arial" panose="020B0604020202020204" pitchFamily="34" charset="0"/>
            </a:endParaRPr>
          </a:p>
          <a:p>
            <a:r>
              <a:rPr lang="fi-FI" sz="2400" dirty="0">
                <a:latin typeface="Arial" panose="020B0604020202020204" pitchFamily="34" charset="0"/>
                <a:cs typeface="Arial" panose="020B0604020202020204" pitchFamily="34" charset="0"/>
              </a:rPr>
              <a:t>Yleensä </a:t>
            </a:r>
            <a:r>
              <a:rPr lang="fi-FI" sz="2400" i="1" dirty="0">
                <a:latin typeface="Arial" panose="020B0604020202020204" pitchFamily="34" charset="0"/>
                <a:cs typeface="Arial" panose="020B0604020202020204" pitchFamily="34" charset="0"/>
              </a:rPr>
              <a:t>paikallisessa työryhmässä tai työparina </a:t>
            </a:r>
            <a:r>
              <a:rPr lang="fi-FI" sz="2400" dirty="0">
                <a:latin typeface="Arial" panose="020B0604020202020204" pitchFamily="34" charset="0"/>
                <a:cs typeface="Arial" panose="020B0604020202020204" pitchFamily="34" charset="0"/>
              </a:rPr>
              <a:t>on mukana työntekijä tai työntekijöitä sekä kunnan/kaupungin kulttuuripuolelta että hyvinvointialueelta ja/ tai kunnan hyte-puolelta.</a:t>
            </a:r>
          </a:p>
        </p:txBody>
      </p:sp>
      <p:pic>
        <p:nvPicPr>
          <p:cNvPr id="7" name="Shape 315">
            <a:extLst>
              <a:ext uri="{FF2B5EF4-FFF2-40B4-BE49-F238E27FC236}">
                <a16:creationId xmlns:a16="http://schemas.microsoft.com/office/drawing/2014/main" id="{0F89B19C-83C1-4A47-AA70-30142C6E44FB}"/>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379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F17129-ACE5-06A8-C94E-BA4C7E940348}"/>
              </a:ext>
            </a:extLst>
          </p:cNvPr>
          <p:cNvSpPr>
            <a:spLocks noGrp="1"/>
          </p:cNvSpPr>
          <p:nvPr>
            <p:ph type="title"/>
          </p:nvPr>
        </p:nvSpPr>
        <p:spPr>
          <a:xfrm>
            <a:off x="1151021" y="624574"/>
            <a:ext cx="10515600" cy="1325563"/>
          </a:xfrm>
        </p:spPr>
        <p:txBody>
          <a:bodyPr/>
          <a:lstStyle/>
          <a:p>
            <a:r>
              <a:rPr lang="fi-FI" dirty="0"/>
              <a:t>Kumppanuussitoumukset</a:t>
            </a:r>
          </a:p>
        </p:txBody>
      </p:sp>
      <p:sp>
        <p:nvSpPr>
          <p:cNvPr id="3" name="Sisällön paikkamerkki 2">
            <a:extLst>
              <a:ext uri="{FF2B5EF4-FFF2-40B4-BE49-F238E27FC236}">
                <a16:creationId xmlns:a16="http://schemas.microsoft.com/office/drawing/2014/main" id="{09841B3F-9B4B-DBE8-C4C7-BFBEBB776585}"/>
              </a:ext>
            </a:extLst>
          </p:cNvPr>
          <p:cNvSpPr>
            <a:spLocks noGrp="1"/>
          </p:cNvSpPr>
          <p:nvPr>
            <p:ph idx="1"/>
          </p:nvPr>
        </p:nvSpPr>
        <p:spPr>
          <a:xfrm>
            <a:off x="903023" y="2363937"/>
            <a:ext cx="10515600" cy="4351338"/>
          </a:xfrm>
        </p:spPr>
        <p:txBody>
          <a:bodyPr/>
          <a:lstStyle/>
          <a:p>
            <a:r>
              <a:rPr lang="fi-FI" dirty="0"/>
              <a:t>Kaikukortti-toimintaan sitoudutaan myös kumppanuussitoumuksella, joka on hyvinvointialueen, kunnan ja kulttuuriorganisaation välinen. Näiden solmimisesta paikallinen vastuuhenkilö ohjeistaa erikseen. Kaikukeskus on parhaillaan viemässä kumppanuussitoumuspohjia osaksi Kaikukortin tietokantaa Kaikukantaa. Eli jatkossa kumppanuussitoumukset voi solmia tietokannassa.  </a:t>
            </a:r>
          </a:p>
        </p:txBody>
      </p:sp>
      <p:pic>
        <p:nvPicPr>
          <p:cNvPr id="4" name="Shape 313">
            <a:extLst>
              <a:ext uri="{FF2B5EF4-FFF2-40B4-BE49-F238E27FC236}">
                <a16:creationId xmlns:a16="http://schemas.microsoft.com/office/drawing/2014/main" id="{EA45C584-E6E2-2583-EFB6-88347E6D09A9}"/>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903023" y="210774"/>
            <a:ext cx="3230904" cy="827600"/>
          </a:xfrm>
          <a:prstGeom prst="rect">
            <a:avLst/>
          </a:prstGeom>
          <a:noFill/>
          <a:ln>
            <a:noFill/>
          </a:ln>
        </p:spPr>
      </p:pic>
      <p:pic>
        <p:nvPicPr>
          <p:cNvPr id="5" name="Shape 315">
            <a:extLst>
              <a:ext uri="{FF2B5EF4-FFF2-40B4-BE49-F238E27FC236}">
                <a16:creationId xmlns:a16="http://schemas.microsoft.com/office/drawing/2014/main" id="{1D1E1659-0AAC-89F7-57B1-F28133075B66}"/>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81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2" name="Shape 92" descr="Kulttuuria kaikille -palvelun logo: www.kulttuuriakaikille.fi.">
            <a:extLst>
              <a:ext uri="{FF2B5EF4-FFF2-40B4-BE49-F238E27FC236}">
                <a16:creationId xmlns:a16="http://schemas.microsoft.com/office/drawing/2014/main" id="{289870F9-36FC-9008-709D-98D2630CE8F5}"/>
              </a:ext>
            </a:extLst>
          </p:cNvPr>
          <p:cNvPicPr preferRelativeResize="0"/>
          <p:nvPr/>
        </p:nvPicPr>
        <p:blipFill rotWithShape="1">
          <a:blip r:embed="rId3">
            <a:alphaModFix/>
          </a:blip>
          <a:srcRect/>
          <a:stretch/>
        </p:blipFill>
        <p:spPr>
          <a:xfrm>
            <a:off x="9212721" y="5615696"/>
            <a:ext cx="2979279" cy="1245309"/>
          </a:xfrm>
          <a:prstGeom prst="rect">
            <a:avLst/>
          </a:prstGeom>
          <a:noFill/>
          <a:ln>
            <a:noFill/>
          </a:ln>
        </p:spPr>
      </p:pic>
      <p:pic>
        <p:nvPicPr>
          <p:cNvPr id="313" name="Shape 3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6545" y="136517"/>
            <a:ext cx="3230904" cy="827600"/>
          </a:xfrm>
          <a:prstGeom prst="rect">
            <a:avLst/>
          </a:prstGeom>
          <a:noFill/>
          <a:ln>
            <a:noFill/>
          </a:ln>
        </p:spPr>
      </p:pic>
      <p:sp>
        <p:nvSpPr>
          <p:cNvPr id="6" name="Otsikko 5"/>
          <p:cNvSpPr>
            <a:spLocks noGrp="1" noChangeArrowheads="1"/>
          </p:cNvSpPr>
          <p:nvPr>
            <p:ph type="title" idx="4294967295"/>
          </p:nvPr>
        </p:nvSpPr>
        <p:spPr bwMode="auto">
          <a:xfrm>
            <a:off x="4297743" y="377"/>
            <a:ext cx="7894257" cy="61927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Kaikukeskus</a:t>
            </a:r>
            <a:r>
              <a:rPr kumimoji="0" lang="en-US" altLang="fi-FI" sz="3200" i="0" u="none" strike="noStrike" kern="1200" cap="none" spc="0" normalizeH="0" baseline="0" noProof="0" dirty="0">
                <a:ln>
                  <a:noFill/>
                </a:ln>
                <a:effectLst/>
                <a:uLnTx/>
                <a:uFillTx/>
                <a:latin typeface="+mn-lt"/>
                <a:ea typeface="+mn-ea"/>
                <a:cs typeface="Calibri Light" panose="020F0302020204030204" pitchFamily="34" charset="0"/>
              </a:rPr>
              <a:t> 1/2</a:t>
            </a:r>
            <a:endParaRPr kumimoji="0" lang="sv-FI" altLang="fi-FI" sz="3200" i="0" u="none" strike="noStrike" kern="1200" cap="none" spc="0" normalizeH="0" baseline="0" noProof="0" dirty="0">
              <a:ln>
                <a:noFill/>
              </a:ln>
              <a:effectLst/>
              <a:uLnTx/>
              <a:uFillTx/>
              <a:latin typeface="+mn-lt"/>
              <a:ea typeface="Calibri" panose="020F0502020204030204" pitchFamily="34" charset="0"/>
              <a:cs typeface="Calibri Light" panose="020F0302020204030204" pitchFamily="34" charset="0"/>
            </a:endParaRPr>
          </a:p>
        </p:txBody>
      </p:sp>
      <p:pic>
        <p:nvPicPr>
          <p:cNvPr id="7" name="Shape 315">
            <a:extLst>
              <a:ext uri="{FF2B5EF4-FFF2-40B4-BE49-F238E27FC236}">
                <a16:creationId xmlns:a16="http://schemas.microsoft.com/office/drawing/2014/main" id="{268143F1-26AB-B344-8F65-C0D801FF1FD5}"/>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 name="Shape 316"/>
          <p:cNvSpPr/>
          <p:nvPr/>
        </p:nvSpPr>
        <p:spPr>
          <a:xfrm>
            <a:off x="710369" y="619649"/>
            <a:ext cx="11261891" cy="5525970"/>
          </a:xfrm>
          <a:prstGeom prst="wedgeEllipseCallout">
            <a:avLst>
              <a:gd name="adj1" fmla="val 20591"/>
              <a:gd name="adj2" fmla="val 55439"/>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lvl="2">
              <a:spcAft>
                <a:spcPts val="600"/>
              </a:spcAft>
            </a:pPr>
            <a:r>
              <a:rPr lang="fi-FI" sz="2000" dirty="0">
                <a:latin typeface="Calibri" panose="020F0502020204030204" pitchFamily="34" charset="0"/>
                <a:cs typeface="Calibri" panose="020F0502020204030204" pitchFamily="34" charset="0"/>
              </a:rPr>
              <a:t>Kaikukortilla on valtakunnallinen tuki- ja kehittämispalvelu, Kaikukeskus.*  </a:t>
            </a:r>
            <a:r>
              <a:rPr lang="fi-FI" sz="2000" b="1" dirty="0">
                <a:latin typeface="Calibri" panose="020F0502020204030204" pitchFamily="34" charset="0"/>
                <a:cs typeface="Calibri" panose="020F0502020204030204" pitchFamily="34" charset="0"/>
              </a:rPr>
              <a:t>Kaikukeskus valvoo</a:t>
            </a:r>
            <a:r>
              <a:rPr lang="fi-FI" sz="2000" dirty="0">
                <a:latin typeface="Calibri" panose="020F0502020204030204" pitchFamily="34" charset="0"/>
                <a:cs typeface="Calibri" panose="020F0502020204030204" pitchFamily="34" charset="0"/>
              </a:rPr>
              <a:t> Kaikukortin käyttöä valtakunnallisesti. Kaikukortti on rekisteröity tavaramerkki.</a:t>
            </a:r>
          </a:p>
          <a:p>
            <a:pPr>
              <a:spcAft>
                <a:spcPts val="600"/>
              </a:spcAft>
            </a:pPr>
            <a:r>
              <a:rPr lang="fi-FI" sz="2000" dirty="0">
                <a:latin typeface="Calibri" panose="020F0502020204030204" pitchFamily="34" charset="0"/>
                <a:cs typeface="Calibri" panose="020F0502020204030204" pitchFamily="34" charset="0"/>
              </a:rPr>
              <a:t>Kaikukeskus </a:t>
            </a:r>
            <a:r>
              <a:rPr lang="fi-FI" sz="2000" b="1" i="1" dirty="0">
                <a:latin typeface="Calibri" panose="020F0502020204030204" pitchFamily="34" charset="0"/>
                <a:cs typeface="Calibri" panose="020F0502020204030204" pitchFamily="34" charset="0"/>
              </a:rPr>
              <a:t>auttaa</a:t>
            </a:r>
            <a:r>
              <a:rPr lang="fi-FI" sz="2000" dirty="0">
                <a:latin typeface="Calibri" panose="020F0502020204030204" pitchFamily="34" charset="0"/>
                <a:cs typeface="Calibri" panose="020F0502020204030204" pitchFamily="34" charset="0"/>
              </a:rPr>
              <a:t> uusia alueita kokeilemaan Kaikukorttia, </a:t>
            </a:r>
            <a:br>
              <a:rPr lang="fi-FI" sz="2000" dirty="0">
                <a:latin typeface="Calibri" panose="020F0502020204030204" pitchFamily="34" charset="0"/>
                <a:cs typeface="Calibri" panose="020F0502020204030204" pitchFamily="34" charset="0"/>
              </a:rPr>
            </a:br>
            <a:r>
              <a:rPr lang="fi-FI" sz="2000" b="1" i="1" dirty="0">
                <a:latin typeface="Calibri" panose="020F0502020204030204" pitchFamily="34" charset="0"/>
                <a:cs typeface="Calibri" panose="020F0502020204030204" pitchFamily="34" charset="0"/>
              </a:rPr>
              <a:t>ylläpitää</a:t>
            </a:r>
            <a:r>
              <a:rPr lang="fi-FI" sz="2000" dirty="0">
                <a:latin typeface="Calibri" panose="020F0502020204030204" pitchFamily="34" charset="0"/>
                <a:cs typeface="Calibri" panose="020F0502020204030204" pitchFamily="34" charset="0"/>
              </a:rPr>
              <a:t> Kaikukortin valtakunnallisia tilastoja ja </a:t>
            </a:r>
            <a:br>
              <a:rPr lang="fi-FI" sz="2000" dirty="0">
                <a:latin typeface="Calibri" panose="020F0502020204030204" pitchFamily="34" charset="0"/>
                <a:cs typeface="Calibri" panose="020F0502020204030204" pitchFamily="34" charset="0"/>
              </a:rPr>
            </a:br>
            <a:r>
              <a:rPr lang="fi-FI" sz="2000" b="1" i="1" dirty="0">
                <a:latin typeface="Calibri" panose="020F0502020204030204" pitchFamily="34" charset="0"/>
                <a:cs typeface="Calibri" panose="020F0502020204030204" pitchFamily="34" charset="0"/>
              </a:rPr>
              <a:t>tukee</a:t>
            </a:r>
            <a:r>
              <a:rPr lang="fi-FI" sz="2000" dirty="0">
                <a:latin typeface="Calibri" panose="020F0502020204030204" pitchFamily="34" charset="0"/>
                <a:cs typeface="Calibri" panose="020F0502020204030204" pitchFamily="34" charset="0"/>
              </a:rPr>
              <a:t> Kaikukorttia jo ylläpitäviä alueita. </a:t>
            </a:r>
            <a:br>
              <a:rPr lang="fi-FI" sz="2000" dirty="0">
                <a:latin typeface="Calibri" panose="020F0502020204030204" pitchFamily="34" charset="0"/>
                <a:cs typeface="Calibri" panose="020F0502020204030204" pitchFamily="34" charset="0"/>
              </a:rPr>
            </a:br>
            <a:br>
              <a:rPr lang="fi-FI" sz="2000"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Kaikukeskus myös kehittää Kaikukorttia, markkinoi Kaikukorttia uusille alueille, ja kehittää palautteen ja kokemusten perusteella yhdessä Kaikukortti-verkoston kanssa Kaikukortin valtakunnallista toimintamallia sekä tukee kulttuuri-, sosiaali- ja terveysalan (sote) ja hyvinvoinnin ja terveyden edistämisen alan (hyte) välistä yhteistyötä ja -rakenteita.  </a:t>
            </a:r>
          </a:p>
          <a:p>
            <a:pPr>
              <a:spcAft>
                <a:spcPts val="600"/>
              </a:spcAft>
            </a:pPr>
            <a:r>
              <a:rPr lang="fi-FI" sz="2000" dirty="0">
                <a:latin typeface="Calibri" panose="020F0502020204030204" pitchFamily="34" charset="0"/>
                <a:cs typeface="Calibri" panose="020F0502020204030204" pitchFamily="34" charset="0"/>
              </a:rPr>
              <a:t>* Kaikukeskus toimii valtakunnallisen Kulttuuria kaikille -palvelun alaisuudessa.</a:t>
            </a:r>
          </a:p>
        </p:txBody>
      </p:sp>
    </p:spTree>
    <p:extLst>
      <p:ext uri="{BB962C8B-B14F-4D97-AF65-F5344CB8AC3E}">
        <p14:creationId xmlns:p14="http://schemas.microsoft.com/office/powerpoint/2010/main" val="283817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6477" y="224118"/>
            <a:ext cx="3230904" cy="827600"/>
          </a:xfrm>
          <a:prstGeom prst="rect">
            <a:avLst/>
          </a:prstGeom>
          <a:noFill/>
          <a:ln>
            <a:noFill/>
          </a:ln>
        </p:spPr>
      </p:pic>
      <p:sp>
        <p:nvSpPr>
          <p:cNvPr id="6" name="Otsikko 5"/>
          <p:cNvSpPr>
            <a:spLocks noGrp="1" noChangeArrowheads="1"/>
          </p:cNvSpPr>
          <p:nvPr>
            <p:ph type="title" idx="4294967295"/>
          </p:nvPr>
        </p:nvSpPr>
        <p:spPr bwMode="auto">
          <a:xfrm>
            <a:off x="4789490" y="110673"/>
            <a:ext cx="7894257" cy="61927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Kaikukeskus</a:t>
            </a:r>
            <a:r>
              <a:rPr kumimoji="0" lang="en-US" altLang="fi-FI" sz="3200" i="0" u="none" strike="noStrike" kern="1200" cap="none" spc="0" normalizeH="0" baseline="0" noProof="0" dirty="0">
                <a:ln>
                  <a:noFill/>
                </a:ln>
                <a:effectLst/>
                <a:uLnTx/>
                <a:uFillTx/>
                <a:latin typeface="+mn-lt"/>
                <a:ea typeface="+mn-ea"/>
                <a:cs typeface="Calibri Light" panose="020F0302020204030204" pitchFamily="34" charset="0"/>
              </a:rPr>
              <a:t> 2/2</a:t>
            </a:r>
            <a:endParaRPr kumimoji="0" lang="sv-FI" altLang="fi-FI" sz="3200" i="0" u="none" strike="noStrike" kern="1200" cap="none" spc="0" normalizeH="0" baseline="0" noProof="0" dirty="0">
              <a:ln>
                <a:noFill/>
              </a:ln>
              <a:effectLst/>
              <a:uLnTx/>
              <a:uFillTx/>
              <a:latin typeface="+mn-lt"/>
              <a:ea typeface="Calibri" panose="020F0502020204030204" pitchFamily="34" charset="0"/>
              <a:cs typeface="Calibri Light" panose="020F0302020204030204" pitchFamily="34" charset="0"/>
            </a:endParaRPr>
          </a:p>
        </p:txBody>
      </p:sp>
      <p:sp>
        <p:nvSpPr>
          <p:cNvPr id="316" name="Shape 316">
            <a:extLst>
              <a:ext uri="{C183D7F6-B498-43B3-948B-1728B52AA6E4}">
                <adec:decorative xmlns:adec="http://schemas.microsoft.com/office/drawing/2017/decorative" val="0"/>
              </a:ext>
            </a:extLst>
          </p:cNvPr>
          <p:cNvSpPr/>
          <p:nvPr/>
        </p:nvSpPr>
        <p:spPr>
          <a:xfrm>
            <a:off x="936477" y="916276"/>
            <a:ext cx="11022441" cy="492099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400" b="1" dirty="0">
                <a:cs typeface="Arial" panose="020B0604020202020204" pitchFamily="34" charset="0"/>
              </a:rPr>
              <a:t>Vastuu Kaikukortin kokeilemisen käytännön koordinoinnista ja Kaikukortin ylläpitämisestä alueella on aina </a:t>
            </a:r>
            <a:r>
              <a:rPr lang="fi-FI" sz="2400" b="1" i="1" dirty="0">
                <a:cs typeface="Arial" panose="020B0604020202020204" pitchFamily="34" charset="0"/>
              </a:rPr>
              <a:t>paikallinen. </a:t>
            </a:r>
          </a:p>
          <a:p>
            <a:endParaRPr lang="fi-FI" sz="2400" dirty="0">
              <a:cs typeface="Arial" panose="020B0604020202020204" pitchFamily="34" charset="0"/>
            </a:endParaRPr>
          </a:p>
          <a:p>
            <a:r>
              <a:rPr lang="fi-FI" sz="2400" b="1" i="1" dirty="0">
                <a:cs typeface="Arial" panose="020B0604020202020204" pitchFamily="34" charset="0"/>
              </a:rPr>
              <a:t>Kaikukeskuksen roolina</a:t>
            </a:r>
            <a:r>
              <a:rPr lang="fi-FI" sz="2400" b="1" dirty="0">
                <a:cs typeface="Arial" panose="020B0604020202020204" pitchFamily="34" charset="0"/>
              </a:rPr>
              <a:t> </a:t>
            </a:r>
            <a:r>
              <a:rPr lang="fi-FI" sz="2400" dirty="0">
                <a:cs typeface="Arial" panose="020B0604020202020204" pitchFamily="34" charset="0"/>
              </a:rPr>
              <a:t>on antaa paikallisille vastuuhenkilöille koulutusta ja pääasiassa etätukea Kaikukortin kokeilemiseen liittyen sekä osallistua paikalliseen kehittämistyöhön kuten palautekokouksiin. </a:t>
            </a:r>
          </a:p>
          <a:p>
            <a:r>
              <a:rPr lang="fi-FI" sz="2400" dirty="0"/>
              <a:t> </a:t>
            </a:r>
          </a:p>
        </p:txBody>
      </p:sp>
      <p:pic>
        <p:nvPicPr>
          <p:cNvPr id="7" name="Shape 315">
            <a:extLst>
              <a:ext uri="{FF2B5EF4-FFF2-40B4-BE49-F238E27FC236}">
                <a16:creationId xmlns:a16="http://schemas.microsoft.com/office/drawing/2014/main" id="{EA51054F-CFFD-2B4C-8FF8-A744B418FF4B}"/>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hape 92" descr="Kulttuuria kaikille -palvelun logo: www.kulttuuriakaikille.fi.">
            <a:extLst>
              <a:ext uri="{FF2B5EF4-FFF2-40B4-BE49-F238E27FC236}">
                <a16:creationId xmlns:a16="http://schemas.microsoft.com/office/drawing/2014/main" id="{0BA9401E-45F1-719E-7485-629C421D1DDB}"/>
              </a:ext>
            </a:extLst>
          </p:cNvPr>
          <p:cNvPicPr preferRelativeResize="0"/>
          <p:nvPr/>
        </p:nvPicPr>
        <p:blipFill rotWithShape="1">
          <a:blip r:embed="rId5">
            <a:alphaModFix/>
          </a:blip>
          <a:srcRect/>
          <a:stretch/>
        </p:blipFill>
        <p:spPr>
          <a:xfrm>
            <a:off x="9212721" y="5615696"/>
            <a:ext cx="2979279" cy="1245309"/>
          </a:xfrm>
          <a:prstGeom prst="rect">
            <a:avLst/>
          </a:prstGeom>
          <a:noFill/>
          <a:ln>
            <a:noFill/>
          </a:ln>
        </p:spPr>
      </p:pic>
    </p:spTree>
    <p:extLst>
      <p:ext uri="{BB962C8B-B14F-4D97-AF65-F5344CB8AC3E}">
        <p14:creationId xmlns:p14="http://schemas.microsoft.com/office/powerpoint/2010/main" val="1934783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0352" y="220234"/>
            <a:ext cx="3230904" cy="827600"/>
          </a:xfrm>
          <a:prstGeom prst="rect">
            <a:avLst/>
          </a:prstGeom>
          <a:noFill/>
          <a:ln>
            <a:noFill/>
          </a:ln>
        </p:spPr>
      </p:pic>
      <p:sp>
        <p:nvSpPr>
          <p:cNvPr id="6" name="Otsikko 5"/>
          <p:cNvSpPr>
            <a:spLocks noGrp="1" noChangeArrowheads="1"/>
          </p:cNvSpPr>
          <p:nvPr>
            <p:ph type="title" idx="4294967295"/>
          </p:nvPr>
        </p:nvSpPr>
        <p:spPr bwMode="auto">
          <a:xfrm>
            <a:off x="4369981" y="178488"/>
            <a:ext cx="3872871" cy="59586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 typeface="Arial" panose="020B0604020202020204" pitchFamily="34" charset="0"/>
              <a:buNone/>
              <a:tabLst/>
              <a:defRPr/>
            </a:pPr>
            <a:r>
              <a:rPr kumimoji="0" lang="fi-FI" sz="3200" i="0" u="none" strike="noStrike" kern="1200" cap="none" spc="0" normalizeH="0" baseline="0" noProof="0" dirty="0">
                <a:ln>
                  <a:noFill/>
                </a:ln>
                <a:effectLst/>
                <a:uLnTx/>
                <a:uFillTx/>
                <a:latin typeface="+mn-lt"/>
                <a:ea typeface="+mn-ea"/>
                <a:cs typeface="Calibri Light" panose="020F0302020204030204" pitchFamily="34" charset="0"/>
              </a:rPr>
              <a:t>Muuta:</a:t>
            </a:r>
          </a:p>
        </p:txBody>
      </p:sp>
      <p:sp>
        <p:nvSpPr>
          <p:cNvPr id="7" name="Shape 316">
            <a:extLst>
              <a:ext uri="{FF2B5EF4-FFF2-40B4-BE49-F238E27FC236}">
                <a16:creationId xmlns:a16="http://schemas.microsoft.com/office/drawing/2014/main" id="{B8CE7C63-B16F-B742-A609-C85587777402}"/>
              </a:ext>
              <a:ext uri="{C183D7F6-B498-43B3-948B-1728B52AA6E4}">
                <adec:decorative xmlns:adec="http://schemas.microsoft.com/office/drawing/2017/decorative" val="0"/>
              </a:ext>
            </a:extLst>
          </p:cNvPr>
          <p:cNvSpPr/>
          <p:nvPr/>
        </p:nvSpPr>
        <p:spPr>
          <a:xfrm>
            <a:off x="990352" y="975247"/>
            <a:ext cx="4561517" cy="4463843"/>
          </a:xfrm>
          <a:prstGeom prst="wedgeEllipseCallout">
            <a:avLst>
              <a:gd name="adj1" fmla="val 31782"/>
              <a:gd name="adj2" fmla="val 52779"/>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1900" b="1" dirty="0">
                <a:latin typeface="Calibri" panose="020F0502020204030204" pitchFamily="34" charset="0"/>
                <a:cs typeface="Calibri" panose="020F0502020204030204" pitchFamily="34" charset="0"/>
              </a:rPr>
              <a:t>Kaikukortti-toimintamalli on vuoden 2018 Hyvä käytäntö</a:t>
            </a:r>
          </a:p>
          <a:p>
            <a:endParaRPr lang="fi-FI" sz="1900" b="1" dirty="0">
              <a:latin typeface="Calibri" panose="020F0502020204030204" pitchFamily="34" charset="0"/>
              <a:cs typeface="Calibri" panose="020F0502020204030204" pitchFamily="34" charset="0"/>
            </a:endParaRPr>
          </a:p>
          <a:p>
            <a:r>
              <a:rPr lang="fi-FI" sz="1900" dirty="0">
                <a:latin typeface="Calibri" panose="020F0502020204030204" pitchFamily="34" charset="0"/>
                <a:cs typeface="Calibri" panose="020F0502020204030204" pitchFamily="34" charset="0"/>
              </a:rPr>
              <a:t>Kaikukortti voitti Sosiaalialan korkeakoulutettujen ammattijärjestö Talentia ry:n vuoden 2018 Hyvä käytäntö -palkinnon. Tiedote: </a:t>
            </a:r>
          </a:p>
          <a:p>
            <a:r>
              <a:rPr lang="fi-FI" sz="1900" dirty="0">
                <a:latin typeface="Calibri" panose="020F0502020204030204" pitchFamily="34" charset="0"/>
                <a:cs typeface="Calibri" panose="020F0502020204030204" pitchFamily="34" charset="0"/>
                <a:hlinkClick r:id="rId4"/>
              </a:rPr>
              <a:t>www.talentia.fi/uutiset/hyva-kaytanto-palkinto-kaikukortti-toimintamallille/</a:t>
            </a:r>
            <a:r>
              <a:rPr lang="fi-FI" sz="1900" dirty="0">
                <a:latin typeface="Calibri" panose="020F0502020204030204" pitchFamily="34" charset="0"/>
                <a:cs typeface="Calibri" panose="020F0502020204030204" pitchFamily="34" charset="0"/>
              </a:rPr>
              <a:t>.</a:t>
            </a:r>
          </a:p>
          <a:p>
            <a:endParaRPr lang="fi-FI" dirty="0">
              <a:latin typeface="Calibri" panose="020F0502020204030204" pitchFamily="34" charset="0"/>
              <a:cs typeface="Calibri" panose="020F0502020204030204" pitchFamily="34" charset="0"/>
            </a:endParaRPr>
          </a:p>
        </p:txBody>
      </p:sp>
      <p:pic>
        <p:nvPicPr>
          <p:cNvPr id="9" name="Kuva 8" descr="Hyvä käytäntö -palkinto 2018.">
            <a:extLst>
              <a:ext uri="{FF2B5EF4-FFF2-40B4-BE49-F238E27FC236}">
                <a16:creationId xmlns:a16="http://schemas.microsoft.com/office/drawing/2014/main" id="{DED6568B-9DAE-2343-8D3C-62FAEB9372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948" y="4716106"/>
            <a:ext cx="2020529" cy="2014425"/>
          </a:xfrm>
          <a:prstGeom prst="rect">
            <a:avLst/>
          </a:prstGeom>
        </p:spPr>
      </p:pic>
      <p:sp>
        <p:nvSpPr>
          <p:cNvPr id="316" name="Shape 316">
            <a:extLst>
              <a:ext uri="{C183D7F6-B498-43B3-948B-1728B52AA6E4}">
                <adec:decorative xmlns:adec="http://schemas.microsoft.com/office/drawing/2017/decorative" val="0"/>
              </a:ext>
            </a:extLst>
          </p:cNvPr>
          <p:cNvSpPr/>
          <p:nvPr/>
        </p:nvSpPr>
        <p:spPr>
          <a:xfrm>
            <a:off x="5272391" y="379378"/>
            <a:ext cx="6989049" cy="6120883"/>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100" b="1" dirty="0">
                <a:latin typeface="Calibri" panose="020F0502020204030204" pitchFamily="34" charset="0"/>
                <a:cs typeface="Calibri" panose="020F0502020204030204" pitchFamily="34" charset="0"/>
              </a:rPr>
              <a:t>Kaikukortti-pop </a:t>
            </a:r>
            <a:r>
              <a:rPr lang="fi-FI" sz="2100" b="1" dirty="0" err="1">
                <a:latin typeface="Calibri" panose="020F0502020204030204" pitchFamily="34" charset="0"/>
                <a:cs typeface="Calibri" panose="020F0502020204030204" pitchFamily="34" charset="0"/>
              </a:rPr>
              <a:t>up</a:t>
            </a:r>
            <a:r>
              <a:rPr lang="fi-FI" sz="2100" b="1" dirty="0">
                <a:latin typeface="Calibri" panose="020F0502020204030204" pitchFamily="34" charset="0"/>
                <a:cs typeface="Calibri" panose="020F0502020204030204" pitchFamily="34" charset="0"/>
              </a:rPr>
              <a:t>-kohde </a:t>
            </a:r>
          </a:p>
          <a:p>
            <a:br>
              <a:rPr lang="fi-FI" sz="2100" b="1" dirty="0">
                <a:latin typeface="Calibri" panose="020F0502020204030204" pitchFamily="34" charset="0"/>
                <a:cs typeface="Calibri" panose="020F0502020204030204" pitchFamily="34" charset="0"/>
              </a:rPr>
            </a:br>
            <a:r>
              <a:rPr lang="fi-FI" sz="2100" dirty="0">
                <a:latin typeface="Calibri" panose="020F0502020204030204" pitchFamily="34" charset="0"/>
                <a:cs typeface="Calibri" panose="020F0502020204030204" pitchFamily="34" charset="0"/>
              </a:rPr>
              <a:t>on Kaikukortti-verkostojen </a:t>
            </a:r>
          </a:p>
          <a:p>
            <a:r>
              <a:rPr lang="fi-FI" sz="2100" dirty="0">
                <a:latin typeface="Calibri" panose="020F0502020204030204" pitchFamily="34" charset="0"/>
                <a:cs typeface="Calibri" panose="020F0502020204030204" pitchFamily="34" charset="0"/>
              </a:rPr>
              <a:t>ulkopuolinen toimija,</a:t>
            </a:r>
            <a:br>
              <a:rPr lang="fi-FI" sz="2100" dirty="0">
                <a:latin typeface="Calibri" panose="020F0502020204030204" pitchFamily="34" charset="0"/>
                <a:cs typeface="Calibri" panose="020F0502020204030204" pitchFamily="34" charset="0"/>
              </a:rPr>
            </a:br>
            <a:r>
              <a:rPr lang="fi-FI" sz="2100" dirty="0">
                <a:latin typeface="Calibri" panose="020F0502020204030204" pitchFamily="34" charset="0"/>
                <a:cs typeface="Calibri" panose="020F0502020204030204" pitchFamily="34" charset="0"/>
              </a:rPr>
              <a:t>joka tarjoaa </a:t>
            </a:r>
            <a:r>
              <a:rPr lang="fi-FI" sz="2100" b="1" dirty="0">
                <a:latin typeface="Calibri" panose="020F0502020204030204" pitchFamily="34" charset="0"/>
                <a:cs typeface="Calibri" panose="020F0502020204030204" pitchFamily="34" charset="0"/>
              </a:rPr>
              <a:t>maksuttomia pääsylippuja erikoisetuna Kaikukortin haltijoille </a:t>
            </a:r>
            <a:br>
              <a:rPr lang="fi-FI" sz="2100" b="1" dirty="0">
                <a:latin typeface="Calibri" panose="020F0502020204030204" pitchFamily="34" charset="0"/>
                <a:cs typeface="Calibri" panose="020F0502020204030204" pitchFamily="34" charset="0"/>
              </a:rPr>
            </a:br>
            <a:r>
              <a:rPr lang="fi-FI" sz="2100" dirty="0">
                <a:latin typeface="Calibri" panose="020F0502020204030204" pitchFamily="34" charset="0"/>
                <a:cs typeface="Calibri" panose="020F0502020204030204" pitchFamily="34" charset="0"/>
              </a:rPr>
              <a:t>yhteistyössä Kulttuuria kaikille -palvelun kanssa. </a:t>
            </a:r>
          </a:p>
          <a:p>
            <a:endParaRPr lang="fi-FI" sz="21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i-FI" sz="2100" b="1" dirty="0">
                <a:latin typeface="Calibri" panose="020F0502020204030204" pitchFamily="34" charset="0"/>
                <a:cs typeface="Calibri" panose="020F0502020204030204" pitchFamily="34" charset="0"/>
              </a:rPr>
              <a:t>Kansallisgalleria</a:t>
            </a:r>
            <a:r>
              <a:rPr lang="fi-FI" sz="2100" dirty="0">
                <a:latin typeface="Calibri" panose="020F0502020204030204" pitchFamily="34" charset="0"/>
                <a:cs typeface="Calibri" panose="020F0502020204030204" pitchFamily="34" charset="0"/>
              </a:rPr>
              <a:t> on tarjonnut  kaikukorttilaisille maksuttoman sisäänpääsyn kaikkiin museoihinsa eli Ateneumin taidemuseoon, Nykytaiteen museo Kiasmaan sekä Sinebrychoffin taidemuseoon vuodesta 2017 lähtien.</a:t>
            </a:r>
          </a:p>
        </p:txBody>
      </p:sp>
      <p:pic>
        <p:nvPicPr>
          <p:cNvPr id="11" name="Picture 4" descr="Kaikukortti pop up -logo.&#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95230" y="15392"/>
            <a:ext cx="2307678" cy="2165835"/>
          </a:xfrm>
          <a:prstGeom prst="rect">
            <a:avLst/>
          </a:prstGeom>
          <a:noFill/>
          <a:extLst>
            <a:ext uri="{909E8E84-426E-40DD-AFC4-6F175D3DCCD1}">
              <a14:hiddenFill xmlns:a14="http://schemas.microsoft.com/office/drawing/2010/main">
                <a:solidFill>
                  <a:srgbClr val="FFFFFF"/>
                </a:solidFill>
              </a14:hiddenFill>
            </a:ext>
          </a:extLst>
        </p:spPr>
      </p:pic>
      <p:pic>
        <p:nvPicPr>
          <p:cNvPr id="8" name="Shape 315">
            <a:extLst>
              <a:ext uri="{FF2B5EF4-FFF2-40B4-BE49-F238E27FC236}">
                <a16:creationId xmlns:a16="http://schemas.microsoft.com/office/drawing/2014/main" id="{4F9BFDDA-A728-CC49-B273-BC6645C55E2D}"/>
              </a:ext>
              <a:ext uri="{C183D7F6-B498-43B3-948B-1728B52AA6E4}">
                <adec:decorative xmlns:adec="http://schemas.microsoft.com/office/drawing/2017/decorative" val="1"/>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23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10625" y="81647"/>
            <a:ext cx="3230904" cy="827600"/>
          </a:xfrm>
          <a:prstGeom prst="rect">
            <a:avLst/>
          </a:prstGeom>
          <a:noFill/>
          <a:ln>
            <a:noFill/>
          </a:ln>
        </p:spPr>
      </p:pic>
      <p:pic>
        <p:nvPicPr>
          <p:cNvPr id="6" name="Shape 315">
            <a:extLst>
              <a:ext uri="{FF2B5EF4-FFF2-40B4-BE49-F238E27FC236}">
                <a16:creationId xmlns:a16="http://schemas.microsoft.com/office/drawing/2014/main" id="{683F6C34-D241-0E46-AC6D-134DF084C749}"/>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tsikko 4">
            <a:extLst>
              <a:ext uri="{FF2B5EF4-FFF2-40B4-BE49-F238E27FC236}">
                <a16:creationId xmlns:a16="http://schemas.microsoft.com/office/drawing/2014/main" id="{94D0B681-FC04-5643-B34F-CBECA76650DA}"/>
              </a:ext>
            </a:extLst>
          </p:cNvPr>
          <p:cNvSpPr txBox="1">
            <a:spLocks noGrp="1"/>
          </p:cNvSpPr>
          <p:nvPr>
            <p:ph type="title" idx="4294967295"/>
          </p:nvPr>
        </p:nvSpPr>
        <p:spPr>
          <a:xfrm>
            <a:off x="4579693" y="141563"/>
            <a:ext cx="6154568"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tx1"/>
                </a:solidFill>
                <a:effectLst/>
                <a:uLnTx/>
                <a:uFillTx/>
                <a:latin typeface="+mn-lt"/>
                <a:ea typeface="+mn-ea"/>
                <a:cs typeface="+mn-cs"/>
              </a:rPr>
              <a:t>Kaikukortin tavoitteet</a:t>
            </a:r>
            <a:endParaRPr kumimoji="0" lang="fi-FI" sz="36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FF0000"/>
              </a:solidFill>
              <a:effectLst/>
              <a:uLnTx/>
              <a:uFillTx/>
              <a:latin typeface="+mn-lt"/>
              <a:ea typeface="+mn-ea"/>
              <a:cs typeface="+mn-cs"/>
            </a:endParaRPr>
          </a:p>
        </p:txBody>
      </p:sp>
      <p:sp>
        <p:nvSpPr>
          <p:cNvPr id="316" name="Shape 316">
            <a:extLst>
              <a:ext uri="{C183D7F6-B498-43B3-948B-1728B52AA6E4}">
                <adec:decorative xmlns:adec="http://schemas.microsoft.com/office/drawing/2017/decorative" val="0"/>
              </a:ext>
            </a:extLst>
          </p:cNvPr>
          <p:cNvSpPr/>
          <p:nvPr/>
        </p:nvSpPr>
        <p:spPr>
          <a:xfrm>
            <a:off x="1457739" y="909247"/>
            <a:ext cx="10397562" cy="5684596"/>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endParaRPr lang="fi-FI" sz="2100" dirty="0">
              <a:latin typeface="Arial" panose="020B0604020202020204" pitchFamily="34" charset="0"/>
              <a:cs typeface="Arial" panose="020B0604020202020204" pitchFamily="34" charset="0"/>
            </a:endParaRPr>
          </a:p>
          <a:p>
            <a:pPr>
              <a:spcAft>
                <a:spcPts val="600"/>
              </a:spcAft>
            </a:pPr>
            <a:r>
              <a:rPr lang="fi-FI" sz="2100" dirty="0">
                <a:latin typeface="Arial" panose="020B0604020202020204" pitchFamily="34" charset="0"/>
                <a:cs typeface="Arial" panose="020B0604020202020204" pitchFamily="34" charset="0"/>
              </a:rPr>
              <a:t>Vuonna 2025 10-vuotisjuhlaansa viettäneen Kaikukortin tavoitteena on parantaa taloudellisesti </a:t>
            </a:r>
            <a:br>
              <a:rPr lang="fi-FI" sz="2100" dirty="0">
                <a:latin typeface="Arial" panose="020B0604020202020204" pitchFamily="34" charset="0"/>
                <a:ea typeface="+mn-lt"/>
                <a:cs typeface="Arial" panose="020B0604020202020204" pitchFamily="34" charset="0"/>
              </a:rPr>
            </a:br>
            <a:r>
              <a:rPr lang="fi-FI" sz="2100" dirty="0">
                <a:latin typeface="Arial" panose="020B0604020202020204" pitchFamily="34" charset="0"/>
                <a:cs typeface="Arial" panose="020B0604020202020204" pitchFamily="34" charset="0"/>
              </a:rPr>
              <a:t>tiukassa tilanteessa olevien nuorten, aikuisten ja perheiden sekä ikäihmisten mahdollisuuksia osallistua kulttuurielämään ja harrastaa taiteen tekemistä. </a:t>
            </a:r>
          </a:p>
          <a:p>
            <a:pPr>
              <a:spcAft>
                <a:spcPts val="600"/>
              </a:spcAft>
            </a:pPr>
            <a:r>
              <a:rPr lang="fi-FI" sz="2100" dirty="0">
                <a:latin typeface="Arial" panose="020B0604020202020204" pitchFamily="34" charset="0"/>
                <a:cs typeface="Arial" panose="020B0604020202020204" pitchFamily="34" charset="0"/>
              </a:rPr>
              <a:t>Tavoitteena on edistää kulttuurin saavutettavuutta ja yhdenvertaisuutta.</a:t>
            </a:r>
            <a:endParaRPr lang="en-US" sz="2100" dirty="0">
              <a:latin typeface="Arial" panose="020B0604020202020204" pitchFamily="34" charset="0"/>
              <a:cs typeface="Arial" panose="020B0604020202020204" pitchFamily="34" charset="0"/>
            </a:endParaRPr>
          </a:p>
          <a:p>
            <a:pPr>
              <a:spcAft>
                <a:spcPts val="600"/>
              </a:spcAft>
            </a:pPr>
            <a:r>
              <a:rPr lang="en-US" sz="2100" dirty="0" err="1">
                <a:latin typeface="Arial" panose="020B0604020202020204" pitchFamily="34" charset="0"/>
                <a:cs typeface="Arial" panose="020B0604020202020204" pitchFamily="34" charset="0"/>
              </a:rPr>
              <a:t>Kulttuurielämään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osallistuminen</a:t>
            </a:r>
            <a:r>
              <a:rPr lang="en-US" sz="2100" dirty="0">
                <a:latin typeface="Arial" panose="020B0604020202020204" pitchFamily="34" charset="0"/>
                <a:cs typeface="Arial" panose="020B0604020202020204" pitchFamily="34" charset="0"/>
              </a:rPr>
              <a:t> on </a:t>
            </a:r>
            <a:r>
              <a:rPr lang="en-US" sz="2100" dirty="0" err="1">
                <a:latin typeface="Arial" panose="020B0604020202020204" pitchFamily="34" charset="0"/>
                <a:cs typeface="Arial" panose="020B0604020202020204" pitchFamily="34" charset="0"/>
              </a:rPr>
              <a:t>kaikkien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ihmisten</a:t>
            </a:r>
            <a:r>
              <a:rPr lang="en-US" sz="2100" dirty="0">
                <a:latin typeface="Arial" panose="020B0604020202020204" pitchFamily="34" charset="0"/>
                <a:cs typeface="Arial" panose="020B0604020202020204" pitchFamily="34" charset="0"/>
              </a:rPr>
              <a:t> </a:t>
            </a:r>
            <a:br>
              <a:rPr lang="en-US" sz="2100" dirty="0">
                <a:latin typeface="Arial" panose="020B0604020202020204" pitchFamily="34" charset="0"/>
                <a:ea typeface="+mn-lt"/>
                <a:cs typeface="Arial" panose="020B0604020202020204" pitchFamily="34" charset="0"/>
              </a:rPr>
            </a:br>
            <a:r>
              <a:rPr lang="en-US" sz="2100" dirty="0" err="1">
                <a:latin typeface="Arial" panose="020B0604020202020204" pitchFamily="34" charset="0"/>
                <a:cs typeface="Arial" panose="020B0604020202020204" pitchFamily="34" charset="0"/>
              </a:rPr>
              <a:t>perusoikeus</a:t>
            </a:r>
            <a:r>
              <a:rPr lang="en-US" sz="2100" dirty="0">
                <a:latin typeface="Arial" panose="020B0604020202020204" pitchFamily="34" charset="0"/>
                <a:cs typeface="Arial" panose="020B0604020202020204" pitchFamily="34" charset="0"/>
              </a:rPr>
              <a:t>! </a:t>
            </a:r>
          </a:p>
          <a:p>
            <a:pPr>
              <a:spcAft>
                <a:spcPts val="600"/>
              </a:spcAft>
            </a:pPr>
            <a:r>
              <a:rPr lang="en-US" sz="2100" dirty="0" err="1">
                <a:latin typeface="Arial" panose="020B0604020202020204" pitchFamily="34" charset="0"/>
                <a:cs typeface="Arial" panose="020B0604020202020204" pitchFamily="34" charset="0"/>
              </a:rPr>
              <a:t>Kulttuuripalvelujen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käyttö</a:t>
            </a:r>
            <a:r>
              <a:rPr lang="en-US" sz="2100" dirty="0">
                <a:latin typeface="Arial" panose="020B0604020202020204" pitchFamily="34" charset="0"/>
                <a:cs typeface="Arial" panose="020B0604020202020204" pitchFamily="34" charset="0"/>
              </a:rPr>
              <a:t> ja </a:t>
            </a:r>
            <a:r>
              <a:rPr lang="en-US" sz="2100" dirty="0" err="1">
                <a:latin typeface="Arial" panose="020B0604020202020204" pitchFamily="34" charset="0"/>
                <a:cs typeface="Arial" panose="020B0604020202020204" pitchFamily="34" charset="0"/>
              </a:rPr>
              <a:t>taiteen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tekeminen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vaikuttavat</a:t>
            </a:r>
            <a:r>
              <a:rPr lang="en-US" sz="2100" dirty="0">
                <a:latin typeface="Arial" panose="020B0604020202020204" pitchFamily="34" charset="0"/>
                <a:cs typeface="Arial" panose="020B0604020202020204" pitchFamily="34" charset="0"/>
              </a:rPr>
              <a:t> </a:t>
            </a:r>
            <a:br>
              <a:rPr lang="en-US" sz="2100" dirty="0">
                <a:latin typeface="Arial" panose="020B0604020202020204" pitchFamily="34" charset="0"/>
                <a:cs typeface="Arial" panose="020B0604020202020204" pitchFamily="34" charset="0"/>
              </a:rPr>
            </a:br>
            <a:r>
              <a:rPr lang="en-US" sz="2100" dirty="0" err="1">
                <a:latin typeface="Arial" panose="020B0604020202020204" pitchFamily="34" charset="0"/>
                <a:cs typeface="Arial" panose="020B0604020202020204" pitchFamily="34" charset="0"/>
              </a:rPr>
              <a:t>tutkitusti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ihmisten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elämänlaatuun</a:t>
            </a:r>
            <a:r>
              <a:rPr lang="en-US" sz="21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terveyteen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hyvinvointiin</a:t>
            </a:r>
            <a:r>
              <a:rPr lang="en-US" sz="2200" dirty="0">
                <a:latin typeface="Arial" panose="020B0604020202020204" pitchFamily="34" charset="0"/>
                <a:cs typeface="Arial" panose="020B0604020202020204" pitchFamily="34" charset="0"/>
              </a:rPr>
              <a:t> </a:t>
            </a:r>
            <a:br>
              <a:rPr lang="en-US" sz="2200" dirty="0">
                <a:latin typeface="Arial" panose="020B0604020202020204" pitchFamily="34" charset="0"/>
                <a:ea typeface="+mn-lt"/>
                <a:cs typeface="Arial" panose="020B0604020202020204" pitchFamily="34" charset="0"/>
              </a:rPr>
            </a:br>
            <a:r>
              <a:rPr lang="en-US" sz="2200" dirty="0">
                <a:latin typeface="Arial" panose="020B0604020202020204" pitchFamily="34" charset="0"/>
                <a:cs typeface="Arial" panose="020B0604020202020204" pitchFamily="34" charset="0"/>
              </a:rPr>
              <a:t>ja </a:t>
            </a:r>
            <a:r>
              <a:rPr lang="en-US" sz="2200" dirty="0" err="1">
                <a:latin typeface="Arial" panose="020B0604020202020204" pitchFamily="34" charset="0"/>
                <a:cs typeface="Arial" panose="020B0604020202020204" pitchFamily="34" charset="0"/>
              </a:rPr>
              <a:t>osallisuuteen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yhteiskunnassa</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2603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2B6C32-6A95-B349-8011-39D8F8D8DFAC}"/>
              </a:ext>
            </a:extLst>
          </p:cNvPr>
          <p:cNvSpPr>
            <a:spLocks noGrp="1"/>
          </p:cNvSpPr>
          <p:nvPr>
            <p:ph type="title"/>
          </p:nvPr>
        </p:nvSpPr>
        <p:spPr>
          <a:xfrm>
            <a:off x="4001305" y="141773"/>
            <a:ext cx="8307734" cy="740730"/>
          </a:xfrm>
        </p:spPr>
        <p:txBody>
          <a:bodyPr>
            <a:normAutofit/>
          </a:bodyPr>
          <a:lstStyle/>
          <a:p>
            <a:r>
              <a:rPr lang="fi-FI" sz="4000" dirty="0"/>
              <a:t>Kaikukortti-käyttäjien kertomaa 1/2</a:t>
            </a:r>
          </a:p>
        </p:txBody>
      </p:sp>
      <p:pic>
        <p:nvPicPr>
          <p:cNvPr id="5" name="Shape 151">
            <a:extLst>
              <a:ext uri="{FF2B5EF4-FFF2-40B4-BE49-F238E27FC236}">
                <a16:creationId xmlns:a16="http://schemas.microsoft.com/office/drawing/2014/main" id="{C498D2D6-1FF3-4445-9E37-550CF9E35987}"/>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rot="5400000">
            <a:off x="-2959395" y="3101167"/>
            <a:ext cx="6716229" cy="797440"/>
          </a:xfrm>
          <a:prstGeom prst="rect">
            <a:avLst/>
          </a:prstGeom>
          <a:noFill/>
          <a:ln>
            <a:noFill/>
          </a:ln>
        </p:spPr>
      </p:pic>
      <p:pic>
        <p:nvPicPr>
          <p:cNvPr id="6" name="Shape 306" descr="Kaikukortin logo.">
            <a:extLst>
              <a:ext uri="{FF2B5EF4-FFF2-40B4-BE49-F238E27FC236}">
                <a16:creationId xmlns:a16="http://schemas.microsoft.com/office/drawing/2014/main" id="{00704798-883C-8B4B-919F-0DF43B345ACB}"/>
              </a:ext>
            </a:extLst>
          </p:cNvPr>
          <p:cNvPicPr preferRelativeResize="0"/>
          <p:nvPr/>
        </p:nvPicPr>
        <p:blipFill>
          <a:blip r:embed="rId3">
            <a:alphaModFix/>
          </a:blip>
          <a:stretch>
            <a:fillRect/>
          </a:stretch>
        </p:blipFill>
        <p:spPr>
          <a:xfrm>
            <a:off x="960381" y="141772"/>
            <a:ext cx="2994931" cy="740731"/>
          </a:xfrm>
          <a:prstGeom prst="rect">
            <a:avLst/>
          </a:prstGeom>
          <a:noFill/>
          <a:ln>
            <a:noFill/>
          </a:ln>
        </p:spPr>
      </p:pic>
      <p:sp>
        <p:nvSpPr>
          <p:cNvPr id="8" name="Shape 380">
            <a:extLst>
              <a:ext uri="{FF2B5EF4-FFF2-40B4-BE49-F238E27FC236}">
                <a16:creationId xmlns:a16="http://schemas.microsoft.com/office/drawing/2014/main" id="{11E49CCF-AB5D-443E-B85C-4E19344966BA}"/>
              </a:ext>
              <a:ext uri="{C183D7F6-B498-43B3-948B-1728B52AA6E4}">
                <adec:decorative xmlns:adec="http://schemas.microsoft.com/office/drawing/2017/decorative" val="0"/>
              </a:ext>
            </a:extLst>
          </p:cNvPr>
          <p:cNvSpPr/>
          <p:nvPr/>
        </p:nvSpPr>
        <p:spPr>
          <a:xfrm>
            <a:off x="960381" y="882503"/>
            <a:ext cx="10995058" cy="4077782"/>
          </a:xfrm>
          <a:prstGeom prst="wedgeEllipseCallout">
            <a:avLst>
              <a:gd name="adj1" fmla="val -43445"/>
              <a:gd name="adj2" fmla="val 53129"/>
            </a:avLst>
          </a:prstGeom>
          <a:no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lgn="l" rtl="0" fontAlgn="base"/>
            <a:r>
              <a:rPr lang="fi-FI" sz="2400" dirty="0">
                <a:latin typeface="+mn-lt"/>
              </a:rPr>
              <a:t> </a:t>
            </a:r>
            <a:r>
              <a:rPr lang="fi-FI" sz="2400" b="0" i="1" dirty="0">
                <a:solidFill>
                  <a:srgbClr val="000000"/>
                </a:solidFill>
                <a:effectLst/>
                <a:latin typeface="+mn-lt"/>
              </a:rPr>
              <a:t>”Mulla on jo pienenä omaksuttu semmoinen </a:t>
            </a:r>
            <a:r>
              <a:rPr lang="fi-FI" sz="2400" b="0" i="1" dirty="0" err="1">
                <a:solidFill>
                  <a:srgbClr val="000000"/>
                </a:solidFill>
                <a:effectLst/>
                <a:latin typeface="+mn-lt"/>
              </a:rPr>
              <a:t>niinku</a:t>
            </a:r>
            <a:r>
              <a:rPr lang="fi-FI" sz="2400" b="0" i="1" dirty="0">
                <a:solidFill>
                  <a:srgbClr val="000000"/>
                </a:solidFill>
                <a:effectLst/>
                <a:latin typeface="+mn-lt"/>
              </a:rPr>
              <a:t> yksinäisen ja syrjäytyneen identiteetti, jota Kaikukortti osaltaan on auttanut pikkuhiljaa purkamaan. </a:t>
            </a:r>
            <a:r>
              <a:rPr lang="fi-FI" sz="2400" b="0" i="1" dirty="0" err="1">
                <a:solidFill>
                  <a:srgbClr val="000000"/>
                </a:solidFill>
                <a:effectLst/>
                <a:latin typeface="+mn-lt"/>
              </a:rPr>
              <a:t>Mullehan</a:t>
            </a:r>
            <a:r>
              <a:rPr lang="fi-FI" sz="2400" b="0" i="1" dirty="0">
                <a:solidFill>
                  <a:srgbClr val="000000"/>
                </a:solidFill>
                <a:effectLst/>
                <a:latin typeface="+mn-lt"/>
              </a:rPr>
              <a:t> opetettiin jo pienenä, että jossain muualla on </a:t>
            </a:r>
            <a:r>
              <a:rPr lang="fi-FI" sz="2400" b="0" i="1" dirty="0" err="1">
                <a:solidFill>
                  <a:srgbClr val="000000"/>
                </a:solidFill>
                <a:effectLst/>
                <a:latin typeface="+mn-lt"/>
              </a:rPr>
              <a:t>niinku</a:t>
            </a:r>
            <a:r>
              <a:rPr lang="fi-FI" sz="2400" b="0" i="1" dirty="0">
                <a:solidFill>
                  <a:srgbClr val="000000"/>
                </a:solidFill>
                <a:effectLst/>
                <a:latin typeface="+mn-lt"/>
              </a:rPr>
              <a:t> ne paremmat ihmiset ja me ollaan vaan </a:t>
            </a:r>
            <a:r>
              <a:rPr lang="fi-FI" sz="2400" b="0" i="1" dirty="0" err="1">
                <a:solidFill>
                  <a:srgbClr val="000000"/>
                </a:solidFill>
                <a:effectLst/>
                <a:latin typeface="+mn-lt"/>
              </a:rPr>
              <a:t>niinku</a:t>
            </a:r>
            <a:r>
              <a:rPr lang="fi-FI" sz="2400" b="0" i="1" dirty="0">
                <a:solidFill>
                  <a:srgbClr val="000000"/>
                </a:solidFill>
                <a:effectLst/>
                <a:latin typeface="+mn-lt"/>
              </a:rPr>
              <a:t> tämmöisiä - - ja sitten minä </a:t>
            </a:r>
            <a:r>
              <a:rPr lang="fi-FI" sz="2400" b="0" i="1" dirty="0" err="1">
                <a:solidFill>
                  <a:srgbClr val="000000"/>
                </a:solidFill>
                <a:effectLst/>
                <a:latin typeface="+mn-lt"/>
              </a:rPr>
              <a:t>niinku</a:t>
            </a:r>
            <a:r>
              <a:rPr lang="fi-FI" sz="2400" b="0" i="1" dirty="0">
                <a:solidFill>
                  <a:srgbClr val="000000"/>
                </a:solidFill>
                <a:effectLst/>
                <a:latin typeface="+mn-lt"/>
              </a:rPr>
              <a:t> istun nyt jossain kaupunginteatterin konsertissa ihan luontevasti.”</a:t>
            </a:r>
            <a:r>
              <a:rPr lang="fi-FI" sz="2400" b="0" i="0" dirty="0">
                <a:solidFill>
                  <a:srgbClr val="000000"/>
                </a:solidFill>
                <a:effectLst/>
                <a:latin typeface="+mn-lt"/>
              </a:rPr>
              <a:t> (Kaikukortin haltija Oulussa, Lähde: Hartikainen &amp; Heikkinen, 2021*</a:t>
            </a:r>
          </a:p>
        </p:txBody>
      </p:sp>
      <p:sp>
        <p:nvSpPr>
          <p:cNvPr id="10" name="Tekstiruutu 9">
            <a:extLst>
              <a:ext uri="{FF2B5EF4-FFF2-40B4-BE49-F238E27FC236}">
                <a16:creationId xmlns:a16="http://schemas.microsoft.com/office/drawing/2014/main" id="{72EAE360-5CFB-4BB8-91B2-A7E488319FD2}"/>
              </a:ext>
            </a:extLst>
          </p:cNvPr>
          <p:cNvSpPr txBox="1"/>
          <p:nvPr/>
        </p:nvSpPr>
        <p:spPr>
          <a:xfrm>
            <a:off x="797440" y="5534561"/>
            <a:ext cx="11841219" cy="1323439"/>
          </a:xfrm>
          <a:prstGeom prst="rect">
            <a:avLst/>
          </a:prstGeom>
          <a:noFill/>
        </p:spPr>
        <p:txBody>
          <a:bodyPr wrap="square">
            <a:spAutoFit/>
          </a:bodyPr>
          <a:lstStyle/>
          <a:p>
            <a:pPr algn="l" rtl="0" fontAlgn="base"/>
            <a:r>
              <a:rPr lang="fi-FI" sz="2000" i="1" dirty="0">
                <a:solidFill>
                  <a:srgbClr val="000000"/>
                </a:solidFill>
              </a:rPr>
              <a:t>*Lähde: </a:t>
            </a:r>
            <a:r>
              <a:rPr lang="fi-FI" sz="2000" i="1" dirty="0" err="1">
                <a:solidFill>
                  <a:srgbClr val="000000"/>
                </a:solidFill>
              </a:rPr>
              <a:t>Jennika</a:t>
            </a:r>
            <a:r>
              <a:rPr lang="fi-FI" sz="2000" i="1" dirty="0">
                <a:solidFill>
                  <a:srgbClr val="000000"/>
                </a:solidFill>
              </a:rPr>
              <a:t> Hartikainen &amp; Sonja Heikkinen 2021, KULTTUURIHYVINVOINTIA KAIKILLE</a:t>
            </a:r>
          </a:p>
          <a:p>
            <a:pPr algn="l" rtl="0" fontAlgn="base"/>
            <a:r>
              <a:rPr lang="fi-FI" sz="2000" i="1" dirty="0">
                <a:solidFill>
                  <a:srgbClr val="000000"/>
                </a:solidFill>
              </a:rPr>
              <a:t>Tutkimus taiteen ja kulttuurin vaikutuksista Kaikukortin käyttäjien hyvinvointiin ja osallisuuteen Oulussa. Opinnäytetyö, syksy 2021, sosiaalialan tutkinto-ohjelma, Oulun ammattikorkeakoulu. Saatavilla</a:t>
            </a:r>
            <a:r>
              <a:rPr lang="fi-FI" i="1" dirty="0">
                <a:solidFill>
                  <a:srgbClr val="000000"/>
                </a:solidFill>
              </a:rPr>
              <a:t>: </a:t>
            </a:r>
            <a:r>
              <a:rPr lang="fi-FI" b="0" i="1" dirty="0">
                <a:solidFill>
                  <a:srgbClr val="000000"/>
                </a:solidFill>
                <a:effectLst/>
                <a:latin typeface="+mn-lt"/>
              </a:rPr>
              <a:t> </a:t>
            </a:r>
            <a:r>
              <a:rPr lang="fi-FI" b="0" i="1" u="sng" strike="noStrike" dirty="0">
                <a:solidFill>
                  <a:srgbClr val="0563C1"/>
                </a:solidFill>
                <a:effectLst/>
                <a:latin typeface="+mn-lt"/>
                <a:hlinkClick r:id="rId4"/>
              </a:rPr>
              <a:t>www.theseus.fi/bitstream/handle/10024/506783/Hartikainen_Jennika_%26_Heikkinen_Sonja.pdf?sequence=2</a:t>
            </a:r>
            <a:r>
              <a:rPr lang="fi-FI" b="0" i="0" dirty="0">
                <a:solidFill>
                  <a:srgbClr val="000000"/>
                </a:solidFill>
                <a:effectLst/>
                <a:latin typeface="+mn-lt"/>
              </a:rPr>
              <a:t> </a:t>
            </a:r>
          </a:p>
        </p:txBody>
      </p:sp>
    </p:spTree>
    <p:extLst>
      <p:ext uri="{BB962C8B-B14F-4D97-AF65-F5344CB8AC3E}">
        <p14:creationId xmlns:p14="http://schemas.microsoft.com/office/powerpoint/2010/main" val="143481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Shape 37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961096" y="6030400"/>
            <a:ext cx="3230904" cy="827600"/>
          </a:xfrm>
          <a:prstGeom prst="rect">
            <a:avLst/>
          </a:prstGeom>
          <a:noFill/>
          <a:ln>
            <a:noFill/>
          </a:ln>
        </p:spPr>
      </p:pic>
      <p:sp>
        <p:nvSpPr>
          <p:cNvPr id="2" name="Otsikko 1">
            <a:extLst>
              <a:ext uri="{FF2B5EF4-FFF2-40B4-BE49-F238E27FC236}">
                <a16:creationId xmlns:a16="http://schemas.microsoft.com/office/drawing/2014/main" id="{9EA1D8E1-9617-4B35-A2EC-EEEED61F839F}"/>
              </a:ext>
            </a:extLst>
          </p:cNvPr>
          <p:cNvSpPr>
            <a:spLocks noGrp="1"/>
          </p:cNvSpPr>
          <p:nvPr>
            <p:ph type="title"/>
          </p:nvPr>
        </p:nvSpPr>
        <p:spPr>
          <a:xfrm>
            <a:off x="798959" y="16969"/>
            <a:ext cx="7649005" cy="565282"/>
          </a:xfrm>
        </p:spPr>
        <p:txBody>
          <a:bodyPr>
            <a:normAutofit fontScale="90000"/>
          </a:bodyPr>
          <a:lstStyle/>
          <a:p>
            <a:r>
              <a:rPr lang="fi-FI" dirty="0"/>
              <a:t>Kaikukortti-käyttäjien kertomaa 2/2 </a:t>
            </a:r>
          </a:p>
        </p:txBody>
      </p:sp>
      <p:sp>
        <p:nvSpPr>
          <p:cNvPr id="379" name="Shape 379">
            <a:extLst>
              <a:ext uri="{C183D7F6-B498-43B3-948B-1728B52AA6E4}">
                <adec:decorative xmlns:adec="http://schemas.microsoft.com/office/drawing/2017/decorative" val="0"/>
              </a:ext>
            </a:extLst>
          </p:cNvPr>
          <p:cNvSpPr/>
          <p:nvPr/>
        </p:nvSpPr>
        <p:spPr>
          <a:xfrm>
            <a:off x="798959" y="1304693"/>
            <a:ext cx="5256986" cy="4572232"/>
          </a:xfrm>
          <a:prstGeom prst="wedgeEllipseCallout">
            <a:avLst>
              <a:gd name="adj1" fmla="val -20833"/>
              <a:gd name="adj2" fmla="val 62500"/>
            </a:avLst>
          </a:prstGeom>
          <a:solidFill>
            <a:srgbClr val="E8F9FE"/>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buClr>
                <a:schemeClr val="lt1"/>
              </a:buClr>
              <a:buSzPts val="2100"/>
            </a:pPr>
            <a:r>
              <a:rPr lang="fi-FI" sz="2400" dirty="0">
                <a:solidFill>
                  <a:schemeClr val="dk1"/>
                </a:solidFill>
                <a:ea typeface="Calibri"/>
                <a:cs typeface="Calibri Light" panose="020F0302020204030204" pitchFamily="34" charset="0"/>
                <a:sym typeface="Calibri"/>
              </a:rPr>
              <a:t>”On ihanaa, kun nyt on voinut käydä kulttuuritapahtumissa</a:t>
            </a:r>
          </a:p>
          <a:p>
            <a:pPr>
              <a:buClr>
                <a:schemeClr val="lt1"/>
              </a:buClr>
              <a:buSzPts val="2100"/>
            </a:pPr>
            <a:r>
              <a:rPr lang="fi-FI" sz="2400" dirty="0">
                <a:solidFill>
                  <a:schemeClr val="dk1"/>
                </a:solidFill>
                <a:ea typeface="Calibri"/>
                <a:cs typeface="Calibri Light" panose="020F0302020204030204" pitchFamily="34" charset="0"/>
                <a:sym typeface="Calibri"/>
              </a:rPr>
              <a:t>ja on voinut viedä lapsetkin, kun ei minulla muuten ole mitenkään varaa ostaa koko porukalle lippuja.”</a:t>
            </a:r>
          </a:p>
          <a:p>
            <a:pPr>
              <a:buClr>
                <a:schemeClr val="lt1"/>
              </a:buClr>
              <a:buSzPts val="2100"/>
            </a:pPr>
            <a:endParaRPr lang="fi-FI" sz="2400" dirty="0">
              <a:solidFill>
                <a:schemeClr val="dk1"/>
              </a:solidFill>
              <a:ea typeface="Calibri"/>
              <a:cs typeface="Calibri Light" panose="020F0302020204030204" pitchFamily="34" charset="0"/>
              <a:sym typeface="Calibri"/>
            </a:endParaRPr>
          </a:p>
          <a:p>
            <a:pPr>
              <a:buClr>
                <a:schemeClr val="lt1"/>
              </a:buClr>
              <a:buSzPts val="2100"/>
            </a:pPr>
            <a:r>
              <a:rPr lang="fi-FI" sz="2400" dirty="0">
                <a:solidFill>
                  <a:schemeClr val="dk1"/>
                </a:solidFill>
                <a:ea typeface="Calibri"/>
                <a:cs typeface="Calibri Light" panose="020F0302020204030204" pitchFamily="34" charset="0"/>
                <a:sym typeface="Calibri"/>
              </a:rPr>
              <a:t>– Kaikukortin haltija </a:t>
            </a:r>
            <a:br>
              <a:rPr lang="fi-FI" sz="2400" dirty="0">
                <a:solidFill>
                  <a:schemeClr val="dk1"/>
                </a:solidFill>
                <a:ea typeface="Calibri"/>
                <a:cs typeface="Calibri Light" panose="020F0302020204030204" pitchFamily="34" charset="0"/>
                <a:sym typeface="Calibri"/>
              </a:rPr>
            </a:br>
            <a:r>
              <a:rPr lang="fi-FI" sz="2400" dirty="0">
                <a:solidFill>
                  <a:schemeClr val="dk1"/>
                </a:solidFill>
                <a:ea typeface="Calibri"/>
                <a:cs typeface="Calibri Light" panose="020F0302020204030204" pitchFamily="34" charset="0"/>
                <a:sym typeface="Calibri"/>
              </a:rPr>
              <a:t>Espoossa v. 2015</a:t>
            </a:r>
            <a:endParaRPr sz="2400" dirty="0">
              <a:solidFill>
                <a:schemeClr val="dk1"/>
              </a:solidFill>
              <a:ea typeface="Calibri"/>
              <a:cs typeface="Calibri Light" panose="020F0302020204030204" pitchFamily="34" charset="0"/>
              <a:sym typeface="Calibri"/>
            </a:endParaRPr>
          </a:p>
        </p:txBody>
      </p:sp>
      <p:sp>
        <p:nvSpPr>
          <p:cNvPr id="380" name="Shape 380">
            <a:extLst>
              <a:ext uri="{C183D7F6-B498-43B3-948B-1728B52AA6E4}">
                <adec:decorative xmlns:adec="http://schemas.microsoft.com/office/drawing/2017/decorative" val="0"/>
              </a:ext>
            </a:extLst>
          </p:cNvPr>
          <p:cNvSpPr/>
          <p:nvPr/>
        </p:nvSpPr>
        <p:spPr>
          <a:xfrm>
            <a:off x="6055946" y="491319"/>
            <a:ext cx="6136054" cy="5385606"/>
          </a:xfrm>
          <a:prstGeom prst="wedgeEllipseCallout">
            <a:avLst>
              <a:gd name="adj1" fmla="val -20833"/>
              <a:gd name="adj2" fmla="val 62500"/>
            </a:avLst>
          </a:prstGeom>
          <a:no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300" dirty="0">
                <a:latin typeface="Calibri" panose="020F0502020204030204" pitchFamily="34" charset="0"/>
                <a:cs typeface="Calibri" panose="020F0502020204030204" pitchFamily="34" charset="0"/>
              </a:rPr>
              <a:t>”Minulle Kuhmon</a:t>
            </a:r>
            <a:br>
              <a:rPr lang="fi-FI" sz="2300" dirty="0">
                <a:latin typeface="Calibri" panose="020F0502020204030204" pitchFamily="34" charset="0"/>
                <a:cs typeface="Calibri" panose="020F0502020204030204" pitchFamily="34" charset="0"/>
              </a:rPr>
            </a:br>
            <a:r>
              <a:rPr lang="fi-FI" sz="2300" dirty="0">
                <a:latin typeface="Calibri" panose="020F0502020204030204" pitchFamily="34" charset="0"/>
                <a:cs typeface="Calibri" panose="020F0502020204030204" pitchFamily="34" charset="0"/>
              </a:rPr>
              <a:t> [Kamarimusiikin] käynti oli </a:t>
            </a:r>
            <a:br>
              <a:rPr lang="fi-FI" sz="2300" dirty="0">
                <a:latin typeface="Calibri" panose="020F0502020204030204" pitchFamily="34" charset="0"/>
                <a:cs typeface="Calibri" panose="020F0502020204030204" pitchFamily="34" charset="0"/>
              </a:rPr>
            </a:br>
            <a:r>
              <a:rPr lang="fi-FI" sz="2300" dirty="0">
                <a:latin typeface="Calibri" panose="020F0502020204030204" pitchFamily="34" charset="0"/>
                <a:cs typeface="Calibri" panose="020F0502020204030204" pitchFamily="34" charset="0"/>
              </a:rPr>
              <a:t>tämän kesän kohokohta. Se oli sielulle mannaa! Sanotaan,</a:t>
            </a:r>
          </a:p>
          <a:p>
            <a:r>
              <a:rPr lang="fi-FI" sz="2300" dirty="0">
                <a:latin typeface="Calibri" panose="020F0502020204030204" pitchFamily="34" charset="0"/>
                <a:cs typeface="Calibri" panose="020F0502020204030204" pitchFamily="34" charset="0"/>
              </a:rPr>
              <a:t>että ihminen ei elä pelkästään leivästä ja minä allekirjoitan sen täysin. - - Kun mieli on hyvä niin</a:t>
            </a:r>
          </a:p>
          <a:p>
            <a:r>
              <a:rPr lang="fi-FI" sz="2300" dirty="0">
                <a:latin typeface="Calibri" panose="020F0502020204030204" pitchFamily="34" charset="0"/>
                <a:cs typeface="Calibri" panose="020F0502020204030204" pitchFamily="34" charset="0"/>
              </a:rPr>
              <a:t>kehokin voi paremmin. Buranaa yms. ei ole mennyt</a:t>
            </a:r>
          </a:p>
          <a:p>
            <a:r>
              <a:rPr lang="fi-FI" sz="2300" dirty="0">
                <a:latin typeface="Calibri" panose="020F0502020204030204" pitchFamily="34" charset="0"/>
                <a:cs typeface="Calibri" panose="020F0502020204030204" pitchFamily="34" charset="0"/>
              </a:rPr>
              <a:t>läheskään niin paljon </a:t>
            </a:r>
            <a:r>
              <a:rPr lang="fi-FI" sz="2300" dirty="0">
                <a:latin typeface="Calibri" panose="020F0502020204030204" pitchFamily="34" charset="0"/>
                <a:cs typeface="Calibri" panose="020F0502020204030204" pitchFamily="34" charset="0"/>
                <a:sym typeface="Wingdings" panose="05000000000000000000" pitchFamily="2" charset="2"/>
              </a:rPr>
              <a:t>.”</a:t>
            </a:r>
            <a:endParaRPr lang="fi-FI" sz="2300" dirty="0">
              <a:latin typeface="Calibri" panose="020F0502020204030204" pitchFamily="34" charset="0"/>
              <a:cs typeface="Calibri" panose="020F0502020204030204" pitchFamily="34" charset="0"/>
            </a:endParaRPr>
          </a:p>
          <a:p>
            <a:r>
              <a:rPr lang="fi-FI" sz="2300" dirty="0">
                <a:latin typeface="Calibri" panose="020F0502020204030204" pitchFamily="34" charset="0"/>
                <a:cs typeface="Calibri" panose="020F0502020204030204" pitchFamily="34" charset="0"/>
              </a:rPr>
              <a:t>– Kaikukortin haltija Kainuussa </a:t>
            </a:r>
            <a:br>
              <a:rPr lang="fi-FI" sz="2300" dirty="0">
                <a:latin typeface="Calibri" panose="020F0502020204030204" pitchFamily="34" charset="0"/>
                <a:cs typeface="Calibri" panose="020F0502020204030204" pitchFamily="34" charset="0"/>
              </a:rPr>
            </a:br>
            <a:r>
              <a:rPr lang="fi-FI" sz="2300" dirty="0">
                <a:latin typeface="Calibri" panose="020F0502020204030204" pitchFamily="34" charset="0"/>
                <a:cs typeface="Calibri" panose="020F0502020204030204" pitchFamily="34" charset="0"/>
              </a:rPr>
              <a:t>   v. 2016</a:t>
            </a:r>
            <a:endParaRPr sz="2300" i="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8" name="Shape 315">
            <a:extLst>
              <a:ext uri="{FF2B5EF4-FFF2-40B4-BE49-F238E27FC236}">
                <a16:creationId xmlns:a16="http://schemas.microsoft.com/office/drawing/2014/main" id="{E7B6B10F-810A-7449-9214-3A099BE092BB}"/>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16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Shape 37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14293" y="129656"/>
            <a:ext cx="3230904" cy="827600"/>
          </a:xfrm>
          <a:prstGeom prst="rect">
            <a:avLst/>
          </a:prstGeom>
          <a:noFill/>
          <a:ln>
            <a:noFill/>
          </a:ln>
        </p:spPr>
      </p:pic>
      <p:sp>
        <p:nvSpPr>
          <p:cNvPr id="2" name="Otsikko 1">
            <a:extLst>
              <a:ext uri="{FF2B5EF4-FFF2-40B4-BE49-F238E27FC236}">
                <a16:creationId xmlns:a16="http://schemas.microsoft.com/office/drawing/2014/main" id="{44BFAD90-9B3C-4EA1-9956-3A2EF98F872A}"/>
              </a:ext>
            </a:extLst>
          </p:cNvPr>
          <p:cNvSpPr>
            <a:spLocks noGrp="1"/>
          </p:cNvSpPr>
          <p:nvPr>
            <p:ph type="title"/>
          </p:nvPr>
        </p:nvSpPr>
        <p:spPr>
          <a:xfrm>
            <a:off x="4260531" y="102360"/>
            <a:ext cx="7669731" cy="854896"/>
          </a:xfrm>
        </p:spPr>
        <p:txBody>
          <a:bodyPr>
            <a:normAutofit fontScale="90000"/>
          </a:bodyPr>
          <a:lstStyle/>
          <a:p>
            <a:r>
              <a:rPr lang="fi-FI" dirty="0"/>
              <a:t>Kaikukorttialueiden kertomaa 1/2</a:t>
            </a:r>
          </a:p>
        </p:txBody>
      </p:sp>
      <p:sp>
        <p:nvSpPr>
          <p:cNvPr id="380" name="Shape 380">
            <a:extLst>
              <a:ext uri="{C183D7F6-B498-43B3-948B-1728B52AA6E4}">
                <adec:decorative xmlns:adec="http://schemas.microsoft.com/office/drawing/2017/decorative" val="0"/>
              </a:ext>
            </a:extLst>
          </p:cNvPr>
          <p:cNvSpPr/>
          <p:nvPr/>
        </p:nvSpPr>
        <p:spPr>
          <a:xfrm>
            <a:off x="984651" y="763773"/>
            <a:ext cx="10945611" cy="5822222"/>
          </a:xfrm>
          <a:prstGeom prst="wedgeEllipseCallout">
            <a:avLst>
              <a:gd name="adj1" fmla="val -44772"/>
              <a:gd name="adj2" fmla="val 50545"/>
            </a:avLst>
          </a:prstGeom>
          <a:no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buClr>
                <a:schemeClr val="lt1"/>
              </a:buClr>
              <a:buSzPts val="2100"/>
            </a:pPr>
            <a:r>
              <a:rPr lang="fi" sz="2700">
                <a:solidFill>
                  <a:schemeClr val="dk1"/>
                </a:solidFill>
                <a:ea typeface="Calibri"/>
                <a:cs typeface="Arial" panose="020B0604020202020204" pitchFamily="34" charset="0"/>
                <a:sym typeface="Calibri"/>
              </a:rPr>
              <a:t>”</a:t>
            </a:r>
            <a:r>
              <a:rPr lang="fi-FI" sz="2700" b="0" i="0">
                <a:solidFill>
                  <a:srgbClr val="201F1E"/>
                </a:solidFill>
                <a:effectLst/>
              </a:rPr>
              <a:t>Kaikukortti on kulttuurikaveri vailla vertaa. Rovaniemellä Kaikukortti tarjoaa kulttuurielämysten lisäksi mahdollisuuden osallistua myös erilaisiin liikuntamahdollisuuksiin. Kaikukortti yhdistää palvelujen tuottajia ja ilahduttaa käyttäjiä. Se näkyy kaupungin strategisissa asiakirjoissa ja valinnoissa ja ennen kaikkea Kaikukortti edistää asukkaiden kulttuurihyvinvointia ja terveyttä mitä moninaisimmilla tavoilla!” </a:t>
            </a:r>
            <a:r>
              <a:rPr lang="fi-FI" sz="2700" b="0" i="1">
                <a:solidFill>
                  <a:srgbClr val="201F1E"/>
                </a:solidFill>
                <a:effectLst/>
              </a:rPr>
              <a:t>(Merja Tervo, Rovaniemen vapaa-ajan palveluiden palvelualuepäällikkö, 3/2022)</a:t>
            </a:r>
            <a:endParaRPr sz="2700" i="1">
              <a:solidFill>
                <a:schemeClr val="dk1"/>
              </a:solidFill>
              <a:ea typeface="Calibri"/>
              <a:cs typeface="Arial" panose="020B0604020202020204" pitchFamily="34" charset="0"/>
              <a:sym typeface="Calibri"/>
            </a:endParaRPr>
          </a:p>
        </p:txBody>
      </p:sp>
      <p:pic>
        <p:nvPicPr>
          <p:cNvPr id="8" name="Shape 315">
            <a:extLst>
              <a:ext uri="{FF2B5EF4-FFF2-40B4-BE49-F238E27FC236}">
                <a16:creationId xmlns:a16="http://schemas.microsoft.com/office/drawing/2014/main" id="{C83E11B4-B773-CC41-BA0C-B6A5B43BC2F8}"/>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34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Shape 37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83921" y="115066"/>
            <a:ext cx="3230904" cy="827600"/>
          </a:xfrm>
          <a:prstGeom prst="rect">
            <a:avLst/>
          </a:prstGeom>
          <a:noFill/>
          <a:ln>
            <a:noFill/>
          </a:ln>
        </p:spPr>
      </p:pic>
      <p:sp>
        <p:nvSpPr>
          <p:cNvPr id="2" name="Otsikko 1">
            <a:extLst>
              <a:ext uri="{FF2B5EF4-FFF2-40B4-BE49-F238E27FC236}">
                <a16:creationId xmlns:a16="http://schemas.microsoft.com/office/drawing/2014/main" id="{44BFAD90-9B3C-4EA1-9956-3A2EF98F872A}"/>
              </a:ext>
            </a:extLst>
          </p:cNvPr>
          <p:cNvSpPr>
            <a:spLocks noGrp="1"/>
          </p:cNvSpPr>
          <p:nvPr>
            <p:ph type="title"/>
          </p:nvPr>
        </p:nvSpPr>
        <p:spPr>
          <a:xfrm>
            <a:off x="4199788" y="115066"/>
            <a:ext cx="11360800" cy="763600"/>
          </a:xfrm>
        </p:spPr>
        <p:txBody>
          <a:bodyPr/>
          <a:lstStyle/>
          <a:p>
            <a:r>
              <a:rPr lang="fi-FI" dirty="0"/>
              <a:t>Kaikukorttialueiden kertomaa 2/2</a:t>
            </a:r>
          </a:p>
        </p:txBody>
      </p:sp>
      <p:sp>
        <p:nvSpPr>
          <p:cNvPr id="379" name="Shape 379">
            <a:extLst>
              <a:ext uri="{C183D7F6-B498-43B3-948B-1728B52AA6E4}">
                <adec:decorative xmlns:adec="http://schemas.microsoft.com/office/drawing/2017/decorative" val="0"/>
              </a:ext>
            </a:extLst>
          </p:cNvPr>
          <p:cNvSpPr/>
          <p:nvPr/>
        </p:nvSpPr>
        <p:spPr>
          <a:xfrm>
            <a:off x="883922" y="878666"/>
            <a:ext cx="10866800" cy="5864268"/>
          </a:xfrm>
          <a:prstGeom prst="wedgeEllipseCallout">
            <a:avLst>
              <a:gd name="adj1" fmla="val -43212"/>
              <a:gd name="adj2" fmla="val 51262"/>
            </a:avLst>
          </a:prstGeom>
          <a:solidFill>
            <a:srgbClr val="E8F9FE"/>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buClr>
                <a:schemeClr val="dk1"/>
              </a:buClr>
              <a:buSzPts val="2100"/>
            </a:pPr>
            <a:r>
              <a:rPr lang="fi-FI" sz="2800" b="0" i="0">
                <a:effectLst/>
                <a:latin typeface="Calibri" panose="020F0502020204030204" pitchFamily="34" charset="0"/>
              </a:rPr>
              <a:t>"Kulttuurin yhdenvertaisuutta ja saavutettavuutta edistävä Kaikukortti on Oulussa jo vakiintunut käytäntö ja sitä jaetaan laajasti eri hyvinvointipalveluista. Kulttuurihyvinvointia </a:t>
            </a:r>
            <a:r>
              <a:rPr lang="fi-FI" sz="2800">
                <a:latin typeface="Calibri" panose="020F0502020204030204" pitchFamily="34" charset="0"/>
              </a:rPr>
              <a:t>tukeva </a:t>
            </a:r>
            <a:r>
              <a:rPr lang="fi-FI" sz="2800" b="0" i="0">
                <a:effectLst/>
                <a:latin typeface="Calibri" panose="020F0502020204030204" pitchFamily="34" charset="0"/>
              </a:rPr>
              <a:t>käytäntö on todettu erittäin hyväksi ja se on saanut paljon kiitosta. Kaikukorttien käyttäjämäärät ja tiedot kerätään lautakuntaraportteihin, jotka tehdään kvartaaleittain ja tilinpäätöksen yhteydessä." (</a:t>
            </a:r>
            <a:r>
              <a:rPr lang="fi-FI" sz="2800" b="0" i="1">
                <a:effectLst/>
                <a:latin typeface="Calibri" panose="020F0502020204030204" pitchFamily="34" charset="0"/>
              </a:rPr>
              <a:t>Jaana </a:t>
            </a:r>
            <a:r>
              <a:rPr lang="fi-FI" sz="2800" b="0" i="1" err="1">
                <a:effectLst/>
                <a:latin typeface="Calibri" panose="020F0502020204030204" pitchFamily="34" charset="0"/>
              </a:rPr>
              <a:t>Potkonen</a:t>
            </a:r>
            <a:r>
              <a:rPr lang="fi-FI" sz="2800" b="0" i="1">
                <a:effectLst/>
                <a:latin typeface="Calibri" panose="020F0502020204030204" pitchFamily="34" charset="0"/>
              </a:rPr>
              <a:t>, Oulun Kaikukortti-verkoston kulttuuripuolen vastuuhenkilö, 3/2022</a:t>
            </a:r>
            <a:r>
              <a:rPr lang="fi-FI" sz="2800" b="0" i="0">
                <a:effectLst/>
                <a:latin typeface="Calibri" panose="020F0502020204030204" pitchFamily="34" charset="0"/>
              </a:rPr>
              <a:t>)</a:t>
            </a:r>
            <a:endParaRPr sz="2800">
              <a:highlight>
                <a:srgbClr val="FFFF00"/>
              </a:highlight>
              <a:latin typeface="Arial" panose="020B0604020202020204" pitchFamily="34" charset="0"/>
              <a:cs typeface="Arial" panose="020B0604020202020204" pitchFamily="34" charset="0"/>
            </a:endParaRPr>
          </a:p>
        </p:txBody>
      </p:sp>
      <p:pic>
        <p:nvPicPr>
          <p:cNvPr id="8" name="Shape 315">
            <a:extLst>
              <a:ext uri="{FF2B5EF4-FFF2-40B4-BE49-F238E27FC236}">
                <a16:creationId xmlns:a16="http://schemas.microsoft.com/office/drawing/2014/main" id="{C83E11B4-B773-CC41-BA0C-B6A5B43BC2F8}"/>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324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8418" y="205472"/>
            <a:ext cx="3230904" cy="827600"/>
          </a:xfrm>
          <a:prstGeom prst="rect">
            <a:avLst/>
          </a:prstGeom>
          <a:noFill/>
          <a:ln>
            <a:noFill/>
          </a:ln>
        </p:spPr>
      </p:pic>
      <p:sp>
        <p:nvSpPr>
          <p:cNvPr id="6" name="Otsikko 5"/>
          <p:cNvSpPr>
            <a:spLocks noGrp="1" noChangeArrowheads="1"/>
          </p:cNvSpPr>
          <p:nvPr>
            <p:ph type="title" idx="4294967295"/>
          </p:nvPr>
        </p:nvSpPr>
        <p:spPr bwMode="auto">
          <a:xfrm>
            <a:off x="4297743" y="185595"/>
            <a:ext cx="7894257" cy="7217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altLang="fi-FI" sz="4000" i="0" u="none" strike="noStrike" kern="1200" cap="none" spc="0" normalizeH="0" baseline="0" noProof="0" dirty="0" err="1">
                <a:ln>
                  <a:noFill/>
                </a:ln>
                <a:effectLst/>
                <a:uLnTx/>
                <a:uFillTx/>
                <a:latin typeface="Calibri" panose="020F0502020204030204" pitchFamily="34" charset="0"/>
                <a:ea typeface="+mn-ea"/>
                <a:cs typeface="+mn-cs"/>
              </a:rPr>
              <a:t>Lisätietoja</a:t>
            </a:r>
            <a:r>
              <a:rPr kumimoji="0" lang="en-US" altLang="fi-FI" sz="4000" i="0" u="none" strike="noStrike" kern="1200" cap="none" spc="0" normalizeH="0" baseline="0" noProof="0" dirty="0">
                <a:ln>
                  <a:noFill/>
                </a:ln>
                <a:effectLst/>
                <a:uLnTx/>
                <a:uFillTx/>
                <a:latin typeface="Calibri" panose="020F0502020204030204" pitchFamily="34" charset="0"/>
                <a:ea typeface="+mn-ea"/>
                <a:cs typeface="+mn-cs"/>
              </a:rPr>
              <a:t> </a:t>
            </a:r>
            <a:r>
              <a:rPr kumimoji="0" lang="en-US" altLang="fi-FI" sz="4000" i="0" u="none" strike="noStrike" kern="1200" cap="none" spc="0" normalizeH="0" baseline="0" noProof="0" dirty="0" err="1">
                <a:ln>
                  <a:noFill/>
                </a:ln>
                <a:effectLst/>
                <a:uLnTx/>
                <a:uFillTx/>
                <a:latin typeface="Calibri" panose="020F0502020204030204" pitchFamily="34" charset="0"/>
                <a:ea typeface="+mn-ea"/>
                <a:cs typeface="+mn-cs"/>
              </a:rPr>
              <a:t>Kaikukortista</a:t>
            </a:r>
            <a:r>
              <a:rPr kumimoji="0" lang="en-US" altLang="fi-FI" sz="4000" i="0" u="none" strike="noStrike" kern="1200" cap="none" spc="0" normalizeH="0" baseline="0" noProof="0" dirty="0">
                <a:ln>
                  <a:noFill/>
                </a:ln>
                <a:effectLst/>
                <a:uLnTx/>
                <a:uFillTx/>
                <a:latin typeface="Calibri" panose="020F0502020204030204" pitchFamily="34" charset="0"/>
                <a:ea typeface="+mn-ea"/>
                <a:cs typeface="+mn-cs"/>
              </a:rPr>
              <a:t>:</a:t>
            </a:r>
            <a:endParaRPr kumimoji="0" lang="sv-FI" altLang="fi-FI" sz="4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Shape 315">
            <a:extLst>
              <a:ext uri="{FF2B5EF4-FFF2-40B4-BE49-F238E27FC236}">
                <a16:creationId xmlns:a16="http://schemas.microsoft.com/office/drawing/2014/main" id="{AC42A353-533D-B245-96F7-8EDD40A3504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 name="Shape 316">
            <a:extLst>
              <a:ext uri="{C183D7F6-B498-43B3-948B-1728B52AA6E4}">
                <adec:decorative xmlns:adec="http://schemas.microsoft.com/office/drawing/2017/decorative" val="0"/>
              </a:ext>
            </a:extLst>
          </p:cNvPr>
          <p:cNvSpPr/>
          <p:nvPr/>
        </p:nvSpPr>
        <p:spPr>
          <a:xfrm>
            <a:off x="972457" y="1248228"/>
            <a:ext cx="10900229" cy="5152571"/>
          </a:xfrm>
          <a:prstGeom prst="wedgeEllipseCallout">
            <a:avLst>
              <a:gd name="adj1" fmla="val -34250"/>
              <a:gd name="adj2" fmla="val 49367"/>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lvl="1"/>
            <a:endParaRPr lang="sv-FI" altLang="fi-FI" sz="1950" dirty="0">
              <a:latin typeface="Arial" panose="020B0604020202020204" pitchFamily="34" charset="0"/>
              <a:cs typeface="Arial" panose="020B0604020202020204" pitchFamily="34" charset="0"/>
            </a:endParaRPr>
          </a:p>
          <a:p>
            <a:pPr lvl="1"/>
            <a:r>
              <a:rPr lang="fi-FI" sz="3200" dirty="0">
                <a:effectLst/>
                <a:ea typeface="Calibri" panose="020F0502020204030204" pitchFamily="34" charset="0"/>
                <a:cs typeface="Calibri" panose="020F0502020204030204" pitchFamily="34" charset="0"/>
              </a:rPr>
              <a:t>Katso Kulttuuria kaikille –palvelun Kaikukeskuksen ajantasaiset yhteystiedot: </a:t>
            </a:r>
          </a:p>
          <a:p>
            <a:pPr lvl="1"/>
            <a:r>
              <a:rPr lang="sv-FI" altLang="fi-FI" sz="3200" dirty="0">
                <a:cs typeface="Arial" panose="020B0604020202020204" pitchFamily="34" charset="0"/>
                <a:hlinkClick r:id="rId5"/>
              </a:rPr>
              <a:t>kaikukortti.fi/</a:t>
            </a:r>
            <a:r>
              <a:rPr lang="sv-FI" altLang="fi-FI" sz="3200" dirty="0" err="1">
                <a:cs typeface="Arial" panose="020B0604020202020204" pitchFamily="34" charset="0"/>
                <a:hlinkClick r:id="rId5"/>
              </a:rPr>
              <a:t>yhteystiedot</a:t>
            </a:r>
            <a:r>
              <a:rPr lang="sv-FI" altLang="fi-FI" sz="3200" dirty="0">
                <a:cs typeface="Arial" panose="020B0604020202020204" pitchFamily="34" charset="0"/>
                <a:hlinkClick r:id="rId5"/>
              </a:rPr>
              <a:t>/</a:t>
            </a:r>
            <a:endParaRPr lang="sv-FI" altLang="fi-FI" sz="3200" dirty="0">
              <a:cs typeface="Arial" panose="020B0604020202020204" pitchFamily="34" charset="0"/>
            </a:endParaRPr>
          </a:p>
          <a:p>
            <a:pPr lvl="1"/>
            <a:endParaRPr lang="sv-FI" altLang="fi-FI" sz="3200" dirty="0">
              <a:cs typeface="Arial" panose="020B0604020202020204" pitchFamily="34" charset="0"/>
            </a:endParaRPr>
          </a:p>
          <a:p>
            <a:pPr lvl="1"/>
            <a:r>
              <a:rPr lang="sv-FI" altLang="fi-FI" sz="3200" dirty="0" err="1">
                <a:cs typeface="Arial" panose="020B0604020202020204" pitchFamily="34" charset="0"/>
              </a:rPr>
              <a:t>Lisätietoja</a:t>
            </a:r>
            <a:r>
              <a:rPr lang="sv-FI" altLang="fi-FI" sz="3200" dirty="0">
                <a:cs typeface="Arial" panose="020B0604020202020204" pitchFamily="34" charset="0"/>
              </a:rPr>
              <a:t> </a:t>
            </a:r>
            <a:r>
              <a:rPr lang="sv-FI" altLang="fi-FI" sz="3200" dirty="0" err="1">
                <a:cs typeface="Arial" panose="020B0604020202020204" pitchFamily="34" charset="0"/>
              </a:rPr>
              <a:t>Kaikukortista</a:t>
            </a:r>
            <a:r>
              <a:rPr lang="sv-FI" altLang="fi-FI" sz="3200" dirty="0">
                <a:cs typeface="Arial" panose="020B0604020202020204" pitchFamily="34" charset="0"/>
              </a:rPr>
              <a:t> </a:t>
            </a:r>
            <a:r>
              <a:rPr lang="sv-FI" altLang="fi-FI" sz="3200" dirty="0" err="1">
                <a:cs typeface="Arial" panose="020B0604020202020204" pitchFamily="34" charset="0"/>
              </a:rPr>
              <a:t>valtakunnallisesti</a:t>
            </a:r>
            <a:r>
              <a:rPr lang="sv-FI" altLang="fi-FI" sz="3200" dirty="0">
                <a:cs typeface="Arial" panose="020B0604020202020204" pitchFamily="34" charset="0"/>
              </a:rPr>
              <a:t>: </a:t>
            </a:r>
          </a:p>
          <a:p>
            <a:pPr lvl="1"/>
            <a:r>
              <a:rPr lang="sv-FI" altLang="fi-FI" sz="3200" dirty="0">
                <a:cs typeface="Arial" panose="020B0604020202020204" pitchFamily="34" charset="0"/>
                <a:hlinkClick r:id="rId6"/>
              </a:rPr>
              <a:t>www.kaikukortti.fi</a:t>
            </a:r>
            <a:endParaRPr lang="sv-FI" altLang="fi-FI" sz="3200" dirty="0">
              <a:cs typeface="Arial" panose="020B0604020202020204" pitchFamily="34" charset="0"/>
            </a:endParaRPr>
          </a:p>
          <a:p>
            <a:pPr lvl="1"/>
            <a:r>
              <a:rPr lang="sv-FI" altLang="fi-FI" sz="3200" dirty="0">
                <a:cs typeface="Arial" panose="020B0604020202020204" pitchFamily="34" charset="0"/>
                <a:hlinkClick r:id="rId7"/>
              </a:rPr>
              <a:t>www.facebook.com/kaikukortti</a:t>
            </a:r>
            <a:endParaRPr lang="sv-FI" altLang="fi-FI" sz="3200" dirty="0">
              <a:cs typeface="Arial" panose="020B0604020202020204" pitchFamily="34" charset="0"/>
            </a:endParaRPr>
          </a:p>
        </p:txBody>
      </p:sp>
    </p:spTree>
    <p:extLst>
      <p:ext uri="{BB962C8B-B14F-4D97-AF65-F5344CB8AC3E}">
        <p14:creationId xmlns:p14="http://schemas.microsoft.com/office/powerpoint/2010/main" val="329326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10" name="Kuva 6" descr="Kulttuuria kaikille -palvelun logo: www.kulttuuriakaikille.f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088" y="0"/>
            <a:ext cx="3385951" cy="121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16">
            <a:extLst>
              <a:ext uri="{C183D7F6-B498-43B3-948B-1728B52AA6E4}">
                <adec:decorative xmlns:adec="http://schemas.microsoft.com/office/drawing/2017/decorative" val="1"/>
              </a:ext>
            </a:extLst>
          </p:cNvPr>
          <p:cNvSpPr/>
          <p:nvPr/>
        </p:nvSpPr>
        <p:spPr>
          <a:xfrm>
            <a:off x="764087" y="1042030"/>
            <a:ext cx="6731865" cy="5188650"/>
          </a:xfrm>
          <a:prstGeom prst="wedgeEllipseCallout">
            <a:avLst>
              <a:gd name="adj1" fmla="val 57345"/>
              <a:gd name="adj2" fmla="val 42643"/>
            </a:avLst>
          </a:prstGeom>
          <a:no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endParaRPr lang="fi-FI" sz="2000" dirty="0">
              <a:latin typeface="Calibri" panose="020F0502020204030204" pitchFamily="34" charset="0"/>
              <a:cs typeface="Calibri" panose="020F0502020204030204" pitchFamily="34" charset="0"/>
            </a:endParaRPr>
          </a:p>
          <a:p>
            <a:endParaRPr lang="fi-FI" sz="2000" dirty="0">
              <a:latin typeface="Calibri" panose="020F0502020204030204" pitchFamily="34" charset="0"/>
              <a:cs typeface="Calibri" panose="020F0502020204030204" pitchFamily="34" charset="0"/>
            </a:endParaRPr>
          </a:p>
          <a:p>
            <a:r>
              <a:rPr lang="fi-FI" sz="2000" dirty="0">
                <a:latin typeface="Calibri" panose="020F0502020204030204" pitchFamily="34" charset="0"/>
                <a:cs typeface="Calibri" panose="020F0502020204030204" pitchFamily="34" charset="0"/>
              </a:rPr>
              <a:t>Kulttuuria kaikille -palvelu </a:t>
            </a:r>
            <a:br>
              <a:rPr lang="fi-FI" sz="2000"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edistää osallistumiselle avoimia ja monenlaisia yleisöjä ja tekijöitä huomioivia kulttuuripalveluja. Tarjoamme tietoa ja työkaluja kulttuuripalveluiden saavutettavuuden ja moninaisuuden edistämiseen alan työntekijöille. </a:t>
            </a:r>
          </a:p>
          <a:p>
            <a:r>
              <a:rPr lang="fi-FI" sz="2000" dirty="0">
                <a:latin typeface="Calibri" panose="020F0502020204030204" pitchFamily="34" charset="0"/>
                <a:cs typeface="Calibri" panose="020F0502020204030204" pitchFamily="34" charset="0"/>
              </a:rPr>
              <a:t>Kulttuuria kaikille -palvelua ylläpitää </a:t>
            </a:r>
            <a:r>
              <a:rPr lang="fi-FI" sz="2000" b="1" dirty="0">
                <a:latin typeface="Calibri" panose="020F0502020204030204" pitchFamily="34" charset="0"/>
                <a:cs typeface="Calibri" panose="020F0502020204030204" pitchFamily="34" charset="0"/>
              </a:rPr>
              <a:t>Yhdenvertaisen kulttuurin puolesta ry</a:t>
            </a:r>
            <a:r>
              <a:rPr lang="fi-FI" sz="2000" dirty="0">
                <a:latin typeface="Calibri" panose="020F0502020204030204" pitchFamily="34" charset="0"/>
                <a:cs typeface="Calibri" panose="020F0502020204030204" pitchFamily="34" charset="0"/>
              </a:rPr>
              <a:t>,  </a:t>
            </a:r>
            <a:br>
              <a:rPr lang="fi-FI" sz="2000"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jonka jäseninä on vuonna 2026 26 kulttuurialan kattojärjestöä:</a:t>
            </a:r>
          </a:p>
          <a:p>
            <a:pPr lvl="1"/>
            <a:endParaRPr lang="fi-FI" sz="2000" dirty="0">
              <a:latin typeface="Calibri" panose="020F0502020204030204" pitchFamily="34" charset="0"/>
              <a:cs typeface="Calibri" panose="020F0502020204030204" pitchFamily="34" charset="0"/>
            </a:endParaRPr>
          </a:p>
        </p:txBody>
      </p:sp>
      <p:pic>
        <p:nvPicPr>
          <p:cNvPr id="11" name="Shape 315">
            <a:extLst>
              <a:ext uri="{FF2B5EF4-FFF2-40B4-BE49-F238E27FC236}">
                <a16:creationId xmlns:a16="http://schemas.microsoft.com/office/drawing/2014/main" id="{33557F1E-9AB8-5B42-A0A4-7084CE26AE18}"/>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092D331D-F31B-4E8A-8945-E3355BEBB4C5}"/>
              </a:ext>
            </a:extLst>
          </p:cNvPr>
          <p:cNvSpPr>
            <a:spLocks noGrp="1"/>
          </p:cNvSpPr>
          <p:nvPr>
            <p:ph type="title"/>
          </p:nvPr>
        </p:nvSpPr>
        <p:spPr>
          <a:xfrm>
            <a:off x="4055783" y="206420"/>
            <a:ext cx="11360800" cy="763600"/>
          </a:xfrm>
        </p:spPr>
        <p:txBody>
          <a:bodyPr/>
          <a:lstStyle/>
          <a:p>
            <a:pPr rtl="0"/>
            <a:r>
              <a:rPr lang="en-US" sz="3200" i="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Lisätietoja</a:t>
            </a:r>
            <a:r>
              <a:rPr lang="en-US" sz="3200" i="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US" sz="3200" i="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Kulttuuria</a:t>
            </a:r>
            <a:r>
              <a:rPr lang="en-US" sz="3200" i="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US" sz="3200" i="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kaikille</a:t>
            </a:r>
            <a:r>
              <a:rPr lang="en-US" sz="3200" i="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US" sz="3200" i="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palvelusta</a:t>
            </a:r>
            <a:r>
              <a:rPr lang="en-US" sz="3200" b="1" i="0" dirty="0">
                <a:solidFill>
                  <a:schemeClr val="tx1"/>
                </a:solidFill>
                <a:effectLst/>
                <a:latin typeface="Arial" panose="020B0604020202020204" pitchFamily="34" charset="0"/>
                <a:ea typeface="Arial" panose="020B0604020202020204" pitchFamily="34" charset="0"/>
                <a:cs typeface="Arial" panose="020B0604020202020204" pitchFamily="34" charset="0"/>
              </a:rPr>
              <a:t>:</a:t>
            </a:r>
            <a:endParaRPr lang="fi-FI" dirty="0">
              <a:solidFill>
                <a:schemeClr val="tx1"/>
              </a:solidFill>
              <a:effectLst/>
            </a:endParaRPr>
          </a:p>
        </p:txBody>
      </p:sp>
      <p:sp>
        <p:nvSpPr>
          <p:cNvPr id="12" name="Tekstiruutu 11">
            <a:extLst>
              <a:ext uri="{FF2B5EF4-FFF2-40B4-BE49-F238E27FC236}">
                <a16:creationId xmlns:a16="http://schemas.microsoft.com/office/drawing/2014/main" id="{F8290F33-7B28-4030-B6C1-EFBCCFDCCDEF}"/>
              </a:ext>
            </a:extLst>
          </p:cNvPr>
          <p:cNvSpPr txBox="1"/>
          <p:nvPr/>
        </p:nvSpPr>
        <p:spPr>
          <a:xfrm>
            <a:off x="7707536" y="1675254"/>
            <a:ext cx="4222193" cy="3507491"/>
          </a:xfrm>
          <a:prstGeom prst="rect">
            <a:avLst/>
          </a:prstGeom>
          <a:noFill/>
        </p:spPr>
        <p:txBody>
          <a:bodyPr wrap="square">
            <a:spAutoFit/>
          </a:bodyPr>
          <a:lstStyle/>
          <a:p>
            <a:pPr lvl="1"/>
            <a:r>
              <a:rPr lang="fi-FI" sz="2000" b="1" dirty="0">
                <a:cs typeface="Calibri" panose="020F0502020204030204" pitchFamily="34" charset="0"/>
              </a:rPr>
              <a:t>Yhdistyksestä: </a:t>
            </a:r>
          </a:p>
          <a:p>
            <a:pPr lvl="1"/>
            <a:r>
              <a:rPr lang="fi-FI" sz="2000" dirty="0">
                <a:cs typeface="Calibri" panose="020F0502020204030204" pitchFamily="34" charset="0"/>
                <a:hlinkClick r:id="rId5"/>
              </a:rPr>
              <a:t>kulttuuriakaikille.fi/</a:t>
            </a:r>
            <a:r>
              <a:rPr lang="fi-FI" sz="2000" dirty="0" err="1">
                <a:cs typeface="Calibri" panose="020F0502020204030204" pitchFamily="34" charset="0"/>
                <a:hlinkClick r:id="rId5"/>
              </a:rPr>
              <a:t>tietoa_meista_yhdenvertaisen_kulttuurin</a:t>
            </a:r>
            <a:r>
              <a:rPr lang="fi-FI" sz="2000" dirty="0">
                <a:cs typeface="Calibri" panose="020F0502020204030204" pitchFamily="34" charset="0"/>
                <a:hlinkClick r:id="rId5"/>
              </a:rPr>
              <a:t>_</a:t>
            </a:r>
            <a:br>
              <a:rPr lang="fi-FI" sz="2000" dirty="0">
                <a:cs typeface="Calibri" panose="020F0502020204030204" pitchFamily="34" charset="0"/>
                <a:hlinkClick r:id="rId5"/>
              </a:rPr>
            </a:br>
            <a:r>
              <a:rPr lang="fi-FI" sz="2000" dirty="0" err="1">
                <a:cs typeface="Calibri" panose="020F0502020204030204" pitchFamily="34" charset="0"/>
                <a:hlinkClick r:id="rId5"/>
              </a:rPr>
              <a:t>puolesta_ry</a:t>
            </a:r>
            <a:endParaRPr lang="fi-FI" sz="2000" dirty="0">
              <a:cs typeface="Calibri" panose="020F0502020204030204" pitchFamily="34" charset="0"/>
            </a:endParaRPr>
          </a:p>
          <a:p>
            <a:pPr lvl="1"/>
            <a:endParaRPr lang="fi-FI" sz="2000" b="1" dirty="0">
              <a:cs typeface="Calibri" panose="020F0502020204030204" pitchFamily="34" charset="0"/>
            </a:endParaRPr>
          </a:p>
          <a:p>
            <a:pPr lvl="1"/>
            <a:endParaRPr lang="fi-FI" sz="2000" b="1" dirty="0">
              <a:cs typeface="Calibri" panose="020F0502020204030204" pitchFamily="34" charset="0"/>
            </a:endParaRPr>
          </a:p>
          <a:p>
            <a:pPr lvl="1"/>
            <a:r>
              <a:rPr lang="fi-FI" sz="2000" b="1" dirty="0">
                <a:cs typeface="Calibri" panose="020F0502020204030204" pitchFamily="34" charset="0"/>
              </a:rPr>
              <a:t>Jäsenyhdistykset: </a:t>
            </a:r>
            <a:r>
              <a:rPr lang="fi-FI" sz="2000" dirty="0">
                <a:solidFill>
                  <a:srgbClr val="000000"/>
                </a:solidFill>
                <a:hlinkClick r:id="rId6"/>
              </a:rPr>
              <a:t>kulttuuriakaikille.fi/</a:t>
            </a:r>
            <a:r>
              <a:rPr lang="fi-FI" sz="2000" dirty="0" err="1">
                <a:solidFill>
                  <a:srgbClr val="000000"/>
                </a:solidFill>
                <a:hlinkClick r:id="rId6"/>
              </a:rPr>
              <a:t>tietoa_meista_yhdenvertaisen_kulttuurin</a:t>
            </a:r>
            <a:r>
              <a:rPr lang="fi-FI" sz="2000" dirty="0">
                <a:solidFill>
                  <a:srgbClr val="000000"/>
                </a:solidFill>
                <a:hlinkClick r:id="rId6"/>
              </a:rPr>
              <a:t>_</a:t>
            </a:r>
            <a:br>
              <a:rPr lang="fi-FI" sz="2000" dirty="0">
                <a:solidFill>
                  <a:srgbClr val="000000"/>
                </a:solidFill>
                <a:hlinkClick r:id="rId6"/>
              </a:rPr>
            </a:br>
            <a:r>
              <a:rPr lang="fi-FI" sz="2000" dirty="0" err="1">
                <a:solidFill>
                  <a:srgbClr val="000000"/>
                </a:solidFill>
                <a:hlinkClick r:id="rId6"/>
              </a:rPr>
              <a:t>puolesta_ry_jasenyhdistykset</a:t>
            </a:r>
            <a:endParaRPr lang="fi-FI" sz="2000" dirty="0">
              <a:solidFill>
                <a:srgbClr val="000000"/>
              </a:solidFill>
            </a:endParaRPr>
          </a:p>
          <a:p>
            <a:pPr>
              <a:buFont typeface="Arial" panose="020B0604020202020204" pitchFamily="34" charset="0"/>
              <a:buChar char="•"/>
            </a:pPr>
            <a:endParaRPr lang="fi-FI" sz="2000" b="0" i="0" dirty="0">
              <a:solidFill>
                <a:srgbClr val="000000"/>
              </a:solidFill>
              <a:effectLst/>
            </a:endParaRPr>
          </a:p>
        </p:txBody>
      </p:sp>
    </p:spTree>
    <p:extLst>
      <p:ext uri="{BB962C8B-B14F-4D97-AF65-F5344CB8AC3E}">
        <p14:creationId xmlns:p14="http://schemas.microsoft.com/office/powerpoint/2010/main" val="280949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315691" y="136526"/>
            <a:ext cx="7876309" cy="653184"/>
          </a:xfrm>
        </p:spPr>
        <p:txBody>
          <a:bodyPr>
            <a:normAutofit/>
          </a:bodyPr>
          <a:lstStyle/>
          <a:p>
            <a:r>
              <a:rPr lang="fi-FI" sz="3200" dirty="0">
                <a:latin typeface="Calibri" panose="020F0502020204030204" pitchFamily="34" charset="0"/>
                <a:cs typeface="Calibri" panose="020F0502020204030204" pitchFamily="34" charset="0"/>
              </a:rPr>
              <a:t>Kaikukortin hyötyjä</a:t>
            </a:r>
          </a:p>
        </p:txBody>
      </p:sp>
      <p:sp>
        <p:nvSpPr>
          <p:cNvPr id="5" name="Tekstiruutu 4">
            <a:extLst>
              <a:ext uri="{FF2B5EF4-FFF2-40B4-BE49-F238E27FC236}">
                <a16:creationId xmlns:a16="http://schemas.microsoft.com/office/drawing/2014/main" id="{E9179A37-1CAD-4930-85DB-74672DE71F5A}"/>
              </a:ext>
            </a:extLst>
          </p:cNvPr>
          <p:cNvSpPr txBox="1"/>
          <p:nvPr/>
        </p:nvSpPr>
        <p:spPr>
          <a:xfrm>
            <a:off x="1114064" y="1157467"/>
            <a:ext cx="10679618" cy="5542543"/>
          </a:xfrm>
          <a:prstGeom prst="rect">
            <a:avLst/>
          </a:prstGeom>
          <a:noFill/>
        </p:spPr>
        <p:txBody>
          <a:bodyPr wrap="square">
            <a:spAutoFit/>
          </a:bodyPr>
          <a:lstStyle/>
          <a:p>
            <a:pPr>
              <a:spcAft>
                <a:spcPts val="200"/>
              </a:spcAft>
            </a:pPr>
            <a:r>
              <a:rPr lang="en-US" altLang="fi-FI" sz="2000" b="1" dirty="0" err="1">
                <a:cs typeface="Arial" panose="020B0604020202020204" pitchFamily="34" charset="0"/>
              </a:rPr>
              <a:t>Kulttuuri</a:t>
            </a:r>
            <a:r>
              <a:rPr lang="en-US" altLang="fi-FI" sz="2000" b="1" dirty="0">
                <a:cs typeface="Arial" panose="020B0604020202020204" pitchFamily="34" charset="0"/>
              </a:rPr>
              <a:t>- ja </a:t>
            </a:r>
            <a:r>
              <a:rPr lang="en-US" altLang="fi-FI" sz="2000" b="1" dirty="0" err="1">
                <a:cs typeface="Arial" panose="020B0604020202020204" pitchFamily="34" charset="0"/>
              </a:rPr>
              <a:t>liikuntatoimijoille</a:t>
            </a:r>
            <a:r>
              <a:rPr lang="en-US" altLang="fi-FI" sz="2000" dirty="0">
                <a:cs typeface="Arial" panose="020B0604020202020204" pitchFamily="34" charset="0"/>
              </a:rPr>
              <a:t> </a:t>
            </a:r>
            <a:r>
              <a:rPr lang="en-US" altLang="fi-FI" sz="2000" dirty="0" err="1">
                <a:cs typeface="Arial" panose="020B0604020202020204" pitchFamily="34" charset="0"/>
              </a:rPr>
              <a:t>Kaikukortti</a:t>
            </a:r>
            <a:r>
              <a:rPr lang="en-US" altLang="fi-FI" sz="2000" dirty="0">
                <a:cs typeface="Arial" panose="020B0604020202020204" pitchFamily="34" charset="0"/>
              </a:rPr>
              <a:t> </a:t>
            </a:r>
            <a:r>
              <a:rPr lang="en-US" altLang="fi-FI" sz="2000" dirty="0" err="1">
                <a:cs typeface="Arial" panose="020B0604020202020204" pitchFamily="34" charset="0"/>
              </a:rPr>
              <a:t>voi</a:t>
            </a:r>
            <a:r>
              <a:rPr lang="en-US" altLang="fi-FI" sz="2000" dirty="0">
                <a:cs typeface="Arial" panose="020B0604020202020204" pitchFamily="34" charset="0"/>
              </a:rPr>
              <a:t> olla </a:t>
            </a:r>
            <a:r>
              <a:rPr lang="en-US" altLang="fi-FI" sz="2000" dirty="0" err="1">
                <a:cs typeface="Arial" panose="020B0604020202020204" pitchFamily="34" charset="0"/>
              </a:rPr>
              <a:t>keino</a:t>
            </a:r>
            <a:r>
              <a:rPr lang="en-US" altLang="fi-FI" sz="2000" dirty="0">
                <a:cs typeface="Arial" panose="020B0604020202020204" pitchFamily="34" charset="0"/>
              </a:rPr>
              <a:t> </a:t>
            </a:r>
            <a:r>
              <a:rPr lang="en-US" altLang="fi-FI" sz="2000" dirty="0" err="1">
                <a:cs typeface="Arial" panose="020B0604020202020204" pitchFamily="34" charset="0"/>
              </a:rPr>
              <a:t>tavoittaa</a:t>
            </a:r>
            <a:r>
              <a:rPr lang="en-US" altLang="fi-FI" sz="2000" dirty="0">
                <a:cs typeface="Arial" panose="020B0604020202020204" pitchFamily="34" charset="0"/>
              </a:rPr>
              <a:t> </a:t>
            </a:r>
            <a:r>
              <a:rPr lang="en-US" altLang="fi-FI" sz="2000" dirty="0" err="1">
                <a:cs typeface="Arial" panose="020B0604020202020204" pitchFamily="34" charset="0"/>
              </a:rPr>
              <a:t>uusia</a:t>
            </a:r>
            <a:r>
              <a:rPr lang="en-US" altLang="fi-FI" sz="2000" dirty="0">
                <a:cs typeface="Arial" panose="020B0604020202020204" pitchFamily="34" charset="0"/>
              </a:rPr>
              <a:t> </a:t>
            </a:r>
            <a:r>
              <a:rPr lang="en-US" altLang="fi-FI" sz="2000" dirty="0" err="1">
                <a:cs typeface="Arial" panose="020B0604020202020204" pitchFamily="34" charset="0"/>
              </a:rPr>
              <a:t>yleisöjä</a:t>
            </a:r>
            <a:r>
              <a:rPr lang="en-US" altLang="fi-FI" sz="2000" dirty="0">
                <a:cs typeface="Arial" panose="020B0604020202020204" pitchFamily="34" charset="0"/>
              </a:rPr>
              <a:t>, </a:t>
            </a:r>
            <a:r>
              <a:rPr lang="en-US" altLang="fi-FI" sz="2000" dirty="0" err="1">
                <a:cs typeface="Arial" panose="020B0604020202020204" pitchFamily="34" charset="0"/>
              </a:rPr>
              <a:t>lisätä</a:t>
            </a:r>
            <a:r>
              <a:rPr lang="en-US" altLang="fi-FI" sz="2000" dirty="0">
                <a:cs typeface="Arial" panose="020B0604020202020204" pitchFamily="34" charset="0"/>
              </a:rPr>
              <a:t> </a:t>
            </a:r>
            <a:r>
              <a:rPr lang="en-US" altLang="fi-FI" sz="2000" dirty="0" err="1">
                <a:cs typeface="Arial" panose="020B0604020202020204" pitchFamily="34" charset="0"/>
              </a:rPr>
              <a:t>toiminnan</a:t>
            </a:r>
            <a:r>
              <a:rPr lang="en-US" altLang="fi-FI" sz="2000" dirty="0">
                <a:cs typeface="Arial" panose="020B0604020202020204" pitchFamily="34" charset="0"/>
              </a:rPr>
              <a:t> </a:t>
            </a:r>
            <a:r>
              <a:rPr lang="en-US" altLang="fi-FI" sz="2000" dirty="0" err="1">
                <a:cs typeface="Arial" panose="020B0604020202020204" pitchFamily="34" charset="0"/>
              </a:rPr>
              <a:t>yhteiskunnallista</a:t>
            </a:r>
            <a:r>
              <a:rPr lang="en-US" altLang="fi-FI" sz="2000" dirty="0">
                <a:cs typeface="Arial" panose="020B0604020202020204" pitchFamily="34" charset="0"/>
              </a:rPr>
              <a:t> </a:t>
            </a:r>
            <a:r>
              <a:rPr lang="en-US" altLang="fi-FI" sz="2000" dirty="0" err="1">
                <a:cs typeface="Arial" panose="020B0604020202020204" pitchFamily="34" charset="0"/>
              </a:rPr>
              <a:t>vaikuttavuutta</a:t>
            </a:r>
            <a:r>
              <a:rPr lang="en-US" altLang="fi-FI" sz="2000" dirty="0">
                <a:cs typeface="Arial" panose="020B0604020202020204" pitchFamily="34" charset="0"/>
              </a:rPr>
              <a:t>,  </a:t>
            </a:r>
            <a:r>
              <a:rPr lang="en-US" altLang="fi-FI" sz="2000" dirty="0" err="1">
                <a:cs typeface="Arial" panose="020B0604020202020204" pitchFamily="34" charset="0"/>
              </a:rPr>
              <a:t>nostaa</a:t>
            </a:r>
            <a:r>
              <a:rPr lang="en-US" altLang="fi-FI" sz="2000" dirty="0">
                <a:cs typeface="Arial" panose="020B0604020202020204" pitchFamily="34" charset="0"/>
              </a:rPr>
              <a:t> </a:t>
            </a:r>
            <a:r>
              <a:rPr lang="en-US" altLang="fi-FI" sz="2000" dirty="0" err="1">
                <a:cs typeface="Arial" panose="020B0604020202020204" pitchFamily="34" charset="0"/>
              </a:rPr>
              <a:t>esitysten</a:t>
            </a:r>
            <a:r>
              <a:rPr lang="en-US" altLang="fi-FI" sz="2000" dirty="0">
                <a:cs typeface="Arial" panose="020B0604020202020204" pitchFamily="34" charset="0"/>
              </a:rPr>
              <a:t> ja </a:t>
            </a:r>
            <a:r>
              <a:rPr lang="en-US" altLang="fi-FI" sz="2000" dirty="0" err="1">
                <a:cs typeface="Arial" panose="020B0604020202020204" pitchFamily="34" charset="0"/>
              </a:rPr>
              <a:t>kurssien</a:t>
            </a:r>
            <a:r>
              <a:rPr lang="en-US" altLang="fi-FI" sz="2000" dirty="0">
                <a:cs typeface="Arial" panose="020B0604020202020204" pitchFamily="34" charset="0"/>
              </a:rPr>
              <a:t> </a:t>
            </a:r>
            <a:r>
              <a:rPr lang="en-US" altLang="fi-FI" sz="2000" dirty="0" err="1">
                <a:cs typeface="Arial" panose="020B0604020202020204" pitchFamily="34" charset="0"/>
              </a:rPr>
              <a:t>täyttöastetta</a:t>
            </a:r>
            <a:r>
              <a:rPr lang="en-US" altLang="fi-FI" sz="2000" dirty="0">
                <a:cs typeface="Arial" panose="020B0604020202020204" pitchFamily="34" charset="0"/>
              </a:rPr>
              <a:t> ja </a:t>
            </a:r>
            <a:r>
              <a:rPr lang="en-US" altLang="fi-FI" sz="2000" dirty="0" err="1">
                <a:cs typeface="Arial" panose="020B0604020202020204" pitchFamily="34" charset="0"/>
              </a:rPr>
              <a:t>kasvattaa</a:t>
            </a:r>
            <a:r>
              <a:rPr lang="en-US" altLang="fi-FI" sz="2000" dirty="0">
                <a:cs typeface="Arial" panose="020B0604020202020204" pitchFamily="34" charset="0"/>
              </a:rPr>
              <a:t> </a:t>
            </a:r>
            <a:r>
              <a:rPr lang="en-US" altLang="fi-FI" sz="2000" dirty="0" err="1">
                <a:cs typeface="Arial" panose="020B0604020202020204" pitchFamily="34" charset="0"/>
              </a:rPr>
              <a:t>tunnettuutta</a:t>
            </a:r>
            <a:r>
              <a:rPr lang="en-US" altLang="fi-FI" sz="2000" dirty="0">
                <a:cs typeface="Arial" panose="020B0604020202020204" pitchFamily="34" charset="0"/>
              </a:rPr>
              <a:t>.</a:t>
            </a:r>
            <a:br>
              <a:rPr lang="en-US" altLang="fi-FI" sz="2000" dirty="0">
                <a:cs typeface="Arial" panose="020B0604020202020204" pitchFamily="34" charset="0"/>
              </a:rPr>
            </a:br>
            <a:endParaRPr lang="en-US" altLang="fi-FI" sz="2000" dirty="0">
              <a:cs typeface="Arial" panose="020B0604020202020204" pitchFamily="34" charset="0"/>
            </a:endParaRPr>
          </a:p>
          <a:p>
            <a:pPr>
              <a:spcAft>
                <a:spcPts val="200"/>
              </a:spcAft>
            </a:pPr>
            <a:r>
              <a:rPr lang="en-US" altLang="fi-FI" sz="2000" b="1" dirty="0" err="1">
                <a:cs typeface="Arial" panose="020B0604020202020204" pitchFamily="34" charset="0"/>
              </a:rPr>
              <a:t>Sosiaali</a:t>
            </a:r>
            <a:r>
              <a:rPr lang="en-US" altLang="fi-FI" sz="2000" b="1" dirty="0">
                <a:cs typeface="Arial" panose="020B0604020202020204" pitchFamily="34" charset="0"/>
              </a:rPr>
              <a:t>- ja </a:t>
            </a:r>
            <a:r>
              <a:rPr lang="en-US" altLang="fi-FI" sz="2000" b="1" dirty="0" err="1">
                <a:cs typeface="Arial" panose="020B0604020202020204" pitchFamily="34" charset="0"/>
              </a:rPr>
              <a:t>terveysalan</a:t>
            </a:r>
            <a:r>
              <a:rPr lang="en-US" altLang="fi-FI" sz="2000" b="1" dirty="0">
                <a:cs typeface="Arial" panose="020B0604020202020204" pitchFamily="34" charset="0"/>
              </a:rPr>
              <a:t> (</a:t>
            </a:r>
            <a:r>
              <a:rPr lang="en-US" altLang="fi-FI" sz="2000" b="1" dirty="0" err="1">
                <a:cs typeface="Arial" panose="020B0604020202020204" pitchFamily="34" charset="0"/>
              </a:rPr>
              <a:t>sote</a:t>
            </a:r>
            <a:r>
              <a:rPr lang="en-US" altLang="fi-FI" sz="2000" b="1" dirty="0">
                <a:cs typeface="Arial" panose="020B0604020202020204" pitchFamily="34" charset="0"/>
              </a:rPr>
              <a:t>) ja </a:t>
            </a:r>
            <a:r>
              <a:rPr lang="en-US" altLang="fi-FI" sz="2000" b="1" dirty="0" err="1">
                <a:cs typeface="Arial" panose="020B0604020202020204" pitchFamily="34" charset="0"/>
              </a:rPr>
              <a:t>hyvinvoinnin</a:t>
            </a:r>
            <a:r>
              <a:rPr lang="en-US" altLang="fi-FI" sz="2000" b="1" dirty="0">
                <a:cs typeface="Arial" panose="020B0604020202020204" pitchFamily="34" charset="0"/>
              </a:rPr>
              <a:t> ja </a:t>
            </a:r>
            <a:r>
              <a:rPr lang="en-US" altLang="fi-FI" sz="2000" b="1" dirty="0" err="1">
                <a:cs typeface="Arial" panose="020B0604020202020204" pitchFamily="34" charset="0"/>
              </a:rPr>
              <a:t>terveyden</a:t>
            </a:r>
            <a:r>
              <a:rPr lang="en-US" altLang="fi-FI" sz="2000" b="1" dirty="0">
                <a:cs typeface="Arial" panose="020B0604020202020204" pitchFamily="34" charset="0"/>
              </a:rPr>
              <a:t> </a:t>
            </a:r>
            <a:r>
              <a:rPr lang="en-US" altLang="fi-FI" sz="2000" b="1" dirty="0" err="1">
                <a:cs typeface="Arial" panose="020B0604020202020204" pitchFamily="34" charset="0"/>
              </a:rPr>
              <a:t>edistämisen</a:t>
            </a:r>
            <a:r>
              <a:rPr lang="en-US" altLang="fi-FI" sz="2000" b="1" dirty="0">
                <a:cs typeface="Arial" panose="020B0604020202020204" pitchFamily="34" charset="0"/>
              </a:rPr>
              <a:t> (hyte) </a:t>
            </a:r>
            <a:r>
              <a:rPr lang="en-US" altLang="fi-FI" sz="2000" b="1" dirty="0" err="1">
                <a:cs typeface="Arial" panose="020B0604020202020204" pitchFamily="34" charset="0"/>
              </a:rPr>
              <a:t>alan</a:t>
            </a:r>
            <a:r>
              <a:rPr lang="en-US" altLang="fi-FI" sz="2000" b="1" dirty="0">
                <a:cs typeface="Arial" panose="020B0604020202020204" pitchFamily="34" charset="0"/>
              </a:rPr>
              <a:t> </a:t>
            </a:r>
            <a:r>
              <a:rPr lang="en-US" altLang="fi-FI" sz="2000" b="1" dirty="0" err="1">
                <a:cs typeface="Arial" panose="020B0604020202020204" pitchFamily="34" charset="0"/>
              </a:rPr>
              <a:t>toimijoille</a:t>
            </a:r>
            <a:r>
              <a:rPr lang="en-US" altLang="fi-FI" sz="2000" b="1" dirty="0">
                <a:cs typeface="Arial" panose="020B0604020202020204" pitchFamily="34" charset="0"/>
              </a:rPr>
              <a:t> </a:t>
            </a:r>
            <a:r>
              <a:rPr lang="en-US" altLang="fi-FI" sz="2000" dirty="0" err="1">
                <a:cs typeface="Arial" panose="020B0604020202020204" pitchFamily="34" charset="0"/>
              </a:rPr>
              <a:t>Kaikukortti</a:t>
            </a:r>
            <a:r>
              <a:rPr lang="en-US" altLang="fi-FI" sz="2000" dirty="0">
                <a:cs typeface="Arial" panose="020B0604020202020204" pitchFamily="34" charset="0"/>
              </a:rPr>
              <a:t> </a:t>
            </a:r>
            <a:r>
              <a:rPr lang="en-US" altLang="fi-FI" sz="2000" dirty="0" err="1">
                <a:cs typeface="Arial" panose="020B0604020202020204" pitchFamily="34" charset="0"/>
              </a:rPr>
              <a:t>voi</a:t>
            </a:r>
            <a:r>
              <a:rPr lang="en-US" altLang="fi-FI" sz="2000" dirty="0">
                <a:cs typeface="Arial" panose="020B0604020202020204" pitchFamily="34" charset="0"/>
              </a:rPr>
              <a:t> </a:t>
            </a:r>
            <a:r>
              <a:rPr lang="en-US" altLang="fi-FI" sz="2000" dirty="0" err="1">
                <a:cs typeface="Arial" panose="020B0604020202020204" pitchFamily="34" charset="0"/>
              </a:rPr>
              <a:t>toimia</a:t>
            </a:r>
            <a:r>
              <a:rPr lang="en-US" altLang="fi-FI" sz="2000" dirty="0">
                <a:cs typeface="Arial" panose="020B0604020202020204" pitchFamily="34" charset="0"/>
              </a:rPr>
              <a:t> </a:t>
            </a:r>
            <a:r>
              <a:rPr lang="en-US" altLang="fi-FI" sz="2000" dirty="0" err="1">
                <a:cs typeface="Arial" panose="020B0604020202020204" pitchFamily="34" charset="0"/>
              </a:rPr>
              <a:t>osana</a:t>
            </a:r>
            <a:r>
              <a:rPr lang="en-US" altLang="fi-FI" sz="2000" dirty="0">
                <a:cs typeface="Arial" panose="020B0604020202020204" pitchFamily="34" charset="0"/>
              </a:rPr>
              <a:t> </a:t>
            </a:r>
            <a:r>
              <a:rPr lang="en-US" altLang="fi-FI" sz="2000" dirty="0" err="1">
                <a:cs typeface="Arial" panose="020B0604020202020204" pitchFamily="34" charset="0"/>
              </a:rPr>
              <a:t>sosiaalista</a:t>
            </a:r>
            <a:r>
              <a:rPr lang="en-US" altLang="fi-FI" sz="2000" dirty="0">
                <a:cs typeface="Arial" panose="020B0604020202020204" pitchFamily="34" charset="0"/>
              </a:rPr>
              <a:t> </a:t>
            </a:r>
            <a:r>
              <a:rPr lang="en-US" altLang="fi-FI" sz="2000" dirty="0" err="1">
                <a:cs typeface="Arial" panose="020B0604020202020204" pitchFamily="34" charset="0"/>
              </a:rPr>
              <a:t>kuntoutusta</a:t>
            </a:r>
            <a:r>
              <a:rPr lang="en-US" altLang="fi-FI" sz="2000" dirty="0">
                <a:cs typeface="Arial" panose="020B0604020202020204" pitchFamily="34" charset="0"/>
              </a:rPr>
              <a:t>, jota </a:t>
            </a:r>
            <a:r>
              <a:rPr lang="en-US" altLang="fi-FI" sz="2000" dirty="0" err="1">
                <a:cs typeface="Arial" panose="020B0604020202020204" pitchFamily="34" charset="0"/>
              </a:rPr>
              <a:t>edellytetään</a:t>
            </a:r>
            <a:r>
              <a:rPr lang="en-US" altLang="fi-FI" sz="2000" dirty="0">
                <a:cs typeface="Arial" panose="020B0604020202020204" pitchFamily="34" charset="0"/>
              </a:rPr>
              <a:t> </a:t>
            </a:r>
            <a:r>
              <a:rPr lang="en-US" altLang="fi-FI" sz="2000" dirty="0" err="1">
                <a:cs typeface="Arial" panose="020B0604020202020204" pitchFamily="34" charset="0"/>
              </a:rPr>
              <a:t>myös</a:t>
            </a:r>
            <a:r>
              <a:rPr lang="en-US" altLang="fi-FI" sz="2000" dirty="0">
                <a:cs typeface="Arial" panose="020B0604020202020204" pitchFamily="34" charset="0"/>
              </a:rPr>
              <a:t> </a:t>
            </a:r>
            <a:r>
              <a:rPr lang="en-US" altLang="fi-FI" sz="2000" dirty="0" err="1">
                <a:cs typeface="Arial" panose="020B0604020202020204" pitchFamily="34" charset="0"/>
              </a:rPr>
              <a:t>sosiaalihuoltolaissa</a:t>
            </a:r>
            <a:r>
              <a:rPr lang="en-US" altLang="fi-FI" sz="2000" dirty="0">
                <a:cs typeface="Arial" panose="020B0604020202020204" pitchFamily="34" charset="0"/>
              </a:rPr>
              <a:t>. </a:t>
            </a:r>
            <a:r>
              <a:rPr lang="fi-FI" altLang="fi-FI" sz="2000" dirty="0">
                <a:cs typeface="Arial" panose="020B0604020202020204" pitchFamily="34" charset="0"/>
              </a:rPr>
              <a:t>Kulttuuri tekee (tutkitusti) hyvää! Kortti voi olla keino tukea asiakasta kulttuurin ja monilla paikkakunnilla myös liikunnan keinoin ja tarjota hänelle mielekästä tekemistä vapaa-ajalla ei-rahallisin keinoin.</a:t>
            </a:r>
          </a:p>
          <a:p>
            <a:pPr>
              <a:spcAft>
                <a:spcPts val="200"/>
              </a:spcAft>
            </a:pPr>
            <a:endParaRPr lang="fi-FI" altLang="fi-FI" sz="2000" b="1" dirty="0">
              <a:cs typeface="Arial" panose="020B0604020202020204" pitchFamily="34" charset="0"/>
            </a:endParaRPr>
          </a:p>
          <a:p>
            <a:pPr>
              <a:spcAft>
                <a:spcPts val="200"/>
              </a:spcAft>
            </a:pPr>
            <a:r>
              <a:rPr lang="fi-FI" sz="2000" b="1" dirty="0">
                <a:solidFill>
                  <a:srgbClr val="000000"/>
                </a:solidFill>
                <a:effectLst/>
                <a:ea typeface="Calibri" panose="020F0502020204030204" pitchFamily="34" charset="0"/>
                <a:hlinkClick r:id="rId2"/>
              </a:rPr>
              <a:t>Kaikukannasta</a:t>
            </a:r>
            <a:r>
              <a:rPr lang="fi-FI" sz="2000" b="1" dirty="0">
                <a:solidFill>
                  <a:srgbClr val="000000"/>
                </a:solidFill>
                <a:effectLst/>
                <a:ea typeface="Calibri" panose="020F0502020204030204" pitchFamily="34" charset="0"/>
              </a:rPr>
              <a:t> saatavia Kaikukortti-tilastoja voi hyödyntää </a:t>
            </a:r>
            <a:r>
              <a:rPr lang="fi-FI" sz="2000" dirty="0">
                <a:solidFill>
                  <a:srgbClr val="000000"/>
                </a:solidFill>
                <a:effectLst/>
                <a:ea typeface="Calibri" panose="020F0502020204030204" pitchFamily="34" charset="0"/>
              </a:rPr>
              <a:t>oman työn kehittämisessä ja vaikkapa rahoitushauissa ja toiminnasta raportoimisessa. Tilastot auttavat seuraamaan omaa toimintaa myös siltä kannalta, miten kulttuurihyvinvointi toteutuu omassa toiminnassa.  Kaikukeskukselta saa ideoita tilastojen hyödyntämiseen.</a:t>
            </a:r>
          </a:p>
          <a:p>
            <a:pPr>
              <a:lnSpc>
                <a:spcPts val="3120"/>
              </a:lnSpc>
              <a:spcAft>
                <a:spcPts val="200"/>
              </a:spcAft>
            </a:pPr>
            <a:endParaRPr lang="fi-FI" altLang="fi-FI" sz="2000" dirty="0">
              <a:cs typeface="Arial" panose="020B0604020202020204" pitchFamily="34" charset="0"/>
            </a:endParaRPr>
          </a:p>
          <a:p>
            <a:r>
              <a:rPr lang="fi-FI" sz="2000" b="1" dirty="0">
                <a:cs typeface="Arial" panose="020B0604020202020204" pitchFamily="34" charset="0"/>
              </a:rPr>
              <a:t>Kaikukortti luo uudenlaisia kumppanuuksia ja rakenteita </a:t>
            </a:r>
            <a:r>
              <a:rPr lang="fi-FI" sz="2000" dirty="0">
                <a:cs typeface="Arial" panose="020B0604020202020204" pitchFamily="34" charset="0"/>
              </a:rPr>
              <a:t>kulttuuri- /liikunta- ja sote/hyte-alan välille. Kaikukortti tukee kuntien, kuntayhtymien ja hyvinvointialueiden hyte-työtä, eli työtä hyvinvoinnin ja terveyden edistämiseksi. Kaikukortti on esimerkiksi </a:t>
            </a:r>
            <a:r>
              <a:rPr lang="fi-FI" sz="2000" dirty="0" err="1">
                <a:cs typeface="Arial" panose="020B0604020202020204" pitchFamily="34" charset="0"/>
              </a:rPr>
              <a:t>TEAviisarissa</a:t>
            </a:r>
            <a:r>
              <a:rPr lang="fi-FI" sz="2000" dirty="0">
                <a:cs typeface="Arial" panose="020B0604020202020204" pitchFamily="34" charset="0"/>
              </a:rPr>
              <a:t>! (Lue lisää: </a:t>
            </a:r>
            <a:r>
              <a:rPr lang="fi-FI" sz="2000" b="1" dirty="0">
                <a:cs typeface="Arial" panose="020B0604020202020204" pitchFamily="34" charset="0"/>
                <a:hlinkClick r:id="rId3"/>
              </a:rPr>
              <a:t>teaviisari.fi</a:t>
            </a:r>
            <a:r>
              <a:rPr lang="fi-FI" sz="2000" dirty="0">
                <a:cs typeface="Arial" panose="020B0604020202020204" pitchFamily="34" charset="0"/>
              </a:rPr>
              <a:t>.)</a:t>
            </a:r>
            <a:endParaRPr lang="fi-FI" altLang="fi-FI" sz="2000" dirty="0">
              <a:cs typeface="Arial" panose="020B0604020202020204" pitchFamily="34" charset="0"/>
            </a:endParaRPr>
          </a:p>
        </p:txBody>
      </p:sp>
      <p:pic>
        <p:nvPicPr>
          <p:cNvPr id="4" name="Shape 315">
            <a:extLst>
              <a:ext uri="{FF2B5EF4-FFF2-40B4-BE49-F238E27FC236}">
                <a16:creationId xmlns:a16="http://schemas.microsoft.com/office/drawing/2014/main" id="{7EC64B62-3BBD-49F9-A593-712EC417DEAA}"/>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76">
            <a:extLst>
              <a:ext uri="{FF2B5EF4-FFF2-40B4-BE49-F238E27FC236}">
                <a16:creationId xmlns:a16="http://schemas.microsoft.com/office/drawing/2014/main" id="{C0A44989-2921-4B5A-9790-76952A0A1084}"/>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98959" y="136526"/>
            <a:ext cx="3230904" cy="827600"/>
          </a:xfrm>
          <a:prstGeom prst="rect">
            <a:avLst/>
          </a:prstGeom>
          <a:noFill/>
          <a:ln>
            <a:noFill/>
          </a:ln>
        </p:spPr>
      </p:pic>
    </p:spTree>
    <p:extLst>
      <p:ext uri="{BB962C8B-B14F-4D97-AF65-F5344CB8AC3E}">
        <p14:creationId xmlns:p14="http://schemas.microsoft.com/office/powerpoint/2010/main" val="97261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265363" y="293694"/>
            <a:ext cx="7876309" cy="653184"/>
          </a:xfrm>
        </p:spPr>
        <p:txBody>
          <a:bodyPr>
            <a:normAutofit/>
          </a:bodyPr>
          <a:lstStyle/>
          <a:p>
            <a:r>
              <a:rPr lang="fi-FI" sz="3600" dirty="0">
                <a:latin typeface="+mn-lt"/>
              </a:rPr>
              <a:t>Kaikukortti pähkinänkuoressa (kaavio)</a:t>
            </a:r>
          </a:p>
        </p:txBody>
      </p:sp>
      <p:sp>
        <p:nvSpPr>
          <p:cNvPr id="4" name="Nuoli: Oikea 3">
            <a:extLst>
              <a:ext uri="{FF2B5EF4-FFF2-40B4-BE49-F238E27FC236}">
                <a16:creationId xmlns:a16="http://schemas.microsoft.com/office/drawing/2014/main" id="{2614339A-D8D0-4C4E-9279-555449090434}"/>
              </a:ext>
            </a:extLst>
          </p:cNvPr>
          <p:cNvSpPr/>
          <p:nvPr/>
        </p:nvSpPr>
        <p:spPr>
          <a:xfrm>
            <a:off x="944832" y="946878"/>
            <a:ext cx="3540368" cy="5795239"/>
          </a:xfrm>
          <a:prstGeom prst="rightArrow">
            <a:avLst>
              <a:gd name="adj1" fmla="val 74041"/>
              <a:gd name="adj2" fmla="val 36613"/>
            </a:avLst>
          </a:prstGeom>
          <a:solidFill>
            <a:srgbClr val="CCE7D8"/>
          </a:solidFill>
          <a:ln>
            <a:solidFill>
              <a:srgbClr val="CCE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fi-FI" sz="1770" b="1" dirty="0">
                <a:solidFill>
                  <a:schemeClr val="tx1"/>
                </a:solidFill>
                <a:latin typeface="Calibri" panose="020F0502020204030204" pitchFamily="34" charset="0"/>
                <a:cs typeface="Calibri" panose="020F0502020204030204" pitchFamily="34" charset="0"/>
              </a:rPr>
              <a:t>KORTINJAKAJA</a:t>
            </a:r>
            <a:endParaRPr lang="fi-FI" sz="1770" dirty="0">
              <a:solidFill>
                <a:schemeClr val="tx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Kertoo Kaikukortista asiakkailleen.</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Rekisteröi Kaikukortin sähköisesti Kaikukantaan.</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Antaa Kaikukortin ja esitteen sekä esittelee kortin tarjontaa asiakkaalle.</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Voi osallistua yhdessä asiakkaiden kanssa yhteisön Kaikukortilla.</a:t>
            </a:r>
          </a:p>
        </p:txBody>
      </p:sp>
      <p:sp>
        <p:nvSpPr>
          <p:cNvPr id="5" name="Nuoli: Oikea 4">
            <a:extLst>
              <a:ext uri="{FF2B5EF4-FFF2-40B4-BE49-F238E27FC236}">
                <a16:creationId xmlns:a16="http://schemas.microsoft.com/office/drawing/2014/main" id="{82C41D6C-5D11-4692-BE43-A480D53666B9}"/>
              </a:ext>
            </a:extLst>
          </p:cNvPr>
          <p:cNvSpPr/>
          <p:nvPr/>
        </p:nvSpPr>
        <p:spPr>
          <a:xfrm>
            <a:off x="4676444" y="946878"/>
            <a:ext cx="3583587" cy="5524261"/>
          </a:xfrm>
          <a:prstGeom prst="rightArrow">
            <a:avLst>
              <a:gd name="adj1" fmla="val 74041"/>
              <a:gd name="adj2" fmla="val 36613"/>
            </a:avLst>
          </a:prstGeom>
          <a:solidFill>
            <a:srgbClr val="FFCBCB"/>
          </a:solidFill>
          <a:ln>
            <a:solidFill>
              <a:srgbClr val="FF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fi-FI" b="1">
                <a:solidFill>
                  <a:schemeClr val="tx1"/>
                </a:solidFill>
                <a:latin typeface="Calibri" panose="020F0502020204030204" pitchFamily="34" charset="0"/>
                <a:cs typeface="Calibri" panose="020F0502020204030204" pitchFamily="34" charset="0"/>
              </a:rPr>
              <a:t>ASIAKAS</a:t>
            </a:r>
          </a:p>
          <a:p>
            <a:pPr marL="285750" lvl="0" indent="-285750">
              <a:buFont typeface="Arial" panose="020B0604020202020204" pitchFamily="34" charset="0"/>
              <a:buChar char="•"/>
            </a:pPr>
            <a:r>
              <a:rPr lang="fi-FI">
                <a:solidFill>
                  <a:schemeClr val="tx1"/>
                </a:solidFill>
                <a:latin typeface="Calibri" panose="020F0502020204030204" pitchFamily="34" charset="0"/>
                <a:cs typeface="Calibri" panose="020F0502020204030204" pitchFamily="34" charset="0"/>
              </a:rPr>
              <a:t>Saa Kaikukortin siitä sote-/hyte-palvelusta, jossa on asiakkaana, koska on tiukassa </a:t>
            </a:r>
            <a:r>
              <a:rPr lang="fi-FI" err="1">
                <a:solidFill>
                  <a:schemeClr val="tx1"/>
                </a:solidFill>
                <a:latin typeface="Calibri" panose="020F0502020204030204" pitchFamily="34" charset="0"/>
                <a:cs typeface="Calibri" panose="020F0502020204030204" pitchFamily="34" charset="0"/>
              </a:rPr>
              <a:t>taloudel-lisessa</a:t>
            </a:r>
            <a:r>
              <a:rPr lang="fi-FI">
                <a:solidFill>
                  <a:schemeClr val="tx1"/>
                </a:solidFill>
                <a:latin typeface="Calibri" panose="020F0502020204030204" pitchFamily="34" charset="0"/>
                <a:cs typeface="Calibri" panose="020F0502020204030204" pitchFamily="34" charset="0"/>
              </a:rPr>
              <a:t> tilanteessa.</a:t>
            </a:r>
          </a:p>
          <a:p>
            <a:pPr marL="285750" lvl="0" indent="-285750">
              <a:buFont typeface="Arial" panose="020B0604020202020204" pitchFamily="34" charset="0"/>
              <a:buChar char="•"/>
            </a:pPr>
            <a:r>
              <a:rPr lang="fi-FI">
                <a:solidFill>
                  <a:schemeClr val="tx1"/>
                </a:solidFill>
                <a:latin typeface="Calibri" panose="020F0502020204030204" pitchFamily="34" charset="0"/>
                <a:cs typeface="Calibri" panose="020F0502020204030204" pitchFamily="34" charset="0"/>
              </a:rPr>
              <a:t>Hankkii maksuttomia pääsylippuja/</a:t>
            </a:r>
            <a:br>
              <a:rPr lang="fi-FI">
                <a:solidFill>
                  <a:schemeClr val="tx1"/>
                </a:solidFill>
                <a:latin typeface="Calibri" panose="020F0502020204030204" pitchFamily="34" charset="0"/>
                <a:cs typeface="Calibri" panose="020F0502020204030204" pitchFamily="34" charset="0"/>
              </a:rPr>
            </a:br>
            <a:r>
              <a:rPr lang="fi-FI">
                <a:solidFill>
                  <a:schemeClr val="tx1"/>
                </a:solidFill>
                <a:latin typeface="Calibri" panose="020F0502020204030204" pitchFamily="34" charset="0"/>
                <a:cs typeface="Calibri" panose="020F0502020204030204" pitchFamily="34" charset="0"/>
              </a:rPr>
              <a:t>kurssipaikkoja Kaikukortti-kohteista.</a:t>
            </a:r>
          </a:p>
          <a:p>
            <a:pPr marL="285750" lvl="0" indent="-285750">
              <a:buFont typeface="Arial" panose="020B0604020202020204" pitchFamily="34" charset="0"/>
              <a:buChar char="•"/>
            </a:pPr>
            <a:r>
              <a:rPr lang="fi-FI">
                <a:solidFill>
                  <a:schemeClr val="tx1"/>
                </a:solidFill>
                <a:latin typeface="Calibri" panose="020F0502020204030204" pitchFamily="34" charset="0"/>
                <a:cs typeface="Calibri" panose="020F0502020204030204" pitchFamily="34" charset="0"/>
              </a:rPr>
              <a:t>Voi hankkia pääsy-lippuja myös lapsilleen /lastenlapsilleen.</a:t>
            </a:r>
          </a:p>
        </p:txBody>
      </p:sp>
      <p:sp>
        <p:nvSpPr>
          <p:cNvPr id="6" name="Nuoli: Oikea 5">
            <a:extLst>
              <a:ext uri="{FF2B5EF4-FFF2-40B4-BE49-F238E27FC236}">
                <a16:creationId xmlns:a16="http://schemas.microsoft.com/office/drawing/2014/main" id="{47527935-E31B-4BA3-AA46-2C898FE370E9}"/>
              </a:ext>
            </a:extLst>
          </p:cNvPr>
          <p:cNvSpPr/>
          <p:nvPr/>
        </p:nvSpPr>
        <p:spPr>
          <a:xfrm>
            <a:off x="8451275" y="946878"/>
            <a:ext cx="3583587" cy="5524261"/>
          </a:xfrm>
          <a:prstGeom prst="rightArrow">
            <a:avLst>
              <a:gd name="adj1" fmla="val 74041"/>
              <a:gd name="adj2" fmla="val 36613"/>
            </a:avLst>
          </a:prstGeom>
          <a:solidFill>
            <a:srgbClr val="92D050"/>
          </a:solidFill>
          <a:ln>
            <a:solidFill>
              <a:srgbClr val="FFF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i-FI" sz="1770" b="1" dirty="0">
                <a:solidFill>
                  <a:schemeClr val="tx1"/>
                </a:solidFill>
                <a:latin typeface="Calibri" panose="020F0502020204030204" pitchFamily="34" charset="0"/>
                <a:cs typeface="Calibri" panose="020F0502020204030204" pitchFamily="34" charset="0"/>
              </a:rPr>
              <a:t>KAIKUKORTTIKOHDE</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Rekisteröi Kaikukortin käytön Kaikukantaan. </a:t>
            </a:r>
          </a:p>
          <a:p>
            <a:pPr lvl="1"/>
            <a:r>
              <a:rPr lang="fi-FI" sz="177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fi-FI" sz="1770" dirty="0">
                <a:solidFill>
                  <a:schemeClr val="tx1"/>
                </a:solidFill>
                <a:latin typeface="Calibri" panose="020F0502020204030204" pitchFamily="34" charset="0"/>
                <a:cs typeface="Calibri" panose="020F0502020204030204" pitchFamily="34" charset="0"/>
              </a:rPr>
              <a:t>Kirjaa Kaikukortti-hankinnan, eli kortin tunnuksen ja lipputyypin ylös.</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Tarjoaa maksutta tarjontaansa Kaikukortti-asiakkaille hyvän tahdon eleenä. </a:t>
            </a:r>
          </a:p>
        </p:txBody>
      </p:sp>
      <p:pic>
        <p:nvPicPr>
          <p:cNvPr id="7" name="Shape 313">
            <a:extLst>
              <a:ext uri="{FF2B5EF4-FFF2-40B4-BE49-F238E27FC236}">
                <a16:creationId xmlns:a16="http://schemas.microsoft.com/office/drawing/2014/main" id="{87603DBF-48A0-4FE9-A3FA-533BF9322F01}"/>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985635" y="205988"/>
            <a:ext cx="3230904" cy="827600"/>
          </a:xfrm>
          <a:prstGeom prst="rect">
            <a:avLst/>
          </a:prstGeom>
          <a:noFill/>
          <a:ln>
            <a:noFill/>
          </a:ln>
        </p:spPr>
      </p:pic>
    </p:spTree>
    <p:extLst>
      <p:ext uri="{BB962C8B-B14F-4D97-AF65-F5344CB8AC3E}">
        <p14:creationId xmlns:p14="http://schemas.microsoft.com/office/powerpoint/2010/main" val="211312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206040B-D36D-40A2-A753-764F125B7025}"/>
              </a:ext>
            </a:extLst>
          </p:cNvPr>
          <p:cNvSpPr>
            <a:spLocks noGrp="1"/>
          </p:cNvSpPr>
          <p:nvPr>
            <p:ph type="ctrTitle"/>
          </p:nvPr>
        </p:nvSpPr>
        <p:spPr>
          <a:xfrm>
            <a:off x="3774558" y="786809"/>
            <a:ext cx="9482666" cy="695033"/>
          </a:xfrm>
        </p:spPr>
        <p:txBody>
          <a:bodyPr>
            <a:normAutofit fontScale="90000"/>
          </a:bodyPr>
          <a:lstStyle/>
          <a:p>
            <a:pPr algn="l"/>
            <a:r>
              <a:rPr lang="fi-FI" sz="3600" dirty="0">
                <a:latin typeface="+mn-lt"/>
              </a:rPr>
              <a:t>Kaikukortti.fi-verkkosivuilta löytyy runsaasti tietoa Kaikukortista, esimerkiksi materiaaleja ja ohjeita.​</a:t>
            </a:r>
            <a:br>
              <a:rPr lang="fi-FI" sz="3600" dirty="0">
                <a:latin typeface="+mn-lt"/>
              </a:rPr>
            </a:br>
            <a:endParaRPr lang="fi-FI" sz="3600" dirty="0">
              <a:latin typeface="+mn-lt"/>
            </a:endParaRPr>
          </a:p>
        </p:txBody>
      </p:sp>
      <p:pic>
        <p:nvPicPr>
          <p:cNvPr id="5" name="Kuva 2" descr="Kaikukortti.fi -verkkosivun etusivu, kuvakaappaus sivusta.">
            <a:extLst>
              <a:ext uri="{FF2B5EF4-FFF2-40B4-BE49-F238E27FC236}">
                <a16:creationId xmlns:a16="http://schemas.microsoft.com/office/drawing/2014/main" id="{C08EA1D0-5C48-42B4-9E08-0F986B53A913}"/>
              </a:ext>
            </a:extLst>
          </p:cNvPr>
          <p:cNvPicPr>
            <a:picLocks noChangeAspect="1"/>
          </p:cNvPicPr>
          <p:nvPr/>
        </p:nvPicPr>
        <p:blipFill>
          <a:blip r:embed="rId3"/>
          <a:stretch>
            <a:fillRect/>
          </a:stretch>
        </p:blipFill>
        <p:spPr>
          <a:xfrm>
            <a:off x="849746" y="1398625"/>
            <a:ext cx="9807135" cy="5141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308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15">
            <a:extLst>
              <a:ext uri="{FF2B5EF4-FFF2-40B4-BE49-F238E27FC236}">
                <a16:creationId xmlns:a16="http://schemas.microsoft.com/office/drawing/2014/main" id="{EE548793-B5AE-08ED-B7EB-46FFA101FF21}"/>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1" y="32391"/>
            <a:ext cx="795645" cy="6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34">
            <a:extLst>
              <a:ext uri="{FF2B5EF4-FFF2-40B4-BE49-F238E27FC236}">
                <a16:creationId xmlns:a16="http://schemas.microsoft.com/office/drawing/2014/main" id="{E06434AE-5158-B666-9B0B-6D688196A55A}"/>
              </a:ext>
              <a:ext uri="{C183D7F6-B498-43B3-948B-1728B52AA6E4}">
                <adec:decorative xmlns:adec="http://schemas.microsoft.com/office/drawing/2017/decorative" val="1"/>
              </a:ext>
            </a:extLst>
          </p:cNvPr>
          <p:cNvSpPr>
            <a:spLocks/>
          </p:cNvSpPr>
          <p:nvPr/>
        </p:nvSpPr>
        <p:spPr bwMode="auto">
          <a:xfrm>
            <a:off x="11045896" y="5634731"/>
            <a:ext cx="334708" cy="395828"/>
          </a:xfrm>
          <a:custGeom>
            <a:avLst/>
            <a:gdLst>
              <a:gd name="T0" fmla="*/ 73 w 115"/>
              <a:gd name="T1" fmla="*/ 0 h 136"/>
              <a:gd name="T2" fmla="*/ 94 w 115"/>
              <a:gd name="T3" fmla="*/ 18 h 136"/>
              <a:gd name="T4" fmla="*/ 101 w 115"/>
              <a:gd name="T5" fmla="*/ 11 h 136"/>
              <a:gd name="T6" fmla="*/ 104 w 115"/>
              <a:gd name="T7" fmla="*/ 14 h 136"/>
              <a:gd name="T8" fmla="*/ 115 w 115"/>
              <a:gd name="T9" fmla="*/ 35 h 136"/>
              <a:gd name="T10" fmla="*/ 115 w 115"/>
              <a:gd name="T11" fmla="*/ 39 h 136"/>
              <a:gd name="T12" fmla="*/ 111 w 115"/>
              <a:gd name="T13" fmla="*/ 49 h 136"/>
              <a:gd name="T14" fmla="*/ 104 w 115"/>
              <a:gd name="T15" fmla="*/ 70 h 136"/>
              <a:gd name="T16" fmla="*/ 101 w 115"/>
              <a:gd name="T17" fmla="*/ 70 h 136"/>
              <a:gd name="T18" fmla="*/ 90 w 115"/>
              <a:gd name="T19" fmla="*/ 73 h 136"/>
              <a:gd name="T20" fmla="*/ 87 w 115"/>
              <a:gd name="T21" fmla="*/ 77 h 136"/>
              <a:gd name="T22" fmla="*/ 76 w 115"/>
              <a:gd name="T23" fmla="*/ 84 h 136"/>
              <a:gd name="T24" fmla="*/ 63 w 115"/>
              <a:gd name="T25" fmla="*/ 98 h 136"/>
              <a:gd name="T26" fmla="*/ 56 w 115"/>
              <a:gd name="T27" fmla="*/ 108 h 136"/>
              <a:gd name="T28" fmla="*/ 38 w 115"/>
              <a:gd name="T29" fmla="*/ 129 h 136"/>
              <a:gd name="T30" fmla="*/ 31 w 115"/>
              <a:gd name="T31" fmla="*/ 136 h 136"/>
              <a:gd name="T32" fmla="*/ 24 w 115"/>
              <a:gd name="T33" fmla="*/ 129 h 136"/>
              <a:gd name="T34" fmla="*/ 17 w 115"/>
              <a:gd name="T35" fmla="*/ 118 h 136"/>
              <a:gd name="T36" fmla="*/ 7 w 115"/>
              <a:gd name="T37" fmla="*/ 115 h 136"/>
              <a:gd name="T38" fmla="*/ 0 w 115"/>
              <a:gd name="T39" fmla="*/ 104 h 136"/>
              <a:gd name="T40" fmla="*/ 3 w 115"/>
              <a:gd name="T41" fmla="*/ 94 h 136"/>
              <a:gd name="T42" fmla="*/ 7 w 115"/>
              <a:gd name="T43" fmla="*/ 94 h 136"/>
              <a:gd name="T44" fmla="*/ 14 w 115"/>
              <a:gd name="T45" fmla="*/ 101 h 136"/>
              <a:gd name="T46" fmla="*/ 17 w 115"/>
              <a:gd name="T47" fmla="*/ 101 h 136"/>
              <a:gd name="T48" fmla="*/ 28 w 115"/>
              <a:gd name="T49" fmla="*/ 87 h 136"/>
              <a:gd name="T50" fmla="*/ 24 w 115"/>
              <a:gd name="T51" fmla="*/ 63 h 136"/>
              <a:gd name="T52" fmla="*/ 17 w 115"/>
              <a:gd name="T53" fmla="*/ 63 h 136"/>
              <a:gd name="T54" fmla="*/ 21 w 115"/>
              <a:gd name="T55" fmla="*/ 59 h 136"/>
              <a:gd name="T56" fmla="*/ 31 w 115"/>
              <a:gd name="T57" fmla="*/ 49 h 136"/>
              <a:gd name="T58" fmla="*/ 70 w 115"/>
              <a:gd name="T59" fmla="*/ 35 h 136"/>
              <a:gd name="T60" fmla="*/ 73 w 115"/>
              <a:gd name="T61" fmla="*/ 21 h 136"/>
              <a:gd name="T62" fmla="*/ 66 w 115"/>
              <a:gd name="T63" fmla="*/ 11 h 136"/>
              <a:gd name="T64" fmla="*/ 73 w 115"/>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36">
                <a:moveTo>
                  <a:pt x="73" y="0"/>
                </a:moveTo>
                <a:lnTo>
                  <a:pt x="94" y="18"/>
                </a:lnTo>
                <a:lnTo>
                  <a:pt x="101" y="11"/>
                </a:lnTo>
                <a:lnTo>
                  <a:pt x="104" y="14"/>
                </a:lnTo>
                <a:lnTo>
                  <a:pt x="115" y="35"/>
                </a:lnTo>
                <a:lnTo>
                  <a:pt x="115" y="39"/>
                </a:lnTo>
                <a:lnTo>
                  <a:pt x="111" y="49"/>
                </a:lnTo>
                <a:lnTo>
                  <a:pt x="104" y="70"/>
                </a:lnTo>
                <a:lnTo>
                  <a:pt x="101" y="70"/>
                </a:lnTo>
                <a:lnTo>
                  <a:pt x="90" y="73"/>
                </a:lnTo>
                <a:lnTo>
                  <a:pt x="87" y="77"/>
                </a:lnTo>
                <a:lnTo>
                  <a:pt x="76" y="84"/>
                </a:lnTo>
                <a:lnTo>
                  <a:pt x="63" y="98"/>
                </a:lnTo>
                <a:lnTo>
                  <a:pt x="56" y="108"/>
                </a:lnTo>
                <a:lnTo>
                  <a:pt x="38" y="129"/>
                </a:lnTo>
                <a:lnTo>
                  <a:pt x="31" y="136"/>
                </a:lnTo>
                <a:lnTo>
                  <a:pt x="24" y="129"/>
                </a:lnTo>
                <a:lnTo>
                  <a:pt x="17" y="118"/>
                </a:lnTo>
                <a:lnTo>
                  <a:pt x="7" y="115"/>
                </a:lnTo>
                <a:lnTo>
                  <a:pt x="0" y="104"/>
                </a:lnTo>
                <a:lnTo>
                  <a:pt x="3" y="94"/>
                </a:lnTo>
                <a:lnTo>
                  <a:pt x="7" y="94"/>
                </a:lnTo>
                <a:lnTo>
                  <a:pt x="14" y="101"/>
                </a:lnTo>
                <a:lnTo>
                  <a:pt x="17" y="101"/>
                </a:lnTo>
                <a:lnTo>
                  <a:pt x="28" y="87"/>
                </a:lnTo>
                <a:lnTo>
                  <a:pt x="24" y="63"/>
                </a:lnTo>
                <a:lnTo>
                  <a:pt x="17" y="63"/>
                </a:lnTo>
                <a:lnTo>
                  <a:pt x="21" y="59"/>
                </a:lnTo>
                <a:lnTo>
                  <a:pt x="31" y="49"/>
                </a:lnTo>
                <a:lnTo>
                  <a:pt x="70" y="35"/>
                </a:lnTo>
                <a:lnTo>
                  <a:pt x="73" y="21"/>
                </a:lnTo>
                <a:lnTo>
                  <a:pt x="66" y="11"/>
                </a:lnTo>
                <a:lnTo>
                  <a:pt x="73"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0" name="Freeform 66">
            <a:extLst>
              <a:ext uri="{FF2B5EF4-FFF2-40B4-BE49-F238E27FC236}">
                <a16:creationId xmlns:a16="http://schemas.microsoft.com/office/drawing/2014/main" id="{364C0B71-A8CA-F19B-9E28-CCFCA9D96800}"/>
              </a:ext>
              <a:ext uri="{C183D7F6-B498-43B3-948B-1728B52AA6E4}">
                <adec:decorative xmlns:adec="http://schemas.microsoft.com/office/drawing/2017/decorative" val="1"/>
              </a:ext>
            </a:extLst>
          </p:cNvPr>
          <p:cNvSpPr>
            <a:spLocks/>
          </p:cNvSpPr>
          <p:nvPr/>
        </p:nvSpPr>
        <p:spPr bwMode="auto">
          <a:xfrm>
            <a:off x="10804324" y="4292992"/>
            <a:ext cx="544264" cy="523889"/>
          </a:xfrm>
          <a:custGeom>
            <a:avLst/>
            <a:gdLst>
              <a:gd name="T0" fmla="*/ 177 w 187"/>
              <a:gd name="T1" fmla="*/ 52 h 180"/>
              <a:gd name="T2" fmla="*/ 153 w 187"/>
              <a:gd name="T3" fmla="*/ 35 h 180"/>
              <a:gd name="T4" fmla="*/ 146 w 187"/>
              <a:gd name="T5" fmla="*/ 14 h 180"/>
              <a:gd name="T6" fmla="*/ 135 w 187"/>
              <a:gd name="T7" fmla="*/ 24 h 180"/>
              <a:gd name="T8" fmla="*/ 118 w 187"/>
              <a:gd name="T9" fmla="*/ 7 h 180"/>
              <a:gd name="T10" fmla="*/ 104 w 187"/>
              <a:gd name="T11" fmla="*/ 21 h 180"/>
              <a:gd name="T12" fmla="*/ 76 w 187"/>
              <a:gd name="T13" fmla="*/ 42 h 180"/>
              <a:gd name="T14" fmla="*/ 93 w 187"/>
              <a:gd name="T15" fmla="*/ 59 h 180"/>
              <a:gd name="T16" fmla="*/ 90 w 187"/>
              <a:gd name="T17" fmla="*/ 83 h 180"/>
              <a:gd name="T18" fmla="*/ 97 w 187"/>
              <a:gd name="T19" fmla="*/ 94 h 180"/>
              <a:gd name="T20" fmla="*/ 83 w 187"/>
              <a:gd name="T21" fmla="*/ 101 h 180"/>
              <a:gd name="T22" fmla="*/ 59 w 187"/>
              <a:gd name="T23" fmla="*/ 97 h 180"/>
              <a:gd name="T24" fmla="*/ 55 w 187"/>
              <a:gd name="T25" fmla="*/ 83 h 180"/>
              <a:gd name="T26" fmla="*/ 59 w 187"/>
              <a:gd name="T27" fmla="*/ 69 h 180"/>
              <a:gd name="T28" fmla="*/ 45 w 187"/>
              <a:gd name="T29" fmla="*/ 56 h 180"/>
              <a:gd name="T30" fmla="*/ 27 w 187"/>
              <a:gd name="T31" fmla="*/ 21 h 180"/>
              <a:gd name="T32" fmla="*/ 24 w 187"/>
              <a:gd name="T33" fmla="*/ 38 h 180"/>
              <a:gd name="T34" fmla="*/ 17 w 187"/>
              <a:gd name="T35" fmla="*/ 49 h 180"/>
              <a:gd name="T36" fmla="*/ 10 w 187"/>
              <a:gd name="T37" fmla="*/ 66 h 180"/>
              <a:gd name="T38" fmla="*/ 10 w 187"/>
              <a:gd name="T39" fmla="*/ 101 h 180"/>
              <a:gd name="T40" fmla="*/ 0 w 187"/>
              <a:gd name="T41" fmla="*/ 101 h 180"/>
              <a:gd name="T42" fmla="*/ 3 w 187"/>
              <a:gd name="T43" fmla="*/ 132 h 180"/>
              <a:gd name="T44" fmla="*/ 7 w 187"/>
              <a:gd name="T45" fmla="*/ 146 h 180"/>
              <a:gd name="T46" fmla="*/ 20 w 187"/>
              <a:gd name="T47" fmla="*/ 146 h 180"/>
              <a:gd name="T48" fmla="*/ 59 w 187"/>
              <a:gd name="T49" fmla="*/ 160 h 180"/>
              <a:gd name="T50" fmla="*/ 83 w 187"/>
              <a:gd name="T51" fmla="*/ 163 h 180"/>
              <a:gd name="T52" fmla="*/ 104 w 187"/>
              <a:gd name="T53" fmla="*/ 163 h 180"/>
              <a:gd name="T54" fmla="*/ 135 w 187"/>
              <a:gd name="T55" fmla="*/ 180 h 180"/>
              <a:gd name="T56" fmla="*/ 142 w 187"/>
              <a:gd name="T57" fmla="*/ 132 h 180"/>
              <a:gd name="T58" fmla="*/ 132 w 187"/>
              <a:gd name="T59" fmla="*/ 121 h 180"/>
              <a:gd name="T60" fmla="*/ 139 w 187"/>
              <a:gd name="T61" fmla="*/ 104 h 180"/>
              <a:gd name="T62" fmla="*/ 156 w 187"/>
              <a:gd name="T63" fmla="*/ 90 h 180"/>
              <a:gd name="T64" fmla="*/ 156 w 187"/>
              <a:gd name="T65" fmla="*/ 69 h 180"/>
              <a:gd name="T66" fmla="*/ 187 w 187"/>
              <a:gd name="T67"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0">
                <a:moveTo>
                  <a:pt x="187" y="66"/>
                </a:moveTo>
                <a:lnTo>
                  <a:pt x="177" y="52"/>
                </a:lnTo>
                <a:lnTo>
                  <a:pt x="170" y="45"/>
                </a:lnTo>
                <a:lnTo>
                  <a:pt x="153" y="35"/>
                </a:lnTo>
                <a:lnTo>
                  <a:pt x="149" y="14"/>
                </a:lnTo>
                <a:lnTo>
                  <a:pt x="146" y="14"/>
                </a:lnTo>
                <a:lnTo>
                  <a:pt x="142" y="24"/>
                </a:lnTo>
                <a:lnTo>
                  <a:pt x="135" y="24"/>
                </a:lnTo>
                <a:lnTo>
                  <a:pt x="135" y="17"/>
                </a:lnTo>
                <a:lnTo>
                  <a:pt x="118" y="7"/>
                </a:lnTo>
                <a:lnTo>
                  <a:pt x="118" y="0"/>
                </a:lnTo>
                <a:lnTo>
                  <a:pt x="104" y="21"/>
                </a:lnTo>
                <a:lnTo>
                  <a:pt x="90" y="38"/>
                </a:lnTo>
                <a:lnTo>
                  <a:pt x="76" y="42"/>
                </a:lnTo>
                <a:lnTo>
                  <a:pt x="86" y="52"/>
                </a:lnTo>
                <a:lnTo>
                  <a:pt x="93" y="59"/>
                </a:lnTo>
                <a:lnTo>
                  <a:pt x="93" y="73"/>
                </a:lnTo>
                <a:lnTo>
                  <a:pt x="90" y="83"/>
                </a:lnTo>
                <a:lnTo>
                  <a:pt x="104" y="90"/>
                </a:lnTo>
                <a:lnTo>
                  <a:pt x="97" y="94"/>
                </a:lnTo>
                <a:lnTo>
                  <a:pt x="93" y="108"/>
                </a:lnTo>
                <a:lnTo>
                  <a:pt x="83" y="101"/>
                </a:lnTo>
                <a:lnTo>
                  <a:pt x="69" y="104"/>
                </a:lnTo>
                <a:lnTo>
                  <a:pt x="59" y="97"/>
                </a:lnTo>
                <a:lnTo>
                  <a:pt x="52" y="87"/>
                </a:lnTo>
                <a:lnTo>
                  <a:pt x="55" y="83"/>
                </a:lnTo>
                <a:lnTo>
                  <a:pt x="62" y="73"/>
                </a:lnTo>
                <a:lnTo>
                  <a:pt x="59" y="69"/>
                </a:lnTo>
                <a:lnTo>
                  <a:pt x="59" y="62"/>
                </a:lnTo>
                <a:lnTo>
                  <a:pt x="45" y="56"/>
                </a:lnTo>
                <a:lnTo>
                  <a:pt x="41" y="35"/>
                </a:lnTo>
                <a:lnTo>
                  <a:pt x="27" y="21"/>
                </a:lnTo>
                <a:lnTo>
                  <a:pt x="24" y="24"/>
                </a:lnTo>
                <a:lnTo>
                  <a:pt x="24" y="38"/>
                </a:lnTo>
                <a:lnTo>
                  <a:pt x="17" y="42"/>
                </a:lnTo>
                <a:lnTo>
                  <a:pt x="17" y="49"/>
                </a:lnTo>
                <a:lnTo>
                  <a:pt x="14" y="59"/>
                </a:lnTo>
                <a:lnTo>
                  <a:pt x="10" y="66"/>
                </a:lnTo>
                <a:lnTo>
                  <a:pt x="24" y="94"/>
                </a:lnTo>
                <a:lnTo>
                  <a:pt x="10" y="101"/>
                </a:lnTo>
                <a:lnTo>
                  <a:pt x="7" y="97"/>
                </a:lnTo>
                <a:lnTo>
                  <a:pt x="0" y="101"/>
                </a:lnTo>
                <a:lnTo>
                  <a:pt x="7" y="121"/>
                </a:lnTo>
                <a:lnTo>
                  <a:pt x="3" y="132"/>
                </a:lnTo>
                <a:lnTo>
                  <a:pt x="10" y="135"/>
                </a:lnTo>
                <a:lnTo>
                  <a:pt x="7" y="146"/>
                </a:lnTo>
                <a:lnTo>
                  <a:pt x="14" y="149"/>
                </a:lnTo>
                <a:lnTo>
                  <a:pt x="20" y="146"/>
                </a:lnTo>
                <a:lnTo>
                  <a:pt x="41" y="156"/>
                </a:lnTo>
                <a:lnTo>
                  <a:pt x="59" y="160"/>
                </a:lnTo>
                <a:lnTo>
                  <a:pt x="73" y="160"/>
                </a:lnTo>
                <a:lnTo>
                  <a:pt x="83" y="163"/>
                </a:lnTo>
                <a:lnTo>
                  <a:pt x="93" y="170"/>
                </a:lnTo>
                <a:lnTo>
                  <a:pt x="104" y="163"/>
                </a:lnTo>
                <a:lnTo>
                  <a:pt x="132" y="170"/>
                </a:lnTo>
                <a:lnTo>
                  <a:pt x="135" y="180"/>
                </a:lnTo>
                <a:lnTo>
                  <a:pt x="146" y="177"/>
                </a:lnTo>
                <a:lnTo>
                  <a:pt x="142" y="132"/>
                </a:lnTo>
                <a:lnTo>
                  <a:pt x="135" y="132"/>
                </a:lnTo>
                <a:lnTo>
                  <a:pt x="132" y="121"/>
                </a:lnTo>
                <a:lnTo>
                  <a:pt x="139" y="121"/>
                </a:lnTo>
                <a:lnTo>
                  <a:pt x="139" y="104"/>
                </a:lnTo>
                <a:lnTo>
                  <a:pt x="153" y="97"/>
                </a:lnTo>
                <a:lnTo>
                  <a:pt x="156" y="90"/>
                </a:lnTo>
                <a:lnTo>
                  <a:pt x="149" y="80"/>
                </a:lnTo>
                <a:lnTo>
                  <a:pt x="156" y="69"/>
                </a:lnTo>
                <a:lnTo>
                  <a:pt x="166" y="66"/>
                </a:lnTo>
                <a:lnTo>
                  <a:pt x="187" y="6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Rectangle 96">
            <a:extLst>
              <a:ext uri="{FF2B5EF4-FFF2-40B4-BE49-F238E27FC236}">
                <a16:creationId xmlns:a16="http://schemas.microsoft.com/office/drawing/2014/main" id="{3C944E75-A666-22FE-0AF7-8B87DD60500C}"/>
              </a:ext>
              <a:ext uri="{C183D7F6-B498-43B3-948B-1728B52AA6E4}">
                <adec:decorative xmlns:adec="http://schemas.microsoft.com/office/drawing/2017/decorative" val="1"/>
              </a:ext>
            </a:extLst>
          </p:cNvPr>
          <p:cNvSpPr>
            <a:spLocks noChangeArrowheads="1"/>
          </p:cNvSpPr>
          <p:nvPr/>
        </p:nvSpPr>
        <p:spPr bwMode="auto">
          <a:xfrm>
            <a:off x="10277524" y="6525344"/>
            <a:ext cx="21816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a:ln>
                  <a:noFill/>
                </a:ln>
                <a:solidFill>
                  <a:schemeClr val="tx1">
                    <a:lumMod val="95000"/>
                    <a:lumOff val="5000"/>
                  </a:schemeClr>
                </a:solidFill>
                <a:effectLst/>
                <a:latin typeface="Verdana" pitchFamily="34" charset="0"/>
                <a:cs typeface="Arial" pitchFamily="34" charset="0"/>
              </a:rPr>
              <a:t>Aluejaot © MML, 2017</a:t>
            </a:r>
            <a:endParaRPr kumimoji="0" lang="fi-FI" sz="2400" b="0" i="0" u="none" strike="noStrike" cap="none" normalizeH="0" baseline="0">
              <a:ln>
                <a:noFill/>
              </a:ln>
              <a:solidFill>
                <a:schemeClr val="tx1">
                  <a:lumMod val="95000"/>
                  <a:lumOff val="5000"/>
                </a:schemeClr>
              </a:solidFill>
              <a:effectLst/>
              <a:latin typeface="Arial" pitchFamily="34" charset="0"/>
              <a:cs typeface="Arial" pitchFamily="34" charset="0"/>
            </a:endParaRPr>
          </a:p>
        </p:txBody>
      </p:sp>
      <p:sp>
        <p:nvSpPr>
          <p:cNvPr id="12" name="Freeform 238">
            <a:extLst>
              <a:ext uri="{FF2B5EF4-FFF2-40B4-BE49-F238E27FC236}">
                <a16:creationId xmlns:a16="http://schemas.microsoft.com/office/drawing/2014/main" id="{06C04572-73B4-3639-FC1D-F4EC5A5F353B}"/>
              </a:ext>
              <a:ext uri="{C183D7F6-B498-43B3-948B-1728B52AA6E4}">
                <adec:decorative xmlns:adec="http://schemas.microsoft.com/office/drawing/2017/decorative" val="1"/>
              </a:ext>
            </a:extLst>
          </p:cNvPr>
          <p:cNvSpPr>
            <a:spLocks/>
          </p:cNvSpPr>
          <p:nvPr/>
        </p:nvSpPr>
        <p:spPr bwMode="auto">
          <a:xfrm>
            <a:off x="9680872" y="5777344"/>
            <a:ext cx="81494" cy="90226"/>
          </a:xfrm>
          <a:custGeom>
            <a:avLst/>
            <a:gdLst>
              <a:gd name="T0" fmla="*/ 7 w 28"/>
              <a:gd name="T1" fmla="*/ 0 h 31"/>
              <a:gd name="T2" fmla="*/ 17 w 28"/>
              <a:gd name="T3" fmla="*/ 3 h 31"/>
              <a:gd name="T4" fmla="*/ 17 w 28"/>
              <a:gd name="T5" fmla="*/ 10 h 31"/>
              <a:gd name="T6" fmla="*/ 28 w 28"/>
              <a:gd name="T7" fmla="*/ 14 h 31"/>
              <a:gd name="T8" fmla="*/ 28 w 28"/>
              <a:gd name="T9" fmla="*/ 17 h 31"/>
              <a:gd name="T10" fmla="*/ 21 w 28"/>
              <a:gd name="T11" fmla="*/ 31 h 31"/>
              <a:gd name="T12" fmla="*/ 7 w 28"/>
              <a:gd name="T13" fmla="*/ 31 h 31"/>
              <a:gd name="T14" fmla="*/ 3 w 28"/>
              <a:gd name="T15" fmla="*/ 28 h 31"/>
              <a:gd name="T16" fmla="*/ 7 w 28"/>
              <a:gd name="T17" fmla="*/ 14 h 31"/>
              <a:gd name="T18" fmla="*/ 0 w 28"/>
              <a:gd name="T19" fmla="*/ 10 h 31"/>
              <a:gd name="T20" fmla="*/ 0 w 28"/>
              <a:gd name="T21" fmla="*/ 3 h 31"/>
              <a:gd name="T22" fmla="*/ 7 w 28"/>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1">
                <a:moveTo>
                  <a:pt x="7" y="0"/>
                </a:moveTo>
                <a:lnTo>
                  <a:pt x="17" y="3"/>
                </a:lnTo>
                <a:lnTo>
                  <a:pt x="17" y="10"/>
                </a:lnTo>
                <a:lnTo>
                  <a:pt x="28" y="14"/>
                </a:lnTo>
                <a:lnTo>
                  <a:pt x="28" y="17"/>
                </a:lnTo>
                <a:lnTo>
                  <a:pt x="21" y="31"/>
                </a:lnTo>
                <a:lnTo>
                  <a:pt x="7" y="31"/>
                </a:lnTo>
                <a:lnTo>
                  <a:pt x="3" y="28"/>
                </a:lnTo>
                <a:lnTo>
                  <a:pt x="7" y="14"/>
                </a:lnTo>
                <a:lnTo>
                  <a:pt x="0" y="10"/>
                </a:lnTo>
                <a:lnTo>
                  <a:pt x="0" y="3"/>
                </a:lnTo>
                <a:lnTo>
                  <a:pt x="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236">
            <a:extLst>
              <a:ext uri="{FF2B5EF4-FFF2-40B4-BE49-F238E27FC236}">
                <a16:creationId xmlns:a16="http://schemas.microsoft.com/office/drawing/2014/main" id="{DE8B43FC-4A80-7F04-BB25-B2C09F0E1766}"/>
              </a:ext>
              <a:ext uri="{C183D7F6-B498-43B3-948B-1728B52AA6E4}">
                <adec:decorative xmlns:adec="http://schemas.microsoft.com/office/drawing/2017/decorative" val="1"/>
              </a:ext>
            </a:extLst>
          </p:cNvPr>
          <p:cNvSpPr>
            <a:spLocks/>
          </p:cNvSpPr>
          <p:nvPr/>
        </p:nvSpPr>
        <p:spPr bwMode="auto">
          <a:xfrm>
            <a:off x="9660500" y="5937423"/>
            <a:ext cx="221198" cy="183362"/>
          </a:xfrm>
          <a:custGeom>
            <a:avLst/>
            <a:gdLst>
              <a:gd name="T0" fmla="*/ 31 w 76"/>
              <a:gd name="T1" fmla="*/ 4 h 63"/>
              <a:gd name="T2" fmla="*/ 56 w 76"/>
              <a:gd name="T3" fmla="*/ 25 h 63"/>
              <a:gd name="T4" fmla="*/ 76 w 76"/>
              <a:gd name="T5" fmla="*/ 28 h 63"/>
              <a:gd name="T6" fmla="*/ 73 w 76"/>
              <a:gd name="T7" fmla="*/ 35 h 63"/>
              <a:gd name="T8" fmla="*/ 76 w 76"/>
              <a:gd name="T9" fmla="*/ 39 h 63"/>
              <a:gd name="T10" fmla="*/ 69 w 76"/>
              <a:gd name="T11" fmla="*/ 59 h 63"/>
              <a:gd name="T12" fmla="*/ 52 w 76"/>
              <a:gd name="T13" fmla="*/ 59 h 63"/>
              <a:gd name="T14" fmla="*/ 42 w 76"/>
              <a:gd name="T15" fmla="*/ 63 h 63"/>
              <a:gd name="T16" fmla="*/ 38 w 76"/>
              <a:gd name="T17" fmla="*/ 56 h 63"/>
              <a:gd name="T18" fmla="*/ 31 w 76"/>
              <a:gd name="T19" fmla="*/ 53 h 63"/>
              <a:gd name="T20" fmla="*/ 31 w 76"/>
              <a:gd name="T21" fmla="*/ 42 h 63"/>
              <a:gd name="T22" fmla="*/ 21 w 76"/>
              <a:gd name="T23" fmla="*/ 46 h 63"/>
              <a:gd name="T24" fmla="*/ 7 w 76"/>
              <a:gd name="T25" fmla="*/ 39 h 63"/>
              <a:gd name="T26" fmla="*/ 3 w 76"/>
              <a:gd name="T27" fmla="*/ 39 h 63"/>
              <a:gd name="T28" fmla="*/ 7 w 76"/>
              <a:gd name="T29" fmla="*/ 28 h 63"/>
              <a:gd name="T30" fmla="*/ 0 w 76"/>
              <a:gd name="T31" fmla="*/ 0 h 63"/>
              <a:gd name="T32" fmla="*/ 17 w 76"/>
              <a:gd name="T33" fmla="*/ 7 h 63"/>
              <a:gd name="T34" fmla="*/ 24 w 76"/>
              <a:gd name="T35" fmla="*/ 7 h 63"/>
              <a:gd name="T36" fmla="*/ 31 w 76"/>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3">
                <a:moveTo>
                  <a:pt x="31" y="4"/>
                </a:moveTo>
                <a:lnTo>
                  <a:pt x="56" y="25"/>
                </a:lnTo>
                <a:lnTo>
                  <a:pt x="76" y="28"/>
                </a:lnTo>
                <a:lnTo>
                  <a:pt x="73" y="35"/>
                </a:lnTo>
                <a:lnTo>
                  <a:pt x="76" y="39"/>
                </a:lnTo>
                <a:lnTo>
                  <a:pt x="69" y="59"/>
                </a:lnTo>
                <a:lnTo>
                  <a:pt x="52" y="59"/>
                </a:lnTo>
                <a:lnTo>
                  <a:pt x="42" y="63"/>
                </a:lnTo>
                <a:lnTo>
                  <a:pt x="38" y="56"/>
                </a:lnTo>
                <a:lnTo>
                  <a:pt x="31" y="53"/>
                </a:lnTo>
                <a:lnTo>
                  <a:pt x="31" y="42"/>
                </a:lnTo>
                <a:lnTo>
                  <a:pt x="21" y="46"/>
                </a:lnTo>
                <a:lnTo>
                  <a:pt x="7" y="39"/>
                </a:lnTo>
                <a:lnTo>
                  <a:pt x="3" y="39"/>
                </a:lnTo>
                <a:lnTo>
                  <a:pt x="7" y="28"/>
                </a:lnTo>
                <a:lnTo>
                  <a:pt x="0" y="0"/>
                </a:lnTo>
                <a:lnTo>
                  <a:pt x="17" y="7"/>
                </a:lnTo>
                <a:lnTo>
                  <a:pt x="24" y="7"/>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 name="Freeform 242">
            <a:extLst>
              <a:ext uri="{FF2B5EF4-FFF2-40B4-BE49-F238E27FC236}">
                <a16:creationId xmlns:a16="http://schemas.microsoft.com/office/drawing/2014/main" id="{C5465394-37E2-57DE-BDF7-E24FBEBEF4DF}"/>
              </a:ext>
              <a:ext uri="{C183D7F6-B498-43B3-948B-1728B52AA6E4}">
                <adec:decorative xmlns:adec="http://schemas.microsoft.com/office/drawing/2017/decorative" val="1"/>
              </a:ext>
            </a:extLst>
          </p:cNvPr>
          <p:cNvSpPr>
            <a:spLocks/>
          </p:cNvSpPr>
          <p:nvPr/>
        </p:nvSpPr>
        <p:spPr bwMode="auto">
          <a:xfrm>
            <a:off x="9701246" y="5826825"/>
            <a:ext cx="81494" cy="130973"/>
          </a:xfrm>
          <a:custGeom>
            <a:avLst/>
            <a:gdLst>
              <a:gd name="T0" fmla="*/ 21 w 28"/>
              <a:gd name="T1" fmla="*/ 0 h 45"/>
              <a:gd name="T2" fmla="*/ 28 w 28"/>
              <a:gd name="T3" fmla="*/ 7 h 45"/>
              <a:gd name="T4" fmla="*/ 28 w 28"/>
              <a:gd name="T5" fmla="*/ 32 h 45"/>
              <a:gd name="T6" fmla="*/ 24 w 28"/>
              <a:gd name="T7" fmla="*/ 35 h 45"/>
              <a:gd name="T8" fmla="*/ 21 w 28"/>
              <a:gd name="T9" fmla="*/ 42 h 45"/>
              <a:gd name="T10" fmla="*/ 17 w 28"/>
              <a:gd name="T11" fmla="*/ 42 h 45"/>
              <a:gd name="T12" fmla="*/ 10 w 28"/>
              <a:gd name="T13" fmla="*/ 45 h 45"/>
              <a:gd name="T14" fmla="*/ 0 w 28"/>
              <a:gd name="T15" fmla="*/ 14 h 45"/>
              <a:gd name="T16" fmla="*/ 14 w 28"/>
              <a:gd name="T17" fmla="*/ 14 h 45"/>
              <a:gd name="T18" fmla="*/ 21 w 28"/>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21" y="0"/>
                </a:moveTo>
                <a:lnTo>
                  <a:pt x="28" y="7"/>
                </a:lnTo>
                <a:lnTo>
                  <a:pt x="28" y="32"/>
                </a:lnTo>
                <a:lnTo>
                  <a:pt x="24" y="35"/>
                </a:lnTo>
                <a:lnTo>
                  <a:pt x="21" y="42"/>
                </a:lnTo>
                <a:lnTo>
                  <a:pt x="17" y="42"/>
                </a:lnTo>
                <a:lnTo>
                  <a:pt x="10" y="45"/>
                </a:lnTo>
                <a:lnTo>
                  <a:pt x="0" y="14"/>
                </a:lnTo>
                <a:lnTo>
                  <a:pt x="14" y="14"/>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5" name="Freeform 261">
            <a:extLst>
              <a:ext uri="{FF2B5EF4-FFF2-40B4-BE49-F238E27FC236}">
                <a16:creationId xmlns:a16="http://schemas.microsoft.com/office/drawing/2014/main" id="{6A3342F9-2A60-26B1-AB76-03135FF5BF08}"/>
              </a:ext>
              <a:ext uri="{C183D7F6-B498-43B3-948B-1728B52AA6E4}">
                <adec:decorative xmlns:adec="http://schemas.microsoft.com/office/drawing/2017/decorative" val="1"/>
              </a:ext>
            </a:extLst>
          </p:cNvPr>
          <p:cNvSpPr>
            <a:spLocks/>
          </p:cNvSpPr>
          <p:nvPr/>
        </p:nvSpPr>
        <p:spPr bwMode="auto">
          <a:xfrm>
            <a:off x="9468407" y="5736597"/>
            <a:ext cx="232840" cy="232840"/>
          </a:xfrm>
          <a:custGeom>
            <a:avLst/>
            <a:gdLst>
              <a:gd name="T0" fmla="*/ 49 w 80"/>
              <a:gd name="T1" fmla="*/ 4 h 80"/>
              <a:gd name="T2" fmla="*/ 52 w 80"/>
              <a:gd name="T3" fmla="*/ 11 h 80"/>
              <a:gd name="T4" fmla="*/ 66 w 80"/>
              <a:gd name="T5" fmla="*/ 11 h 80"/>
              <a:gd name="T6" fmla="*/ 69 w 80"/>
              <a:gd name="T7" fmla="*/ 17 h 80"/>
              <a:gd name="T8" fmla="*/ 73 w 80"/>
              <a:gd name="T9" fmla="*/ 17 h 80"/>
              <a:gd name="T10" fmla="*/ 73 w 80"/>
              <a:gd name="T11" fmla="*/ 24 h 80"/>
              <a:gd name="T12" fmla="*/ 80 w 80"/>
              <a:gd name="T13" fmla="*/ 28 h 80"/>
              <a:gd name="T14" fmla="*/ 76 w 80"/>
              <a:gd name="T15" fmla="*/ 42 h 80"/>
              <a:gd name="T16" fmla="*/ 66 w 80"/>
              <a:gd name="T17" fmla="*/ 42 h 80"/>
              <a:gd name="T18" fmla="*/ 66 w 80"/>
              <a:gd name="T19" fmla="*/ 52 h 80"/>
              <a:gd name="T20" fmla="*/ 69 w 80"/>
              <a:gd name="T21" fmla="*/ 59 h 80"/>
              <a:gd name="T22" fmla="*/ 62 w 80"/>
              <a:gd name="T23" fmla="*/ 63 h 80"/>
              <a:gd name="T24" fmla="*/ 66 w 80"/>
              <a:gd name="T25" fmla="*/ 69 h 80"/>
              <a:gd name="T26" fmla="*/ 56 w 80"/>
              <a:gd name="T27" fmla="*/ 80 h 80"/>
              <a:gd name="T28" fmla="*/ 42 w 80"/>
              <a:gd name="T29" fmla="*/ 80 h 80"/>
              <a:gd name="T30" fmla="*/ 38 w 80"/>
              <a:gd name="T31" fmla="*/ 69 h 80"/>
              <a:gd name="T32" fmla="*/ 31 w 80"/>
              <a:gd name="T33" fmla="*/ 63 h 80"/>
              <a:gd name="T34" fmla="*/ 28 w 80"/>
              <a:gd name="T35" fmla="*/ 52 h 80"/>
              <a:gd name="T36" fmla="*/ 28 w 80"/>
              <a:gd name="T37" fmla="*/ 35 h 80"/>
              <a:gd name="T38" fmla="*/ 28 w 80"/>
              <a:gd name="T39" fmla="*/ 28 h 80"/>
              <a:gd name="T40" fmla="*/ 17 w 80"/>
              <a:gd name="T41" fmla="*/ 31 h 80"/>
              <a:gd name="T42" fmla="*/ 10 w 80"/>
              <a:gd name="T43" fmla="*/ 35 h 80"/>
              <a:gd name="T44" fmla="*/ 7 w 80"/>
              <a:gd name="T45" fmla="*/ 31 h 80"/>
              <a:gd name="T46" fmla="*/ 3 w 80"/>
              <a:gd name="T47" fmla="*/ 24 h 80"/>
              <a:gd name="T48" fmla="*/ 0 w 80"/>
              <a:gd name="T49" fmla="*/ 17 h 80"/>
              <a:gd name="T50" fmla="*/ 21 w 80"/>
              <a:gd name="T51" fmla="*/ 14 h 80"/>
              <a:gd name="T52" fmla="*/ 31 w 80"/>
              <a:gd name="T53" fmla="*/ 17 h 80"/>
              <a:gd name="T54" fmla="*/ 35 w 80"/>
              <a:gd name="T55" fmla="*/ 0 h 80"/>
              <a:gd name="T56" fmla="*/ 49 w 80"/>
              <a:gd name="T5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49" y="4"/>
                </a:moveTo>
                <a:lnTo>
                  <a:pt x="52" y="11"/>
                </a:lnTo>
                <a:lnTo>
                  <a:pt x="66" y="11"/>
                </a:lnTo>
                <a:lnTo>
                  <a:pt x="69" y="17"/>
                </a:lnTo>
                <a:lnTo>
                  <a:pt x="73" y="17"/>
                </a:lnTo>
                <a:lnTo>
                  <a:pt x="73" y="24"/>
                </a:lnTo>
                <a:lnTo>
                  <a:pt x="80" y="28"/>
                </a:lnTo>
                <a:lnTo>
                  <a:pt x="76" y="42"/>
                </a:lnTo>
                <a:lnTo>
                  <a:pt x="66" y="42"/>
                </a:lnTo>
                <a:lnTo>
                  <a:pt x="66" y="52"/>
                </a:lnTo>
                <a:lnTo>
                  <a:pt x="69" y="59"/>
                </a:lnTo>
                <a:lnTo>
                  <a:pt x="62" y="63"/>
                </a:lnTo>
                <a:lnTo>
                  <a:pt x="66" y="69"/>
                </a:lnTo>
                <a:lnTo>
                  <a:pt x="56" y="80"/>
                </a:lnTo>
                <a:lnTo>
                  <a:pt x="42" y="80"/>
                </a:lnTo>
                <a:lnTo>
                  <a:pt x="38" y="69"/>
                </a:lnTo>
                <a:lnTo>
                  <a:pt x="31" y="63"/>
                </a:lnTo>
                <a:lnTo>
                  <a:pt x="28" y="52"/>
                </a:lnTo>
                <a:lnTo>
                  <a:pt x="28" y="35"/>
                </a:lnTo>
                <a:lnTo>
                  <a:pt x="28" y="28"/>
                </a:lnTo>
                <a:lnTo>
                  <a:pt x="17" y="31"/>
                </a:lnTo>
                <a:lnTo>
                  <a:pt x="10" y="35"/>
                </a:lnTo>
                <a:lnTo>
                  <a:pt x="7" y="31"/>
                </a:lnTo>
                <a:lnTo>
                  <a:pt x="3" y="24"/>
                </a:lnTo>
                <a:lnTo>
                  <a:pt x="0" y="17"/>
                </a:lnTo>
                <a:lnTo>
                  <a:pt x="21" y="14"/>
                </a:lnTo>
                <a:lnTo>
                  <a:pt x="31" y="17"/>
                </a:lnTo>
                <a:lnTo>
                  <a:pt x="35" y="0"/>
                </a:lnTo>
                <a:lnTo>
                  <a:pt x="49"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 name="Freeform 149">
            <a:extLst>
              <a:ext uri="{FF2B5EF4-FFF2-40B4-BE49-F238E27FC236}">
                <a16:creationId xmlns:a16="http://schemas.microsoft.com/office/drawing/2014/main" id="{122CEB28-5250-0A59-7A5E-E18EDE282D13}"/>
              </a:ext>
              <a:ext uri="{C183D7F6-B498-43B3-948B-1728B52AA6E4}">
                <adec:decorative xmlns:adec="http://schemas.microsoft.com/office/drawing/2017/decorative" val="1"/>
              </a:ext>
            </a:extLst>
          </p:cNvPr>
          <p:cNvSpPr>
            <a:spLocks/>
          </p:cNvSpPr>
          <p:nvPr/>
        </p:nvSpPr>
        <p:spPr bwMode="auto">
          <a:xfrm>
            <a:off x="10257151" y="3978658"/>
            <a:ext cx="212467" cy="212467"/>
          </a:xfrm>
          <a:custGeom>
            <a:avLst/>
            <a:gdLst>
              <a:gd name="T0" fmla="*/ 45 w 73"/>
              <a:gd name="T1" fmla="*/ 0 h 73"/>
              <a:gd name="T2" fmla="*/ 59 w 73"/>
              <a:gd name="T3" fmla="*/ 4 h 73"/>
              <a:gd name="T4" fmla="*/ 66 w 73"/>
              <a:gd name="T5" fmla="*/ 4 h 73"/>
              <a:gd name="T6" fmla="*/ 73 w 73"/>
              <a:gd name="T7" fmla="*/ 32 h 73"/>
              <a:gd name="T8" fmla="*/ 59 w 73"/>
              <a:gd name="T9" fmla="*/ 66 h 73"/>
              <a:gd name="T10" fmla="*/ 38 w 73"/>
              <a:gd name="T11" fmla="*/ 73 h 73"/>
              <a:gd name="T12" fmla="*/ 31 w 73"/>
              <a:gd name="T13" fmla="*/ 70 h 73"/>
              <a:gd name="T14" fmla="*/ 14 w 73"/>
              <a:gd name="T15" fmla="*/ 46 h 73"/>
              <a:gd name="T16" fmla="*/ 0 w 73"/>
              <a:gd name="T17" fmla="*/ 42 h 73"/>
              <a:gd name="T18" fmla="*/ 3 w 73"/>
              <a:gd name="T19" fmla="*/ 25 h 73"/>
              <a:gd name="T20" fmla="*/ 21 w 73"/>
              <a:gd name="T21" fmla="*/ 32 h 73"/>
              <a:gd name="T22" fmla="*/ 28 w 73"/>
              <a:gd name="T23" fmla="*/ 18 h 73"/>
              <a:gd name="T24" fmla="*/ 35 w 73"/>
              <a:gd name="T25" fmla="*/ 0 h 73"/>
              <a:gd name="T26" fmla="*/ 45 w 73"/>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3">
                <a:moveTo>
                  <a:pt x="45" y="0"/>
                </a:moveTo>
                <a:lnTo>
                  <a:pt x="59" y="4"/>
                </a:lnTo>
                <a:lnTo>
                  <a:pt x="66" y="4"/>
                </a:lnTo>
                <a:lnTo>
                  <a:pt x="73" y="32"/>
                </a:lnTo>
                <a:lnTo>
                  <a:pt x="59" y="66"/>
                </a:lnTo>
                <a:lnTo>
                  <a:pt x="38" y="73"/>
                </a:lnTo>
                <a:lnTo>
                  <a:pt x="31" y="70"/>
                </a:lnTo>
                <a:lnTo>
                  <a:pt x="14" y="46"/>
                </a:lnTo>
                <a:lnTo>
                  <a:pt x="0" y="42"/>
                </a:lnTo>
                <a:lnTo>
                  <a:pt x="3" y="25"/>
                </a:lnTo>
                <a:lnTo>
                  <a:pt x="21" y="32"/>
                </a:lnTo>
                <a:lnTo>
                  <a:pt x="28" y="18"/>
                </a:lnTo>
                <a:lnTo>
                  <a:pt x="35" y="0"/>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120">
            <a:extLst>
              <a:ext uri="{FF2B5EF4-FFF2-40B4-BE49-F238E27FC236}">
                <a16:creationId xmlns:a16="http://schemas.microsoft.com/office/drawing/2014/main" id="{467FA2AF-A81A-603D-0A9F-4C7F08FFDC14}"/>
              </a:ext>
              <a:ext uri="{C183D7F6-B498-43B3-948B-1728B52AA6E4}">
                <adec:decorative xmlns:adec="http://schemas.microsoft.com/office/drawing/2017/decorative" val="1"/>
              </a:ext>
            </a:extLst>
          </p:cNvPr>
          <p:cNvSpPr>
            <a:spLocks/>
          </p:cNvSpPr>
          <p:nvPr/>
        </p:nvSpPr>
        <p:spPr bwMode="auto">
          <a:xfrm>
            <a:off x="10420138" y="3373275"/>
            <a:ext cx="171720" cy="224109"/>
          </a:xfrm>
          <a:custGeom>
            <a:avLst/>
            <a:gdLst>
              <a:gd name="T0" fmla="*/ 10 w 59"/>
              <a:gd name="T1" fmla="*/ 14 h 77"/>
              <a:gd name="T2" fmla="*/ 20 w 59"/>
              <a:gd name="T3" fmla="*/ 14 h 77"/>
              <a:gd name="T4" fmla="*/ 27 w 59"/>
              <a:gd name="T5" fmla="*/ 0 h 77"/>
              <a:gd name="T6" fmla="*/ 31 w 59"/>
              <a:gd name="T7" fmla="*/ 7 h 77"/>
              <a:gd name="T8" fmla="*/ 52 w 59"/>
              <a:gd name="T9" fmla="*/ 45 h 77"/>
              <a:gd name="T10" fmla="*/ 48 w 59"/>
              <a:gd name="T11" fmla="*/ 52 h 77"/>
              <a:gd name="T12" fmla="*/ 41 w 59"/>
              <a:gd name="T13" fmla="*/ 59 h 77"/>
              <a:gd name="T14" fmla="*/ 59 w 59"/>
              <a:gd name="T15" fmla="*/ 73 h 77"/>
              <a:gd name="T16" fmla="*/ 59 w 59"/>
              <a:gd name="T17" fmla="*/ 77 h 77"/>
              <a:gd name="T18" fmla="*/ 45 w 59"/>
              <a:gd name="T19" fmla="*/ 73 h 77"/>
              <a:gd name="T20" fmla="*/ 38 w 59"/>
              <a:gd name="T21" fmla="*/ 66 h 77"/>
              <a:gd name="T22" fmla="*/ 27 w 59"/>
              <a:gd name="T23" fmla="*/ 56 h 77"/>
              <a:gd name="T24" fmla="*/ 20 w 59"/>
              <a:gd name="T25" fmla="*/ 59 h 77"/>
              <a:gd name="T26" fmla="*/ 27 w 59"/>
              <a:gd name="T27" fmla="*/ 66 h 77"/>
              <a:gd name="T28" fmla="*/ 24 w 59"/>
              <a:gd name="T29" fmla="*/ 70 h 77"/>
              <a:gd name="T30" fmla="*/ 10 w 59"/>
              <a:gd name="T31" fmla="*/ 59 h 77"/>
              <a:gd name="T32" fmla="*/ 0 w 59"/>
              <a:gd name="T33" fmla="*/ 49 h 77"/>
              <a:gd name="T34" fmla="*/ 3 w 59"/>
              <a:gd name="T35" fmla="*/ 39 h 77"/>
              <a:gd name="T36" fmla="*/ 10 w 59"/>
              <a:gd name="T37" fmla="*/ 39 h 77"/>
              <a:gd name="T38" fmla="*/ 7 w 59"/>
              <a:gd name="T39" fmla="*/ 18 h 77"/>
              <a:gd name="T40" fmla="*/ 10 w 59"/>
              <a:gd name="T41"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7">
                <a:moveTo>
                  <a:pt x="10" y="14"/>
                </a:moveTo>
                <a:lnTo>
                  <a:pt x="20" y="14"/>
                </a:lnTo>
                <a:lnTo>
                  <a:pt x="27" y="0"/>
                </a:lnTo>
                <a:lnTo>
                  <a:pt x="31" y="7"/>
                </a:lnTo>
                <a:lnTo>
                  <a:pt x="52" y="45"/>
                </a:lnTo>
                <a:lnTo>
                  <a:pt x="48" y="52"/>
                </a:lnTo>
                <a:lnTo>
                  <a:pt x="41" y="59"/>
                </a:lnTo>
                <a:lnTo>
                  <a:pt x="59" y="73"/>
                </a:lnTo>
                <a:lnTo>
                  <a:pt x="59" y="77"/>
                </a:lnTo>
                <a:lnTo>
                  <a:pt x="45" y="73"/>
                </a:lnTo>
                <a:lnTo>
                  <a:pt x="38" y="66"/>
                </a:lnTo>
                <a:lnTo>
                  <a:pt x="27" y="56"/>
                </a:lnTo>
                <a:lnTo>
                  <a:pt x="20" y="59"/>
                </a:lnTo>
                <a:lnTo>
                  <a:pt x="27" y="66"/>
                </a:lnTo>
                <a:lnTo>
                  <a:pt x="24" y="70"/>
                </a:lnTo>
                <a:lnTo>
                  <a:pt x="10" y="59"/>
                </a:lnTo>
                <a:lnTo>
                  <a:pt x="0" y="49"/>
                </a:lnTo>
                <a:lnTo>
                  <a:pt x="3" y="39"/>
                </a:lnTo>
                <a:lnTo>
                  <a:pt x="10" y="39"/>
                </a:lnTo>
                <a:lnTo>
                  <a:pt x="7" y="18"/>
                </a:lnTo>
                <a:lnTo>
                  <a:pt x="1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 name="Freeform 158">
            <a:extLst>
              <a:ext uri="{FF2B5EF4-FFF2-40B4-BE49-F238E27FC236}">
                <a16:creationId xmlns:a16="http://schemas.microsoft.com/office/drawing/2014/main" id="{793C0E4D-C5A3-F72E-5DE4-54C169810413}"/>
              </a:ext>
              <a:ext uri="{C183D7F6-B498-43B3-948B-1728B52AA6E4}">
                <adec:decorative xmlns:adec="http://schemas.microsoft.com/office/drawing/2017/decorative" val="1"/>
              </a:ext>
            </a:extLst>
          </p:cNvPr>
          <p:cNvSpPr>
            <a:spLocks/>
          </p:cNvSpPr>
          <p:nvPr/>
        </p:nvSpPr>
        <p:spPr bwMode="auto">
          <a:xfrm>
            <a:off x="10338644" y="3393649"/>
            <a:ext cx="311424" cy="261945"/>
          </a:xfrm>
          <a:custGeom>
            <a:avLst/>
            <a:gdLst>
              <a:gd name="T0" fmla="*/ 14 w 107"/>
              <a:gd name="T1" fmla="*/ 7 h 90"/>
              <a:gd name="T2" fmla="*/ 17 w 107"/>
              <a:gd name="T3" fmla="*/ 7 h 90"/>
              <a:gd name="T4" fmla="*/ 21 w 107"/>
              <a:gd name="T5" fmla="*/ 7 h 90"/>
              <a:gd name="T6" fmla="*/ 21 w 107"/>
              <a:gd name="T7" fmla="*/ 4 h 90"/>
              <a:gd name="T8" fmla="*/ 21 w 107"/>
              <a:gd name="T9" fmla="*/ 0 h 90"/>
              <a:gd name="T10" fmla="*/ 28 w 107"/>
              <a:gd name="T11" fmla="*/ 4 h 90"/>
              <a:gd name="T12" fmla="*/ 38 w 107"/>
              <a:gd name="T13" fmla="*/ 7 h 90"/>
              <a:gd name="T14" fmla="*/ 35 w 107"/>
              <a:gd name="T15" fmla="*/ 11 h 90"/>
              <a:gd name="T16" fmla="*/ 38 w 107"/>
              <a:gd name="T17" fmla="*/ 32 h 90"/>
              <a:gd name="T18" fmla="*/ 31 w 107"/>
              <a:gd name="T19" fmla="*/ 32 h 90"/>
              <a:gd name="T20" fmla="*/ 28 w 107"/>
              <a:gd name="T21" fmla="*/ 42 h 90"/>
              <a:gd name="T22" fmla="*/ 38 w 107"/>
              <a:gd name="T23" fmla="*/ 52 h 90"/>
              <a:gd name="T24" fmla="*/ 52 w 107"/>
              <a:gd name="T25" fmla="*/ 63 h 90"/>
              <a:gd name="T26" fmla="*/ 55 w 107"/>
              <a:gd name="T27" fmla="*/ 59 h 90"/>
              <a:gd name="T28" fmla="*/ 48 w 107"/>
              <a:gd name="T29" fmla="*/ 52 h 90"/>
              <a:gd name="T30" fmla="*/ 55 w 107"/>
              <a:gd name="T31" fmla="*/ 49 h 90"/>
              <a:gd name="T32" fmla="*/ 66 w 107"/>
              <a:gd name="T33" fmla="*/ 59 h 90"/>
              <a:gd name="T34" fmla="*/ 73 w 107"/>
              <a:gd name="T35" fmla="*/ 66 h 90"/>
              <a:gd name="T36" fmla="*/ 87 w 107"/>
              <a:gd name="T37" fmla="*/ 70 h 90"/>
              <a:gd name="T38" fmla="*/ 87 w 107"/>
              <a:gd name="T39" fmla="*/ 66 h 90"/>
              <a:gd name="T40" fmla="*/ 69 w 107"/>
              <a:gd name="T41" fmla="*/ 52 h 90"/>
              <a:gd name="T42" fmla="*/ 76 w 107"/>
              <a:gd name="T43" fmla="*/ 45 h 90"/>
              <a:gd name="T44" fmla="*/ 94 w 107"/>
              <a:gd name="T45" fmla="*/ 59 h 90"/>
              <a:gd name="T46" fmla="*/ 101 w 107"/>
              <a:gd name="T47" fmla="*/ 73 h 90"/>
              <a:gd name="T48" fmla="*/ 107 w 107"/>
              <a:gd name="T49" fmla="*/ 84 h 90"/>
              <a:gd name="T50" fmla="*/ 94 w 107"/>
              <a:gd name="T51" fmla="*/ 90 h 90"/>
              <a:gd name="T52" fmla="*/ 69 w 107"/>
              <a:gd name="T53" fmla="*/ 70 h 90"/>
              <a:gd name="T54" fmla="*/ 66 w 107"/>
              <a:gd name="T55" fmla="*/ 77 h 90"/>
              <a:gd name="T56" fmla="*/ 59 w 107"/>
              <a:gd name="T57" fmla="*/ 70 h 90"/>
              <a:gd name="T58" fmla="*/ 55 w 107"/>
              <a:gd name="T59" fmla="*/ 73 h 90"/>
              <a:gd name="T60" fmla="*/ 52 w 107"/>
              <a:gd name="T61" fmla="*/ 80 h 90"/>
              <a:gd name="T62" fmla="*/ 41 w 107"/>
              <a:gd name="T63" fmla="*/ 63 h 90"/>
              <a:gd name="T64" fmla="*/ 31 w 107"/>
              <a:gd name="T65" fmla="*/ 56 h 90"/>
              <a:gd name="T66" fmla="*/ 0 w 107"/>
              <a:gd name="T67" fmla="*/ 32 h 90"/>
              <a:gd name="T68" fmla="*/ 14 w 107"/>
              <a:gd name="T69"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0">
                <a:moveTo>
                  <a:pt x="14" y="7"/>
                </a:moveTo>
                <a:lnTo>
                  <a:pt x="17" y="7"/>
                </a:lnTo>
                <a:lnTo>
                  <a:pt x="21" y="7"/>
                </a:lnTo>
                <a:lnTo>
                  <a:pt x="21" y="4"/>
                </a:lnTo>
                <a:lnTo>
                  <a:pt x="21" y="0"/>
                </a:lnTo>
                <a:lnTo>
                  <a:pt x="28" y="4"/>
                </a:lnTo>
                <a:lnTo>
                  <a:pt x="38" y="7"/>
                </a:lnTo>
                <a:lnTo>
                  <a:pt x="35" y="11"/>
                </a:lnTo>
                <a:lnTo>
                  <a:pt x="38" y="32"/>
                </a:lnTo>
                <a:lnTo>
                  <a:pt x="31" y="32"/>
                </a:lnTo>
                <a:lnTo>
                  <a:pt x="28" y="42"/>
                </a:lnTo>
                <a:lnTo>
                  <a:pt x="38" y="52"/>
                </a:lnTo>
                <a:lnTo>
                  <a:pt x="52" y="63"/>
                </a:lnTo>
                <a:lnTo>
                  <a:pt x="55" y="59"/>
                </a:lnTo>
                <a:lnTo>
                  <a:pt x="48" y="52"/>
                </a:lnTo>
                <a:lnTo>
                  <a:pt x="55" y="49"/>
                </a:lnTo>
                <a:lnTo>
                  <a:pt x="66" y="59"/>
                </a:lnTo>
                <a:lnTo>
                  <a:pt x="73" y="66"/>
                </a:lnTo>
                <a:lnTo>
                  <a:pt x="87" y="70"/>
                </a:lnTo>
                <a:lnTo>
                  <a:pt x="87" y="66"/>
                </a:lnTo>
                <a:lnTo>
                  <a:pt x="69" y="52"/>
                </a:lnTo>
                <a:lnTo>
                  <a:pt x="76" y="45"/>
                </a:lnTo>
                <a:lnTo>
                  <a:pt x="94" y="59"/>
                </a:lnTo>
                <a:lnTo>
                  <a:pt x="101" y="73"/>
                </a:lnTo>
                <a:lnTo>
                  <a:pt x="107" y="84"/>
                </a:lnTo>
                <a:lnTo>
                  <a:pt x="94" y="90"/>
                </a:lnTo>
                <a:lnTo>
                  <a:pt x="69" y="70"/>
                </a:lnTo>
                <a:lnTo>
                  <a:pt x="66" y="77"/>
                </a:lnTo>
                <a:lnTo>
                  <a:pt x="59" y="70"/>
                </a:lnTo>
                <a:lnTo>
                  <a:pt x="55" y="73"/>
                </a:lnTo>
                <a:lnTo>
                  <a:pt x="52" y="80"/>
                </a:lnTo>
                <a:lnTo>
                  <a:pt x="41" y="63"/>
                </a:lnTo>
                <a:lnTo>
                  <a:pt x="31" y="56"/>
                </a:lnTo>
                <a:lnTo>
                  <a:pt x="0" y="32"/>
                </a:lnTo>
                <a:lnTo>
                  <a:pt x="14"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9" name="Freeform 252">
            <a:extLst>
              <a:ext uri="{FF2B5EF4-FFF2-40B4-BE49-F238E27FC236}">
                <a16:creationId xmlns:a16="http://schemas.microsoft.com/office/drawing/2014/main" id="{C4A216B0-D7D2-B55D-8D02-DA4747E63363}"/>
              </a:ext>
              <a:ext uri="{C183D7F6-B498-43B3-948B-1728B52AA6E4}">
                <adec:decorative xmlns:adec="http://schemas.microsoft.com/office/drawing/2017/decorative" val="1"/>
              </a:ext>
            </a:extLst>
          </p:cNvPr>
          <p:cNvSpPr>
            <a:spLocks/>
          </p:cNvSpPr>
          <p:nvPr/>
        </p:nvSpPr>
        <p:spPr bwMode="auto">
          <a:xfrm>
            <a:off x="9631395" y="4493816"/>
            <a:ext cx="209556" cy="183362"/>
          </a:xfrm>
          <a:custGeom>
            <a:avLst/>
            <a:gdLst>
              <a:gd name="T0" fmla="*/ 66 w 72"/>
              <a:gd name="T1" fmla="*/ 4 h 63"/>
              <a:gd name="T2" fmla="*/ 72 w 72"/>
              <a:gd name="T3" fmla="*/ 21 h 63"/>
              <a:gd name="T4" fmla="*/ 66 w 72"/>
              <a:gd name="T5" fmla="*/ 25 h 63"/>
              <a:gd name="T6" fmla="*/ 69 w 72"/>
              <a:gd name="T7" fmla="*/ 32 h 63"/>
              <a:gd name="T8" fmla="*/ 55 w 72"/>
              <a:gd name="T9" fmla="*/ 42 h 63"/>
              <a:gd name="T10" fmla="*/ 45 w 72"/>
              <a:gd name="T11" fmla="*/ 63 h 63"/>
              <a:gd name="T12" fmla="*/ 34 w 72"/>
              <a:gd name="T13" fmla="*/ 56 h 63"/>
              <a:gd name="T14" fmla="*/ 20 w 72"/>
              <a:gd name="T15" fmla="*/ 59 h 63"/>
              <a:gd name="T16" fmla="*/ 24 w 72"/>
              <a:gd name="T17" fmla="*/ 46 h 63"/>
              <a:gd name="T18" fmla="*/ 3 w 72"/>
              <a:gd name="T19" fmla="*/ 39 h 63"/>
              <a:gd name="T20" fmla="*/ 6 w 72"/>
              <a:gd name="T21" fmla="*/ 28 h 63"/>
              <a:gd name="T22" fmla="*/ 0 w 72"/>
              <a:gd name="T23" fmla="*/ 7 h 63"/>
              <a:gd name="T24" fmla="*/ 10 w 72"/>
              <a:gd name="T25" fmla="*/ 0 h 63"/>
              <a:gd name="T26" fmla="*/ 27 w 72"/>
              <a:gd name="T27" fmla="*/ 11 h 63"/>
              <a:gd name="T28" fmla="*/ 52 w 72"/>
              <a:gd name="T29" fmla="*/ 11 h 63"/>
              <a:gd name="T30" fmla="*/ 66 w 72"/>
              <a:gd name="T3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3">
                <a:moveTo>
                  <a:pt x="66" y="4"/>
                </a:moveTo>
                <a:lnTo>
                  <a:pt x="72" y="21"/>
                </a:lnTo>
                <a:lnTo>
                  <a:pt x="66" y="25"/>
                </a:lnTo>
                <a:lnTo>
                  <a:pt x="69" y="32"/>
                </a:lnTo>
                <a:lnTo>
                  <a:pt x="55" y="42"/>
                </a:lnTo>
                <a:lnTo>
                  <a:pt x="45" y="63"/>
                </a:lnTo>
                <a:lnTo>
                  <a:pt x="34" y="56"/>
                </a:lnTo>
                <a:lnTo>
                  <a:pt x="20" y="59"/>
                </a:lnTo>
                <a:lnTo>
                  <a:pt x="24" y="46"/>
                </a:lnTo>
                <a:lnTo>
                  <a:pt x="3" y="39"/>
                </a:lnTo>
                <a:lnTo>
                  <a:pt x="6" y="28"/>
                </a:lnTo>
                <a:lnTo>
                  <a:pt x="0" y="7"/>
                </a:lnTo>
                <a:lnTo>
                  <a:pt x="10" y="0"/>
                </a:lnTo>
                <a:lnTo>
                  <a:pt x="27" y="11"/>
                </a:lnTo>
                <a:lnTo>
                  <a:pt x="52" y="11"/>
                </a:lnTo>
                <a:lnTo>
                  <a:pt x="66"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50">
            <a:extLst>
              <a:ext uri="{FF2B5EF4-FFF2-40B4-BE49-F238E27FC236}">
                <a16:creationId xmlns:a16="http://schemas.microsoft.com/office/drawing/2014/main" id="{28AE39AB-0AFC-27C6-70BD-420ED1989030}"/>
              </a:ext>
              <a:ext uri="{C183D7F6-B498-43B3-948B-1728B52AA6E4}">
                <adec:decorative xmlns:adec="http://schemas.microsoft.com/office/drawing/2017/decorative" val="1"/>
              </a:ext>
            </a:extLst>
          </p:cNvPr>
          <p:cNvSpPr>
            <a:spLocks/>
          </p:cNvSpPr>
          <p:nvPr/>
        </p:nvSpPr>
        <p:spPr bwMode="auto">
          <a:xfrm>
            <a:off x="10175657" y="3888433"/>
            <a:ext cx="212467" cy="183362"/>
          </a:xfrm>
          <a:custGeom>
            <a:avLst/>
            <a:gdLst>
              <a:gd name="T0" fmla="*/ 0 w 73"/>
              <a:gd name="T1" fmla="*/ 31 h 63"/>
              <a:gd name="T2" fmla="*/ 7 w 73"/>
              <a:gd name="T3" fmla="*/ 21 h 63"/>
              <a:gd name="T4" fmla="*/ 21 w 73"/>
              <a:gd name="T5" fmla="*/ 21 h 63"/>
              <a:gd name="T6" fmla="*/ 28 w 73"/>
              <a:gd name="T7" fmla="*/ 21 h 63"/>
              <a:gd name="T8" fmla="*/ 42 w 73"/>
              <a:gd name="T9" fmla="*/ 0 h 63"/>
              <a:gd name="T10" fmla="*/ 45 w 73"/>
              <a:gd name="T11" fmla="*/ 4 h 63"/>
              <a:gd name="T12" fmla="*/ 73 w 73"/>
              <a:gd name="T13" fmla="*/ 31 h 63"/>
              <a:gd name="T14" fmla="*/ 63 w 73"/>
              <a:gd name="T15" fmla="*/ 31 h 63"/>
              <a:gd name="T16" fmla="*/ 56 w 73"/>
              <a:gd name="T17" fmla="*/ 49 h 63"/>
              <a:gd name="T18" fmla="*/ 49 w 73"/>
              <a:gd name="T19" fmla="*/ 63 h 63"/>
              <a:gd name="T20" fmla="*/ 31 w 73"/>
              <a:gd name="T21" fmla="*/ 56 h 63"/>
              <a:gd name="T22" fmla="*/ 21 w 73"/>
              <a:gd name="T23" fmla="*/ 42 h 63"/>
              <a:gd name="T24" fmla="*/ 0 w 7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3">
                <a:moveTo>
                  <a:pt x="0" y="31"/>
                </a:moveTo>
                <a:lnTo>
                  <a:pt x="7" y="21"/>
                </a:lnTo>
                <a:lnTo>
                  <a:pt x="21" y="21"/>
                </a:lnTo>
                <a:lnTo>
                  <a:pt x="28" y="21"/>
                </a:lnTo>
                <a:lnTo>
                  <a:pt x="42" y="0"/>
                </a:lnTo>
                <a:lnTo>
                  <a:pt x="45" y="4"/>
                </a:lnTo>
                <a:lnTo>
                  <a:pt x="73" y="31"/>
                </a:lnTo>
                <a:lnTo>
                  <a:pt x="63" y="31"/>
                </a:lnTo>
                <a:lnTo>
                  <a:pt x="56" y="49"/>
                </a:lnTo>
                <a:lnTo>
                  <a:pt x="49" y="63"/>
                </a:lnTo>
                <a:lnTo>
                  <a:pt x="31" y="56"/>
                </a:lnTo>
                <a:lnTo>
                  <a:pt x="21" y="42"/>
                </a:lnTo>
                <a:lnTo>
                  <a:pt x="0" y="3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1" name="Freeform 197">
            <a:extLst>
              <a:ext uri="{FF2B5EF4-FFF2-40B4-BE49-F238E27FC236}">
                <a16:creationId xmlns:a16="http://schemas.microsoft.com/office/drawing/2014/main" id="{44FD80D6-6A6F-4C4D-6CE4-AD79033DD812}"/>
              </a:ext>
              <a:ext uri="{C183D7F6-B498-43B3-948B-1728B52AA6E4}">
                <adec:decorative xmlns:adec="http://schemas.microsoft.com/office/drawing/2017/decorative" val="1"/>
              </a:ext>
            </a:extLst>
          </p:cNvPr>
          <p:cNvSpPr>
            <a:spLocks/>
          </p:cNvSpPr>
          <p:nvPr/>
        </p:nvSpPr>
        <p:spPr bwMode="auto">
          <a:xfrm>
            <a:off x="9902071" y="4223139"/>
            <a:ext cx="133883" cy="160078"/>
          </a:xfrm>
          <a:custGeom>
            <a:avLst/>
            <a:gdLst>
              <a:gd name="T0" fmla="*/ 32 w 46"/>
              <a:gd name="T1" fmla="*/ 3 h 55"/>
              <a:gd name="T2" fmla="*/ 39 w 46"/>
              <a:gd name="T3" fmla="*/ 10 h 55"/>
              <a:gd name="T4" fmla="*/ 39 w 46"/>
              <a:gd name="T5" fmla="*/ 28 h 55"/>
              <a:gd name="T6" fmla="*/ 46 w 46"/>
              <a:gd name="T7" fmla="*/ 41 h 55"/>
              <a:gd name="T8" fmla="*/ 32 w 46"/>
              <a:gd name="T9" fmla="*/ 55 h 55"/>
              <a:gd name="T10" fmla="*/ 18 w 46"/>
              <a:gd name="T11" fmla="*/ 52 h 55"/>
              <a:gd name="T12" fmla="*/ 0 w 46"/>
              <a:gd name="T13" fmla="*/ 28 h 55"/>
              <a:gd name="T14" fmla="*/ 0 w 46"/>
              <a:gd name="T15" fmla="*/ 7 h 55"/>
              <a:gd name="T16" fmla="*/ 21 w 46"/>
              <a:gd name="T17" fmla="*/ 0 h 55"/>
              <a:gd name="T18" fmla="*/ 28 w 46"/>
              <a:gd name="T19" fmla="*/ 7 h 55"/>
              <a:gd name="T20" fmla="*/ 32 w 46"/>
              <a:gd name="T2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5">
                <a:moveTo>
                  <a:pt x="32" y="3"/>
                </a:moveTo>
                <a:lnTo>
                  <a:pt x="39" y="10"/>
                </a:lnTo>
                <a:lnTo>
                  <a:pt x="39" y="28"/>
                </a:lnTo>
                <a:lnTo>
                  <a:pt x="46" y="41"/>
                </a:lnTo>
                <a:lnTo>
                  <a:pt x="32" y="55"/>
                </a:lnTo>
                <a:lnTo>
                  <a:pt x="18" y="52"/>
                </a:lnTo>
                <a:lnTo>
                  <a:pt x="0" y="28"/>
                </a:lnTo>
                <a:lnTo>
                  <a:pt x="0" y="7"/>
                </a:lnTo>
                <a:lnTo>
                  <a:pt x="21" y="0"/>
                </a:lnTo>
                <a:lnTo>
                  <a:pt x="28" y="7"/>
                </a:lnTo>
                <a:lnTo>
                  <a:pt x="32"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 name="Freeform 314">
            <a:extLst>
              <a:ext uri="{FF2B5EF4-FFF2-40B4-BE49-F238E27FC236}">
                <a16:creationId xmlns:a16="http://schemas.microsoft.com/office/drawing/2014/main" id="{BB6F6BB1-6666-5C78-FBE3-DFD983F192EC}"/>
              </a:ext>
              <a:ext uri="{C183D7F6-B498-43B3-948B-1728B52AA6E4}">
                <adec:decorative xmlns:adec="http://schemas.microsoft.com/office/drawing/2017/decorative" val="1"/>
              </a:ext>
            </a:extLst>
          </p:cNvPr>
          <p:cNvSpPr>
            <a:spLocks/>
          </p:cNvSpPr>
          <p:nvPr/>
        </p:nvSpPr>
        <p:spPr bwMode="auto">
          <a:xfrm>
            <a:off x="9538260" y="6050931"/>
            <a:ext cx="293961" cy="291050"/>
          </a:xfrm>
          <a:custGeom>
            <a:avLst/>
            <a:gdLst>
              <a:gd name="T0" fmla="*/ 49 w 101"/>
              <a:gd name="T1" fmla="*/ 0 h 100"/>
              <a:gd name="T2" fmla="*/ 63 w 101"/>
              <a:gd name="T3" fmla="*/ 7 h 100"/>
              <a:gd name="T4" fmla="*/ 73 w 101"/>
              <a:gd name="T5" fmla="*/ 3 h 100"/>
              <a:gd name="T6" fmla="*/ 73 w 101"/>
              <a:gd name="T7" fmla="*/ 14 h 100"/>
              <a:gd name="T8" fmla="*/ 80 w 101"/>
              <a:gd name="T9" fmla="*/ 17 h 100"/>
              <a:gd name="T10" fmla="*/ 84 w 101"/>
              <a:gd name="T11" fmla="*/ 24 h 100"/>
              <a:gd name="T12" fmla="*/ 94 w 101"/>
              <a:gd name="T13" fmla="*/ 20 h 100"/>
              <a:gd name="T14" fmla="*/ 94 w 101"/>
              <a:gd name="T15" fmla="*/ 31 h 100"/>
              <a:gd name="T16" fmla="*/ 101 w 101"/>
              <a:gd name="T17" fmla="*/ 34 h 100"/>
              <a:gd name="T18" fmla="*/ 101 w 101"/>
              <a:gd name="T19" fmla="*/ 45 h 100"/>
              <a:gd name="T20" fmla="*/ 98 w 101"/>
              <a:gd name="T21" fmla="*/ 48 h 100"/>
              <a:gd name="T22" fmla="*/ 94 w 101"/>
              <a:gd name="T23" fmla="*/ 59 h 100"/>
              <a:gd name="T24" fmla="*/ 84 w 101"/>
              <a:gd name="T25" fmla="*/ 66 h 100"/>
              <a:gd name="T26" fmla="*/ 84 w 101"/>
              <a:gd name="T27" fmla="*/ 86 h 100"/>
              <a:gd name="T28" fmla="*/ 73 w 101"/>
              <a:gd name="T29" fmla="*/ 83 h 100"/>
              <a:gd name="T30" fmla="*/ 56 w 101"/>
              <a:gd name="T31" fmla="*/ 93 h 100"/>
              <a:gd name="T32" fmla="*/ 49 w 101"/>
              <a:gd name="T33" fmla="*/ 86 h 100"/>
              <a:gd name="T34" fmla="*/ 35 w 101"/>
              <a:gd name="T35" fmla="*/ 100 h 100"/>
              <a:gd name="T36" fmla="*/ 25 w 101"/>
              <a:gd name="T37" fmla="*/ 100 h 100"/>
              <a:gd name="T38" fmla="*/ 18 w 101"/>
              <a:gd name="T39" fmla="*/ 100 h 100"/>
              <a:gd name="T40" fmla="*/ 18 w 101"/>
              <a:gd name="T41" fmla="*/ 97 h 100"/>
              <a:gd name="T42" fmla="*/ 14 w 101"/>
              <a:gd name="T43" fmla="*/ 97 h 100"/>
              <a:gd name="T44" fmla="*/ 11 w 101"/>
              <a:gd name="T45" fmla="*/ 93 h 100"/>
              <a:gd name="T46" fmla="*/ 4 w 101"/>
              <a:gd name="T47" fmla="*/ 90 h 100"/>
              <a:gd name="T48" fmla="*/ 4 w 101"/>
              <a:gd name="T49" fmla="*/ 83 h 100"/>
              <a:gd name="T50" fmla="*/ 4 w 101"/>
              <a:gd name="T51" fmla="*/ 79 h 100"/>
              <a:gd name="T52" fmla="*/ 4 w 101"/>
              <a:gd name="T53" fmla="*/ 76 h 100"/>
              <a:gd name="T54" fmla="*/ 14 w 101"/>
              <a:gd name="T55" fmla="*/ 66 h 100"/>
              <a:gd name="T56" fmla="*/ 18 w 101"/>
              <a:gd name="T57" fmla="*/ 59 h 100"/>
              <a:gd name="T58" fmla="*/ 21 w 101"/>
              <a:gd name="T59" fmla="*/ 59 h 100"/>
              <a:gd name="T60" fmla="*/ 25 w 101"/>
              <a:gd name="T61" fmla="*/ 52 h 100"/>
              <a:gd name="T62" fmla="*/ 21 w 101"/>
              <a:gd name="T63" fmla="*/ 48 h 100"/>
              <a:gd name="T64" fmla="*/ 21 w 101"/>
              <a:gd name="T65" fmla="*/ 45 h 100"/>
              <a:gd name="T66" fmla="*/ 11 w 101"/>
              <a:gd name="T67" fmla="*/ 52 h 100"/>
              <a:gd name="T68" fmla="*/ 4 w 101"/>
              <a:gd name="T69" fmla="*/ 59 h 100"/>
              <a:gd name="T70" fmla="*/ 0 w 101"/>
              <a:gd name="T71" fmla="*/ 41 h 100"/>
              <a:gd name="T72" fmla="*/ 7 w 101"/>
              <a:gd name="T73" fmla="*/ 24 h 100"/>
              <a:gd name="T74" fmla="*/ 4 w 101"/>
              <a:gd name="T75" fmla="*/ 14 h 100"/>
              <a:gd name="T76" fmla="*/ 32 w 101"/>
              <a:gd name="T77" fmla="*/ 3 h 100"/>
              <a:gd name="T78" fmla="*/ 45 w 101"/>
              <a:gd name="T79" fmla="*/ 0 h 100"/>
              <a:gd name="T80" fmla="*/ 49 w 101"/>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00">
                <a:moveTo>
                  <a:pt x="49" y="0"/>
                </a:moveTo>
                <a:lnTo>
                  <a:pt x="63" y="7"/>
                </a:lnTo>
                <a:lnTo>
                  <a:pt x="73" y="3"/>
                </a:lnTo>
                <a:lnTo>
                  <a:pt x="73" y="14"/>
                </a:lnTo>
                <a:lnTo>
                  <a:pt x="80" y="17"/>
                </a:lnTo>
                <a:lnTo>
                  <a:pt x="84" y="24"/>
                </a:lnTo>
                <a:lnTo>
                  <a:pt x="94" y="20"/>
                </a:lnTo>
                <a:lnTo>
                  <a:pt x="94" y="31"/>
                </a:lnTo>
                <a:lnTo>
                  <a:pt x="101" y="34"/>
                </a:lnTo>
                <a:lnTo>
                  <a:pt x="101" y="45"/>
                </a:lnTo>
                <a:lnTo>
                  <a:pt x="98" y="48"/>
                </a:lnTo>
                <a:lnTo>
                  <a:pt x="94" y="59"/>
                </a:lnTo>
                <a:lnTo>
                  <a:pt x="84" y="66"/>
                </a:lnTo>
                <a:lnTo>
                  <a:pt x="84" y="86"/>
                </a:lnTo>
                <a:lnTo>
                  <a:pt x="73" y="83"/>
                </a:lnTo>
                <a:lnTo>
                  <a:pt x="56" y="93"/>
                </a:lnTo>
                <a:lnTo>
                  <a:pt x="49" y="86"/>
                </a:lnTo>
                <a:lnTo>
                  <a:pt x="35" y="100"/>
                </a:lnTo>
                <a:lnTo>
                  <a:pt x="25" y="100"/>
                </a:lnTo>
                <a:lnTo>
                  <a:pt x="18" y="100"/>
                </a:lnTo>
                <a:lnTo>
                  <a:pt x="18" y="97"/>
                </a:lnTo>
                <a:lnTo>
                  <a:pt x="14" y="97"/>
                </a:lnTo>
                <a:lnTo>
                  <a:pt x="11" y="93"/>
                </a:lnTo>
                <a:lnTo>
                  <a:pt x="4" y="90"/>
                </a:lnTo>
                <a:lnTo>
                  <a:pt x="4" y="83"/>
                </a:lnTo>
                <a:lnTo>
                  <a:pt x="4" y="79"/>
                </a:lnTo>
                <a:lnTo>
                  <a:pt x="4" y="76"/>
                </a:lnTo>
                <a:lnTo>
                  <a:pt x="14" y="66"/>
                </a:lnTo>
                <a:lnTo>
                  <a:pt x="18" y="59"/>
                </a:lnTo>
                <a:lnTo>
                  <a:pt x="21" y="59"/>
                </a:lnTo>
                <a:lnTo>
                  <a:pt x="25" y="52"/>
                </a:lnTo>
                <a:lnTo>
                  <a:pt x="21" y="48"/>
                </a:lnTo>
                <a:lnTo>
                  <a:pt x="21" y="45"/>
                </a:lnTo>
                <a:lnTo>
                  <a:pt x="11" y="52"/>
                </a:lnTo>
                <a:lnTo>
                  <a:pt x="4" y="59"/>
                </a:lnTo>
                <a:lnTo>
                  <a:pt x="0" y="41"/>
                </a:lnTo>
                <a:lnTo>
                  <a:pt x="7" y="24"/>
                </a:lnTo>
                <a:lnTo>
                  <a:pt x="4" y="14"/>
                </a:lnTo>
                <a:lnTo>
                  <a:pt x="32" y="3"/>
                </a:lnTo>
                <a:lnTo>
                  <a:pt x="45" y="0"/>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 name="Freeform 21">
            <a:extLst>
              <a:ext uri="{FF2B5EF4-FFF2-40B4-BE49-F238E27FC236}">
                <a16:creationId xmlns:a16="http://schemas.microsoft.com/office/drawing/2014/main" id="{0AE429F4-8B14-0E61-58F2-2B2925FA6057}"/>
              </a:ext>
              <a:ext uri="{C183D7F6-B498-43B3-948B-1728B52AA6E4}">
                <adec:decorative xmlns:adec="http://schemas.microsoft.com/office/drawing/2017/decorative" val="1"/>
              </a:ext>
            </a:extLst>
          </p:cNvPr>
          <p:cNvSpPr>
            <a:spLocks/>
          </p:cNvSpPr>
          <p:nvPr/>
        </p:nvSpPr>
        <p:spPr bwMode="auto">
          <a:xfrm>
            <a:off x="11237989" y="4930391"/>
            <a:ext cx="395828" cy="552994"/>
          </a:xfrm>
          <a:custGeom>
            <a:avLst/>
            <a:gdLst>
              <a:gd name="T0" fmla="*/ 136 w 136"/>
              <a:gd name="T1" fmla="*/ 118 h 190"/>
              <a:gd name="T2" fmla="*/ 129 w 136"/>
              <a:gd name="T3" fmla="*/ 100 h 190"/>
              <a:gd name="T4" fmla="*/ 132 w 136"/>
              <a:gd name="T5" fmla="*/ 93 h 190"/>
              <a:gd name="T6" fmla="*/ 129 w 136"/>
              <a:gd name="T7" fmla="*/ 86 h 190"/>
              <a:gd name="T8" fmla="*/ 115 w 136"/>
              <a:gd name="T9" fmla="*/ 76 h 190"/>
              <a:gd name="T10" fmla="*/ 111 w 136"/>
              <a:gd name="T11" fmla="*/ 59 h 190"/>
              <a:gd name="T12" fmla="*/ 108 w 136"/>
              <a:gd name="T13" fmla="*/ 52 h 190"/>
              <a:gd name="T14" fmla="*/ 108 w 136"/>
              <a:gd name="T15" fmla="*/ 38 h 190"/>
              <a:gd name="T16" fmla="*/ 94 w 136"/>
              <a:gd name="T17" fmla="*/ 13 h 190"/>
              <a:gd name="T18" fmla="*/ 94 w 136"/>
              <a:gd name="T19" fmla="*/ 7 h 190"/>
              <a:gd name="T20" fmla="*/ 87 w 136"/>
              <a:gd name="T21" fmla="*/ 0 h 190"/>
              <a:gd name="T22" fmla="*/ 80 w 136"/>
              <a:gd name="T23" fmla="*/ 3 h 190"/>
              <a:gd name="T24" fmla="*/ 83 w 136"/>
              <a:gd name="T25" fmla="*/ 13 h 190"/>
              <a:gd name="T26" fmla="*/ 70 w 136"/>
              <a:gd name="T27" fmla="*/ 17 h 190"/>
              <a:gd name="T28" fmla="*/ 66 w 136"/>
              <a:gd name="T29" fmla="*/ 13 h 190"/>
              <a:gd name="T30" fmla="*/ 56 w 136"/>
              <a:gd name="T31" fmla="*/ 17 h 190"/>
              <a:gd name="T32" fmla="*/ 59 w 136"/>
              <a:gd name="T33" fmla="*/ 27 h 190"/>
              <a:gd name="T34" fmla="*/ 56 w 136"/>
              <a:gd name="T35" fmla="*/ 34 h 190"/>
              <a:gd name="T36" fmla="*/ 49 w 136"/>
              <a:gd name="T37" fmla="*/ 31 h 190"/>
              <a:gd name="T38" fmla="*/ 42 w 136"/>
              <a:gd name="T39" fmla="*/ 27 h 190"/>
              <a:gd name="T40" fmla="*/ 38 w 136"/>
              <a:gd name="T41" fmla="*/ 31 h 190"/>
              <a:gd name="T42" fmla="*/ 42 w 136"/>
              <a:gd name="T43" fmla="*/ 45 h 190"/>
              <a:gd name="T44" fmla="*/ 38 w 136"/>
              <a:gd name="T45" fmla="*/ 45 h 190"/>
              <a:gd name="T46" fmla="*/ 31 w 136"/>
              <a:gd name="T47" fmla="*/ 45 h 190"/>
              <a:gd name="T48" fmla="*/ 28 w 136"/>
              <a:gd name="T49" fmla="*/ 41 h 190"/>
              <a:gd name="T50" fmla="*/ 24 w 136"/>
              <a:gd name="T51" fmla="*/ 55 h 190"/>
              <a:gd name="T52" fmla="*/ 17 w 136"/>
              <a:gd name="T53" fmla="*/ 52 h 190"/>
              <a:gd name="T54" fmla="*/ 4 w 136"/>
              <a:gd name="T55" fmla="*/ 45 h 190"/>
              <a:gd name="T56" fmla="*/ 0 w 136"/>
              <a:gd name="T57" fmla="*/ 55 h 190"/>
              <a:gd name="T58" fmla="*/ 7 w 136"/>
              <a:gd name="T59" fmla="*/ 59 h 190"/>
              <a:gd name="T60" fmla="*/ 17 w 136"/>
              <a:gd name="T61" fmla="*/ 62 h 190"/>
              <a:gd name="T62" fmla="*/ 28 w 136"/>
              <a:gd name="T63" fmla="*/ 69 h 190"/>
              <a:gd name="T64" fmla="*/ 28 w 136"/>
              <a:gd name="T65" fmla="*/ 76 h 190"/>
              <a:gd name="T66" fmla="*/ 42 w 136"/>
              <a:gd name="T67" fmla="*/ 93 h 190"/>
              <a:gd name="T68" fmla="*/ 31 w 136"/>
              <a:gd name="T69" fmla="*/ 104 h 190"/>
              <a:gd name="T70" fmla="*/ 21 w 136"/>
              <a:gd name="T71" fmla="*/ 100 h 190"/>
              <a:gd name="T72" fmla="*/ 7 w 136"/>
              <a:gd name="T73" fmla="*/ 114 h 190"/>
              <a:gd name="T74" fmla="*/ 7 w 136"/>
              <a:gd name="T75" fmla="*/ 118 h 190"/>
              <a:gd name="T76" fmla="*/ 21 w 136"/>
              <a:gd name="T77" fmla="*/ 128 h 190"/>
              <a:gd name="T78" fmla="*/ 28 w 136"/>
              <a:gd name="T79" fmla="*/ 142 h 190"/>
              <a:gd name="T80" fmla="*/ 24 w 136"/>
              <a:gd name="T81" fmla="*/ 149 h 190"/>
              <a:gd name="T82" fmla="*/ 28 w 136"/>
              <a:gd name="T83" fmla="*/ 156 h 190"/>
              <a:gd name="T84" fmla="*/ 28 w 136"/>
              <a:gd name="T85" fmla="*/ 163 h 190"/>
              <a:gd name="T86" fmla="*/ 52 w 136"/>
              <a:gd name="T87" fmla="*/ 177 h 190"/>
              <a:gd name="T88" fmla="*/ 52 w 136"/>
              <a:gd name="T89" fmla="*/ 180 h 190"/>
              <a:gd name="T90" fmla="*/ 59 w 136"/>
              <a:gd name="T91" fmla="*/ 187 h 190"/>
              <a:gd name="T92" fmla="*/ 73 w 136"/>
              <a:gd name="T93" fmla="*/ 190 h 190"/>
              <a:gd name="T94" fmla="*/ 94 w 136"/>
              <a:gd name="T95" fmla="*/ 183 h 190"/>
              <a:gd name="T96" fmla="*/ 108 w 136"/>
              <a:gd name="T97" fmla="*/ 159 h 190"/>
              <a:gd name="T98" fmla="*/ 125 w 136"/>
              <a:gd name="T99" fmla="*/ 156 h 190"/>
              <a:gd name="T100" fmla="*/ 129 w 136"/>
              <a:gd name="T101" fmla="*/ 145 h 190"/>
              <a:gd name="T102" fmla="*/ 136 w 136"/>
              <a:gd name="T103" fmla="*/ 1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90">
                <a:moveTo>
                  <a:pt x="136" y="118"/>
                </a:moveTo>
                <a:lnTo>
                  <a:pt x="129" y="100"/>
                </a:lnTo>
                <a:lnTo>
                  <a:pt x="132" y="93"/>
                </a:lnTo>
                <a:lnTo>
                  <a:pt x="129" y="86"/>
                </a:lnTo>
                <a:lnTo>
                  <a:pt x="115" y="76"/>
                </a:lnTo>
                <a:lnTo>
                  <a:pt x="111" y="59"/>
                </a:lnTo>
                <a:lnTo>
                  <a:pt x="108" y="52"/>
                </a:lnTo>
                <a:lnTo>
                  <a:pt x="108" y="38"/>
                </a:lnTo>
                <a:lnTo>
                  <a:pt x="94" y="13"/>
                </a:lnTo>
                <a:lnTo>
                  <a:pt x="94" y="7"/>
                </a:lnTo>
                <a:lnTo>
                  <a:pt x="87" y="0"/>
                </a:lnTo>
                <a:lnTo>
                  <a:pt x="80" y="3"/>
                </a:lnTo>
                <a:lnTo>
                  <a:pt x="83" y="13"/>
                </a:lnTo>
                <a:lnTo>
                  <a:pt x="70" y="17"/>
                </a:lnTo>
                <a:lnTo>
                  <a:pt x="66" y="13"/>
                </a:lnTo>
                <a:lnTo>
                  <a:pt x="56" y="17"/>
                </a:lnTo>
                <a:lnTo>
                  <a:pt x="59" y="27"/>
                </a:lnTo>
                <a:lnTo>
                  <a:pt x="56" y="34"/>
                </a:lnTo>
                <a:lnTo>
                  <a:pt x="49" y="31"/>
                </a:lnTo>
                <a:lnTo>
                  <a:pt x="42" y="27"/>
                </a:lnTo>
                <a:lnTo>
                  <a:pt x="38" y="31"/>
                </a:lnTo>
                <a:lnTo>
                  <a:pt x="42" y="45"/>
                </a:lnTo>
                <a:lnTo>
                  <a:pt x="38" y="45"/>
                </a:lnTo>
                <a:lnTo>
                  <a:pt x="31" y="45"/>
                </a:lnTo>
                <a:lnTo>
                  <a:pt x="28" y="41"/>
                </a:lnTo>
                <a:lnTo>
                  <a:pt x="24" y="55"/>
                </a:lnTo>
                <a:lnTo>
                  <a:pt x="17" y="52"/>
                </a:lnTo>
                <a:lnTo>
                  <a:pt x="4" y="45"/>
                </a:lnTo>
                <a:lnTo>
                  <a:pt x="0" y="55"/>
                </a:lnTo>
                <a:lnTo>
                  <a:pt x="7" y="59"/>
                </a:lnTo>
                <a:lnTo>
                  <a:pt x="17" y="62"/>
                </a:lnTo>
                <a:lnTo>
                  <a:pt x="28" y="69"/>
                </a:lnTo>
                <a:lnTo>
                  <a:pt x="28" y="76"/>
                </a:lnTo>
                <a:lnTo>
                  <a:pt x="42" y="93"/>
                </a:lnTo>
                <a:lnTo>
                  <a:pt x="31" y="104"/>
                </a:lnTo>
                <a:lnTo>
                  <a:pt x="21" y="100"/>
                </a:lnTo>
                <a:lnTo>
                  <a:pt x="7" y="114"/>
                </a:lnTo>
                <a:lnTo>
                  <a:pt x="7" y="118"/>
                </a:lnTo>
                <a:lnTo>
                  <a:pt x="21" y="128"/>
                </a:lnTo>
                <a:lnTo>
                  <a:pt x="28" y="142"/>
                </a:lnTo>
                <a:lnTo>
                  <a:pt x="24" y="149"/>
                </a:lnTo>
                <a:lnTo>
                  <a:pt x="28" y="156"/>
                </a:lnTo>
                <a:lnTo>
                  <a:pt x="28" y="163"/>
                </a:lnTo>
                <a:lnTo>
                  <a:pt x="52" y="177"/>
                </a:lnTo>
                <a:lnTo>
                  <a:pt x="52" y="180"/>
                </a:lnTo>
                <a:lnTo>
                  <a:pt x="59" y="187"/>
                </a:lnTo>
                <a:lnTo>
                  <a:pt x="73" y="190"/>
                </a:lnTo>
                <a:lnTo>
                  <a:pt x="94" y="183"/>
                </a:lnTo>
                <a:lnTo>
                  <a:pt x="108" y="159"/>
                </a:lnTo>
                <a:lnTo>
                  <a:pt x="125" y="156"/>
                </a:lnTo>
                <a:lnTo>
                  <a:pt x="129" y="145"/>
                </a:lnTo>
                <a:lnTo>
                  <a:pt x="136" y="1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4" name="Freeform 38">
            <a:extLst>
              <a:ext uri="{FF2B5EF4-FFF2-40B4-BE49-F238E27FC236}">
                <a16:creationId xmlns:a16="http://schemas.microsoft.com/office/drawing/2014/main" id="{D168102C-484F-35A1-8B2D-62C588C4D1AE}"/>
              </a:ext>
              <a:ext uri="{C183D7F6-B498-43B3-948B-1728B52AA6E4}">
                <adec:decorative xmlns:adec="http://schemas.microsoft.com/office/drawing/2017/decorative" val="1"/>
              </a:ext>
            </a:extLst>
          </p:cNvPr>
          <p:cNvSpPr>
            <a:spLocks/>
          </p:cNvSpPr>
          <p:nvPr/>
        </p:nvSpPr>
        <p:spPr bwMode="auto">
          <a:xfrm>
            <a:off x="11168137" y="5221441"/>
            <a:ext cx="241572" cy="261945"/>
          </a:xfrm>
          <a:custGeom>
            <a:avLst/>
            <a:gdLst>
              <a:gd name="T0" fmla="*/ 31 w 83"/>
              <a:gd name="T1" fmla="*/ 14 h 90"/>
              <a:gd name="T2" fmla="*/ 31 w 83"/>
              <a:gd name="T3" fmla="*/ 18 h 90"/>
              <a:gd name="T4" fmla="*/ 45 w 83"/>
              <a:gd name="T5" fmla="*/ 28 h 90"/>
              <a:gd name="T6" fmla="*/ 52 w 83"/>
              <a:gd name="T7" fmla="*/ 42 h 90"/>
              <a:gd name="T8" fmla="*/ 48 w 83"/>
              <a:gd name="T9" fmla="*/ 49 h 90"/>
              <a:gd name="T10" fmla="*/ 52 w 83"/>
              <a:gd name="T11" fmla="*/ 56 h 90"/>
              <a:gd name="T12" fmla="*/ 52 w 83"/>
              <a:gd name="T13" fmla="*/ 63 h 90"/>
              <a:gd name="T14" fmla="*/ 76 w 83"/>
              <a:gd name="T15" fmla="*/ 77 h 90"/>
              <a:gd name="T16" fmla="*/ 76 w 83"/>
              <a:gd name="T17" fmla="*/ 80 h 90"/>
              <a:gd name="T18" fmla="*/ 83 w 83"/>
              <a:gd name="T19" fmla="*/ 87 h 90"/>
              <a:gd name="T20" fmla="*/ 76 w 83"/>
              <a:gd name="T21" fmla="*/ 87 h 90"/>
              <a:gd name="T22" fmla="*/ 76 w 83"/>
              <a:gd name="T23" fmla="*/ 90 h 90"/>
              <a:gd name="T24" fmla="*/ 38 w 83"/>
              <a:gd name="T25" fmla="*/ 73 h 90"/>
              <a:gd name="T26" fmla="*/ 34 w 83"/>
              <a:gd name="T27" fmla="*/ 66 h 90"/>
              <a:gd name="T28" fmla="*/ 10 w 83"/>
              <a:gd name="T29" fmla="*/ 56 h 90"/>
              <a:gd name="T30" fmla="*/ 0 w 83"/>
              <a:gd name="T31" fmla="*/ 45 h 90"/>
              <a:gd name="T32" fmla="*/ 10 w 83"/>
              <a:gd name="T33" fmla="*/ 42 h 90"/>
              <a:gd name="T34" fmla="*/ 0 w 83"/>
              <a:gd name="T35" fmla="*/ 31 h 90"/>
              <a:gd name="T36" fmla="*/ 3 w 83"/>
              <a:gd name="T37" fmla="*/ 24 h 90"/>
              <a:gd name="T38" fmla="*/ 7 w 83"/>
              <a:gd name="T39" fmla="*/ 18 h 90"/>
              <a:gd name="T40" fmla="*/ 0 w 83"/>
              <a:gd name="T41" fmla="*/ 14 h 90"/>
              <a:gd name="T42" fmla="*/ 10 w 83"/>
              <a:gd name="T43" fmla="*/ 0 h 90"/>
              <a:gd name="T44" fmla="*/ 31 w 83"/>
              <a:gd name="T4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90">
                <a:moveTo>
                  <a:pt x="31" y="14"/>
                </a:moveTo>
                <a:lnTo>
                  <a:pt x="31" y="18"/>
                </a:lnTo>
                <a:lnTo>
                  <a:pt x="45" y="28"/>
                </a:lnTo>
                <a:lnTo>
                  <a:pt x="52" y="42"/>
                </a:lnTo>
                <a:lnTo>
                  <a:pt x="48" y="49"/>
                </a:lnTo>
                <a:lnTo>
                  <a:pt x="52" y="56"/>
                </a:lnTo>
                <a:lnTo>
                  <a:pt x="52" y="63"/>
                </a:lnTo>
                <a:lnTo>
                  <a:pt x="76" y="77"/>
                </a:lnTo>
                <a:lnTo>
                  <a:pt x="76" y="80"/>
                </a:lnTo>
                <a:lnTo>
                  <a:pt x="83" y="87"/>
                </a:lnTo>
                <a:lnTo>
                  <a:pt x="76" y="87"/>
                </a:lnTo>
                <a:lnTo>
                  <a:pt x="76" y="90"/>
                </a:lnTo>
                <a:lnTo>
                  <a:pt x="38" y="73"/>
                </a:lnTo>
                <a:lnTo>
                  <a:pt x="34" y="66"/>
                </a:lnTo>
                <a:lnTo>
                  <a:pt x="10" y="56"/>
                </a:lnTo>
                <a:lnTo>
                  <a:pt x="0" y="45"/>
                </a:lnTo>
                <a:lnTo>
                  <a:pt x="10" y="42"/>
                </a:lnTo>
                <a:lnTo>
                  <a:pt x="0" y="31"/>
                </a:lnTo>
                <a:lnTo>
                  <a:pt x="3" y="24"/>
                </a:lnTo>
                <a:lnTo>
                  <a:pt x="7" y="18"/>
                </a:lnTo>
                <a:lnTo>
                  <a:pt x="0" y="14"/>
                </a:lnTo>
                <a:lnTo>
                  <a:pt x="10" y="0"/>
                </a:lnTo>
                <a:lnTo>
                  <a:pt x="3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 name="Freeform 6">
            <a:extLst>
              <a:ext uri="{FF2B5EF4-FFF2-40B4-BE49-F238E27FC236}">
                <a16:creationId xmlns:a16="http://schemas.microsoft.com/office/drawing/2014/main" id="{0CFCDEE6-B72A-51DE-A463-0DF207EFDA45}"/>
              </a:ext>
              <a:ext uri="{C183D7F6-B498-43B3-948B-1728B52AA6E4}">
                <adec:decorative xmlns:adec="http://schemas.microsoft.com/office/drawing/2017/decorative" val="1"/>
              </a:ext>
            </a:extLst>
          </p:cNvPr>
          <p:cNvSpPr>
            <a:spLocks/>
          </p:cNvSpPr>
          <p:nvPr/>
        </p:nvSpPr>
        <p:spPr bwMode="auto">
          <a:xfrm>
            <a:off x="11593069" y="4514189"/>
            <a:ext cx="424932" cy="474412"/>
          </a:xfrm>
          <a:custGeom>
            <a:avLst/>
            <a:gdLst>
              <a:gd name="T0" fmla="*/ 111 w 146"/>
              <a:gd name="T1" fmla="*/ 87 h 163"/>
              <a:gd name="T2" fmla="*/ 107 w 146"/>
              <a:gd name="T3" fmla="*/ 94 h 163"/>
              <a:gd name="T4" fmla="*/ 118 w 146"/>
              <a:gd name="T5" fmla="*/ 101 h 163"/>
              <a:gd name="T6" fmla="*/ 121 w 146"/>
              <a:gd name="T7" fmla="*/ 101 h 163"/>
              <a:gd name="T8" fmla="*/ 128 w 146"/>
              <a:gd name="T9" fmla="*/ 115 h 163"/>
              <a:gd name="T10" fmla="*/ 135 w 146"/>
              <a:gd name="T11" fmla="*/ 115 h 163"/>
              <a:gd name="T12" fmla="*/ 142 w 146"/>
              <a:gd name="T13" fmla="*/ 122 h 163"/>
              <a:gd name="T14" fmla="*/ 135 w 146"/>
              <a:gd name="T15" fmla="*/ 125 h 163"/>
              <a:gd name="T16" fmla="*/ 135 w 146"/>
              <a:gd name="T17" fmla="*/ 132 h 163"/>
              <a:gd name="T18" fmla="*/ 146 w 146"/>
              <a:gd name="T19" fmla="*/ 132 h 163"/>
              <a:gd name="T20" fmla="*/ 139 w 146"/>
              <a:gd name="T21" fmla="*/ 150 h 163"/>
              <a:gd name="T22" fmla="*/ 135 w 146"/>
              <a:gd name="T23" fmla="*/ 153 h 163"/>
              <a:gd name="T24" fmla="*/ 132 w 146"/>
              <a:gd name="T25" fmla="*/ 156 h 163"/>
              <a:gd name="T26" fmla="*/ 128 w 146"/>
              <a:gd name="T27" fmla="*/ 160 h 163"/>
              <a:gd name="T28" fmla="*/ 121 w 146"/>
              <a:gd name="T29" fmla="*/ 163 h 163"/>
              <a:gd name="T30" fmla="*/ 114 w 146"/>
              <a:gd name="T31" fmla="*/ 153 h 163"/>
              <a:gd name="T32" fmla="*/ 111 w 146"/>
              <a:gd name="T33" fmla="*/ 153 h 163"/>
              <a:gd name="T34" fmla="*/ 107 w 146"/>
              <a:gd name="T35" fmla="*/ 146 h 163"/>
              <a:gd name="T36" fmla="*/ 83 w 146"/>
              <a:gd name="T37" fmla="*/ 153 h 163"/>
              <a:gd name="T38" fmla="*/ 73 w 146"/>
              <a:gd name="T39" fmla="*/ 150 h 163"/>
              <a:gd name="T40" fmla="*/ 66 w 146"/>
              <a:gd name="T41" fmla="*/ 136 h 163"/>
              <a:gd name="T42" fmla="*/ 59 w 146"/>
              <a:gd name="T43" fmla="*/ 136 h 163"/>
              <a:gd name="T44" fmla="*/ 59 w 146"/>
              <a:gd name="T45" fmla="*/ 139 h 163"/>
              <a:gd name="T46" fmla="*/ 48 w 146"/>
              <a:gd name="T47" fmla="*/ 139 h 163"/>
              <a:gd name="T48" fmla="*/ 41 w 146"/>
              <a:gd name="T49" fmla="*/ 146 h 163"/>
              <a:gd name="T50" fmla="*/ 21 w 146"/>
              <a:gd name="T51" fmla="*/ 139 h 163"/>
              <a:gd name="T52" fmla="*/ 17 w 146"/>
              <a:gd name="T53" fmla="*/ 115 h 163"/>
              <a:gd name="T54" fmla="*/ 0 w 146"/>
              <a:gd name="T55" fmla="*/ 97 h 163"/>
              <a:gd name="T56" fmla="*/ 0 w 146"/>
              <a:gd name="T57" fmla="*/ 91 h 163"/>
              <a:gd name="T58" fmla="*/ 27 w 146"/>
              <a:gd name="T59" fmla="*/ 94 h 163"/>
              <a:gd name="T60" fmla="*/ 34 w 146"/>
              <a:gd name="T61" fmla="*/ 104 h 163"/>
              <a:gd name="T62" fmla="*/ 55 w 146"/>
              <a:gd name="T63" fmla="*/ 87 h 163"/>
              <a:gd name="T64" fmla="*/ 66 w 146"/>
              <a:gd name="T65" fmla="*/ 91 h 163"/>
              <a:gd name="T66" fmla="*/ 69 w 146"/>
              <a:gd name="T67" fmla="*/ 87 h 163"/>
              <a:gd name="T68" fmla="*/ 59 w 146"/>
              <a:gd name="T69" fmla="*/ 70 h 163"/>
              <a:gd name="T70" fmla="*/ 45 w 146"/>
              <a:gd name="T71" fmla="*/ 63 h 163"/>
              <a:gd name="T72" fmla="*/ 41 w 146"/>
              <a:gd name="T73" fmla="*/ 52 h 163"/>
              <a:gd name="T74" fmla="*/ 31 w 146"/>
              <a:gd name="T75" fmla="*/ 39 h 163"/>
              <a:gd name="T76" fmla="*/ 31 w 146"/>
              <a:gd name="T77" fmla="*/ 18 h 163"/>
              <a:gd name="T78" fmla="*/ 31 w 146"/>
              <a:gd name="T79" fmla="*/ 11 h 163"/>
              <a:gd name="T80" fmla="*/ 34 w 146"/>
              <a:gd name="T81" fmla="*/ 0 h 163"/>
              <a:gd name="T82" fmla="*/ 62 w 146"/>
              <a:gd name="T83" fmla="*/ 4 h 163"/>
              <a:gd name="T84" fmla="*/ 69 w 146"/>
              <a:gd name="T85" fmla="*/ 11 h 163"/>
              <a:gd name="T86" fmla="*/ 76 w 146"/>
              <a:gd name="T87" fmla="*/ 21 h 163"/>
              <a:gd name="T88" fmla="*/ 90 w 146"/>
              <a:gd name="T89" fmla="*/ 59 h 163"/>
              <a:gd name="T90" fmla="*/ 87 w 146"/>
              <a:gd name="T91" fmla="*/ 70 h 163"/>
              <a:gd name="T92" fmla="*/ 90 w 146"/>
              <a:gd name="T93" fmla="*/ 77 h 163"/>
              <a:gd name="T94" fmla="*/ 97 w 146"/>
              <a:gd name="T95" fmla="*/ 77 h 163"/>
              <a:gd name="T96" fmla="*/ 97 w 146"/>
              <a:gd name="T97" fmla="*/ 80 h 163"/>
              <a:gd name="T98" fmla="*/ 111 w 146"/>
              <a:gd name="T99" fmla="*/ 8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63">
                <a:moveTo>
                  <a:pt x="111" y="87"/>
                </a:moveTo>
                <a:lnTo>
                  <a:pt x="107" y="94"/>
                </a:lnTo>
                <a:lnTo>
                  <a:pt x="118" y="101"/>
                </a:lnTo>
                <a:lnTo>
                  <a:pt x="121" y="101"/>
                </a:lnTo>
                <a:lnTo>
                  <a:pt x="128" y="115"/>
                </a:lnTo>
                <a:lnTo>
                  <a:pt x="135" y="115"/>
                </a:lnTo>
                <a:lnTo>
                  <a:pt x="142" y="122"/>
                </a:lnTo>
                <a:lnTo>
                  <a:pt x="135" y="125"/>
                </a:lnTo>
                <a:lnTo>
                  <a:pt x="135" y="132"/>
                </a:lnTo>
                <a:lnTo>
                  <a:pt x="146" y="132"/>
                </a:lnTo>
                <a:lnTo>
                  <a:pt x="139" y="150"/>
                </a:lnTo>
                <a:lnTo>
                  <a:pt x="135" y="153"/>
                </a:lnTo>
                <a:lnTo>
                  <a:pt x="132" y="156"/>
                </a:lnTo>
                <a:lnTo>
                  <a:pt x="128" y="160"/>
                </a:lnTo>
                <a:lnTo>
                  <a:pt x="121" y="163"/>
                </a:lnTo>
                <a:lnTo>
                  <a:pt x="114" y="153"/>
                </a:lnTo>
                <a:lnTo>
                  <a:pt x="111" y="153"/>
                </a:lnTo>
                <a:lnTo>
                  <a:pt x="107" y="146"/>
                </a:lnTo>
                <a:lnTo>
                  <a:pt x="83" y="153"/>
                </a:lnTo>
                <a:lnTo>
                  <a:pt x="73" y="150"/>
                </a:lnTo>
                <a:lnTo>
                  <a:pt x="66" y="136"/>
                </a:lnTo>
                <a:lnTo>
                  <a:pt x="59" y="136"/>
                </a:lnTo>
                <a:lnTo>
                  <a:pt x="59" y="139"/>
                </a:lnTo>
                <a:lnTo>
                  <a:pt x="48" y="139"/>
                </a:lnTo>
                <a:lnTo>
                  <a:pt x="41" y="146"/>
                </a:lnTo>
                <a:lnTo>
                  <a:pt x="21" y="139"/>
                </a:lnTo>
                <a:lnTo>
                  <a:pt x="17" y="115"/>
                </a:lnTo>
                <a:lnTo>
                  <a:pt x="0" y="97"/>
                </a:lnTo>
                <a:lnTo>
                  <a:pt x="0" y="91"/>
                </a:lnTo>
                <a:lnTo>
                  <a:pt x="27" y="94"/>
                </a:lnTo>
                <a:lnTo>
                  <a:pt x="34" y="104"/>
                </a:lnTo>
                <a:lnTo>
                  <a:pt x="55" y="87"/>
                </a:lnTo>
                <a:lnTo>
                  <a:pt x="66" y="91"/>
                </a:lnTo>
                <a:lnTo>
                  <a:pt x="69" y="87"/>
                </a:lnTo>
                <a:lnTo>
                  <a:pt x="59" y="70"/>
                </a:lnTo>
                <a:lnTo>
                  <a:pt x="45" y="63"/>
                </a:lnTo>
                <a:lnTo>
                  <a:pt x="41" y="52"/>
                </a:lnTo>
                <a:lnTo>
                  <a:pt x="31" y="39"/>
                </a:lnTo>
                <a:lnTo>
                  <a:pt x="31" y="18"/>
                </a:lnTo>
                <a:lnTo>
                  <a:pt x="31" y="11"/>
                </a:lnTo>
                <a:lnTo>
                  <a:pt x="34" y="0"/>
                </a:lnTo>
                <a:lnTo>
                  <a:pt x="62" y="4"/>
                </a:lnTo>
                <a:lnTo>
                  <a:pt x="69" y="11"/>
                </a:lnTo>
                <a:lnTo>
                  <a:pt x="76" y="21"/>
                </a:lnTo>
                <a:lnTo>
                  <a:pt x="90" y="59"/>
                </a:lnTo>
                <a:lnTo>
                  <a:pt x="87" y="70"/>
                </a:lnTo>
                <a:lnTo>
                  <a:pt x="90" y="77"/>
                </a:lnTo>
                <a:lnTo>
                  <a:pt x="97" y="77"/>
                </a:lnTo>
                <a:lnTo>
                  <a:pt x="97" y="80"/>
                </a:lnTo>
                <a:lnTo>
                  <a:pt x="111" y="8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 name="Freeform 7">
            <a:extLst>
              <a:ext uri="{FF2B5EF4-FFF2-40B4-BE49-F238E27FC236}">
                <a16:creationId xmlns:a16="http://schemas.microsoft.com/office/drawing/2014/main" id="{E66832F5-AC3C-AE09-B3BA-B0CBBF0FE514}"/>
              </a:ext>
              <a:ext uri="{C183D7F6-B498-43B3-948B-1728B52AA6E4}">
                <adec:decorative xmlns:adec="http://schemas.microsoft.com/office/drawing/2017/decorative" val="1"/>
              </a:ext>
            </a:extLst>
          </p:cNvPr>
          <p:cNvSpPr>
            <a:spLocks/>
          </p:cNvSpPr>
          <p:nvPr/>
        </p:nvSpPr>
        <p:spPr bwMode="auto">
          <a:xfrm>
            <a:off x="11287466" y="4010674"/>
            <a:ext cx="325976" cy="323066"/>
          </a:xfrm>
          <a:custGeom>
            <a:avLst/>
            <a:gdLst>
              <a:gd name="T0" fmla="*/ 112 w 112"/>
              <a:gd name="T1" fmla="*/ 35 h 111"/>
              <a:gd name="T2" fmla="*/ 91 w 112"/>
              <a:gd name="T3" fmla="*/ 48 h 111"/>
              <a:gd name="T4" fmla="*/ 84 w 112"/>
              <a:gd name="T5" fmla="*/ 66 h 111"/>
              <a:gd name="T6" fmla="*/ 91 w 112"/>
              <a:gd name="T7" fmla="*/ 83 h 111"/>
              <a:gd name="T8" fmla="*/ 94 w 112"/>
              <a:gd name="T9" fmla="*/ 97 h 111"/>
              <a:gd name="T10" fmla="*/ 84 w 112"/>
              <a:gd name="T11" fmla="*/ 111 h 111"/>
              <a:gd name="T12" fmla="*/ 73 w 112"/>
              <a:gd name="T13" fmla="*/ 111 h 111"/>
              <a:gd name="T14" fmla="*/ 59 w 112"/>
              <a:gd name="T15" fmla="*/ 97 h 111"/>
              <a:gd name="T16" fmla="*/ 49 w 112"/>
              <a:gd name="T17" fmla="*/ 94 h 111"/>
              <a:gd name="T18" fmla="*/ 35 w 112"/>
              <a:gd name="T19" fmla="*/ 97 h 111"/>
              <a:gd name="T20" fmla="*/ 25 w 112"/>
              <a:gd name="T21" fmla="*/ 104 h 111"/>
              <a:gd name="T22" fmla="*/ 21 w 112"/>
              <a:gd name="T23" fmla="*/ 107 h 111"/>
              <a:gd name="T24" fmla="*/ 14 w 112"/>
              <a:gd name="T25" fmla="*/ 111 h 111"/>
              <a:gd name="T26" fmla="*/ 4 w 112"/>
              <a:gd name="T27" fmla="*/ 101 h 111"/>
              <a:gd name="T28" fmla="*/ 0 w 112"/>
              <a:gd name="T29" fmla="*/ 80 h 111"/>
              <a:gd name="T30" fmla="*/ 4 w 112"/>
              <a:gd name="T31" fmla="*/ 69 h 111"/>
              <a:gd name="T32" fmla="*/ 14 w 112"/>
              <a:gd name="T33" fmla="*/ 66 h 111"/>
              <a:gd name="T34" fmla="*/ 25 w 112"/>
              <a:gd name="T35" fmla="*/ 69 h 111"/>
              <a:gd name="T36" fmla="*/ 39 w 112"/>
              <a:gd name="T37" fmla="*/ 59 h 111"/>
              <a:gd name="T38" fmla="*/ 32 w 112"/>
              <a:gd name="T39" fmla="*/ 48 h 111"/>
              <a:gd name="T40" fmla="*/ 35 w 112"/>
              <a:gd name="T41" fmla="*/ 35 h 111"/>
              <a:gd name="T42" fmla="*/ 53 w 112"/>
              <a:gd name="T43" fmla="*/ 24 h 111"/>
              <a:gd name="T44" fmla="*/ 56 w 112"/>
              <a:gd name="T45" fmla="*/ 21 h 111"/>
              <a:gd name="T46" fmla="*/ 49 w 112"/>
              <a:gd name="T47" fmla="*/ 17 h 111"/>
              <a:gd name="T48" fmla="*/ 53 w 112"/>
              <a:gd name="T49" fmla="*/ 7 h 111"/>
              <a:gd name="T50" fmla="*/ 98 w 112"/>
              <a:gd name="T51" fmla="*/ 0 h 111"/>
              <a:gd name="T52" fmla="*/ 112 w 112"/>
              <a:gd name="T5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11">
                <a:moveTo>
                  <a:pt x="112" y="35"/>
                </a:moveTo>
                <a:lnTo>
                  <a:pt x="91" y="48"/>
                </a:lnTo>
                <a:lnTo>
                  <a:pt x="84" y="66"/>
                </a:lnTo>
                <a:lnTo>
                  <a:pt x="91" y="83"/>
                </a:lnTo>
                <a:lnTo>
                  <a:pt x="94" y="97"/>
                </a:lnTo>
                <a:lnTo>
                  <a:pt x="84" y="111"/>
                </a:lnTo>
                <a:lnTo>
                  <a:pt x="73" y="111"/>
                </a:lnTo>
                <a:lnTo>
                  <a:pt x="59" y="97"/>
                </a:lnTo>
                <a:lnTo>
                  <a:pt x="49" y="94"/>
                </a:lnTo>
                <a:lnTo>
                  <a:pt x="35" y="97"/>
                </a:lnTo>
                <a:lnTo>
                  <a:pt x="25" y="104"/>
                </a:lnTo>
                <a:lnTo>
                  <a:pt x="21" y="107"/>
                </a:lnTo>
                <a:lnTo>
                  <a:pt x="14" y="111"/>
                </a:lnTo>
                <a:lnTo>
                  <a:pt x="4" y="101"/>
                </a:lnTo>
                <a:lnTo>
                  <a:pt x="0" y="80"/>
                </a:lnTo>
                <a:lnTo>
                  <a:pt x="4" y="69"/>
                </a:lnTo>
                <a:lnTo>
                  <a:pt x="14" y="66"/>
                </a:lnTo>
                <a:lnTo>
                  <a:pt x="25" y="69"/>
                </a:lnTo>
                <a:lnTo>
                  <a:pt x="39" y="59"/>
                </a:lnTo>
                <a:lnTo>
                  <a:pt x="32" y="48"/>
                </a:lnTo>
                <a:lnTo>
                  <a:pt x="35" y="35"/>
                </a:lnTo>
                <a:lnTo>
                  <a:pt x="53" y="24"/>
                </a:lnTo>
                <a:lnTo>
                  <a:pt x="56" y="21"/>
                </a:lnTo>
                <a:lnTo>
                  <a:pt x="49" y="17"/>
                </a:lnTo>
                <a:lnTo>
                  <a:pt x="53" y="7"/>
                </a:lnTo>
                <a:lnTo>
                  <a:pt x="98" y="0"/>
                </a:lnTo>
                <a:lnTo>
                  <a:pt x="112"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 name="Freeform 8">
            <a:extLst>
              <a:ext uri="{FF2B5EF4-FFF2-40B4-BE49-F238E27FC236}">
                <a16:creationId xmlns:a16="http://schemas.microsoft.com/office/drawing/2014/main" id="{8D6CCBD3-969C-D543-7528-2A15C46D0C5C}"/>
              </a:ext>
              <a:ext uri="{C183D7F6-B498-43B3-948B-1728B52AA6E4}">
                <adec:decorative xmlns:adec="http://schemas.microsoft.com/office/drawing/2017/decorative" val="1"/>
              </a:ext>
            </a:extLst>
          </p:cNvPr>
          <p:cNvSpPr>
            <a:spLocks/>
          </p:cNvSpPr>
          <p:nvPr/>
        </p:nvSpPr>
        <p:spPr bwMode="auto">
          <a:xfrm>
            <a:off x="11793893" y="4383218"/>
            <a:ext cx="343439" cy="515159"/>
          </a:xfrm>
          <a:custGeom>
            <a:avLst/>
            <a:gdLst>
              <a:gd name="T0" fmla="*/ 87 w 118"/>
              <a:gd name="T1" fmla="*/ 18 h 177"/>
              <a:gd name="T2" fmla="*/ 87 w 118"/>
              <a:gd name="T3" fmla="*/ 21 h 177"/>
              <a:gd name="T4" fmla="*/ 91 w 118"/>
              <a:gd name="T5" fmla="*/ 28 h 177"/>
              <a:gd name="T6" fmla="*/ 104 w 118"/>
              <a:gd name="T7" fmla="*/ 38 h 177"/>
              <a:gd name="T8" fmla="*/ 111 w 118"/>
              <a:gd name="T9" fmla="*/ 49 h 177"/>
              <a:gd name="T10" fmla="*/ 118 w 118"/>
              <a:gd name="T11" fmla="*/ 59 h 177"/>
              <a:gd name="T12" fmla="*/ 118 w 118"/>
              <a:gd name="T13" fmla="*/ 66 h 177"/>
              <a:gd name="T14" fmla="*/ 115 w 118"/>
              <a:gd name="T15" fmla="*/ 87 h 177"/>
              <a:gd name="T16" fmla="*/ 101 w 118"/>
              <a:gd name="T17" fmla="*/ 125 h 177"/>
              <a:gd name="T18" fmla="*/ 91 w 118"/>
              <a:gd name="T19" fmla="*/ 153 h 177"/>
              <a:gd name="T20" fmla="*/ 80 w 118"/>
              <a:gd name="T21" fmla="*/ 177 h 177"/>
              <a:gd name="T22" fmla="*/ 77 w 118"/>
              <a:gd name="T23" fmla="*/ 177 h 177"/>
              <a:gd name="T24" fmla="*/ 66 w 118"/>
              <a:gd name="T25" fmla="*/ 177 h 177"/>
              <a:gd name="T26" fmla="*/ 66 w 118"/>
              <a:gd name="T27" fmla="*/ 170 h 177"/>
              <a:gd name="T28" fmla="*/ 73 w 118"/>
              <a:gd name="T29" fmla="*/ 167 h 177"/>
              <a:gd name="T30" fmla="*/ 66 w 118"/>
              <a:gd name="T31" fmla="*/ 160 h 177"/>
              <a:gd name="T32" fmla="*/ 59 w 118"/>
              <a:gd name="T33" fmla="*/ 160 h 177"/>
              <a:gd name="T34" fmla="*/ 52 w 118"/>
              <a:gd name="T35" fmla="*/ 146 h 177"/>
              <a:gd name="T36" fmla="*/ 49 w 118"/>
              <a:gd name="T37" fmla="*/ 146 h 177"/>
              <a:gd name="T38" fmla="*/ 38 w 118"/>
              <a:gd name="T39" fmla="*/ 139 h 177"/>
              <a:gd name="T40" fmla="*/ 42 w 118"/>
              <a:gd name="T41" fmla="*/ 132 h 177"/>
              <a:gd name="T42" fmla="*/ 28 w 118"/>
              <a:gd name="T43" fmla="*/ 125 h 177"/>
              <a:gd name="T44" fmla="*/ 28 w 118"/>
              <a:gd name="T45" fmla="*/ 122 h 177"/>
              <a:gd name="T46" fmla="*/ 21 w 118"/>
              <a:gd name="T47" fmla="*/ 122 h 177"/>
              <a:gd name="T48" fmla="*/ 18 w 118"/>
              <a:gd name="T49" fmla="*/ 115 h 177"/>
              <a:gd name="T50" fmla="*/ 21 w 118"/>
              <a:gd name="T51" fmla="*/ 104 h 177"/>
              <a:gd name="T52" fmla="*/ 7 w 118"/>
              <a:gd name="T53" fmla="*/ 66 h 177"/>
              <a:gd name="T54" fmla="*/ 0 w 118"/>
              <a:gd name="T55" fmla="*/ 56 h 177"/>
              <a:gd name="T56" fmla="*/ 14 w 118"/>
              <a:gd name="T57" fmla="*/ 49 h 177"/>
              <a:gd name="T58" fmla="*/ 18 w 118"/>
              <a:gd name="T59" fmla="*/ 38 h 177"/>
              <a:gd name="T60" fmla="*/ 21 w 118"/>
              <a:gd name="T61" fmla="*/ 28 h 177"/>
              <a:gd name="T62" fmla="*/ 31 w 118"/>
              <a:gd name="T63" fmla="*/ 31 h 177"/>
              <a:gd name="T64" fmla="*/ 52 w 118"/>
              <a:gd name="T65" fmla="*/ 21 h 177"/>
              <a:gd name="T66" fmla="*/ 59 w 118"/>
              <a:gd name="T67" fmla="*/ 11 h 177"/>
              <a:gd name="T68" fmla="*/ 80 w 118"/>
              <a:gd name="T69" fmla="*/ 0 h 177"/>
              <a:gd name="T70" fmla="*/ 87 w 118"/>
              <a:gd name="T71" fmla="*/ 1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77">
                <a:moveTo>
                  <a:pt x="87" y="18"/>
                </a:moveTo>
                <a:lnTo>
                  <a:pt x="87" y="21"/>
                </a:lnTo>
                <a:lnTo>
                  <a:pt x="91" y="28"/>
                </a:lnTo>
                <a:lnTo>
                  <a:pt x="104" y="38"/>
                </a:lnTo>
                <a:lnTo>
                  <a:pt x="111" y="49"/>
                </a:lnTo>
                <a:lnTo>
                  <a:pt x="118" y="59"/>
                </a:lnTo>
                <a:lnTo>
                  <a:pt x="118" y="66"/>
                </a:lnTo>
                <a:lnTo>
                  <a:pt x="115" y="87"/>
                </a:lnTo>
                <a:lnTo>
                  <a:pt x="101" y="125"/>
                </a:lnTo>
                <a:lnTo>
                  <a:pt x="91" y="153"/>
                </a:lnTo>
                <a:lnTo>
                  <a:pt x="80" y="177"/>
                </a:lnTo>
                <a:lnTo>
                  <a:pt x="77" y="177"/>
                </a:lnTo>
                <a:lnTo>
                  <a:pt x="66" y="177"/>
                </a:lnTo>
                <a:lnTo>
                  <a:pt x="66" y="170"/>
                </a:lnTo>
                <a:lnTo>
                  <a:pt x="73" y="167"/>
                </a:lnTo>
                <a:lnTo>
                  <a:pt x="66" y="160"/>
                </a:lnTo>
                <a:lnTo>
                  <a:pt x="59" y="160"/>
                </a:lnTo>
                <a:lnTo>
                  <a:pt x="52" y="146"/>
                </a:lnTo>
                <a:lnTo>
                  <a:pt x="49" y="146"/>
                </a:lnTo>
                <a:lnTo>
                  <a:pt x="38" y="139"/>
                </a:lnTo>
                <a:lnTo>
                  <a:pt x="42" y="132"/>
                </a:lnTo>
                <a:lnTo>
                  <a:pt x="28" y="125"/>
                </a:lnTo>
                <a:lnTo>
                  <a:pt x="28" y="122"/>
                </a:lnTo>
                <a:lnTo>
                  <a:pt x="21" y="122"/>
                </a:lnTo>
                <a:lnTo>
                  <a:pt x="18" y="115"/>
                </a:lnTo>
                <a:lnTo>
                  <a:pt x="21" y="104"/>
                </a:lnTo>
                <a:lnTo>
                  <a:pt x="7" y="66"/>
                </a:lnTo>
                <a:lnTo>
                  <a:pt x="0" y="56"/>
                </a:lnTo>
                <a:lnTo>
                  <a:pt x="14" y="49"/>
                </a:lnTo>
                <a:lnTo>
                  <a:pt x="18" y="38"/>
                </a:lnTo>
                <a:lnTo>
                  <a:pt x="21" y="28"/>
                </a:lnTo>
                <a:lnTo>
                  <a:pt x="31" y="31"/>
                </a:lnTo>
                <a:lnTo>
                  <a:pt x="52" y="21"/>
                </a:lnTo>
                <a:lnTo>
                  <a:pt x="59" y="11"/>
                </a:lnTo>
                <a:lnTo>
                  <a:pt x="80" y="0"/>
                </a:lnTo>
                <a:lnTo>
                  <a:pt x="87"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 name="Freeform 9">
            <a:extLst>
              <a:ext uri="{FF2B5EF4-FFF2-40B4-BE49-F238E27FC236}">
                <a16:creationId xmlns:a16="http://schemas.microsoft.com/office/drawing/2014/main" id="{87D38360-B6D2-B35C-1B0E-CE643C2C38F3}"/>
              </a:ext>
              <a:ext uri="{C183D7F6-B498-43B3-948B-1728B52AA6E4}">
                <adec:decorative xmlns:adec="http://schemas.microsoft.com/office/drawing/2017/decorative" val="1"/>
              </a:ext>
            </a:extLst>
          </p:cNvPr>
          <p:cNvSpPr>
            <a:spLocks/>
          </p:cNvSpPr>
          <p:nvPr/>
        </p:nvSpPr>
        <p:spPr bwMode="auto">
          <a:xfrm>
            <a:off x="11389335" y="4493816"/>
            <a:ext cx="224109" cy="253214"/>
          </a:xfrm>
          <a:custGeom>
            <a:avLst/>
            <a:gdLst>
              <a:gd name="T0" fmla="*/ 66 w 77"/>
              <a:gd name="T1" fmla="*/ 28 h 87"/>
              <a:gd name="T2" fmla="*/ 70 w 77"/>
              <a:gd name="T3" fmla="*/ 32 h 87"/>
              <a:gd name="T4" fmla="*/ 73 w 77"/>
              <a:gd name="T5" fmla="*/ 42 h 87"/>
              <a:gd name="T6" fmla="*/ 77 w 77"/>
              <a:gd name="T7" fmla="*/ 56 h 87"/>
              <a:gd name="T8" fmla="*/ 63 w 77"/>
              <a:gd name="T9" fmla="*/ 66 h 87"/>
              <a:gd name="T10" fmla="*/ 66 w 77"/>
              <a:gd name="T11" fmla="*/ 80 h 87"/>
              <a:gd name="T12" fmla="*/ 45 w 77"/>
              <a:gd name="T13" fmla="*/ 87 h 87"/>
              <a:gd name="T14" fmla="*/ 38 w 77"/>
              <a:gd name="T15" fmla="*/ 84 h 87"/>
              <a:gd name="T16" fmla="*/ 38 w 77"/>
              <a:gd name="T17" fmla="*/ 80 h 87"/>
              <a:gd name="T18" fmla="*/ 31 w 77"/>
              <a:gd name="T19" fmla="*/ 63 h 87"/>
              <a:gd name="T20" fmla="*/ 14 w 77"/>
              <a:gd name="T21" fmla="*/ 56 h 87"/>
              <a:gd name="T22" fmla="*/ 11 w 77"/>
              <a:gd name="T23" fmla="*/ 49 h 87"/>
              <a:gd name="T24" fmla="*/ 0 w 77"/>
              <a:gd name="T25" fmla="*/ 39 h 87"/>
              <a:gd name="T26" fmla="*/ 14 w 77"/>
              <a:gd name="T27" fmla="*/ 25 h 87"/>
              <a:gd name="T28" fmla="*/ 24 w 77"/>
              <a:gd name="T29" fmla="*/ 28 h 87"/>
              <a:gd name="T30" fmla="*/ 24 w 77"/>
              <a:gd name="T31" fmla="*/ 14 h 87"/>
              <a:gd name="T32" fmla="*/ 35 w 77"/>
              <a:gd name="T33" fmla="*/ 11 h 87"/>
              <a:gd name="T34" fmla="*/ 49 w 77"/>
              <a:gd name="T35" fmla="*/ 0 h 87"/>
              <a:gd name="T36" fmla="*/ 56 w 77"/>
              <a:gd name="T37" fmla="*/ 11 h 87"/>
              <a:gd name="T38" fmla="*/ 59 w 77"/>
              <a:gd name="T39" fmla="*/ 25 h 87"/>
              <a:gd name="T40" fmla="*/ 66 w 77"/>
              <a:gd name="T41"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87">
                <a:moveTo>
                  <a:pt x="66" y="28"/>
                </a:moveTo>
                <a:lnTo>
                  <a:pt x="70" y="32"/>
                </a:lnTo>
                <a:lnTo>
                  <a:pt x="73" y="42"/>
                </a:lnTo>
                <a:lnTo>
                  <a:pt x="77" y="56"/>
                </a:lnTo>
                <a:lnTo>
                  <a:pt x="63" y="66"/>
                </a:lnTo>
                <a:lnTo>
                  <a:pt x="66" y="80"/>
                </a:lnTo>
                <a:lnTo>
                  <a:pt x="45" y="87"/>
                </a:lnTo>
                <a:lnTo>
                  <a:pt x="38" y="84"/>
                </a:lnTo>
                <a:lnTo>
                  <a:pt x="38" y="80"/>
                </a:lnTo>
                <a:lnTo>
                  <a:pt x="31" y="63"/>
                </a:lnTo>
                <a:lnTo>
                  <a:pt x="14" y="56"/>
                </a:lnTo>
                <a:lnTo>
                  <a:pt x="11" y="49"/>
                </a:lnTo>
                <a:lnTo>
                  <a:pt x="0" y="39"/>
                </a:lnTo>
                <a:lnTo>
                  <a:pt x="14" y="25"/>
                </a:lnTo>
                <a:lnTo>
                  <a:pt x="24" y="28"/>
                </a:lnTo>
                <a:lnTo>
                  <a:pt x="24" y="14"/>
                </a:lnTo>
                <a:lnTo>
                  <a:pt x="35" y="11"/>
                </a:lnTo>
                <a:lnTo>
                  <a:pt x="49" y="0"/>
                </a:lnTo>
                <a:lnTo>
                  <a:pt x="56" y="11"/>
                </a:lnTo>
                <a:lnTo>
                  <a:pt x="59" y="25"/>
                </a:lnTo>
                <a:lnTo>
                  <a:pt x="66" y="2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 name="Freeform 10">
            <a:extLst>
              <a:ext uri="{FF2B5EF4-FFF2-40B4-BE49-F238E27FC236}">
                <a16:creationId xmlns:a16="http://schemas.microsoft.com/office/drawing/2014/main" id="{A05681F8-AB12-9DF2-0BF7-43EC41F06D4E}"/>
              </a:ext>
              <a:ext uri="{C183D7F6-B498-43B3-948B-1728B52AA6E4}">
                <adec:decorative xmlns:adec="http://schemas.microsoft.com/office/drawing/2017/decorative" val="1"/>
              </a:ext>
            </a:extLst>
          </p:cNvPr>
          <p:cNvSpPr>
            <a:spLocks/>
          </p:cNvSpPr>
          <p:nvPr/>
        </p:nvSpPr>
        <p:spPr bwMode="auto">
          <a:xfrm>
            <a:off x="11299108" y="4284260"/>
            <a:ext cx="334708" cy="291050"/>
          </a:xfrm>
          <a:custGeom>
            <a:avLst/>
            <a:gdLst>
              <a:gd name="T0" fmla="*/ 80 w 115"/>
              <a:gd name="T1" fmla="*/ 17 h 100"/>
              <a:gd name="T2" fmla="*/ 90 w 115"/>
              <a:gd name="T3" fmla="*/ 20 h 100"/>
              <a:gd name="T4" fmla="*/ 87 w 115"/>
              <a:gd name="T5" fmla="*/ 31 h 100"/>
              <a:gd name="T6" fmla="*/ 94 w 115"/>
              <a:gd name="T7" fmla="*/ 48 h 100"/>
              <a:gd name="T8" fmla="*/ 101 w 115"/>
              <a:gd name="T9" fmla="*/ 52 h 100"/>
              <a:gd name="T10" fmla="*/ 101 w 115"/>
              <a:gd name="T11" fmla="*/ 59 h 100"/>
              <a:gd name="T12" fmla="*/ 108 w 115"/>
              <a:gd name="T13" fmla="*/ 72 h 100"/>
              <a:gd name="T14" fmla="*/ 115 w 115"/>
              <a:gd name="T15" fmla="*/ 79 h 100"/>
              <a:gd name="T16" fmla="*/ 97 w 115"/>
              <a:gd name="T17" fmla="*/ 100 h 100"/>
              <a:gd name="T18" fmla="*/ 90 w 115"/>
              <a:gd name="T19" fmla="*/ 97 h 100"/>
              <a:gd name="T20" fmla="*/ 87 w 115"/>
              <a:gd name="T21" fmla="*/ 83 h 100"/>
              <a:gd name="T22" fmla="*/ 80 w 115"/>
              <a:gd name="T23" fmla="*/ 72 h 100"/>
              <a:gd name="T24" fmla="*/ 66 w 115"/>
              <a:gd name="T25" fmla="*/ 83 h 100"/>
              <a:gd name="T26" fmla="*/ 55 w 115"/>
              <a:gd name="T27" fmla="*/ 86 h 100"/>
              <a:gd name="T28" fmla="*/ 55 w 115"/>
              <a:gd name="T29" fmla="*/ 100 h 100"/>
              <a:gd name="T30" fmla="*/ 45 w 115"/>
              <a:gd name="T31" fmla="*/ 97 h 100"/>
              <a:gd name="T32" fmla="*/ 24 w 115"/>
              <a:gd name="T33" fmla="*/ 86 h 100"/>
              <a:gd name="T34" fmla="*/ 17 w 115"/>
              <a:gd name="T35" fmla="*/ 69 h 100"/>
              <a:gd name="T36" fmla="*/ 7 w 115"/>
              <a:gd name="T37" fmla="*/ 55 h 100"/>
              <a:gd name="T38" fmla="*/ 0 w 115"/>
              <a:gd name="T39" fmla="*/ 48 h 100"/>
              <a:gd name="T40" fmla="*/ 10 w 115"/>
              <a:gd name="T41" fmla="*/ 27 h 100"/>
              <a:gd name="T42" fmla="*/ 10 w 115"/>
              <a:gd name="T43" fmla="*/ 17 h 100"/>
              <a:gd name="T44" fmla="*/ 17 w 115"/>
              <a:gd name="T45" fmla="*/ 13 h 100"/>
              <a:gd name="T46" fmla="*/ 21 w 115"/>
              <a:gd name="T47" fmla="*/ 10 h 100"/>
              <a:gd name="T48" fmla="*/ 31 w 115"/>
              <a:gd name="T49" fmla="*/ 3 h 100"/>
              <a:gd name="T50" fmla="*/ 45 w 115"/>
              <a:gd name="T51" fmla="*/ 0 h 100"/>
              <a:gd name="T52" fmla="*/ 55 w 115"/>
              <a:gd name="T53" fmla="*/ 3 h 100"/>
              <a:gd name="T54" fmla="*/ 69 w 115"/>
              <a:gd name="T55" fmla="*/ 17 h 100"/>
              <a:gd name="T56" fmla="*/ 80 w 115"/>
              <a:gd name="T5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0">
                <a:moveTo>
                  <a:pt x="80" y="17"/>
                </a:moveTo>
                <a:lnTo>
                  <a:pt x="90" y="20"/>
                </a:lnTo>
                <a:lnTo>
                  <a:pt x="87" y="31"/>
                </a:lnTo>
                <a:lnTo>
                  <a:pt x="94" y="48"/>
                </a:lnTo>
                <a:lnTo>
                  <a:pt x="101" y="52"/>
                </a:lnTo>
                <a:lnTo>
                  <a:pt x="101" y="59"/>
                </a:lnTo>
                <a:lnTo>
                  <a:pt x="108" y="72"/>
                </a:lnTo>
                <a:lnTo>
                  <a:pt x="115" y="79"/>
                </a:lnTo>
                <a:lnTo>
                  <a:pt x="97" y="100"/>
                </a:lnTo>
                <a:lnTo>
                  <a:pt x="90" y="97"/>
                </a:lnTo>
                <a:lnTo>
                  <a:pt x="87" y="83"/>
                </a:lnTo>
                <a:lnTo>
                  <a:pt x="80" y="72"/>
                </a:lnTo>
                <a:lnTo>
                  <a:pt x="66" y="83"/>
                </a:lnTo>
                <a:lnTo>
                  <a:pt x="55" y="86"/>
                </a:lnTo>
                <a:lnTo>
                  <a:pt x="55" y="100"/>
                </a:lnTo>
                <a:lnTo>
                  <a:pt x="45" y="97"/>
                </a:lnTo>
                <a:lnTo>
                  <a:pt x="24" y="86"/>
                </a:lnTo>
                <a:lnTo>
                  <a:pt x="17" y="69"/>
                </a:lnTo>
                <a:lnTo>
                  <a:pt x="7" y="55"/>
                </a:lnTo>
                <a:lnTo>
                  <a:pt x="0" y="48"/>
                </a:lnTo>
                <a:lnTo>
                  <a:pt x="10" y="27"/>
                </a:lnTo>
                <a:lnTo>
                  <a:pt x="10" y="17"/>
                </a:lnTo>
                <a:lnTo>
                  <a:pt x="17" y="13"/>
                </a:lnTo>
                <a:lnTo>
                  <a:pt x="21" y="10"/>
                </a:lnTo>
                <a:lnTo>
                  <a:pt x="31" y="3"/>
                </a:lnTo>
                <a:lnTo>
                  <a:pt x="45" y="0"/>
                </a:lnTo>
                <a:lnTo>
                  <a:pt x="55" y="3"/>
                </a:lnTo>
                <a:lnTo>
                  <a:pt x="69" y="17"/>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 name="Freeform 11">
            <a:extLst>
              <a:ext uri="{FF2B5EF4-FFF2-40B4-BE49-F238E27FC236}">
                <a16:creationId xmlns:a16="http://schemas.microsoft.com/office/drawing/2014/main" id="{CC089323-AB3C-6134-9D71-BC14B68BD076}"/>
              </a:ext>
              <a:ext uri="{C183D7F6-B498-43B3-948B-1728B52AA6E4}">
                <adec:decorative xmlns:adec="http://schemas.microsoft.com/office/drawing/2017/decorative" val="1"/>
              </a:ext>
            </a:extLst>
          </p:cNvPr>
          <p:cNvSpPr>
            <a:spLocks/>
          </p:cNvSpPr>
          <p:nvPr/>
        </p:nvSpPr>
        <p:spPr bwMode="auto">
          <a:xfrm>
            <a:off x="11307841" y="4656804"/>
            <a:ext cx="192093" cy="171720"/>
          </a:xfrm>
          <a:custGeom>
            <a:avLst/>
            <a:gdLst>
              <a:gd name="T0" fmla="*/ 42 w 66"/>
              <a:gd name="T1" fmla="*/ 0 h 59"/>
              <a:gd name="T2" fmla="*/ 59 w 66"/>
              <a:gd name="T3" fmla="*/ 7 h 59"/>
              <a:gd name="T4" fmla="*/ 66 w 66"/>
              <a:gd name="T5" fmla="*/ 24 h 59"/>
              <a:gd name="T6" fmla="*/ 66 w 66"/>
              <a:gd name="T7" fmla="*/ 28 h 59"/>
              <a:gd name="T8" fmla="*/ 63 w 66"/>
              <a:gd name="T9" fmla="*/ 35 h 59"/>
              <a:gd name="T10" fmla="*/ 59 w 66"/>
              <a:gd name="T11" fmla="*/ 38 h 59"/>
              <a:gd name="T12" fmla="*/ 46 w 66"/>
              <a:gd name="T13" fmla="*/ 31 h 59"/>
              <a:gd name="T14" fmla="*/ 35 w 66"/>
              <a:gd name="T15" fmla="*/ 45 h 59"/>
              <a:gd name="T16" fmla="*/ 39 w 66"/>
              <a:gd name="T17" fmla="*/ 52 h 59"/>
              <a:gd name="T18" fmla="*/ 32 w 66"/>
              <a:gd name="T19" fmla="*/ 59 h 59"/>
              <a:gd name="T20" fmla="*/ 18 w 66"/>
              <a:gd name="T21" fmla="*/ 48 h 59"/>
              <a:gd name="T22" fmla="*/ 18 w 66"/>
              <a:gd name="T23" fmla="*/ 45 h 59"/>
              <a:gd name="T24" fmla="*/ 11 w 66"/>
              <a:gd name="T25" fmla="*/ 45 h 59"/>
              <a:gd name="T26" fmla="*/ 0 w 66"/>
              <a:gd name="T27" fmla="*/ 21 h 59"/>
              <a:gd name="T28" fmla="*/ 7 w 66"/>
              <a:gd name="T29" fmla="*/ 14 h 59"/>
              <a:gd name="T30" fmla="*/ 11 w 66"/>
              <a:gd name="T31" fmla="*/ 7 h 59"/>
              <a:gd name="T32" fmla="*/ 14 w 66"/>
              <a:gd name="T33" fmla="*/ 7 h 59"/>
              <a:gd name="T34" fmla="*/ 28 w 66"/>
              <a:gd name="T35" fmla="*/ 14 h 59"/>
              <a:gd name="T36" fmla="*/ 42 w 66"/>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59">
                <a:moveTo>
                  <a:pt x="42" y="0"/>
                </a:moveTo>
                <a:lnTo>
                  <a:pt x="59" y="7"/>
                </a:lnTo>
                <a:lnTo>
                  <a:pt x="66" y="24"/>
                </a:lnTo>
                <a:lnTo>
                  <a:pt x="66" y="28"/>
                </a:lnTo>
                <a:lnTo>
                  <a:pt x="63" y="35"/>
                </a:lnTo>
                <a:lnTo>
                  <a:pt x="59" y="38"/>
                </a:lnTo>
                <a:lnTo>
                  <a:pt x="46" y="31"/>
                </a:lnTo>
                <a:lnTo>
                  <a:pt x="35" y="45"/>
                </a:lnTo>
                <a:lnTo>
                  <a:pt x="39" y="52"/>
                </a:lnTo>
                <a:lnTo>
                  <a:pt x="32" y="59"/>
                </a:lnTo>
                <a:lnTo>
                  <a:pt x="18" y="48"/>
                </a:lnTo>
                <a:lnTo>
                  <a:pt x="18" y="45"/>
                </a:lnTo>
                <a:lnTo>
                  <a:pt x="11" y="45"/>
                </a:lnTo>
                <a:lnTo>
                  <a:pt x="0" y="21"/>
                </a:lnTo>
                <a:lnTo>
                  <a:pt x="7" y="14"/>
                </a:lnTo>
                <a:lnTo>
                  <a:pt x="11" y="7"/>
                </a:lnTo>
                <a:lnTo>
                  <a:pt x="14" y="7"/>
                </a:lnTo>
                <a:lnTo>
                  <a:pt x="28" y="14"/>
                </a:lnTo>
                <a:lnTo>
                  <a:pt x="4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 name="Freeform 12">
            <a:extLst>
              <a:ext uri="{FF2B5EF4-FFF2-40B4-BE49-F238E27FC236}">
                <a16:creationId xmlns:a16="http://schemas.microsoft.com/office/drawing/2014/main" id="{F390B807-102F-C89F-B456-5459A130FF04}"/>
              </a:ext>
              <a:ext uri="{C183D7F6-B498-43B3-948B-1728B52AA6E4}">
                <adec:decorative xmlns:adec="http://schemas.microsoft.com/office/drawing/2017/decorative" val="1"/>
              </a:ext>
            </a:extLst>
          </p:cNvPr>
          <p:cNvSpPr>
            <a:spLocks/>
          </p:cNvSpPr>
          <p:nvPr/>
        </p:nvSpPr>
        <p:spPr bwMode="auto">
          <a:xfrm>
            <a:off x="11531948" y="4092168"/>
            <a:ext cx="494784" cy="454038"/>
          </a:xfrm>
          <a:custGeom>
            <a:avLst/>
            <a:gdLst>
              <a:gd name="T0" fmla="*/ 48 w 170"/>
              <a:gd name="T1" fmla="*/ 0 h 156"/>
              <a:gd name="T2" fmla="*/ 52 w 170"/>
              <a:gd name="T3" fmla="*/ 3 h 156"/>
              <a:gd name="T4" fmla="*/ 80 w 170"/>
              <a:gd name="T5" fmla="*/ 31 h 156"/>
              <a:gd name="T6" fmla="*/ 90 w 170"/>
              <a:gd name="T7" fmla="*/ 41 h 156"/>
              <a:gd name="T8" fmla="*/ 97 w 170"/>
              <a:gd name="T9" fmla="*/ 52 h 156"/>
              <a:gd name="T10" fmla="*/ 104 w 170"/>
              <a:gd name="T11" fmla="*/ 59 h 156"/>
              <a:gd name="T12" fmla="*/ 114 w 170"/>
              <a:gd name="T13" fmla="*/ 62 h 156"/>
              <a:gd name="T14" fmla="*/ 139 w 170"/>
              <a:gd name="T15" fmla="*/ 76 h 156"/>
              <a:gd name="T16" fmla="*/ 153 w 170"/>
              <a:gd name="T17" fmla="*/ 90 h 156"/>
              <a:gd name="T18" fmla="*/ 167 w 170"/>
              <a:gd name="T19" fmla="*/ 97 h 156"/>
              <a:gd name="T20" fmla="*/ 170 w 170"/>
              <a:gd name="T21" fmla="*/ 100 h 156"/>
              <a:gd name="T22" fmla="*/ 149 w 170"/>
              <a:gd name="T23" fmla="*/ 111 h 156"/>
              <a:gd name="T24" fmla="*/ 142 w 170"/>
              <a:gd name="T25" fmla="*/ 121 h 156"/>
              <a:gd name="T26" fmla="*/ 121 w 170"/>
              <a:gd name="T27" fmla="*/ 131 h 156"/>
              <a:gd name="T28" fmla="*/ 111 w 170"/>
              <a:gd name="T29" fmla="*/ 128 h 156"/>
              <a:gd name="T30" fmla="*/ 108 w 170"/>
              <a:gd name="T31" fmla="*/ 138 h 156"/>
              <a:gd name="T32" fmla="*/ 104 w 170"/>
              <a:gd name="T33" fmla="*/ 149 h 156"/>
              <a:gd name="T34" fmla="*/ 90 w 170"/>
              <a:gd name="T35" fmla="*/ 156 h 156"/>
              <a:gd name="T36" fmla="*/ 83 w 170"/>
              <a:gd name="T37" fmla="*/ 149 h 156"/>
              <a:gd name="T38" fmla="*/ 55 w 170"/>
              <a:gd name="T39" fmla="*/ 145 h 156"/>
              <a:gd name="T40" fmla="*/ 52 w 170"/>
              <a:gd name="T41" fmla="*/ 156 h 156"/>
              <a:gd name="T42" fmla="*/ 42 w 170"/>
              <a:gd name="T43" fmla="*/ 142 h 156"/>
              <a:gd name="T44" fmla="*/ 35 w 170"/>
              <a:gd name="T45" fmla="*/ 145 h 156"/>
              <a:gd name="T46" fmla="*/ 28 w 170"/>
              <a:gd name="T47" fmla="*/ 138 h 156"/>
              <a:gd name="T48" fmla="*/ 21 w 170"/>
              <a:gd name="T49" fmla="*/ 125 h 156"/>
              <a:gd name="T50" fmla="*/ 21 w 170"/>
              <a:gd name="T51" fmla="*/ 118 h 156"/>
              <a:gd name="T52" fmla="*/ 14 w 170"/>
              <a:gd name="T53" fmla="*/ 114 h 156"/>
              <a:gd name="T54" fmla="*/ 7 w 170"/>
              <a:gd name="T55" fmla="*/ 97 h 156"/>
              <a:gd name="T56" fmla="*/ 10 w 170"/>
              <a:gd name="T57" fmla="*/ 86 h 156"/>
              <a:gd name="T58" fmla="*/ 0 w 170"/>
              <a:gd name="T59" fmla="*/ 83 h 156"/>
              <a:gd name="T60" fmla="*/ 10 w 170"/>
              <a:gd name="T61" fmla="*/ 69 h 156"/>
              <a:gd name="T62" fmla="*/ 7 w 170"/>
              <a:gd name="T63" fmla="*/ 55 h 156"/>
              <a:gd name="T64" fmla="*/ 0 w 170"/>
              <a:gd name="T65" fmla="*/ 38 h 156"/>
              <a:gd name="T66" fmla="*/ 7 w 170"/>
              <a:gd name="T67" fmla="*/ 20 h 156"/>
              <a:gd name="T68" fmla="*/ 28 w 170"/>
              <a:gd name="T69" fmla="*/ 7 h 156"/>
              <a:gd name="T70" fmla="*/ 38 w 170"/>
              <a:gd name="T71" fmla="*/ 0 h 156"/>
              <a:gd name="T72" fmla="*/ 48 w 170"/>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56">
                <a:moveTo>
                  <a:pt x="48" y="0"/>
                </a:moveTo>
                <a:lnTo>
                  <a:pt x="52" y="3"/>
                </a:lnTo>
                <a:lnTo>
                  <a:pt x="80" y="31"/>
                </a:lnTo>
                <a:lnTo>
                  <a:pt x="90" y="41"/>
                </a:lnTo>
                <a:lnTo>
                  <a:pt x="97" y="52"/>
                </a:lnTo>
                <a:lnTo>
                  <a:pt x="104" y="59"/>
                </a:lnTo>
                <a:lnTo>
                  <a:pt x="114" y="62"/>
                </a:lnTo>
                <a:lnTo>
                  <a:pt x="139" y="76"/>
                </a:lnTo>
                <a:lnTo>
                  <a:pt x="153" y="90"/>
                </a:lnTo>
                <a:lnTo>
                  <a:pt x="167" y="97"/>
                </a:lnTo>
                <a:lnTo>
                  <a:pt x="170" y="100"/>
                </a:lnTo>
                <a:lnTo>
                  <a:pt x="149" y="111"/>
                </a:lnTo>
                <a:lnTo>
                  <a:pt x="142" y="121"/>
                </a:lnTo>
                <a:lnTo>
                  <a:pt x="121" y="131"/>
                </a:lnTo>
                <a:lnTo>
                  <a:pt x="111" y="128"/>
                </a:lnTo>
                <a:lnTo>
                  <a:pt x="108" y="138"/>
                </a:lnTo>
                <a:lnTo>
                  <a:pt x="104" y="149"/>
                </a:lnTo>
                <a:lnTo>
                  <a:pt x="90" y="156"/>
                </a:lnTo>
                <a:lnTo>
                  <a:pt x="83" y="149"/>
                </a:lnTo>
                <a:lnTo>
                  <a:pt x="55" y="145"/>
                </a:lnTo>
                <a:lnTo>
                  <a:pt x="52" y="156"/>
                </a:lnTo>
                <a:lnTo>
                  <a:pt x="42" y="142"/>
                </a:lnTo>
                <a:lnTo>
                  <a:pt x="35" y="145"/>
                </a:lnTo>
                <a:lnTo>
                  <a:pt x="28" y="138"/>
                </a:lnTo>
                <a:lnTo>
                  <a:pt x="21" y="125"/>
                </a:lnTo>
                <a:lnTo>
                  <a:pt x="21" y="118"/>
                </a:lnTo>
                <a:lnTo>
                  <a:pt x="14" y="114"/>
                </a:lnTo>
                <a:lnTo>
                  <a:pt x="7" y="97"/>
                </a:lnTo>
                <a:lnTo>
                  <a:pt x="10" y="86"/>
                </a:lnTo>
                <a:lnTo>
                  <a:pt x="0" y="83"/>
                </a:lnTo>
                <a:lnTo>
                  <a:pt x="10" y="69"/>
                </a:lnTo>
                <a:lnTo>
                  <a:pt x="7" y="55"/>
                </a:lnTo>
                <a:lnTo>
                  <a:pt x="0" y="38"/>
                </a:lnTo>
                <a:lnTo>
                  <a:pt x="7" y="20"/>
                </a:lnTo>
                <a:lnTo>
                  <a:pt x="28" y="7"/>
                </a:lnTo>
                <a:lnTo>
                  <a:pt x="38" y="0"/>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 name="Freeform 13">
            <a:extLst>
              <a:ext uri="{FF2B5EF4-FFF2-40B4-BE49-F238E27FC236}">
                <a16:creationId xmlns:a16="http://schemas.microsoft.com/office/drawing/2014/main" id="{07DC6690-49E8-D564-AE3C-29ABE2E54C0F}"/>
              </a:ext>
              <a:ext uri="{C183D7F6-B498-43B3-948B-1728B52AA6E4}">
                <adec:decorative xmlns:adec="http://schemas.microsoft.com/office/drawing/2017/decorative" val="1"/>
              </a:ext>
            </a:extLst>
          </p:cNvPr>
          <p:cNvSpPr>
            <a:spLocks/>
          </p:cNvSpPr>
          <p:nvPr/>
        </p:nvSpPr>
        <p:spPr bwMode="auto">
          <a:xfrm>
            <a:off x="11400976" y="4726656"/>
            <a:ext cx="253214" cy="232840"/>
          </a:xfrm>
          <a:custGeom>
            <a:avLst/>
            <a:gdLst>
              <a:gd name="T0" fmla="*/ 62 w 87"/>
              <a:gd name="T1" fmla="*/ 0 h 80"/>
              <a:gd name="T2" fmla="*/ 66 w 87"/>
              <a:gd name="T3" fmla="*/ 18 h 80"/>
              <a:gd name="T4" fmla="*/ 66 w 87"/>
              <a:gd name="T5" fmla="*/ 24 h 80"/>
              <a:gd name="T6" fmla="*/ 83 w 87"/>
              <a:gd name="T7" fmla="*/ 42 h 80"/>
              <a:gd name="T8" fmla="*/ 87 w 87"/>
              <a:gd name="T9" fmla="*/ 66 h 80"/>
              <a:gd name="T10" fmla="*/ 69 w 87"/>
              <a:gd name="T11" fmla="*/ 80 h 80"/>
              <a:gd name="T12" fmla="*/ 62 w 87"/>
              <a:gd name="T13" fmla="*/ 70 h 80"/>
              <a:gd name="T14" fmla="*/ 38 w 87"/>
              <a:gd name="T15" fmla="*/ 77 h 80"/>
              <a:gd name="T16" fmla="*/ 31 w 87"/>
              <a:gd name="T17" fmla="*/ 70 h 80"/>
              <a:gd name="T18" fmla="*/ 24 w 87"/>
              <a:gd name="T19" fmla="*/ 73 h 80"/>
              <a:gd name="T20" fmla="*/ 14 w 87"/>
              <a:gd name="T21" fmla="*/ 66 h 80"/>
              <a:gd name="T22" fmla="*/ 17 w 87"/>
              <a:gd name="T23" fmla="*/ 56 h 80"/>
              <a:gd name="T24" fmla="*/ 7 w 87"/>
              <a:gd name="T25" fmla="*/ 45 h 80"/>
              <a:gd name="T26" fmla="*/ 7 w 87"/>
              <a:gd name="T27" fmla="*/ 42 h 80"/>
              <a:gd name="T28" fmla="*/ 0 w 87"/>
              <a:gd name="T29" fmla="*/ 35 h 80"/>
              <a:gd name="T30" fmla="*/ 7 w 87"/>
              <a:gd name="T31" fmla="*/ 28 h 80"/>
              <a:gd name="T32" fmla="*/ 3 w 87"/>
              <a:gd name="T33" fmla="*/ 21 h 80"/>
              <a:gd name="T34" fmla="*/ 14 w 87"/>
              <a:gd name="T35" fmla="*/ 7 h 80"/>
              <a:gd name="T36" fmla="*/ 27 w 87"/>
              <a:gd name="T37" fmla="*/ 14 h 80"/>
              <a:gd name="T38" fmla="*/ 31 w 87"/>
              <a:gd name="T39" fmla="*/ 11 h 80"/>
              <a:gd name="T40" fmla="*/ 34 w 87"/>
              <a:gd name="T41" fmla="*/ 4 h 80"/>
              <a:gd name="T42" fmla="*/ 41 w 87"/>
              <a:gd name="T43" fmla="*/ 7 h 80"/>
              <a:gd name="T44" fmla="*/ 62 w 87"/>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0">
                <a:moveTo>
                  <a:pt x="62" y="0"/>
                </a:moveTo>
                <a:lnTo>
                  <a:pt x="66" y="18"/>
                </a:lnTo>
                <a:lnTo>
                  <a:pt x="66" y="24"/>
                </a:lnTo>
                <a:lnTo>
                  <a:pt x="83" y="42"/>
                </a:lnTo>
                <a:lnTo>
                  <a:pt x="87" y="66"/>
                </a:lnTo>
                <a:lnTo>
                  <a:pt x="69" y="80"/>
                </a:lnTo>
                <a:lnTo>
                  <a:pt x="62" y="70"/>
                </a:lnTo>
                <a:lnTo>
                  <a:pt x="38" y="77"/>
                </a:lnTo>
                <a:lnTo>
                  <a:pt x="31" y="70"/>
                </a:lnTo>
                <a:lnTo>
                  <a:pt x="24" y="73"/>
                </a:lnTo>
                <a:lnTo>
                  <a:pt x="14" y="66"/>
                </a:lnTo>
                <a:lnTo>
                  <a:pt x="17" y="56"/>
                </a:lnTo>
                <a:lnTo>
                  <a:pt x="7" y="45"/>
                </a:lnTo>
                <a:lnTo>
                  <a:pt x="7" y="42"/>
                </a:lnTo>
                <a:lnTo>
                  <a:pt x="0" y="35"/>
                </a:lnTo>
                <a:lnTo>
                  <a:pt x="7" y="28"/>
                </a:lnTo>
                <a:lnTo>
                  <a:pt x="3" y="21"/>
                </a:lnTo>
                <a:lnTo>
                  <a:pt x="14" y="7"/>
                </a:lnTo>
                <a:lnTo>
                  <a:pt x="27" y="14"/>
                </a:lnTo>
                <a:lnTo>
                  <a:pt x="31" y="11"/>
                </a:lnTo>
                <a:lnTo>
                  <a:pt x="34" y="4"/>
                </a:lnTo>
                <a:lnTo>
                  <a:pt x="41" y="7"/>
                </a:lnTo>
                <a:lnTo>
                  <a:pt x="6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3" name="Freeform 14">
            <a:extLst>
              <a:ext uri="{FF2B5EF4-FFF2-40B4-BE49-F238E27FC236}">
                <a16:creationId xmlns:a16="http://schemas.microsoft.com/office/drawing/2014/main" id="{1B31DF1E-3C5D-0A99-7276-CD04FF4F32C9}"/>
              </a:ext>
              <a:ext uri="{C183D7F6-B498-43B3-948B-1728B52AA6E4}">
                <adec:decorative xmlns:adec="http://schemas.microsoft.com/office/drawing/2017/decorative" val="1"/>
              </a:ext>
            </a:extLst>
          </p:cNvPr>
          <p:cNvSpPr>
            <a:spLocks/>
          </p:cNvSpPr>
          <p:nvPr/>
        </p:nvSpPr>
        <p:spPr bwMode="auto">
          <a:xfrm>
            <a:off x="11572695" y="4505458"/>
            <a:ext cx="221198" cy="311424"/>
          </a:xfrm>
          <a:custGeom>
            <a:avLst/>
            <a:gdLst>
              <a:gd name="T0" fmla="*/ 21 w 76"/>
              <a:gd name="T1" fmla="*/ 3 h 107"/>
              <a:gd name="T2" fmla="*/ 28 w 76"/>
              <a:gd name="T3" fmla="*/ 0 h 107"/>
              <a:gd name="T4" fmla="*/ 38 w 76"/>
              <a:gd name="T5" fmla="*/ 14 h 107"/>
              <a:gd name="T6" fmla="*/ 38 w 76"/>
              <a:gd name="T7" fmla="*/ 21 h 107"/>
              <a:gd name="T8" fmla="*/ 38 w 76"/>
              <a:gd name="T9" fmla="*/ 42 h 107"/>
              <a:gd name="T10" fmla="*/ 48 w 76"/>
              <a:gd name="T11" fmla="*/ 55 h 107"/>
              <a:gd name="T12" fmla="*/ 52 w 76"/>
              <a:gd name="T13" fmla="*/ 66 h 107"/>
              <a:gd name="T14" fmla="*/ 66 w 76"/>
              <a:gd name="T15" fmla="*/ 73 h 107"/>
              <a:gd name="T16" fmla="*/ 76 w 76"/>
              <a:gd name="T17" fmla="*/ 90 h 107"/>
              <a:gd name="T18" fmla="*/ 73 w 76"/>
              <a:gd name="T19" fmla="*/ 94 h 107"/>
              <a:gd name="T20" fmla="*/ 62 w 76"/>
              <a:gd name="T21" fmla="*/ 90 h 107"/>
              <a:gd name="T22" fmla="*/ 41 w 76"/>
              <a:gd name="T23" fmla="*/ 107 h 107"/>
              <a:gd name="T24" fmla="*/ 34 w 76"/>
              <a:gd name="T25" fmla="*/ 97 h 107"/>
              <a:gd name="T26" fmla="*/ 7 w 76"/>
              <a:gd name="T27" fmla="*/ 94 h 107"/>
              <a:gd name="T28" fmla="*/ 3 w 76"/>
              <a:gd name="T29" fmla="*/ 76 h 107"/>
              <a:gd name="T30" fmla="*/ 0 w 76"/>
              <a:gd name="T31" fmla="*/ 62 h 107"/>
              <a:gd name="T32" fmla="*/ 14 w 76"/>
              <a:gd name="T33" fmla="*/ 52 h 107"/>
              <a:gd name="T34" fmla="*/ 10 w 76"/>
              <a:gd name="T35" fmla="*/ 38 h 107"/>
              <a:gd name="T36" fmla="*/ 7 w 76"/>
              <a:gd name="T37" fmla="*/ 28 h 107"/>
              <a:gd name="T38" fmla="*/ 3 w 76"/>
              <a:gd name="T39" fmla="*/ 24 h 107"/>
              <a:gd name="T40" fmla="*/ 21 w 76"/>
              <a:gd name="T4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07">
                <a:moveTo>
                  <a:pt x="21" y="3"/>
                </a:moveTo>
                <a:lnTo>
                  <a:pt x="28" y="0"/>
                </a:lnTo>
                <a:lnTo>
                  <a:pt x="38" y="14"/>
                </a:lnTo>
                <a:lnTo>
                  <a:pt x="38" y="21"/>
                </a:lnTo>
                <a:lnTo>
                  <a:pt x="38" y="42"/>
                </a:lnTo>
                <a:lnTo>
                  <a:pt x="48" y="55"/>
                </a:lnTo>
                <a:lnTo>
                  <a:pt x="52" y="66"/>
                </a:lnTo>
                <a:lnTo>
                  <a:pt x="66" y="73"/>
                </a:lnTo>
                <a:lnTo>
                  <a:pt x="76" y="90"/>
                </a:lnTo>
                <a:lnTo>
                  <a:pt x="73" y="94"/>
                </a:lnTo>
                <a:lnTo>
                  <a:pt x="62" y="90"/>
                </a:lnTo>
                <a:lnTo>
                  <a:pt x="41" y="107"/>
                </a:lnTo>
                <a:lnTo>
                  <a:pt x="34" y="97"/>
                </a:lnTo>
                <a:lnTo>
                  <a:pt x="7" y="94"/>
                </a:lnTo>
                <a:lnTo>
                  <a:pt x="3" y="76"/>
                </a:lnTo>
                <a:lnTo>
                  <a:pt x="0" y="62"/>
                </a:lnTo>
                <a:lnTo>
                  <a:pt x="14" y="52"/>
                </a:lnTo>
                <a:lnTo>
                  <a:pt x="10" y="38"/>
                </a:lnTo>
                <a:lnTo>
                  <a:pt x="7" y="28"/>
                </a:lnTo>
                <a:lnTo>
                  <a:pt x="3" y="24"/>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 name="Freeform 15">
            <a:extLst>
              <a:ext uri="{FF2B5EF4-FFF2-40B4-BE49-F238E27FC236}">
                <a16:creationId xmlns:a16="http://schemas.microsoft.com/office/drawing/2014/main" id="{85C4C2BE-A139-0E28-049C-81903C1F7FDC}"/>
              </a:ext>
              <a:ext uri="{C183D7F6-B498-43B3-948B-1728B52AA6E4}">
                <adec:decorative xmlns:adec="http://schemas.microsoft.com/office/drawing/2017/decorative" val="1"/>
              </a:ext>
            </a:extLst>
          </p:cNvPr>
          <p:cNvSpPr>
            <a:spLocks/>
          </p:cNvSpPr>
          <p:nvPr/>
        </p:nvSpPr>
        <p:spPr bwMode="auto">
          <a:xfrm>
            <a:off x="11703668" y="4910016"/>
            <a:ext cx="241572" cy="209556"/>
          </a:xfrm>
          <a:custGeom>
            <a:avLst/>
            <a:gdLst>
              <a:gd name="T0" fmla="*/ 21 w 83"/>
              <a:gd name="T1" fmla="*/ 0 h 72"/>
              <a:gd name="T2" fmla="*/ 28 w 83"/>
              <a:gd name="T3" fmla="*/ 0 h 72"/>
              <a:gd name="T4" fmla="*/ 35 w 83"/>
              <a:gd name="T5" fmla="*/ 14 h 72"/>
              <a:gd name="T6" fmla="*/ 45 w 83"/>
              <a:gd name="T7" fmla="*/ 17 h 72"/>
              <a:gd name="T8" fmla="*/ 69 w 83"/>
              <a:gd name="T9" fmla="*/ 10 h 72"/>
              <a:gd name="T10" fmla="*/ 73 w 83"/>
              <a:gd name="T11" fmla="*/ 17 h 72"/>
              <a:gd name="T12" fmla="*/ 76 w 83"/>
              <a:gd name="T13" fmla="*/ 17 h 72"/>
              <a:gd name="T14" fmla="*/ 83 w 83"/>
              <a:gd name="T15" fmla="*/ 27 h 72"/>
              <a:gd name="T16" fmla="*/ 83 w 83"/>
              <a:gd name="T17" fmla="*/ 34 h 72"/>
              <a:gd name="T18" fmla="*/ 76 w 83"/>
              <a:gd name="T19" fmla="*/ 41 h 72"/>
              <a:gd name="T20" fmla="*/ 69 w 83"/>
              <a:gd name="T21" fmla="*/ 45 h 72"/>
              <a:gd name="T22" fmla="*/ 66 w 83"/>
              <a:gd name="T23" fmla="*/ 52 h 72"/>
              <a:gd name="T24" fmla="*/ 59 w 83"/>
              <a:gd name="T25" fmla="*/ 66 h 72"/>
              <a:gd name="T26" fmla="*/ 55 w 83"/>
              <a:gd name="T27" fmla="*/ 72 h 72"/>
              <a:gd name="T28" fmla="*/ 45 w 83"/>
              <a:gd name="T29" fmla="*/ 69 h 72"/>
              <a:gd name="T30" fmla="*/ 42 w 83"/>
              <a:gd name="T31" fmla="*/ 62 h 72"/>
              <a:gd name="T32" fmla="*/ 31 w 83"/>
              <a:gd name="T33" fmla="*/ 59 h 72"/>
              <a:gd name="T34" fmla="*/ 24 w 83"/>
              <a:gd name="T35" fmla="*/ 38 h 72"/>
              <a:gd name="T36" fmla="*/ 10 w 83"/>
              <a:gd name="T37" fmla="*/ 34 h 72"/>
              <a:gd name="T38" fmla="*/ 3 w 83"/>
              <a:gd name="T39" fmla="*/ 38 h 72"/>
              <a:gd name="T40" fmla="*/ 0 w 83"/>
              <a:gd name="T41" fmla="*/ 27 h 72"/>
              <a:gd name="T42" fmla="*/ 7 w 83"/>
              <a:gd name="T43" fmla="*/ 24 h 72"/>
              <a:gd name="T44" fmla="*/ 3 w 83"/>
              <a:gd name="T45" fmla="*/ 10 h 72"/>
              <a:gd name="T46" fmla="*/ 10 w 83"/>
              <a:gd name="T47" fmla="*/ 3 h 72"/>
              <a:gd name="T48" fmla="*/ 21 w 83"/>
              <a:gd name="T49" fmla="*/ 3 h 72"/>
              <a:gd name="T50" fmla="*/ 21 w 83"/>
              <a:gd name="T5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2">
                <a:moveTo>
                  <a:pt x="21" y="0"/>
                </a:moveTo>
                <a:lnTo>
                  <a:pt x="28" y="0"/>
                </a:lnTo>
                <a:lnTo>
                  <a:pt x="35" y="14"/>
                </a:lnTo>
                <a:lnTo>
                  <a:pt x="45" y="17"/>
                </a:lnTo>
                <a:lnTo>
                  <a:pt x="69" y="10"/>
                </a:lnTo>
                <a:lnTo>
                  <a:pt x="73" y="17"/>
                </a:lnTo>
                <a:lnTo>
                  <a:pt x="76" y="17"/>
                </a:lnTo>
                <a:lnTo>
                  <a:pt x="83" y="27"/>
                </a:lnTo>
                <a:lnTo>
                  <a:pt x="83" y="34"/>
                </a:lnTo>
                <a:lnTo>
                  <a:pt x="76" y="41"/>
                </a:lnTo>
                <a:lnTo>
                  <a:pt x="69" y="45"/>
                </a:lnTo>
                <a:lnTo>
                  <a:pt x="66" y="52"/>
                </a:lnTo>
                <a:lnTo>
                  <a:pt x="59" y="66"/>
                </a:lnTo>
                <a:lnTo>
                  <a:pt x="55" y="72"/>
                </a:lnTo>
                <a:lnTo>
                  <a:pt x="45" y="69"/>
                </a:lnTo>
                <a:lnTo>
                  <a:pt x="42" y="62"/>
                </a:lnTo>
                <a:lnTo>
                  <a:pt x="31" y="59"/>
                </a:lnTo>
                <a:lnTo>
                  <a:pt x="24" y="38"/>
                </a:lnTo>
                <a:lnTo>
                  <a:pt x="10" y="34"/>
                </a:lnTo>
                <a:lnTo>
                  <a:pt x="3" y="38"/>
                </a:lnTo>
                <a:lnTo>
                  <a:pt x="0" y="27"/>
                </a:lnTo>
                <a:lnTo>
                  <a:pt x="7" y="24"/>
                </a:lnTo>
                <a:lnTo>
                  <a:pt x="3" y="10"/>
                </a:lnTo>
                <a:lnTo>
                  <a:pt x="10" y="3"/>
                </a:lnTo>
                <a:lnTo>
                  <a:pt x="21" y="3"/>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 name="Freeform 16">
            <a:extLst>
              <a:ext uri="{FF2B5EF4-FFF2-40B4-BE49-F238E27FC236}">
                <a16:creationId xmlns:a16="http://schemas.microsoft.com/office/drawing/2014/main" id="{9F086C0F-EFC5-821D-37D1-EC3DA9B79F20}"/>
              </a:ext>
              <a:ext uri="{C183D7F6-B498-43B3-948B-1728B52AA6E4}">
                <adec:decorative xmlns:adec="http://schemas.microsoft.com/office/drawing/2017/decorative" val="1"/>
              </a:ext>
            </a:extLst>
          </p:cNvPr>
          <p:cNvSpPr>
            <a:spLocks/>
          </p:cNvSpPr>
          <p:nvPr/>
        </p:nvSpPr>
        <p:spPr bwMode="auto">
          <a:xfrm>
            <a:off x="11450455" y="5483386"/>
            <a:ext cx="122241" cy="192093"/>
          </a:xfrm>
          <a:custGeom>
            <a:avLst/>
            <a:gdLst>
              <a:gd name="T0" fmla="*/ 21 w 42"/>
              <a:gd name="T1" fmla="*/ 0 h 66"/>
              <a:gd name="T2" fmla="*/ 42 w 42"/>
              <a:gd name="T3" fmla="*/ 21 h 66"/>
              <a:gd name="T4" fmla="*/ 38 w 42"/>
              <a:gd name="T5" fmla="*/ 25 h 66"/>
              <a:gd name="T6" fmla="*/ 21 w 42"/>
              <a:gd name="T7" fmla="*/ 56 h 66"/>
              <a:gd name="T8" fmla="*/ 14 w 42"/>
              <a:gd name="T9" fmla="*/ 63 h 66"/>
              <a:gd name="T10" fmla="*/ 7 w 42"/>
              <a:gd name="T11" fmla="*/ 66 h 66"/>
              <a:gd name="T12" fmla="*/ 0 w 42"/>
              <a:gd name="T13" fmla="*/ 63 h 66"/>
              <a:gd name="T14" fmla="*/ 10 w 42"/>
              <a:gd name="T15" fmla="*/ 21 h 66"/>
              <a:gd name="T16" fmla="*/ 7 w 42"/>
              <a:gd name="T17" fmla="*/ 14 h 66"/>
              <a:gd name="T18" fmla="*/ 10 w 42"/>
              <a:gd name="T19" fmla="*/ 7 h 66"/>
              <a:gd name="T20" fmla="*/ 17 w 42"/>
              <a:gd name="T21" fmla="*/ 7 h 66"/>
              <a:gd name="T22" fmla="*/ 21 w 4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66">
                <a:moveTo>
                  <a:pt x="21" y="0"/>
                </a:moveTo>
                <a:lnTo>
                  <a:pt x="42" y="21"/>
                </a:lnTo>
                <a:lnTo>
                  <a:pt x="38" y="25"/>
                </a:lnTo>
                <a:lnTo>
                  <a:pt x="21" y="56"/>
                </a:lnTo>
                <a:lnTo>
                  <a:pt x="14" y="63"/>
                </a:lnTo>
                <a:lnTo>
                  <a:pt x="7" y="66"/>
                </a:lnTo>
                <a:lnTo>
                  <a:pt x="0" y="63"/>
                </a:lnTo>
                <a:lnTo>
                  <a:pt x="10" y="21"/>
                </a:lnTo>
                <a:lnTo>
                  <a:pt x="7" y="14"/>
                </a:lnTo>
                <a:lnTo>
                  <a:pt x="10" y="7"/>
                </a:lnTo>
                <a:lnTo>
                  <a:pt x="17" y="7"/>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17">
            <a:extLst>
              <a:ext uri="{FF2B5EF4-FFF2-40B4-BE49-F238E27FC236}">
                <a16:creationId xmlns:a16="http://schemas.microsoft.com/office/drawing/2014/main" id="{47C34281-342A-A399-1A1D-ED1AEC446BB2}"/>
              </a:ext>
              <a:ext uri="{C183D7F6-B498-43B3-948B-1728B52AA6E4}">
                <adec:decorative xmlns:adec="http://schemas.microsoft.com/office/drawing/2017/decorative" val="1"/>
              </a:ext>
            </a:extLst>
          </p:cNvPr>
          <p:cNvSpPr>
            <a:spLocks/>
          </p:cNvSpPr>
          <p:nvPr/>
        </p:nvSpPr>
        <p:spPr bwMode="auto">
          <a:xfrm>
            <a:off x="11348587" y="5634731"/>
            <a:ext cx="81494" cy="113510"/>
          </a:xfrm>
          <a:custGeom>
            <a:avLst/>
            <a:gdLst>
              <a:gd name="T0" fmla="*/ 28 w 28"/>
              <a:gd name="T1" fmla="*/ 28 h 39"/>
              <a:gd name="T2" fmla="*/ 25 w 28"/>
              <a:gd name="T3" fmla="*/ 28 h 39"/>
              <a:gd name="T4" fmla="*/ 21 w 28"/>
              <a:gd name="T5" fmla="*/ 32 h 39"/>
              <a:gd name="T6" fmla="*/ 18 w 28"/>
              <a:gd name="T7" fmla="*/ 32 h 39"/>
              <a:gd name="T8" fmla="*/ 11 w 28"/>
              <a:gd name="T9" fmla="*/ 39 h 39"/>
              <a:gd name="T10" fmla="*/ 11 w 28"/>
              <a:gd name="T11" fmla="*/ 35 h 39"/>
              <a:gd name="T12" fmla="*/ 0 w 28"/>
              <a:gd name="T13" fmla="*/ 14 h 39"/>
              <a:gd name="T14" fmla="*/ 0 w 28"/>
              <a:gd name="T15" fmla="*/ 11 h 39"/>
              <a:gd name="T16" fmla="*/ 14 w 28"/>
              <a:gd name="T17" fmla="*/ 7 h 39"/>
              <a:gd name="T18" fmla="*/ 18 w 28"/>
              <a:gd name="T19" fmla="*/ 0 h 39"/>
              <a:gd name="T20" fmla="*/ 25 w 28"/>
              <a:gd name="T21" fmla="*/ 0 h 39"/>
              <a:gd name="T22" fmla="*/ 28 w 28"/>
              <a:gd name="T23" fmla="*/ 7 h 39"/>
              <a:gd name="T24" fmla="*/ 25 w 28"/>
              <a:gd name="T25" fmla="*/ 18 h 39"/>
              <a:gd name="T26" fmla="*/ 28 w 28"/>
              <a:gd name="T27" fmla="*/ 25 h 39"/>
              <a:gd name="T28" fmla="*/ 28 w 28"/>
              <a:gd name="T2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28" y="28"/>
                </a:moveTo>
                <a:lnTo>
                  <a:pt x="25" y="28"/>
                </a:lnTo>
                <a:lnTo>
                  <a:pt x="21" y="32"/>
                </a:lnTo>
                <a:lnTo>
                  <a:pt x="18" y="32"/>
                </a:lnTo>
                <a:lnTo>
                  <a:pt x="11" y="39"/>
                </a:lnTo>
                <a:lnTo>
                  <a:pt x="11" y="35"/>
                </a:lnTo>
                <a:lnTo>
                  <a:pt x="0" y="14"/>
                </a:lnTo>
                <a:lnTo>
                  <a:pt x="0" y="11"/>
                </a:lnTo>
                <a:lnTo>
                  <a:pt x="14" y="7"/>
                </a:lnTo>
                <a:lnTo>
                  <a:pt x="18" y="0"/>
                </a:lnTo>
                <a:lnTo>
                  <a:pt x="25" y="0"/>
                </a:lnTo>
                <a:lnTo>
                  <a:pt x="28" y="7"/>
                </a:lnTo>
                <a:lnTo>
                  <a:pt x="25" y="18"/>
                </a:lnTo>
                <a:lnTo>
                  <a:pt x="28" y="25"/>
                </a:lnTo>
                <a:lnTo>
                  <a:pt x="28"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18">
            <a:extLst>
              <a:ext uri="{FF2B5EF4-FFF2-40B4-BE49-F238E27FC236}">
                <a16:creationId xmlns:a16="http://schemas.microsoft.com/office/drawing/2014/main" id="{C3C8081A-C7CD-FF37-E2D5-E79EBD6CC636}"/>
              </a:ext>
              <a:ext uri="{C183D7F6-B498-43B3-948B-1728B52AA6E4}">
                <adec:decorative xmlns:adec="http://schemas.microsoft.com/office/drawing/2017/decorative" val="1"/>
              </a:ext>
            </a:extLst>
          </p:cNvPr>
          <p:cNvSpPr>
            <a:spLocks/>
          </p:cNvSpPr>
          <p:nvPr/>
        </p:nvSpPr>
        <p:spPr bwMode="auto">
          <a:xfrm>
            <a:off x="11511576" y="4918749"/>
            <a:ext cx="212467" cy="151346"/>
          </a:xfrm>
          <a:custGeom>
            <a:avLst/>
            <a:gdLst>
              <a:gd name="T0" fmla="*/ 69 w 73"/>
              <a:gd name="T1" fmla="*/ 7 h 52"/>
              <a:gd name="T2" fmla="*/ 73 w 73"/>
              <a:gd name="T3" fmla="*/ 21 h 52"/>
              <a:gd name="T4" fmla="*/ 66 w 73"/>
              <a:gd name="T5" fmla="*/ 24 h 52"/>
              <a:gd name="T6" fmla="*/ 69 w 73"/>
              <a:gd name="T7" fmla="*/ 35 h 52"/>
              <a:gd name="T8" fmla="*/ 62 w 73"/>
              <a:gd name="T9" fmla="*/ 38 h 52"/>
              <a:gd name="T10" fmla="*/ 66 w 73"/>
              <a:gd name="T11" fmla="*/ 42 h 52"/>
              <a:gd name="T12" fmla="*/ 62 w 73"/>
              <a:gd name="T13" fmla="*/ 52 h 52"/>
              <a:gd name="T14" fmla="*/ 49 w 73"/>
              <a:gd name="T15" fmla="*/ 45 h 52"/>
              <a:gd name="T16" fmla="*/ 38 w 73"/>
              <a:gd name="T17" fmla="*/ 52 h 52"/>
              <a:gd name="T18" fmla="*/ 17 w 73"/>
              <a:gd name="T19" fmla="*/ 38 h 52"/>
              <a:gd name="T20" fmla="*/ 14 w 73"/>
              <a:gd name="T21" fmla="*/ 42 h 52"/>
              <a:gd name="T22" fmla="*/ 0 w 73"/>
              <a:gd name="T23" fmla="*/ 17 h 52"/>
              <a:gd name="T24" fmla="*/ 0 w 73"/>
              <a:gd name="T25" fmla="*/ 11 h 52"/>
              <a:gd name="T26" fmla="*/ 24 w 73"/>
              <a:gd name="T27" fmla="*/ 4 h 52"/>
              <a:gd name="T28" fmla="*/ 31 w 73"/>
              <a:gd name="T29" fmla="*/ 14 h 52"/>
              <a:gd name="T30" fmla="*/ 49 w 73"/>
              <a:gd name="T31" fmla="*/ 0 h 52"/>
              <a:gd name="T32" fmla="*/ 69 w 73"/>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69" y="7"/>
                </a:moveTo>
                <a:lnTo>
                  <a:pt x="73" y="21"/>
                </a:lnTo>
                <a:lnTo>
                  <a:pt x="66" y="24"/>
                </a:lnTo>
                <a:lnTo>
                  <a:pt x="69" y="35"/>
                </a:lnTo>
                <a:lnTo>
                  <a:pt x="62" y="38"/>
                </a:lnTo>
                <a:lnTo>
                  <a:pt x="66" y="42"/>
                </a:lnTo>
                <a:lnTo>
                  <a:pt x="62" y="52"/>
                </a:lnTo>
                <a:lnTo>
                  <a:pt x="49" y="45"/>
                </a:lnTo>
                <a:lnTo>
                  <a:pt x="38" y="52"/>
                </a:lnTo>
                <a:lnTo>
                  <a:pt x="17" y="38"/>
                </a:lnTo>
                <a:lnTo>
                  <a:pt x="14" y="42"/>
                </a:lnTo>
                <a:lnTo>
                  <a:pt x="0" y="17"/>
                </a:lnTo>
                <a:lnTo>
                  <a:pt x="0" y="11"/>
                </a:lnTo>
                <a:lnTo>
                  <a:pt x="24" y="4"/>
                </a:lnTo>
                <a:lnTo>
                  <a:pt x="31" y="14"/>
                </a:lnTo>
                <a:lnTo>
                  <a:pt x="49" y="0"/>
                </a:lnTo>
                <a:lnTo>
                  <a:pt x="69"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 name="Freeform 19">
            <a:extLst>
              <a:ext uri="{FF2B5EF4-FFF2-40B4-BE49-F238E27FC236}">
                <a16:creationId xmlns:a16="http://schemas.microsoft.com/office/drawing/2014/main" id="{BAA6CA30-323B-B843-C7E6-9F1359CB316E}"/>
              </a:ext>
              <a:ext uri="{C183D7F6-B498-43B3-948B-1728B52AA6E4}">
                <adec:decorative xmlns:adec="http://schemas.microsoft.com/office/drawing/2017/decorative" val="1"/>
              </a:ext>
            </a:extLst>
          </p:cNvPr>
          <p:cNvSpPr>
            <a:spLocks/>
          </p:cNvSpPr>
          <p:nvPr/>
        </p:nvSpPr>
        <p:spPr bwMode="auto">
          <a:xfrm>
            <a:off x="11319482" y="5020615"/>
            <a:ext cx="151346" cy="171720"/>
          </a:xfrm>
          <a:custGeom>
            <a:avLst/>
            <a:gdLst>
              <a:gd name="T0" fmla="*/ 28 w 52"/>
              <a:gd name="T1" fmla="*/ 10 h 59"/>
              <a:gd name="T2" fmla="*/ 42 w 52"/>
              <a:gd name="T3" fmla="*/ 34 h 59"/>
              <a:gd name="T4" fmla="*/ 52 w 52"/>
              <a:gd name="T5" fmla="*/ 38 h 59"/>
              <a:gd name="T6" fmla="*/ 45 w 52"/>
              <a:gd name="T7" fmla="*/ 52 h 59"/>
              <a:gd name="T8" fmla="*/ 28 w 52"/>
              <a:gd name="T9" fmla="*/ 59 h 59"/>
              <a:gd name="T10" fmla="*/ 14 w 52"/>
              <a:gd name="T11" fmla="*/ 48 h 59"/>
              <a:gd name="T12" fmla="*/ 17 w 52"/>
              <a:gd name="T13" fmla="*/ 41 h 59"/>
              <a:gd name="T14" fmla="*/ 7 w 52"/>
              <a:gd name="T15" fmla="*/ 31 h 59"/>
              <a:gd name="T16" fmla="*/ 0 w 52"/>
              <a:gd name="T17" fmla="*/ 24 h 59"/>
              <a:gd name="T18" fmla="*/ 3 w 52"/>
              <a:gd name="T19" fmla="*/ 17 h 59"/>
              <a:gd name="T20" fmla="*/ 10 w 52"/>
              <a:gd name="T21" fmla="*/ 17 h 59"/>
              <a:gd name="T22" fmla="*/ 21 w 52"/>
              <a:gd name="T23" fmla="*/ 14 h 59"/>
              <a:gd name="T24" fmla="*/ 14 w 52"/>
              <a:gd name="T25" fmla="*/ 3 h 59"/>
              <a:gd name="T26" fmla="*/ 17 w 52"/>
              <a:gd name="T27" fmla="*/ 0 h 59"/>
              <a:gd name="T28" fmla="*/ 28 w 52"/>
              <a:gd name="T29" fmla="*/ 3 h 59"/>
              <a:gd name="T30" fmla="*/ 28 w 52"/>
              <a:gd name="T3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28" y="10"/>
                </a:moveTo>
                <a:lnTo>
                  <a:pt x="42" y="34"/>
                </a:lnTo>
                <a:lnTo>
                  <a:pt x="52" y="38"/>
                </a:lnTo>
                <a:lnTo>
                  <a:pt x="45" y="52"/>
                </a:lnTo>
                <a:lnTo>
                  <a:pt x="28" y="59"/>
                </a:lnTo>
                <a:lnTo>
                  <a:pt x="14" y="48"/>
                </a:lnTo>
                <a:lnTo>
                  <a:pt x="17" y="41"/>
                </a:lnTo>
                <a:lnTo>
                  <a:pt x="7" y="31"/>
                </a:lnTo>
                <a:lnTo>
                  <a:pt x="0" y="24"/>
                </a:lnTo>
                <a:lnTo>
                  <a:pt x="3" y="17"/>
                </a:lnTo>
                <a:lnTo>
                  <a:pt x="10" y="17"/>
                </a:lnTo>
                <a:lnTo>
                  <a:pt x="21" y="14"/>
                </a:lnTo>
                <a:lnTo>
                  <a:pt x="14" y="3"/>
                </a:lnTo>
                <a:lnTo>
                  <a:pt x="17" y="0"/>
                </a:lnTo>
                <a:lnTo>
                  <a:pt x="28" y="3"/>
                </a:lnTo>
                <a:lnTo>
                  <a:pt x="28"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 name="Freeform 20">
            <a:extLst>
              <a:ext uri="{FF2B5EF4-FFF2-40B4-BE49-F238E27FC236}">
                <a16:creationId xmlns:a16="http://schemas.microsoft.com/office/drawing/2014/main" id="{9A5BDB66-6726-16D5-E9C6-4BABF92CBCB2}"/>
              </a:ext>
              <a:ext uri="{C183D7F6-B498-43B3-948B-1728B52AA6E4}">
                <adec:decorative xmlns:adec="http://schemas.microsoft.com/office/drawing/2017/decorative" val="1"/>
              </a:ext>
            </a:extLst>
          </p:cNvPr>
          <p:cNvSpPr>
            <a:spLocks/>
          </p:cNvSpPr>
          <p:nvPr/>
        </p:nvSpPr>
        <p:spPr bwMode="auto">
          <a:xfrm>
            <a:off x="11511575" y="5262188"/>
            <a:ext cx="253214" cy="282319"/>
          </a:xfrm>
          <a:custGeom>
            <a:avLst/>
            <a:gdLst>
              <a:gd name="T0" fmla="*/ 83 w 87"/>
              <a:gd name="T1" fmla="*/ 4 h 97"/>
              <a:gd name="T2" fmla="*/ 87 w 87"/>
              <a:gd name="T3" fmla="*/ 0 h 97"/>
              <a:gd name="T4" fmla="*/ 83 w 87"/>
              <a:gd name="T5" fmla="*/ 17 h 97"/>
              <a:gd name="T6" fmla="*/ 73 w 87"/>
              <a:gd name="T7" fmla="*/ 24 h 97"/>
              <a:gd name="T8" fmla="*/ 66 w 87"/>
              <a:gd name="T9" fmla="*/ 35 h 97"/>
              <a:gd name="T10" fmla="*/ 62 w 87"/>
              <a:gd name="T11" fmla="*/ 38 h 97"/>
              <a:gd name="T12" fmla="*/ 59 w 87"/>
              <a:gd name="T13" fmla="*/ 45 h 97"/>
              <a:gd name="T14" fmla="*/ 52 w 87"/>
              <a:gd name="T15" fmla="*/ 52 h 97"/>
              <a:gd name="T16" fmla="*/ 49 w 87"/>
              <a:gd name="T17" fmla="*/ 59 h 97"/>
              <a:gd name="T18" fmla="*/ 45 w 87"/>
              <a:gd name="T19" fmla="*/ 66 h 97"/>
              <a:gd name="T20" fmla="*/ 35 w 87"/>
              <a:gd name="T21" fmla="*/ 76 h 97"/>
              <a:gd name="T22" fmla="*/ 28 w 87"/>
              <a:gd name="T23" fmla="*/ 83 h 97"/>
              <a:gd name="T24" fmla="*/ 24 w 87"/>
              <a:gd name="T25" fmla="*/ 90 h 97"/>
              <a:gd name="T26" fmla="*/ 21 w 87"/>
              <a:gd name="T27" fmla="*/ 97 h 97"/>
              <a:gd name="T28" fmla="*/ 0 w 87"/>
              <a:gd name="T29" fmla="*/ 76 h 97"/>
              <a:gd name="T30" fmla="*/ 0 w 87"/>
              <a:gd name="T31" fmla="*/ 69 h 97"/>
              <a:gd name="T32" fmla="*/ 14 w 87"/>
              <a:gd name="T33" fmla="*/ 45 h 97"/>
              <a:gd name="T34" fmla="*/ 31 w 87"/>
              <a:gd name="T35" fmla="*/ 42 h 97"/>
              <a:gd name="T36" fmla="*/ 35 w 87"/>
              <a:gd name="T37" fmla="*/ 31 h 97"/>
              <a:gd name="T38" fmla="*/ 49 w 87"/>
              <a:gd name="T39" fmla="*/ 21 h 97"/>
              <a:gd name="T40" fmla="*/ 83 w 87"/>
              <a:gd name="T41"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7">
                <a:moveTo>
                  <a:pt x="83" y="4"/>
                </a:moveTo>
                <a:lnTo>
                  <a:pt x="87" y="0"/>
                </a:lnTo>
                <a:lnTo>
                  <a:pt x="83" y="17"/>
                </a:lnTo>
                <a:lnTo>
                  <a:pt x="73" y="24"/>
                </a:lnTo>
                <a:lnTo>
                  <a:pt x="66" y="35"/>
                </a:lnTo>
                <a:lnTo>
                  <a:pt x="62" y="38"/>
                </a:lnTo>
                <a:lnTo>
                  <a:pt x="59" y="45"/>
                </a:lnTo>
                <a:lnTo>
                  <a:pt x="52" y="52"/>
                </a:lnTo>
                <a:lnTo>
                  <a:pt x="49" y="59"/>
                </a:lnTo>
                <a:lnTo>
                  <a:pt x="45" y="66"/>
                </a:lnTo>
                <a:lnTo>
                  <a:pt x="35" y="76"/>
                </a:lnTo>
                <a:lnTo>
                  <a:pt x="28" y="83"/>
                </a:lnTo>
                <a:lnTo>
                  <a:pt x="24" y="90"/>
                </a:lnTo>
                <a:lnTo>
                  <a:pt x="21" y="97"/>
                </a:lnTo>
                <a:lnTo>
                  <a:pt x="0" y="76"/>
                </a:lnTo>
                <a:lnTo>
                  <a:pt x="0" y="69"/>
                </a:lnTo>
                <a:lnTo>
                  <a:pt x="14" y="45"/>
                </a:lnTo>
                <a:lnTo>
                  <a:pt x="31" y="42"/>
                </a:lnTo>
                <a:lnTo>
                  <a:pt x="35" y="31"/>
                </a:lnTo>
                <a:lnTo>
                  <a:pt x="49" y="21"/>
                </a:lnTo>
                <a:lnTo>
                  <a:pt x="83"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22">
            <a:extLst>
              <a:ext uri="{FF2B5EF4-FFF2-40B4-BE49-F238E27FC236}">
                <a16:creationId xmlns:a16="http://schemas.microsoft.com/office/drawing/2014/main" id="{0820F978-BC92-A05A-A051-B34844EA2517}"/>
              </a:ext>
              <a:ext uri="{C183D7F6-B498-43B3-948B-1728B52AA6E4}">
                <adec:decorative xmlns:adec="http://schemas.microsoft.com/office/drawing/2017/decorative" val="1"/>
              </a:ext>
            </a:extLst>
          </p:cNvPr>
          <p:cNvSpPr>
            <a:spLocks/>
          </p:cNvSpPr>
          <p:nvPr/>
        </p:nvSpPr>
        <p:spPr bwMode="auto">
          <a:xfrm>
            <a:off x="11319482" y="5020615"/>
            <a:ext cx="151346" cy="171720"/>
          </a:xfrm>
          <a:custGeom>
            <a:avLst/>
            <a:gdLst>
              <a:gd name="T0" fmla="*/ 52 w 52"/>
              <a:gd name="T1" fmla="*/ 38 h 59"/>
              <a:gd name="T2" fmla="*/ 42 w 52"/>
              <a:gd name="T3" fmla="*/ 34 h 59"/>
              <a:gd name="T4" fmla="*/ 28 w 52"/>
              <a:gd name="T5" fmla="*/ 10 h 59"/>
              <a:gd name="T6" fmla="*/ 28 w 52"/>
              <a:gd name="T7" fmla="*/ 3 h 59"/>
              <a:gd name="T8" fmla="*/ 17 w 52"/>
              <a:gd name="T9" fmla="*/ 0 h 59"/>
              <a:gd name="T10" fmla="*/ 14 w 52"/>
              <a:gd name="T11" fmla="*/ 3 h 59"/>
              <a:gd name="T12" fmla="*/ 21 w 52"/>
              <a:gd name="T13" fmla="*/ 14 h 59"/>
              <a:gd name="T14" fmla="*/ 10 w 52"/>
              <a:gd name="T15" fmla="*/ 17 h 59"/>
              <a:gd name="T16" fmla="*/ 3 w 52"/>
              <a:gd name="T17" fmla="*/ 17 h 59"/>
              <a:gd name="T18" fmla="*/ 0 w 52"/>
              <a:gd name="T19" fmla="*/ 24 h 59"/>
              <a:gd name="T20" fmla="*/ 7 w 52"/>
              <a:gd name="T21" fmla="*/ 31 h 59"/>
              <a:gd name="T22" fmla="*/ 17 w 52"/>
              <a:gd name="T23" fmla="*/ 41 h 59"/>
              <a:gd name="T24" fmla="*/ 14 w 52"/>
              <a:gd name="T25" fmla="*/ 48 h 59"/>
              <a:gd name="T26" fmla="*/ 28 w 52"/>
              <a:gd name="T27" fmla="*/ 59 h 59"/>
              <a:gd name="T28" fmla="*/ 45 w 52"/>
              <a:gd name="T29" fmla="*/ 52 h 59"/>
              <a:gd name="T30" fmla="*/ 52 w 52"/>
              <a:gd name="T31"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52" y="38"/>
                </a:moveTo>
                <a:lnTo>
                  <a:pt x="42" y="34"/>
                </a:lnTo>
                <a:lnTo>
                  <a:pt x="28" y="10"/>
                </a:lnTo>
                <a:lnTo>
                  <a:pt x="28" y="3"/>
                </a:lnTo>
                <a:lnTo>
                  <a:pt x="17" y="0"/>
                </a:lnTo>
                <a:lnTo>
                  <a:pt x="14" y="3"/>
                </a:lnTo>
                <a:lnTo>
                  <a:pt x="21" y="14"/>
                </a:lnTo>
                <a:lnTo>
                  <a:pt x="10" y="17"/>
                </a:lnTo>
                <a:lnTo>
                  <a:pt x="3" y="17"/>
                </a:lnTo>
                <a:lnTo>
                  <a:pt x="0" y="24"/>
                </a:lnTo>
                <a:lnTo>
                  <a:pt x="7" y="31"/>
                </a:lnTo>
                <a:lnTo>
                  <a:pt x="17" y="41"/>
                </a:lnTo>
                <a:lnTo>
                  <a:pt x="14" y="48"/>
                </a:lnTo>
                <a:lnTo>
                  <a:pt x="28" y="59"/>
                </a:lnTo>
                <a:lnTo>
                  <a:pt x="45" y="52"/>
                </a:lnTo>
                <a:lnTo>
                  <a:pt x="52" y="38"/>
                </a:lnTo>
                <a:close/>
              </a:path>
            </a:pathLst>
          </a:custGeom>
          <a:solidFill>
            <a:schemeClr val="bg1"/>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1" name="Freeform 23">
            <a:extLst>
              <a:ext uri="{FF2B5EF4-FFF2-40B4-BE49-F238E27FC236}">
                <a16:creationId xmlns:a16="http://schemas.microsoft.com/office/drawing/2014/main" id="{4EBB0E46-1F54-EDFF-9F1F-12C7E4A89E94}"/>
              </a:ext>
              <a:ext uri="{C183D7F6-B498-43B3-948B-1728B52AA6E4}">
                <adec:decorative xmlns:adec="http://schemas.microsoft.com/office/drawing/2017/decorative" val="1"/>
              </a:ext>
            </a:extLst>
          </p:cNvPr>
          <p:cNvSpPr>
            <a:spLocks/>
          </p:cNvSpPr>
          <p:nvPr/>
        </p:nvSpPr>
        <p:spPr bwMode="auto">
          <a:xfrm>
            <a:off x="11552322" y="5008974"/>
            <a:ext cx="311424" cy="343439"/>
          </a:xfrm>
          <a:custGeom>
            <a:avLst/>
            <a:gdLst>
              <a:gd name="T0" fmla="*/ 107 w 107"/>
              <a:gd name="T1" fmla="*/ 38 h 118"/>
              <a:gd name="T2" fmla="*/ 97 w 107"/>
              <a:gd name="T3" fmla="*/ 35 h 118"/>
              <a:gd name="T4" fmla="*/ 94 w 107"/>
              <a:gd name="T5" fmla="*/ 28 h 118"/>
              <a:gd name="T6" fmla="*/ 83 w 107"/>
              <a:gd name="T7" fmla="*/ 25 h 118"/>
              <a:gd name="T8" fmla="*/ 76 w 107"/>
              <a:gd name="T9" fmla="*/ 4 h 118"/>
              <a:gd name="T10" fmla="*/ 62 w 107"/>
              <a:gd name="T11" fmla="*/ 0 h 118"/>
              <a:gd name="T12" fmla="*/ 55 w 107"/>
              <a:gd name="T13" fmla="*/ 4 h 118"/>
              <a:gd name="T14" fmla="*/ 48 w 107"/>
              <a:gd name="T15" fmla="*/ 7 h 118"/>
              <a:gd name="T16" fmla="*/ 52 w 107"/>
              <a:gd name="T17" fmla="*/ 11 h 118"/>
              <a:gd name="T18" fmla="*/ 48 w 107"/>
              <a:gd name="T19" fmla="*/ 21 h 118"/>
              <a:gd name="T20" fmla="*/ 35 w 107"/>
              <a:gd name="T21" fmla="*/ 14 h 118"/>
              <a:gd name="T22" fmla="*/ 24 w 107"/>
              <a:gd name="T23" fmla="*/ 21 h 118"/>
              <a:gd name="T24" fmla="*/ 3 w 107"/>
              <a:gd name="T25" fmla="*/ 7 h 118"/>
              <a:gd name="T26" fmla="*/ 0 w 107"/>
              <a:gd name="T27" fmla="*/ 11 h 118"/>
              <a:gd name="T28" fmla="*/ 0 w 107"/>
              <a:gd name="T29" fmla="*/ 25 h 118"/>
              <a:gd name="T30" fmla="*/ 3 w 107"/>
              <a:gd name="T31" fmla="*/ 32 h 118"/>
              <a:gd name="T32" fmla="*/ 7 w 107"/>
              <a:gd name="T33" fmla="*/ 49 h 118"/>
              <a:gd name="T34" fmla="*/ 21 w 107"/>
              <a:gd name="T35" fmla="*/ 59 h 118"/>
              <a:gd name="T36" fmla="*/ 24 w 107"/>
              <a:gd name="T37" fmla="*/ 66 h 118"/>
              <a:gd name="T38" fmla="*/ 21 w 107"/>
              <a:gd name="T39" fmla="*/ 73 h 118"/>
              <a:gd name="T40" fmla="*/ 28 w 107"/>
              <a:gd name="T41" fmla="*/ 91 h 118"/>
              <a:gd name="T42" fmla="*/ 21 w 107"/>
              <a:gd name="T43" fmla="*/ 118 h 118"/>
              <a:gd name="T44" fmla="*/ 35 w 107"/>
              <a:gd name="T45" fmla="*/ 108 h 118"/>
              <a:gd name="T46" fmla="*/ 69 w 107"/>
              <a:gd name="T47" fmla="*/ 91 h 118"/>
              <a:gd name="T48" fmla="*/ 73 w 107"/>
              <a:gd name="T49" fmla="*/ 87 h 118"/>
              <a:gd name="T50" fmla="*/ 76 w 107"/>
              <a:gd name="T51" fmla="*/ 84 h 118"/>
              <a:gd name="T52" fmla="*/ 94 w 107"/>
              <a:gd name="T53" fmla="*/ 66 h 118"/>
              <a:gd name="T54" fmla="*/ 97 w 107"/>
              <a:gd name="T55" fmla="*/ 59 h 118"/>
              <a:gd name="T56" fmla="*/ 101 w 107"/>
              <a:gd name="T57" fmla="*/ 52 h 118"/>
              <a:gd name="T58" fmla="*/ 107 w 107"/>
              <a:gd name="T59"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18">
                <a:moveTo>
                  <a:pt x="107" y="38"/>
                </a:moveTo>
                <a:lnTo>
                  <a:pt x="97" y="35"/>
                </a:lnTo>
                <a:lnTo>
                  <a:pt x="94" y="28"/>
                </a:lnTo>
                <a:lnTo>
                  <a:pt x="83" y="25"/>
                </a:lnTo>
                <a:lnTo>
                  <a:pt x="76" y="4"/>
                </a:lnTo>
                <a:lnTo>
                  <a:pt x="62" y="0"/>
                </a:lnTo>
                <a:lnTo>
                  <a:pt x="55" y="4"/>
                </a:lnTo>
                <a:lnTo>
                  <a:pt x="48" y="7"/>
                </a:lnTo>
                <a:lnTo>
                  <a:pt x="52" y="11"/>
                </a:lnTo>
                <a:lnTo>
                  <a:pt x="48" y="21"/>
                </a:lnTo>
                <a:lnTo>
                  <a:pt x="35" y="14"/>
                </a:lnTo>
                <a:lnTo>
                  <a:pt x="24" y="21"/>
                </a:lnTo>
                <a:lnTo>
                  <a:pt x="3" y="7"/>
                </a:lnTo>
                <a:lnTo>
                  <a:pt x="0" y="11"/>
                </a:lnTo>
                <a:lnTo>
                  <a:pt x="0" y="25"/>
                </a:lnTo>
                <a:lnTo>
                  <a:pt x="3" y="32"/>
                </a:lnTo>
                <a:lnTo>
                  <a:pt x="7" y="49"/>
                </a:lnTo>
                <a:lnTo>
                  <a:pt x="21" y="59"/>
                </a:lnTo>
                <a:lnTo>
                  <a:pt x="24" y="66"/>
                </a:lnTo>
                <a:lnTo>
                  <a:pt x="21" y="73"/>
                </a:lnTo>
                <a:lnTo>
                  <a:pt x="28" y="91"/>
                </a:lnTo>
                <a:lnTo>
                  <a:pt x="21" y="118"/>
                </a:lnTo>
                <a:lnTo>
                  <a:pt x="35" y="108"/>
                </a:lnTo>
                <a:lnTo>
                  <a:pt x="69" y="91"/>
                </a:lnTo>
                <a:lnTo>
                  <a:pt x="73" y="87"/>
                </a:lnTo>
                <a:lnTo>
                  <a:pt x="76" y="84"/>
                </a:lnTo>
                <a:lnTo>
                  <a:pt x="94" y="66"/>
                </a:lnTo>
                <a:lnTo>
                  <a:pt x="97" y="59"/>
                </a:lnTo>
                <a:lnTo>
                  <a:pt x="101" y="52"/>
                </a:lnTo>
                <a:lnTo>
                  <a:pt x="107" y="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 name="Freeform 24">
            <a:extLst>
              <a:ext uri="{FF2B5EF4-FFF2-40B4-BE49-F238E27FC236}">
                <a16:creationId xmlns:a16="http://schemas.microsoft.com/office/drawing/2014/main" id="{02CDC857-930F-C0DD-1CA4-F0E236D4557B}"/>
              </a:ext>
              <a:ext uri="{C183D7F6-B498-43B3-948B-1728B52AA6E4}">
                <adec:decorative xmlns:adec="http://schemas.microsoft.com/office/drawing/2017/decorative" val="1"/>
              </a:ext>
            </a:extLst>
          </p:cNvPr>
          <p:cNvSpPr>
            <a:spLocks/>
          </p:cNvSpPr>
          <p:nvPr/>
        </p:nvSpPr>
        <p:spPr bwMode="auto">
          <a:xfrm>
            <a:off x="11208884" y="4019405"/>
            <a:ext cx="241572" cy="192093"/>
          </a:xfrm>
          <a:custGeom>
            <a:avLst/>
            <a:gdLst>
              <a:gd name="T0" fmla="*/ 80 w 83"/>
              <a:gd name="T1" fmla="*/ 4 h 66"/>
              <a:gd name="T2" fmla="*/ 76 w 83"/>
              <a:gd name="T3" fmla="*/ 14 h 66"/>
              <a:gd name="T4" fmla="*/ 83 w 83"/>
              <a:gd name="T5" fmla="*/ 18 h 66"/>
              <a:gd name="T6" fmla="*/ 80 w 83"/>
              <a:gd name="T7" fmla="*/ 21 h 66"/>
              <a:gd name="T8" fmla="*/ 62 w 83"/>
              <a:gd name="T9" fmla="*/ 32 h 66"/>
              <a:gd name="T10" fmla="*/ 59 w 83"/>
              <a:gd name="T11" fmla="*/ 45 h 66"/>
              <a:gd name="T12" fmla="*/ 66 w 83"/>
              <a:gd name="T13" fmla="*/ 56 h 66"/>
              <a:gd name="T14" fmla="*/ 52 w 83"/>
              <a:gd name="T15" fmla="*/ 66 h 66"/>
              <a:gd name="T16" fmla="*/ 41 w 83"/>
              <a:gd name="T17" fmla="*/ 63 h 66"/>
              <a:gd name="T18" fmla="*/ 31 w 83"/>
              <a:gd name="T19" fmla="*/ 66 h 66"/>
              <a:gd name="T20" fmla="*/ 27 w 83"/>
              <a:gd name="T21" fmla="*/ 63 h 66"/>
              <a:gd name="T22" fmla="*/ 24 w 83"/>
              <a:gd name="T23" fmla="*/ 39 h 66"/>
              <a:gd name="T24" fmla="*/ 14 w 83"/>
              <a:gd name="T25" fmla="*/ 39 h 66"/>
              <a:gd name="T26" fmla="*/ 0 w 83"/>
              <a:gd name="T27" fmla="*/ 25 h 66"/>
              <a:gd name="T28" fmla="*/ 10 w 83"/>
              <a:gd name="T29" fmla="*/ 0 h 66"/>
              <a:gd name="T30" fmla="*/ 55 w 83"/>
              <a:gd name="T31" fmla="*/ 7 h 66"/>
              <a:gd name="T32" fmla="*/ 80 w 83"/>
              <a:gd name="T3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80" y="4"/>
                </a:moveTo>
                <a:lnTo>
                  <a:pt x="76" y="14"/>
                </a:lnTo>
                <a:lnTo>
                  <a:pt x="83" y="18"/>
                </a:lnTo>
                <a:lnTo>
                  <a:pt x="80" y="21"/>
                </a:lnTo>
                <a:lnTo>
                  <a:pt x="62" y="32"/>
                </a:lnTo>
                <a:lnTo>
                  <a:pt x="59" y="45"/>
                </a:lnTo>
                <a:lnTo>
                  <a:pt x="66" y="56"/>
                </a:lnTo>
                <a:lnTo>
                  <a:pt x="52" y="66"/>
                </a:lnTo>
                <a:lnTo>
                  <a:pt x="41" y="63"/>
                </a:lnTo>
                <a:lnTo>
                  <a:pt x="31" y="66"/>
                </a:lnTo>
                <a:lnTo>
                  <a:pt x="27" y="63"/>
                </a:lnTo>
                <a:lnTo>
                  <a:pt x="24" y="39"/>
                </a:lnTo>
                <a:lnTo>
                  <a:pt x="14" y="39"/>
                </a:lnTo>
                <a:lnTo>
                  <a:pt x="0" y="25"/>
                </a:lnTo>
                <a:lnTo>
                  <a:pt x="10" y="0"/>
                </a:lnTo>
                <a:lnTo>
                  <a:pt x="55" y="7"/>
                </a:lnTo>
                <a:lnTo>
                  <a:pt x="8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 name="Freeform 25">
            <a:extLst>
              <a:ext uri="{FF2B5EF4-FFF2-40B4-BE49-F238E27FC236}">
                <a16:creationId xmlns:a16="http://schemas.microsoft.com/office/drawing/2014/main" id="{FF4C9139-53F2-3E7C-29E6-68006C74F942}"/>
              </a:ext>
              <a:ext uri="{C183D7F6-B498-43B3-948B-1728B52AA6E4}">
                <adec:decorative xmlns:adec="http://schemas.microsoft.com/office/drawing/2017/decorative" val="1"/>
              </a:ext>
            </a:extLst>
          </p:cNvPr>
          <p:cNvSpPr>
            <a:spLocks/>
          </p:cNvSpPr>
          <p:nvPr/>
        </p:nvSpPr>
        <p:spPr bwMode="auto">
          <a:xfrm>
            <a:off x="11086644" y="2992001"/>
            <a:ext cx="585011" cy="573369"/>
          </a:xfrm>
          <a:custGeom>
            <a:avLst/>
            <a:gdLst>
              <a:gd name="T0" fmla="*/ 115 w 201"/>
              <a:gd name="T1" fmla="*/ 0 h 197"/>
              <a:gd name="T2" fmla="*/ 139 w 201"/>
              <a:gd name="T3" fmla="*/ 3 h 197"/>
              <a:gd name="T4" fmla="*/ 163 w 201"/>
              <a:gd name="T5" fmla="*/ 0 h 197"/>
              <a:gd name="T6" fmla="*/ 160 w 201"/>
              <a:gd name="T7" fmla="*/ 0 h 197"/>
              <a:gd name="T8" fmla="*/ 160 w 201"/>
              <a:gd name="T9" fmla="*/ 13 h 197"/>
              <a:gd name="T10" fmla="*/ 160 w 201"/>
              <a:gd name="T11" fmla="*/ 31 h 197"/>
              <a:gd name="T12" fmla="*/ 153 w 201"/>
              <a:gd name="T13" fmla="*/ 48 h 197"/>
              <a:gd name="T14" fmla="*/ 153 w 201"/>
              <a:gd name="T15" fmla="*/ 55 h 197"/>
              <a:gd name="T16" fmla="*/ 156 w 201"/>
              <a:gd name="T17" fmla="*/ 59 h 197"/>
              <a:gd name="T18" fmla="*/ 163 w 201"/>
              <a:gd name="T19" fmla="*/ 59 h 197"/>
              <a:gd name="T20" fmla="*/ 170 w 201"/>
              <a:gd name="T21" fmla="*/ 59 h 197"/>
              <a:gd name="T22" fmla="*/ 177 w 201"/>
              <a:gd name="T23" fmla="*/ 62 h 197"/>
              <a:gd name="T24" fmla="*/ 174 w 201"/>
              <a:gd name="T25" fmla="*/ 65 h 197"/>
              <a:gd name="T26" fmla="*/ 170 w 201"/>
              <a:gd name="T27" fmla="*/ 72 h 197"/>
              <a:gd name="T28" fmla="*/ 170 w 201"/>
              <a:gd name="T29" fmla="*/ 76 h 197"/>
              <a:gd name="T30" fmla="*/ 174 w 201"/>
              <a:gd name="T31" fmla="*/ 79 h 197"/>
              <a:gd name="T32" fmla="*/ 174 w 201"/>
              <a:gd name="T33" fmla="*/ 86 h 197"/>
              <a:gd name="T34" fmla="*/ 170 w 201"/>
              <a:gd name="T35" fmla="*/ 86 h 197"/>
              <a:gd name="T36" fmla="*/ 160 w 201"/>
              <a:gd name="T37" fmla="*/ 90 h 197"/>
              <a:gd name="T38" fmla="*/ 156 w 201"/>
              <a:gd name="T39" fmla="*/ 93 h 197"/>
              <a:gd name="T40" fmla="*/ 153 w 201"/>
              <a:gd name="T41" fmla="*/ 97 h 197"/>
              <a:gd name="T42" fmla="*/ 153 w 201"/>
              <a:gd name="T43" fmla="*/ 107 h 197"/>
              <a:gd name="T44" fmla="*/ 156 w 201"/>
              <a:gd name="T45" fmla="*/ 128 h 197"/>
              <a:gd name="T46" fmla="*/ 156 w 201"/>
              <a:gd name="T47" fmla="*/ 131 h 197"/>
              <a:gd name="T48" fmla="*/ 160 w 201"/>
              <a:gd name="T49" fmla="*/ 145 h 197"/>
              <a:gd name="T50" fmla="*/ 163 w 201"/>
              <a:gd name="T51" fmla="*/ 152 h 197"/>
              <a:gd name="T52" fmla="*/ 174 w 201"/>
              <a:gd name="T53" fmla="*/ 152 h 197"/>
              <a:gd name="T54" fmla="*/ 191 w 201"/>
              <a:gd name="T55" fmla="*/ 152 h 197"/>
              <a:gd name="T56" fmla="*/ 195 w 201"/>
              <a:gd name="T57" fmla="*/ 156 h 197"/>
              <a:gd name="T58" fmla="*/ 198 w 201"/>
              <a:gd name="T59" fmla="*/ 156 h 197"/>
              <a:gd name="T60" fmla="*/ 195 w 201"/>
              <a:gd name="T61" fmla="*/ 166 h 197"/>
              <a:gd name="T62" fmla="*/ 201 w 201"/>
              <a:gd name="T63" fmla="*/ 176 h 197"/>
              <a:gd name="T64" fmla="*/ 201 w 201"/>
              <a:gd name="T65" fmla="*/ 183 h 197"/>
              <a:gd name="T66" fmla="*/ 201 w 201"/>
              <a:gd name="T67" fmla="*/ 187 h 197"/>
              <a:gd name="T68" fmla="*/ 198 w 201"/>
              <a:gd name="T69" fmla="*/ 190 h 197"/>
              <a:gd name="T70" fmla="*/ 195 w 201"/>
              <a:gd name="T71" fmla="*/ 194 h 197"/>
              <a:gd name="T72" fmla="*/ 195 w 201"/>
              <a:gd name="T73" fmla="*/ 197 h 197"/>
              <a:gd name="T74" fmla="*/ 153 w 201"/>
              <a:gd name="T75" fmla="*/ 187 h 197"/>
              <a:gd name="T76" fmla="*/ 142 w 201"/>
              <a:gd name="T77" fmla="*/ 197 h 197"/>
              <a:gd name="T78" fmla="*/ 118 w 201"/>
              <a:gd name="T79" fmla="*/ 180 h 197"/>
              <a:gd name="T80" fmla="*/ 87 w 201"/>
              <a:gd name="T81" fmla="*/ 170 h 197"/>
              <a:gd name="T82" fmla="*/ 80 w 201"/>
              <a:gd name="T83" fmla="*/ 170 h 197"/>
              <a:gd name="T84" fmla="*/ 31 w 201"/>
              <a:gd name="T85" fmla="*/ 131 h 197"/>
              <a:gd name="T86" fmla="*/ 28 w 201"/>
              <a:gd name="T87" fmla="*/ 107 h 197"/>
              <a:gd name="T88" fmla="*/ 21 w 201"/>
              <a:gd name="T89" fmla="*/ 100 h 197"/>
              <a:gd name="T90" fmla="*/ 17 w 201"/>
              <a:gd name="T91" fmla="*/ 90 h 197"/>
              <a:gd name="T92" fmla="*/ 21 w 201"/>
              <a:gd name="T93" fmla="*/ 83 h 197"/>
              <a:gd name="T94" fmla="*/ 24 w 201"/>
              <a:gd name="T95" fmla="*/ 83 h 197"/>
              <a:gd name="T96" fmla="*/ 24 w 201"/>
              <a:gd name="T97" fmla="*/ 76 h 197"/>
              <a:gd name="T98" fmla="*/ 21 w 201"/>
              <a:gd name="T99" fmla="*/ 69 h 197"/>
              <a:gd name="T100" fmla="*/ 0 w 201"/>
              <a:gd name="T101" fmla="*/ 65 h 197"/>
              <a:gd name="T102" fmla="*/ 10 w 201"/>
              <a:gd name="T103" fmla="*/ 59 h 197"/>
              <a:gd name="T104" fmla="*/ 21 w 201"/>
              <a:gd name="T105" fmla="*/ 59 h 197"/>
              <a:gd name="T106" fmla="*/ 59 w 201"/>
              <a:gd name="T107" fmla="*/ 48 h 197"/>
              <a:gd name="T108" fmla="*/ 62 w 201"/>
              <a:gd name="T109" fmla="*/ 27 h 197"/>
              <a:gd name="T110" fmla="*/ 90 w 201"/>
              <a:gd name="T111" fmla="*/ 13 h 197"/>
              <a:gd name="T112" fmla="*/ 94 w 201"/>
              <a:gd name="T113" fmla="*/ 17 h 197"/>
              <a:gd name="T114" fmla="*/ 104 w 201"/>
              <a:gd name="T115" fmla="*/ 17 h 197"/>
              <a:gd name="T116" fmla="*/ 111 w 201"/>
              <a:gd name="T117" fmla="*/ 10 h 197"/>
              <a:gd name="T118" fmla="*/ 115 w 201"/>
              <a:gd name="T1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197">
                <a:moveTo>
                  <a:pt x="115" y="0"/>
                </a:moveTo>
                <a:lnTo>
                  <a:pt x="139" y="3"/>
                </a:lnTo>
                <a:lnTo>
                  <a:pt x="163" y="0"/>
                </a:lnTo>
                <a:lnTo>
                  <a:pt x="160" y="0"/>
                </a:lnTo>
                <a:lnTo>
                  <a:pt x="160" y="13"/>
                </a:lnTo>
                <a:lnTo>
                  <a:pt x="160" y="31"/>
                </a:lnTo>
                <a:lnTo>
                  <a:pt x="153" y="48"/>
                </a:lnTo>
                <a:lnTo>
                  <a:pt x="153" y="55"/>
                </a:lnTo>
                <a:lnTo>
                  <a:pt x="156" y="59"/>
                </a:lnTo>
                <a:lnTo>
                  <a:pt x="163" y="59"/>
                </a:lnTo>
                <a:lnTo>
                  <a:pt x="170" y="59"/>
                </a:lnTo>
                <a:lnTo>
                  <a:pt x="177" y="62"/>
                </a:lnTo>
                <a:lnTo>
                  <a:pt x="174" y="65"/>
                </a:lnTo>
                <a:lnTo>
                  <a:pt x="170" y="72"/>
                </a:lnTo>
                <a:lnTo>
                  <a:pt x="170" y="76"/>
                </a:lnTo>
                <a:lnTo>
                  <a:pt x="174" y="79"/>
                </a:lnTo>
                <a:lnTo>
                  <a:pt x="174" y="86"/>
                </a:lnTo>
                <a:lnTo>
                  <a:pt x="170" y="86"/>
                </a:lnTo>
                <a:lnTo>
                  <a:pt x="160" y="90"/>
                </a:lnTo>
                <a:lnTo>
                  <a:pt x="156" y="93"/>
                </a:lnTo>
                <a:lnTo>
                  <a:pt x="153" y="97"/>
                </a:lnTo>
                <a:lnTo>
                  <a:pt x="153" y="107"/>
                </a:lnTo>
                <a:lnTo>
                  <a:pt x="156" y="128"/>
                </a:lnTo>
                <a:lnTo>
                  <a:pt x="156" y="131"/>
                </a:lnTo>
                <a:lnTo>
                  <a:pt x="160" y="145"/>
                </a:lnTo>
                <a:lnTo>
                  <a:pt x="163" y="152"/>
                </a:lnTo>
                <a:lnTo>
                  <a:pt x="174" y="152"/>
                </a:lnTo>
                <a:lnTo>
                  <a:pt x="191" y="152"/>
                </a:lnTo>
                <a:lnTo>
                  <a:pt x="195" y="156"/>
                </a:lnTo>
                <a:lnTo>
                  <a:pt x="198" y="156"/>
                </a:lnTo>
                <a:lnTo>
                  <a:pt x="195" y="166"/>
                </a:lnTo>
                <a:lnTo>
                  <a:pt x="201" y="176"/>
                </a:lnTo>
                <a:lnTo>
                  <a:pt x="201" y="183"/>
                </a:lnTo>
                <a:lnTo>
                  <a:pt x="201" y="187"/>
                </a:lnTo>
                <a:lnTo>
                  <a:pt x="198" y="190"/>
                </a:lnTo>
                <a:lnTo>
                  <a:pt x="195" y="194"/>
                </a:lnTo>
                <a:lnTo>
                  <a:pt x="195" y="197"/>
                </a:lnTo>
                <a:lnTo>
                  <a:pt x="153" y="187"/>
                </a:lnTo>
                <a:lnTo>
                  <a:pt x="142" y="197"/>
                </a:lnTo>
                <a:lnTo>
                  <a:pt x="118" y="180"/>
                </a:lnTo>
                <a:lnTo>
                  <a:pt x="87" y="170"/>
                </a:lnTo>
                <a:lnTo>
                  <a:pt x="80" y="170"/>
                </a:lnTo>
                <a:lnTo>
                  <a:pt x="31" y="131"/>
                </a:lnTo>
                <a:lnTo>
                  <a:pt x="28" y="107"/>
                </a:lnTo>
                <a:lnTo>
                  <a:pt x="21" y="100"/>
                </a:lnTo>
                <a:lnTo>
                  <a:pt x="17" y="90"/>
                </a:lnTo>
                <a:lnTo>
                  <a:pt x="21" y="83"/>
                </a:lnTo>
                <a:lnTo>
                  <a:pt x="24" y="83"/>
                </a:lnTo>
                <a:lnTo>
                  <a:pt x="24" y="76"/>
                </a:lnTo>
                <a:lnTo>
                  <a:pt x="21" y="69"/>
                </a:lnTo>
                <a:lnTo>
                  <a:pt x="0" y="65"/>
                </a:lnTo>
                <a:lnTo>
                  <a:pt x="10" y="59"/>
                </a:lnTo>
                <a:lnTo>
                  <a:pt x="21" y="59"/>
                </a:lnTo>
                <a:lnTo>
                  <a:pt x="59" y="48"/>
                </a:lnTo>
                <a:lnTo>
                  <a:pt x="62" y="27"/>
                </a:lnTo>
                <a:lnTo>
                  <a:pt x="90" y="13"/>
                </a:lnTo>
                <a:lnTo>
                  <a:pt x="94" y="17"/>
                </a:lnTo>
                <a:lnTo>
                  <a:pt x="104" y="17"/>
                </a:lnTo>
                <a:lnTo>
                  <a:pt x="111" y="10"/>
                </a:lnTo>
                <a:lnTo>
                  <a:pt x="11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4" name="Freeform 26">
            <a:extLst>
              <a:ext uri="{FF2B5EF4-FFF2-40B4-BE49-F238E27FC236}">
                <a16:creationId xmlns:a16="http://schemas.microsoft.com/office/drawing/2014/main" id="{E9D0356F-1F2E-D59C-690D-2569119AED1D}"/>
              </a:ext>
              <a:ext uri="{C183D7F6-B498-43B3-948B-1728B52AA6E4}">
                <adec:decorative xmlns:adec="http://schemas.microsoft.com/office/drawing/2017/decorative" val="1"/>
              </a:ext>
            </a:extLst>
          </p:cNvPr>
          <p:cNvSpPr>
            <a:spLocks/>
          </p:cNvSpPr>
          <p:nvPr/>
        </p:nvSpPr>
        <p:spPr bwMode="auto">
          <a:xfrm>
            <a:off x="11319482" y="3536262"/>
            <a:ext cx="494784" cy="576278"/>
          </a:xfrm>
          <a:custGeom>
            <a:avLst/>
            <a:gdLst>
              <a:gd name="T0" fmla="*/ 62 w 170"/>
              <a:gd name="T1" fmla="*/ 10 h 198"/>
              <a:gd name="T2" fmla="*/ 73 w 170"/>
              <a:gd name="T3" fmla="*/ 0 h 198"/>
              <a:gd name="T4" fmla="*/ 115 w 170"/>
              <a:gd name="T5" fmla="*/ 10 h 198"/>
              <a:gd name="T6" fmla="*/ 115 w 170"/>
              <a:gd name="T7" fmla="*/ 24 h 198"/>
              <a:gd name="T8" fmla="*/ 121 w 170"/>
              <a:gd name="T9" fmla="*/ 45 h 198"/>
              <a:gd name="T10" fmla="*/ 128 w 170"/>
              <a:gd name="T11" fmla="*/ 55 h 198"/>
              <a:gd name="T12" fmla="*/ 142 w 170"/>
              <a:gd name="T13" fmla="*/ 62 h 198"/>
              <a:gd name="T14" fmla="*/ 153 w 170"/>
              <a:gd name="T15" fmla="*/ 73 h 198"/>
              <a:gd name="T16" fmla="*/ 163 w 170"/>
              <a:gd name="T17" fmla="*/ 80 h 198"/>
              <a:gd name="T18" fmla="*/ 163 w 170"/>
              <a:gd name="T19" fmla="*/ 83 h 198"/>
              <a:gd name="T20" fmla="*/ 163 w 170"/>
              <a:gd name="T21" fmla="*/ 90 h 198"/>
              <a:gd name="T22" fmla="*/ 167 w 170"/>
              <a:gd name="T23" fmla="*/ 97 h 198"/>
              <a:gd name="T24" fmla="*/ 167 w 170"/>
              <a:gd name="T25" fmla="*/ 100 h 198"/>
              <a:gd name="T26" fmla="*/ 170 w 170"/>
              <a:gd name="T27" fmla="*/ 107 h 198"/>
              <a:gd name="T28" fmla="*/ 170 w 170"/>
              <a:gd name="T29" fmla="*/ 111 h 198"/>
              <a:gd name="T30" fmla="*/ 167 w 170"/>
              <a:gd name="T31" fmla="*/ 118 h 198"/>
              <a:gd name="T32" fmla="*/ 160 w 170"/>
              <a:gd name="T33" fmla="*/ 139 h 198"/>
              <a:gd name="T34" fmla="*/ 153 w 170"/>
              <a:gd name="T35" fmla="*/ 152 h 198"/>
              <a:gd name="T36" fmla="*/ 149 w 170"/>
              <a:gd name="T37" fmla="*/ 163 h 198"/>
              <a:gd name="T38" fmla="*/ 146 w 170"/>
              <a:gd name="T39" fmla="*/ 173 h 198"/>
              <a:gd name="T40" fmla="*/ 128 w 170"/>
              <a:gd name="T41" fmla="*/ 184 h 198"/>
              <a:gd name="T42" fmla="*/ 125 w 170"/>
              <a:gd name="T43" fmla="*/ 184 h 198"/>
              <a:gd name="T44" fmla="*/ 121 w 170"/>
              <a:gd name="T45" fmla="*/ 187 h 198"/>
              <a:gd name="T46" fmla="*/ 121 w 170"/>
              <a:gd name="T47" fmla="*/ 191 h 198"/>
              <a:gd name="T48" fmla="*/ 111 w 170"/>
              <a:gd name="T49" fmla="*/ 191 h 198"/>
              <a:gd name="T50" fmla="*/ 101 w 170"/>
              <a:gd name="T51" fmla="*/ 198 h 198"/>
              <a:gd name="T52" fmla="*/ 87 w 170"/>
              <a:gd name="T53" fmla="*/ 163 h 198"/>
              <a:gd name="T54" fmla="*/ 42 w 170"/>
              <a:gd name="T55" fmla="*/ 170 h 198"/>
              <a:gd name="T56" fmla="*/ 42 w 170"/>
              <a:gd name="T57" fmla="*/ 146 h 198"/>
              <a:gd name="T58" fmla="*/ 24 w 170"/>
              <a:gd name="T59" fmla="*/ 135 h 198"/>
              <a:gd name="T60" fmla="*/ 14 w 170"/>
              <a:gd name="T61" fmla="*/ 118 h 198"/>
              <a:gd name="T62" fmla="*/ 7 w 170"/>
              <a:gd name="T63" fmla="*/ 87 h 198"/>
              <a:gd name="T64" fmla="*/ 0 w 170"/>
              <a:gd name="T65" fmla="*/ 73 h 198"/>
              <a:gd name="T66" fmla="*/ 7 w 170"/>
              <a:gd name="T67" fmla="*/ 62 h 198"/>
              <a:gd name="T68" fmla="*/ 10 w 170"/>
              <a:gd name="T69" fmla="*/ 48 h 198"/>
              <a:gd name="T70" fmla="*/ 3 w 170"/>
              <a:gd name="T71" fmla="*/ 35 h 198"/>
              <a:gd name="T72" fmla="*/ 7 w 170"/>
              <a:gd name="T73" fmla="*/ 28 h 198"/>
              <a:gd name="T74" fmla="*/ 10 w 170"/>
              <a:gd name="T75" fmla="*/ 28 h 198"/>
              <a:gd name="T76" fmla="*/ 17 w 170"/>
              <a:gd name="T77" fmla="*/ 35 h 198"/>
              <a:gd name="T78" fmla="*/ 35 w 170"/>
              <a:gd name="T79" fmla="*/ 41 h 198"/>
              <a:gd name="T80" fmla="*/ 59 w 170"/>
              <a:gd name="T81" fmla="*/ 28 h 198"/>
              <a:gd name="T82" fmla="*/ 62 w 170"/>
              <a:gd name="T83"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98">
                <a:moveTo>
                  <a:pt x="62" y="10"/>
                </a:moveTo>
                <a:lnTo>
                  <a:pt x="73" y="0"/>
                </a:lnTo>
                <a:lnTo>
                  <a:pt x="115" y="10"/>
                </a:lnTo>
                <a:lnTo>
                  <a:pt x="115" y="24"/>
                </a:lnTo>
                <a:lnTo>
                  <a:pt x="121" y="45"/>
                </a:lnTo>
                <a:lnTo>
                  <a:pt x="128" y="55"/>
                </a:lnTo>
                <a:lnTo>
                  <a:pt x="142" y="62"/>
                </a:lnTo>
                <a:lnTo>
                  <a:pt x="153" y="73"/>
                </a:lnTo>
                <a:lnTo>
                  <a:pt x="163" y="80"/>
                </a:lnTo>
                <a:lnTo>
                  <a:pt x="163" y="83"/>
                </a:lnTo>
                <a:lnTo>
                  <a:pt x="163" y="90"/>
                </a:lnTo>
                <a:lnTo>
                  <a:pt x="167" y="97"/>
                </a:lnTo>
                <a:lnTo>
                  <a:pt x="167" y="100"/>
                </a:lnTo>
                <a:lnTo>
                  <a:pt x="170" y="107"/>
                </a:lnTo>
                <a:lnTo>
                  <a:pt x="170" y="111"/>
                </a:lnTo>
                <a:lnTo>
                  <a:pt x="167" y="118"/>
                </a:lnTo>
                <a:lnTo>
                  <a:pt x="160" y="139"/>
                </a:lnTo>
                <a:lnTo>
                  <a:pt x="153" y="152"/>
                </a:lnTo>
                <a:lnTo>
                  <a:pt x="149" y="163"/>
                </a:lnTo>
                <a:lnTo>
                  <a:pt x="146" y="173"/>
                </a:lnTo>
                <a:lnTo>
                  <a:pt x="128" y="184"/>
                </a:lnTo>
                <a:lnTo>
                  <a:pt x="125" y="184"/>
                </a:lnTo>
                <a:lnTo>
                  <a:pt x="121" y="187"/>
                </a:lnTo>
                <a:lnTo>
                  <a:pt x="121" y="191"/>
                </a:lnTo>
                <a:lnTo>
                  <a:pt x="111" y="191"/>
                </a:lnTo>
                <a:lnTo>
                  <a:pt x="101" y="198"/>
                </a:lnTo>
                <a:lnTo>
                  <a:pt x="87" y="163"/>
                </a:lnTo>
                <a:lnTo>
                  <a:pt x="42" y="170"/>
                </a:lnTo>
                <a:lnTo>
                  <a:pt x="42" y="146"/>
                </a:lnTo>
                <a:lnTo>
                  <a:pt x="24" y="135"/>
                </a:lnTo>
                <a:lnTo>
                  <a:pt x="14" y="118"/>
                </a:lnTo>
                <a:lnTo>
                  <a:pt x="7" y="87"/>
                </a:lnTo>
                <a:lnTo>
                  <a:pt x="0" y="73"/>
                </a:lnTo>
                <a:lnTo>
                  <a:pt x="7" y="62"/>
                </a:lnTo>
                <a:lnTo>
                  <a:pt x="10" y="48"/>
                </a:lnTo>
                <a:lnTo>
                  <a:pt x="3" y="35"/>
                </a:lnTo>
                <a:lnTo>
                  <a:pt x="7" y="28"/>
                </a:lnTo>
                <a:lnTo>
                  <a:pt x="10" y="28"/>
                </a:lnTo>
                <a:lnTo>
                  <a:pt x="17" y="35"/>
                </a:lnTo>
                <a:lnTo>
                  <a:pt x="35" y="41"/>
                </a:lnTo>
                <a:lnTo>
                  <a:pt x="59" y="28"/>
                </a:lnTo>
                <a:lnTo>
                  <a:pt x="62"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5" name="Freeform 27">
            <a:extLst>
              <a:ext uri="{FF2B5EF4-FFF2-40B4-BE49-F238E27FC236}">
                <a16:creationId xmlns:a16="http://schemas.microsoft.com/office/drawing/2014/main" id="{55D4D8EC-6B73-BC13-1186-6ABC1F66C448}"/>
              </a:ext>
              <a:ext uri="{C183D7F6-B498-43B3-948B-1728B52AA6E4}">
                <adec:decorative xmlns:adec="http://schemas.microsoft.com/office/drawing/2017/decorative" val="1"/>
              </a:ext>
            </a:extLst>
          </p:cNvPr>
          <p:cNvSpPr>
            <a:spLocks/>
          </p:cNvSpPr>
          <p:nvPr/>
        </p:nvSpPr>
        <p:spPr bwMode="auto">
          <a:xfrm>
            <a:off x="11016791" y="2788266"/>
            <a:ext cx="404560" cy="375455"/>
          </a:xfrm>
          <a:custGeom>
            <a:avLst/>
            <a:gdLst>
              <a:gd name="T0" fmla="*/ 69 w 139"/>
              <a:gd name="T1" fmla="*/ 0 h 129"/>
              <a:gd name="T2" fmla="*/ 80 w 139"/>
              <a:gd name="T3" fmla="*/ 7 h 129"/>
              <a:gd name="T4" fmla="*/ 86 w 139"/>
              <a:gd name="T5" fmla="*/ 21 h 129"/>
              <a:gd name="T6" fmla="*/ 86 w 139"/>
              <a:gd name="T7" fmla="*/ 45 h 129"/>
              <a:gd name="T8" fmla="*/ 93 w 139"/>
              <a:gd name="T9" fmla="*/ 52 h 129"/>
              <a:gd name="T10" fmla="*/ 104 w 139"/>
              <a:gd name="T11" fmla="*/ 52 h 129"/>
              <a:gd name="T12" fmla="*/ 111 w 139"/>
              <a:gd name="T13" fmla="*/ 45 h 129"/>
              <a:gd name="T14" fmla="*/ 139 w 139"/>
              <a:gd name="T15" fmla="*/ 70 h 129"/>
              <a:gd name="T16" fmla="*/ 135 w 139"/>
              <a:gd name="T17" fmla="*/ 80 h 129"/>
              <a:gd name="T18" fmla="*/ 128 w 139"/>
              <a:gd name="T19" fmla="*/ 87 h 129"/>
              <a:gd name="T20" fmla="*/ 118 w 139"/>
              <a:gd name="T21" fmla="*/ 87 h 129"/>
              <a:gd name="T22" fmla="*/ 114 w 139"/>
              <a:gd name="T23" fmla="*/ 83 h 129"/>
              <a:gd name="T24" fmla="*/ 86 w 139"/>
              <a:gd name="T25" fmla="*/ 97 h 129"/>
              <a:gd name="T26" fmla="*/ 83 w 139"/>
              <a:gd name="T27" fmla="*/ 118 h 129"/>
              <a:gd name="T28" fmla="*/ 45 w 139"/>
              <a:gd name="T29" fmla="*/ 129 h 129"/>
              <a:gd name="T30" fmla="*/ 41 w 139"/>
              <a:gd name="T31" fmla="*/ 108 h 129"/>
              <a:gd name="T32" fmla="*/ 27 w 139"/>
              <a:gd name="T33" fmla="*/ 94 h 129"/>
              <a:gd name="T34" fmla="*/ 17 w 139"/>
              <a:gd name="T35" fmla="*/ 94 h 129"/>
              <a:gd name="T36" fmla="*/ 10 w 139"/>
              <a:gd name="T37" fmla="*/ 80 h 129"/>
              <a:gd name="T38" fmla="*/ 10 w 139"/>
              <a:gd name="T39" fmla="*/ 52 h 129"/>
              <a:gd name="T40" fmla="*/ 0 w 139"/>
              <a:gd name="T41" fmla="*/ 11 h 129"/>
              <a:gd name="T42" fmla="*/ 3 w 139"/>
              <a:gd name="T43" fmla="*/ 0 h 129"/>
              <a:gd name="T44" fmla="*/ 48 w 139"/>
              <a:gd name="T45" fmla="*/ 7 h 129"/>
              <a:gd name="T46" fmla="*/ 69 w 139"/>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29">
                <a:moveTo>
                  <a:pt x="69" y="0"/>
                </a:moveTo>
                <a:lnTo>
                  <a:pt x="80" y="7"/>
                </a:lnTo>
                <a:lnTo>
                  <a:pt x="86" y="21"/>
                </a:lnTo>
                <a:lnTo>
                  <a:pt x="86" y="45"/>
                </a:lnTo>
                <a:lnTo>
                  <a:pt x="93" y="52"/>
                </a:lnTo>
                <a:lnTo>
                  <a:pt x="104" y="52"/>
                </a:lnTo>
                <a:lnTo>
                  <a:pt x="111" y="45"/>
                </a:lnTo>
                <a:lnTo>
                  <a:pt x="139" y="70"/>
                </a:lnTo>
                <a:lnTo>
                  <a:pt x="135" y="80"/>
                </a:lnTo>
                <a:lnTo>
                  <a:pt x="128" y="87"/>
                </a:lnTo>
                <a:lnTo>
                  <a:pt x="118" y="87"/>
                </a:lnTo>
                <a:lnTo>
                  <a:pt x="114" y="83"/>
                </a:lnTo>
                <a:lnTo>
                  <a:pt x="86" y="97"/>
                </a:lnTo>
                <a:lnTo>
                  <a:pt x="83" y="118"/>
                </a:lnTo>
                <a:lnTo>
                  <a:pt x="45" y="129"/>
                </a:lnTo>
                <a:lnTo>
                  <a:pt x="41" y="108"/>
                </a:lnTo>
                <a:lnTo>
                  <a:pt x="27" y="94"/>
                </a:lnTo>
                <a:lnTo>
                  <a:pt x="17" y="94"/>
                </a:lnTo>
                <a:lnTo>
                  <a:pt x="10" y="80"/>
                </a:lnTo>
                <a:lnTo>
                  <a:pt x="10" y="52"/>
                </a:lnTo>
                <a:lnTo>
                  <a:pt x="0" y="11"/>
                </a:lnTo>
                <a:lnTo>
                  <a:pt x="3" y="0"/>
                </a:lnTo>
                <a:lnTo>
                  <a:pt x="48" y="7"/>
                </a:lnTo>
                <a:lnTo>
                  <a:pt x="69"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 name="Freeform 28">
            <a:extLst>
              <a:ext uri="{FF2B5EF4-FFF2-40B4-BE49-F238E27FC236}">
                <a16:creationId xmlns:a16="http://schemas.microsoft.com/office/drawing/2014/main" id="{F40219D3-4042-2D98-161D-D8C9EAC007CB}"/>
              </a:ext>
              <a:ext uri="{C183D7F6-B498-43B3-948B-1728B52AA6E4}">
                <adec:decorative xmlns:adec="http://schemas.microsoft.com/office/drawing/2017/decorative" val="1"/>
              </a:ext>
            </a:extLst>
          </p:cNvPr>
          <p:cNvSpPr>
            <a:spLocks/>
          </p:cNvSpPr>
          <p:nvPr/>
        </p:nvSpPr>
        <p:spPr bwMode="auto">
          <a:xfrm>
            <a:off x="11127390" y="3373275"/>
            <a:ext cx="372544" cy="282319"/>
          </a:xfrm>
          <a:custGeom>
            <a:avLst/>
            <a:gdLst>
              <a:gd name="T0" fmla="*/ 0 w 128"/>
              <a:gd name="T1" fmla="*/ 59 h 97"/>
              <a:gd name="T2" fmla="*/ 0 w 128"/>
              <a:gd name="T3" fmla="*/ 21 h 97"/>
              <a:gd name="T4" fmla="*/ 7 w 128"/>
              <a:gd name="T5" fmla="*/ 21 h 97"/>
              <a:gd name="T6" fmla="*/ 17 w 128"/>
              <a:gd name="T7" fmla="*/ 0 h 97"/>
              <a:gd name="T8" fmla="*/ 66 w 128"/>
              <a:gd name="T9" fmla="*/ 39 h 97"/>
              <a:gd name="T10" fmla="*/ 73 w 128"/>
              <a:gd name="T11" fmla="*/ 39 h 97"/>
              <a:gd name="T12" fmla="*/ 104 w 128"/>
              <a:gd name="T13" fmla="*/ 49 h 97"/>
              <a:gd name="T14" fmla="*/ 128 w 128"/>
              <a:gd name="T15" fmla="*/ 66 h 97"/>
              <a:gd name="T16" fmla="*/ 125 w 128"/>
              <a:gd name="T17" fmla="*/ 84 h 97"/>
              <a:gd name="T18" fmla="*/ 101 w 128"/>
              <a:gd name="T19" fmla="*/ 97 h 97"/>
              <a:gd name="T20" fmla="*/ 83 w 128"/>
              <a:gd name="T21" fmla="*/ 91 h 97"/>
              <a:gd name="T22" fmla="*/ 76 w 128"/>
              <a:gd name="T23" fmla="*/ 84 h 97"/>
              <a:gd name="T24" fmla="*/ 73 w 128"/>
              <a:gd name="T25" fmla="*/ 84 h 97"/>
              <a:gd name="T26" fmla="*/ 31 w 128"/>
              <a:gd name="T27" fmla="*/ 63 h 97"/>
              <a:gd name="T28" fmla="*/ 21 w 128"/>
              <a:gd name="T29" fmla="*/ 66 h 97"/>
              <a:gd name="T30" fmla="*/ 14 w 128"/>
              <a:gd name="T31" fmla="*/ 56 h 97"/>
              <a:gd name="T32" fmla="*/ 7 w 128"/>
              <a:gd name="T33" fmla="*/ 56 h 97"/>
              <a:gd name="T34" fmla="*/ 0 w 128"/>
              <a:gd name="T35"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97">
                <a:moveTo>
                  <a:pt x="0" y="59"/>
                </a:moveTo>
                <a:lnTo>
                  <a:pt x="0" y="21"/>
                </a:lnTo>
                <a:lnTo>
                  <a:pt x="7" y="21"/>
                </a:lnTo>
                <a:lnTo>
                  <a:pt x="17" y="0"/>
                </a:lnTo>
                <a:lnTo>
                  <a:pt x="66" y="39"/>
                </a:lnTo>
                <a:lnTo>
                  <a:pt x="73" y="39"/>
                </a:lnTo>
                <a:lnTo>
                  <a:pt x="104" y="49"/>
                </a:lnTo>
                <a:lnTo>
                  <a:pt x="128" y="66"/>
                </a:lnTo>
                <a:lnTo>
                  <a:pt x="125" y="84"/>
                </a:lnTo>
                <a:lnTo>
                  <a:pt x="101" y="97"/>
                </a:lnTo>
                <a:lnTo>
                  <a:pt x="83" y="91"/>
                </a:lnTo>
                <a:lnTo>
                  <a:pt x="76" y="84"/>
                </a:lnTo>
                <a:lnTo>
                  <a:pt x="73" y="84"/>
                </a:lnTo>
                <a:lnTo>
                  <a:pt x="31" y="63"/>
                </a:lnTo>
                <a:lnTo>
                  <a:pt x="21" y="66"/>
                </a:lnTo>
                <a:lnTo>
                  <a:pt x="14" y="56"/>
                </a:lnTo>
                <a:lnTo>
                  <a:pt x="7" y="56"/>
                </a:lnTo>
                <a:lnTo>
                  <a:pt x="0" y="5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7" name="Freeform 29">
            <a:extLst>
              <a:ext uri="{FF2B5EF4-FFF2-40B4-BE49-F238E27FC236}">
                <a16:creationId xmlns:a16="http://schemas.microsoft.com/office/drawing/2014/main" id="{E56A183A-9110-A8F7-AEB6-3FBEB7062A7B}"/>
              </a:ext>
              <a:ext uri="{C183D7F6-B498-43B3-948B-1728B52AA6E4}">
                <adec:decorative xmlns:adec="http://schemas.microsoft.com/office/drawing/2017/decorative" val="1"/>
              </a:ext>
            </a:extLst>
          </p:cNvPr>
          <p:cNvSpPr>
            <a:spLocks/>
          </p:cNvSpPr>
          <p:nvPr/>
        </p:nvSpPr>
        <p:spPr bwMode="auto">
          <a:xfrm>
            <a:off x="11075002" y="3536263"/>
            <a:ext cx="273587" cy="212467"/>
          </a:xfrm>
          <a:custGeom>
            <a:avLst/>
            <a:gdLst>
              <a:gd name="T0" fmla="*/ 0 w 94"/>
              <a:gd name="T1" fmla="*/ 14 h 73"/>
              <a:gd name="T2" fmla="*/ 4 w 94"/>
              <a:gd name="T3" fmla="*/ 10 h 73"/>
              <a:gd name="T4" fmla="*/ 18 w 94"/>
              <a:gd name="T5" fmla="*/ 3 h 73"/>
              <a:gd name="T6" fmla="*/ 25 w 94"/>
              <a:gd name="T7" fmla="*/ 0 h 73"/>
              <a:gd name="T8" fmla="*/ 32 w 94"/>
              <a:gd name="T9" fmla="*/ 0 h 73"/>
              <a:gd name="T10" fmla="*/ 39 w 94"/>
              <a:gd name="T11" fmla="*/ 10 h 73"/>
              <a:gd name="T12" fmla="*/ 49 w 94"/>
              <a:gd name="T13" fmla="*/ 7 h 73"/>
              <a:gd name="T14" fmla="*/ 91 w 94"/>
              <a:gd name="T15" fmla="*/ 28 h 73"/>
              <a:gd name="T16" fmla="*/ 87 w 94"/>
              <a:gd name="T17" fmla="*/ 35 h 73"/>
              <a:gd name="T18" fmla="*/ 94 w 94"/>
              <a:gd name="T19" fmla="*/ 48 h 73"/>
              <a:gd name="T20" fmla="*/ 91 w 94"/>
              <a:gd name="T21" fmla="*/ 62 h 73"/>
              <a:gd name="T22" fmla="*/ 84 w 94"/>
              <a:gd name="T23" fmla="*/ 73 h 73"/>
              <a:gd name="T24" fmla="*/ 53 w 94"/>
              <a:gd name="T25" fmla="*/ 59 h 73"/>
              <a:gd name="T26" fmla="*/ 18 w 94"/>
              <a:gd name="T27" fmla="*/ 38 h 73"/>
              <a:gd name="T28" fmla="*/ 18 w 94"/>
              <a:gd name="T29" fmla="*/ 24 h 73"/>
              <a:gd name="T30" fmla="*/ 7 w 94"/>
              <a:gd name="T31" fmla="*/ 17 h 73"/>
              <a:gd name="T32" fmla="*/ 0 w 94"/>
              <a:gd name="T33"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3">
                <a:moveTo>
                  <a:pt x="0" y="14"/>
                </a:moveTo>
                <a:lnTo>
                  <a:pt x="4" y="10"/>
                </a:lnTo>
                <a:lnTo>
                  <a:pt x="18" y="3"/>
                </a:lnTo>
                <a:lnTo>
                  <a:pt x="25" y="0"/>
                </a:lnTo>
                <a:lnTo>
                  <a:pt x="32" y="0"/>
                </a:lnTo>
                <a:lnTo>
                  <a:pt x="39" y="10"/>
                </a:lnTo>
                <a:lnTo>
                  <a:pt x="49" y="7"/>
                </a:lnTo>
                <a:lnTo>
                  <a:pt x="91" y="28"/>
                </a:lnTo>
                <a:lnTo>
                  <a:pt x="87" y="35"/>
                </a:lnTo>
                <a:lnTo>
                  <a:pt x="94" y="48"/>
                </a:lnTo>
                <a:lnTo>
                  <a:pt x="91" y="62"/>
                </a:lnTo>
                <a:lnTo>
                  <a:pt x="84" y="73"/>
                </a:lnTo>
                <a:lnTo>
                  <a:pt x="53" y="59"/>
                </a:lnTo>
                <a:lnTo>
                  <a:pt x="18" y="38"/>
                </a:lnTo>
                <a:lnTo>
                  <a:pt x="18" y="24"/>
                </a:lnTo>
                <a:lnTo>
                  <a:pt x="7" y="17"/>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8" name="Freeform 30">
            <a:extLst>
              <a:ext uri="{FF2B5EF4-FFF2-40B4-BE49-F238E27FC236}">
                <a16:creationId xmlns:a16="http://schemas.microsoft.com/office/drawing/2014/main" id="{8782D96D-7C81-374A-4F2D-CFDBAA98760A}"/>
              </a:ext>
              <a:ext uri="{C183D7F6-B498-43B3-948B-1728B52AA6E4}">
                <adec:decorative xmlns:adec="http://schemas.microsoft.com/office/drawing/2017/decorative" val="1"/>
              </a:ext>
            </a:extLst>
          </p:cNvPr>
          <p:cNvSpPr>
            <a:spLocks/>
          </p:cNvSpPr>
          <p:nvPr/>
        </p:nvSpPr>
        <p:spPr bwMode="auto">
          <a:xfrm>
            <a:off x="11066269" y="3707982"/>
            <a:ext cx="375455" cy="442396"/>
          </a:xfrm>
          <a:custGeom>
            <a:avLst/>
            <a:gdLst>
              <a:gd name="T0" fmla="*/ 56 w 129"/>
              <a:gd name="T1" fmla="*/ 0 h 152"/>
              <a:gd name="T2" fmla="*/ 87 w 129"/>
              <a:gd name="T3" fmla="*/ 14 h 152"/>
              <a:gd name="T4" fmla="*/ 94 w 129"/>
              <a:gd name="T5" fmla="*/ 28 h 152"/>
              <a:gd name="T6" fmla="*/ 101 w 129"/>
              <a:gd name="T7" fmla="*/ 59 h 152"/>
              <a:gd name="T8" fmla="*/ 111 w 129"/>
              <a:gd name="T9" fmla="*/ 76 h 152"/>
              <a:gd name="T10" fmla="*/ 129 w 129"/>
              <a:gd name="T11" fmla="*/ 87 h 152"/>
              <a:gd name="T12" fmla="*/ 129 w 129"/>
              <a:gd name="T13" fmla="*/ 111 h 152"/>
              <a:gd name="T14" fmla="*/ 104 w 129"/>
              <a:gd name="T15" fmla="*/ 114 h 152"/>
              <a:gd name="T16" fmla="*/ 59 w 129"/>
              <a:gd name="T17" fmla="*/ 107 h 152"/>
              <a:gd name="T18" fmla="*/ 49 w 129"/>
              <a:gd name="T19" fmla="*/ 132 h 152"/>
              <a:gd name="T20" fmla="*/ 42 w 129"/>
              <a:gd name="T21" fmla="*/ 152 h 152"/>
              <a:gd name="T22" fmla="*/ 35 w 129"/>
              <a:gd name="T23" fmla="*/ 142 h 152"/>
              <a:gd name="T24" fmla="*/ 14 w 129"/>
              <a:gd name="T25" fmla="*/ 114 h 152"/>
              <a:gd name="T26" fmla="*/ 28 w 129"/>
              <a:gd name="T27" fmla="*/ 104 h 152"/>
              <a:gd name="T28" fmla="*/ 17 w 129"/>
              <a:gd name="T29" fmla="*/ 87 h 152"/>
              <a:gd name="T30" fmla="*/ 3 w 129"/>
              <a:gd name="T31" fmla="*/ 73 h 152"/>
              <a:gd name="T32" fmla="*/ 0 w 129"/>
              <a:gd name="T33" fmla="*/ 59 h 152"/>
              <a:gd name="T34" fmla="*/ 3 w 129"/>
              <a:gd name="T35" fmla="*/ 41 h 152"/>
              <a:gd name="T36" fmla="*/ 3 w 129"/>
              <a:gd name="T37" fmla="*/ 35 h 152"/>
              <a:gd name="T38" fmla="*/ 24 w 129"/>
              <a:gd name="T39" fmla="*/ 14 h 152"/>
              <a:gd name="T40" fmla="*/ 35 w 129"/>
              <a:gd name="T41" fmla="*/ 10 h 152"/>
              <a:gd name="T42" fmla="*/ 45 w 129"/>
              <a:gd name="T43" fmla="*/ 10 h 152"/>
              <a:gd name="T44" fmla="*/ 56 w 129"/>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52">
                <a:moveTo>
                  <a:pt x="56" y="0"/>
                </a:moveTo>
                <a:lnTo>
                  <a:pt x="87" y="14"/>
                </a:lnTo>
                <a:lnTo>
                  <a:pt x="94" y="28"/>
                </a:lnTo>
                <a:lnTo>
                  <a:pt x="101" y="59"/>
                </a:lnTo>
                <a:lnTo>
                  <a:pt x="111" y="76"/>
                </a:lnTo>
                <a:lnTo>
                  <a:pt x="129" y="87"/>
                </a:lnTo>
                <a:lnTo>
                  <a:pt x="129" y="111"/>
                </a:lnTo>
                <a:lnTo>
                  <a:pt x="104" y="114"/>
                </a:lnTo>
                <a:lnTo>
                  <a:pt x="59" y="107"/>
                </a:lnTo>
                <a:lnTo>
                  <a:pt x="49" y="132"/>
                </a:lnTo>
                <a:lnTo>
                  <a:pt x="42" y="152"/>
                </a:lnTo>
                <a:lnTo>
                  <a:pt x="35" y="142"/>
                </a:lnTo>
                <a:lnTo>
                  <a:pt x="14" y="114"/>
                </a:lnTo>
                <a:lnTo>
                  <a:pt x="28" y="104"/>
                </a:lnTo>
                <a:lnTo>
                  <a:pt x="17" y="87"/>
                </a:lnTo>
                <a:lnTo>
                  <a:pt x="3" y="73"/>
                </a:lnTo>
                <a:lnTo>
                  <a:pt x="0" y="59"/>
                </a:lnTo>
                <a:lnTo>
                  <a:pt x="3" y="41"/>
                </a:lnTo>
                <a:lnTo>
                  <a:pt x="3" y="35"/>
                </a:lnTo>
                <a:lnTo>
                  <a:pt x="24" y="14"/>
                </a:lnTo>
                <a:lnTo>
                  <a:pt x="35" y="10"/>
                </a:lnTo>
                <a:lnTo>
                  <a:pt x="45" y="10"/>
                </a:lnTo>
                <a:lnTo>
                  <a:pt x="5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9" name="Freeform 31">
            <a:extLst>
              <a:ext uri="{FF2B5EF4-FFF2-40B4-BE49-F238E27FC236}">
                <a16:creationId xmlns:a16="http://schemas.microsoft.com/office/drawing/2014/main" id="{FE0E9252-3583-3977-4C58-A3CFEC99BDB4}"/>
              </a:ext>
              <a:ext uri="{C183D7F6-B498-43B3-948B-1728B52AA6E4}">
                <adec:decorative xmlns:adec="http://schemas.microsoft.com/office/drawing/2017/decorative" val="1"/>
              </a:ext>
            </a:extLst>
          </p:cNvPr>
          <p:cNvSpPr>
            <a:spLocks/>
          </p:cNvSpPr>
          <p:nvPr/>
        </p:nvSpPr>
        <p:spPr bwMode="auto">
          <a:xfrm>
            <a:off x="10976044" y="5919960"/>
            <a:ext cx="160078" cy="139704"/>
          </a:xfrm>
          <a:custGeom>
            <a:avLst/>
            <a:gdLst>
              <a:gd name="T0" fmla="*/ 0 w 55"/>
              <a:gd name="T1" fmla="*/ 0 h 48"/>
              <a:gd name="T2" fmla="*/ 14 w 55"/>
              <a:gd name="T3" fmla="*/ 6 h 48"/>
              <a:gd name="T4" fmla="*/ 24 w 55"/>
              <a:gd name="T5" fmla="*/ 6 h 48"/>
              <a:gd name="T6" fmla="*/ 31 w 55"/>
              <a:gd name="T7" fmla="*/ 17 h 48"/>
              <a:gd name="T8" fmla="*/ 41 w 55"/>
              <a:gd name="T9" fmla="*/ 20 h 48"/>
              <a:gd name="T10" fmla="*/ 48 w 55"/>
              <a:gd name="T11" fmla="*/ 31 h 48"/>
              <a:gd name="T12" fmla="*/ 55 w 55"/>
              <a:gd name="T13" fmla="*/ 38 h 48"/>
              <a:gd name="T14" fmla="*/ 48 w 55"/>
              <a:gd name="T15" fmla="*/ 48 h 48"/>
              <a:gd name="T16" fmla="*/ 38 w 55"/>
              <a:gd name="T17" fmla="*/ 41 h 48"/>
              <a:gd name="T18" fmla="*/ 27 w 55"/>
              <a:gd name="T19" fmla="*/ 45 h 48"/>
              <a:gd name="T20" fmla="*/ 17 w 55"/>
              <a:gd name="T21" fmla="*/ 38 h 48"/>
              <a:gd name="T22" fmla="*/ 10 w 55"/>
              <a:gd name="T23" fmla="*/ 41 h 48"/>
              <a:gd name="T24" fmla="*/ 10 w 55"/>
              <a:gd name="T25" fmla="*/ 48 h 48"/>
              <a:gd name="T26" fmla="*/ 0 w 55"/>
              <a:gd name="T27" fmla="*/ 41 h 48"/>
              <a:gd name="T28" fmla="*/ 0 w 5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8">
                <a:moveTo>
                  <a:pt x="0" y="0"/>
                </a:moveTo>
                <a:lnTo>
                  <a:pt x="14" y="6"/>
                </a:lnTo>
                <a:lnTo>
                  <a:pt x="24" y="6"/>
                </a:lnTo>
                <a:lnTo>
                  <a:pt x="31" y="17"/>
                </a:lnTo>
                <a:lnTo>
                  <a:pt x="41" y="20"/>
                </a:lnTo>
                <a:lnTo>
                  <a:pt x="48" y="31"/>
                </a:lnTo>
                <a:lnTo>
                  <a:pt x="55" y="38"/>
                </a:lnTo>
                <a:lnTo>
                  <a:pt x="48" y="48"/>
                </a:lnTo>
                <a:lnTo>
                  <a:pt x="38" y="41"/>
                </a:lnTo>
                <a:lnTo>
                  <a:pt x="27" y="45"/>
                </a:lnTo>
                <a:lnTo>
                  <a:pt x="17" y="38"/>
                </a:lnTo>
                <a:lnTo>
                  <a:pt x="10" y="41"/>
                </a:lnTo>
                <a:lnTo>
                  <a:pt x="10" y="48"/>
                </a:lnTo>
                <a:lnTo>
                  <a:pt x="0" y="41"/>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 name="Freeform 32">
            <a:extLst>
              <a:ext uri="{FF2B5EF4-FFF2-40B4-BE49-F238E27FC236}">
                <a16:creationId xmlns:a16="http://schemas.microsoft.com/office/drawing/2014/main" id="{839C3EA4-3845-3561-7F5A-49071D74CFE4}"/>
              </a:ext>
              <a:ext uri="{C183D7F6-B498-43B3-948B-1728B52AA6E4}">
                <adec:decorative xmlns:adec="http://schemas.microsoft.com/office/drawing/2017/decorative" val="1"/>
              </a:ext>
            </a:extLst>
          </p:cNvPr>
          <p:cNvSpPr>
            <a:spLocks/>
          </p:cNvSpPr>
          <p:nvPr/>
        </p:nvSpPr>
        <p:spPr bwMode="auto">
          <a:xfrm>
            <a:off x="10874176" y="5756973"/>
            <a:ext cx="253214" cy="180451"/>
          </a:xfrm>
          <a:custGeom>
            <a:avLst/>
            <a:gdLst>
              <a:gd name="T0" fmla="*/ 14 w 87"/>
              <a:gd name="T1" fmla="*/ 4 h 62"/>
              <a:gd name="T2" fmla="*/ 24 w 87"/>
              <a:gd name="T3" fmla="*/ 0 h 62"/>
              <a:gd name="T4" fmla="*/ 31 w 87"/>
              <a:gd name="T5" fmla="*/ 17 h 62"/>
              <a:gd name="T6" fmla="*/ 45 w 87"/>
              <a:gd name="T7" fmla="*/ 21 h 62"/>
              <a:gd name="T8" fmla="*/ 76 w 87"/>
              <a:gd name="T9" fmla="*/ 21 h 62"/>
              <a:gd name="T10" fmla="*/ 83 w 87"/>
              <a:gd name="T11" fmla="*/ 21 h 62"/>
              <a:gd name="T12" fmla="*/ 87 w 87"/>
              <a:gd name="T13" fmla="*/ 45 h 62"/>
              <a:gd name="T14" fmla="*/ 76 w 87"/>
              <a:gd name="T15" fmla="*/ 59 h 62"/>
              <a:gd name="T16" fmla="*/ 73 w 87"/>
              <a:gd name="T17" fmla="*/ 59 h 62"/>
              <a:gd name="T18" fmla="*/ 66 w 87"/>
              <a:gd name="T19" fmla="*/ 52 h 62"/>
              <a:gd name="T20" fmla="*/ 62 w 87"/>
              <a:gd name="T21" fmla="*/ 52 h 62"/>
              <a:gd name="T22" fmla="*/ 59 w 87"/>
              <a:gd name="T23" fmla="*/ 62 h 62"/>
              <a:gd name="T24" fmla="*/ 49 w 87"/>
              <a:gd name="T25" fmla="*/ 62 h 62"/>
              <a:gd name="T26" fmla="*/ 35 w 87"/>
              <a:gd name="T27" fmla="*/ 56 h 62"/>
              <a:gd name="T28" fmla="*/ 28 w 87"/>
              <a:gd name="T29" fmla="*/ 49 h 62"/>
              <a:gd name="T30" fmla="*/ 10 w 87"/>
              <a:gd name="T31" fmla="*/ 45 h 62"/>
              <a:gd name="T32" fmla="*/ 3 w 87"/>
              <a:gd name="T33" fmla="*/ 35 h 62"/>
              <a:gd name="T34" fmla="*/ 14 w 87"/>
              <a:gd name="T35" fmla="*/ 31 h 62"/>
              <a:gd name="T36" fmla="*/ 0 w 87"/>
              <a:gd name="T37" fmla="*/ 21 h 62"/>
              <a:gd name="T38" fmla="*/ 3 w 87"/>
              <a:gd name="T39" fmla="*/ 7 h 62"/>
              <a:gd name="T40" fmla="*/ 14 w 87"/>
              <a:gd name="T4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2">
                <a:moveTo>
                  <a:pt x="14" y="4"/>
                </a:moveTo>
                <a:lnTo>
                  <a:pt x="24" y="0"/>
                </a:lnTo>
                <a:lnTo>
                  <a:pt x="31" y="17"/>
                </a:lnTo>
                <a:lnTo>
                  <a:pt x="45" y="21"/>
                </a:lnTo>
                <a:lnTo>
                  <a:pt x="76" y="21"/>
                </a:lnTo>
                <a:lnTo>
                  <a:pt x="83" y="21"/>
                </a:lnTo>
                <a:lnTo>
                  <a:pt x="87" y="45"/>
                </a:lnTo>
                <a:lnTo>
                  <a:pt x="76" y="59"/>
                </a:lnTo>
                <a:lnTo>
                  <a:pt x="73" y="59"/>
                </a:lnTo>
                <a:lnTo>
                  <a:pt x="66" y="52"/>
                </a:lnTo>
                <a:lnTo>
                  <a:pt x="62" y="52"/>
                </a:lnTo>
                <a:lnTo>
                  <a:pt x="59" y="62"/>
                </a:lnTo>
                <a:lnTo>
                  <a:pt x="49" y="62"/>
                </a:lnTo>
                <a:lnTo>
                  <a:pt x="35" y="56"/>
                </a:lnTo>
                <a:lnTo>
                  <a:pt x="28" y="49"/>
                </a:lnTo>
                <a:lnTo>
                  <a:pt x="10" y="45"/>
                </a:lnTo>
                <a:lnTo>
                  <a:pt x="3" y="35"/>
                </a:lnTo>
                <a:lnTo>
                  <a:pt x="14" y="31"/>
                </a:lnTo>
                <a:lnTo>
                  <a:pt x="0" y="21"/>
                </a:lnTo>
                <a:lnTo>
                  <a:pt x="3" y="7"/>
                </a:lnTo>
                <a:lnTo>
                  <a:pt x="14"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 name="Freeform 33">
            <a:extLst>
              <a:ext uri="{FF2B5EF4-FFF2-40B4-BE49-F238E27FC236}">
                <a16:creationId xmlns:a16="http://schemas.microsoft.com/office/drawing/2014/main" id="{0374F1BA-2A89-9D34-D541-C4E7F8703FDF}"/>
              </a:ext>
              <a:ext uri="{C183D7F6-B498-43B3-948B-1728B52AA6E4}">
                <adec:decorative xmlns:adec="http://schemas.microsoft.com/office/drawing/2017/decorative" val="1"/>
              </a:ext>
            </a:extLst>
          </p:cNvPr>
          <p:cNvSpPr>
            <a:spLocks/>
          </p:cNvSpPr>
          <p:nvPr/>
        </p:nvSpPr>
        <p:spPr bwMode="auto">
          <a:xfrm>
            <a:off x="10944028" y="6030560"/>
            <a:ext cx="171720" cy="119331"/>
          </a:xfrm>
          <a:custGeom>
            <a:avLst/>
            <a:gdLst>
              <a:gd name="T0" fmla="*/ 11 w 59"/>
              <a:gd name="T1" fmla="*/ 3 h 41"/>
              <a:gd name="T2" fmla="*/ 21 w 59"/>
              <a:gd name="T3" fmla="*/ 10 h 41"/>
              <a:gd name="T4" fmla="*/ 21 w 59"/>
              <a:gd name="T5" fmla="*/ 3 h 41"/>
              <a:gd name="T6" fmla="*/ 28 w 59"/>
              <a:gd name="T7" fmla="*/ 0 h 41"/>
              <a:gd name="T8" fmla="*/ 38 w 59"/>
              <a:gd name="T9" fmla="*/ 7 h 41"/>
              <a:gd name="T10" fmla="*/ 49 w 59"/>
              <a:gd name="T11" fmla="*/ 3 h 41"/>
              <a:gd name="T12" fmla="*/ 59 w 59"/>
              <a:gd name="T13" fmla="*/ 10 h 41"/>
              <a:gd name="T14" fmla="*/ 56 w 59"/>
              <a:gd name="T15" fmla="*/ 17 h 41"/>
              <a:gd name="T16" fmla="*/ 49 w 59"/>
              <a:gd name="T17" fmla="*/ 21 h 41"/>
              <a:gd name="T18" fmla="*/ 45 w 59"/>
              <a:gd name="T19" fmla="*/ 17 h 41"/>
              <a:gd name="T20" fmla="*/ 42 w 59"/>
              <a:gd name="T21" fmla="*/ 17 h 41"/>
              <a:gd name="T22" fmla="*/ 38 w 59"/>
              <a:gd name="T23" fmla="*/ 24 h 41"/>
              <a:gd name="T24" fmla="*/ 38 w 59"/>
              <a:gd name="T25" fmla="*/ 31 h 41"/>
              <a:gd name="T26" fmla="*/ 35 w 59"/>
              <a:gd name="T27" fmla="*/ 34 h 41"/>
              <a:gd name="T28" fmla="*/ 32 w 59"/>
              <a:gd name="T29" fmla="*/ 38 h 41"/>
              <a:gd name="T30" fmla="*/ 21 w 59"/>
              <a:gd name="T31" fmla="*/ 38 h 41"/>
              <a:gd name="T32" fmla="*/ 18 w 59"/>
              <a:gd name="T33" fmla="*/ 34 h 41"/>
              <a:gd name="T34" fmla="*/ 14 w 59"/>
              <a:gd name="T35" fmla="*/ 38 h 41"/>
              <a:gd name="T36" fmla="*/ 11 w 59"/>
              <a:gd name="T37" fmla="*/ 41 h 41"/>
              <a:gd name="T38" fmla="*/ 0 w 59"/>
              <a:gd name="T39" fmla="*/ 17 h 41"/>
              <a:gd name="T40" fmla="*/ 11 w 59"/>
              <a:gd name="T4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41">
                <a:moveTo>
                  <a:pt x="11" y="3"/>
                </a:moveTo>
                <a:lnTo>
                  <a:pt x="21" y="10"/>
                </a:lnTo>
                <a:lnTo>
                  <a:pt x="21" y="3"/>
                </a:lnTo>
                <a:lnTo>
                  <a:pt x="28" y="0"/>
                </a:lnTo>
                <a:lnTo>
                  <a:pt x="38" y="7"/>
                </a:lnTo>
                <a:lnTo>
                  <a:pt x="49" y="3"/>
                </a:lnTo>
                <a:lnTo>
                  <a:pt x="59" y="10"/>
                </a:lnTo>
                <a:lnTo>
                  <a:pt x="56" y="17"/>
                </a:lnTo>
                <a:lnTo>
                  <a:pt x="49" y="21"/>
                </a:lnTo>
                <a:lnTo>
                  <a:pt x="45" y="17"/>
                </a:lnTo>
                <a:lnTo>
                  <a:pt x="42" y="17"/>
                </a:lnTo>
                <a:lnTo>
                  <a:pt x="38" y="24"/>
                </a:lnTo>
                <a:lnTo>
                  <a:pt x="38" y="31"/>
                </a:lnTo>
                <a:lnTo>
                  <a:pt x="35" y="34"/>
                </a:lnTo>
                <a:lnTo>
                  <a:pt x="32" y="38"/>
                </a:lnTo>
                <a:lnTo>
                  <a:pt x="21" y="38"/>
                </a:lnTo>
                <a:lnTo>
                  <a:pt x="18" y="34"/>
                </a:lnTo>
                <a:lnTo>
                  <a:pt x="14" y="38"/>
                </a:lnTo>
                <a:lnTo>
                  <a:pt x="11" y="41"/>
                </a:lnTo>
                <a:lnTo>
                  <a:pt x="0" y="17"/>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 name="Freeform 35">
            <a:extLst>
              <a:ext uri="{FF2B5EF4-FFF2-40B4-BE49-F238E27FC236}">
                <a16:creationId xmlns:a16="http://schemas.microsoft.com/office/drawing/2014/main" id="{4669BA58-C32E-7E26-7FA0-54AFD80E8DC8}"/>
              </a:ext>
              <a:ext uri="{C183D7F6-B498-43B3-948B-1728B52AA6E4}">
                <adec:decorative xmlns:adec="http://schemas.microsoft.com/office/drawing/2017/decorative" val="1"/>
              </a:ext>
            </a:extLst>
          </p:cNvPr>
          <p:cNvSpPr>
            <a:spLocks/>
          </p:cNvSpPr>
          <p:nvPr/>
        </p:nvSpPr>
        <p:spPr bwMode="auto">
          <a:xfrm>
            <a:off x="11217615" y="5463011"/>
            <a:ext cx="293961" cy="244482"/>
          </a:xfrm>
          <a:custGeom>
            <a:avLst/>
            <a:gdLst>
              <a:gd name="T0" fmla="*/ 66 w 101"/>
              <a:gd name="T1" fmla="*/ 4 h 84"/>
              <a:gd name="T2" fmla="*/ 80 w 101"/>
              <a:gd name="T3" fmla="*/ 7 h 84"/>
              <a:gd name="T4" fmla="*/ 101 w 101"/>
              <a:gd name="T5" fmla="*/ 0 h 84"/>
              <a:gd name="T6" fmla="*/ 101 w 101"/>
              <a:gd name="T7" fmla="*/ 7 h 84"/>
              <a:gd name="T8" fmla="*/ 97 w 101"/>
              <a:gd name="T9" fmla="*/ 14 h 84"/>
              <a:gd name="T10" fmla="*/ 90 w 101"/>
              <a:gd name="T11" fmla="*/ 14 h 84"/>
              <a:gd name="T12" fmla="*/ 87 w 101"/>
              <a:gd name="T13" fmla="*/ 21 h 84"/>
              <a:gd name="T14" fmla="*/ 90 w 101"/>
              <a:gd name="T15" fmla="*/ 28 h 84"/>
              <a:gd name="T16" fmla="*/ 80 w 101"/>
              <a:gd name="T17" fmla="*/ 70 h 84"/>
              <a:gd name="T18" fmla="*/ 87 w 101"/>
              <a:gd name="T19" fmla="*/ 73 h 84"/>
              <a:gd name="T20" fmla="*/ 73 w 101"/>
              <a:gd name="T21" fmla="*/ 84 h 84"/>
              <a:gd name="T22" fmla="*/ 70 w 101"/>
              <a:gd name="T23" fmla="*/ 77 h 84"/>
              <a:gd name="T24" fmla="*/ 73 w 101"/>
              <a:gd name="T25" fmla="*/ 66 h 84"/>
              <a:gd name="T26" fmla="*/ 70 w 101"/>
              <a:gd name="T27" fmla="*/ 59 h 84"/>
              <a:gd name="T28" fmla="*/ 63 w 101"/>
              <a:gd name="T29" fmla="*/ 59 h 84"/>
              <a:gd name="T30" fmla="*/ 59 w 101"/>
              <a:gd name="T31" fmla="*/ 66 h 84"/>
              <a:gd name="T32" fmla="*/ 45 w 101"/>
              <a:gd name="T33" fmla="*/ 70 h 84"/>
              <a:gd name="T34" fmla="*/ 45 w 101"/>
              <a:gd name="T35" fmla="*/ 73 h 84"/>
              <a:gd name="T36" fmla="*/ 42 w 101"/>
              <a:gd name="T37" fmla="*/ 70 h 84"/>
              <a:gd name="T38" fmla="*/ 35 w 101"/>
              <a:gd name="T39" fmla="*/ 77 h 84"/>
              <a:gd name="T40" fmla="*/ 14 w 101"/>
              <a:gd name="T41" fmla="*/ 59 h 84"/>
              <a:gd name="T42" fmla="*/ 0 w 101"/>
              <a:gd name="T43" fmla="*/ 42 h 84"/>
              <a:gd name="T44" fmla="*/ 14 w 101"/>
              <a:gd name="T45" fmla="*/ 25 h 84"/>
              <a:gd name="T46" fmla="*/ 21 w 101"/>
              <a:gd name="T47" fmla="*/ 11 h 84"/>
              <a:gd name="T48" fmla="*/ 31 w 101"/>
              <a:gd name="T49" fmla="*/ 18 h 84"/>
              <a:gd name="T50" fmla="*/ 56 w 101"/>
              <a:gd name="T51" fmla="*/ 14 h 84"/>
              <a:gd name="T52" fmla="*/ 59 w 101"/>
              <a:gd name="T53" fmla="*/ 7 h 84"/>
              <a:gd name="T54" fmla="*/ 59 w 101"/>
              <a:gd name="T55" fmla="*/ 4 h 84"/>
              <a:gd name="T56" fmla="*/ 66 w 101"/>
              <a:gd name="T5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84">
                <a:moveTo>
                  <a:pt x="66" y="4"/>
                </a:moveTo>
                <a:lnTo>
                  <a:pt x="80" y="7"/>
                </a:lnTo>
                <a:lnTo>
                  <a:pt x="101" y="0"/>
                </a:lnTo>
                <a:lnTo>
                  <a:pt x="101" y="7"/>
                </a:lnTo>
                <a:lnTo>
                  <a:pt x="97" y="14"/>
                </a:lnTo>
                <a:lnTo>
                  <a:pt x="90" y="14"/>
                </a:lnTo>
                <a:lnTo>
                  <a:pt x="87" y="21"/>
                </a:lnTo>
                <a:lnTo>
                  <a:pt x="90" y="28"/>
                </a:lnTo>
                <a:lnTo>
                  <a:pt x="80" y="70"/>
                </a:lnTo>
                <a:lnTo>
                  <a:pt x="87" y="73"/>
                </a:lnTo>
                <a:lnTo>
                  <a:pt x="73" y="84"/>
                </a:lnTo>
                <a:lnTo>
                  <a:pt x="70" y="77"/>
                </a:lnTo>
                <a:lnTo>
                  <a:pt x="73" y="66"/>
                </a:lnTo>
                <a:lnTo>
                  <a:pt x="70" y="59"/>
                </a:lnTo>
                <a:lnTo>
                  <a:pt x="63" y="59"/>
                </a:lnTo>
                <a:lnTo>
                  <a:pt x="59" y="66"/>
                </a:lnTo>
                <a:lnTo>
                  <a:pt x="45" y="70"/>
                </a:lnTo>
                <a:lnTo>
                  <a:pt x="45" y="73"/>
                </a:lnTo>
                <a:lnTo>
                  <a:pt x="42" y="70"/>
                </a:lnTo>
                <a:lnTo>
                  <a:pt x="35" y="77"/>
                </a:lnTo>
                <a:lnTo>
                  <a:pt x="14" y="59"/>
                </a:lnTo>
                <a:lnTo>
                  <a:pt x="0" y="42"/>
                </a:lnTo>
                <a:lnTo>
                  <a:pt x="14" y="25"/>
                </a:lnTo>
                <a:lnTo>
                  <a:pt x="21" y="11"/>
                </a:lnTo>
                <a:lnTo>
                  <a:pt x="31" y="18"/>
                </a:lnTo>
                <a:lnTo>
                  <a:pt x="56" y="14"/>
                </a:lnTo>
                <a:lnTo>
                  <a:pt x="59" y="7"/>
                </a:lnTo>
                <a:lnTo>
                  <a:pt x="59" y="4"/>
                </a:lnTo>
                <a:lnTo>
                  <a:pt x="66"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 name="Freeform 36">
            <a:extLst>
              <a:ext uri="{FF2B5EF4-FFF2-40B4-BE49-F238E27FC236}">
                <a16:creationId xmlns:a16="http://schemas.microsoft.com/office/drawing/2014/main" id="{B41D262E-1DF8-7DB1-A507-0E8D340659E2}"/>
              </a:ext>
              <a:ext uri="{C183D7F6-B498-43B3-948B-1728B52AA6E4}">
                <adec:decorative xmlns:adec="http://schemas.microsoft.com/office/drawing/2017/decorative" val="1"/>
              </a:ext>
            </a:extLst>
          </p:cNvPr>
          <p:cNvSpPr>
            <a:spLocks/>
          </p:cNvSpPr>
          <p:nvPr/>
        </p:nvSpPr>
        <p:spPr bwMode="auto">
          <a:xfrm>
            <a:off x="11005150" y="5716225"/>
            <a:ext cx="130973" cy="101868"/>
          </a:xfrm>
          <a:custGeom>
            <a:avLst/>
            <a:gdLst>
              <a:gd name="T0" fmla="*/ 24 w 45"/>
              <a:gd name="T1" fmla="*/ 0 h 35"/>
              <a:gd name="T2" fmla="*/ 31 w 45"/>
              <a:gd name="T3" fmla="*/ 0 h 35"/>
              <a:gd name="T4" fmla="*/ 45 w 45"/>
              <a:gd name="T5" fmla="*/ 21 h 35"/>
              <a:gd name="T6" fmla="*/ 35 w 45"/>
              <a:gd name="T7" fmla="*/ 31 h 35"/>
              <a:gd name="T8" fmla="*/ 31 w 45"/>
              <a:gd name="T9" fmla="*/ 35 h 35"/>
              <a:gd name="T10" fmla="*/ 0 w 45"/>
              <a:gd name="T11" fmla="*/ 35 h 35"/>
              <a:gd name="T12" fmla="*/ 7 w 45"/>
              <a:gd name="T13" fmla="*/ 24 h 35"/>
              <a:gd name="T14" fmla="*/ 7 w 45"/>
              <a:gd name="T15" fmla="*/ 18 h 35"/>
              <a:gd name="T16" fmla="*/ 17 w 45"/>
              <a:gd name="T17" fmla="*/ 14 h 35"/>
              <a:gd name="T18" fmla="*/ 14 w 45"/>
              <a:gd name="T19" fmla="*/ 4 h 35"/>
              <a:gd name="T20" fmla="*/ 24 w 4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5">
                <a:moveTo>
                  <a:pt x="24" y="0"/>
                </a:moveTo>
                <a:lnTo>
                  <a:pt x="31" y="0"/>
                </a:lnTo>
                <a:lnTo>
                  <a:pt x="45" y="21"/>
                </a:lnTo>
                <a:lnTo>
                  <a:pt x="35" y="31"/>
                </a:lnTo>
                <a:lnTo>
                  <a:pt x="31" y="35"/>
                </a:lnTo>
                <a:lnTo>
                  <a:pt x="0" y="35"/>
                </a:lnTo>
                <a:lnTo>
                  <a:pt x="7" y="24"/>
                </a:lnTo>
                <a:lnTo>
                  <a:pt x="7" y="18"/>
                </a:lnTo>
                <a:lnTo>
                  <a:pt x="17" y="14"/>
                </a:lnTo>
                <a:lnTo>
                  <a:pt x="14" y="4"/>
                </a:lnTo>
                <a:lnTo>
                  <a:pt x="24"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4" name="Freeform 37">
            <a:extLst>
              <a:ext uri="{FF2B5EF4-FFF2-40B4-BE49-F238E27FC236}">
                <a16:creationId xmlns:a16="http://schemas.microsoft.com/office/drawing/2014/main" id="{5B7C98AB-AEAA-4B00-8134-18A137F6DFBB}"/>
              </a:ext>
              <a:ext uri="{C183D7F6-B498-43B3-948B-1728B52AA6E4}">
                <adec:decorative xmlns:adec="http://schemas.microsoft.com/office/drawing/2017/decorative" val="1"/>
              </a:ext>
            </a:extLst>
          </p:cNvPr>
          <p:cNvSpPr>
            <a:spLocks/>
          </p:cNvSpPr>
          <p:nvPr/>
        </p:nvSpPr>
        <p:spPr bwMode="auto">
          <a:xfrm>
            <a:off x="11045897" y="5384429"/>
            <a:ext cx="343439" cy="212467"/>
          </a:xfrm>
          <a:custGeom>
            <a:avLst/>
            <a:gdLst>
              <a:gd name="T0" fmla="*/ 52 w 118"/>
              <a:gd name="T1" fmla="*/ 0 h 73"/>
              <a:gd name="T2" fmla="*/ 76 w 118"/>
              <a:gd name="T3" fmla="*/ 10 h 73"/>
              <a:gd name="T4" fmla="*/ 80 w 118"/>
              <a:gd name="T5" fmla="*/ 17 h 73"/>
              <a:gd name="T6" fmla="*/ 118 w 118"/>
              <a:gd name="T7" fmla="*/ 34 h 73"/>
              <a:gd name="T8" fmla="*/ 115 w 118"/>
              <a:gd name="T9" fmla="*/ 41 h 73"/>
              <a:gd name="T10" fmla="*/ 90 w 118"/>
              <a:gd name="T11" fmla="*/ 45 h 73"/>
              <a:gd name="T12" fmla="*/ 80 w 118"/>
              <a:gd name="T13" fmla="*/ 38 h 73"/>
              <a:gd name="T14" fmla="*/ 73 w 118"/>
              <a:gd name="T15" fmla="*/ 52 h 73"/>
              <a:gd name="T16" fmla="*/ 59 w 118"/>
              <a:gd name="T17" fmla="*/ 69 h 73"/>
              <a:gd name="T18" fmla="*/ 24 w 118"/>
              <a:gd name="T19" fmla="*/ 73 h 73"/>
              <a:gd name="T20" fmla="*/ 7 w 118"/>
              <a:gd name="T21" fmla="*/ 73 h 73"/>
              <a:gd name="T22" fmla="*/ 0 w 118"/>
              <a:gd name="T23" fmla="*/ 69 h 73"/>
              <a:gd name="T24" fmla="*/ 0 w 118"/>
              <a:gd name="T25" fmla="*/ 62 h 73"/>
              <a:gd name="T26" fmla="*/ 7 w 118"/>
              <a:gd name="T27" fmla="*/ 55 h 73"/>
              <a:gd name="T28" fmla="*/ 3 w 118"/>
              <a:gd name="T29" fmla="*/ 48 h 73"/>
              <a:gd name="T30" fmla="*/ 21 w 118"/>
              <a:gd name="T31" fmla="*/ 34 h 73"/>
              <a:gd name="T32" fmla="*/ 24 w 118"/>
              <a:gd name="T33" fmla="*/ 31 h 73"/>
              <a:gd name="T34" fmla="*/ 28 w 118"/>
              <a:gd name="T35" fmla="*/ 24 h 73"/>
              <a:gd name="T36" fmla="*/ 28 w 118"/>
              <a:gd name="T37" fmla="*/ 14 h 73"/>
              <a:gd name="T38" fmla="*/ 28 w 118"/>
              <a:gd name="T39" fmla="*/ 10 h 73"/>
              <a:gd name="T40" fmla="*/ 38 w 118"/>
              <a:gd name="T41" fmla="*/ 10 h 73"/>
              <a:gd name="T42" fmla="*/ 42 w 118"/>
              <a:gd name="T43" fmla="*/ 14 h 73"/>
              <a:gd name="T44" fmla="*/ 52 w 118"/>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73">
                <a:moveTo>
                  <a:pt x="52" y="0"/>
                </a:moveTo>
                <a:lnTo>
                  <a:pt x="76" y="10"/>
                </a:lnTo>
                <a:lnTo>
                  <a:pt x="80" y="17"/>
                </a:lnTo>
                <a:lnTo>
                  <a:pt x="118" y="34"/>
                </a:lnTo>
                <a:lnTo>
                  <a:pt x="115" y="41"/>
                </a:lnTo>
                <a:lnTo>
                  <a:pt x="90" y="45"/>
                </a:lnTo>
                <a:lnTo>
                  <a:pt x="80" y="38"/>
                </a:lnTo>
                <a:lnTo>
                  <a:pt x="73" y="52"/>
                </a:lnTo>
                <a:lnTo>
                  <a:pt x="59" y="69"/>
                </a:lnTo>
                <a:lnTo>
                  <a:pt x="24" y="73"/>
                </a:lnTo>
                <a:lnTo>
                  <a:pt x="7" y="73"/>
                </a:lnTo>
                <a:lnTo>
                  <a:pt x="0" y="69"/>
                </a:lnTo>
                <a:lnTo>
                  <a:pt x="0" y="62"/>
                </a:lnTo>
                <a:lnTo>
                  <a:pt x="7" y="55"/>
                </a:lnTo>
                <a:lnTo>
                  <a:pt x="3" y="48"/>
                </a:lnTo>
                <a:lnTo>
                  <a:pt x="21" y="34"/>
                </a:lnTo>
                <a:lnTo>
                  <a:pt x="24" y="31"/>
                </a:lnTo>
                <a:lnTo>
                  <a:pt x="28" y="24"/>
                </a:lnTo>
                <a:lnTo>
                  <a:pt x="28" y="14"/>
                </a:lnTo>
                <a:lnTo>
                  <a:pt x="28" y="10"/>
                </a:lnTo>
                <a:lnTo>
                  <a:pt x="38" y="10"/>
                </a:lnTo>
                <a:lnTo>
                  <a:pt x="42" y="1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 name="Freeform 39">
            <a:extLst>
              <a:ext uri="{FF2B5EF4-FFF2-40B4-BE49-F238E27FC236}">
                <a16:creationId xmlns:a16="http://schemas.microsoft.com/office/drawing/2014/main" id="{AD98E2F8-9BFE-A307-1208-6B54ED38752D}"/>
              </a:ext>
              <a:ext uri="{C183D7F6-B498-43B3-948B-1728B52AA6E4}">
                <adec:decorative xmlns:adec="http://schemas.microsoft.com/office/drawing/2017/decorative" val="1"/>
              </a:ext>
            </a:extLst>
          </p:cNvPr>
          <p:cNvSpPr>
            <a:spLocks/>
          </p:cNvSpPr>
          <p:nvPr/>
        </p:nvSpPr>
        <p:spPr bwMode="auto">
          <a:xfrm>
            <a:off x="11066269" y="5585253"/>
            <a:ext cx="192093" cy="192093"/>
          </a:xfrm>
          <a:custGeom>
            <a:avLst/>
            <a:gdLst>
              <a:gd name="T0" fmla="*/ 52 w 66"/>
              <a:gd name="T1" fmla="*/ 0 h 66"/>
              <a:gd name="T2" fmla="*/ 66 w 66"/>
              <a:gd name="T3" fmla="*/ 17 h 66"/>
              <a:gd name="T4" fmla="*/ 59 w 66"/>
              <a:gd name="T5" fmla="*/ 28 h 66"/>
              <a:gd name="T6" fmla="*/ 66 w 66"/>
              <a:gd name="T7" fmla="*/ 38 h 66"/>
              <a:gd name="T8" fmla="*/ 63 w 66"/>
              <a:gd name="T9" fmla="*/ 52 h 66"/>
              <a:gd name="T10" fmla="*/ 24 w 66"/>
              <a:gd name="T11" fmla="*/ 66 h 66"/>
              <a:gd name="T12" fmla="*/ 10 w 66"/>
              <a:gd name="T13" fmla="*/ 45 h 66"/>
              <a:gd name="T14" fmla="*/ 3 w 66"/>
              <a:gd name="T15" fmla="*/ 45 h 66"/>
              <a:gd name="T16" fmla="*/ 3 w 66"/>
              <a:gd name="T17" fmla="*/ 35 h 66"/>
              <a:gd name="T18" fmla="*/ 0 w 66"/>
              <a:gd name="T19" fmla="*/ 28 h 66"/>
              <a:gd name="T20" fmla="*/ 0 w 66"/>
              <a:gd name="T21" fmla="*/ 24 h 66"/>
              <a:gd name="T22" fmla="*/ 10 w 66"/>
              <a:gd name="T23" fmla="*/ 24 h 66"/>
              <a:gd name="T24" fmla="*/ 10 w 66"/>
              <a:gd name="T25" fmla="*/ 14 h 66"/>
              <a:gd name="T26" fmla="*/ 17 w 66"/>
              <a:gd name="T27" fmla="*/ 4 h 66"/>
              <a:gd name="T28" fmla="*/ 52 w 6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52" y="0"/>
                </a:moveTo>
                <a:lnTo>
                  <a:pt x="66" y="17"/>
                </a:lnTo>
                <a:lnTo>
                  <a:pt x="59" y="28"/>
                </a:lnTo>
                <a:lnTo>
                  <a:pt x="66" y="38"/>
                </a:lnTo>
                <a:lnTo>
                  <a:pt x="63" y="52"/>
                </a:lnTo>
                <a:lnTo>
                  <a:pt x="24" y="66"/>
                </a:lnTo>
                <a:lnTo>
                  <a:pt x="10" y="45"/>
                </a:lnTo>
                <a:lnTo>
                  <a:pt x="3" y="45"/>
                </a:lnTo>
                <a:lnTo>
                  <a:pt x="3" y="35"/>
                </a:lnTo>
                <a:lnTo>
                  <a:pt x="0" y="28"/>
                </a:lnTo>
                <a:lnTo>
                  <a:pt x="0" y="24"/>
                </a:lnTo>
                <a:lnTo>
                  <a:pt x="10" y="24"/>
                </a:lnTo>
                <a:lnTo>
                  <a:pt x="10" y="14"/>
                </a:lnTo>
                <a:lnTo>
                  <a:pt x="17" y="4"/>
                </a:lnTo>
                <a:lnTo>
                  <a:pt x="52"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6" name="Freeform 40">
            <a:extLst>
              <a:ext uri="{FF2B5EF4-FFF2-40B4-BE49-F238E27FC236}">
                <a16:creationId xmlns:a16="http://schemas.microsoft.com/office/drawing/2014/main" id="{47D14C79-5199-B44F-CF32-3FEE9F912E64}"/>
              </a:ext>
              <a:ext uri="{C183D7F6-B498-43B3-948B-1728B52AA6E4}">
                <adec:decorative xmlns:adec="http://schemas.microsoft.com/office/drawing/2017/decorative" val="1"/>
              </a:ext>
            </a:extLst>
          </p:cNvPr>
          <p:cNvSpPr>
            <a:spLocks/>
          </p:cNvSpPr>
          <p:nvPr/>
        </p:nvSpPr>
        <p:spPr bwMode="auto">
          <a:xfrm>
            <a:off x="10894550" y="5596894"/>
            <a:ext cx="221198" cy="221198"/>
          </a:xfrm>
          <a:custGeom>
            <a:avLst/>
            <a:gdLst>
              <a:gd name="T0" fmla="*/ 76 w 76"/>
              <a:gd name="T1" fmla="*/ 0 h 76"/>
              <a:gd name="T2" fmla="*/ 69 w 76"/>
              <a:gd name="T3" fmla="*/ 10 h 76"/>
              <a:gd name="T4" fmla="*/ 69 w 76"/>
              <a:gd name="T5" fmla="*/ 20 h 76"/>
              <a:gd name="T6" fmla="*/ 59 w 76"/>
              <a:gd name="T7" fmla="*/ 20 h 76"/>
              <a:gd name="T8" fmla="*/ 59 w 76"/>
              <a:gd name="T9" fmla="*/ 24 h 76"/>
              <a:gd name="T10" fmla="*/ 62 w 76"/>
              <a:gd name="T11" fmla="*/ 31 h 76"/>
              <a:gd name="T12" fmla="*/ 62 w 76"/>
              <a:gd name="T13" fmla="*/ 41 h 76"/>
              <a:gd name="T14" fmla="*/ 52 w 76"/>
              <a:gd name="T15" fmla="*/ 45 h 76"/>
              <a:gd name="T16" fmla="*/ 55 w 76"/>
              <a:gd name="T17" fmla="*/ 55 h 76"/>
              <a:gd name="T18" fmla="*/ 45 w 76"/>
              <a:gd name="T19" fmla="*/ 59 h 76"/>
              <a:gd name="T20" fmla="*/ 45 w 76"/>
              <a:gd name="T21" fmla="*/ 65 h 76"/>
              <a:gd name="T22" fmla="*/ 38 w 76"/>
              <a:gd name="T23" fmla="*/ 76 h 76"/>
              <a:gd name="T24" fmla="*/ 24 w 76"/>
              <a:gd name="T25" fmla="*/ 72 h 76"/>
              <a:gd name="T26" fmla="*/ 17 w 76"/>
              <a:gd name="T27" fmla="*/ 55 h 76"/>
              <a:gd name="T28" fmla="*/ 7 w 76"/>
              <a:gd name="T29" fmla="*/ 59 h 76"/>
              <a:gd name="T30" fmla="*/ 0 w 76"/>
              <a:gd name="T31" fmla="*/ 41 h 76"/>
              <a:gd name="T32" fmla="*/ 14 w 76"/>
              <a:gd name="T33" fmla="*/ 38 h 76"/>
              <a:gd name="T34" fmla="*/ 28 w 76"/>
              <a:gd name="T35" fmla="*/ 20 h 76"/>
              <a:gd name="T36" fmla="*/ 38 w 76"/>
              <a:gd name="T37" fmla="*/ 20 h 76"/>
              <a:gd name="T38" fmla="*/ 42 w 76"/>
              <a:gd name="T39" fmla="*/ 6 h 76"/>
              <a:gd name="T40" fmla="*/ 55 w 76"/>
              <a:gd name="T41" fmla="*/ 6 h 76"/>
              <a:gd name="T42" fmla="*/ 59 w 76"/>
              <a:gd name="T43" fmla="*/ 0 h 76"/>
              <a:gd name="T44" fmla="*/ 76 w 76"/>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76">
                <a:moveTo>
                  <a:pt x="76" y="0"/>
                </a:moveTo>
                <a:lnTo>
                  <a:pt x="69" y="10"/>
                </a:lnTo>
                <a:lnTo>
                  <a:pt x="69" y="20"/>
                </a:lnTo>
                <a:lnTo>
                  <a:pt x="59" y="20"/>
                </a:lnTo>
                <a:lnTo>
                  <a:pt x="59" y="24"/>
                </a:lnTo>
                <a:lnTo>
                  <a:pt x="62" y="31"/>
                </a:lnTo>
                <a:lnTo>
                  <a:pt x="62" y="41"/>
                </a:lnTo>
                <a:lnTo>
                  <a:pt x="52" y="45"/>
                </a:lnTo>
                <a:lnTo>
                  <a:pt x="55" y="55"/>
                </a:lnTo>
                <a:lnTo>
                  <a:pt x="45" y="59"/>
                </a:lnTo>
                <a:lnTo>
                  <a:pt x="45" y="65"/>
                </a:lnTo>
                <a:lnTo>
                  <a:pt x="38" y="76"/>
                </a:lnTo>
                <a:lnTo>
                  <a:pt x="24" y="72"/>
                </a:lnTo>
                <a:lnTo>
                  <a:pt x="17" y="55"/>
                </a:lnTo>
                <a:lnTo>
                  <a:pt x="7" y="59"/>
                </a:lnTo>
                <a:lnTo>
                  <a:pt x="0" y="41"/>
                </a:lnTo>
                <a:lnTo>
                  <a:pt x="14" y="38"/>
                </a:lnTo>
                <a:lnTo>
                  <a:pt x="28" y="20"/>
                </a:lnTo>
                <a:lnTo>
                  <a:pt x="38" y="20"/>
                </a:lnTo>
                <a:lnTo>
                  <a:pt x="42" y="6"/>
                </a:lnTo>
                <a:lnTo>
                  <a:pt x="55" y="6"/>
                </a:lnTo>
                <a:lnTo>
                  <a:pt x="59" y="0"/>
                </a:lnTo>
                <a:lnTo>
                  <a:pt x="76"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7" name="Freeform 41">
            <a:extLst>
              <a:ext uri="{FF2B5EF4-FFF2-40B4-BE49-F238E27FC236}">
                <a16:creationId xmlns:a16="http://schemas.microsoft.com/office/drawing/2014/main" id="{D82D9414-CF29-1D70-453E-9FE185881482}"/>
              </a:ext>
              <a:ext uri="{C183D7F6-B498-43B3-948B-1728B52AA6E4}">
                <adec:decorative xmlns:adec="http://schemas.microsoft.com/office/drawing/2017/decorative" val="1"/>
              </a:ext>
            </a:extLst>
          </p:cNvPr>
          <p:cNvSpPr>
            <a:spLocks/>
          </p:cNvSpPr>
          <p:nvPr/>
        </p:nvSpPr>
        <p:spPr bwMode="auto">
          <a:xfrm>
            <a:off x="10955669" y="5160319"/>
            <a:ext cx="241572" cy="323066"/>
          </a:xfrm>
          <a:custGeom>
            <a:avLst/>
            <a:gdLst>
              <a:gd name="T0" fmla="*/ 24 w 83"/>
              <a:gd name="T1" fmla="*/ 0 h 111"/>
              <a:gd name="T2" fmla="*/ 24 w 83"/>
              <a:gd name="T3" fmla="*/ 4 h 111"/>
              <a:gd name="T4" fmla="*/ 41 w 83"/>
              <a:gd name="T5" fmla="*/ 14 h 111"/>
              <a:gd name="T6" fmla="*/ 41 w 83"/>
              <a:gd name="T7" fmla="*/ 11 h 111"/>
              <a:gd name="T8" fmla="*/ 66 w 83"/>
              <a:gd name="T9" fmla="*/ 21 h 111"/>
              <a:gd name="T10" fmla="*/ 73 w 83"/>
              <a:gd name="T11" fmla="*/ 14 h 111"/>
              <a:gd name="T12" fmla="*/ 83 w 83"/>
              <a:gd name="T13" fmla="*/ 21 h 111"/>
              <a:gd name="T14" fmla="*/ 73 w 83"/>
              <a:gd name="T15" fmla="*/ 35 h 111"/>
              <a:gd name="T16" fmla="*/ 80 w 83"/>
              <a:gd name="T17" fmla="*/ 39 h 111"/>
              <a:gd name="T18" fmla="*/ 76 w 83"/>
              <a:gd name="T19" fmla="*/ 45 h 111"/>
              <a:gd name="T20" fmla="*/ 73 w 83"/>
              <a:gd name="T21" fmla="*/ 52 h 111"/>
              <a:gd name="T22" fmla="*/ 83 w 83"/>
              <a:gd name="T23" fmla="*/ 63 h 111"/>
              <a:gd name="T24" fmla="*/ 73 w 83"/>
              <a:gd name="T25" fmla="*/ 66 h 111"/>
              <a:gd name="T26" fmla="*/ 83 w 83"/>
              <a:gd name="T27" fmla="*/ 77 h 111"/>
              <a:gd name="T28" fmla="*/ 73 w 83"/>
              <a:gd name="T29" fmla="*/ 91 h 111"/>
              <a:gd name="T30" fmla="*/ 69 w 83"/>
              <a:gd name="T31" fmla="*/ 87 h 111"/>
              <a:gd name="T32" fmla="*/ 59 w 83"/>
              <a:gd name="T33" fmla="*/ 87 h 111"/>
              <a:gd name="T34" fmla="*/ 59 w 83"/>
              <a:gd name="T35" fmla="*/ 91 h 111"/>
              <a:gd name="T36" fmla="*/ 59 w 83"/>
              <a:gd name="T37" fmla="*/ 101 h 111"/>
              <a:gd name="T38" fmla="*/ 55 w 83"/>
              <a:gd name="T39" fmla="*/ 108 h 111"/>
              <a:gd name="T40" fmla="*/ 52 w 83"/>
              <a:gd name="T41" fmla="*/ 111 h 111"/>
              <a:gd name="T42" fmla="*/ 48 w 83"/>
              <a:gd name="T43" fmla="*/ 101 h 111"/>
              <a:gd name="T44" fmla="*/ 48 w 83"/>
              <a:gd name="T45" fmla="*/ 84 h 111"/>
              <a:gd name="T46" fmla="*/ 38 w 83"/>
              <a:gd name="T47" fmla="*/ 77 h 111"/>
              <a:gd name="T48" fmla="*/ 21 w 83"/>
              <a:gd name="T49" fmla="*/ 73 h 111"/>
              <a:gd name="T50" fmla="*/ 3 w 83"/>
              <a:gd name="T51" fmla="*/ 45 h 111"/>
              <a:gd name="T52" fmla="*/ 3 w 83"/>
              <a:gd name="T53" fmla="*/ 39 h 111"/>
              <a:gd name="T54" fmla="*/ 7 w 83"/>
              <a:gd name="T55" fmla="*/ 32 h 111"/>
              <a:gd name="T56" fmla="*/ 7 w 83"/>
              <a:gd name="T57" fmla="*/ 21 h 111"/>
              <a:gd name="T58" fmla="*/ 0 w 83"/>
              <a:gd name="T59" fmla="*/ 11 h 111"/>
              <a:gd name="T60" fmla="*/ 0 w 83"/>
              <a:gd name="T61" fmla="*/ 0 h 111"/>
              <a:gd name="T62" fmla="*/ 10 w 83"/>
              <a:gd name="T63" fmla="*/ 4 h 111"/>
              <a:gd name="T64" fmla="*/ 24 w 83"/>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111">
                <a:moveTo>
                  <a:pt x="24" y="0"/>
                </a:moveTo>
                <a:lnTo>
                  <a:pt x="24" y="4"/>
                </a:lnTo>
                <a:lnTo>
                  <a:pt x="41" y="14"/>
                </a:lnTo>
                <a:lnTo>
                  <a:pt x="41" y="11"/>
                </a:lnTo>
                <a:lnTo>
                  <a:pt x="66" y="21"/>
                </a:lnTo>
                <a:lnTo>
                  <a:pt x="73" y="14"/>
                </a:lnTo>
                <a:lnTo>
                  <a:pt x="83" y="21"/>
                </a:lnTo>
                <a:lnTo>
                  <a:pt x="73" y="35"/>
                </a:lnTo>
                <a:lnTo>
                  <a:pt x="80" y="39"/>
                </a:lnTo>
                <a:lnTo>
                  <a:pt x="76" y="45"/>
                </a:lnTo>
                <a:lnTo>
                  <a:pt x="73" y="52"/>
                </a:lnTo>
                <a:lnTo>
                  <a:pt x="83" y="63"/>
                </a:lnTo>
                <a:lnTo>
                  <a:pt x="73" y="66"/>
                </a:lnTo>
                <a:lnTo>
                  <a:pt x="83" y="77"/>
                </a:lnTo>
                <a:lnTo>
                  <a:pt x="73" y="91"/>
                </a:lnTo>
                <a:lnTo>
                  <a:pt x="69" y="87"/>
                </a:lnTo>
                <a:lnTo>
                  <a:pt x="59" y="87"/>
                </a:lnTo>
                <a:lnTo>
                  <a:pt x="59" y="91"/>
                </a:lnTo>
                <a:lnTo>
                  <a:pt x="59" y="101"/>
                </a:lnTo>
                <a:lnTo>
                  <a:pt x="55" y="108"/>
                </a:lnTo>
                <a:lnTo>
                  <a:pt x="52" y="111"/>
                </a:lnTo>
                <a:lnTo>
                  <a:pt x="48" y="101"/>
                </a:lnTo>
                <a:lnTo>
                  <a:pt x="48" y="84"/>
                </a:lnTo>
                <a:lnTo>
                  <a:pt x="38" y="77"/>
                </a:lnTo>
                <a:lnTo>
                  <a:pt x="21" y="73"/>
                </a:lnTo>
                <a:lnTo>
                  <a:pt x="3" y="45"/>
                </a:lnTo>
                <a:lnTo>
                  <a:pt x="3" y="39"/>
                </a:lnTo>
                <a:lnTo>
                  <a:pt x="7" y="32"/>
                </a:lnTo>
                <a:lnTo>
                  <a:pt x="7" y="21"/>
                </a:lnTo>
                <a:lnTo>
                  <a:pt x="0" y="11"/>
                </a:lnTo>
                <a:lnTo>
                  <a:pt x="0" y="0"/>
                </a:lnTo>
                <a:lnTo>
                  <a:pt x="10"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 name="Freeform 42">
            <a:extLst>
              <a:ext uri="{FF2B5EF4-FFF2-40B4-BE49-F238E27FC236}">
                <a16:creationId xmlns:a16="http://schemas.microsoft.com/office/drawing/2014/main" id="{559C3C23-A763-DB81-7CED-58D3E5D13DC5}"/>
              </a:ext>
              <a:ext uri="{C183D7F6-B498-43B3-948B-1728B52AA6E4}">
                <adec:decorative xmlns:adec="http://schemas.microsoft.com/office/drawing/2017/decorative" val="1"/>
              </a:ext>
            </a:extLst>
          </p:cNvPr>
          <p:cNvSpPr>
            <a:spLocks/>
          </p:cNvSpPr>
          <p:nvPr/>
        </p:nvSpPr>
        <p:spPr bwMode="auto">
          <a:xfrm>
            <a:off x="10783951" y="5081737"/>
            <a:ext cx="323066" cy="625758"/>
          </a:xfrm>
          <a:custGeom>
            <a:avLst/>
            <a:gdLst>
              <a:gd name="T0" fmla="*/ 111 w 111"/>
              <a:gd name="T1" fmla="*/ 138 h 215"/>
              <a:gd name="T2" fmla="*/ 107 w 111"/>
              <a:gd name="T3" fmla="*/ 128 h 215"/>
              <a:gd name="T4" fmla="*/ 107 w 111"/>
              <a:gd name="T5" fmla="*/ 111 h 215"/>
              <a:gd name="T6" fmla="*/ 97 w 111"/>
              <a:gd name="T7" fmla="*/ 104 h 215"/>
              <a:gd name="T8" fmla="*/ 80 w 111"/>
              <a:gd name="T9" fmla="*/ 100 h 215"/>
              <a:gd name="T10" fmla="*/ 62 w 111"/>
              <a:gd name="T11" fmla="*/ 72 h 215"/>
              <a:gd name="T12" fmla="*/ 62 w 111"/>
              <a:gd name="T13" fmla="*/ 66 h 215"/>
              <a:gd name="T14" fmla="*/ 66 w 111"/>
              <a:gd name="T15" fmla="*/ 59 h 215"/>
              <a:gd name="T16" fmla="*/ 66 w 111"/>
              <a:gd name="T17" fmla="*/ 48 h 215"/>
              <a:gd name="T18" fmla="*/ 59 w 111"/>
              <a:gd name="T19" fmla="*/ 38 h 215"/>
              <a:gd name="T20" fmla="*/ 31 w 111"/>
              <a:gd name="T21" fmla="*/ 0 h 215"/>
              <a:gd name="T22" fmla="*/ 21 w 111"/>
              <a:gd name="T23" fmla="*/ 3 h 215"/>
              <a:gd name="T24" fmla="*/ 17 w 111"/>
              <a:gd name="T25" fmla="*/ 3 h 215"/>
              <a:gd name="T26" fmla="*/ 14 w 111"/>
              <a:gd name="T27" fmla="*/ 10 h 215"/>
              <a:gd name="T28" fmla="*/ 7 w 111"/>
              <a:gd name="T29" fmla="*/ 13 h 215"/>
              <a:gd name="T30" fmla="*/ 3 w 111"/>
              <a:gd name="T31" fmla="*/ 20 h 215"/>
              <a:gd name="T32" fmla="*/ 31 w 111"/>
              <a:gd name="T33" fmla="*/ 48 h 215"/>
              <a:gd name="T34" fmla="*/ 10 w 111"/>
              <a:gd name="T35" fmla="*/ 59 h 215"/>
              <a:gd name="T36" fmla="*/ 0 w 111"/>
              <a:gd name="T37" fmla="*/ 72 h 215"/>
              <a:gd name="T38" fmla="*/ 7 w 111"/>
              <a:gd name="T39" fmla="*/ 90 h 215"/>
              <a:gd name="T40" fmla="*/ 17 w 111"/>
              <a:gd name="T41" fmla="*/ 114 h 215"/>
              <a:gd name="T42" fmla="*/ 21 w 111"/>
              <a:gd name="T43" fmla="*/ 135 h 215"/>
              <a:gd name="T44" fmla="*/ 17 w 111"/>
              <a:gd name="T45" fmla="*/ 142 h 215"/>
              <a:gd name="T46" fmla="*/ 17 w 111"/>
              <a:gd name="T47" fmla="*/ 149 h 215"/>
              <a:gd name="T48" fmla="*/ 24 w 111"/>
              <a:gd name="T49" fmla="*/ 152 h 215"/>
              <a:gd name="T50" fmla="*/ 24 w 111"/>
              <a:gd name="T51" fmla="*/ 159 h 215"/>
              <a:gd name="T52" fmla="*/ 34 w 111"/>
              <a:gd name="T53" fmla="*/ 170 h 215"/>
              <a:gd name="T54" fmla="*/ 31 w 111"/>
              <a:gd name="T55" fmla="*/ 173 h 215"/>
              <a:gd name="T56" fmla="*/ 21 w 111"/>
              <a:gd name="T57" fmla="*/ 173 h 215"/>
              <a:gd name="T58" fmla="*/ 17 w 111"/>
              <a:gd name="T59" fmla="*/ 180 h 215"/>
              <a:gd name="T60" fmla="*/ 27 w 111"/>
              <a:gd name="T61" fmla="*/ 187 h 215"/>
              <a:gd name="T62" fmla="*/ 41 w 111"/>
              <a:gd name="T63" fmla="*/ 183 h 215"/>
              <a:gd name="T64" fmla="*/ 52 w 111"/>
              <a:gd name="T65" fmla="*/ 197 h 215"/>
              <a:gd name="T66" fmla="*/ 52 w 111"/>
              <a:gd name="T67" fmla="*/ 204 h 215"/>
              <a:gd name="T68" fmla="*/ 52 w 111"/>
              <a:gd name="T69" fmla="*/ 215 h 215"/>
              <a:gd name="T70" fmla="*/ 66 w 111"/>
              <a:gd name="T71" fmla="*/ 197 h 215"/>
              <a:gd name="T72" fmla="*/ 76 w 111"/>
              <a:gd name="T73" fmla="*/ 197 h 215"/>
              <a:gd name="T74" fmla="*/ 80 w 111"/>
              <a:gd name="T75" fmla="*/ 183 h 215"/>
              <a:gd name="T76" fmla="*/ 93 w 111"/>
              <a:gd name="T77" fmla="*/ 183 h 215"/>
              <a:gd name="T78" fmla="*/ 97 w 111"/>
              <a:gd name="T79" fmla="*/ 177 h 215"/>
              <a:gd name="T80" fmla="*/ 90 w 111"/>
              <a:gd name="T81" fmla="*/ 173 h 215"/>
              <a:gd name="T82" fmla="*/ 90 w 111"/>
              <a:gd name="T83" fmla="*/ 166 h 215"/>
              <a:gd name="T84" fmla="*/ 97 w 111"/>
              <a:gd name="T85" fmla="*/ 159 h 215"/>
              <a:gd name="T86" fmla="*/ 93 w 111"/>
              <a:gd name="T87" fmla="*/ 152 h 215"/>
              <a:gd name="T88" fmla="*/ 111 w 111"/>
              <a:gd name="T89"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215">
                <a:moveTo>
                  <a:pt x="111" y="138"/>
                </a:moveTo>
                <a:lnTo>
                  <a:pt x="107" y="128"/>
                </a:lnTo>
                <a:lnTo>
                  <a:pt x="107" y="111"/>
                </a:lnTo>
                <a:lnTo>
                  <a:pt x="97" y="104"/>
                </a:lnTo>
                <a:lnTo>
                  <a:pt x="80" y="100"/>
                </a:lnTo>
                <a:lnTo>
                  <a:pt x="62" y="72"/>
                </a:lnTo>
                <a:lnTo>
                  <a:pt x="62" y="66"/>
                </a:lnTo>
                <a:lnTo>
                  <a:pt x="66" y="59"/>
                </a:lnTo>
                <a:lnTo>
                  <a:pt x="66" y="48"/>
                </a:lnTo>
                <a:lnTo>
                  <a:pt x="59" y="38"/>
                </a:lnTo>
                <a:lnTo>
                  <a:pt x="31" y="0"/>
                </a:lnTo>
                <a:lnTo>
                  <a:pt x="21" y="3"/>
                </a:lnTo>
                <a:lnTo>
                  <a:pt x="17" y="3"/>
                </a:lnTo>
                <a:lnTo>
                  <a:pt x="14" y="10"/>
                </a:lnTo>
                <a:lnTo>
                  <a:pt x="7" y="13"/>
                </a:lnTo>
                <a:lnTo>
                  <a:pt x="3" y="20"/>
                </a:lnTo>
                <a:lnTo>
                  <a:pt x="31" y="48"/>
                </a:lnTo>
                <a:lnTo>
                  <a:pt x="10" y="59"/>
                </a:lnTo>
                <a:lnTo>
                  <a:pt x="0" y="72"/>
                </a:lnTo>
                <a:lnTo>
                  <a:pt x="7" y="90"/>
                </a:lnTo>
                <a:lnTo>
                  <a:pt x="17" y="114"/>
                </a:lnTo>
                <a:lnTo>
                  <a:pt x="21" y="135"/>
                </a:lnTo>
                <a:lnTo>
                  <a:pt x="17" y="142"/>
                </a:lnTo>
                <a:lnTo>
                  <a:pt x="17" y="149"/>
                </a:lnTo>
                <a:lnTo>
                  <a:pt x="24" y="152"/>
                </a:lnTo>
                <a:lnTo>
                  <a:pt x="24" y="159"/>
                </a:lnTo>
                <a:lnTo>
                  <a:pt x="34" y="170"/>
                </a:lnTo>
                <a:lnTo>
                  <a:pt x="31" y="173"/>
                </a:lnTo>
                <a:lnTo>
                  <a:pt x="21" y="173"/>
                </a:lnTo>
                <a:lnTo>
                  <a:pt x="17" y="180"/>
                </a:lnTo>
                <a:lnTo>
                  <a:pt x="27" y="187"/>
                </a:lnTo>
                <a:lnTo>
                  <a:pt x="41" y="183"/>
                </a:lnTo>
                <a:lnTo>
                  <a:pt x="52" y="197"/>
                </a:lnTo>
                <a:lnTo>
                  <a:pt x="52" y="204"/>
                </a:lnTo>
                <a:lnTo>
                  <a:pt x="52" y="215"/>
                </a:lnTo>
                <a:lnTo>
                  <a:pt x="66" y="197"/>
                </a:lnTo>
                <a:lnTo>
                  <a:pt x="76" y="197"/>
                </a:lnTo>
                <a:lnTo>
                  <a:pt x="80" y="183"/>
                </a:lnTo>
                <a:lnTo>
                  <a:pt x="93" y="183"/>
                </a:lnTo>
                <a:lnTo>
                  <a:pt x="97" y="177"/>
                </a:lnTo>
                <a:lnTo>
                  <a:pt x="90" y="173"/>
                </a:lnTo>
                <a:lnTo>
                  <a:pt x="90" y="166"/>
                </a:lnTo>
                <a:lnTo>
                  <a:pt x="97" y="159"/>
                </a:lnTo>
                <a:lnTo>
                  <a:pt x="93" y="152"/>
                </a:lnTo>
                <a:lnTo>
                  <a:pt x="111" y="1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 name="Freeform 43">
            <a:extLst>
              <a:ext uri="{FF2B5EF4-FFF2-40B4-BE49-F238E27FC236}">
                <a16:creationId xmlns:a16="http://schemas.microsoft.com/office/drawing/2014/main" id="{AFE54F76-7DA5-9986-CB68-8808BA33061B}"/>
              </a:ext>
              <a:ext uri="{C183D7F6-B498-43B3-948B-1728B52AA6E4}">
                <adec:decorative xmlns:adec="http://schemas.microsoft.com/office/drawing/2017/decorative" val="1"/>
              </a:ext>
            </a:extLst>
          </p:cNvPr>
          <p:cNvSpPr>
            <a:spLocks/>
          </p:cNvSpPr>
          <p:nvPr/>
        </p:nvSpPr>
        <p:spPr bwMode="auto">
          <a:xfrm>
            <a:off x="10670442" y="4665535"/>
            <a:ext cx="154257" cy="253214"/>
          </a:xfrm>
          <a:custGeom>
            <a:avLst/>
            <a:gdLst>
              <a:gd name="T0" fmla="*/ 21 w 53"/>
              <a:gd name="T1" fmla="*/ 0 h 87"/>
              <a:gd name="T2" fmla="*/ 32 w 53"/>
              <a:gd name="T3" fmla="*/ 0 h 87"/>
              <a:gd name="T4" fmla="*/ 42 w 53"/>
              <a:gd name="T5" fmla="*/ 11 h 87"/>
              <a:gd name="T6" fmla="*/ 53 w 53"/>
              <a:gd name="T7" fmla="*/ 52 h 87"/>
              <a:gd name="T8" fmla="*/ 42 w 53"/>
              <a:gd name="T9" fmla="*/ 56 h 87"/>
              <a:gd name="T10" fmla="*/ 46 w 53"/>
              <a:gd name="T11" fmla="*/ 84 h 87"/>
              <a:gd name="T12" fmla="*/ 42 w 53"/>
              <a:gd name="T13" fmla="*/ 80 h 87"/>
              <a:gd name="T14" fmla="*/ 28 w 53"/>
              <a:gd name="T15" fmla="*/ 87 h 87"/>
              <a:gd name="T16" fmla="*/ 25 w 53"/>
              <a:gd name="T17" fmla="*/ 84 h 87"/>
              <a:gd name="T18" fmla="*/ 18 w 53"/>
              <a:gd name="T19" fmla="*/ 84 h 87"/>
              <a:gd name="T20" fmla="*/ 11 w 53"/>
              <a:gd name="T21" fmla="*/ 77 h 87"/>
              <a:gd name="T22" fmla="*/ 4 w 53"/>
              <a:gd name="T23" fmla="*/ 73 h 87"/>
              <a:gd name="T24" fmla="*/ 4 w 53"/>
              <a:gd name="T25" fmla="*/ 66 h 87"/>
              <a:gd name="T26" fmla="*/ 14 w 53"/>
              <a:gd name="T27" fmla="*/ 59 h 87"/>
              <a:gd name="T28" fmla="*/ 18 w 53"/>
              <a:gd name="T29" fmla="*/ 52 h 87"/>
              <a:gd name="T30" fmla="*/ 11 w 53"/>
              <a:gd name="T31" fmla="*/ 32 h 87"/>
              <a:gd name="T32" fmla="*/ 0 w 53"/>
              <a:gd name="T33" fmla="*/ 14 h 87"/>
              <a:gd name="T34" fmla="*/ 21 w 53"/>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7">
                <a:moveTo>
                  <a:pt x="21" y="0"/>
                </a:moveTo>
                <a:lnTo>
                  <a:pt x="32" y="0"/>
                </a:lnTo>
                <a:lnTo>
                  <a:pt x="42" y="11"/>
                </a:lnTo>
                <a:lnTo>
                  <a:pt x="53" y="52"/>
                </a:lnTo>
                <a:lnTo>
                  <a:pt x="42" y="56"/>
                </a:lnTo>
                <a:lnTo>
                  <a:pt x="46" y="84"/>
                </a:lnTo>
                <a:lnTo>
                  <a:pt x="42" y="80"/>
                </a:lnTo>
                <a:lnTo>
                  <a:pt x="28" y="87"/>
                </a:lnTo>
                <a:lnTo>
                  <a:pt x="25" y="84"/>
                </a:lnTo>
                <a:lnTo>
                  <a:pt x="18" y="84"/>
                </a:lnTo>
                <a:lnTo>
                  <a:pt x="11" y="77"/>
                </a:lnTo>
                <a:lnTo>
                  <a:pt x="4" y="73"/>
                </a:lnTo>
                <a:lnTo>
                  <a:pt x="4" y="66"/>
                </a:lnTo>
                <a:lnTo>
                  <a:pt x="14" y="59"/>
                </a:lnTo>
                <a:lnTo>
                  <a:pt x="18" y="52"/>
                </a:lnTo>
                <a:lnTo>
                  <a:pt x="11" y="32"/>
                </a:lnTo>
                <a:lnTo>
                  <a:pt x="0" y="14"/>
                </a:lnTo>
                <a:lnTo>
                  <a:pt x="21"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 name="Freeform 44">
            <a:extLst>
              <a:ext uri="{FF2B5EF4-FFF2-40B4-BE49-F238E27FC236}">
                <a16:creationId xmlns:a16="http://schemas.microsoft.com/office/drawing/2014/main" id="{31883E13-F2D9-220A-0BFF-C5A34CBDEAAE}"/>
              </a:ext>
              <a:ext uri="{C183D7F6-B498-43B3-948B-1728B52AA6E4}">
                <adec:decorative xmlns:adec="http://schemas.microsoft.com/office/drawing/2017/decorative" val="1"/>
              </a:ext>
            </a:extLst>
          </p:cNvPr>
          <p:cNvSpPr>
            <a:spLocks/>
          </p:cNvSpPr>
          <p:nvPr/>
        </p:nvSpPr>
        <p:spPr bwMode="auto">
          <a:xfrm>
            <a:off x="11188509" y="4575310"/>
            <a:ext cx="151346" cy="253214"/>
          </a:xfrm>
          <a:custGeom>
            <a:avLst/>
            <a:gdLst>
              <a:gd name="T0" fmla="*/ 7 w 52"/>
              <a:gd name="T1" fmla="*/ 7 h 87"/>
              <a:gd name="T2" fmla="*/ 21 w 52"/>
              <a:gd name="T3" fmla="*/ 0 h 87"/>
              <a:gd name="T4" fmla="*/ 45 w 52"/>
              <a:gd name="T5" fmla="*/ 21 h 87"/>
              <a:gd name="T6" fmla="*/ 52 w 52"/>
              <a:gd name="T7" fmla="*/ 35 h 87"/>
              <a:gd name="T8" fmla="*/ 48 w 52"/>
              <a:gd name="T9" fmla="*/ 42 h 87"/>
              <a:gd name="T10" fmla="*/ 41 w 52"/>
              <a:gd name="T11" fmla="*/ 49 h 87"/>
              <a:gd name="T12" fmla="*/ 52 w 52"/>
              <a:gd name="T13" fmla="*/ 73 h 87"/>
              <a:gd name="T14" fmla="*/ 45 w 52"/>
              <a:gd name="T15" fmla="*/ 73 h 87"/>
              <a:gd name="T16" fmla="*/ 31 w 52"/>
              <a:gd name="T17" fmla="*/ 87 h 87"/>
              <a:gd name="T18" fmla="*/ 17 w 52"/>
              <a:gd name="T19" fmla="*/ 80 h 87"/>
              <a:gd name="T20" fmla="*/ 14 w 52"/>
              <a:gd name="T21" fmla="*/ 80 h 87"/>
              <a:gd name="T22" fmla="*/ 10 w 52"/>
              <a:gd name="T23" fmla="*/ 35 h 87"/>
              <a:gd name="T24" fmla="*/ 3 w 52"/>
              <a:gd name="T25" fmla="*/ 35 h 87"/>
              <a:gd name="T26" fmla="*/ 0 w 52"/>
              <a:gd name="T27" fmla="*/ 24 h 87"/>
              <a:gd name="T28" fmla="*/ 7 w 52"/>
              <a:gd name="T29" fmla="*/ 24 h 87"/>
              <a:gd name="T30" fmla="*/ 7 w 52"/>
              <a:gd name="T3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87">
                <a:moveTo>
                  <a:pt x="7" y="7"/>
                </a:moveTo>
                <a:lnTo>
                  <a:pt x="21" y="0"/>
                </a:lnTo>
                <a:lnTo>
                  <a:pt x="45" y="21"/>
                </a:lnTo>
                <a:lnTo>
                  <a:pt x="52" y="35"/>
                </a:lnTo>
                <a:lnTo>
                  <a:pt x="48" y="42"/>
                </a:lnTo>
                <a:lnTo>
                  <a:pt x="41" y="49"/>
                </a:lnTo>
                <a:lnTo>
                  <a:pt x="52" y="73"/>
                </a:lnTo>
                <a:lnTo>
                  <a:pt x="45" y="73"/>
                </a:lnTo>
                <a:lnTo>
                  <a:pt x="31" y="87"/>
                </a:lnTo>
                <a:lnTo>
                  <a:pt x="17" y="80"/>
                </a:lnTo>
                <a:lnTo>
                  <a:pt x="14" y="80"/>
                </a:lnTo>
                <a:lnTo>
                  <a:pt x="10" y="35"/>
                </a:lnTo>
                <a:lnTo>
                  <a:pt x="3" y="35"/>
                </a:lnTo>
                <a:lnTo>
                  <a:pt x="0" y="24"/>
                </a:lnTo>
                <a:lnTo>
                  <a:pt x="7" y="24"/>
                </a:lnTo>
                <a:lnTo>
                  <a:pt x="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 name="Freeform 45">
            <a:extLst>
              <a:ext uri="{FF2B5EF4-FFF2-40B4-BE49-F238E27FC236}">
                <a16:creationId xmlns:a16="http://schemas.microsoft.com/office/drawing/2014/main" id="{EF075F45-E7FF-7349-C3BA-E184FCCFEC76}"/>
              </a:ext>
              <a:ext uri="{C183D7F6-B498-43B3-948B-1728B52AA6E4}">
                <adec:decorative xmlns:adec="http://schemas.microsoft.com/office/drawing/2017/decorative" val="1"/>
              </a:ext>
            </a:extLst>
          </p:cNvPr>
          <p:cNvSpPr>
            <a:spLocks/>
          </p:cNvSpPr>
          <p:nvPr/>
        </p:nvSpPr>
        <p:spPr bwMode="auto">
          <a:xfrm>
            <a:off x="10600589" y="4848897"/>
            <a:ext cx="171720" cy="221198"/>
          </a:xfrm>
          <a:custGeom>
            <a:avLst/>
            <a:gdLst>
              <a:gd name="T0" fmla="*/ 28 w 59"/>
              <a:gd name="T1" fmla="*/ 3 h 76"/>
              <a:gd name="T2" fmla="*/ 28 w 59"/>
              <a:gd name="T3" fmla="*/ 10 h 76"/>
              <a:gd name="T4" fmla="*/ 35 w 59"/>
              <a:gd name="T5" fmla="*/ 14 h 76"/>
              <a:gd name="T6" fmla="*/ 42 w 59"/>
              <a:gd name="T7" fmla="*/ 21 h 76"/>
              <a:gd name="T8" fmla="*/ 49 w 59"/>
              <a:gd name="T9" fmla="*/ 21 h 76"/>
              <a:gd name="T10" fmla="*/ 52 w 59"/>
              <a:gd name="T11" fmla="*/ 24 h 76"/>
              <a:gd name="T12" fmla="*/ 49 w 59"/>
              <a:gd name="T13" fmla="*/ 31 h 76"/>
              <a:gd name="T14" fmla="*/ 59 w 59"/>
              <a:gd name="T15" fmla="*/ 41 h 76"/>
              <a:gd name="T16" fmla="*/ 49 w 59"/>
              <a:gd name="T17" fmla="*/ 48 h 76"/>
              <a:gd name="T18" fmla="*/ 49 w 59"/>
              <a:gd name="T19" fmla="*/ 52 h 76"/>
              <a:gd name="T20" fmla="*/ 42 w 59"/>
              <a:gd name="T21" fmla="*/ 69 h 76"/>
              <a:gd name="T22" fmla="*/ 31 w 59"/>
              <a:gd name="T23" fmla="*/ 66 h 76"/>
              <a:gd name="T24" fmla="*/ 14 w 59"/>
              <a:gd name="T25" fmla="*/ 76 h 76"/>
              <a:gd name="T26" fmla="*/ 4 w 59"/>
              <a:gd name="T27" fmla="*/ 45 h 76"/>
              <a:gd name="T28" fmla="*/ 11 w 59"/>
              <a:gd name="T29" fmla="*/ 35 h 76"/>
              <a:gd name="T30" fmla="*/ 4 w 59"/>
              <a:gd name="T31" fmla="*/ 28 h 76"/>
              <a:gd name="T32" fmla="*/ 4 w 59"/>
              <a:gd name="T33" fmla="*/ 17 h 76"/>
              <a:gd name="T34" fmla="*/ 0 w 59"/>
              <a:gd name="T35" fmla="*/ 0 h 76"/>
              <a:gd name="T36" fmla="*/ 28 w 59"/>
              <a:gd name="T37"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6">
                <a:moveTo>
                  <a:pt x="28" y="3"/>
                </a:moveTo>
                <a:lnTo>
                  <a:pt x="28" y="10"/>
                </a:lnTo>
                <a:lnTo>
                  <a:pt x="35" y="14"/>
                </a:lnTo>
                <a:lnTo>
                  <a:pt x="42" y="21"/>
                </a:lnTo>
                <a:lnTo>
                  <a:pt x="49" y="21"/>
                </a:lnTo>
                <a:lnTo>
                  <a:pt x="52" y="24"/>
                </a:lnTo>
                <a:lnTo>
                  <a:pt x="49" y="31"/>
                </a:lnTo>
                <a:lnTo>
                  <a:pt x="59" y="41"/>
                </a:lnTo>
                <a:lnTo>
                  <a:pt x="49" y="48"/>
                </a:lnTo>
                <a:lnTo>
                  <a:pt x="49" y="52"/>
                </a:lnTo>
                <a:lnTo>
                  <a:pt x="42" y="69"/>
                </a:lnTo>
                <a:lnTo>
                  <a:pt x="31" y="66"/>
                </a:lnTo>
                <a:lnTo>
                  <a:pt x="14" y="76"/>
                </a:lnTo>
                <a:lnTo>
                  <a:pt x="4" y="45"/>
                </a:lnTo>
                <a:lnTo>
                  <a:pt x="11" y="35"/>
                </a:lnTo>
                <a:lnTo>
                  <a:pt x="4" y="28"/>
                </a:lnTo>
                <a:lnTo>
                  <a:pt x="4" y="17"/>
                </a:lnTo>
                <a:lnTo>
                  <a:pt x="0" y="0"/>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 name="Freeform 46">
            <a:extLst>
              <a:ext uri="{FF2B5EF4-FFF2-40B4-BE49-F238E27FC236}">
                <a16:creationId xmlns:a16="http://schemas.microsoft.com/office/drawing/2014/main" id="{122F5ACE-A178-A6BD-E381-E6E08179FD67}"/>
              </a:ext>
              <a:ext uri="{C183D7F6-B498-43B3-948B-1728B52AA6E4}">
                <adec:decorative xmlns:adec="http://schemas.microsoft.com/office/drawing/2017/decorative" val="1"/>
              </a:ext>
            </a:extLst>
          </p:cNvPr>
          <p:cNvSpPr>
            <a:spLocks/>
          </p:cNvSpPr>
          <p:nvPr/>
        </p:nvSpPr>
        <p:spPr bwMode="auto">
          <a:xfrm>
            <a:off x="11045897" y="4950763"/>
            <a:ext cx="273587" cy="139704"/>
          </a:xfrm>
          <a:custGeom>
            <a:avLst/>
            <a:gdLst>
              <a:gd name="T0" fmla="*/ 0 w 94"/>
              <a:gd name="T1" fmla="*/ 6 h 48"/>
              <a:gd name="T2" fmla="*/ 10 w 94"/>
              <a:gd name="T3" fmla="*/ 6 h 48"/>
              <a:gd name="T4" fmla="*/ 21 w 94"/>
              <a:gd name="T5" fmla="*/ 0 h 48"/>
              <a:gd name="T6" fmla="*/ 35 w 94"/>
              <a:gd name="T7" fmla="*/ 17 h 48"/>
              <a:gd name="T8" fmla="*/ 42 w 94"/>
              <a:gd name="T9" fmla="*/ 10 h 48"/>
              <a:gd name="T10" fmla="*/ 52 w 94"/>
              <a:gd name="T11" fmla="*/ 6 h 48"/>
              <a:gd name="T12" fmla="*/ 59 w 94"/>
              <a:gd name="T13" fmla="*/ 6 h 48"/>
              <a:gd name="T14" fmla="*/ 70 w 94"/>
              <a:gd name="T15" fmla="*/ 6 h 48"/>
              <a:gd name="T16" fmla="*/ 70 w 94"/>
              <a:gd name="T17" fmla="*/ 17 h 48"/>
              <a:gd name="T18" fmla="*/ 80 w 94"/>
              <a:gd name="T19" fmla="*/ 17 h 48"/>
              <a:gd name="T20" fmla="*/ 94 w 94"/>
              <a:gd name="T21" fmla="*/ 34 h 48"/>
              <a:gd name="T22" fmla="*/ 90 w 94"/>
              <a:gd name="T23" fmla="*/ 48 h 48"/>
              <a:gd name="T24" fmla="*/ 83 w 94"/>
              <a:gd name="T25" fmla="*/ 45 h 48"/>
              <a:gd name="T26" fmla="*/ 70 w 94"/>
              <a:gd name="T27" fmla="*/ 38 h 48"/>
              <a:gd name="T28" fmla="*/ 56 w 94"/>
              <a:gd name="T29" fmla="*/ 34 h 48"/>
              <a:gd name="T30" fmla="*/ 42 w 94"/>
              <a:gd name="T31" fmla="*/ 34 h 48"/>
              <a:gd name="T32" fmla="*/ 35 w 94"/>
              <a:gd name="T33" fmla="*/ 34 h 48"/>
              <a:gd name="T34" fmla="*/ 24 w 94"/>
              <a:gd name="T35" fmla="*/ 27 h 48"/>
              <a:gd name="T36" fmla="*/ 7 w 94"/>
              <a:gd name="T37" fmla="*/ 24 h 48"/>
              <a:gd name="T38" fmla="*/ 0 w 94"/>
              <a:gd name="T3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8">
                <a:moveTo>
                  <a:pt x="0" y="6"/>
                </a:moveTo>
                <a:lnTo>
                  <a:pt x="10" y="6"/>
                </a:lnTo>
                <a:lnTo>
                  <a:pt x="21" y="0"/>
                </a:lnTo>
                <a:lnTo>
                  <a:pt x="35" y="17"/>
                </a:lnTo>
                <a:lnTo>
                  <a:pt x="42" y="10"/>
                </a:lnTo>
                <a:lnTo>
                  <a:pt x="52" y="6"/>
                </a:lnTo>
                <a:lnTo>
                  <a:pt x="59" y="6"/>
                </a:lnTo>
                <a:lnTo>
                  <a:pt x="70" y="6"/>
                </a:lnTo>
                <a:lnTo>
                  <a:pt x="70" y="17"/>
                </a:lnTo>
                <a:lnTo>
                  <a:pt x="80" y="17"/>
                </a:lnTo>
                <a:lnTo>
                  <a:pt x="94" y="34"/>
                </a:lnTo>
                <a:lnTo>
                  <a:pt x="90" y="48"/>
                </a:lnTo>
                <a:lnTo>
                  <a:pt x="83" y="45"/>
                </a:lnTo>
                <a:lnTo>
                  <a:pt x="70" y="38"/>
                </a:lnTo>
                <a:lnTo>
                  <a:pt x="56" y="34"/>
                </a:lnTo>
                <a:lnTo>
                  <a:pt x="42" y="34"/>
                </a:lnTo>
                <a:lnTo>
                  <a:pt x="35" y="34"/>
                </a:lnTo>
                <a:lnTo>
                  <a:pt x="24" y="27"/>
                </a:lnTo>
                <a:lnTo>
                  <a:pt x="7" y="24"/>
                </a:lnTo>
                <a:lnTo>
                  <a:pt x="0"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 name="Freeform 47">
            <a:extLst>
              <a:ext uri="{FF2B5EF4-FFF2-40B4-BE49-F238E27FC236}">
                <a16:creationId xmlns:a16="http://schemas.microsoft.com/office/drawing/2014/main" id="{9C2EE2D5-4200-B54D-3EEC-84FD7C0A8D2A}"/>
              </a:ext>
              <a:ext uri="{C183D7F6-B498-43B3-948B-1728B52AA6E4}">
                <adec:decorative xmlns:adec="http://schemas.microsoft.com/office/drawing/2017/decorative" val="1"/>
              </a:ext>
            </a:extLst>
          </p:cNvPr>
          <p:cNvSpPr>
            <a:spLocks/>
          </p:cNvSpPr>
          <p:nvPr/>
        </p:nvSpPr>
        <p:spPr bwMode="auto">
          <a:xfrm>
            <a:off x="10984774" y="4968226"/>
            <a:ext cx="171720" cy="232840"/>
          </a:xfrm>
          <a:custGeom>
            <a:avLst/>
            <a:gdLst>
              <a:gd name="T0" fmla="*/ 21 w 59"/>
              <a:gd name="T1" fmla="*/ 0 h 80"/>
              <a:gd name="T2" fmla="*/ 28 w 59"/>
              <a:gd name="T3" fmla="*/ 18 h 80"/>
              <a:gd name="T4" fmla="*/ 45 w 59"/>
              <a:gd name="T5" fmla="*/ 21 h 80"/>
              <a:gd name="T6" fmla="*/ 56 w 59"/>
              <a:gd name="T7" fmla="*/ 28 h 80"/>
              <a:gd name="T8" fmla="*/ 52 w 59"/>
              <a:gd name="T9" fmla="*/ 35 h 80"/>
              <a:gd name="T10" fmla="*/ 52 w 59"/>
              <a:gd name="T11" fmla="*/ 39 h 80"/>
              <a:gd name="T12" fmla="*/ 59 w 59"/>
              <a:gd name="T13" fmla="*/ 49 h 80"/>
              <a:gd name="T14" fmla="*/ 59 w 59"/>
              <a:gd name="T15" fmla="*/ 56 h 80"/>
              <a:gd name="T16" fmla="*/ 42 w 59"/>
              <a:gd name="T17" fmla="*/ 59 h 80"/>
              <a:gd name="T18" fmla="*/ 35 w 59"/>
              <a:gd name="T19" fmla="*/ 66 h 80"/>
              <a:gd name="T20" fmla="*/ 31 w 59"/>
              <a:gd name="T21" fmla="*/ 77 h 80"/>
              <a:gd name="T22" fmla="*/ 31 w 59"/>
              <a:gd name="T23" fmla="*/ 80 h 80"/>
              <a:gd name="T24" fmla="*/ 14 w 59"/>
              <a:gd name="T25" fmla="*/ 70 h 80"/>
              <a:gd name="T26" fmla="*/ 14 w 59"/>
              <a:gd name="T27" fmla="*/ 66 h 80"/>
              <a:gd name="T28" fmla="*/ 14 w 59"/>
              <a:gd name="T29" fmla="*/ 46 h 80"/>
              <a:gd name="T30" fmla="*/ 7 w 59"/>
              <a:gd name="T31" fmla="*/ 46 h 80"/>
              <a:gd name="T32" fmla="*/ 4 w 59"/>
              <a:gd name="T33" fmla="*/ 35 h 80"/>
              <a:gd name="T34" fmla="*/ 0 w 59"/>
              <a:gd name="T35" fmla="*/ 21 h 80"/>
              <a:gd name="T36" fmla="*/ 0 w 59"/>
              <a:gd name="T37" fmla="*/ 18 h 80"/>
              <a:gd name="T38" fmla="*/ 14 w 59"/>
              <a:gd name="T39" fmla="*/ 14 h 80"/>
              <a:gd name="T40" fmla="*/ 21 w 59"/>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0">
                <a:moveTo>
                  <a:pt x="21" y="0"/>
                </a:moveTo>
                <a:lnTo>
                  <a:pt x="28" y="18"/>
                </a:lnTo>
                <a:lnTo>
                  <a:pt x="45" y="21"/>
                </a:lnTo>
                <a:lnTo>
                  <a:pt x="56" y="28"/>
                </a:lnTo>
                <a:lnTo>
                  <a:pt x="52" y="35"/>
                </a:lnTo>
                <a:lnTo>
                  <a:pt x="52" y="39"/>
                </a:lnTo>
                <a:lnTo>
                  <a:pt x="59" y="49"/>
                </a:lnTo>
                <a:lnTo>
                  <a:pt x="59" y="56"/>
                </a:lnTo>
                <a:lnTo>
                  <a:pt x="42" y="59"/>
                </a:lnTo>
                <a:lnTo>
                  <a:pt x="35" y="66"/>
                </a:lnTo>
                <a:lnTo>
                  <a:pt x="31" y="77"/>
                </a:lnTo>
                <a:lnTo>
                  <a:pt x="31" y="80"/>
                </a:lnTo>
                <a:lnTo>
                  <a:pt x="14" y="70"/>
                </a:lnTo>
                <a:lnTo>
                  <a:pt x="14" y="66"/>
                </a:lnTo>
                <a:lnTo>
                  <a:pt x="14" y="46"/>
                </a:lnTo>
                <a:lnTo>
                  <a:pt x="7" y="46"/>
                </a:lnTo>
                <a:lnTo>
                  <a:pt x="4" y="35"/>
                </a:lnTo>
                <a:lnTo>
                  <a:pt x="0" y="21"/>
                </a:lnTo>
                <a:lnTo>
                  <a:pt x="0" y="18"/>
                </a:lnTo>
                <a:lnTo>
                  <a:pt x="14" y="14"/>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4" name="Freeform 48">
            <a:extLst>
              <a:ext uri="{FF2B5EF4-FFF2-40B4-BE49-F238E27FC236}">
                <a16:creationId xmlns:a16="http://schemas.microsoft.com/office/drawing/2014/main" id="{212207E8-C92D-7DDA-39E7-2F87932E5304}"/>
              </a:ext>
              <a:ext uri="{C183D7F6-B498-43B3-948B-1728B52AA6E4}">
                <adec:decorative xmlns:adec="http://schemas.microsoft.com/office/drawing/2017/decorative" val="1"/>
              </a:ext>
            </a:extLst>
          </p:cNvPr>
          <p:cNvSpPr>
            <a:spLocks/>
          </p:cNvSpPr>
          <p:nvPr/>
        </p:nvSpPr>
        <p:spPr bwMode="auto">
          <a:xfrm>
            <a:off x="10551111" y="4665535"/>
            <a:ext cx="171720" cy="232840"/>
          </a:xfrm>
          <a:custGeom>
            <a:avLst/>
            <a:gdLst>
              <a:gd name="T0" fmla="*/ 17 w 59"/>
              <a:gd name="T1" fmla="*/ 0 h 80"/>
              <a:gd name="T2" fmla="*/ 34 w 59"/>
              <a:gd name="T3" fmla="*/ 18 h 80"/>
              <a:gd name="T4" fmla="*/ 41 w 59"/>
              <a:gd name="T5" fmla="*/ 14 h 80"/>
              <a:gd name="T6" fmla="*/ 52 w 59"/>
              <a:gd name="T7" fmla="*/ 32 h 80"/>
              <a:gd name="T8" fmla="*/ 59 w 59"/>
              <a:gd name="T9" fmla="*/ 52 h 80"/>
              <a:gd name="T10" fmla="*/ 55 w 59"/>
              <a:gd name="T11" fmla="*/ 59 h 80"/>
              <a:gd name="T12" fmla="*/ 45 w 59"/>
              <a:gd name="T13" fmla="*/ 66 h 80"/>
              <a:gd name="T14" fmla="*/ 17 w 59"/>
              <a:gd name="T15" fmla="*/ 63 h 80"/>
              <a:gd name="T16" fmla="*/ 21 w 59"/>
              <a:gd name="T17" fmla="*/ 80 h 80"/>
              <a:gd name="T18" fmla="*/ 14 w 59"/>
              <a:gd name="T19" fmla="*/ 80 h 80"/>
              <a:gd name="T20" fmla="*/ 7 w 59"/>
              <a:gd name="T21" fmla="*/ 70 h 80"/>
              <a:gd name="T22" fmla="*/ 3 w 59"/>
              <a:gd name="T23" fmla="*/ 59 h 80"/>
              <a:gd name="T24" fmla="*/ 21 w 59"/>
              <a:gd name="T25" fmla="*/ 35 h 80"/>
              <a:gd name="T26" fmla="*/ 14 w 59"/>
              <a:gd name="T27" fmla="*/ 28 h 80"/>
              <a:gd name="T28" fmla="*/ 14 w 59"/>
              <a:gd name="T29" fmla="*/ 18 h 80"/>
              <a:gd name="T30" fmla="*/ 0 w 59"/>
              <a:gd name="T31" fmla="*/ 4 h 80"/>
              <a:gd name="T32" fmla="*/ 17 w 59"/>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0">
                <a:moveTo>
                  <a:pt x="17" y="0"/>
                </a:moveTo>
                <a:lnTo>
                  <a:pt x="34" y="18"/>
                </a:lnTo>
                <a:lnTo>
                  <a:pt x="41" y="14"/>
                </a:lnTo>
                <a:lnTo>
                  <a:pt x="52" y="32"/>
                </a:lnTo>
                <a:lnTo>
                  <a:pt x="59" y="52"/>
                </a:lnTo>
                <a:lnTo>
                  <a:pt x="55" y="59"/>
                </a:lnTo>
                <a:lnTo>
                  <a:pt x="45" y="66"/>
                </a:lnTo>
                <a:lnTo>
                  <a:pt x="17" y="63"/>
                </a:lnTo>
                <a:lnTo>
                  <a:pt x="21" y="80"/>
                </a:lnTo>
                <a:lnTo>
                  <a:pt x="14" y="80"/>
                </a:lnTo>
                <a:lnTo>
                  <a:pt x="7" y="70"/>
                </a:lnTo>
                <a:lnTo>
                  <a:pt x="3" y="59"/>
                </a:lnTo>
                <a:lnTo>
                  <a:pt x="21" y="35"/>
                </a:lnTo>
                <a:lnTo>
                  <a:pt x="14" y="28"/>
                </a:lnTo>
                <a:lnTo>
                  <a:pt x="14" y="18"/>
                </a:lnTo>
                <a:lnTo>
                  <a:pt x="0" y="4"/>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 name="Freeform 49">
            <a:extLst>
              <a:ext uri="{FF2B5EF4-FFF2-40B4-BE49-F238E27FC236}">
                <a16:creationId xmlns:a16="http://schemas.microsoft.com/office/drawing/2014/main" id="{C6615102-936F-867D-73F9-F1172772DB00}"/>
              </a:ext>
              <a:ext uri="{C183D7F6-B498-43B3-948B-1728B52AA6E4}">
                <adec:decorative xmlns:adec="http://schemas.microsoft.com/office/drawing/2017/decorative" val="1"/>
              </a:ext>
            </a:extLst>
          </p:cNvPr>
          <p:cNvSpPr>
            <a:spLocks/>
          </p:cNvSpPr>
          <p:nvPr/>
        </p:nvSpPr>
        <p:spPr bwMode="auto">
          <a:xfrm>
            <a:off x="10612232" y="5000243"/>
            <a:ext cx="261945" cy="302692"/>
          </a:xfrm>
          <a:custGeom>
            <a:avLst/>
            <a:gdLst>
              <a:gd name="T0" fmla="*/ 45 w 90"/>
              <a:gd name="T1" fmla="*/ 0 h 104"/>
              <a:gd name="T2" fmla="*/ 66 w 90"/>
              <a:gd name="T3" fmla="*/ 41 h 104"/>
              <a:gd name="T4" fmla="*/ 62 w 90"/>
              <a:gd name="T5" fmla="*/ 48 h 104"/>
              <a:gd name="T6" fmla="*/ 90 w 90"/>
              <a:gd name="T7" fmla="*/ 76 h 104"/>
              <a:gd name="T8" fmla="*/ 69 w 90"/>
              <a:gd name="T9" fmla="*/ 87 h 104"/>
              <a:gd name="T10" fmla="*/ 59 w 90"/>
              <a:gd name="T11" fmla="*/ 100 h 104"/>
              <a:gd name="T12" fmla="*/ 48 w 90"/>
              <a:gd name="T13" fmla="*/ 104 h 104"/>
              <a:gd name="T14" fmla="*/ 34 w 90"/>
              <a:gd name="T15" fmla="*/ 97 h 104"/>
              <a:gd name="T16" fmla="*/ 13 w 90"/>
              <a:gd name="T17" fmla="*/ 100 h 104"/>
              <a:gd name="T18" fmla="*/ 10 w 90"/>
              <a:gd name="T19" fmla="*/ 80 h 104"/>
              <a:gd name="T20" fmla="*/ 13 w 90"/>
              <a:gd name="T21" fmla="*/ 73 h 104"/>
              <a:gd name="T22" fmla="*/ 7 w 90"/>
              <a:gd name="T23" fmla="*/ 55 h 104"/>
              <a:gd name="T24" fmla="*/ 0 w 90"/>
              <a:gd name="T25" fmla="*/ 41 h 104"/>
              <a:gd name="T26" fmla="*/ 10 w 90"/>
              <a:gd name="T27" fmla="*/ 24 h 104"/>
              <a:gd name="T28" fmla="*/ 27 w 90"/>
              <a:gd name="T29" fmla="*/ 14 h 104"/>
              <a:gd name="T30" fmla="*/ 38 w 90"/>
              <a:gd name="T31" fmla="*/ 17 h 104"/>
              <a:gd name="T32" fmla="*/ 45 w 90"/>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4">
                <a:moveTo>
                  <a:pt x="45" y="0"/>
                </a:moveTo>
                <a:lnTo>
                  <a:pt x="66" y="41"/>
                </a:lnTo>
                <a:lnTo>
                  <a:pt x="62" y="48"/>
                </a:lnTo>
                <a:lnTo>
                  <a:pt x="90" y="76"/>
                </a:lnTo>
                <a:lnTo>
                  <a:pt x="69" y="87"/>
                </a:lnTo>
                <a:lnTo>
                  <a:pt x="59" y="100"/>
                </a:lnTo>
                <a:lnTo>
                  <a:pt x="48" y="104"/>
                </a:lnTo>
                <a:lnTo>
                  <a:pt x="34" y="97"/>
                </a:lnTo>
                <a:lnTo>
                  <a:pt x="13" y="100"/>
                </a:lnTo>
                <a:lnTo>
                  <a:pt x="10" y="80"/>
                </a:lnTo>
                <a:lnTo>
                  <a:pt x="13" y="73"/>
                </a:lnTo>
                <a:lnTo>
                  <a:pt x="7" y="55"/>
                </a:lnTo>
                <a:lnTo>
                  <a:pt x="0" y="41"/>
                </a:lnTo>
                <a:lnTo>
                  <a:pt x="10" y="24"/>
                </a:lnTo>
                <a:lnTo>
                  <a:pt x="27" y="14"/>
                </a:lnTo>
                <a:lnTo>
                  <a:pt x="38" y="17"/>
                </a:lnTo>
                <a:lnTo>
                  <a:pt x="4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 name="Freeform 50">
            <a:extLst>
              <a:ext uri="{FF2B5EF4-FFF2-40B4-BE49-F238E27FC236}">
                <a16:creationId xmlns:a16="http://schemas.microsoft.com/office/drawing/2014/main" id="{2366A4C5-7C31-26A0-0C3B-A82F8822A369}"/>
              </a:ext>
              <a:ext uri="{C183D7F6-B498-43B3-948B-1728B52AA6E4}">
                <adec:decorative xmlns:adec="http://schemas.microsoft.com/office/drawing/2017/decorative" val="1"/>
              </a:ext>
            </a:extLst>
          </p:cNvPr>
          <p:cNvSpPr>
            <a:spLocks/>
          </p:cNvSpPr>
          <p:nvPr/>
        </p:nvSpPr>
        <p:spPr bwMode="auto">
          <a:xfrm>
            <a:off x="10944028" y="4758671"/>
            <a:ext cx="334708" cy="241572"/>
          </a:xfrm>
          <a:custGeom>
            <a:avLst/>
            <a:gdLst>
              <a:gd name="T0" fmla="*/ 11 w 115"/>
              <a:gd name="T1" fmla="*/ 0 h 83"/>
              <a:gd name="T2" fmla="*/ 25 w 115"/>
              <a:gd name="T3" fmla="*/ 0 h 83"/>
              <a:gd name="T4" fmla="*/ 35 w 115"/>
              <a:gd name="T5" fmla="*/ 3 h 83"/>
              <a:gd name="T6" fmla="*/ 45 w 115"/>
              <a:gd name="T7" fmla="*/ 10 h 83"/>
              <a:gd name="T8" fmla="*/ 56 w 115"/>
              <a:gd name="T9" fmla="*/ 3 h 83"/>
              <a:gd name="T10" fmla="*/ 84 w 115"/>
              <a:gd name="T11" fmla="*/ 10 h 83"/>
              <a:gd name="T12" fmla="*/ 87 w 115"/>
              <a:gd name="T13" fmla="*/ 20 h 83"/>
              <a:gd name="T14" fmla="*/ 98 w 115"/>
              <a:gd name="T15" fmla="*/ 17 h 83"/>
              <a:gd name="T16" fmla="*/ 101 w 115"/>
              <a:gd name="T17" fmla="*/ 17 h 83"/>
              <a:gd name="T18" fmla="*/ 115 w 115"/>
              <a:gd name="T19" fmla="*/ 24 h 83"/>
              <a:gd name="T20" fmla="*/ 111 w 115"/>
              <a:gd name="T21" fmla="*/ 27 h 83"/>
              <a:gd name="T22" fmla="*/ 105 w 115"/>
              <a:gd name="T23" fmla="*/ 27 h 83"/>
              <a:gd name="T24" fmla="*/ 101 w 115"/>
              <a:gd name="T25" fmla="*/ 48 h 83"/>
              <a:gd name="T26" fmla="*/ 94 w 115"/>
              <a:gd name="T27" fmla="*/ 48 h 83"/>
              <a:gd name="T28" fmla="*/ 91 w 115"/>
              <a:gd name="T29" fmla="*/ 59 h 83"/>
              <a:gd name="T30" fmla="*/ 98 w 115"/>
              <a:gd name="T31" fmla="*/ 66 h 83"/>
              <a:gd name="T32" fmla="*/ 94 w 115"/>
              <a:gd name="T33" fmla="*/ 72 h 83"/>
              <a:gd name="T34" fmla="*/ 87 w 115"/>
              <a:gd name="T35" fmla="*/ 72 h 83"/>
              <a:gd name="T36" fmla="*/ 77 w 115"/>
              <a:gd name="T37" fmla="*/ 76 h 83"/>
              <a:gd name="T38" fmla="*/ 70 w 115"/>
              <a:gd name="T39" fmla="*/ 83 h 83"/>
              <a:gd name="T40" fmla="*/ 56 w 115"/>
              <a:gd name="T41" fmla="*/ 66 h 83"/>
              <a:gd name="T42" fmla="*/ 45 w 115"/>
              <a:gd name="T43" fmla="*/ 72 h 83"/>
              <a:gd name="T44" fmla="*/ 35 w 115"/>
              <a:gd name="T45" fmla="*/ 72 h 83"/>
              <a:gd name="T46" fmla="*/ 0 w 115"/>
              <a:gd name="T47" fmla="*/ 41 h 83"/>
              <a:gd name="T48" fmla="*/ 7 w 115"/>
              <a:gd name="T49" fmla="*/ 24 h 83"/>
              <a:gd name="T50" fmla="*/ 18 w 115"/>
              <a:gd name="T51" fmla="*/ 13 h 83"/>
              <a:gd name="T52" fmla="*/ 11 w 115"/>
              <a:gd name="T53" fmla="*/ 7 h 83"/>
              <a:gd name="T54" fmla="*/ 11 w 115"/>
              <a:gd name="T5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83">
                <a:moveTo>
                  <a:pt x="11" y="0"/>
                </a:moveTo>
                <a:lnTo>
                  <a:pt x="25" y="0"/>
                </a:lnTo>
                <a:lnTo>
                  <a:pt x="35" y="3"/>
                </a:lnTo>
                <a:lnTo>
                  <a:pt x="45" y="10"/>
                </a:lnTo>
                <a:lnTo>
                  <a:pt x="56" y="3"/>
                </a:lnTo>
                <a:lnTo>
                  <a:pt x="84" y="10"/>
                </a:lnTo>
                <a:lnTo>
                  <a:pt x="87" y="20"/>
                </a:lnTo>
                <a:lnTo>
                  <a:pt x="98" y="17"/>
                </a:lnTo>
                <a:lnTo>
                  <a:pt x="101" y="17"/>
                </a:lnTo>
                <a:lnTo>
                  <a:pt x="115" y="24"/>
                </a:lnTo>
                <a:lnTo>
                  <a:pt x="111" y="27"/>
                </a:lnTo>
                <a:lnTo>
                  <a:pt x="105" y="27"/>
                </a:lnTo>
                <a:lnTo>
                  <a:pt x="101" y="48"/>
                </a:lnTo>
                <a:lnTo>
                  <a:pt x="94" y="48"/>
                </a:lnTo>
                <a:lnTo>
                  <a:pt x="91" y="59"/>
                </a:lnTo>
                <a:lnTo>
                  <a:pt x="98" y="66"/>
                </a:lnTo>
                <a:lnTo>
                  <a:pt x="94" y="72"/>
                </a:lnTo>
                <a:lnTo>
                  <a:pt x="87" y="72"/>
                </a:lnTo>
                <a:lnTo>
                  <a:pt x="77" y="76"/>
                </a:lnTo>
                <a:lnTo>
                  <a:pt x="70" y="83"/>
                </a:lnTo>
                <a:lnTo>
                  <a:pt x="56" y="66"/>
                </a:lnTo>
                <a:lnTo>
                  <a:pt x="45" y="72"/>
                </a:lnTo>
                <a:lnTo>
                  <a:pt x="35" y="72"/>
                </a:lnTo>
                <a:lnTo>
                  <a:pt x="0" y="41"/>
                </a:lnTo>
                <a:lnTo>
                  <a:pt x="7" y="24"/>
                </a:lnTo>
                <a:lnTo>
                  <a:pt x="18" y="13"/>
                </a:lnTo>
                <a:lnTo>
                  <a:pt x="11" y="7"/>
                </a:lnTo>
                <a:lnTo>
                  <a:pt x="1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7" name="Freeform 51">
            <a:extLst>
              <a:ext uri="{FF2B5EF4-FFF2-40B4-BE49-F238E27FC236}">
                <a16:creationId xmlns:a16="http://schemas.microsoft.com/office/drawing/2014/main" id="{1CC3D7BF-469B-A698-1055-851CE39162D1}"/>
              </a:ext>
              <a:ext uri="{C183D7F6-B498-43B3-948B-1728B52AA6E4}">
                <adec:decorative xmlns:adec="http://schemas.microsoft.com/office/drawing/2017/decorative" val="1"/>
              </a:ext>
            </a:extLst>
          </p:cNvPr>
          <p:cNvSpPr>
            <a:spLocks/>
          </p:cNvSpPr>
          <p:nvPr/>
        </p:nvSpPr>
        <p:spPr bwMode="auto">
          <a:xfrm>
            <a:off x="11075002" y="4975503"/>
            <a:ext cx="285229" cy="212467"/>
          </a:xfrm>
          <a:custGeom>
            <a:avLst/>
            <a:gdLst>
              <a:gd name="T0" fmla="*/ 60 w 98"/>
              <a:gd name="T1" fmla="*/ 4 h 73"/>
              <a:gd name="T2" fmla="*/ 56 w 98"/>
              <a:gd name="T3" fmla="*/ 14 h 73"/>
              <a:gd name="T4" fmla="*/ 63 w 98"/>
              <a:gd name="T5" fmla="*/ 18 h 73"/>
              <a:gd name="T6" fmla="*/ 73 w 98"/>
              <a:gd name="T7" fmla="*/ 21 h 73"/>
              <a:gd name="T8" fmla="*/ 84 w 98"/>
              <a:gd name="T9" fmla="*/ 28 h 73"/>
              <a:gd name="T10" fmla="*/ 84 w 98"/>
              <a:gd name="T11" fmla="*/ 35 h 73"/>
              <a:gd name="T12" fmla="*/ 98 w 98"/>
              <a:gd name="T13" fmla="*/ 52 h 73"/>
              <a:gd name="T14" fmla="*/ 87 w 98"/>
              <a:gd name="T15" fmla="*/ 63 h 73"/>
              <a:gd name="T16" fmla="*/ 77 w 98"/>
              <a:gd name="T17" fmla="*/ 59 h 73"/>
              <a:gd name="T18" fmla="*/ 63 w 98"/>
              <a:gd name="T19" fmla="*/ 73 h 73"/>
              <a:gd name="T20" fmla="*/ 42 w 98"/>
              <a:gd name="T21" fmla="*/ 59 h 73"/>
              <a:gd name="T22" fmla="*/ 32 w 98"/>
              <a:gd name="T23" fmla="*/ 52 h 73"/>
              <a:gd name="T24" fmla="*/ 25 w 98"/>
              <a:gd name="T25" fmla="*/ 59 h 73"/>
              <a:gd name="T26" fmla="*/ 0 w 98"/>
              <a:gd name="T27" fmla="*/ 49 h 73"/>
              <a:gd name="T28" fmla="*/ 4 w 98"/>
              <a:gd name="T29" fmla="*/ 38 h 73"/>
              <a:gd name="T30" fmla="*/ 11 w 98"/>
              <a:gd name="T31" fmla="*/ 31 h 73"/>
              <a:gd name="T32" fmla="*/ 28 w 98"/>
              <a:gd name="T33" fmla="*/ 28 h 73"/>
              <a:gd name="T34" fmla="*/ 28 w 98"/>
              <a:gd name="T35" fmla="*/ 21 h 73"/>
              <a:gd name="T36" fmla="*/ 21 w 98"/>
              <a:gd name="T37" fmla="*/ 11 h 73"/>
              <a:gd name="T38" fmla="*/ 21 w 98"/>
              <a:gd name="T39" fmla="*/ 7 h 73"/>
              <a:gd name="T40" fmla="*/ 25 w 98"/>
              <a:gd name="T41" fmla="*/ 0 h 73"/>
              <a:gd name="T42" fmla="*/ 32 w 98"/>
              <a:gd name="T43" fmla="*/ 0 h 73"/>
              <a:gd name="T44" fmla="*/ 46 w 98"/>
              <a:gd name="T45" fmla="*/ 0 h 73"/>
              <a:gd name="T46" fmla="*/ 60 w 98"/>
              <a:gd name="T47"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73">
                <a:moveTo>
                  <a:pt x="60" y="4"/>
                </a:moveTo>
                <a:lnTo>
                  <a:pt x="56" y="14"/>
                </a:lnTo>
                <a:lnTo>
                  <a:pt x="63" y="18"/>
                </a:lnTo>
                <a:lnTo>
                  <a:pt x="73" y="21"/>
                </a:lnTo>
                <a:lnTo>
                  <a:pt x="84" y="28"/>
                </a:lnTo>
                <a:lnTo>
                  <a:pt x="84" y="35"/>
                </a:lnTo>
                <a:lnTo>
                  <a:pt x="98" y="52"/>
                </a:lnTo>
                <a:lnTo>
                  <a:pt x="87" y="63"/>
                </a:lnTo>
                <a:lnTo>
                  <a:pt x="77" y="59"/>
                </a:lnTo>
                <a:lnTo>
                  <a:pt x="63" y="73"/>
                </a:lnTo>
                <a:lnTo>
                  <a:pt x="42" y="59"/>
                </a:lnTo>
                <a:lnTo>
                  <a:pt x="32" y="52"/>
                </a:lnTo>
                <a:lnTo>
                  <a:pt x="25" y="59"/>
                </a:lnTo>
                <a:lnTo>
                  <a:pt x="0" y="49"/>
                </a:lnTo>
                <a:lnTo>
                  <a:pt x="4" y="38"/>
                </a:lnTo>
                <a:lnTo>
                  <a:pt x="11" y="31"/>
                </a:lnTo>
                <a:lnTo>
                  <a:pt x="28" y="28"/>
                </a:lnTo>
                <a:lnTo>
                  <a:pt x="28" y="21"/>
                </a:lnTo>
                <a:lnTo>
                  <a:pt x="21" y="11"/>
                </a:lnTo>
                <a:lnTo>
                  <a:pt x="21" y="7"/>
                </a:lnTo>
                <a:lnTo>
                  <a:pt x="25" y="0"/>
                </a:lnTo>
                <a:lnTo>
                  <a:pt x="32" y="0"/>
                </a:lnTo>
                <a:lnTo>
                  <a:pt x="46" y="0"/>
                </a:lnTo>
                <a:lnTo>
                  <a:pt x="60"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8" name="Freeform 52">
            <a:extLst>
              <a:ext uri="{FF2B5EF4-FFF2-40B4-BE49-F238E27FC236}">
                <a16:creationId xmlns:a16="http://schemas.microsoft.com/office/drawing/2014/main" id="{E714D67B-F076-ACA4-A329-C18775813AB0}"/>
              </a:ext>
              <a:ext uri="{C183D7F6-B498-43B3-948B-1728B52AA6E4}">
                <adec:decorative xmlns:adec="http://schemas.microsoft.com/office/drawing/2017/decorative" val="1"/>
              </a:ext>
            </a:extLst>
          </p:cNvPr>
          <p:cNvSpPr>
            <a:spLocks/>
          </p:cNvSpPr>
          <p:nvPr/>
        </p:nvSpPr>
        <p:spPr bwMode="auto">
          <a:xfrm>
            <a:off x="10792683" y="4677177"/>
            <a:ext cx="203735" cy="241572"/>
          </a:xfrm>
          <a:custGeom>
            <a:avLst/>
            <a:gdLst>
              <a:gd name="T0" fmla="*/ 7 w 70"/>
              <a:gd name="T1" fmla="*/ 0 h 83"/>
              <a:gd name="T2" fmla="*/ 14 w 70"/>
              <a:gd name="T3" fmla="*/ 3 h 83"/>
              <a:gd name="T4" fmla="*/ 11 w 70"/>
              <a:gd name="T5" fmla="*/ 14 h 83"/>
              <a:gd name="T6" fmla="*/ 18 w 70"/>
              <a:gd name="T7" fmla="*/ 17 h 83"/>
              <a:gd name="T8" fmla="*/ 24 w 70"/>
              <a:gd name="T9" fmla="*/ 14 h 83"/>
              <a:gd name="T10" fmla="*/ 45 w 70"/>
              <a:gd name="T11" fmla="*/ 24 h 83"/>
              <a:gd name="T12" fmla="*/ 63 w 70"/>
              <a:gd name="T13" fmla="*/ 28 h 83"/>
              <a:gd name="T14" fmla="*/ 63 w 70"/>
              <a:gd name="T15" fmla="*/ 35 h 83"/>
              <a:gd name="T16" fmla="*/ 70 w 70"/>
              <a:gd name="T17" fmla="*/ 41 h 83"/>
              <a:gd name="T18" fmla="*/ 59 w 70"/>
              <a:gd name="T19" fmla="*/ 52 h 83"/>
              <a:gd name="T20" fmla="*/ 52 w 70"/>
              <a:gd name="T21" fmla="*/ 69 h 83"/>
              <a:gd name="T22" fmla="*/ 38 w 70"/>
              <a:gd name="T23" fmla="*/ 80 h 83"/>
              <a:gd name="T24" fmla="*/ 35 w 70"/>
              <a:gd name="T25" fmla="*/ 80 h 83"/>
              <a:gd name="T26" fmla="*/ 28 w 70"/>
              <a:gd name="T27" fmla="*/ 73 h 83"/>
              <a:gd name="T28" fmla="*/ 14 w 70"/>
              <a:gd name="T29" fmla="*/ 76 h 83"/>
              <a:gd name="T30" fmla="*/ 11 w 70"/>
              <a:gd name="T31" fmla="*/ 83 h 83"/>
              <a:gd name="T32" fmla="*/ 4 w 70"/>
              <a:gd name="T33" fmla="*/ 80 h 83"/>
              <a:gd name="T34" fmla="*/ 0 w 70"/>
              <a:gd name="T35" fmla="*/ 52 h 83"/>
              <a:gd name="T36" fmla="*/ 11 w 70"/>
              <a:gd name="T37" fmla="*/ 48 h 83"/>
              <a:gd name="T38" fmla="*/ 0 w 70"/>
              <a:gd name="T39" fmla="*/ 7 h 83"/>
              <a:gd name="T40" fmla="*/ 4 w 70"/>
              <a:gd name="T41" fmla="*/ 3 h 83"/>
              <a:gd name="T42" fmla="*/ 7 w 70"/>
              <a:gd name="T4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83">
                <a:moveTo>
                  <a:pt x="7" y="0"/>
                </a:moveTo>
                <a:lnTo>
                  <a:pt x="14" y="3"/>
                </a:lnTo>
                <a:lnTo>
                  <a:pt x="11" y="14"/>
                </a:lnTo>
                <a:lnTo>
                  <a:pt x="18" y="17"/>
                </a:lnTo>
                <a:lnTo>
                  <a:pt x="24" y="14"/>
                </a:lnTo>
                <a:lnTo>
                  <a:pt x="45" y="24"/>
                </a:lnTo>
                <a:lnTo>
                  <a:pt x="63" y="28"/>
                </a:lnTo>
                <a:lnTo>
                  <a:pt x="63" y="35"/>
                </a:lnTo>
                <a:lnTo>
                  <a:pt x="70" y="41"/>
                </a:lnTo>
                <a:lnTo>
                  <a:pt x="59" y="52"/>
                </a:lnTo>
                <a:lnTo>
                  <a:pt x="52" y="69"/>
                </a:lnTo>
                <a:lnTo>
                  <a:pt x="38" y="80"/>
                </a:lnTo>
                <a:lnTo>
                  <a:pt x="35" y="80"/>
                </a:lnTo>
                <a:lnTo>
                  <a:pt x="28" y="73"/>
                </a:lnTo>
                <a:lnTo>
                  <a:pt x="14" y="76"/>
                </a:lnTo>
                <a:lnTo>
                  <a:pt x="11" y="83"/>
                </a:lnTo>
                <a:lnTo>
                  <a:pt x="4" y="80"/>
                </a:lnTo>
                <a:lnTo>
                  <a:pt x="0" y="52"/>
                </a:lnTo>
                <a:lnTo>
                  <a:pt x="11" y="48"/>
                </a:lnTo>
                <a:lnTo>
                  <a:pt x="0" y="7"/>
                </a:lnTo>
                <a:lnTo>
                  <a:pt x="4" y="3"/>
                </a:lnTo>
                <a:lnTo>
                  <a:pt x="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9" name="Freeform 53">
            <a:extLst>
              <a:ext uri="{FF2B5EF4-FFF2-40B4-BE49-F238E27FC236}">
                <a16:creationId xmlns:a16="http://schemas.microsoft.com/office/drawing/2014/main" id="{47DE85FA-2669-3EA5-6E11-4E3E5E60DC4E}"/>
              </a:ext>
              <a:ext uri="{C183D7F6-B498-43B3-948B-1728B52AA6E4}">
                <adec:decorative xmlns:adec="http://schemas.microsoft.com/office/drawing/2017/decorative" val="1"/>
              </a:ext>
            </a:extLst>
          </p:cNvPr>
          <p:cNvSpPr>
            <a:spLocks/>
          </p:cNvSpPr>
          <p:nvPr/>
        </p:nvSpPr>
        <p:spPr bwMode="auto">
          <a:xfrm>
            <a:off x="11208885" y="4787776"/>
            <a:ext cx="270677" cy="273587"/>
          </a:xfrm>
          <a:custGeom>
            <a:avLst/>
            <a:gdLst>
              <a:gd name="T0" fmla="*/ 24 w 93"/>
              <a:gd name="T1" fmla="*/ 14 h 94"/>
              <a:gd name="T2" fmla="*/ 38 w 93"/>
              <a:gd name="T3" fmla="*/ 0 h 94"/>
              <a:gd name="T4" fmla="*/ 45 w 93"/>
              <a:gd name="T5" fmla="*/ 0 h 94"/>
              <a:gd name="T6" fmla="*/ 52 w 93"/>
              <a:gd name="T7" fmla="*/ 0 h 94"/>
              <a:gd name="T8" fmla="*/ 52 w 93"/>
              <a:gd name="T9" fmla="*/ 3 h 94"/>
              <a:gd name="T10" fmla="*/ 66 w 93"/>
              <a:gd name="T11" fmla="*/ 14 h 94"/>
              <a:gd name="T12" fmla="*/ 73 w 93"/>
              <a:gd name="T13" fmla="*/ 21 h 94"/>
              <a:gd name="T14" fmla="*/ 73 w 93"/>
              <a:gd name="T15" fmla="*/ 24 h 94"/>
              <a:gd name="T16" fmla="*/ 83 w 93"/>
              <a:gd name="T17" fmla="*/ 35 h 94"/>
              <a:gd name="T18" fmla="*/ 80 w 93"/>
              <a:gd name="T19" fmla="*/ 45 h 94"/>
              <a:gd name="T20" fmla="*/ 90 w 93"/>
              <a:gd name="T21" fmla="*/ 52 h 94"/>
              <a:gd name="T22" fmla="*/ 93 w 93"/>
              <a:gd name="T23" fmla="*/ 62 h 94"/>
              <a:gd name="T24" fmla="*/ 80 w 93"/>
              <a:gd name="T25" fmla="*/ 66 h 94"/>
              <a:gd name="T26" fmla="*/ 76 w 93"/>
              <a:gd name="T27" fmla="*/ 62 h 94"/>
              <a:gd name="T28" fmla="*/ 66 w 93"/>
              <a:gd name="T29" fmla="*/ 66 h 94"/>
              <a:gd name="T30" fmla="*/ 69 w 93"/>
              <a:gd name="T31" fmla="*/ 76 h 94"/>
              <a:gd name="T32" fmla="*/ 66 w 93"/>
              <a:gd name="T33" fmla="*/ 83 h 94"/>
              <a:gd name="T34" fmla="*/ 59 w 93"/>
              <a:gd name="T35" fmla="*/ 80 h 94"/>
              <a:gd name="T36" fmla="*/ 52 w 93"/>
              <a:gd name="T37" fmla="*/ 76 h 94"/>
              <a:gd name="T38" fmla="*/ 48 w 93"/>
              <a:gd name="T39" fmla="*/ 80 h 94"/>
              <a:gd name="T40" fmla="*/ 52 w 93"/>
              <a:gd name="T41" fmla="*/ 94 h 94"/>
              <a:gd name="T42" fmla="*/ 48 w 93"/>
              <a:gd name="T43" fmla="*/ 94 h 94"/>
              <a:gd name="T44" fmla="*/ 41 w 93"/>
              <a:gd name="T45" fmla="*/ 94 h 94"/>
              <a:gd name="T46" fmla="*/ 38 w 93"/>
              <a:gd name="T47" fmla="*/ 90 h 94"/>
              <a:gd name="T48" fmla="*/ 24 w 93"/>
              <a:gd name="T49" fmla="*/ 73 h 94"/>
              <a:gd name="T50" fmla="*/ 14 w 93"/>
              <a:gd name="T51" fmla="*/ 73 h 94"/>
              <a:gd name="T52" fmla="*/ 14 w 93"/>
              <a:gd name="T53" fmla="*/ 62 h 94"/>
              <a:gd name="T54" fmla="*/ 3 w 93"/>
              <a:gd name="T55" fmla="*/ 62 h 94"/>
              <a:gd name="T56" fmla="*/ 7 w 93"/>
              <a:gd name="T57" fmla="*/ 56 h 94"/>
              <a:gd name="T58" fmla="*/ 0 w 93"/>
              <a:gd name="T59" fmla="*/ 49 h 94"/>
              <a:gd name="T60" fmla="*/ 3 w 93"/>
              <a:gd name="T61" fmla="*/ 38 h 94"/>
              <a:gd name="T62" fmla="*/ 10 w 93"/>
              <a:gd name="T63" fmla="*/ 38 h 94"/>
              <a:gd name="T64" fmla="*/ 14 w 93"/>
              <a:gd name="T65" fmla="*/ 17 h 94"/>
              <a:gd name="T66" fmla="*/ 20 w 93"/>
              <a:gd name="T67" fmla="*/ 17 h 94"/>
              <a:gd name="T68" fmla="*/ 24 w 93"/>
              <a:gd name="T69"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4">
                <a:moveTo>
                  <a:pt x="24" y="14"/>
                </a:moveTo>
                <a:lnTo>
                  <a:pt x="38" y="0"/>
                </a:lnTo>
                <a:lnTo>
                  <a:pt x="45" y="0"/>
                </a:lnTo>
                <a:lnTo>
                  <a:pt x="52" y="0"/>
                </a:lnTo>
                <a:lnTo>
                  <a:pt x="52" y="3"/>
                </a:lnTo>
                <a:lnTo>
                  <a:pt x="66" y="14"/>
                </a:lnTo>
                <a:lnTo>
                  <a:pt x="73" y="21"/>
                </a:lnTo>
                <a:lnTo>
                  <a:pt x="73" y="24"/>
                </a:lnTo>
                <a:lnTo>
                  <a:pt x="83" y="35"/>
                </a:lnTo>
                <a:lnTo>
                  <a:pt x="80" y="45"/>
                </a:lnTo>
                <a:lnTo>
                  <a:pt x="90" y="52"/>
                </a:lnTo>
                <a:lnTo>
                  <a:pt x="93" y="62"/>
                </a:lnTo>
                <a:lnTo>
                  <a:pt x="80" y="66"/>
                </a:lnTo>
                <a:lnTo>
                  <a:pt x="76" y="62"/>
                </a:lnTo>
                <a:lnTo>
                  <a:pt x="66" y="66"/>
                </a:lnTo>
                <a:lnTo>
                  <a:pt x="69" y="76"/>
                </a:lnTo>
                <a:lnTo>
                  <a:pt x="66" y="83"/>
                </a:lnTo>
                <a:lnTo>
                  <a:pt x="59" y="80"/>
                </a:lnTo>
                <a:lnTo>
                  <a:pt x="52" y="76"/>
                </a:lnTo>
                <a:lnTo>
                  <a:pt x="48" y="80"/>
                </a:lnTo>
                <a:lnTo>
                  <a:pt x="52" y="94"/>
                </a:lnTo>
                <a:lnTo>
                  <a:pt x="48" y="94"/>
                </a:lnTo>
                <a:lnTo>
                  <a:pt x="41" y="94"/>
                </a:lnTo>
                <a:lnTo>
                  <a:pt x="38" y="90"/>
                </a:lnTo>
                <a:lnTo>
                  <a:pt x="24" y="73"/>
                </a:lnTo>
                <a:lnTo>
                  <a:pt x="14" y="73"/>
                </a:lnTo>
                <a:lnTo>
                  <a:pt x="14" y="62"/>
                </a:lnTo>
                <a:lnTo>
                  <a:pt x="3" y="62"/>
                </a:lnTo>
                <a:lnTo>
                  <a:pt x="7" y="56"/>
                </a:lnTo>
                <a:lnTo>
                  <a:pt x="0" y="49"/>
                </a:lnTo>
                <a:lnTo>
                  <a:pt x="3" y="38"/>
                </a:lnTo>
                <a:lnTo>
                  <a:pt x="10" y="38"/>
                </a:lnTo>
                <a:lnTo>
                  <a:pt x="14" y="17"/>
                </a:lnTo>
                <a:lnTo>
                  <a:pt x="20" y="17"/>
                </a:lnTo>
                <a:lnTo>
                  <a:pt x="2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 name="Freeform 54">
            <a:extLst>
              <a:ext uri="{FF2B5EF4-FFF2-40B4-BE49-F238E27FC236}">
                <a16:creationId xmlns:a16="http://schemas.microsoft.com/office/drawing/2014/main" id="{3812BDB3-D698-EA18-A24C-1760820BE0C8}"/>
              </a:ext>
              <a:ext uri="{C183D7F6-B498-43B3-948B-1728B52AA6E4}">
                <adec:decorative xmlns:adec="http://schemas.microsoft.com/office/drawing/2017/decorative" val="1"/>
              </a:ext>
            </a:extLst>
          </p:cNvPr>
          <p:cNvSpPr>
            <a:spLocks/>
          </p:cNvSpPr>
          <p:nvPr/>
        </p:nvSpPr>
        <p:spPr bwMode="auto">
          <a:xfrm>
            <a:off x="10743204" y="4878002"/>
            <a:ext cx="302692" cy="314334"/>
          </a:xfrm>
          <a:custGeom>
            <a:avLst/>
            <a:gdLst>
              <a:gd name="T0" fmla="*/ 21 w 104"/>
              <a:gd name="T1" fmla="*/ 11 h 108"/>
              <a:gd name="T2" fmla="*/ 28 w 104"/>
              <a:gd name="T3" fmla="*/ 14 h 108"/>
              <a:gd name="T4" fmla="*/ 31 w 104"/>
              <a:gd name="T5" fmla="*/ 7 h 108"/>
              <a:gd name="T6" fmla="*/ 45 w 104"/>
              <a:gd name="T7" fmla="*/ 4 h 108"/>
              <a:gd name="T8" fmla="*/ 52 w 104"/>
              <a:gd name="T9" fmla="*/ 11 h 108"/>
              <a:gd name="T10" fmla="*/ 55 w 104"/>
              <a:gd name="T11" fmla="*/ 11 h 108"/>
              <a:gd name="T12" fmla="*/ 69 w 104"/>
              <a:gd name="T13" fmla="*/ 0 h 108"/>
              <a:gd name="T14" fmla="*/ 104 w 104"/>
              <a:gd name="T15" fmla="*/ 31 h 108"/>
              <a:gd name="T16" fmla="*/ 97 w 104"/>
              <a:gd name="T17" fmla="*/ 45 h 108"/>
              <a:gd name="T18" fmla="*/ 83 w 104"/>
              <a:gd name="T19" fmla="*/ 49 h 108"/>
              <a:gd name="T20" fmla="*/ 83 w 104"/>
              <a:gd name="T21" fmla="*/ 52 h 108"/>
              <a:gd name="T22" fmla="*/ 87 w 104"/>
              <a:gd name="T23" fmla="*/ 66 h 108"/>
              <a:gd name="T24" fmla="*/ 90 w 104"/>
              <a:gd name="T25" fmla="*/ 77 h 108"/>
              <a:gd name="T26" fmla="*/ 97 w 104"/>
              <a:gd name="T27" fmla="*/ 77 h 108"/>
              <a:gd name="T28" fmla="*/ 97 w 104"/>
              <a:gd name="T29" fmla="*/ 97 h 108"/>
              <a:gd name="T30" fmla="*/ 83 w 104"/>
              <a:gd name="T31" fmla="*/ 101 h 108"/>
              <a:gd name="T32" fmla="*/ 73 w 104"/>
              <a:gd name="T33" fmla="*/ 97 h 108"/>
              <a:gd name="T34" fmla="*/ 73 w 104"/>
              <a:gd name="T35" fmla="*/ 108 h 108"/>
              <a:gd name="T36" fmla="*/ 45 w 104"/>
              <a:gd name="T37" fmla="*/ 70 h 108"/>
              <a:gd name="T38" fmla="*/ 35 w 104"/>
              <a:gd name="T39" fmla="*/ 73 h 108"/>
              <a:gd name="T40" fmla="*/ 31 w 104"/>
              <a:gd name="T41" fmla="*/ 73 h 108"/>
              <a:gd name="T42" fmla="*/ 28 w 104"/>
              <a:gd name="T43" fmla="*/ 80 h 108"/>
              <a:gd name="T44" fmla="*/ 21 w 104"/>
              <a:gd name="T45" fmla="*/ 83 h 108"/>
              <a:gd name="T46" fmla="*/ 0 w 104"/>
              <a:gd name="T47" fmla="*/ 42 h 108"/>
              <a:gd name="T48" fmla="*/ 0 w 104"/>
              <a:gd name="T49" fmla="*/ 38 h 108"/>
              <a:gd name="T50" fmla="*/ 10 w 104"/>
              <a:gd name="T51" fmla="*/ 31 h 108"/>
              <a:gd name="T52" fmla="*/ 0 w 104"/>
              <a:gd name="T53" fmla="*/ 21 h 108"/>
              <a:gd name="T54" fmla="*/ 3 w 104"/>
              <a:gd name="T55" fmla="*/ 14 h 108"/>
              <a:gd name="T56" fmla="*/ 17 w 104"/>
              <a:gd name="T57" fmla="*/ 7 h 108"/>
              <a:gd name="T58" fmla="*/ 21 w 104"/>
              <a:gd name="T5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8">
                <a:moveTo>
                  <a:pt x="21" y="11"/>
                </a:moveTo>
                <a:lnTo>
                  <a:pt x="28" y="14"/>
                </a:lnTo>
                <a:lnTo>
                  <a:pt x="31" y="7"/>
                </a:lnTo>
                <a:lnTo>
                  <a:pt x="45" y="4"/>
                </a:lnTo>
                <a:lnTo>
                  <a:pt x="52" y="11"/>
                </a:lnTo>
                <a:lnTo>
                  <a:pt x="55" y="11"/>
                </a:lnTo>
                <a:lnTo>
                  <a:pt x="69" y="0"/>
                </a:lnTo>
                <a:lnTo>
                  <a:pt x="104" y="31"/>
                </a:lnTo>
                <a:lnTo>
                  <a:pt x="97" y="45"/>
                </a:lnTo>
                <a:lnTo>
                  <a:pt x="83" y="49"/>
                </a:lnTo>
                <a:lnTo>
                  <a:pt x="83" y="52"/>
                </a:lnTo>
                <a:lnTo>
                  <a:pt x="87" y="66"/>
                </a:lnTo>
                <a:lnTo>
                  <a:pt x="90" y="77"/>
                </a:lnTo>
                <a:lnTo>
                  <a:pt x="97" y="77"/>
                </a:lnTo>
                <a:lnTo>
                  <a:pt x="97" y="97"/>
                </a:lnTo>
                <a:lnTo>
                  <a:pt x="83" y="101"/>
                </a:lnTo>
                <a:lnTo>
                  <a:pt x="73" y="97"/>
                </a:lnTo>
                <a:lnTo>
                  <a:pt x="73" y="108"/>
                </a:lnTo>
                <a:lnTo>
                  <a:pt x="45" y="70"/>
                </a:lnTo>
                <a:lnTo>
                  <a:pt x="35" y="73"/>
                </a:lnTo>
                <a:lnTo>
                  <a:pt x="31" y="73"/>
                </a:lnTo>
                <a:lnTo>
                  <a:pt x="28" y="80"/>
                </a:lnTo>
                <a:lnTo>
                  <a:pt x="21" y="83"/>
                </a:lnTo>
                <a:lnTo>
                  <a:pt x="0" y="42"/>
                </a:lnTo>
                <a:lnTo>
                  <a:pt x="0" y="38"/>
                </a:lnTo>
                <a:lnTo>
                  <a:pt x="10" y="31"/>
                </a:lnTo>
                <a:lnTo>
                  <a:pt x="0" y="21"/>
                </a:lnTo>
                <a:lnTo>
                  <a:pt x="3" y="14"/>
                </a:lnTo>
                <a:lnTo>
                  <a:pt x="17" y="7"/>
                </a:lnTo>
                <a:lnTo>
                  <a:pt x="2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1" name="Freeform 55">
            <a:extLst>
              <a:ext uri="{FF2B5EF4-FFF2-40B4-BE49-F238E27FC236}">
                <a16:creationId xmlns:a16="http://schemas.microsoft.com/office/drawing/2014/main" id="{038D2A7D-6603-FF91-609A-090755DD9ABB}"/>
              </a:ext>
              <a:ext uri="{C183D7F6-B498-43B3-948B-1728B52AA6E4}">
                <adec:decorative xmlns:adec="http://schemas.microsoft.com/office/drawing/2017/decorative" val="1"/>
              </a:ext>
            </a:extLst>
          </p:cNvPr>
          <p:cNvSpPr>
            <a:spLocks/>
          </p:cNvSpPr>
          <p:nvPr/>
        </p:nvSpPr>
        <p:spPr bwMode="auto">
          <a:xfrm>
            <a:off x="10874177" y="4223140"/>
            <a:ext cx="282319" cy="250303"/>
          </a:xfrm>
          <a:custGeom>
            <a:avLst/>
            <a:gdLst>
              <a:gd name="T0" fmla="*/ 90 w 97"/>
              <a:gd name="T1" fmla="*/ 0 h 86"/>
              <a:gd name="T2" fmla="*/ 97 w 97"/>
              <a:gd name="T3" fmla="*/ 14 h 86"/>
              <a:gd name="T4" fmla="*/ 94 w 97"/>
              <a:gd name="T5" fmla="*/ 21 h 86"/>
              <a:gd name="T6" fmla="*/ 94 w 97"/>
              <a:gd name="T7" fmla="*/ 24 h 86"/>
              <a:gd name="T8" fmla="*/ 80 w 97"/>
              <a:gd name="T9" fmla="*/ 45 h 86"/>
              <a:gd name="T10" fmla="*/ 66 w 97"/>
              <a:gd name="T11" fmla="*/ 62 h 86"/>
              <a:gd name="T12" fmla="*/ 52 w 97"/>
              <a:gd name="T13" fmla="*/ 66 h 86"/>
              <a:gd name="T14" fmla="*/ 49 w 97"/>
              <a:gd name="T15" fmla="*/ 80 h 86"/>
              <a:gd name="T16" fmla="*/ 42 w 97"/>
              <a:gd name="T17" fmla="*/ 80 h 86"/>
              <a:gd name="T18" fmla="*/ 35 w 97"/>
              <a:gd name="T19" fmla="*/ 86 h 86"/>
              <a:gd name="T20" fmla="*/ 21 w 97"/>
              <a:gd name="T21" fmla="*/ 80 h 86"/>
              <a:gd name="T22" fmla="*/ 17 w 97"/>
              <a:gd name="T23" fmla="*/ 59 h 86"/>
              <a:gd name="T24" fmla="*/ 3 w 97"/>
              <a:gd name="T25" fmla="*/ 45 h 86"/>
              <a:gd name="T26" fmla="*/ 0 w 97"/>
              <a:gd name="T27" fmla="*/ 38 h 86"/>
              <a:gd name="T28" fmla="*/ 7 w 97"/>
              <a:gd name="T29" fmla="*/ 24 h 86"/>
              <a:gd name="T30" fmla="*/ 17 w 97"/>
              <a:gd name="T31" fmla="*/ 28 h 86"/>
              <a:gd name="T32" fmla="*/ 24 w 97"/>
              <a:gd name="T33" fmla="*/ 14 h 86"/>
              <a:gd name="T34" fmla="*/ 38 w 97"/>
              <a:gd name="T35" fmla="*/ 14 h 86"/>
              <a:gd name="T36" fmla="*/ 42 w 97"/>
              <a:gd name="T37" fmla="*/ 17 h 86"/>
              <a:gd name="T38" fmla="*/ 49 w 97"/>
              <a:gd name="T39" fmla="*/ 10 h 86"/>
              <a:gd name="T40" fmla="*/ 56 w 97"/>
              <a:gd name="T41" fmla="*/ 7 h 86"/>
              <a:gd name="T42" fmla="*/ 73 w 97"/>
              <a:gd name="T43" fmla="*/ 7 h 86"/>
              <a:gd name="T44" fmla="*/ 80 w 97"/>
              <a:gd name="T45" fmla="*/ 10 h 86"/>
              <a:gd name="T46" fmla="*/ 90 w 97"/>
              <a:gd name="T4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86">
                <a:moveTo>
                  <a:pt x="90" y="0"/>
                </a:moveTo>
                <a:lnTo>
                  <a:pt x="97" y="14"/>
                </a:lnTo>
                <a:lnTo>
                  <a:pt x="94" y="21"/>
                </a:lnTo>
                <a:lnTo>
                  <a:pt x="94" y="24"/>
                </a:lnTo>
                <a:lnTo>
                  <a:pt x="80" y="45"/>
                </a:lnTo>
                <a:lnTo>
                  <a:pt x="66" y="62"/>
                </a:lnTo>
                <a:lnTo>
                  <a:pt x="52" y="66"/>
                </a:lnTo>
                <a:lnTo>
                  <a:pt x="49" y="80"/>
                </a:lnTo>
                <a:lnTo>
                  <a:pt x="42" y="80"/>
                </a:lnTo>
                <a:lnTo>
                  <a:pt x="35" y="86"/>
                </a:lnTo>
                <a:lnTo>
                  <a:pt x="21" y="80"/>
                </a:lnTo>
                <a:lnTo>
                  <a:pt x="17" y="59"/>
                </a:lnTo>
                <a:lnTo>
                  <a:pt x="3" y="45"/>
                </a:lnTo>
                <a:lnTo>
                  <a:pt x="0" y="38"/>
                </a:lnTo>
                <a:lnTo>
                  <a:pt x="7" y="24"/>
                </a:lnTo>
                <a:lnTo>
                  <a:pt x="17" y="28"/>
                </a:lnTo>
                <a:lnTo>
                  <a:pt x="24" y="14"/>
                </a:lnTo>
                <a:lnTo>
                  <a:pt x="38" y="14"/>
                </a:lnTo>
                <a:lnTo>
                  <a:pt x="42" y="17"/>
                </a:lnTo>
                <a:lnTo>
                  <a:pt x="49" y="10"/>
                </a:lnTo>
                <a:lnTo>
                  <a:pt x="56" y="7"/>
                </a:lnTo>
                <a:lnTo>
                  <a:pt x="73" y="7"/>
                </a:lnTo>
                <a:lnTo>
                  <a:pt x="80" y="10"/>
                </a:lnTo>
                <a:lnTo>
                  <a:pt x="9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 name="Freeform 56">
            <a:extLst>
              <a:ext uri="{FF2B5EF4-FFF2-40B4-BE49-F238E27FC236}">
                <a16:creationId xmlns:a16="http://schemas.microsoft.com/office/drawing/2014/main" id="{A168F24B-2516-53B7-E3A6-58209A977890}"/>
              </a:ext>
              <a:ext uri="{C183D7F6-B498-43B3-948B-1728B52AA6E4}">
                <adec:decorative xmlns:adec="http://schemas.microsoft.com/office/drawing/2017/decorative" val="1"/>
              </a:ext>
            </a:extLst>
          </p:cNvPr>
          <p:cNvSpPr>
            <a:spLocks/>
          </p:cNvSpPr>
          <p:nvPr/>
        </p:nvSpPr>
        <p:spPr bwMode="auto">
          <a:xfrm>
            <a:off x="10783951" y="4141645"/>
            <a:ext cx="232840" cy="232840"/>
          </a:xfrm>
          <a:custGeom>
            <a:avLst/>
            <a:gdLst>
              <a:gd name="T0" fmla="*/ 3 w 80"/>
              <a:gd name="T1" fmla="*/ 10 h 80"/>
              <a:gd name="T2" fmla="*/ 14 w 80"/>
              <a:gd name="T3" fmla="*/ 14 h 80"/>
              <a:gd name="T4" fmla="*/ 24 w 80"/>
              <a:gd name="T5" fmla="*/ 3 h 80"/>
              <a:gd name="T6" fmla="*/ 34 w 80"/>
              <a:gd name="T7" fmla="*/ 7 h 80"/>
              <a:gd name="T8" fmla="*/ 45 w 80"/>
              <a:gd name="T9" fmla="*/ 0 h 80"/>
              <a:gd name="T10" fmla="*/ 52 w 80"/>
              <a:gd name="T11" fmla="*/ 10 h 80"/>
              <a:gd name="T12" fmla="*/ 62 w 80"/>
              <a:gd name="T13" fmla="*/ 14 h 80"/>
              <a:gd name="T14" fmla="*/ 69 w 80"/>
              <a:gd name="T15" fmla="*/ 21 h 80"/>
              <a:gd name="T16" fmla="*/ 80 w 80"/>
              <a:gd name="T17" fmla="*/ 38 h 80"/>
              <a:gd name="T18" fmla="*/ 73 w 80"/>
              <a:gd name="T19" fmla="*/ 45 h 80"/>
              <a:gd name="T20" fmla="*/ 69 w 80"/>
              <a:gd name="T21" fmla="*/ 42 h 80"/>
              <a:gd name="T22" fmla="*/ 55 w 80"/>
              <a:gd name="T23" fmla="*/ 42 h 80"/>
              <a:gd name="T24" fmla="*/ 48 w 80"/>
              <a:gd name="T25" fmla="*/ 56 h 80"/>
              <a:gd name="T26" fmla="*/ 38 w 80"/>
              <a:gd name="T27" fmla="*/ 52 h 80"/>
              <a:gd name="T28" fmla="*/ 31 w 80"/>
              <a:gd name="T29" fmla="*/ 66 h 80"/>
              <a:gd name="T30" fmla="*/ 34 w 80"/>
              <a:gd name="T31" fmla="*/ 73 h 80"/>
              <a:gd name="T32" fmla="*/ 31 w 80"/>
              <a:gd name="T33" fmla="*/ 76 h 80"/>
              <a:gd name="T34" fmla="*/ 27 w 80"/>
              <a:gd name="T35" fmla="*/ 80 h 80"/>
              <a:gd name="T36" fmla="*/ 21 w 80"/>
              <a:gd name="T37" fmla="*/ 76 h 80"/>
              <a:gd name="T38" fmla="*/ 21 w 80"/>
              <a:gd name="T39" fmla="*/ 69 h 80"/>
              <a:gd name="T40" fmla="*/ 14 w 80"/>
              <a:gd name="T41" fmla="*/ 69 h 80"/>
              <a:gd name="T42" fmla="*/ 14 w 80"/>
              <a:gd name="T43" fmla="*/ 52 h 80"/>
              <a:gd name="T44" fmla="*/ 0 w 80"/>
              <a:gd name="T45" fmla="*/ 42 h 80"/>
              <a:gd name="T46" fmla="*/ 3 w 80"/>
              <a:gd name="T47" fmla="*/ 14 h 80"/>
              <a:gd name="T48" fmla="*/ 3 w 80"/>
              <a:gd name="T4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80">
                <a:moveTo>
                  <a:pt x="3" y="10"/>
                </a:moveTo>
                <a:lnTo>
                  <a:pt x="14" y="14"/>
                </a:lnTo>
                <a:lnTo>
                  <a:pt x="24" y="3"/>
                </a:lnTo>
                <a:lnTo>
                  <a:pt x="34" y="7"/>
                </a:lnTo>
                <a:lnTo>
                  <a:pt x="45" y="0"/>
                </a:lnTo>
                <a:lnTo>
                  <a:pt x="52" y="10"/>
                </a:lnTo>
                <a:lnTo>
                  <a:pt x="62" y="14"/>
                </a:lnTo>
                <a:lnTo>
                  <a:pt x="69" y="21"/>
                </a:lnTo>
                <a:lnTo>
                  <a:pt x="80" y="38"/>
                </a:lnTo>
                <a:lnTo>
                  <a:pt x="73" y="45"/>
                </a:lnTo>
                <a:lnTo>
                  <a:pt x="69" y="42"/>
                </a:lnTo>
                <a:lnTo>
                  <a:pt x="55" y="42"/>
                </a:lnTo>
                <a:lnTo>
                  <a:pt x="48" y="56"/>
                </a:lnTo>
                <a:lnTo>
                  <a:pt x="38" y="52"/>
                </a:lnTo>
                <a:lnTo>
                  <a:pt x="31" y="66"/>
                </a:lnTo>
                <a:lnTo>
                  <a:pt x="34" y="73"/>
                </a:lnTo>
                <a:lnTo>
                  <a:pt x="31" y="76"/>
                </a:lnTo>
                <a:lnTo>
                  <a:pt x="27" y="80"/>
                </a:lnTo>
                <a:lnTo>
                  <a:pt x="21" y="76"/>
                </a:lnTo>
                <a:lnTo>
                  <a:pt x="21" y="69"/>
                </a:lnTo>
                <a:lnTo>
                  <a:pt x="14" y="69"/>
                </a:lnTo>
                <a:lnTo>
                  <a:pt x="14" y="52"/>
                </a:lnTo>
                <a:lnTo>
                  <a:pt x="0" y="42"/>
                </a:lnTo>
                <a:lnTo>
                  <a:pt x="3" y="14"/>
                </a:lnTo>
                <a:lnTo>
                  <a:pt x="3"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3" name="Freeform 57">
            <a:extLst>
              <a:ext uri="{FF2B5EF4-FFF2-40B4-BE49-F238E27FC236}">
                <a16:creationId xmlns:a16="http://schemas.microsoft.com/office/drawing/2014/main" id="{5A9B063B-2075-A023-D203-ECD245CB8B56}"/>
              </a:ext>
              <a:ext uri="{C183D7F6-B498-43B3-948B-1728B52AA6E4}">
                <adec:decorative xmlns:adec="http://schemas.microsoft.com/office/drawing/2017/decorative" val="1"/>
              </a:ext>
            </a:extLst>
          </p:cNvPr>
          <p:cNvSpPr>
            <a:spLocks/>
          </p:cNvSpPr>
          <p:nvPr/>
        </p:nvSpPr>
        <p:spPr bwMode="auto">
          <a:xfrm>
            <a:off x="10702457" y="4485085"/>
            <a:ext cx="171720" cy="212467"/>
          </a:xfrm>
          <a:custGeom>
            <a:avLst/>
            <a:gdLst>
              <a:gd name="T0" fmla="*/ 45 w 59"/>
              <a:gd name="T1" fmla="*/ 0 h 73"/>
              <a:gd name="T2" fmla="*/ 59 w 59"/>
              <a:gd name="T3" fmla="*/ 28 h 73"/>
              <a:gd name="T4" fmla="*/ 45 w 59"/>
              <a:gd name="T5" fmla="*/ 35 h 73"/>
              <a:gd name="T6" fmla="*/ 42 w 59"/>
              <a:gd name="T7" fmla="*/ 31 h 73"/>
              <a:gd name="T8" fmla="*/ 35 w 59"/>
              <a:gd name="T9" fmla="*/ 35 h 73"/>
              <a:gd name="T10" fmla="*/ 42 w 59"/>
              <a:gd name="T11" fmla="*/ 55 h 73"/>
              <a:gd name="T12" fmla="*/ 38 w 59"/>
              <a:gd name="T13" fmla="*/ 66 h 73"/>
              <a:gd name="T14" fmla="*/ 35 w 59"/>
              <a:gd name="T15" fmla="*/ 69 h 73"/>
              <a:gd name="T16" fmla="*/ 31 w 59"/>
              <a:gd name="T17" fmla="*/ 73 h 73"/>
              <a:gd name="T18" fmla="*/ 21 w 59"/>
              <a:gd name="T19" fmla="*/ 62 h 73"/>
              <a:gd name="T20" fmla="*/ 10 w 59"/>
              <a:gd name="T21" fmla="*/ 62 h 73"/>
              <a:gd name="T22" fmla="*/ 14 w 59"/>
              <a:gd name="T23" fmla="*/ 49 h 73"/>
              <a:gd name="T24" fmla="*/ 7 w 59"/>
              <a:gd name="T25" fmla="*/ 38 h 73"/>
              <a:gd name="T26" fmla="*/ 0 w 59"/>
              <a:gd name="T27" fmla="*/ 35 h 73"/>
              <a:gd name="T28" fmla="*/ 7 w 59"/>
              <a:gd name="T29" fmla="*/ 21 h 73"/>
              <a:gd name="T30" fmla="*/ 35 w 59"/>
              <a:gd name="T31" fmla="*/ 10 h 73"/>
              <a:gd name="T32" fmla="*/ 35 w 59"/>
              <a:gd name="T33" fmla="*/ 3 h 73"/>
              <a:gd name="T34" fmla="*/ 45 w 59"/>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3">
                <a:moveTo>
                  <a:pt x="45" y="0"/>
                </a:moveTo>
                <a:lnTo>
                  <a:pt x="59" y="28"/>
                </a:lnTo>
                <a:lnTo>
                  <a:pt x="45" y="35"/>
                </a:lnTo>
                <a:lnTo>
                  <a:pt x="42" y="31"/>
                </a:lnTo>
                <a:lnTo>
                  <a:pt x="35" y="35"/>
                </a:lnTo>
                <a:lnTo>
                  <a:pt x="42" y="55"/>
                </a:lnTo>
                <a:lnTo>
                  <a:pt x="38" y="66"/>
                </a:lnTo>
                <a:lnTo>
                  <a:pt x="35" y="69"/>
                </a:lnTo>
                <a:lnTo>
                  <a:pt x="31" y="73"/>
                </a:lnTo>
                <a:lnTo>
                  <a:pt x="21" y="62"/>
                </a:lnTo>
                <a:lnTo>
                  <a:pt x="10" y="62"/>
                </a:lnTo>
                <a:lnTo>
                  <a:pt x="14" y="49"/>
                </a:lnTo>
                <a:lnTo>
                  <a:pt x="7" y="38"/>
                </a:lnTo>
                <a:lnTo>
                  <a:pt x="0" y="35"/>
                </a:lnTo>
                <a:lnTo>
                  <a:pt x="7" y="21"/>
                </a:lnTo>
                <a:lnTo>
                  <a:pt x="35" y="10"/>
                </a:lnTo>
                <a:lnTo>
                  <a:pt x="35" y="3"/>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4" name="Freeform 58">
            <a:extLst>
              <a:ext uri="{FF2B5EF4-FFF2-40B4-BE49-F238E27FC236}">
                <a16:creationId xmlns:a16="http://schemas.microsoft.com/office/drawing/2014/main" id="{5E13ED98-8EA1-D470-2702-CCC8DCFA7F3B}"/>
              </a:ext>
              <a:ext uri="{C183D7F6-B498-43B3-948B-1728B52AA6E4}">
                <adec:decorative xmlns:adec="http://schemas.microsoft.com/office/drawing/2017/decorative" val="1"/>
              </a:ext>
            </a:extLst>
          </p:cNvPr>
          <p:cNvSpPr>
            <a:spLocks/>
          </p:cNvSpPr>
          <p:nvPr/>
        </p:nvSpPr>
        <p:spPr bwMode="auto">
          <a:xfrm>
            <a:off x="10600590" y="3969927"/>
            <a:ext cx="203735" cy="334708"/>
          </a:xfrm>
          <a:custGeom>
            <a:avLst/>
            <a:gdLst>
              <a:gd name="T0" fmla="*/ 38 w 70"/>
              <a:gd name="T1" fmla="*/ 0 h 115"/>
              <a:gd name="T2" fmla="*/ 56 w 70"/>
              <a:gd name="T3" fmla="*/ 14 h 115"/>
              <a:gd name="T4" fmla="*/ 59 w 70"/>
              <a:gd name="T5" fmla="*/ 28 h 115"/>
              <a:gd name="T6" fmla="*/ 66 w 70"/>
              <a:gd name="T7" fmla="*/ 38 h 115"/>
              <a:gd name="T8" fmla="*/ 70 w 70"/>
              <a:gd name="T9" fmla="*/ 62 h 115"/>
              <a:gd name="T10" fmla="*/ 66 w 70"/>
              <a:gd name="T11" fmla="*/ 69 h 115"/>
              <a:gd name="T12" fmla="*/ 66 w 70"/>
              <a:gd name="T13" fmla="*/ 73 h 115"/>
              <a:gd name="T14" fmla="*/ 63 w 70"/>
              <a:gd name="T15" fmla="*/ 101 h 115"/>
              <a:gd name="T16" fmla="*/ 56 w 70"/>
              <a:gd name="T17" fmla="*/ 108 h 115"/>
              <a:gd name="T18" fmla="*/ 49 w 70"/>
              <a:gd name="T19" fmla="*/ 115 h 115"/>
              <a:gd name="T20" fmla="*/ 42 w 70"/>
              <a:gd name="T21" fmla="*/ 108 h 115"/>
              <a:gd name="T22" fmla="*/ 31 w 70"/>
              <a:gd name="T23" fmla="*/ 111 h 115"/>
              <a:gd name="T24" fmla="*/ 28 w 70"/>
              <a:gd name="T25" fmla="*/ 111 h 115"/>
              <a:gd name="T26" fmla="*/ 24 w 70"/>
              <a:gd name="T27" fmla="*/ 111 h 115"/>
              <a:gd name="T28" fmla="*/ 21 w 70"/>
              <a:gd name="T29" fmla="*/ 108 h 115"/>
              <a:gd name="T30" fmla="*/ 0 w 70"/>
              <a:gd name="T31" fmla="*/ 104 h 115"/>
              <a:gd name="T32" fmla="*/ 7 w 70"/>
              <a:gd name="T33" fmla="*/ 83 h 115"/>
              <a:gd name="T34" fmla="*/ 14 w 70"/>
              <a:gd name="T35" fmla="*/ 76 h 115"/>
              <a:gd name="T36" fmla="*/ 7 w 70"/>
              <a:gd name="T37" fmla="*/ 28 h 115"/>
              <a:gd name="T38" fmla="*/ 11 w 70"/>
              <a:gd name="T39" fmla="*/ 24 h 115"/>
              <a:gd name="T40" fmla="*/ 38 w 70"/>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15">
                <a:moveTo>
                  <a:pt x="38" y="0"/>
                </a:moveTo>
                <a:lnTo>
                  <a:pt x="56" y="14"/>
                </a:lnTo>
                <a:lnTo>
                  <a:pt x="59" y="28"/>
                </a:lnTo>
                <a:lnTo>
                  <a:pt x="66" y="38"/>
                </a:lnTo>
                <a:lnTo>
                  <a:pt x="70" y="62"/>
                </a:lnTo>
                <a:lnTo>
                  <a:pt x="66" y="69"/>
                </a:lnTo>
                <a:lnTo>
                  <a:pt x="66" y="73"/>
                </a:lnTo>
                <a:lnTo>
                  <a:pt x="63" y="101"/>
                </a:lnTo>
                <a:lnTo>
                  <a:pt x="56" y="108"/>
                </a:lnTo>
                <a:lnTo>
                  <a:pt x="49" y="115"/>
                </a:lnTo>
                <a:lnTo>
                  <a:pt x="42" y="108"/>
                </a:lnTo>
                <a:lnTo>
                  <a:pt x="31" y="111"/>
                </a:lnTo>
                <a:lnTo>
                  <a:pt x="28" y="111"/>
                </a:lnTo>
                <a:lnTo>
                  <a:pt x="24" y="111"/>
                </a:lnTo>
                <a:lnTo>
                  <a:pt x="21" y="108"/>
                </a:lnTo>
                <a:lnTo>
                  <a:pt x="0" y="104"/>
                </a:lnTo>
                <a:lnTo>
                  <a:pt x="7" y="83"/>
                </a:lnTo>
                <a:lnTo>
                  <a:pt x="14" y="76"/>
                </a:lnTo>
                <a:lnTo>
                  <a:pt x="7" y="28"/>
                </a:lnTo>
                <a:lnTo>
                  <a:pt x="11" y="24"/>
                </a:lnTo>
                <a:lnTo>
                  <a:pt x="3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5" name="Freeform 59">
            <a:extLst>
              <a:ext uri="{FF2B5EF4-FFF2-40B4-BE49-F238E27FC236}">
                <a16:creationId xmlns:a16="http://schemas.microsoft.com/office/drawing/2014/main" id="{876570FA-B9A8-751D-8B59-A1A0E38E5893}"/>
              </a:ext>
              <a:ext uri="{C183D7F6-B498-43B3-948B-1728B52AA6E4}">
                <adec:decorative xmlns:adec="http://schemas.microsoft.com/office/drawing/2017/decorative" val="1"/>
              </a:ext>
            </a:extLst>
          </p:cNvPr>
          <p:cNvSpPr>
            <a:spLocks/>
          </p:cNvSpPr>
          <p:nvPr/>
        </p:nvSpPr>
        <p:spPr bwMode="auto">
          <a:xfrm>
            <a:off x="10591859" y="4263887"/>
            <a:ext cx="282319" cy="282319"/>
          </a:xfrm>
          <a:custGeom>
            <a:avLst/>
            <a:gdLst>
              <a:gd name="T0" fmla="*/ 3 w 97"/>
              <a:gd name="T1" fmla="*/ 3 h 97"/>
              <a:gd name="T2" fmla="*/ 24 w 97"/>
              <a:gd name="T3" fmla="*/ 7 h 97"/>
              <a:gd name="T4" fmla="*/ 27 w 97"/>
              <a:gd name="T5" fmla="*/ 10 h 97"/>
              <a:gd name="T6" fmla="*/ 31 w 97"/>
              <a:gd name="T7" fmla="*/ 10 h 97"/>
              <a:gd name="T8" fmla="*/ 34 w 97"/>
              <a:gd name="T9" fmla="*/ 10 h 97"/>
              <a:gd name="T10" fmla="*/ 45 w 97"/>
              <a:gd name="T11" fmla="*/ 7 h 97"/>
              <a:gd name="T12" fmla="*/ 52 w 97"/>
              <a:gd name="T13" fmla="*/ 14 h 97"/>
              <a:gd name="T14" fmla="*/ 59 w 97"/>
              <a:gd name="T15" fmla="*/ 7 h 97"/>
              <a:gd name="T16" fmla="*/ 66 w 97"/>
              <a:gd name="T17" fmla="*/ 0 h 97"/>
              <a:gd name="T18" fmla="*/ 80 w 97"/>
              <a:gd name="T19" fmla="*/ 10 h 97"/>
              <a:gd name="T20" fmla="*/ 80 w 97"/>
              <a:gd name="T21" fmla="*/ 27 h 97"/>
              <a:gd name="T22" fmla="*/ 87 w 97"/>
              <a:gd name="T23" fmla="*/ 27 h 97"/>
              <a:gd name="T24" fmla="*/ 87 w 97"/>
              <a:gd name="T25" fmla="*/ 34 h 97"/>
              <a:gd name="T26" fmla="*/ 93 w 97"/>
              <a:gd name="T27" fmla="*/ 38 h 97"/>
              <a:gd name="T28" fmla="*/ 97 w 97"/>
              <a:gd name="T29" fmla="*/ 34 h 97"/>
              <a:gd name="T30" fmla="*/ 97 w 97"/>
              <a:gd name="T31" fmla="*/ 48 h 97"/>
              <a:gd name="T32" fmla="*/ 90 w 97"/>
              <a:gd name="T33" fmla="*/ 52 h 97"/>
              <a:gd name="T34" fmla="*/ 90 w 97"/>
              <a:gd name="T35" fmla="*/ 59 h 97"/>
              <a:gd name="T36" fmla="*/ 87 w 97"/>
              <a:gd name="T37" fmla="*/ 69 h 97"/>
              <a:gd name="T38" fmla="*/ 83 w 97"/>
              <a:gd name="T39" fmla="*/ 76 h 97"/>
              <a:gd name="T40" fmla="*/ 73 w 97"/>
              <a:gd name="T41" fmla="*/ 79 h 97"/>
              <a:gd name="T42" fmla="*/ 73 w 97"/>
              <a:gd name="T43" fmla="*/ 86 h 97"/>
              <a:gd name="T44" fmla="*/ 45 w 97"/>
              <a:gd name="T45" fmla="*/ 97 h 97"/>
              <a:gd name="T46" fmla="*/ 38 w 97"/>
              <a:gd name="T47" fmla="*/ 86 h 97"/>
              <a:gd name="T48" fmla="*/ 31 w 97"/>
              <a:gd name="T49" fmla="*/ 52 h 97"/>
              <a:gd name="T50" fmla="*/ 20 w 97"/>
              <a:gd name="T51" fmla="*/ 45 h 97"/>
              <a:gd name="T52" fmla="*/ 20 w 97"/>
              <a:gd name="T53" fmla="*/ 27 h 97"/>
              <a:gd name="T54" fmla="*/ 14 w 97"/>
              <a:gd name="T55" fmla="*/ 17 h 97"/>
              <a:gd name="T56" fmla="*/ 0 w 97"/>
              <a:gd name="T57" fmla="*/ 10 h 97"/>
              <a:gd name="T58" fmla="*/ 3 w 97"/>
              <a:gd name="T59"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97">
                <a:moveTo>
                  <a:pt x="3" y="3"/>
                </a:moveTo>
                <a:lnTo>
                  <a:pt x="24" y="7"/>
                </a:lnTo>
                <a:lnTo>
                  <a:pt x="27" y="10"/>
                </a:lnTo>
                <a:lnTo>
                  <a:pt x="31" y="10"/>
                </a:lnTo>
                <a:lnTo>
                  <a:pt x="34" y="10"/>
                </a:lnTo>
                <a:lnTo>
                  <a:pt x="45" y="7"/>
                </a:lnTo>
                <a:lnTo>
                  <a:pt x="52" y="14"/>
                </a:lnTo>
                <a:lnTo>
                  <a:pt x="59" y="7"/>
                </a:lnTo>
                <a:lnTo>
                  <a:pt x="66" y="0"/>
                </a:lnTo>
                <a:lnTo>
                  <a:pt x="80" y="10"/>
                </a:lnTo>
                <a:lnTo>
                  <a:pt x="80" y="27"/>
                </a:lnTo>
                <a:lnTo>
                  <a:pt x="87" y="27"/>
                </a:lnTo>
                <a:lnTo>
                  <a:pt x="87" y="34"/>
                </a:lnTo>
                <a:lnTo>
                  <a:pt x="93" y="38"/>
                </a:lnTo>
                <a:lnTo>
                  <a:pt x="97" y="34"/>
                </a:lnTo>
                <a:lnTo>
                  <a:pt x="97" y="48"/>
                </a:lnTo>
                <a:lnTo>
                  <a:pt x="90" y="52"/>
                </a:lnTo>
                <a:lnTo>
                  <a:pt x="90" y="59"/>
                </a:lnTo>
                <a:lnTo>
                  <a:pt x="87" y="69"/>
                </a:lnTo>
                <a:lnTo>
                  <a:pt x="83" y="76"/>
                </a:lnTo>
                <a:lnTo>
                  <a:pt x="73" y="79"/>
                </a:lnTo>
                <a:lnTo>
                  <a:pt x="73" y="86"/>
                </a:lnTo>
                <a:lnTo>
                  <a:pt x="45" y="97"/>
                </a:lnTo>
                <a:lnTo>
                  <a:pt x="38" y="86"/>
                </a:lnTo>
                <a:lnTo>
                  <a:pt x="31" y="52"/>
                </a:lnTo>
                <a:lnTo>
                  <a:pt x="20" y="45"/>
                </a:lnTo>
                <a:lnTo>
                  <a:pt x="20" y="27"/>
                </a:lnTo>
                <a:lnTo>
                  <a:pt x="14" y="17"/>
                </a:lnTo>
                <a:lnTo>
                  <a:pt x="0" y="10"/>
                </a:lnTo>
                <a:lnTo>
                  <a:pt x="3"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6" name="Freeform 60">
            <a:extLst>
              <a:ext uri="{FF2B5EF4-FFF2-40B4-BE49-F238E27FC236}">
                <a16:creationId xmlns:a16="http://schemas.microsoft.com/office/drawing/2014/main" id="{68329609-FD20-97AE-42E7-4543581982B3}"/>
              </a:ext>
              <a:ext uri="{C183D7F6-B498-43B3-948B-1728B52AA6E4}">
                <adec:decorative xmlns:adec="http://schemas.microsoft.com/office/drawing/2017/decorative" val="1"/>
              </a:ext>
            </a:extLst>
          </p:cNvPr>
          <p:cNvSpPr>
            <a:spLocks/>
          </p:cNvSpPr>
          <p:nvPr/>
        </p:nvSpPr>
        <p:spPr bwMode="auto">
          <a:xfrm>
            <a:off x="10955669" y="4415233"/>
            <a:ext cx="151346" cy="192093"/>
          </a:xfrm>
          <a:custGeom>
            <a:avLst/>
            <a:gdLst>
              <a:gd name="T0" fmla="*/ 24 w 52"/>
              <a:gd name="T1" fmla="*/ 0 h 66"/>
              <a:gd name="T2" fmla="*/ 34 w 52"/>
              <a:gd name="T3" fmla="*/ 10 h 66"/>
              <a:gd name="T4" fmla="*/ 41 w 52"/>
              <a:gd name="T5" fmla="*/ 17 h 66"/>
              <a:gd name="T6" fmla="*/ 41 w 52"/>
              <a:gd name="T7" fmla="*/ 31 h 66"/>
              <a:gd name="T8" fmla="*/ 38 w 52"/>
              <a:gd name="T9" fmla="*/ 41 h 66"/>
              <a:gd name="T10" fmla="*/ 52 w 52"/>
              <a:gd name="T11" fmla="*/ 48 h 66"/>
              <a:gd name="T12" fmla="*/ 45 w 52"/>
              <a:gd name="T13" fmla="*/ 52 h 66"/>
              <a:gd name="T14" fmla="*/ 41 w 52"/>
              <a:gd name="T15" fmla="*/ 66 h 66"/>
              <a:gd name="T16" fmla="*/ 31 w 52"/>
              <a:gd name="T17" fmla="*/ 59 h 66"/>
              <a:gd name="T18" fmla="*/ 17 w 52"/>
              <a:gd name="T19" fmla="*/ 62 h 66"/>
              <a:gd name="T20" fmla="*/ 7 w 52"/>
              <a:gd name="T21" fmla="*/ 55 h 66"/>
              <a:gd name="T22" fmla="*/ 0 w 52"/>
              <a:gd name="T23" fmla="*/ 45 h 66"/>
              <a:gd name="T24" fmla="*/ 3 w 52"/>
              <a:gd name="T25" fmla="*/ 41 h 66"/>
              <a:gd name="T26" fmla="*/ 10 w 52"/>
              <a:gd name="T27" fmla="*/ 31 h 66"/>
              <a:gd name="T28" fmla="*/ 7 w 52"/>
              <a:gd name="T29" fmla="*/ 27 h 66"/>
              <a:gd name="T30" fmla="*/ 7 w 52"/>
              <a:gd name="T31" fmla="*/ 20 h 66"/>
              <a:gd name="T32" fmla="*/ 14 w 52"/>
              <a:gd name="T33" fmla="*/ 14 h 66"/>
              <a:gd name="T34" fmla="*/ 21 w 52"/>
              <a:gd name="T35" fmla="*/ 14 h 66"/>
              <a:gd name="T36" fmla="*/ 24 w 52"/>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6">
                <a:moveTo>
                  <a:pt x="24" y="0"/>
                </a:moveTo>
                <a:lnTo>
                  <a:pt x="34" y="10"/>
                </a:lnTo>
                <a:lnTo>
                  <a:pt x="41" y="17"/>
                </a:lnTo>
                <a:lnTo>
                  <a:pt x="41" y="31"/>
                </a:lnTo>
                <a:lnTo>
                  <a:pt x="38" y="41"/>
                </a:lnTo>
                <a:lnTo>
                  <a:pt x="52" y="48"/>
                </a:lnTo>
                <a:lnTo>
                  <a:pt x="45" y="52"/>
                </a:lnTo>
                <a:lnTo>
                  <a:pt x="41" y="66"/>
                </a:lnTo>
                <a:lnTo>
                  <a:pt x="31" y="59"/>
                </a:lnTo>
                <a:lnTo>
                  <a:pt x="17" y="62"/>
                </a:lnTo>
                <a:lnTo>
                  <a:pt x="7" y="55"/>
                </a:lnTo>
                <a:lnTo>
                  <a:pt x="0" y="45"/>
                </a:lnTo>
                <a:lnTo>
                  <a:pt x="3" y="41"/>
                </a:lnTo>
                <a:lnTo>
                  <a:pt x="10" y="31"/>
                </a:lnTo>
                <a:lnTo>
                  <a:pt x="7" y="27"/>
                </a:lnTo>
                <a:lnTo>
                  <a:pt x="7" y="20"/>
                </a:lnTo>
                <a:lnTo>
                  <a:pt x="14" y="14"/>
                </a:lnTo>
                <a:lnTo>
                  <a:pt x="21" y="14"/>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7" name="Freeform 61">
            <a:extLst>
              <a:ext uri="{FF2B5EF4-FFF2-40B4-BE49-F238E27FC236}">
                <a16:creationId xmlns:a16="http://schemas.microsoft.com/office/drawing/2014/main" id="{25A4C6AA-0C2D-7065-ABB9-766143999636}"/>
              </a:ext>
              <a:ext uri="{C183D7F6-B498-43B3-948B-1728B52AA6E4}">
                <adec:decorative xmlns:adec="http://schemas.microsoft.com/office/drawing/2017/decorative" val="1"/>
              </a:ext>
            </a:extLst>
          </p:cNvPr>
          <p:cNvSpPr>
            <a:spLocks/>
          </p:cNvSpPr>
          <p:nvPr/>
        </p:nvSpPr>
        <p:spPr bwMode="auto">
          <a:xfrm>
            <a:off x="11136121" y="4092169"/>
            <a:ext cx="192093" cy="331797"/>
          </a:xfrm>
          <a:custGeom>
            <a:avLst/>
            <a:gdLst>
              <a:gd name="T0" fmla="*/ 25 w 66"/>
              <a:gd name="T1" fmla="*/ 0 h 114"/>
              <a:gd name="T2" fmla="*/ 39 w 66"/>
              <a:gd name="T3" fmla="*/ 14 h 114"/>
              <a:gd name="T4" fmla="*/ 49 w 66"/>
              <a:gd name="T5" fmla="*/ 14 h 114"/>
              <a:gd name="T6" fmla="*/ 52 w 66"/>
              <a:gd name="T7" fmla="*/ 38 h 114"/>
              <a:gd name="T8" fmla="*/ 56 w 66"/>
              <a:gd name="T9" fmla="*/ 41 h 114"/>
              <a:gd name="T10" fmla="*/ 52 w 66"/>
              <a:gd name="T11" fmla="*/ 52 h 114"/>
              <a:gd name="T12" fmla="*/ 56 w 66"/>
              <a:gd name="T13" fmla="*/ 73 h 114"/>
              <a:gd name="T14" fmla="*/ 66 w 66"/>
              <a:gd name="T15" fmla="*/ 83 h 114"/>
              <a:gd name="T16" fmla="*/ 66 w 66"/>
              <a:gd name="T17" fmla="*/ 93 h 114"/>
              <a:gd name="T18" fmla="*/ 56 w 66"/>
              <a:gd name="T19" fmla="*/ 114 h 114"/>
              <a:gd name="T20" fmla="*/ 39 w 66"/>
              <a:gd name="T21" fmla="*/ 104 h 114"/>
              <a:gd name="T22" fmla="*/ 35 w 66"/>
              <a:gd name="T23" fmla="*/ 83 h 114"/>
              <a:gd name="T24" fmla="*/ 32 w 66"/>
              <a:gd name="T25" fmla="*/ 83 h 114"/>
              <a:gd name="T26" fmla="*/ 28 w 66"/>
              <a:gd name="T27" fmla="*/ 93 h 114"/>
              <a:gd name="T28" fmla="*/ 21 w 66"/>
              <a:gd name="T29" fmla="*/ 93 h 114"/>
              <a:gd name="T30" fmla="*/ 21 w 66"/>
              <a:gd name="T31" fmla="*/ 86 h 114"/>
              <a:gd name="T32" fmla="*/ 4 w 66"/>
              <a:gd name="T33" fmla="*/ 76 h 114"/>
              <a:gd name="T34" fmla="*/ 4 w 66"/>
              <a:gd name="T35" fmla="*/ 69 h 114"/>
              <a:gd name="T36" fmla="*/ 4 w 66"/>
              <a:gd name="T37" fmla="*/ 66 h 114"/>
              <a:gd name="T38" fmla="*/ 7 w 66"/>
              <a:gd name="T39" fmla="*/ 59 h 114"/>
              <a:gd name="T40" fmla="*/ 0 w 66"/>
              <a:gd name="T41" fmla="*/ 45 h 114"/>
              <a:gd name="T42" fmla="*/ 0 w 66"/>
              <a:gd name="T43" fmla="*/ 34 h 114"/>
              <a:gd name="T44" fmla="*/ 0 w 66"/>
              <a:gd name="T45" fmla="*/ 24 h 114"/>
              <a:gd name="T46" fmla="*/ 11 w 66"/>
              <a:gd name="T47" fmla="*/ 10 h 114"/>
              <a:gd name="T48" fmla="*/ 18 w 66"/>
              <a:gd name="T49" fmla="*/ 20 h 114"/>
              <a:gd name="T50" fmla="*/ 25 w 66"/>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14">
                <a:moveTo>
                  <a:pt x="25" y="0"/>
                </a:moveTo>
                <a:lnTo>
                  <a:pt x="39" y="14"/>
                </a:lnTo>
                <a:lnTo>
                  <a:pt x="49" y="14"/>
                </a:lnTo>
                <a:lnTo>
                  <a:pt x="52" y="38"/>
                </a:lnTo>
                <a:lnTo>
                  <a:pt x="56" y="41"/>
                </a:lnTo>
                <a:lnTo>
                  <a:pt x="52" y="52"/>
                </a:lnTo>
                <a:lnTo>
                  <a:pt x="56" y="73"/>
                </a:lnTo>
                <a:lnTo>
                  <a:pt x="66" y="83"/>
                </a:lnTo>
                <a:lnTo>
                  <a:pt x="66" y="93"/>
                </a:lnTo>
                <a:lnTo>
                  <a:pt x="56" y="114"/>
                </a:lnTo>
                <a:lnTo>
                  <a:pt x="39" y="104"/>
                </a:lnTo>
                <a:lnTo>
                  <a:pt x="35" y="83"/>
                </a:lnTo>
                <a:lnTo>
                  <a:pt x="32" y="83"/>
                </a:lnTo>
                <a:lnTo>
                  <a:pt x="28" y="93"/>
                </a:lnTo>
                <a:lnTo>
                  <a:pt x="21" y="93"/>
                </a:lnTo>
                <a:lnTo>
                  <a:pt x="21" y="86"/>
                </a:lnTo>
                <a:lnTo>
                  <a:pt x="4" y="76"/>
                </a:lnTo>
                <a:lnTo>
                  <a:pt x="4" y="69"/>
                </a:lnTo>
                <a:lnTo>
                  <a:pt x="4" y="66"/>
                </a:lnTo>
                <a:lnTo>
                  <a:pt x="7" y="59"/>
                </a:lnTo>
                <a:lnTo>
                  <a:pt x="0" y="45"/>
                </a:lnTo>
                <a:lnTo>
                  <a:pt x="0" y="34"/>
                </a:lnTo>
                <a:lnTo>
                  <a:pt x="0" y="24"/>
                </a:lnTo>
                <a:lnTo>
                  <a:pt x="11" y="10"/>
                </a:lnTo>
                <a:lnTo>
                  <a:pt x="18" y="20"/>
                </a:lnTo>
                <a:lnTo>
                  <a:pt x="25"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78" name="Freeform 62">
            <a:extLst>
              <a:ext uri="{FF2B5EF4-FFF2-40B4-BE49-F238E27FC236}">
                <a16:creationId xmlns:a16="http://schemas.microsoft.com/office/drawing/2014/main" id="{6BE59F38-2371-6652-3269-A41A7FD6A7D5}"/>
              </a:ext>
              <a:ext uri="{C183D7F6-B498-43B3-948B-1728B52AA6E4}">
                <adec:decorative xmlns:adec="http://schemas.microsoft.com/office/drawing/2017/decorative" val="1"/>
              </a:ext>
            </a:extLst>
          </p:cNvPr>
          <p:cNvSpPr>
            <a:spLocks/>
          </p:cNvSpPr>
          <p:nvPr/>
        </p:nvSpPr>
        <p:spPr bwMode="auto">
          <a:xfrm>
            <a:off x="10580217" y="4292992"/>
            <a:ext cx="142615" cy="293961"/>
          </a:xfrm>
          <a:custGeom>
            <a:avLst/>
            <a:gdLst>
              <a:gd name="T0" fmla="*/ 4 w 49"/>
              <a:gd name="T1" fmla="*/ 0 h 101"/>
              <a:gd name="T2" fmla="*/ 18 w 49"/>
              <a:gd name="T3" fmla="*/ 7 h 101"/>
              <a:gd name="T4" fmla="*/ 24 w 49"/>
              <a:gd name="T5" fmla="*/ 17 h 101"/>
              <a:gd name="T6" fmla="*/ 24 w 49"/>
              <a:gd name="T7" fmla="*/ 35 h 101"/>
              <a:gd name="T8" fmla="*/ 35 w 49"/>
              <a:gd name="T9" fmla="*/ 42 h 101"/>
              <a:gd name="T10" fmla="*/ 42 w 49"/>
              <a:gd name="T11" fmla="*/ 76 h 101"/>
              <a:gd name="T12" fmla="*/ 49 w 49"/>
              <a:gd name="T13" fmla="*/ 87 h 101"/>
              <a:gd name="T14" fmla="*/ 42 w 49"/>
              <a:gd name="T15" fmla="*/ 101 h 101"/>
              <a:gd name="T16" fmla="*/ 21 w 49"/>
              <a:gd name="T17" fmla="*/ 83 h 101"/>
              <a:gd name="T18" fmla="*/ 7 w 49"/>
              <a:gd name="T19" fmla="*/ 66 h 101"/>
              <a:gd name="T20" fmla="*/ 7 w 49"/>
              <a:gd name="T21" fmla="*/ 62 h 101"/>
              <a:gd name="T22" fmla="*/ 7 w 49"/>
              <a:gd name="T23" fmla="*/ 42 h 101"/>
              <a:gd name="T24" fmla="*/ 7 w 49"/>
              <a:gd name="T25" fmla="*/ 38 h 101"/>
              <a:gd name="T26" fmla="*/ 4 w 49"/>
              <a:gd name="T27" fmla="*/ 28 h 101"/>
              <a:gd name="T28" fmla="*/ 0 w 49"/>
              <a:gd name="T29" fmla="*/ 17 h 101"/>
              <a:gd name="T30" fmla="*/ 4 w 49"/>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01">
                <a:moveTo>
                  <a:pt x="4" y="0"/>
                </a:moveTo>
                <a:lnTo>
                  <a:pt x="18" y="7"/>
                </a:lnTo>
                <a:lnTo>
                  <a:pt x="24" y="17"/>
                </a:lnTo>
                <a:lnTo>
                  <a:pt x="24" y="35"/>
                </a:lnTo>
                <a:lnTo>
                  <a:pt x="35" y="42"/>
                </a:lnTo>
                <a:lnTo>
                  <a:pt x="42" y="76"/>
                </a:lnTo>
                <a:lnTo>
                  <a:pt x="49" y="87"/>
                </a:lnTo>
                <a:lnTo>
                  <a:pt x="42" y="101"/>
                </a:lnTo>
                <a:lnTo>
                  <a:pt x="21" y="83"/>
                </a:lnTo>
                <a:lnTo>
                  <a:pt x="7" y="66"/>
                </a:lnTo>
                <a:lnTo>
                  <a:pt x="7" y="62"/>
                </a:lnTo>
                <a:lnTo>
                  <a:pt x="7" y="42"/>
                </a:lnTo>
                <a:lnTo>
                  <a:pt x="7" y="38"/>
                </a:lnTo>
                <a:lnTo>
                  <a:pt x="4" y="28"/>
                </a:lnTo>
                <a:lnTo>
                  <a:pt x="0" y="17"/>
                </a:lnTo>
                <a:lnTo>
                  <a:pt x="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9" name="Freeform 63">
            <a:extLst>
              <a:ext uri="{FF2B5EF4-FFF2-40B4-BE49-F238E27FC236}">
                <a16:creationId xmlns:a16="http://schemas.microsoft.com/office/drawing/2014/main" id="{2C6C6FF1-F522-A243-38DB-0648512074BB}"/>
              </a:ext>
              <a:ext uri="{C183D7F6-B498-43B3-948B-1728B52AA6E4}">
                <adec:decorative xmlns:adec="http://schemas.microsoft.com/office/drawing/2017/decorative" val="1"/>
              </a:ext>
            </a:extLst>
          </p:cNvPr>
          <p:cNvSpPr>
            <a:spLocks/>
          </p:cNvSpPr>
          <p:nvPr/>
        </p:nvSpPr>
        <p:spPr bwMode="auto">
          <a:xfrm>
            <a:off x="11237990" y="4485085"/>
            <a:ext cx="192093" cy="212467"/>
          </a:xfrm>
          <a:custGeom>
            <a:avLst/>
            <a:gdLst>
              <a:gd name="T0" fmla="*/ 38 w 66"/>
              <a:gd name="T1" fmla="*/ 0 h 73"/>
              <a:gd name="T2" fmla="*/ 45 w 66"/>
              <a:gd name="T3" fmla="*/ 17 h 73"/>
              <a:gd name="T4" fmla="*/ 66 w 66"/>
              <a:gd name="T5" fmla="*/ 28 h 73"/>
              <a:gd name="T6" fmla="*/ 52 w 66"/>
              <a:gd name="T7" fmla="*/ 42 h 73"/>
              <a:gd name="T8" fmla="*/ 63 w 66"/>
              <a:gd name="T9" fmla="*/ 52 h 73"/>
              <a:gd name="T10" fmla="*/ 66 w 66"/>
              <a:gd name="T11" fmla="*/ 59 h 73"/>
              <a:gd name="T12" fmla="*/ 52 w 66"/>
              <a:gd name="T13" fmla="*/ 73 h 73"/>
              <a:gd name="T14" fmla="*/ 38 w 66"/>
              <a:gd name="T15" fmla="*/ 66 h 73"/>
              <a:gd name="T16" fmla="*/ 35 w 66"/>
              <a:gd name="T17" fmla="*/ 66 h 73"/>
              <a:gd name="T18" fmla="*/ 28 w 66"/>
              <a:gd name="T19" fmla="*/ 52 h 73"/>
              <a:gd name="T20" fmla="*/ 4 w 66"/>
              <a:gd name="T21" fmla="*/ 31 h 73"/>
              <a:gd name="T22" fmla="*/ 7 w 66"/>
              <a:gd name="T23" fmla="*/ 24 h 73"/>
              <a:gd name="T24" fmla="*/ 0 w 66"/>
              <a:gd name="T25" fmla="*/ 14 h 73"/>
              <a:gd name="T26" fmla="*/ 7 w 66"/>
              <a:gd name="T27" fmla="*/ 3 h 73"/>
              <a:gd name="T28" fmla="*/ 17 w 66"/>
              <a:gd name="T29" fmla="*/ 0 h 73"/>
              <a:gd name="T30" fmla="*/ 38 w 66"/>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3">
                <a:moveTo>
                  <a:pt x="38" y="0"/>
                </a:moveTo>
                <a:lnTo>
                  <a:pt x="45" y="17"/>
                </a:lnTo>
                <a:lnTo>
                  <a:pt x="66" y="28"/>
                </a:lnTo>
                <a:lnTo>
                  <a:pt x="52" y="42"/>
                </a:lnTo>
                <a:lnTo>
                  <a:pt x="63" y="52"/>
                </a:lnTo>
                <a:lnTo>
                  <a:pt x="66" y="59"/>
                </a:lnTo>
                <a:lnTo>
                  <a:pt x="52" y="73"/>
                </a:lnTo>
                <a:lnTo>
                  <a:pt x="38" y="66"/>
                </a:lnTo>
                <a:lnTo>
                  <a:pt x="35" y="66"/>
                </a:lnTo>
                <a:lnTo>
                  <a:pt x="28" y="52"/>
                </a:lnTo>
                <a:lnTo>
                  <a:pt x="4" y="31"/>
                </a:lnTo>
                <a:lnTo>
                  <a:pt x="7" y="24"/>
                </a:lnTo>
                <a:lnTo>
                  <a:pt x="0" y="14"/>
                </a:lnTo>
                <a:lnTo>
                  <a:pt x="7" y="3"/>
                </a:lnTo>
                <a:lnTo>
                  <a:pt x="17" y="0"/>
                </a:lnTo>
                <a:lnTo>
                  <a:pt x="3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80" name="Freeform 64">
            <a:extLst>
              <a:ext uri="{FF2B5EF4-FFF2-40B4-BE49-F238E27FC236}">
                <a16:creationId xmlns:a16="http://schemas.microsoft.com/office/drawing/2014/main" id="{7111E3CD-5FC2-8F41-DF2F-A1980DFBDB21}"/>
              </a:ext>
              <a:ext uri="{C183D7F6-B498-43B3-948B-1728B52AA6E4}">
                <adec:decorative xmlns:adec="http://schemas.microsoft.com/office/drawing/2017/decorative" val="1"/>
              </a:ext>
            </a:extLst>
          </p:cNvPr>
          <p:cNvSpPr>
            <a:spLocks/>
          </p:cNvSpPr>
          <p:nvPr/>
        </p:nvSpPr>
        <p:spPr bwMode="auto">
          <a:xfrm>
            <a:off x="10874177" y="3961194"/>
            <a:ext cx="293961" cy="291050"/>
          </a:xfrm>
          <a:custGeom>
            <a:avLst/>
            <a:gdLst>
              <a:gd name="T0" fmla="*/ 80 w 101"/>
              <a:gd name="T1" fmla="*/ 27 h 100"/>
              <a:gd name="T2" fmla="*/ 101 w 101"/>
              <a:gd name="T3" fmla="*/ 55 h 100"/>
              <a:gd name="T4" fmla="*/ 90 w 101"/>
              <a:gd name="T5" fmla="*/ 69 h 100"/>
              <a:gd name="T6" fmla="*/ 90 w 101"/>
              <a:gd name="T7" fmla="*/ 79 h 100"/>
              <a:gd name="T8" fmla="*/ 90 w 101"/>
              <a:gd name="T9" fmla="*/ 90 h 100"/>
              <a:gd name="T10" fmla="*/ 80 w 101"/>
              <a:gd name="T11" fmla="*/ 100 h 100"/>
              <a:gd name="T12" fmla="*/ 73 w 101"/>
              <a:gd name="T13" fmla="*/ 97 h 100"/>
              <a:gd name="T14" fmla="*/ 56 w 101"/>
              <a:gd name="T15" fmla="*/ 97 h 100"/>
              <a:gd name="T16" fmla="*/ 49 w 101"/>
              <a:gd name="T17" fmla="*/ 100 h 100"/>
              <a:gd name="T18" fmla="*/ 38 w 101"/>
              <a:gd name="T19" fmla="*/ 83 h 100"/>
              <a:gd name="T20" fmla="*/ 31 w 101"/>
              <a:gd name="T21" fmla="*/ 76 h 100"/>
              <a:gd name="T22" fmla="*/ 21 w 101"/>
              <a:gd name="T23" fmla="*/ 72 h 100"/>
              <a:gd name="T24" fmla="*/ 14 w 101"/>
              <a:gd name="T25" fmla="*/ 62 h 100"/>
              <a:gd name="T26" fmla="*/ 7 w 101"/>
              <a:gd name="T27" fmla="*/ 55 h 100"/>
              <a:gd name="T28" fmla="*/ 10 w 101"/>
              <a:gd name="T29" fmla="*/ 48 h 100"/>
              <a:gd name="T30" fmla="*/ 21 w 101"/>
              <a:gd name="T31" fmla="*/ 41 h 100"/>
              <a:gd name="T32" fmla="*/ 17 w 101"/>
              <a:gd name="T33" fmla="*/ 27 h 100"/>
              <a:gd name="T34" fmla="*/ 14 w 101"/>
              <a:gd name="T35" fmla="*/ 20 h 100"/>
              <a:gd name="T36" fmla="*/ 14 w 101"/>
              <a:gd name="T37" fmla="*/ 13 h 100"/>
              <a:gd name="T38" fmla="*/ 14 w 101"/>
              <a:gd name="T39" fmla="*/ 10 h 100"/>
              <a:gd name="T40" fmla="*/ 7 w 101"/>
              <a:gd name="T41" fmla="*/ 6 h 100"/>
              <a:gd name="T42" fmla="*/ 0 w 101"/>
              <a:gd name="T43" fmla="*/ 0 h 100"/>
              <a:gd name="T44" fmla="*/ 10 w 101"/>
              <a:gd name="T45" fmla="*/ 0 h 100"/>
              <a:gd name="T46" fmla="*/ 35 w 101"/>
              <a:gd name="T47" fmla="*/ 3 h 100"/>
              <a:gd name="T48" fmla="*/ 80 w 101"/>
              <a:gd name="T49"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0">
                <a:moveTo>
                  <a:pt x="80" y="27"/>
                </a:moveTo>
                <a:lnTo>
                  <a:pt x="101" y="55"/>
                </a:lnTo>
                <a:lnTo>
                  <a:pt x="90" y="69"/>
                </a:lnTo>
                <a:lnTo>
                  <a:pt x="90" y="79"/>
                </a:lnTo>
                <a:lnTo>
                  <a:pt x="90" y="90"/>
                </a:lnTo>
                <a:lnTo>
                  <a:pt x="80" y="100"/>
                </a:lnTo>
                <a:lnTo>
                  <a:pt x="73" y="97"/>
                </a:lnTo>
                <a:lnTo>
                  <a:pt x="56" y="97"/>
                </a:lnTo>
                <a:lnTo>
                  <a:pt x="49" y="100"/>
                </a:lnTo>
                <a:lnTo>
                  <a:pt x="38" y="83"/>
                </a:lnTo>
                <a:lnTo>
                  <a:pt x="31" y="76"/>
                </a:lnTo>
                <a:lnTo>
                  <a:pt x="21" y="72"/>
                </a:lnTo>
                <a:lnTo>
                  <a:pt x="14" y="62"/>
                </a:lnTo>
                <a:lnTo>
                  <a:pt x="7" y="55"/>
                </a:lnTo>
                <a:lnTo>
                  <a:pt x="10" y="48"/>
                </a:lnTo>
                <a:lnTo>
                  <a:pt x="21" y="41"/>
                </a:lnTo>
                <a:lnTo>
                  <a:pt x="17" y="27"/>
                </a:lnTo>
                <a:lnTo>
                  <a:pt x="14" y="20"/>
                </a:lnTo>
                <a:lnTo>
                  <a:pt x="14" y="13"/>
                </a:lnTo>
                <a:lnTo>
                  <a:pt x="14" y="10"/>
                </a:lnTo>
                <a:lnTo>
                  <a:pt x="7" y="6"/>
                </a:lnTo>
                <a:lnTo>
                  <a:pt x="0" y="0"/>
                </a:lnTo>
                <a:lnTo>
                  <a:pt x="10" y="0"/>
                </a:lnTo>
                <a:lnTo>
                  <a:pt x="35" y="3"/>
                </a:lnTo>
                <a:lnTo>
                  <a:pt x="80" y="27"/>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1" name="Freeform 65">
            <a:extLst>
              <a:ext uri="{FF2B5EF4-FFF2-40B4-BE49-F238E27FC236}">
                <a16:creationId xmlns:a16="http://schemas.microsoft.com/office/drawing/2014/main" id="{F1621412-D82A-F85D-D05B-F67CF5590447}"/>
              </a:ext>
              <a:ext uri="{C183D7F6-B498-43B3-948B-1728B52AA6E4}">
                <adec:decorative xmlns:adec="http://schemas.microsoft.com/office/drawing/2017/decorative" val="1"/>
              </a:ext>
            </a:extLst>
          </p:cNvPr>
          <p:cNvSpPr>
            <a:spLocks/>
          </p:cNvSpPr>
          <p:nvPr/>
        </p:nvSpPr>
        <p:spPr bwMode="auto">
          <a:xfrm>
            <a:off x="10559842" y="4534563"/>
            <a:ext cx="183362" cy="183362"/>
          </a:xfrm>
          <a:custGeom>
            <a:avLst/>
            <a:gdLst>
              <a:gd name="T0" fmla="*/ 49 w 63"/>
              <a:gd name="T1" fmla="*/ 18 h 63"/>
              <a:gd name="T2" fmla="*/ 56 w 63"/>
              <a:gd name="T3" fmla="*/ 21 h 63"/>
              <a:gd name="T4" fmla="*/ 63 w 63"/>
              <a:gd name="T5" fmla="*/ 32 h 63"/>
              <a:gd name="T6" fmla="*/ 59 w 63"/>
              <a:gd name="T7" fmla="*/ 45 h 63"/>
              <a:gd name="T8" fmla="*/ 38 w 63"/>
              <a:gd name="T9" fmla="*/ 59 h 63"/>
              <a:gd name="T10" fmla="*/ 31 w 63"/>
              <a:gd name="T11" fmla="*/ 63 h 63"/>
              <a:gd name="T12" fmla="*/ 14 w 63"/>
              <a:gd name="T13" fmla="*/ 45 h 63"/>
              <a:gd name="T14" fmla="*/ 4 w 63"/>
              <a:gd name="T15" fmla="*/ 32 h 63"/>
              <a:gd name="T16" fmla="*/ 0 w 63"/>
              <a:gd name="T17" fmla="*/ 25 h 63"/>
              <a:gd name="T18" fmla="*/ 25 w 63"/>
              <a:gd name="T19" fmla="*/ 25 h 63"/>
              <a:gd name="T20" fmla="*/ 25 w 63"/>
              <a:gd name="T21" fmla="*/ 14 h 63"/>
              <a:gd name="T22" fmla="*/ 21 w 63"/>
              <a:gd name="T23" fmla="*/ 7 h 63"/>
              <a:gd name="T24" fmla="*/ 28 w 63"/>
              <a:gd name="T25" fmla="*/ 0 h 63"/>
              <a:gd name="T26" fmla="*/ 49 w 63"/>
              <a:gd name="T27"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3">
                <a:moveTo>
                  <a:pt x="49" y="18"/>
                </a:moveTo>
                <a:lnTo>
                  <a:pt x="56" y="21"/>
                </a:lnTo>
                <a:lnTo>
                  <a:pt x="63" y="32"/>
                </a:lnTo>
                <a:lnTo>
                  <a:pt x="59" y="45"/>
                </a:lnTo>
                <a:lnTo>
                  <a:pt x="38" y="59"/>
                </a:lnTo>
                <a:lnTo>
                  <a:pt x="31" y="63"/>
                </a:lnTo>
                <a:lnTo>
                  <a:pt x="14" y="45"/>
                </a:lnTo>
                <a:lnTo>
                  <a:pt x="4" y="32"/>
                </a:lnTo>
                <a:lnTo>
                  <a:pt x="0" y="25"/>
                </a:lnTo>
                <a:lnTo>
                  <a:pt x="25" y="25"/>
                </a:lnTo>
                <a:lnTo>
                  <a:pt x="25" y="14"/>
                </a:lnTo>
                <a:lnTo>
                  <a:pt x="21" y="7"/>
                </a:lnTo>
                <a:lnTo>
                  <a:pt x="28" y="0"/>
                </a:lnTo>
                <a:lnTo>
                  <a:pt x="49" y="18"/>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2" name="Freeform 67">
            <a:extLst>
              <a:ext uri="{FF2B5EF4-FFF2-40B4-BE49-F238E27FC236}">
                <a16:creationId xmlns:a16="http://schemas.microsoft.com/office/drawing/2014/main" id="{D62C9268-DE89-7B81-761E-249C89A6E8EE}"/>
              </a:ext>
              <a:ext uri="{C183D7F6-B498-43B3-948B-1728B52AA6E4}">
                <adec:decorative xmlns:adec="http://schemas.microsoft.com/office/drawing/2017/decorative" val="1"/>
              </a:ext>
            </a:extLst>
          </p:cNvPr>
          <p:cNvSpPr>
            <a:spLocks/>
          </p:cNvSpPr>
          <p:nvPr/>
        </p:nvSpPr>
        <p:spPr bwMode="auto">
          <a:xfrm>
            <a:off x="10882908" y="3577010"/>
            <a:ext cx="346350" cy="180451"/>
          </a:xfrm>
          <a:custGeom>
            <a:avLst/>
            <a:gdLst>
              <a:gd name="T0" fmla="*/ 18 w 119"/>
              <a:gd name="T1" fmla="*/ 3 h 62"/>
              <a:gd name="T2" fmla="*/ 32 w 119"/>
              <a:gd name="T3" fmla="*/ 17 h 62"/>
              <a:gd name="T4" fmla="*/ 59 w 119"/>
              <a:gd name="T5" fmla="*/ 10 h 62"/>
              <a:gd name="T6" fmla="*/ 66 w 119"/>
              <a:gd name="T7" fmla="*/ 0 h 62"/>
              <a:gd name="T8" fmla="*/ 73 w 119"/>
              <a:gd name="T9" fmla="*/ 3 h 62"/>
              <a:gd name="T10" fmla="*/ 84 w 119"/>
              <a:gd name="T11" fmla="*/ 10 h 62"/>
              <a:gd name="T12" fmla="*/ 84 w 119"/>
              <a:gd name="T13" fmla="*/ 24 h 62"/>
              <a:gd name="T14" fmla="*/ 119 w 119"/>
              <a:gd name="T15" fmla="*/ 45 h 62"/>
              <a:gd name="T16" fmla="*/ 108 w 119"/>
              <a:gd name="T17" fmla="*/ 55 h 62"/>
              <a:gd name="T18" fmla="*/ 98 w 119"/>
              <a:gd name="T19" fmla="*/ 55 h 62"/>
              <a:gd name="T20" fmla="*/ 87 w 119"/>
              <a:gd name="T21" fmla="*/ 59 h 62"/>
              <a:gd name="T22" fmla="*/ 73 w 119"/>
              <a:gd name="T23" fmla="*/ 52 h 62"/>
              <a:gd name="T24" fmla="*/ 63 w 119"/>
              <a:gd name="T25" fmla="*/ 45 h 62"/>
              <a:gd name="T26" fmla="*/ 56 w 119"/>
              <a:gd name="T27" fmla="*/ 52 h 62"/>
              <a:gd name="T28" fmla="*/ 46 w 119"/>
              <a:gd name="T29" fmla="*/ 52 h 62"/>
              <a:gd name="T30" fmla="*/ 39 w 119"/>
              <a:gd name="T31" fmla="*/ 59 h 62"/>
              <a:gd name="T32" fmla="*/ 28 w 119"/>
              <a:gd name="T33" fmla="*/ 55 h 62"/>
              <a:gd name="T34" fmla="*/ 25 w 119"/>
              <a:gd name="T35" fmla="*/ 62 h 62"/>
              <a:gd name="T36" fmla="*/ 7 w 119"/>
              <a:gd name="T37" fmla="*/ 59 h 62"/>
              <a:gd name="T38" fmla="*/ 11 w 119"/>
              <a:gd name="T39" fmla="*/ 52 h 62"/>
              <a:gd name="T40" fmla="*/ 0 w 119"/>
              <a:gd name="T41" fmla="*/ 31 h 62"/>
              <a:gd name="T42" fmla="*/ 4 w 119"/>
              <a:gd name="T43" fmla="*/ 21 h 62"/>
              <a:gd name="T44" fmla="*/ 11 w 119"/>
              <a:gd name="T45" fmla="*/ 21 h 62"/>
              <a:gd name="T46" fmla="*/ 18 w 119"/>
              <a:gd name="T47"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62">
                <a:moveTo>
                  <a:pt x="18" y="3"/>
                </a:moveTo>
                <a:lnTo>
                  <a:pt x="32" y="17"/>
                </a:lnTo>
                <a:lnTo>
                  <a:pt x="59" y="10"/>
                </a:lnTo>
                <a:lnTo>
                  <a:pt x="66" y="0"/>
                </a:lnTo>
                <a:lnTo>
                  <a:pt x="73" y="3"/>
                </a:lnTo>
                <a:lnTo>
                  <a:pt x="84" y="10"/>
                </a:lnTo>
                <a:lnTo>
                  <a:pt x="84" y="24"/>
                </a:lnTo>
                <a:lnTo>
                  <a:pt x="119" y="45"/>
                </a:lnTo>
                <a:lnTo>
                  <a:pt x="108" y="55"/>
                </a:lnTo>
                <a:lnTo>
                  <a:pt x="98" y="55"/>
                </a:lnTo>
                <a:lnTo>
                  <a:pt x="87" y="59"/>
                </a:lnTo>
                <a:lnTo>
                  <a:pt x="73" y="52"/>
                </a:lnTo>
                <a:lnTo>
                  <a:pt x="63" y="45"/>
                </a:lnTo>
                <a:lnTo>
                  <a:pt x="56" y="52"/>
                </a:lnTo>
                <a:lnTo>
                  <a:pt x="46" y="52"/>
                </a:lnTo>
                <a:lnTo>
                  <a:pt x="39" y="59"/>
                </a:lnTo>
                <a:lnTo>
                  <a:pt x="28" y="55"/>
                </a:lnTo>
                <a:lnTo>
                  <a:pt x="25" y="62"/>
                </a:lnTo>
                <a:lnTo>
                  <a:pt x="7" y="59"/>
                </a:lnTo>
                <a:lnTo>
                  <a:pt x="11" y="52"/>
                </a:lnTo>
                <a:lnTo>
                  <a:pt x="0" y="31"/>
                </a:lnTo>
                <a:lnTo>
                  <a:pt x="4" y="21"/>
                </a:lnTo>
                <a:lnTo>
                  <a:pt x="11" y="21"/>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3" name="Freeform 68">
            <a:extLst>
              <a:ext uri="{FF2B5EF4-FFF2-40B4-BE49-F238E27FC236}">
                <a16:creationId xmlns:a16="http://schemas.microsoft.com/office/drawing/2014/main" id="{96AFE857-8CD9-287A-CBF4-B2DA8473C874}"/>
              </a:ext>
              <a:ext uri="{C183D7F6-B498-43B3-948B-1728B52AA6E4}">
                <adec:decorative xmlns:adec="http://schemas.microsoft.com/office/drawing/2017/decorative" val="1"/>
              </a:ext>
            </a:extLst>
          </p:cNvPr>
          <p:cNvSpPr>
            <a:spLocks/>
          </p:cNvSpPr>
          <p:nvPr/>
        </p:nvSpPr>
        <p:spPr bwMode="auto">
          <a:xfrm>
            <a:off x="10612231" y="3253946"/>
            <a:ext cx="323066" cy="343439"/>
          </a:xfrm>
          <a:custGeom>
            <a:avLst/>
            <a:gdLst>
              <a:gd name="T0" fmla="*/ 107 w 111"/>
              <a:gd name="T1" fmla="*/ 0 h 118"/>
              <a:gd name="T2" fmla="*/ 104 w 111"/>
              <a:gd name="T3" fmla="*/ 7 h 118"/>
              <a:gd name="T4" fmla="*/ 100 w 111"/>
              <a:gd name="T5" fmla="*/ 17 h 118"/>
              <a:gd name="T6" fmla="*/ 111 w 111"/>
              <a:gd name="T7" fmla="*/ 27 h 118"/>
              <a:gd name="T8" fmla="*/ 111 w 111"/>
              <a:gd name="T9" fmla="*/ 52 h 118"/>
              <a:gd name="T10" fmla="*/ 107 w 111"/>
              <a:gd name="T11" fmla="*/ 62 h 118"/>
              <a:gd name="T12" fmla="*/ 90 w 111"/>
              <a:gd name="T13" fmla="*/ 59 h 118"/>
              <a:gd name="T14" fmla="*/ 86 w 111"/>
              <a:gd name="T15" fmla="*/ 62 h 118"/>
              <a:gd name="T16" fmla="*/ 69 w 111"/>
              <a:gd name="T17" fmla="*/ 73 h 118"/>
              <a:gd name="T18" fmla="*/ 62 w 111"/>
              <a:gd name="T19" fmla="*/ 93 h 118"/>
              <a:gd name="T20" fmla="*/ 41 w 111"/>
              <a:gd name="T21" fmla="*/ 104 h 118"/>
              <a:gd name="T22" fmla="*/ 38 w 111"/>
              <a:gd name="T23" fmla="*/ 114 h 118"/>
              <a:gd name="T24" fmla="*/ 27 w 111"/>
              <a:gd name="T25" fmla="*/ 118 h 118"/>
              <a:gd name="T26" fmla="*/ 27 w 111"/>
              <a:gd name="T27" fmla="*/ 111 h 118"/>
              <a:gd name="T28" fmla="*/ 24 w 111"/>
              <a:gd name="T29" fmla="*/ 107 h 118"/>
              <a:gd name="T30" fmla="*/ 20 w 111"/>
              <a:gd name="T31" fmla="*/ 107 h 118"/>
              <a:gd name="T32" fmla="*/ 10 w 111"/>
              <a:gd name="T33" fmla="*/ 111 h 118"/>
              <a:gd name="T34" fmla="*/ 7 w 111"/>
              <a:gd name="T35" fmla="*/ 97 h 118"/>
              <a:gd name="T36" fmla="*/ 20 w 111"/>
              <a:gd name="T37" fmla="*/ 93 h 118"/>
              <a:gd name="T38" fmla="*/ 0 w 111"/>
              <a:gd name="T39" fmla="*/ 59 h 118"/>
              <a:gd name="T40" fmla="*/ 7 w 111"/>
              <a:gd name="T41" fmla="*/ 55 h 118"/>
              <a:gd name="T42" fmla="*/ 24 w 111"/>
              <a:gd name="T43" fmla="*/ 69 h 118"/>
              <a:gd name="T44" fmla="*/ 27 w 111"/>
              <a:gd name="T45" fmla="*/ 62 h 118"/>
              <a:gd name="T46" fmla="*/ 24 w 111"/>
              <a:gd name="T47" fmla="*/ 55 h 118"/>
              <a:gd name="T48" fmla="*/ 34 w 111"/>
              <a:gd name="T49" fmla="*/ 52 h 118"/>
              <a:gd name="T50" fmla="*/ 38 w 111"/>
              <a:gd name="T51" fmla="*/ 45 h 118"/>
              <a:gd name="T52" fmla="*/ 45 w 111"/>
              <a:gd name="T53" fmla="*/ 45 h 118"/>
              <a:gd name="T54" fmla="*/ 55 w 111"/>
              <a:gd name="T55" fmla="*/ 27 h 118"/>
              <a:gd name="T56" fmla="*/ 45 w 111"/>
              <a:gd name="T57" fmla="*/ 14 h 118"/>
              <a:gd name="T58" fmla="*/ 41 w 111"/>
              <a:gd name="T59" fmla="*/ 0 h 118"/>
              <a:gd name="T60" fmla="*/ 107 w 111"/>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118">
                <a:moveTo>
                  <a:pt x="107" y="0"/>
                </a:moveTo>
                <a:lnTo>
                  <a:pt x="104" y="7"/>
                </a:lnTo>
                <a:lnTo>
                  <a:pt x="100" y="17"/>
                </a:lnTo>
                <a:lnTo>
                  <a:pt x="111" y="27"/>
                </a:lnTo>
                <a:lnTo>
                  <a:pt x="111" y="52"/>
                </a:lnTo>
                <a:lnTo>
                  <a:pt x="107" y="62"/>
                </a:lnTo>
                <a:lnTo>
                  <a:pt x="90" y="59"/>
                </a:lnTo>
                <a:lnTo>
                  <a:pt x="86" y="62"/>
                </a:lnTo>
                <a:lnTo>
                  <a:pt x="69" y="73"/>
                </a:lnTo>
                <a:lnTo>
                  <a:pt x="62" y="93"/>
                </a:lnTo>
                <a:lnTo>
                  <a:pt x="41" y="104"/>
                </a:lnTo>
                <a:lnTo>
                  <a:pt x="38" y="114"/>
                </a:lnTo>
                <a:lnTo>
                  <a:pt x="27" y="118"/>
                </a:lnTo>
                <a:lnTo>
                  <a:pt x="27" y="111"/>
                </a:lnTo>
                <a:lnTo>
                  <a:pt x="24" y="107"/>
                </a:lnTo>
                <a:lnTo>
                  <a:pt x="20" y="107"/>
                </a:lnTo>
                <a:lnTo>
                  <a:pt x="10" y="111"/>
                </a:lnTo>
                <a:lnTo>
                  <a:pt x="7" y="97"/>
                </a:lnTo>
                <a:lnTo>
                  <a:pt x="20" y="93"/>
                </a:lnTo>
                <a:lnTo>
                  <a:pt x="0" y="59"/>
                </a:lnTo>
                <a:lnTo>
                  <a:pt x="7" y="55"/>
                </a:lnTo>
                <a:lnTo>
                  <a:pt x="24" y="69"/>
                </a:lnTo>
                <a:lnTo>
                  <a:pt x="27" y="62"/>
                </a:lnTo>
                <a:lnTo>
                  <a:pt x="24" y="55"/>
                </a:lnTo>
                <a:lnTo>
                  <a:pt x="34" y="52"/>
                </a:lnTo>
                <a:lnTo>
                  <a:pt x="38" y="45"/>
                </a:lnTo>
                <a:lnTo>
                  <a:pt x="45" y="45"/>
                </a:lnTo>
                <a:lnTo>
                  <a:pt x="55" y="27"/>
                </a:lnTo>
                <a:lnTo>
                  <a:pt x="45" y="14"/>
                </a:lnTo>
                <a:lnTo>
                  <a:pt x="41" y="0"/>
                </a:lnTo>
                <a:lnTo>
                  <a:pt x="107"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4" name="Freeform 69">
            <a:extLst>
              <a:ext uri="{FF2B5EF4-FFF2-40B4-BE49-F238E27FC236}">
                <a16:creationId xmlns:a16="http://schemas.microsoft.com/office/drawing/2014/main" id="{016A9A8A-ECC0-8650-17FF-FCCDD05A9BF7}"/>
              </a:ext>
              <a:ext uri="{C183D7F6-B498-43B3-948B-1728B52AA6E4}">
                <adec:decorative xmlns:adec="http://schemas.microsoft.com/office/drawing/2017/decorative" val="1"/>
              </a:ext>
            </a:extLst>
          </p:cNvPr>
          <p:cNvSpPr>
            <a:spLocks/>
          </p:cNvSpPr>
          <p:nvPr/>
        </p:nvSpPr>
        <p:spPr bwMode="auto">
          <a:xfrm>
            <a:off x="10600589" y="3798207"/>
            <a:ext cx="183362" cy="241572"/>
          </a:xfrm>
          <a:custGeom>
            <a:avLst/>
            <a:gdLst>
              <a:gd name="T0" fmla="*/ 17 w 63"/>
              <a:gd name="T1" fmla="*/ 7 h 83"/>
              <a:gd name="T2" fmla="*/ 35 w 63"/>
              <a:gd name="T3" fmla="*/ 0 h 83"/>
              <a:gd name="T4" fmla="*/ 49 w 63"/>
              <a:gd name="T5" fmla="*/ 7 h 83"/>
              <a:gd name="T6" fmla="*/ 59 w 63"/>
              <a:gd name="T7" fmla="*/ 7 h 83"/>
              <a:gd name="T8" fmla="*/ 56 w 63"/>
              <a:gd name="T9" fmla="*/ 35 h 83"/>
              <a:gd name="T10" fmla="*/ 63 w 63"/>
              <a:gd name="T11" fmla="*/ 45 h 83"/>
              <a:gd name="T12" fmla="*/ 42 w 63"/>
              <a:gd name="T13" fmla="*/ 56 h 83"/>
              <a:gd name="T14" fmla="*/ 38 w 63"/>
              <a:gd name="T15" fmla="*/ 59 h 83"/>
              <a:gd name="T16" fmla="*/ 11 w 63"/>
              <a:gd name="T17" fmla="*/ 83 h 83"/>
              <a:gd name="T18" fmla="*/ 11 w 63"/>
              <a:gd name="T19" fmla="*/ 66 h 83"/>
              <a:gd name="T20" fmla="*/ 4 w 63"/>
              <a:gd name="T21" fmla="*/ 52 h 83"/>
              <a:gd name="T22" fmla="*/ 4 w 63"/>
              <a:gd name="T23" fmla="*/ 49 h 83"/>
              <a:gd name="T24" fmla="*/ 4 w 63"/>
              <a:gd name="T25" fmla="*/ 35 h 83"/>
              <a:gd name="T26" fmla="*/ 0 w 63"/>
              <a:gd name="T27" fmla="*/ 24 h 83"/>
              <a:gd name="T28" fmla="*/ 4 w 63"/>
              <a:gd name="T29" fmla="*/ 17 h 83"/>
              <a:gd name="T30" fmla="*/ 11 w 63"/>
              <a:gd name="T31" fmla="*/ 17 h 83"/>
              <a:gd name="T32" fmla="*/ 17 w 63"/>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3">
                <a:moveTo>
                  <a:pt x="17" y="7"/>
                </a:moveTo>
                <a:lnTo>
                  <a:pt x="35" y="0"/>
                </a:lnTo>
                <a:lnTo>
                  <a:pt x="49" y="7"/>
                </a:lnTo>
                <a:lnTo>
                  <a:pt x="59" y="7"/>
                </a:lnTo>
                <a:lnTo>
                  <a:pt x="56" y="35"/>
                </a:lnTo>
                <a:lnTo>
                  <a:pt x="63" y="45"/>
                </a:lnTo>
                <a:lnTo>
                  <a:pt x="42" y="56"/>
                </a:lnTo>
                <a:lnTo>
                  <a:pt x="38" y="59"/>
                </a:lnTo>
                <a:lnTo>
                  <a:pt x="11" y="83"/>
                </a:lnTo>
                <a:lnTo>
                  <a:pt x="11" y="66"/>
                </a:lnTo>
                <a:lnTo>
                  <a:pt x="4" y="52"/>
                </a:lnTo>
                <a:lnTo>
                  <a:pt x="4" y="49"/>
                </a:lnTo>
                <a:lnTo>
                  <a:pt x="4" y="35"/>
                </a:lnTo>
                <a:lnTo>
                  <a:pt x="0" y="24"/>
                </a:lnTo>
                <a:lnTo>
                  <a:pt x="4" y="17"/>
                </a:lnTo>
                <a:lnTo>
                  <a:pt x="11" y="17"/>
                </a:lnTo>
                <a:lnTo>
                  <a:pt x="1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85" name="Freeform 70">
            <a:extLst>
              <a:ext uri="{FF2B5EF4-FFF2-40B4-BE49-F238E27FC236}">
                <a16:creationId xmlns:a16="http://schemas.microsoft.com/office/drawing/2014/main" id="{F69CBCD1-2944-3C8D-8953-8E341CF023C5}"/>
              </a:ext>
              <a:ext uri="{C183D7F6-B498-43B3-948B-1728B52AA6E4}">
                <adec:decorative xmlns:adec="http://schemas.microsoft.com/office/drawing/2017/decorative" val="1"/>
              </a:ext>
            </a:extLst>
          </p:cNvPr>
          <p:cNvSpPr>
            <a:spLocks/>
          </p:cNvSpPr>
          <p:nvPr/>
        </p:nvSpPr>
        <p:spPr bwMode="auto">
          <a:xfrm>
            <a:off x="10862534" y="3181182"/>
            <a:ext cx="314334" cy="445307"/>
          </a:xfrm>
          <a:custGeom>
            <a:avLst/>
            <a:gdLst>
              <a:gd name="T0" fmla="*/ 108 w 108"/>
              <a:gd name="T1" fmla="*/ 66 h 153"/>
              <a:gd name="T2" fmla="*/ 98 w 108"/>
              <a:gd name="T3" fmla="*/ 87 h 153"/>
              <a:gd name="T4" fmla="*/ 91 w 108"/>
              <a:gd name="T5" fmla="*/ 87 h 153"/>
              <a:gd name="T6" fmla="*/ 91 w 108"/>
              <a:gd name="T7" fmla="*/ 125 h 153"/>
              <a:gd name="T8" fmla="*/ 77 w 108"/>
              <a:gd name="T9" fmla="*/ 132 h 153"/>
              <a:gd name="T10" fmla="*/ 73 w 108"/>
              <a:gd name="T11" fmla="*/ 136 h 153"/>
              <a:gd name="T12" fmla="*/ 66 w 108"/>
              <a:gd name="T13" fmla="*/ 146 h 153"/>
              <a:gd name="T14" fmla="*/ 39 w 108"/>
              <a:gd name="T15" fmla="*/ 153 h 153"/>
              <a:gd name="T16" fmla="*/ 25 w 108"/>
              <a:gd name="T17" fmla="*/ 139 h 153"/>
              <a:gd name="T18" fmla="*/ 14 w 108"/>
              <a:gd name="T19" fmla="*/ 111 h 153"/>
              <a:gd name="T20" fmla="*/ 21 w 108"/>
              <a:gd name="T21" fmla="*/ 108 h 153"/>
              <a:gd name="T22" fmla="*/ 0 w 108"/>
              <a:gd name="T23" fmla="*/ 87 h 153"/>
              <a:gd name="T24" fmla="*/ 4 w 108"/>
              <a:gd name="T25" fmla="*/ 84 h 153"/>
              <a:gd name="T26" fmla="*/ 21 w 108"/>
              <a:gd name="T27" fmla="*/ 87 h 153"/>
              <a:gd name="T28" fmla="*/ 25 w 108"/>
              <a:gd name="T29" fmla="*/ 77 h 153"/>
              <a:gd name="T30" fmla="*/ 25 w 108"/>
              <a:gd name="T31" fmla="*/ 52 h 153"/>
              <a:gd name="T32" fmla="*/ 14 w 108"/>
              <a:gd name="T33" fmla="*/ 42 h 153"/>
              <a:gd name="T34" fmla="*/ 18 w 108"/>
              <a:gd name="T35" fmla="*/ 32 h 153"/>
              <a:gd name="T36" fmla="*/ 21 w 108"/>
              <a:gd name="T37" fmla="*/ 25 h 153"/>
              <a:gd name="T38" fmla="*/ 39 w 108"/>
              <a:gd name="T39" fmla="*/ 28 h 153"/>
              <a:gd name="T40" fmla="*/ 46 w 108"/>
              <a:gd name="T41" fmla="*/ 25 h 153"/>
              <a:gd name="T42" fmla="*/ 49 w 108"/>
              <a:gd name="T43" fmla="*/ 18 h 153"/>
              <a:gd name="T44" fmla="*/ 60 w 108"/>
              <a:gd name="T45" fmla="*/ 21 h 153"/>
              <a:gd name="T46" fmla="*/ 70 w 108"/>
              <a:gd name="T47" fmla="*/ 25 h 153"/>
              <a:gd name="T48" fmla="*/ 77 w 108"/>
              <a:gd name="T49" fmla="*/ 0 h 153"/>
              <a:gd name="T50" fmla="*/ 98 w 108"/>
              <a:gd name="T51" fmla="*/ 4 h 153"/>
              <a:gd name="T52" fmla="*/ 101 w 108"/>
              <a:gd name="T53" fmla="*/ 11 h 153"/>
              <a:gd name="T54" fmla="*/ 101 w 108"/>
              <a:gd name="T55" fmla="*/ 18 h 153"/>
              <a:gd name="T56" fmla="*/ 98 w 108"/>
              <a:gd name="T57" fmla="*/ 18 h 153"/>
              <a:gd name="T58" fmla="*/ 94 w 108"/>
              <a:gd name="T59" fmla="*/ 25 h 153"/>
              <a:gd name="T60" fmla="*/ 98 w 108"/>
              <a:gd name="T61" fmla="*/ 35 h 153"/>
              <a:gd name="T62" fmla="*/ 105 w 108"/>
              <a:gd name="T63" fmla="*/ 42 h 153"/>
              <a:gd name="T64" fmla="*/ 108 w 108"/>
              <a:gd name="T65" fmla="*/ 6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53">
                <a:moveTo>
                  <a:pt x="108" y="66"/>
                </a:moveTo>
                <a:lnTo>
                  <a:pt x="98" y="87"/>
                </a:lnTo>
                <a:lnTo>
                  <a:pt x="91" y="87"/>
                </a:lnTo>
                <a:lnTo>
                  <a:pt x="91" y="125"/>
                </a:lnTo>
                <a:lnTo>
                  <a:pt x="77" y="132"/>
                </a:lnTo>
                <a:lnTo>
                  <a:pt x="73" y="136"/>
                </a:lnTo>
                <a:lnTo>
                  <a:pt x="66" y="146"/>
                </a:lnTo>
                <a:lnTo>
                  <a:pt x="39" y="153"/>
                </a:lnTo>
                <a:lnTo>
                  <a:pt x="25" y="139"/>
                </a:lnTo>
                <a:lnTo>
                  <a:pt x="14" y="111"/>
                </a:lnTo>
                <a:lnTo>
                  <a:pt x="21" y="108"/>
                </a:lnTo>
                <a:lnTo>
                  <a:pt x="0" y="87"/>
                </a:lnTo>
                <a:lnTo>
                  <a:pt x="4" y="84"/>
                </a:lnTo>
                <a:lnTo>
                  <a:pt x="21" y="87"/>
                </a:lnTo>
                <a:lnTo>
                  <a:pt x="25" y="77"/>
                </a:lnTo>
                <a:lnTo>
                  <a:pt x="25" y="52"/>
                </a:lnTo>
                <a:lnTo>
                  <a:pt x="14" y="42"/>
                </a:lnTo>
                <a:lnTo>
                  <a:pt x="18" y="32"/>
                </a:lnTo>
                <a:lnTo>
                  <a:pt x="21" y="25"/>
                </a:lnTo>
                <a:lnTo>
                  <a:pt x="39" y="28"/>
                </a:lnTo>
                <a:lnTo>
                  <a:pt x="46" y="25"/>
                </a:lnTo>
                <a:lnTo>
                  <a:pt x="49" y="18"/>
                </a:lnTo>
                <a:lnTo>
                  <a:pt x="60" y="21"/>
                </a:lnTo>
                <a:lnTo>
                  <a:pt x="70" y="25"/>
                </a:lnTo>
                <a:lnTo>
                  <a:pt x="77" y="0"/>
                </a:lnTo>
                <a:lnTo>
                  <a:pt x="98" y="4"/>
                </a:lnTo>
                <a:lnTo>
                  <a:pt x="101" y="11"/>
                </a:lnTo>
                <a:lnTo>
                  <a:pt x="101" y="18"/>
                </a:lnTo>
                <a:lnTo>
                  <a:pt x="98" y="18"/>
                </a:lnTo>
                <a:lnTo>
                  <a:pt x="94" y="25"/>
                </a:lnTo>
                <a:lnTo>
                  <a:pt x="98" y="35"/>
                </a:lnTo>
                <a:lnTo>
                  <a:pt x="105" y="42"/>
                </a:lnTo>
                <a:lnTo>
                  <a:pt x="108" y="6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6" name="Freeform 71">
            <a:extLst>
              <a:ext uri="{FF2B5EF4-FFF2-40B4-BE49-F238E27FC236}">
                <a16:creationId xmlns:a16="http://schemas.microsoft.com/office/drawing/2014/main" id="{B8F56FAB-058A-CD9E-DBB4-666D13C5D2F8}"/>
              </a:ext>
              <a:ext uri="{C183D7F6-B498-43B3-948B-1728B52AA6E4}">
                <adec:decorative xmlns:adec="http://schemas.microsoft.com/office/drawing/2017/decorative" val="1"/>
              </a:ext>
            </a:extLst>
          </p:cNvPr>
          <p:cNvSpPr>
            <a:spLocks/>
          </p:cNvSpPr>
          <p:nvPr/>
        </p:nvSpPr>
        <p:spPr bwMode="auto">
          <a:xfrm>
            <a:off x="10510365" y="3332528"/>
            <a:ext cx="180451" cy="305603"/>
          </a:xfrm>
          <a:custGeom>
            <a:avLst/>
            <a:gdLst>
              <a:gd name="T0" fmla="*/ 0 w 62"/>
              <a:gd name="T1" fmla="*/ 21 h 105"/>
              <a:gd name="T2" fmla="*/ 28 w 62"/>
              <a:gd name="T3" fmla="*/ 0 h 105"/>
              <a:gd name="T4" fmla="*/ 38 w 62"/>
              <a:gd name="T5" fmla="*/ 11 h 105"/>
              <a:gd name="T6" fmla="*/ 45 w 62"/>
              <a:gd name="T7" fmla="*/ 21 h 105"/>
              <a:gd name="T8" fmla="*/ 59 w 62"/>
              <a:gd name="T9" fmla="*/ 28 h 105"/>
              <a:gd name="T10" fmla="*/ 62 w 62"/>
              <a:gd name="T11" fmla="*/ 35 h 105"/>
              <a:gd name="T12" fmla="*/ 59 w 62"/>
              <a:gd name="T13" fmla="*/ 42 h 105"/>
              <a:gd name="T14" fmla="*/ 42 w 62"/>
              <a:gd name="T15" fmla="*/ 28 h 105"/>
              <a:gd name="T16" fmla="*/ 35 w 62"/>
              <a:gd name="T17" fmla="*/ 32 h 105"/>
              <a:gd name="T18" fmla="*/ 55 w 62"/>
              <a:gd name="T19" fmla="*/ 66 h 105"/>
              <a:gd name="T20" fmla="*/ 42 w 62"/>
              <a:gd name="T21" fmla="*/ 70 h 105"/>
              <a:gd name="T22" fmla="*/ 45 w 62"/>
              <a:gd name="T23" fmla="*/ 84 h 105"/>
              <a:gd name="T24" fmla="*/ 55 w 62"/>
              <a:gd name="T25" fmla="*/ 80 h 105"/>
              <a:gd name="T26" fmla="*/ 59 w 62"/>
              <a:gd name="T27" fmla="*/ 80 h 105"/>
              <a:gd name="T28" fmla="*/ 62 w 62"/>
              <a:gd name="T29" fmla="*/ 84 h 105"/>
              <a:gd name="T30" fmla="*/ 62 w 62"/>
              <a:gd name="T31" fmla="*/ 91 h 105"/>
              <a:gd name="T32" fmla="*/ 59 w 62"/>
              <a:gd name="T33" fmla="*/ 91 h 105"/>
              <a:gd name="T34" fmla="*/ 48 w 62"/>
              <a:gd name="T35" fmla="*/ 105 h 105"/>
              <a:gd name="T36" fmla="*/ 42 w 62"/>
              <a:gd name="T37" fmla="*/ 94 h 105"/>
              <a:gd name="T38" fmla="*/ 35 w 62"/>
              <a:gd name="T39" fmla="*/ 80 h 105"/>
              <a:gd name="T40" fmla="*/ 17 w 62"/>
              <a:gd name="T41" fmla="*/ 66 h 105"/>
              <a:gd name="T42" fmla="*/ 21 w 62"/>
              <a:gd name="T43" fmla="*/ 59 h 105"/>
              <a:gd name="T44" fmla="*/ 0 w 62"/>
              <a:gd name="T45"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05">
                <a:moveTo>
                  <a:pt x="0" y="21"/>
                </a:moveTo>
                <a:lnTo>
                  <a:pt x="28" y="0"/>
                </a:lnTo>
                <a:lnTo>
                  <a:pt x="38" y="11"/>
                </a:lnTo>
                <a:lnTo>
                  <a:pt x="45" y="21"/>
                </a:lnTo>
                <a:lnTo>
                  <a:pt x="59" y="28"/>
                </a:lnTo>
                <a:lnTo>
                  <a:pt x="62" y="35"/>
                </a:lnTo>
                <a:lnTo>
                  <a:pt x="59" y="42"/>
                </a:lnTo>
                <a:lnTo>
                  <a:pt x="42" y="28"/>
                </a:lnTo>
                <a:lnTo>
                  <a:pt x="35" y="32"/>
                </a:lnTo>
                <a:lnTo>
                  <a:pt x="55" y="66"/>
                </a:lnTo>
                <a:lnTo>
                  <a:pt x="42" y="70"/>
                </a:lnTo>
                <a:lnTo>
                  <a:pt x="45" y="84"/>
                </a:lnTo>
                <a:lnTo>
                  <a:pt x="55" y="80"/>
                </a:lnTo>
                <a:lnTo>
                  <a:pt x="59" y="80"/>
                </a:lnTo>
                <a:lnTo>
                  <a:pt x="62" y="84"/>
                </a:lnTo>
                <a:lnTo>
                  <a:pt x="62" y="91"/>
                </a:lnTo>
                <a:lnTo>
                  <a:pt x="59" y="91"/>
                </a:lnTo>
                <a:lnTo>
                  <a:pt x="48" y="105"/>
                </a:lnTo>
                <a:lnTo>
                  <a:pt x="42" y="94"/>
                </a:lnTo>
                <a:lnTo>
                  <a:pt x="35" y="80"/>
                </a:lnTo>
                <a:lnTo>
                  <a:pt x="17" y="66"/>
                </a:lnTo>
                <a:lnTo>
                  <a:pt x="21" y="59"/>
                </a:lnTo>
                <a:lnTo>
                  <a:pt x="0" y="21"/>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7" name="Freeform 72">
            <a:extLst>
              <a:ext uri="{FF2B5EF4-FFF2-40B4-BE49-F238E27FC236}">
                <a16:creationId xmlns:a16="http://schemas.microsoft.com/office/drawing/2014/main" id="{A37400F5-57FD-398A-AE38-C0773B4FF87B}"/>
              </a:ext>
              <a:ext uri="{C183D7F6-B498-43B3-948B-1728B52AA6E4}">
                <adec:decorative xmlns:adec="http://schemas.microsoft.com/office/drawing/2017/decorative" val="1"/>
              </a:ext>
            </a:extLst>
          </p:cNvPr>
          <p:cNvSpPr>
            <a:spLocks/>
          </p:cNvSpPr>
          <p:nvPr/>
        </p:nvSpPr>
        <p:spPr bwMode="auto">
          <a:xfrm>
            <a:off x="10650069" y="3434396"/>
            <a:ext cx="285229" cy="343439"/>
          </a:xfrm>
          <a:custGeom>
            <a:avLst/>
            <a:gdLst>
              <a:gd name="T0" fmla="*/ 98 w 98"/>
              <a:gd name="T1" fmla="*/ 52 h 118"/>
              <a:gd name="T2" fmla="*/ 91 w 98"/>
              <a:gd name="T3" fmla="*/ 70 h 118"/>
              <a:gd name="T4" fmla="*/ 84 w 98"/>
              <a:gd name="T5" fmla="*/ 70 h 118"/>
              <a:gd name="T6" fmla="*/ 80 w 98"/>
              <a:gd name="T7" fmla="*/ 80 h 118"/>
              <a:gd name="T8" fmla="*/ 91 w 98"/>
              <a:gd name="T9" fmla="*/ 101 h 118"/>
              <a:gd name="T10" fmla="*/ 87 w 98"/>
              <a:gd name="T11" fmla="*/ 108 h 118"/>
              <a:gd name="T12" fmla="*/ 84 w 98"/>
              <a:gd name="T13" fmla="*/ 118 h 118"/>
              <a:gd name="T14" fmla="*/ 67 w 98"/>
              <a:gd name="T15" fmla="*/ 115 h 118"/>
              <a:gd name="T16" fmla="*/ 63 w 98"/>
              <a:gd name="T17" fmla="*/ 111 h 118"/>
              <a:gd name="T18" fmla="*/ 56 w 98"/>
              <a:gd name="T19" fmla="*/ 104 h 118"/>
              <a:gd name="T20" fmla="*/ 42 w 98"/>
              <a:gd name="T21" fmla="*/ 115 h 118"/>
              <a:gd name="T22" fmla="*/ 28 w 98"/>
              <a:gd name="T23" fmla="*/ 104 h 118"/>
              <a:gd name="T24" fmla="*/ 21 w 98"/>
              <a:gd name="T25" fmla="*/ 108 h 118"/>
              <a:gd name="T26" fmla="*/ 11 w 98"/>
              <a:gd name="T27" fmla="*/ 97 h 118"/>
              <a:gd name="T28" fmla="*/ 14 w 98"/>
              <a:gd name="T29" fmla="*/ 90 h 118"/>
              <a:gd name="T30" fmla="*/ 11 w 98"/>
              <a:gd name="T31" fmla="*/ 80 h 118"/>
              <a:gd name="T32" fmla="*/ 0 w 98"/>
              <a:gd name="T33" fmla="*/ 70 h 118"/>
              <a:gd name="T34" fmla="*/ 11 w 98"/>
              <a:gd name="T35" fmla="*/ 56 h 118"/>
              <a:gd name="T36" fmla="*/ 14 w 98"/>
              <a:gd name="T37" fmla="*/ 56 h 118"/>
              <a:gd name="T38" fmla="*/ 25 w 98"/>
              <a:gd name="T39" fmla="*/ 52 h 118"/>
              <a:gd name="T40" fmla="*/ 28 w 98"/>
              <a:gd name="T41" fmla="*/ 42 h 118"/>
              <a:gd name="T42" fmla="*/ 49 w 98"/>
              <a:gd name="T43" fmla="*/ 31 h 118"/>
              <a:gd name="T44" fmla="*/ 56 w 98"/>
              <a:gd name="T45" fmla="*/ 11 h 118"/>
              <a:gd name="T46" fmla="*/ 73 w 98"/>
              <a:gd name="T47" fmla="*/ 0 h 118"/>
              <a:gd name="T48" fmla="*/ 94 w 98"/>
              <a:gd name="T49" fmla="*/ 21 h 118"/>
              <a:gd name="T50" fmla="*/ 87 w 98"/>
              <a:gd name="T51" fmla="*/ 24 h 118"/>
              <a:gd name="T52" fmla="*/ 98 w 98"/>
              <a:gd name="T53" fmla="*/ 5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18">
                <a:moveTo>
                  <a:pt x="98" y="52"/>
                </a:moveTo>
                <a:lnTo>
                  <a:pt x="91" y="70"/>
                </a:lnTo>
                <a:lnTo>
                  <a:pt x="84" y="70"/>
                </a:lnTo>
                <a:lnTo>
                  <a:pt x="80" y="80"/>
                </a:lnTo>
                <a:lnTo>
                  <a:pt x="91" y="101"/>
                </a:lnTo>
                <a:lnTo>
                  <a:pt x="87" y="108"/>
                </a:lnTo>
                <a:lnTo>
                  <a:pt x="84" y="118"/>
                </a:lnTo>
                <a:lnTo>
                  <a:pt x="67" y="115"/>
                </a:lnTo>
                <a:lnTo>
                  <a:pt x="63" y="111"/>
                </a:lnTo>
                <a:lnTo>
                  <a:pt x="56" y="104"/>
                </a:lnTo>
                <a:lnTo>
                  <a:pt x="42" y="115"/>
                </a:lnTo>
                <a:lnTo>
                  <a:pt x="28" y="104"/>
                </a:lnTo>
                <a:lnTo>
                  <a:pt x="21" y="108"/>
                </a:lnTo>
                <a:lnTo>
                  <a:pt x="11" y="97"/>
                </a:lnTo>
                <a:lnTo>
                  <a:pt x="14" y="90"/>
                </a:lnTo>
                <a:lnTo>
                  <a:pt x="11" y="80"/>
                </a:lnTo>
                <a:lnTo>
                  <a:pt x="0" y="70"/>
                </a:lnTo>
                <a:lnTo>
                  <a:pt x="11" y="56"/>
                </a:lnTo>
                <a:lnTo>
                  <a:pt x="14" y="56"/>
                </a:lnTo>
                <a:lnTo>
                  <a:pt x="25" y="52"/>
                </a:lnTo>
                <a:lnTo>
                  <a:pt x="28" y="42"/>
                </a:lnTo>
                <a:lnTo>
                  <a:pt x="49" y="31"/>
                </a:lnTo>
                <a:lnTo>
                  <a:pt x="56" y="11"/>
                </a:lnTo>
                <a:lnTo>
                  <a:pt x="73" y="0"/>
                </a:lnTo>
                <a:lnTo>
                  <a:pt x="94" y="21"/>
                </a:lnTo>
                <a:lnTo>
                  <a:pt x="87" y="24"/>
                </a:lnTo>
                <a:lnTo>
                  <a:pt x="98"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8" name="Freeform 73">
            <a:extLst>
              <a:ext uri="{FF2B5EF4-FFF2-40B4-BE49-F238E27FC236}">
                <a16:creationId xmlns:a16="http://schemas.microsoft.com/office/drawing/2014/main" id="{2049DC7B-5969-1F0F-0FEF-FFDC7B74CD9A}"/>
              </a:ext>
              <a:ext uri="{C183D7F6-B498-43B3-948B-1728B52AA6E4}">
                <adec:decorative xmlns:adec="http://schemas.microsoft.com/office/drawing/2017/decorative" val="1"/>
              </a:ext>
            </a:extLst>
          </p:cNvPr>
          <p:cNvSpPr>
            <a:spLocks/>
          </p:cNvSpPr>
          <p:nvPr/>
        </p:nvSpPr>
        <p:spPr bwMode="auto">
          <a:xfrm>
            <a:off x="10711189" y="3929180"/>
            <a:ext cx="224109" cy="253214"/>
          </a:xfrm>
          <a:custGeom>
            <a:avLst/>
            <a:gdLst>
              <a:gd name="T0" fmla="*/ 56 w 77"/>
              <a:gd name="T1" fmla="*/ 11 h 87"/>
              <a:gd name="T2" fmla="*/ 63 w 77"/>
              <a:gd name="T3" fmla="*/ 17 h 87"/>
              <a:gd name="T4" fmla="*/ 70 w 77"/>
              <a:gd name="T5" fmla="*/ 21 h 87"/>
              <a:gd name="T6" fmla="*/ 70 w 77"/>
              <a:gd name="T7" fmla="*/ 24 h 87"/>
              <a:gd name="T8" fmla="*/ 70 w 77"/>
              <a:gd name="T9" fmla="*/ 31 h 87"/>
              <a:gd name="T10" fmla="*/ 73 w 77"/>
              <a:gd name="T11" fmla="*/ 38 h 87"/>
              <a:gd name="T12" fmla="*/ 77 w 77"/>
              <a:gd name="T13" fmla="*/ 52 h 87"/>
              <a:gd name="T14" fmla="*/ 66 w 77"/>
              <a:gd name="T15" fmla="*/ 59 h 87"/>
              <a:gd name="T16" fmla="*/ 63 w 77"/>
              <a:gd name="T17" fmla="*/ 66 h 87"/>
              <a:gd name="T18" fmla="*/ 70 w 77"/>
              <a:gd name="T19" fmla="*/ 73 h 87"/>
              <a:gd name="T20" fmla="*/ 59 w 77"/>
              <a:gd name="T21" fmla="*/ 80 h 87"/>
              <a:gd name="T22" fmla="*/ 49 w 77"/>
              <a:gd name="T23" fmla="*/ 76 h 87"/>
              <a:gd name="T24" fmla="*/ 39 w 77"/>
              <a:gd name="T25" fmla="*/ 87 h 87"/>
              <a:gd name="T26" fmla="*/ 28 w 77"/>
              <a:gd name="T27" fmla="*/ 83 h 87"/>
              <a:gd name="T28" fmla="*/ 32 w 77"/>
              <a:gd name="T29" fmla="*/ 76 h 87"/>
              <a:gd name="T30" fmla="*/ 28 w 77"/>
              <a:gd name="T31" fmla="*/ 52 h 87"/>
              <a:gd name="T32" fmla="*/ 21 w 77"/>
              <a:gd name="T33" fmla="*/ 42 h 87"/>
              <a:gd name="T34" fmla="*/ 18 w 77"/>
              <a:gd name="T35" fmla="*/ 28 h 87"/>
              <a:gd name="T36" fmla="*/ 0 w 77"/>
              <a:gd name="T37" fmla="*/ 14 h 87"/>
              <a:gd name="T38" fmla="*/ 4 w 77"/>
              <a:gd name="T39" fmla="*/ 11 h 87"/>
              <a:gd name="T40" fmla="*/ 25 w 77"/>
              <a:gd name="T41" fmla="*/ 0 h 87"/>
              <a:gd name="T42" fmla="*/ 52 w 77"/>
              <a:gd name="T43" fmla="*/ 11 h 87"/>
              <a:gd name="T44" fmla="*/ 56 w 77"/>
              <a:gd name="T4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87">
                <a:moveTo>
                  <a:pt x="56" y="11"/>
                </a:moveTo>
                <a:lnTo>
                  <a:pt x="63" y="17"/>
                </a:lnTo>
                <a:lnTo>
                  <a:pt x="70" y="21"/>
                </a:lnTo>
                <a:lnTo>
                  <a:pt x="70" y="24"/>
                </a:lnTo>
                <a:lnTo>
                  <a:pt x="70" y="31"/>
                </a:lnTo>
                <a:lnTo>
                  <a:pt x="73" y="38"/>
                </a:lnTo>
                <a:lnTo>
                  <a:pt x="77" y="52"/>
                </a:lnTo>
                <a:lnTo>
                  <a:pt x="66" y="59"/>
                </a:lnTo>
                <a:lnTo>
                  <a:pt x="63" y="66"/>
                </a:lnTo>
                <a:lnTo>
                  <a:pt x="70" y="73"/>
                </a:lnTo>
                <a:lnTo>
                  <a:pt x="59" y="80"/>
                </a:lnTo>
                <a:lnTo>
                  <a:pt x="49" y="76"/>
                </a:lnTo>
                <a:lnTo>
                  <a:pt x="39" y="87"/>
                </a:lnTo>
                <a:lnTo>
                  <a:pt x="28" y="83"/>
                </a:lnTo>
                <a:lnTo>
                  <a:pt x="32" y="76"/>
                </a:lnTo>
                <a:lnTo>
                  <a:pt x="28" y="52"/>
                </a:lnTo>
                <a:lnTo>
                  <a:pt x="21" y="42"/>
                </a:lnTo>
                <a:lnTo>
                  <a:pt x="18" y="28"/>
                </a:lnTo>
                <a:lnTo>
                  <a:pt x="0" y="14"/>
                </a:lnTo>
                <a:lnTo>
                  <a:pt x="4" y="11"/>
                </a:lnTo>
                <a:lnTo>
                  <a:pt x="25" y="0"/>
                </a:lnTo>
                <a:lnTo>
                  <a:pt x="52" y="11"/>
                </a:lnTo>
                <a:lnTo>
                  <a:pt x="56"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89" name="Freeform 74">
            <a:extLst>
              <a:ext uri="{FF2B5EF4-FFF2-40B4-BE49-F238E27FC236}">
                <a16:creationId xmlns:a16="http://schemas.microsoft.com/office/drawing/2014/main" id="{6888E2E3-5B57-CD5E-BB20-72EE15DFB3C7}"/>
              </a:ext>
              <a:ext uri="{C183D7F6-B498-43B3-948B-1728B52AA6E4}">
                <adec:decorative xmlns:adec="http://schemas.microsoft.com/office/drawing/2017/decorative" val="1"/>
              </a:ext>
            </a:extLst>
          </p:cNvPr>
          <p:cNvSpPr>
            <a:spLocks/>
          </p:cNvSpPr>
          <p:nvPr/>
        </p:nvSpPr>
        <p:spPr bwMode="auto">
          <a:xfrm>
            <a:off x="10399766" y="3556636"/>
            <a:ext cx="372544" cy="384186"/>
          </a:xfrm>
          <a:custGeom>
            <a:avLst/>
            <a:gdLst>
              <a:gd name="T0" fmla="*/ 20 w 128"/>
              <a:gd name="T1" fmla="*/ 7 h 132"/>
              <a:gd name="T2" fmla="*/ 31 w 128"/>
              <a:gd name="T3" fmla="*/ 24 h 132"/>
              <a:gd name="T4" fmla="*/ 34 w 128"/>
              <a:gd name="T5" fmla="*/ 17 h 132"/>
              <a:gd name="T6" fmla="*/ 38 w 128"/>
              <a:gd name="T7" fmla="*/ 14 h 132"/>
              <a:gd name="T8" fmla="*/ 45 w 128"/>
              <a:gd name="T9" fmla="*/ 21 h 132"/>
              <a:gd name="T10" fmla="*/ 48 w 128"/>
              <a:gd name="T11" fmla="*/ 14 h 132"/>
              <a:gd name="T12" fmla="*/ 73 w 128"/>
              <a:gd name="T13" fmla="*/ 34 h 132"/>
              <a:gd name="T14" fmla="*/ 86 w 128"/>
              <a:gd name="T15" fmla="*/ 28 h 132"/>
              <a:gd name="T16" fmla="*/ 97 w 128"/>
              <a:gd name="T17" fmla="*/ 38 h 132"/>
              <a:gd name="T18" fmla="*/ 100 w 128"/>
              <a:gd name="T19" fmla="*/ 48 h 132"/>
              <a:gd name="T20" fmla="*/ 97 w 128"/>
              <a:gd name="T21" fmla="*/ 55 h 132"/>
              <a:gd name="T22" fmla="*/ 107 w 128"/>
              <a:gd name="T23" fmla="*/ 66 h 132"/>
              <a:gd name="T24" fmla="*/ 114 w 128"/>
              <a:gd name="T25" fmla="*/ 62 h 132"/>
              <a:gd name="T26" fmla="*/ 128 w 128"/>
              <a:gd name="T27" fmla="*/ 73 h 132"/>
              <a:gd name="T28" fmla="*/ 128 w 128"/>
              <a:gd name="T29" fmla="*/ 90 h 132"/>
              <a:gd name="T30" fmla="*/ 118 w 128"/>
              <a:gd name="T31" fmla="*/ 90 h 132"/>
              <a:gd name="T32" fmla="*/ 104 w 128"/>
              <a:gd name="T33" fmla="*/ 83 h 132"/>
              <a:gd name="T34" fmla="*/ 86 w 128"/>
              <a:gd name="T35" fmla="*/ 90 h 132"/>
              <a:gd name="T36" fmla="*/ 80 w 128"/>
              <a:gd name="T37" fmla="*/ 100 h 132"/>
              <a:gd name="T38" fmla="*/ 73 w 128"/>
              <a:gd name="T39" fmla="*/ 100 h 132"/>
              <a:gd name="T40" fmla="*/ 69 w 128"/>
              <a:gd name="T41" fmla="*/ 107 h 132"/>
              <a:gd name="T42" fmla="*/ 73 w 128"/>
              <a:gd name="T43" fmla="*/ 118 h 132"/>
              <a:gd name="T44" fmla="*/ 73 w 128"/>
              <a:gd name="T45" fmla="*/ 132 h 132"/>
              <a:gd name="T46" fmla="*/ 48 w 128"/>
              <a:gd name="T47" fmla="*/ 121 h 132"/>
              <a:gd name="T48" fmla="*/ 34 w 128"/>
              <a:gd name="T49" fmla="*/ 107 h 132"/>
              <a:gd name="T50" fmla="*/ 24 w 128"/>
              <a:gd name="T51" fmla="*/ 93 h 132"/>
              <a:gd name="T52" fmla="*/ 7 w 128"/>
              <a:gd name="T53" fmla="*/ 62 h 132"/>
              <a:gd name="T54" fmla="*/ 7 w 128"/>
              <a:gd name="T55" fmla="*/ 52 h 132"/>
              <a:gd name="T56" fmla="*/ 10 w 128"/>
              <a:gd name="T57" fmla="*/ 52 h 132"/>
              <a:gd name="T58" fmla="*/ 10 w 128"/>
              <a:gd name="T59" fmla="*/ 41 h 132"/>
              <a:gd name="T60" fmla="*/ 7 w 128"/>
              <a:gd name="T61" fmla="*/ 31 h 132"/>
              <a:gd name="T62" fmla="*/ 10 w 128"/>
              <a:gd name="T63" fmla="*/ 24 h 132"/>
              <a:gd name="T64" fmla="*/ 0 w 128"/>
              <a:gd name="T65" fmla="*/ 17 h 132"/>
              <a:gd name="T66" fmla="*/ 3 w 128"/>
              <a:gd name="T67" fmla="*/ 3 h 132"/>
              <a:gd name="T68" fmla="*/ 10 w 128"/>
              <a:gd name="T69" fmla="*/ 0 h 132"/>
              <a:gd name="T70" fmla="*/ 20 w 128"/>
              <a:gd name="T71"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32">
                <a:moveTo>
                  <a:pt x="20" y="7"/>
                </a:moveTo>
                <a:lnTo>
                  <a:pt x="31" y="24"/>
                </a:lnTo>
                <a:lnTo>
                  <a:pt x="34" y="17"/>
                </a:lnTo>
                <a:lnTo>
                  <a:pt x="38" y="14"/>
                </a:lnTo>
                <a:lnTo>
                  <a:pt x="45" y="21"/>
                </a:lnTo>
                <a:lnTo>
                  <a:pt x="48" y="14"/>
                </a:lnTo>
                <a:lnTo>
                  <a:pt x="73" y="34"/>
                </a:lnTo>
                <a:lnTo>
                  <a:pt x="86" y="28"/>
                </a:lnTo>
                <a:lnTo>
                  <a:pt x="97" y="38"/>
                </a:lnTo>
                <a:lnTo>
                  <a:pt x="100" y="48"/>
                </a:lnTo>
                <a:lnTo>
                  <a:pt x="97" y="55"/>
                </a:lnTo>
                <a:lnTo>
                  <a:pt x="107" y="66"/>
                </a:lnTo>
                <a:lnTo>
                  <a:pt x="114" y="62"/>
                </a:lnTo>
                <a:lnTo>
                  <a:pt x="128" y="73"/>
                </a:lnTo>
                <a:lnTo>
                  <a:pt x="128" y="90"/>
                </a:lnTo>
                <a:lnTo>
                  <a:pt x="118" y="90"/>
                </a:lnTo>
                <a:lnTo>
                  <a:pt x="104" y="83"/>
                </a:lnTo>
                <a:lnTo>
                  <a:pt x="86" y="90"/>
                </a:lnTo>
                <a:lnTo>
                  <a:pt x="80" y="100"/>
                </a:lnTo>
                <a:lnTo>
                  <a:pt x="73" y="100"/>
                </a:lnTo>
                <a:lnTo>
                  <a:pt x="69" y="107"/>
                </a:lnTo>
                <a:lnTo>
                  <a:pt x="73" y="118"/>
                </a:lnTo>
                <a:lnTo>
                  <a:pt x="73" y="132"/>
                </a:lnTo>
                <a:lnTo>
                  <a:pt x="48" y="121"/>
                </a:lnTo>
                <a:lnTo>
                  <a:pt x="34" y="107"/>
                </a:lnTo>
                <a:lnTo>
                  <a:pt x="24" y="93"/>
                </a:lnTo>
                <a:lnTo>
                  <a:pt x="7" y="62"/>
                </a:lnTo>
                <a:lnTo>
                  <a:pt x="7" y="52"/>
                </a:lnTo>
                <a:lnTo>
                  <a:pt x="10" y="52"/>
                </a:lnTo>
                <a:lnTo>
                  <a:pt x="10" y="41"/>
                </a:lnTo>
                <a:lnTo>
                  <a:pt x="7" y="31"/>
                </a:lnTo>
                <a:lnTo>
                  <a:pt x="10" y="24"/>
                </a:lnTo>
                <a:lnTo>
                  <a:pt x="0" y="17"/>
                </a:lnTo>
                <a:lnTo>
                  <a:pt x="3" y="3"/>
                </a:lnTo>
                <a:lnTo>
                  <a:pt x="10" y="0"/>
                </a:lnTo>
                <a:lnTo>
                  <a:pt x="20" y="7"/>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90" name="Freeform 75">
            <a:extLst>
              <a:ext uri="{FF2B5EF4-FFF2-40B4-BE49-F238E27FC236}">
                <a16:creationId xmlns:a16="http://schemas.microsoft.com/office/drawing/2014/main" id="{4EFAD5FB-9076-AAC2-072F-E42CB2B75F9B}"/>
              </a:ext>
              <a:ext uri="{C183D7F6-B498-43B3-948B-1728B52AA6E4}">
                <adec:decorative xmlns:adec="http://schemas.microsoft.com/office/drawing/2017/decorative" val="1"/>
              </a:ext>
            </a:extLst>
          </p:cNvPr>
          <p:cNvSpPr>
            <a:spLocks/>
          </p:cNvSpPr>
          <p:nvPr/>
        </p:nvSpPr>
        <p:spPr bwMode="auto">
          <a:xfrm>
            <a:off x="10763577" y="3707983"/>
            <a:ext cx="384186" cy="331797"/>
          </a:xfrm>
          <a:custGeom>
            <a:avLst/>
            <a:gdLst>
              <a:gd name="T0" fmla="*/ 48 w 132"/>
              <a:gd name="T1" fmla="*/ 14 h 114"/>
              <a:gd name="T2" fmla="*/ 66 w 132"/>
              <a:gd name="T3" fmla="*/ 17 h 114"/>
              <a:gd name="T4" fmla="*/ 69 w 132"/>
              <a:gd name="T5" fmla="*/ 10 h 114"/>
              <a:gd name="T6" fmla="*/ 80 w 132"/>
              <a:gd name="T7" fmla="*/ 14 h 114"/>
              <a:gd name="T8" fmla="*/ 87 w 132"/>
              <a:gd name="T9" fmla="*/ 7 h 114"/>
              <a:gd name="T10" fmla="*/ 97 w 132"/>
              <a:gd name="T11" fmla="*/ 7 h 114"/>
              <a:gd name="T12" fmla="*/ 104 w 132"/>
              <a:gd name="T13" fmla="*/ 0 h 114"/>
              <a:gd name="T14" fmla="*/ 114 w 132"/>
              <a:gd name="T15" fmla="*/ 7 h 114"/>
              <a:gd name="T16" fmla="*/ 128 w 132"/>
              <a:gd name="T17" fmla="*/ 14 h 114"/>
              <a:gd name="T18" fmla="*/ 107 w 132"/>
              <a:gd name="T19" fmla="*/ 35 h 114"/>
              <a:gd name="T20" fmla="*/ 107 w 132"/>
              <a:gd name="T21" fmla="*/ 41 h 114"/>
              <a:gd name="T22" fmla="*/ 104 w 132"/>
              <a:gd name="T23" fmla="*/ 59 h 114"/>
              <a:gd name="T24" fmla="*/ 107 w 132"/>
              <a:gd name="T25" fmla="*/ 73 h 114"/>
              <a:gd name="T26" fmla="*/ 121 w 132"/>
              <a:gd name="T27" fmla="*/ 87 h 114"/>
              <a:gd name="T28" fmla="*/ 132 w 132"/>
              <a:gd name="T29" fmla="*/ 104 h 114"/>
              <a:gd name="T30" fmla="*/ 118 w 132"/>
              <a:gd name="T31" fmla="*/ 114 h 114"/>
              <a:gd name="T32" fmla="*/ 73 w 132"/>
              <a:gd name="T33" fmla="*/ 90 h 114"/>
              <a:gd name="T34" fmla="*/ 48 w 132"/>
              <a:gd name="T35" fmla="*/ 87 h 114"/>
              <a:gd name="T36" fmla="*/ 38 w 132"/>
              <a:gd name="T37" fmla="*/ 87 h 114"/>
              <a:gd name="T38" fmla="*/ 34 w 132"/>
              <a:gd name="T39" fmla="*/ 87 h 114"/>
              <a:gd name="T40" fmla="*/ 7 w 132"/>
              <a:gd name="T41" fmla="*/ 76 h 114"/>
              <a:gd name="T42" fmla="*/ 0 w 132"/>
              <a:gd name="T43" fmla="*/ 66 h 114"/>
              <a:gd name="T44" fmla="*/ 3 w 132"/>
              <a:gd name="T45" fmla="*/ 38 h 114"/>
              <a:gd name="T46" fmla="*/ 3 w 132"/>
              <a:gd name="T47" fmla="*/ 21 h 114"/>
              <a:gd name="T48" fmla="*/ 17 w 132"/>
              <a:gd name="T49" fmla="*/ 10 h 114"/>
              <a:gd name="T50" fmla="*/ 24 w 132"/>
              <a:gd name="T51" fmla="*/ 17 h 114"/>
              <a:gd name="T52" fmla="*/ 28 w 132"/>
              <a:gd name="T53" fmla="*/ 21 h 114"/>
              <a:gd name="T54" fmla="*/ 45 w 132"/>
              <a:gd name="T55" fmla="*/ 24 h 114"/>
              <a:gd name="T56" fmla="*/ 48 w 132"/>
              <a:gd name="T57"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14">
                <a:moveTo>
                  <a:pt x="48" y="14"/>
                </a:moveTo>
                <a:lnTo>
                  <a:pt x="66" y="17"/>
                </a:lnTo>
                <a:lnTo>
                  <a:pt x="69" y="10"/>
                </a:lnTo>
                <a:lnTo>
                  <a:pt x="80" y="14"/>
                </a:lnTo>
                <a:lnTo>
                  <a:pt x="87" y="7"/>
                </a:lnTo>
                <a:lnTo>
                  <a:pt x="97" y="7"/>
                </a:lnTo>
                <a:lnTo>
                  <a:pt x="104" y="0"/>
                </a:lnTo>
                <a:lnTo>
                  <a:pt x="114" y="7"/>
                </a:lnTo>
                <a:lnTo>
                  <a:pt x="128" y="14"/>
                </a:lnTo>
                <a:lnTo>
                  <a:pt x="107" y="35"/>
                </a:lnTo>
                <a:lnTo>
                  <a:pt x="107" y="41"/>
                </a:lnTo>
                <a:lnTo>
                  <a:pt x="104" y="59"/>
                </a:lnTo>
                <a:lnTo>
                  <a:pt x="107" y="73"/>
                </a:lnTo>
                <a:lnTo>
                  <a:pt x="121" y="87"/>
                </a:lnTo>
                <a:lnTo>
                  <a:pt x="132" y="104"/>
                </a:lnTo>
                <a:lnTo>
                  <a:pt x="118" y="114"/>
                </a:lnTo>
                <a:lnTo>
                  <a:pt x="73" y="90"/>
                </a:lnTo>
                <a:lnTo>
                  <a:pt x="48" y="87"/>
                </a:lnTo>
                <a:lnTo>
                  <a:pt x="38" y="87"/>
                </a:lnTo>
                <a:lnTo>
                  <a:pt x="34" y="87"/>
                </a:lnTo>
                <a:lnTo>
                  <a:pt x="7" y="76"/>
                </a:lnTo>
                <a:lnTo>
                  <a:pt x="0" y="66"/>
                </a:lnTo>
                <a:lnTo>
                  <a:pt x="3" y="38"/>
                </a:lnTo>
                <a:lnTo>
                  <a:pt x="3" y="21"/>
                </a:lnTo>
                <a:lnTo>
                  <a:pt x="17" y="10"/>
                </a:lnTo>
                <a:lnTo>
                  <a:pt x="24" y="17"/>
                </a:lnTo>
                <a:lnTo>
                  <a:pt x="28" y="21"/>
                </a:lnTo>
                <a:lnTo>
                  <a:pt x="45" y="24"/>
                </a:lnTo>
                <a:lnTo>
                  <a:pt x="48"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91" name="Freeform 76">
            <a:extLst>
              <a:ext uri="{FF2B5EF4-FFF2-40B4-BE49-F238E27FC236}">
                <a16:creationId xmlns:a16="http://schemas.microsoft.com/office/drawing/2014/main" id="{5C342A11-EDCA-B05D-89E2-1EA054A5F621}"/>
              </a:ext>
              <a:ext uri="{C183D7F6-B498-43B3-948B-1728B52AA6E4}">
                <adec:decorative xmlns:adec="http://schemas.microsoft.com/office/drawing/2017/decorative" val="1"/>
              </a:ext>
            </a:extLst>
          </p:cNvPr>
          <p:cNvSpPr>
            <a:spLocks/>
          </p:cNvSpPr>
          <p:nvPr/>
        </p:nvSpPr>
        <p:spPr bwMode="auto">
          <a:xfrm>
            <a:off x="10612232" y="5425175"/>
            <a:ext cx="119331" cy="171720"/>
          </a:xfrm>
          <a:custGeom>
            <a:avLst/>
            <a:gdLst>
              <a:gd name="T0" fmla="*/ 41 w 41"/>
              <a:gd name="T1" fmla="*/ 20 h 59"/>
              <a:gd name="T2" fmla="*/ 41 w 41"/>
              <a:gd name="T3" fmla="*/ 31 h 59"/>
              <a:gd name="T4" fmla="*/ 31 w 41"/>
              <a:gd name="T5" fmla="*/ 38 h 59"/>
              <a:gd name="T6" fmla="*/ 34 w 41"/>
              <a:gd name="T7" fmla="*/ 45 h 59"/>
              <a:gd name="T8" fmla="*/ 31 w 41"/>
              <a:gd name="T9" fmla="*/ 59 h 59"/>
              <a:gd name="T10" fmla="*/ 10 w 41"/>
              <a:gd name="T11" fmla="*/ 59 h 59"/>
              <a:gd name="T12" fmla="*/ 7 w 41"/>
              <a:gd name="T13" fmla="*/ 48 h 59"/>
              <a:gd name="T14" fmla="*/ 0 w 41"/>
              <a:gd name="T15" fmla="*/ 45 h 59"/>
              <a:gd name="T16" fmla="*/ 3 w 41"/>
              <a:gd name="T17" fmla="*/ 24 h 59"/>
              <a:gd name="T18" fmla="*/ 10 w 41"/>
              <a:gd name="T19" fmla="*/ 3 h 59"/>
              <a:gd name="T20" fmla="*/ 13 w 41"/>
              <a:gd name="T21" fmla="*/ 0 h 59"/>
              <a:gd name="T22" fmla="*/ 24 w 41"/>
              <a:gd name="T23" fmla="*/ 3 h 59"/>
              <a:gd name="T24" fmla="*/ 31 w 41"/>
              <a:gd name="T25" fmla="*/ 17 h 59"/>
              <a:gd name="T26" fmla="*/ 38 w 41"/>
              <a:gd name="T27" fmla="*/ 20 h 59"/>
              <a:gd name="T28" fmla="*/ 41 w 41"/>
              <a:gd name="T2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41" y="20"/>
                </a:moveTo>
                <a:lnTo>
                  <a:pt x="41" y="31"/>
                </a:lnTo>
                <a:lnTo>
                  <a:pt x="31" y="38"/>
                </a:lnTo>
                <a:lnTo>
                  <a:pt x="34" y="45"/>
                </a:lnTo>
                <a:lnTo>
                  <a:pt x="31" y="59"/>
                </a:lnTo>
                <a:lnTo>
                  <a:pt x="10" y="59"/>
                </a:lnTo>
                <a:lnTo>
                  <a:pt x="7" y="48"/>
                </a:lnTo>
                <a:lnTo>
                  <a:pt x="0" y="45"/>
                </a:lnTo>
                <a:lnTo>
                  <a:pt x="3" y="24"/>
                </a:lnTo>
                <a:lnTo>
                  <a:pt x="10" y="3"/>
                </a:lnTo>
                <a:lnTo>
                  <a:pt x="13" y="0"/>
                </a:lnTo>
                <a:lnTo>
                  <a:pt x="24" y="3"/>
                </a:lnTo>
                <a:lnTo>
                  <a:pt x="31" y="17"/>
                </a:lnTo>
                <a:lnTo>
                  <a:pt x="38" y="20"/>
                </a:lnTo>
                <a:lnTo>
                  <a:pt x="41" y="2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2" name="Freeform 77">
            <a:extLst>
              <a:ext uri="{FF2B5EF4-FFF2-40B4-BE49-F238E27FC236}">
                <a16:creationId xmlns:a16="http://schemas.microsoft.com/office/drawing/2014/main" id="{768B1656-F25E-2FDE-E938-72BBF821177E}"/>
              </a:ext>
              <a:ext uri="{C183D7F6-B498-43B3-948B-1728B52AA6E4}">
                <adec:decorative xmlns:adec="http://schemas.microsoft.com/office/drawing/2017/decorative" val="1"/>
              </a:ext>
            </a:extLst>
          </p:cNvPr>
          <p:cNvSpPr>
            <a:spLocks/>
          </p:cNvSpPr>
          <p:nvPr/>
        </p:nvSpPr>
        <p:spPr bwMode="auto">
          <a:xfrm>
            <a:off x="10551111" y="5736597"/>
            <a:ext cx="151346" cy="253214"/>
          </a:xfrm>
          <a:custGeom>
            <a:avLst/>
            <a:gdLst>
              <a:gd name="T0" fmla="*/ 21 w 52"/>
              <a:gd name="T1" fmla="*/ 0 h 87"/>
              <a:gd name="T2" fmla="*/ 28 w 52"/>
              <a:gd name="T3" fmla="*/ 7 h 87"/>
              <a:gd name="T4" fmla="*/ 21 w 52"/>
              <a:gd name="T5" fmla="*/ 21 h 87"/>
              <a:gd name="T6" fmla="*/ 28 w 52"/>
              <a:gd name="T7" fmla="*/ 31 h 87"/>
              <a:gd name="T8" fmla="*/ 31 w 52"/>
              <a:gd name="T9" fmla="*/ 24 h 87"/>
              <a:gd name="T10" fmla="*/ 45 w 52"/>
              <a:gd name="T11" fmla="*/ 28 h 87"/>
              <a:gd name="T12" fmla="*/ 52 w 52"/>
              <a:gd name="T13" fmla="*/ 52 h 87"/>
              <a:gd name="T14" fmla="*/ 41 w 52"/>
              <a:gd name="T15" fmla="*/ 56 h 87"/>
              <a:gd name="T16" fmla="*/ 45 w 52"/>
              <a:gd name="T17" fmla="*/ 66 h 87"/>
              <a:gd name="T18" fmla="*/ 34 w 52"/>
              <a:gd name="T19" fmla="*/ 69 h 87"/>
              <a:gd name="T20" fmla="*/ 34 w 52"/>
              <a:gd name="T21" fmla="*/ 76 h 87"/>
              <a:gd name="T22" fmla="*/ 24 w 52"/>
              <a:gd name="T23" fmla="*/ 87 h 87"/>
              <a:gd name="T24" fmla="*/ 17 w 52"/>
              <a:gd name="T25" fmla="*/ 83 h 87"/>
              <a:gd name="T26" fmla="*/ 14 w 52"/>
              <a:gd name="T27" fmla="*/ 83 h 87"/>
              <a:gd name="T28" fmla="*/ 14 w 52"/>
              <a:gd name="T29" fmla="*/ 73 h 87"/>
              <a:gd name="T30" fmla="*/ 3 w 52"/>
              <a:gd name="T31" fmla="*/ 63 h 87"/>
              <a:gd name="T32" fmla="*/ 3 w 52"/>
              <a:gd name="T33" fmla="*/ 52 h 87"/>
              <a:gd name="T34" fmla="*/ 7 w 52"/>
              <a:gd name="T35" fmla="*/ 45 h 87"/>
              <a:gd name="T36" fmla="*/ 0 w 52"/>
              <a:gd name="T37" fmla="*/ 38 h 87"/>
              <a:gd name="T38" fmla="*/ 0 w 52"/>
              <a:gd name="T39" fmla="*/ 31 h 87"/>
              <a:gd name="T40" fmla="*/ 7 w 52"/>
              <a:gd name="T41" fmla="*/ 31 h 87"/>
              <a:gd name="T42" fmla="*/ 7 w 52"/>
              <a:gd name="T43" fmla="*/ 17 h 87"/>
              <a:gd name="T44" fmla="*/ 0 w 52"/>
              <a:gd name="T45" fmla="*/ 7 h 87"/>
              <a:gd name="T46" fmla="*/ 7 w 52"/>
              <a:gd name="T47" fmla="*/ 0 h 87"/>
              <a:gd name="T48" fmla="*/ 21 w 52"/>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87">
                <a:moveTo>
                  <a:pt x="21" y="0"/>
                </a:moveTo>
                <a:lnTo>
                  <a:pt x="28" y="7"/>
                </a:lnTo>
                <a:lnTo>
                  <a:pt x="21" y="21"/>
                </a:lnTo>
                <a:lnTo>
                  <a:pt x="28" y="31"/>
                </a:lnTo>
                <a:lnTo>
                  <a:pt x="31" y="24"/>
                </a:lnTo>
                <a:lnTo>
                  <a:pt x="45" y="28"/>
                </a:lnTo>
                <a:lnTo>
                  <a:pt x="52" y="52"/>
                </a:lnTo>
                <a:lnTo>
                  <a:pt x="41" y="56"/>
                </a:lnTo>
                <a:lnTo>
                  <a:pt x="45" y="66"/>
                </a:lnTo>
                <a:lnTo>
                  <a:pt x="34" y="69"/>
                </a:lnTo>
                <a:lnTo>
                  <a:pt x="34" y="76"/>
                </a:lnTo>
                <a:lnTo>
                  <a:pt x="24" y="87"/>
                </a:lnTo>
                <a:lnTo>
                  <a:pt x="17" y="83"/>
                </a:lnTo>
                <a:lnTo>
                  <a:pt x="14" y="83"/>
                </a:lnTo>
                <a:lnTo>
                  <a:pt x="14" y="73"/>
                </a:lnTo>
                <a:lnTo>
                  <a:pt x="3" y="63"/>
                </a:lnTo>
                <a:lnTo>
                  <a:pt x="3" y="52"/>
                </a:lnTo>
                <a:lnTo>
                  <a:pt x="7" y="45"/>
                </a:lnTo>
                <a:lnTo>
                  <a:pt x="0" y="38"/>
                </a:lnTo>
                <a:lnTo>
                  <a:pt x="0" y="31"/>
                </a:lnTo>
                <a:lnTo>
                  <a:pt x="7" y="31"/>
                </a:lnTo>
                <a:lnTo>
                  <a:pt x="7" y="17"/>
                </a:lnTo>
                <a:lnTo>
                  <a:pt x="0" y="7"/>
                </a:lnTo>
                <a:lnTo>
                  <a:pt x="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3" name="Freeform 78">
            <a:extLst>
              <a:ext uri="{FF2B5EF4-FFF2-40B4-BE49-F238E27FC236}">
                <a16:creationId xmlns:a16="http://schemas.microsoft.com/office/drawing/2014/main" id="{56E15454-A200-584D-BD9D-7B02E8ECFCDF}"/>
              </a:ext>
              <a:ext uri="{C183D7F6-B498-43B3-948B-1728B52AA6E4}">
                <adec:decorative xmlns:adec="http://schemas.microsoft.com/office/drawing/2017/decorative" val="1"/>
              </a:ext>
            </a:extLst>
          </p:cNvPr>
          <p:cNvSpPr>
            <a:spLocks/>
          </p:cNvSpPr>
          <p:nvPr/>
        </p:nvSpPr>
        <p:spPr bwMode="auto">
          <a:xfrm>
            <a:off x="10813056" y="5919960"/>
            <a:ext cx="162988" cy="241572"/>
          </a:xfrm>
          <a:custGeom>
            <a:avLst/>
            <a:gdLst>
              <a:gd name="T0" fmla="*/ 56 w 56"/>
              <a:gd name="T1" fmla="*/ 0 h 83"/>
              <a:gd name="T2" fmla="*/ 56 w 56"/>
              <a:gd name="T3" fmla="*/ 41 h 83"/>
              <a:gd name="T4" fmla="*/ 45 w 56"/>
              <a:gd name="T5" fmla="*/ 55 h 83"/>
              <a:gd name="T6" fmla="*/ 56 w 56"/>
              <a:gd name="T7" fmla="*/ 79 h 83"/>
              <a:gd name="T8" fmla="*/ 56 w 56"/>
              <a:gd name="T9" fmla="*/ 83 h 83"/>
              <a:gd name="T10" fmla="*/ 52 w 56"/>
              <a:gd name="T11" fmla="*/ 79 h 83"/>
              <a:gd name="T12" fmla="*/ 49 w 56"/>
              <a:gd name="T13" fmla="*/ 72 h 83"/>
              <a:gd name="T14" fmla="*/ 35 w 56"/>
              <a:gd name="T15" fmla="*/ 69 h 83"/>
              <a:gd name="T16" fmla="*/ 31 w 56"/>
              <a:gd name="T17" fmla="*/ 69 h 83"/>
              <a:gd name="T18" fmla="*/ 21 w 56"/>
              <a:gd name="T19" fmla="*/ 65 h 83"/>
              <a:gd name="T20" fmla="*/ 17 w 56"/>
              <a:gd name="T21" fmla="*/ 62 h 83"/>
              <a:gd name="T22" fmla="*/ 14 w 56"/>
              <a:gd name="T23" fmla="*/ 65 h 83"/>
              <a:gd name="T24" fmla="*/ 14 w 56"/>
              <a:gd name="T25" fmla="*/ 52 h 83"/>
              <a:gd name="T26" fmla="*/ 0 w 56"/>
              <a:gd name="T27" fmla="*/ 41 h 83"/>
              <a:gd name="T28" fmla="*/ 17 w 56"/>
              <a:gd name="T29" fmla="*/ 31 h 83"/>
              <a:gd name="T30" fmla="*/ 21 w 56"/>
              <a:gd name="T31" fmla="*/ 24 h 83"/>
              <a:gd name="T32" fmla="*/ 21 w 56"/>
              <a:gd name="T33" fmla="*/ 13 h 83"/>
              <a:gd name="T34" fmla="*/ 31 w 56"/>
              <a:gd name="T35" fmla="*/ 17 h 83"/>
              <a:gd name="T36" fmla="*/ 42 w 56"/>
              <a:gd name="T37" fmla="*/ 6 h 83"/>
              <a:gd name="T38" fmla="*/ 56 w 56"/>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83">
                <a:moveTo>
                  <a:pt x="56" y="0"/>
                </a:moveTo>
                <a:lnTo>
                  <a:pt x="56" y="41"/>
                </a:lnTo>
                <a:lnTo>
                  <a:pt x="45" y="55"/>
                </a:lnTo>
                <a:lnTo>
                  <a:pt x="56" y="79"/>
                </a:lnTo>
                <a:lnTo>
                  <a:pt x="56" y="83"/>
                </a:lnTo>
                <a:lnTo>
                  <a:pt x="52" y="79"/>
                </a:lnTo>
                <a:lnTo>
                  <a:pt x="49" y="72"/>
                </a:lnTo>
                <a:lnTo>
                  <a:pt x="35" y="69"/>
                </a:lnTo>
                <a:lnTo>
                  <a:pt x="31" y="69"/>
                </a:lnTo>
                <a:lnTo>
                  <a:pt x="21" y="65"/>
                </a:lnTo>
                <a:lnTo>
                  <a:pt x="17" y="62"/>
                </a:lnTo>
                <a:lnTo>
                  <a:pt x="14" y="65"/>
                </a:lnTo>
                <a:lnTo>
                  <a:pt x="14" y="52"/>
                </a:lnTo>
                <a:lnTo>
                  <a:pt x="0" y="41"/>
                </a:lnTo>
                <a:lnTo>
                  <a:pt x="17" y="31"/>
                </a:lnTo>
                <a:lnTo>
                  <a:pt x="21" y="24"/>
                </a:lnTo>
                <a:lnTo>
                  <a:pt x="21" y="13"/>
                </a:lnTo>
                <a:lnTo>
                  <a:pt x="31" y="17"/>
                </a:lnTo>
                <a:lnTo>
                  <a:pt x="42" y="6"/>
                </a:lnTo>
                <a:lnTo>
                  <a:pt x="5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94" name="Freeform 79">
            <a:extLst>
              <a:ext uri="{FF2B5EF4-FFF2-40B4-BE49-F238E27FC236}">
                <a16:creationId xmlns:a16="http://schemas.microsoft.com/office/drawing/2014/main" id="{2B271D47-0E57-5512-3DAA-EF421E06D36E}"/>
              </a:ext>
              <a:ext uri="{C183D7F6-B498-43B3-948B-1728B52AA6E4}">
                <adec:decorative xmlns:adec="http://schemas.microsoft.com/office/drawing/2017/decorative" val="1"/>
              </a:ext>
            </a:extLst>
          </p:cNvPr>
          <p:cNvSpPr>
            <a:spLocks/>
          </p:cNvSpPr>
          <p:nvPr/>
        </p:nvSpPr>
        <p:spPr bwMode="auto">
          <a:xfrm>
            <a:off x="10670442" y="6039290"/>
            <a:ext cx="122241" cy="142615"/>
          </a:xfrm>
          <a:custGeom>
            <a:avLst/>
            <a:gdLst>
              <a:gd name="T0" fmla="*/ 25 w 42"/>
              <a:gd name="T1" fmla="*/ 4 h 49"/>
              <a:gd name="T2" fmla="*/ 28 w 42"/>
              <a:gd name="T3" fmla="*/ 11 h 49"/>
              <a:gd name="T4" fmla="*/ 42 w 42"/>
              <a:gd name="T5" fmla="*/ 49 h 49"/>
              <a:gd name="T6" fmla="*/ 39 w 42"/>
              <a:gd name="T7" fmla="*/ 45 h 49"/>
              <a:gd name="T8" fmla="*/ 35 w 42"/>
              <a:gd name="T9" fmla="*/ 42 h 49"/>
              <a:gd name="T10" fmla="*/ 35 w 42"/>
              <a:gd name="T11" fmla="*/ 38 h 49"/>
              <a:gd name="T12" fmla="*/ 32 w 42"/>
              <a:gd name="T13" fmla="*/ 42 h 49"/>
              <a:gd name="T14" fmla="*/ 28 w 42"/>
              <a:gd name="T15" fmla="*/ 45 h 49"/>
              <a:gd name="T16" fmla="*/ 21 w 42"/>
              <a:gd name="T17" fmla="*/ 45 h 49"/>
              <a:gd name="T18" fmla="*/ 18 w 42"/>
              <a:gd name="T19" fmla="*/ 42 h 49"/>
              <a:gd name="T20" fmla="*/ 14 w 42"/>
              <a:gd name="T21" fmla="*/ 42 h 49"/>
              <a:gd name="T22" fmla="*/ 11 w 42"/>
              <a:gd name="T23" fmla="*/ 45 h 49"/>
              <a:gd name="T24" fmla="*/ 7 w 42"/>
              <a:gd name="T25" fmla="*/ 45 h 49"/>
              <a:gd name="T26" fmla="*/ 4 w 42"/>
              <a:gd name="T27" fmla="*/ 45 h 49"/>
              <a:gd name="T28" fmla="*/ 0 w 42"/>
              <a:gd name="T29" fmla="*/ 38 h 49"/>
              <a:gd name="T30" fmla="*/ 0 w 42"/>
              <a:gd name="T31" fmla="*/ 35 h 49"/>
              <a:gd name="T32" fmla="*/ 4 w 42"/>
              <a:gd name="T33" fmla="*/ 28 h 49"/>
              <a:gd name="T34" fmla="*/ 4 w 42"/>
              <a:gd name="T35" fmla="*/ 7 h 49"/>
              <a:gd name="T36" fmla="*/ 11 w 42"/>
              <a:gd name="T37" fmla="*/ 7 h 49"/>
              <a:gd name="T38" fmla="*/ 18 w 42"/>
              <a:gd name="T39" fmla="*/ 0 h 49"/>
              <a:gd name="T40" fmla="*/ 21 w 42"/>
              <a:gd name="T41" fmla="*/ 0 h 49"/>
              <a:gd name="T42" fmla="*/ 25 w 42"/>
              <a:gd name="T4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9">
                <a:moveTo>
                  <a:pt x="25" y="4"/>
                </a:moveTo>
                <a:lnTo>
                  <a:pt x="28" y="11"/>
                </a:lnTo>
                <a:lnTo>
                  <a:pt x="42" y="49"/>
                </a:lnTo>
                <a:lnTo>
                  <a:pt x="39" y="45"/>
                </a:lnTo>
                <a:lnTo>
                  <a:pt x="35" y="42"/>
                </a:lnTo>
                <a:lnTo>
                  <a:pt x="35" y="38"/>
                </a:lnTo>
                <a:lnTo>
                  <a:pt x="32" y="42"/>
                </a:lnTo>
                <a:lnTo>
                  <a:pt x="28" y="45"/>
                </a:lnTo>
                <a:lnTo>
                  <a:pt x="21" y="45"/>
                </a:lnTo>
                <a:lnTo>
                  <a:pt x="18" y="42"/>
                </a:lnTo>
                <a:lnTo>
                  <a:pt x="14" y="42"/>
                </a:lnTo>
                <a:lnTo>
                  <a:pt x="11" y="45"/>
                </a:lnTo>
                <a:lnTo>
                  <a:pt x="7" y="45"/>
                </a:lnTo>
                <a:lnTo>
                  <a:pt x="4" y="45"/>
                </a:lnTo>
                <a:lnTo>
                  <a:pt x="0" y="38"/>
                </a:lnTo>
                <a:lnTo>
                  <a:pt x="0" y="35"/>
                </a:lnTo>
                <a:lnTo>
                  <a:pt x="4" y="28"/>
                </a:lnTo>
                <a:lnTo>
                  <a:pt x="4" y="7"/>
                </a:lnTo>
                <a:lnTo>
                  <a:pt x="11" y="7"/>
                </a:lnTo>
                <a:lnTo>
                  <a:pt x="18" y="0"/>
                </a:lnTo>
                <a:lnTo>
                  <a:pt x="21" y="0"/>
                </a:lnTo>
                <a:lnTo>
                  <a:pt x="2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5" name="Freeform 80">
            <a:extLst>
              <a:ext uri="{FF2B5EF4-FFF2-40B4-BE49-F238E27FC236}">
                <a16:creationId xmlns:a16="http://schemas.microsoft.com/office/drawing/2014/main" id="{D0D53BA6-F7DB-DE77-0DE9-B37474212431}"/>
              </a:ext>
              <a:ext uri="{C183D7F6-B498-43B3-948B-1728B52AA6E4}">
                <adec:decorative xmlns:adec="http://schemas.microsoft.com/office/drawing/2017/decorative" val="1"/>
              </a:ext>
            </a:extLst>
          </p:cNvPr>
          <p:cNvSpPr>
            <a:spLocks/>
          </p:cNvSpPr>
          <p:nvPr/>
        </p:nvSpPr>
        <p:spPr bwMode="auto">
          <a:xfrm>
            <a:off x="10690816" y="6170263"/>
            <a:ext cx="40747" cy="40747"/>
          </a:xfrm>
          <a:custGeom>
            <a:avLst/>
            <a:gdLst>
              <a:gd name="T0" fmla="*/ 0 w 14"/>
              <a:gd name="T1" fmla="*/ 11 h 14"/>
              <a:gd name="T2" fmla="*/ 0 w 14"/>
              <a:gd name="T3" fmla="*/ 7 h 14"/>
              <a:gd name="T4" fmla="*/ 4 w 14"/>
              <a:gd name="T5" fmla="*/ 4 h 14"/>
              <a:gd name="T6" fmla="*/ 7 w 14"/>
              <a:gd name="T7" fmla="*/ 0 h 14"/>
              <a:gd name="T8" fmla="*/ 11 w 14"/>
              <a:gd name="T9" fmla="*/ 0 h 14"/>
              <a:gd name="T10" fmla="*/ 14 w 14"/>
              <a:gd name="T11" fmla="*/ 4 h 14"/>
              <a:gd name="T12" fmla="*/ 14 w 14"/>
              <a:gd name="T13" fmla="*/ 7 h 14"/>
              <a:gd name="T14" fmla="*/ 11 w 14"/>
              <a:gd name="T15" fmla="*/ 7 h 14"/>
              <a:gd name="T16" fmla="*/ 4 w 14"/>
              <a:gd name="T17" fmla="*/ 14 h 14"/>
              <a:gd name="T18" fmla="*/ 4 w 14"/>
              <a:gd name="T19" fmla="*/ 11 h 14"/>
              <a:gd name="T20" fmla="*/ 0 w 14"/>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1"/>
                </a:moveTo>
                <a:lnTo>
                  <a:pt x="0" y="7"/>
                </a:lnTo>
                <a:lnTo>
                  <a:pt x="4" y="4"/>
                </a:lnTo>
                <a:lnTo>
                  <a:pt x="7" y="0"/>
                </a:lnTo>
                <a:lnTo>
                  <a:pt x="11" y="0"/>
                </a:lnTo>
                <a:lnTo>
                  <a:pt x="14" y="4"/>
                </a:lnTo>
                <a:lnTo>
                  <a:pt x="14" y="7"/>
                </a:lnTo>
                <a:lnTo>
                  <a:pt x="11" y="7"/>
                </a:lnTo>
                <a:lnTo>
                  <a:pt x="4" y="14"/>
                </a:lnTo>
                <a:lnTo>
                  <a:pt x="4" y="11"/>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6" name="Freeform 81">
            <a:extLst>
              <a:ext uri="{FF2B5EF4-FFF2-40B4-BE49-F238E27FC236}">
                <a16:creationId xmlns:a16="http://schemas.microsoft.com/office/drawing/2014/main" id="{0D7D0EB5-35F6-6206-1C83-C72682386A98}"/>
              </a:ext>
              <a:ext uri="{C183D7F6-B498-43B3-948B-1728B52AA6E4}">
                <adec:decorative xmlns:adec="http://schemas.microsoft.com/office/drawing/2017/decorative" val="1"/>
              </a:ext>
            </a:extLst>
          </p:cNvPr>
          <p:cNvSpPr>
            <a:spLocks/>
          </p:cNvSpPr>
          <p:nvPr/>
        </p:nvSpPr>
        <p:spPr bwMode="auto">
          <a:xfrm>
            <a:off x="10751935" y="6211009"/>
            <a:ext cx="20374" cy="20374"/>
          </a:xfrm>
          <a:custGeom>
            <a:avLst/>
            <a:gdLst>
              <a:gd name="T0" fmla="*/ 0 w 7"/>
              <a:gd name="T1" fmla="*/ 4 h 7"/>
              <a:gd name="T2" fmla="*/ 4 w 7"/>
              <a:gd name="T3" fmla="*/ 0 h 7"/>
              <a:gd name="T4" fmla="*/ 7 w 7"/>
              <a:gd name="T5" fmla="*/ 0 h 7"/>
              <a:gd name="T6" fmla="*/ 7 w 7"/>
              <a:gd name="T7" fmla="*/ 4 h 7"/>
              <a:gd name="T8" fmla="*/ 7 w 7"/>
              <a:gd name="T9" fmla="*/ 7 h 7"/>
              <a:gd name="T10" fmla="*/ 4 w 7"/>
              <a:gd name="T11" fmla="*/ 7 h 7"/>
              <a:gd name="T12" fmla="*/ 0 w 7"/>
              <a:gd name="T13" fmla="*/ 7 h 7"/>
              <a:gd name="T14" fmla="*/ 0 w 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0" y="4"/>
                </a:moveTo>
                <a:lnTo>
                  <a:pt x="4" y="0"/>
                </a:lnTo>
                <a:lnTo>
                  <a:pt x="7" y="0"/>
                </a:lnTo>
                <a:lnTo>
                  <a:pt x="7" y="4"/>
                </a:lnTo>
                <a:lnTo>
                  <a:pt x="7"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7" name="Freeform 82">
            <a:extLst>
              <a:ext uri="{FF2B5EF4-FFF2-40B4-BE49-F238E27FC236}">
                <a16:creationId xmlns:a16="http://schemas.microsoft.com/office/drawing/2014/main" id="{AD273293-0DC0-CE3B-CA4F-115E483A96B6}"/>
              </a:ext>
              <a:ext uri="{C183D7F6-B498-43B3-948B-1728B52AA6E4}">
                <adec:decorative xmlns:adec="http://schemas.microsoft.com/office/drawing/2017/decorative" val="1"/>
              </a:ext>
            </a:extLst>
          </p:cNvPr>
          <p:cNvSpPr>
            <a:spLocks/>
          </p:cNvSpPr>
          <p:nvPr/>
        </p:nvSpPr>
        <p:spPr bwMode="auto">
          <a:xfrm>
            <a:off x="10469618" y="5556147"/>
            <a:ext cx="221198" cy="221198"/>
          </a:xfrm>
          <a:custGeom>
            <a:avLst/>
            <a:gdLst>
              <a:gd name="T0" fmla="*/ 49 w 76"/>
              <a:gd name="T1" fmla="*/ 0 h 76"/>
              <a:gd name="T2" fmla="*/ 56 w 76"/>
              <a:gd name="T3" fmla="*/ 3 h 76"/>
              <a:gd name="T4" fmla="*/ 59 w 76"/>
              <a:gd name="T5" fmla="*/ 14 h 76"/>
              <a:gd name="T6" fmla="*/ 66 w 76"/>
              <a:gd name="T7" fmla="*/ 20 h 76"/>
              <a:gd name="T8" fmla="*/ 73 w 76"/>
              <a:gd name="T9" fmla="*/ 20 h 76"/>
              <a:gd name="T10" fmla="*/ 76 w 76"/>
              <a:gd name="T11" fmla="*/ 34 h 76"/>
              <a:gd name="T12" fmla="*/ 66 w 76"/>
              <a:gd name="T13" fmla="*/ 34 h 76"/>
              <a:gd name="T14" fmla="*/ 62 w 76"/>
              <a:gd name="T15" fmla="*/ 52 h 76"/>
              <a:gd name="T16" fmla="*/ 49 w 76"/>
              <a:gd name="T17" fmla="*/ 62 h 76"/>
              <a:gd name="T18" fmla="*/ 35 w 76"/>
              <a:gd name="T19" fmla="*/ 62 h 76"/>
              <a:gd name="T20" fmla="*/ 28 w 76"/>
              <a:gd name="T21" fmla="*/ 69 h 76"/>
              <a:gd name="T22" fmla="*/ 14 w 76"/>
              <a:gd name="T23" fmla="*/ 76 h 76"/>
              <a:gd name="T24" fmla="*/ 10 w 76"/>
              <a:gd name="T25" fmla="*/ 69 h 76"/>
              <a:gd name="T26" fmla="*/ 14 w 76"/>
              <a:gd name="T27" fmla="*/ 59 h 76"/>
              <a:gd name="T28" fmla="*/ 14 w 76"/>
              <a:gd name="T29" fmla="*/ 48 h 76"/>
              <a:gd name="T30" fmla="*/ 17 w 76"/>
              <a:gd name="T31" fmla="*/ 45 h 76"/>
              <a:gd name="T32" fmla="*/ 17 w 76"/>
              <a:gd name="T33" fmla="*/ 41 h 76"/>
              <a:gd name="T34" fmla="*/ 10 w 76"/>
              <a:gd name="T35" fmla="*/ 31 h 76"/>
              <a:gd name="T36" fmla="*/ 3 w 76"/>
              <a:gd name="T37" fmla="*/ 27 h 76"/>
              <a:gd name="T38" fmla="*/ 0 w 76"/>
              <a:gd name="T39" fmla="*/ 24 h 76"/>
              <a:gd name="T40" fmla="*/ 7 w 76"/>
              <a:gd name="T41" fmla="*/ 14 h 76"/>
              <a:gd name="T42" fmla="*/ 38 w 76"/>
              <a:gd name="T43" fmla="*/ 14 h 76"/>
              <a:gd name="T44" fmla="*/ 42 w 76"/>
              <a:gd name="T45" fmla="*/ 3 h 76"/>
              <a:gd name="T46" fmla="*/ 49 w 76"/>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76">
                <a:moveTo>
                  <a:pt x="49" y="0"/>
                </a:moveTo>
                <a:lnTo>
                  <a:pt x="56" y="3"/>
                </a:lnTo>
                <a:lnTo>
                  <a:pt x="59" y="14"/>
                </a:lnTo>
                <a:lnTo>
                  <a:pt x="66" y="20"/>
                </a:lnTo>
                <a:lnTo>
                  <a:pt x="73" y="20"/>
                </a:lnTo>
                <a:lnTo>
                  <a:pt x="76" y="34"/>
                </a:lnTo>
                <a:lnTo>
                  <a:pt x="66" y="34"/>
                </a:lnTo>
                <a:lnTo>
                  <a:pt x="62" y="52"/>
                </a:lnTo>
                <a:lnTo>
                  <a:pt x="49" y="62"/>
                </a:lnTo>
                <a:lnTo>
                  <a:pt x="35" y="62"/>
                </a:lnTo>
                <a:lnTo>
                  <a:pt x="28" y="69"/>
                </a:lnTo>
                <a:lnTo>
                  <a:pt x="14" y="76"/>
                </a:lnTo>
                <a:lnTo>
                  <a:pt x="10" y="69"/>
                </a:lnTo>
                <a:lnTo>
                  <a:pt x="14" y="59"/>
                </a:lnTo>
                <a:lnTo>
                  <a:pt x="14" y="48"/>
                </a:lnTo>
                <a:lnTo>
                  <a:pt x="17" y="45"/>
                </a:lnTo>
                <a:lnTo>
                  <a:pt x="17" y="41"/>
                </a:lnTo>
                <a:lnTo>
                  <a:pt x="10" y="31"/>
                </a:lnTo>
                <a:lnTo>
                  <a:pt x="3" y="27"/>
                </a:lnTo>
                <a:lnTo>
                  <a:pt x="0" y="24"/>
                </a:lnTo>
                <a:lnTo>
                  <a:pt x="7" y="14"/>
                </a:lnTo>
                <a:lnTo>
                  <a:pt x="38" y="14"/>
                </a:lnTo>
                <a:lnTo>
                  <a:pt x="42" y="3"/>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8" name="Freeform 83">
            <a:extLst>
              <a:ext uri="{FF2B5EF4-FFF2-40B4-BE49-F238E27FC236}">
                <a16:creationId xmlns:a16="http://schemas.microsoft.com/office/drawing/2014/main" id="{02C8F3D5-4125-7F6F-C247-04AE019472F1}"/>
              </a:ext>
              <a:ext uri="{C183D7F6-B498-43B3-948B-1728B52AA6E4}">
                <adec:decorative xmlns:adec="http://schemas.microsoft.com/office/drawing/2017/decorative" val="1"/>
              </a:ext>
            </a:extLst>
          </p:cNvPr>
          <p:cNvSpPr>
            <a:spLocks/>
          </p:cNvSpPr>
          <p:nvPr/>
        </p:nvSpPr>
        <p:spPr bwMode="auto">
          <a:xfrm>
            <a:off x="10498722" y="5978170"/>
            <a:ext cx="151346" cy="151346"/>
          </a:xfrm>
          <a:custGeom>
            <a:avLst/>
            <a:gdLst>
              <a:gd name="T0" fmla="*/ 35 w 52"/>
              <a:gd name="T1" fmla="*/ 0 h 52"/>
              <a:gd name="T2" fmla="*/ 42 w 52"/>
              <a:gd name="T3" fmla="*/ 4 h 52"/>
              <a:gd name="T4" fmla="*/ 46 w 52"/>
              <a:gd name="T5" fmla="*/ 7 h 52"/>
              <a:gd name="T6" fmla="*/ 49 w 52"/>
              <a:gd name="T7" fmla="*/ 18 h 52"/>
              <a:gd name="T8" fmla="*/ 52 w 52"/>
              <a:gd name="T9" fmla="*/ 52 h 52"/>
              <a:gd name="T10" fmla="*/ 39 w 52"/>
              <a:gd name="T11" fmla="*/ 52 h 52"/>
              <a:gd name="T12" fmla="*/ 35 w 52"/>
              <a:gd name="T13" fmla="*/ 45 h 52"/>
              <a:gd name="T14" fmla="*/ 32 w 52"/>
              <a:gd name="T15" fmla="*/ 35 h 52"/>
              <a:gd name="T16" fmla="*/ 28 w 52"/>
              <a:gd name="T17" fmla="*/ 35 h 52"/>
              <a:gd name="T18" fmla="*/ 25 w 52"/>
              <a:gd name="T19" fmla="*/ 35 h 52"/>
              <a:gd name="T20" fmla="*/ 21 w 52"/>
              <a:gd name="T21" fmla="*/ 35 h 52"/>
              <a:gd name="T22" fmla="*/ 18 w 52"/>
              <a:gd name="T23" fmla="*/ 25 h 52"/>
              <a:gd name="T24" fmla="*/ 7 w 52"/>
              <a:gd name="T25" fmla="*/ 21 h 52"/>
              <a:gd name="T26" fmla="*/ 0 w 52"/>
              <a:gd name="T27" fmla="*/ 21 h 52"/>
              <a:gd name="T28" fmla="*/ 4 w 52"/>
              <a:gd name="T29" fmla="*/ 7 h 52"/>
              <a:gd name="T30" fmla="*/ 14 w 52"/>
              <a:gd name="T31" fmla="*/ 7 h 52"/>
              <a:gd name="T32" fmla="*/ 25 w 52"/>
              <a:gd name="T33" fmla="*/ 14 h 52"/>
              <a:gd name="T34" fmla="*/ 35 w 52"/>
              <a:gd name="T35" fmla="*/ 7 h 52"/>
              <a:gd name="T36" fmla="*/ 35 w 52"/>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5" y="0"/>
                </a:moveTo>
                <a:lnTo>
                  <a:pt x="42" y="4"/>
                </a:lnTo>
                <a:lnTo>
                  <a:pt x="46" y="7"/>
                </a:lnTo>
                <a:lnTo>
                  <a:pt x="49" y="18"/>
                </a:lnTo>
                <a:lnTo>
                  <a:pt x="52" y="52"/>
                </a:lnTo>
                <a:lnTo>
                  <a:pt x="39" y="52"/>
                </a:lnTo>
                <a:lnTo>
                  <a:pt x="35" y="45"/>
                </a:lnTo>
                <a:lnTo>
                  <a:pt x="32" y="35"/>
                </a:lnTo>
                <a:lnTo>
                  <a:pt x="28" y="35"/>
                </a:lnTo>
                <a:lnTo>
                  <a:pt x="25" y="35"/>
                </a:lnTo>
                <a:lnTo>
                  <a:pt x="21" y="35"/>
                </a:lnTo>
                <a:lnTo>
                  <a:pt x="18" y="25"/>
                </a:lnTo>
                <a:lnTo>
                  <a:pt x="7" y="21"/>
                </a:lnTo>
                <a:lnTo>
                  <a:pt x="0" y="21"/>
                </a:lnTo>
                <a:lnTo>
                  <a:pt x="4" y="7"/>
                </a:lnTo>
                <a:lnTo>
                  <a:pt x="14" y="7"/>
                </a:lnTo>
                <a:lnTo>
                  <a:pt x="25" y="14"/>
                </a:lnTo>
                <a:lnTo>
                  <a:pt x="35"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9" name="Freeform 84">
            <a:extLst>
              <a:ext uri="{FF2B5EF4-FFF2-40B4-BE49-F238E27FC236}">
                <a16:creationId xmlns:a16="http://schemas.microsoft.com/office/drawing/2014/main" id="{EF3DF398-FD5D-C12D-5A6E-B9B321FB0A70}"/>
              </a:ext>
              <a:ext uri="{C183D7F6-B498-43B3-948B-1728B52AA6E4}">
                <adec:decorative xmlns:adec="http://schemas.microsoft.com/office/drawing/2017/decorative" val="1"/>
              </a:ext>
            </a:extLst>
          </p:cNvPr>
          <p:cNvSpPr>
            <a:spLocks/>
          </p:cNvSpPr>
          <p:nvPr/>
        </p:nvSpPr>
        <p:spPr bwMode="auto">
          <a:xfrm>
            <a:off x="10641337" y="5454281"/>
            <a:ext cx="293961" cy="273587"/>
          </a:xfrm>
          <a:custGeom>
            <a:avLst/>
            <a:gdLst>
              <a:gd name="T0" fmla="*/ 66 w 101"/>
              <a:gd name="T1" fmla="*/ 14 h 94"/>
              <a:gd name="T2" fmla="*/ 66 w 101"/>
              <a:gd name="T3" fmla="*/ 21 h 94"/>
              <a:gd name="T4" fmla="*/ 73 w 101"/>
              <a:gd name="T5" fmla="*/ 24 h 94"/>
              <a:gd name="T6" fmla="*/ 73 w 101"/>
              <a:gd name="T7" fmla="*/ 31 h 94"/>
              <a:gd name="T8" fmla="*/ 83 w 101"/>
              <a:gd name="T9" fmla="*/ 42 h 94"/>
              <a:gd name="T10" fmla="*/ 80 w 101"/>
              <a:gd name="T11" fmla="*/ 45 h 94"/>
              <a:gd name="T12" fmla="*/ 70 w 101"/>
              <a:gd name="T13" fmla="*/ 45 h 94"/>
              <a:gd name="T14" fmla="*/ 66 w 101"/>
              <a:gd name="T15" fmla="*/ 52 h 94"/>
              <a:gd name="T16" fmla="*/ 76 w 101"/>
              <a:gd name="T17" fmla="*/ 59 h 94"/>
              <a:gd name="T18" fmla="*/ 90 w 101"/>
              <a:gd name="T19" fmla="*/ 55 h 94"/>
              <a:gd name="T20" fmla="*/ 101 w 101"/>
              <a:gd name="T21" fmla="*/ 69 h 94"/>
              <a:gd name="T22" fmla="*/ 101 w 101"/>
              <a:gd name="T23" fmla="*/ 76 h 94"/>
              <a:gd name="T24" fmla="*/ 101 w 101"/>
              <a:gd name="T25" fmla="*/ 87 h 94"/>
              <a:gd name="T26" fmla="*/ 87 w 101"/>
              <a:gd name="T27" fmla="*/ 90 h 94"/>
              <a:gd name="T28" fmla="*/ 76 w 101"/>
              <a:gd name="T29" fmla="*/ 94 h 94"/>
              <a:gd name="T30" fmla="*/ 59 w 101"/>
              <a:gd name="T31" fmla="*/ 83 h 94"/>
              <a:gd name="T32" fmla="*/ 56 w 101"/>
              <a:gd name="T33" fmla="*/ 69 h 94"/>
              <a:gd name="T34" fmla="*/ 45 w 101"/>
              <a:gd name="T35" fmla="*/ 69 h 94"/>
              <a:gd name="T36" fmla="*/ 42 w 101"/>
              <a:gd name="T37" fmla="*/ 76 h 94"/>
              <a:gd name="T38" fmla="*/ 35 w 101"/>
              <a:gd name="T39" fmla="*/ 80 h 94"/>
              <a:gd name="T40" fmla="*/ 21 w 101"/>
              <a:gd name="T41" fmla="*/ 66 h 94"/>
              <a:gd name="T42" fmla="*/ 17 w 101"/>
              <a:gd name="T43" fmla="*/ 69 h 94"/>
              <a:gd name="T44" fmla="*/ 14 w 101"/>
              <a:gd name="T45" fmla="*/ 55 h 94"/>
              <a:gd name="T46" fmla="*/ 7 w 101"/>
              <a:gd name="T47" fmla="*/ 55 h 94"/>
              <a:gd name="T48" fmla="*/ 0 w 101"/>
              <a:gd name="T49" fmla="*/ 49 h 94"/>
              <a:gd name="T50" fmla="*/ 21 w 101"/>
              <a:gd name="T51" fmla="*/ 49 h 94"/>
              <a:gd name="T52" fmla="*/ 24 w 101"/>
              <a:gd name="T53" fmla="*/ 35 h 94"/>
              <a:gd name="T54" fmla="*/ 21 w 101"/>
              <a:gd name="T55" fmla="*/ 28 h 94"/>
              <a:gd name="T56" fmla="*/ 31 w 101"/>
              <a:gd name="T57" fmla="*/ 21 h 94"/>
              <a:gd name="T58" fmla="*/ 31 w 101"/>
              <a:gd name="T59" fmla="*/ 10 h 94"/>
              <a:gd name="T60" fmla="*/ 35 w 101"/>
              <a:gd name="T61" fmla="*/ 0 h 94"/>
              <a:gd name="T62" fmla="*/ 49 w 101"/>
              <a:gd name="T63" fmla="*/ 3 h 94"/>
              <a:gd name="T64" fmla="*/ 52 w 101"/>
              <a:gd name="T65" fmla="*/ 14 h 94"/>
              <a:gd name="T66" fmla="*/ 66 w 101"/>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94">
                <a:moveTo>
                  <a:pt x="66" y="14"/>
                </a:moveTo>
                <a:lnTo>
                  <a:pt x="66" y="21"/>
                </a:lnTo>
                <a:lnTo>
                  <a:pt x="73" y="24"/>
                </a:lnTo>
                <a:lnTo>
                  <a:pt x="73" y="31"/>
                </a:lnTo>
                <a:lnTo>
                  <a:pt x="83" y="42"/>
                </a:lnTo>
                <a:lnTo>
                  <a:pt x="80" y="45"/>
                </a:lnTo>
                <a:lnTo>
                  <a:pt x="70" y="45"/>
                </a:lnTo>
                <a:lnTo>
                  <a:pt x="66" y="52"/>
                </a:lnTo>
                <a:lnTo>
                  <a:pt x="76" y="59"/>
                </a:lnTo>
                <a:lnTo>
                  <a:pt x="90" y="55"/>
                </a:lnTo>
                <a:lnTo>
                  <a:pt x="101" y="69"/>
                </a:lnTo>
                <a:lnTo>
                  <a:pt x="101" y="76"/>
                </a:lnTo>
                <a:lnTo>
                  <a:pt x="101" y="87"/>
                </a:lnTo>
                <a:lnTo>
                  <a:pt x="87" y="90"/>
                </a:lnTo>
                <a:lnTo>
                  <a:pt x="76" y="94"/>
                </a:lnTo>
                <a:lnTo>
                  <a:pt x="59" y="83"/>
                </a:lnTo>
                <a:lnTo>
                  <a:pt x="56" y="69"/>
                </a:lnTo>
                <a:lnTo>
                  <a:pt x="45" y="69"/>
                </a:lnTo>
                <a:lnTo>
                  <a:pt x="42" y="76"/>
                </a:lnTo>
                <a:lnTo>
                  <a:pt x="35" y="80"/>
                </a:lnTo>
                <a:lnTo>
                  <a:pt x="21" y="66"/>
                </a:lnTo>
                <a:lnTo>
                  <a:pt x="17" y="69"/>
                </a:lnTo>
                <a:lnTo>
                  <a:pt x="14" y="55"/>
                </a:lnTo>
                <a:lnTo>
                  <a:pt x="7" y="55"/>
                </a:lnTo>
                <a:lnTo>
                  <a:pt x="0" y="49"/>
                </a:lnTo>
                <a:lnTo>
                  <a:pt x="21" y="49"/>
                </a:lnTo>
                <a:lnTo>
                  <a:pt x="24" y="35"/>
                </a:lnTo>
                <a:lnTo>
                  <a:pt x="21" y="28"/>
                </a:lnTo>
                <a:lnTo>
                  <a:pt x="31" y="21"/>
                </a:lnTo>
                <a:lnTo>
                  <a:pt x="31" y="10"/>
                </a:lnTo>
                <a:lnTo>
                  <a:pt x="35" y="0"/>
                </a:lnTo>
                <a:lnTo>
                  <a:pt x="49" y="3"/>
                </a:lnTo>
                <a:lnTo>
                  <a:pt x="52" y="14"/>
                </a:lnTo>
                <a:lnTo>
                  <a:pt x="66"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0" name="Freeform 85">
            <a:extLst>
              <a:ext uri="{FF2B5EF4-FFF2-40B4-BE49-F238E27FC236}">
                <a16:creationId xmlns:a16="http://schemas.microsoft.com/office/drawing/2014/main" id="{954956E1-C06B-DAEC-1EA1-8A139B87110A}"/>
              </a:ext>
              <a:ext uri="{C183D7F6-B498-43B3-948B-1728B52AA6E4}">
                <adec:decorative xmlns:adec="http://schemas.microsoft.com/office/drawing/2017/decorative" val="1"/>
              </a:ext>
            </a:extLst>
          </p:cNvPr>
          <p:cNvSpPr>
            <a:spLocks/>
          </p:cNvSpPr>
          <p:nvPr/>
        </p:nvSpPr>
        <p:spPr bwMode="auto">
          <a:xfrm>
            <a:off x="10751935" y="6030559"/>
            <a:ext cx="101868" cy="151346"/>
          </a:xfrm>
          <a:custGeom>
            <a:avLst/>
            <a:gdLst>
              <a:gd name="T0" fmla="*/ 21 w 35"/>
              <a:gd name="T1" fmla="*/ 3 h 52"/>
              <a:gd name="T2" fmla="*/ 35 w 35"/>
              <a:gd name="T3" fmla="*/ 14 h 52"/>
              <a:gd name="T4" fmla="*/ 35 w 35"/>
              <a:gd name="T5" fmla="*/ 27 h 52"/>
              <a:gd name="T6" fmla="*/ 32 w 35"/>
              <a:gd name="T7" fmla="*/ 27 h 52"/>
              <a:gd name="T8" fmla="*/ 28 w 35"/>
              <a:gd name="T9" fmla="*/ 31 h 52"/>
              <a:gd name="T10" fmla="*/ 25 w 35"/>
              <a:gd name="T11" fmla="*/ 34 h 52"/>
              <a:gd name="T12" fmla="*/ 25 w 35"/>
              <a:gd name="T13" fmla="*/ 38 h 52"/>
              <a:gd name="T14" fmla="*/ 25 w 35"/>
              <a:gd name="T15" fmla="*/ 45 h 52"/>
              <a:gd name="T16" fmla="*/ 25 w 35"/>
              <a:gd name="T17" fmla="*/ 48 h 52"/>
              <a:gd name="T18" fmla="*/ 21 w 35"/>
              <a:gd name="T19" fmla="*/ 52 h 52"/>
              <a:gd name="T20" fmla="*/ 18 w 35"/>
              <a:gd name="T21" fmla="*/ 52 h 52"/>
              <a:gd name="T22" fmla="*/ 14 w 35"/>
              <a:gd name="T23" fmla="*/ 52 h 52"/>
              <a:gd name="T24" fmla="*/ 0 w 35"/>
              <a:gd name="T25" fmla="*/ 14 h 52"/>
              <a:gd name="T26" fmla="*/ 7 w 35"/>
              <a:gd name="T27" fmla="*/ 14 h 52"/>
              <a:gd name="T28" fmla="*/ 7 w 35"/>
              <a:gd name="T29" fmla="*/ 0 h 52"/>
              <a:gd name="T30" fmla="*/ 18 w 35"/>
              <a:gd name="T31" fmla="*/ 3 h 52"/>
              <a:gd name="T32" fmla="*/ 14 w 35"/>
              <a:gd name="T33" fmla="*/ 3 h 52"/>
              <a:gd name="T34" fmla="*/ 21 w 35"/>
              <a:gd name="T35"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2">
                <a:moveTo>
                  <a:pt x="21" y="3"/>
                </a:moveTo>
                <a:lnTo>
                  <a:pt x="35" y="14"/>
                </a:lnTo>
                <a:lnTo>
                  <a:pt x="35" y="27"/>
                </a:lnTo>
                <a:lnTo>
                  <a:pt x="32" y="27"/>
                </a:lnTo>
                <a:lnTo>
                  <a:pt x="28" y="31"/>
                </a:lnTo>
                <a:lnTo>
                  <a:pt x="25" y="34"/>
                </a:lnTo>
                <a:lnTo>
                  <a:pt x="25" y="38"/>
                </a:lnTo>
                <a:lnTo>
                  <a:pt x="25" y="45"/>
                </a:lnTo>
                <a:lnTo>
                  <a:pt x="25" y="48"/>
                </a:lnTo>
                <a:lnTo>
                  <a:pt x="21" y="52"/>
                </a:lnTo>
                <a:lnTo>
                  <a:pt x="18" y="52"/>
                </a:lnTo>
                <a:lnTo>
                  <a:pt x="14" y="52"/>
                </a:lnTo>
                <a:lnTo>
                  <a:pt x="0" y="14"/>
                </a:lnTo>
                <a:lnTo>
                  <a:pt x="7" y="14"/>
                </a:lnTo>
                <a:lnTo>
                  <a:pt x="7" y="0"/>
                </a:lnTo>
                <a:lnTo>
                  <a:pt x="18" y="3"/>
                </a:lnTo>
                <a:lnTo>
                  <a:pt x="14" y="3"/>
                </a:lnTo>
                <a:lnTo>
                  <a:pt x="21"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1" name="Freeform 86">
            <a:extLst>
              <a:ext uri="{FF2B5EF4-FFF2-40B4-BE49-F238E27FC236}">
                <a16:creationId xmlns:a16="http://schemas.microsoft.com/office/drawing/2014/main" id="{9D79128A-C723-9516-818C-C2D4187943D9}"/>
              </a:ext>
              <a:ext uri="{C183D7F6-B498-43B3-948B-1728B52AA6E4}">
                <adec:decorative xmlns:adec="http://schemas.microsoft.com/office/drawing/2017/decorative" val="1"/>
              </a:ext>
            </a:extLst>
          </p:cNvPr>
          <p:cNvSpPr>
            <a:spLocks/>
          </p:cNvSpPr>
          <p:nvPr/>
        </p:nvSpPr>
        <p:spPr bwMode="auto">
          <a:xfrm>
            <a:off x="10845072" y="6161531"/>
            <a:ext cx="17463" cy="49479"/>
          </a:xfrm>
          <a:custGeom>
            <a:avLst/>
            <a:gdLst>
              <a:gd name="T0" fmla="*/ 0 w 6"/>
              <a:gd name="T1" fmla="*/ 10 h 17"/>
              <a:gd name="T2" fmla="*/ 0 w 6"/>
              <a:gd name="T3" fmla="*/ 7 h 17"/>
              <a:gd name="T4" fmla="*/ 0 w 6"/>
              <a:gd name="T5" fmla="*/ 3 h 17"/>
              <a:gd name="T6" fmla="*/ 0 w 6"/>
              <a:gd name="T7" fmla="*/ 0 h 17"/>
              <a:gd name="T8" fmla="*/ 3 w 6"/>
              <a:gd name="T9" fmla="*/ 0 h 17"/>
              <a:gd name="T10" fmla="*/ 6 w 6"/>
              <a:gd name="T11" fmla="*/ 14 h 17"/>
              <a:gd name="T12" fmla="*/ 3 w 6"/>
              <a:gd name="T13" fmla="*/ 17 h 17"/>
              <a:gd name="T14" fmla="*/ 0 w 6"/>
              <a:gd name="T15" fmla="*/ 17 h 17"/>
              <a:gd name="T16" fmla="*/ 0 w 6"/>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0" y="10"/>
                </a:moveTo>
                <a:lnTo>
                  <a:pt x="0" y="7"/>
                </a:lnTo>
                <a:lnTo>
                  <a:pt x="0" y="3"/>
                </a:lnTo>
                <a:lnTo>
                  <a:pt x="0" y="0"/>
                </a:lnTo>
                <a:lnTo>
                  <a:pt x="3" y="0"/>
                </a:lnTo>
                <a:lnTo>
                  <a:pt x="6" y="14"/>
                </a:lnTo>
                <a:lnTo>
                  <a:pt x="3" y="17"/>
                </a:lnTo>
                <a:lnTo>
                  <a:pt x="0" y="17"/>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2" name="Freeform 87">
            <a:extLst>
              <a:ext uri="{FF2B5EF4-FFF2-40B4-BE49-F238E27FC236}">
                <a16:creationId xmlns:a16="http://schemas.microsoft.com/office/drawing/2014/main" id="{50B41226-A280-6B5C-12D1-C073932AC18D}"/>
              </a:ext>
              <a:ext uri="{C183D7F6-B498-43B3-948B-1728B52AA6E4}">
                <adec:decorative xmlns:adec="http://schemas.microsoft.com/office/drawing/2017/decorative" val="1"/>
              </a:ext>
            </a:extLst>
          </p:cNvPr>
          <p:cNvSpPr>
            <a:spLocks/>
          </p:cNvSpPr>
          <p:nvPr/>
        </p:nvSpPr>
        <p:spPr bwMode="auto">
          <a:xfrm>
            <a:off x="10874177" y="6251757"/>
            <a:ext cx="29105" cy="29105"/>
          </a:xfrm>
          <a:custGeom>
            <a:avLst/>
            <a:gdLst>
              <a:gd name="T0" fmla="*/ 0 w 10"/>
              <a:gd name="T1" fmla="*/ 7 h 10"/>
              <a:gd name="T2" fmla="*/ 0 w 10"/>
              <a:gd name="T3" fmla="*/ 3 h 10"/>
              <a:gd name="T4" fmla="*/ 3 w 10"/>
              <a:gd name="T5" fmla="*/ 0 h 10"/>
              <a:gd name="T6" fmla="*/ 7 w 10"/>
              <a:gd name="T7" fmla="*/ 0 h 10"/>
              <a:gd name="T8" fmla="*/ 10 w 10"/>
              <a:gd name="T9" fmla="*/ 3 h 10"/>
              <a:gd name="T10" fmla="*/ 10 w 10"/>
              <a:gd name="T11" fmla="*/ 7 h 10"/>
              <a:gd name="T12" fmla="*/ 7 w 10"/>
              <a:gd name="T13" fmla="*/ 7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0" y="3"/>
                </a:lnTo>
                <a:lnTo>
                  <a:pt x="3" y="0"/>
                </a:lnTo>
                <a:lnTo>
                  <a:pt x="7" y="0"/>
                </a:lnTo>
                <a:lnTo>
                  <a:pt x="10" y="3"/>
                </a:lnTo>
                <a:lnTo>
                  <a:pt x="10" y="7"/>
                </a:lnTo>
                <a:lnTo>
                  <a:pt x="7" y="7"/>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3" name="Freeform 88">
            <a:extLst>
              <a:ext uri="{FF2B5EF4-FFF2-40B4-BE49-F238E27FC236}">
                <a16:creationId xmlns:a16="http://schemas.microsoft.com/office/drawing/2014/main" id="{EC03A975-59CB-7767-F04C-2E61FA810C65}"/>
              </a:ext>
              <a:ext uri="{C183D7F6-B498-43B3-948B-1728B52AA6E4}">
                <adec:decorative xmlns:adec="http://schemas.microsoft.com/office/drawing/2017/decorative" val="1"/>
              </a:ext>
            </a:extLst>
          </p:cNvPr>
          <p:cNvSpPr>
            <a:spLocks/>
          </p:cNvSpPr>
          <p:nvPr/>
        </p:nvSpPr>
        <p:spPr bwMode="auto">
          <a:xfrm>
            <a:off x="10457977" y="6030559"/>
            <a:ext cx="224109" cy="241572"/>
          </a:xfrm>
          <a:custGeom>
            <a:avLst/>
            <a:gdLst>
              <a:gd name="T0" fmla="*/ 77 w 77"/>
              <a:gd name="T1" fmla="*/ 10 h 83"/>
              <a:gd name="T2" fmla="*/ 77 w 77"/>
              <a:gd name="T3" fmla="*/ 31 h 83"/>
              <a:gd name="T4" fmla="*/ 73 w 77"/>
              <a:gd name="T5" fmla="*/ 38 h 83"/>
              <a:gd name="T6" fmla="*/ 73 w 77"/>
              <a:gd name="T7" fmla="*/ 41 h 83"/>
              <a:gd name="T8" fmla="*/ 77 w 77"/>
              <a:gd name="T9" fmla="*/ 48 h 83"/>
              <a:gd name="T10" fmla="*/ 70 w 77"/>
              <a:gd name="T11" fmla="*/ 52 h 83"/>
              <a:gd name="T12" fmla="*/ 63 w 77"/>
              <a:gd name="T13" fmla="*/ 59 h 83"/>
              <a:gd name="T14" fmla="*/ 60 w 77"/>
              <a:gd name="T15" fmla="*/ 59 h 83"/>
              <a:gd name="T16" fmla="*/ 60 w 77"/>
              <a:gd name="T17" fmla="*/ 55 h 83"/>
              <a:gd name="T18" fmla="*/ 56 w 77"/>
              <a:gd name="T19" fmla="*/ 48 h 83"/>
              <a:gd name="T20" fmla="*/ 53 w 77"/>
              <a:gd name="T21" fmla="*/ 48 h 83"/>
              <a:gd name="T22" fmla="*/ 49 w 77"/>
              <a:gd name="T23" fmla="*/ 52 h 83"/>
              <a:gd name="T24" fmla="*/ 49 w 77"/>
              <a:gd name="T25" fmla="*/ 59 h 83"/>
              <a:gd name="T26" fmla="*/ 46 w 77"/>
              <a:gd name="T27" fmla="*/ 66 h 83"/>
              <a:gd name="T28" fmla="*/ 42 w 77"/>
              <a:gd name="T29" fmla="*/ 66 h 83"/>
              <a:gd name="T30" fmla="*/ 42 w 77"/>
              <a:gd name="T31" fmla="*/ 62 h 83"/>
              <a:gd name="T32" fmla="*/ 39 w 77"/>
              <a:gd name="T33" fmla="*/ 55 h 83"/>
              <a:gd name="T34" fmla="*/ 35 w 77"/>
              <a:gd name="T35" fmla="*/ 55 h 83"/>
              <a:gd name="T36" fmla="*/ 28 w 77"/>
              <a:gd name="T37" fmla="*/ 45 h 83"/>
              <a:gd name="T38" fmla="*/ 21 w 77"/>
              <a:gd name="T39" fmla="*/ 41 h 83"/>
              <a:gd name="T40" fmla="*/ 18 w 77"/>
              <a:gd name="T41" fmla="*/ 45 h 83"/>
              <a:gd name="T42" fmla="*/ 21 w 77"/>
              <a:gd name="T43" fmla="*/ 52 h 83"/>
              <a:gd name="T44" fmla="*/ 25 w 77"/>
              <a:gd name="T45" fmla="*/ 55 h 83"/>
              <a:gd name="T46" fmla="*/ 28 w 77"/>
              <a:gd name="T47" fmla="*/ 62 h 83"/>
              <a:gd name="T48" fmla="*/ 35 w 77"/>
              <a:gd name="T49" fmla="*/ 69 h 83"/>
              <a:gd name="T50" fmla="*/ 35 w 77"/>
              <a:gd name="T51" fmla="*/ 73 h 83"/>
              <a:gd name="T52" fmla="*/ 32 w 77"/>
              <a:gd name="T53" fmla="*/ 73 h 83"/>
              <a:gd name="T54" fmla="*/ 28 w 77"/>
              <a:gd name="T55" fmla="*/ 76 h 83"/>
              <a:gd name="T56" fmla="*/ 25 w 77"/>
              <a:gd name="T57" fmla="*/ 73 h 83"/>
              <a:gd name="T58" fmla="*/ 21 w 77"/>
              <a:gd name="T59" fmla="*/ 73 h 83"/>
              <a:gd name="T60" fmla="*/ 25 w 77"/>
              <a:gd name="T61" fmla="*/ 79 h 83"/>
              <a:gd name="T62" fmla="*/ 21 w 77"/>
              <a:gd name="T63" fmla="*/ 83 h 83"/>
              <a:gd name="T64" fmla="*/ 18 w 77"/>
              <a:gd name="T65" fmla="*/ 83 h 83"/>
              <a:gd name="T66" fmla="*/ 18 w 77"/>
              <a:gd name="T67" fmla="*/ 48 h 83"/>
              <a:gd name="T68" fmla="*/ 0 w 77"/>
              <a:gd name="T69" fmla="*/ 38 h 83"/>
              <a:gd name="T70" fmla="*/ 7 w 77"/>
              <a:gd name="T71" fmla="*/ 24 h 83"/>
              <a:gd name="T72" fmla="*/ 18 w 77"/>
              <a:gd name="T73" fmla="*/ 17 h 83"/>
              <a:gd name="T74" fmla="*/ 21 w 77"/>
              <a:gd name="T75" fmla="*/ 10 h 83"/>
              <a:gd name="T76" fmla="*/ 21 w 77"/>
              <a:gd name="T77" fmla="*/ 3 h 83"/>
              <a:gd name="T78" fmla="*/ 32 w 77"/>
              <a:gd name="T79" fmla="*/ 7 h 83"/>
              <a:gd name="T80" fmla="*/ 35 w 77"/>
              <a:gd name="T81" fmla="*/ 17 h 83"/>
              <a:gd name="T82" fmla="*/ 39 w 77"/>
              <a:gd name="T83" fmla="*/ 17 h 83"/>
              <a:gd name="T84" fmla="*/ 42 w 77"/>
              <a:gd name="T85" fmla="*/ 17 h 83"/>
              <a:gd name="T86" fmla="*/ 46 w 77"/>
              <a:gd name="T87" fmla="*/ 17 h 83"/>
              <a:gd name="T88" fmla="*/ 49 w 77"/>
              <a:gd name="T89" fmla="*/ 27 h 83"/>
              <a:gd name="T90" fmla="*/ 53 w 77"/>
              <a:gd name="T91" fmla="*/ 34 h 83"/>
              <a:gd name="T92" fmla="*/ 66 w 77"/>
              <a:gd name="T93" fmla="*/ 34 h 83"/>
              <a:gd name="T94" fmla="*/ 63 w 77"/>
              <a:gd name="T95" fmla="*/ 0 h 83"/>
              <a:gd name="T96" fmla="*/ 70 w 77"/>
              <a:gd name="T97" fmla="*/ 3 h 83"/>
              <a:gd name="T98" fmla="*/ 77 w 77"/>
              <a:gd name="T9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83">
                <a:moveTo>
                  <a:pt x="77" y="10"/>
                </a:moveTo>
                <a:lnTo>
                  <a:pt x="77" y="31"/>
                </a:lnTo>
                <a:lnTo>
                  <a:pt x="73" y="38"/>
                </a:lnTo>
                <a:lnTo>
                  <a:pt x="73" y="41"/>
                </a:lnTo>
                <a:lnTo>
                  <a:pt x="77" y="48"/>
                </a:lnTo>
                <a:lnTo>
                  <a:pt x="70" y="52"/>
                </a:lnTo>
                <a:lnTo>
                  <a:pt x="63" y="59"/>
                </a:lnTo>
                <a:lnTo>
                  <a:pt x="60" y="59"/>
                </a:lnTo>
                <a:lnTo>
                  <a:pt x="60" y="55"/>
                </a:lnTo>
                <a:lnTo>
                  <a:pt x="56" y="48"/>
                </a:lnTo>
                <a:lnTo>
                  <a:pt x="53" y="48"/>
                </a:lnTo>
                <a:lnTo>
                  <a:pt x="49" y="52"/>
                </a:lnTo>
                <a:lnTo>
                  <a:pt x="49" y="59"/>
                </a:lnTo>
                <a:lnTo>
                  <a:pt x="46" y="66"/>
                </a:lnTo>
                <a:lnTo>
                  <a:pt x="42" y="66"/>
                </a:lnTo>
                <a:lnTo>
                  <a:pt x="42" y="62"/>
                </a:lnTo>
                <a:lnTo>
                  <a:pt x="39" y="55"/>
                </a:lnTo>
                <a:lnTo>
                  <a:pt x="35" y="55"/>
                </a:lnTo>
                <a:lnTo>
                  <a:pt x="28" y="45"/>
                </a:lnTo>
                <a:lnTo>
                  <a:pt x="21" y="41"/>
                </a:lnTo>
                <a:lnTo>
                  <a:pt x="18" y="45"/>
                </a:lnTo>
                <a:lnTo>
                  <a:pt x="21" y="52"/>
                </a:lnTo>
                <a:lnTo>
                  <a:pt x="25" y="55"/>
                </a:lnTo>
                <a:lnTo>
                  <a:pt x="28" y="62"/>
                </a:lnTo>
                <a:lnTo>
                  <a:pt x="35" y="69"/>
                </a:lnTo>
                <a:lnTo>
                  <a:pt x="35" y="73"/>
                </a:lnTo>
                <a:lnTo>
                  <a:pt x="32" y="73"/>
                </a:lnTo>
                <a:lnTo>
                  <a:pt x="28" y="76"/>
                </a:lnTo>
                <a:lnTo>
                  <a:pt x="25" y="73"/>
                </a:lnTo>
                <a:lnTo>
                  <a:pt x="21" y="73"/>
                </a:lnTo>
                <a:lnTo>
                  <a:pt x="25" y="79"/>
                </a:lnTo>
                <a:lnTo>
                  <a:pt x="21" y="83"/>
                </a:lnTo>
                <a:lnTo>
                  <a:pt x="18" y="83"/>
                </a:lnTo>
                <a:lnTo>
                  <a:pt x="18" y="48"/>
                </a:lnTo>
                <a:lnTo>
                  <a:pt x="0" y="38"/>
                </a:lnTo>
                <a:lnTo>
                  <a:pt x="7" y="24"/>
                </a:lnTo>
                <a:lnTo>
                  <a:pt x="18" y="17"/>
                </a:lnTo>
                <a:lnTo>
                  <a:pt x="21" y="10"/>
                </a:lnTo>
                <a:lnTo>
                  <a:pt x="21" y="3"/>
                </a:lnTo>
                <a:lnTo>
                  <a:pt x="32" y="7"/>
                </a:lnTo>
                <a:lnTo>
                  <a:pt x="35" y="17"/>
                </a:lnTo>
                <a:lnTo>
                  <a:pt x="39" y="17"/>
                </a:lnTo>
                <a:lnTo>
                  <a:pt x="42" y="17"/>
                </a:lnTo>
                <a:lnTo>
                  <a:pt x="46" y="17"/>
                </a:lnTo>
                <a:lnTo>
                  <a:pt x="49" y="27"/>
                </a:lnTo>
                <a:lnTo>
                  <a:pt x="53" y="34"/>
                </a:lnTo>
                <a:lnTo>
                  <a:pt x="66" y="34"/>
                </a:lnTo>
                <a:lnTo>
                  <a:pt x="63" y="0"/>
                </a:lnTo>
                <a:lnTo>
                  <a:pt x="70" y="3"/>
                </a:lnTo>
                <a:lnTo>
                  <a:pt x="7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4" name="Freeform 89">
            <a:extLst>
              <a:ext uri="{FF2B5EF4-FFF2-40B4-BE49-F238E27FC236}">
                <a16:creationId xmlns:a16="http://schemas.microsoft.com/office/drawing/2014/main" id="{C7F5B4E8-5F89-FAA4-5324-4CBA07C79FC5}"/>
              </a:ext>
              <a:ext uri="{C183D7F6-B498-43B3-948B-1728B52AA6E4}">
                <adec:decorative xmlns:adec="http://schemas.microsoft.com/office/drawing/2017/decorative" val="1"/>
              </a:ext>
            </a:extLst>
          </p:cNvPr>
          <p:cNvSpPr>
            <a:spLocks/>
          </p:cNvSpPr>
          <p:nvPr/>
        </p:nvSpPr>
        <p:spPr bwMode="auto">
          <a:xfrm>
            <a:off x="10650069" y="6202278"/>
            <a:ext cx="40747" cy="29105"/>
          </a:xfrm>
          <a:custGeom>
            <a:avLst/>
            <a:gdLst>
              <a:gd name="T0" fmla="*/ 14 w 14"/>
              <a:gd name="T1" fmla="*/ 7 h 10"/>
              <a:gd name="T2" fmla="*/ 14 w 14"/>
              <a:gd name="T3" fmla="*/ 10 h 10"/>
              <a:gd name="T4" fmla="*/ 7 w 14"/>
              <a:gd name="T5" fmla="*/ 10 h 10"/>
              <a:gd name="T6" fmla="*/ 4 w 14"/>
              <a:gd name="T7" fmla="*/ 7 h 10"/>
              <a:gd name="T8" fmla="*/ 0 w 14"/>
              <a:gd name="T9" fmla="*/ 3 h 10"/>
              <a:gd name="T10" fmla="*/ 4 w 14"/>
              <a:gd name="T11" fmla="*/ 0 h 10"/>
              <a:gd name="T12" fmla="*/ 11 w 14"/>
              <a:gd name="T13" fmla="*/ 3 h 10"/>
              <a:gd name="T14" fmla="*/ 14 w 14"/>
              <a:gd name="T15" fmla="*/ 3 h 10"/>
              <a:gd name="T16" fmla="*/ 14 w 14"/>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7"/>
                </a:moveTo>
                <a:lnTo>
                  <a:pt x="14" y="10"/>
                </a:lnTo>
                <a:lnTo>
                  <a:pt x="7" y="10"/>
                </a:lnTo>
                <a:lnTo>
                  <a:pt x="4" y="7"/>
                </a:lnTo>
                <a:lnTo>
                  <a:pt x="0" y="3"/>
                </a:lnTo>
                <a:lnTo>
                  <a:pt x="4" y="0"/>
                </a:lnTo>
                <a:lnTo>
                  <a:pt x="11" y="3"/>
                </a:lnTo>
                <a:lnTo>
                  <a:pt x="14" y="3"/>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5" name="Freeform 90">
            <a:extLst>
              <a:ext uri="{FF2B5EF4-FFF2-40B4-BE49-F238E27FC236}">
                <a16:creationId xmlns:a16="http://schemas.microsoft.com/office/drawing/2014/main" id="{B200F10A-63D4-E05E-74E9-82FF9621C40D}"/>
              </a:ext>
              <a:ext uri="{C183D7F6-B498-43B3-948B-1728B52AA6E4}">
                <adec:decorative xmlns:adec="http://schemas.microsoft.com/office/drawing/2017/decorative" val="1"/>
              </a:ext>
            </a:extLst>
          </p:cNvPr>
          <p:cNvSpPr>
            <a:spLocks/>
          </p:cNvSpPr>
          <p:nvPr/>
        </p:nvSpPr>
        <p:spPr bwMode="auto">
          <a:xfrm>
            <a:off x="10539469" y="6260487"/>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0 w 1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4"/>
                </a:moveTo>
                <a:lnTo>
                  <a:pt x="4" y="0"/>
                </a:lnTo>
                <a:lnTo>
                  <a:pt x="7" y="0"/>
                </a:lnTo>
                <a:lnTo>
                  <a:pt x="11" y="0"/>
                </a:lnTo>
                <a:lnTo>
                  <a:pt x="11" y="4"/>
                </a:lnTo>
                <a:lnTo>
                  <a:pt x="11" y="7"/>
                </a:lnTo>
                <a:lnTo>
                  <a:pt x="7"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6" name="Freeform 91">
            <a:extLst>
              <a:ext uri="{FF2B5EF4-FFF2-40B4-BE49-F238E27FC236}">
                <a16:creationId xmlns:a16="http://schemas.microsoft.com/office/drawing/2014/main" id="{CACBC62B-78CA-E80C-7CE2-23E0D817E76D}"/>
              </a:ext>
              <a:ext uri="{C183D7F6-B498-43B3-948B-1728B52AA6E4}">
                <adec:decorative xmlns:adec="http://schemas.microsoft.com/office/drawing/2017/decorative" val="1"/>
              </a:ext>
            </a:extLst>
          </p:cNvPr>
          <p:cNvSpPr>
            <a:spLocks/>
          </p:cNvSpPr>
          <p:nvPr/>
        </p:nvSpPr>
        <p:spPr bwMode="auto">
          <a:xfrm>
            <a:off x="10580216" y="6231382"/>
            <a:ext cx="32016" cy="20374"/>
          </a:xfrm>
          <a:custGeom>
            <a:avLst/>
            <a:gdLst>
              <a:gd name="T0" fmla="*/ 0 w 11"/>
              <a:gd name="T1" fmla="*/ 0 h 7"/>
              <a:gd name="T2" fmla="*/ 4 w 11"/>
              <a:gd name="T3" fmla="*/ 0 h 7"/>
              <a:gd name="T4" fmla="*/ 7 w 11"/>
              <a:gd name="T5" fmla="*/ 4 h 7"/>
              <a:gd name="T6" fmla="*/ 11 w 11"/>
              <a:gd name="T7" fmla="*/ 7 h 7"/>
              <a:gd name="T8" fmla="*/ 7 w 11"/>
              <a:gd name="T9" fmla="*/ 7 h 7"/>
              <a:gd name="T10" fmla="*/ 4 w 11"/>
              <a:gd name="T11" fmla="*/ 7 h 7"/>
              <a:gd name="T12" fmla="*/ 0 w 11"/>
              <a:gd name="T13" fmla="*/ 4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0"/>
                </a:moveTo>
                <a:lnTo>
                  <a:pt x="4" y="0"/>
                </a:lnTo>
                <a:lnTo>
                  <a:pt x="7" y="4"/>
                </a:lnTo>
                <a:lnTo>
                  <a:pt x="11" y="7"/>
                </a:lnTo>
                <a:lnTo>
                  <a:pt x="7" y="7"/>
                </a:lnTo>
                <a:lnTo>
                  <a:pt x="4" y="7"/>
                </a:lnTo>
                <a:lnTo>
                  <a:pt x="0"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7" name="Freeform 92">
            <a:extLst>
              <a:ext uri="{FF2B5EF4-FFF2-40B4-BE49-F238E27FC236}">
                <a16:creationId xmlns:a16="http://schemas.microsoft.com/office/drawing/2014/main" id="{AD106995-8C75-EA2B-AA8F-BB33B3EF527C}"/>
              </a:ext>
              <a:ext uri="{C183D7F6-B498-43B3-948B-1728B52AA6E4}">
                <adec:decorative xmlns:adec="http://schemas.microsoft.com/office/drawing/2017/decorative" val="1"/>
              </a:ext>
            </a:extLst>
          </p:cNvPr>
          <p:cNvSpPr>
            <a:spLocks/>
          </p:cNvSpPr>
          <p:nvPr/>
        </p:nvSpPr>
        <p:spPr bwMode="auto">
          <a:xfrm>
            <a:off x="10650068" y="5282561"/>
            <a:ext cx="195004" cy="212467"/>
          </a:xfrm>
          <a:custGeom>
            <a:avLst/>
            <a:gdLst>
              <a:gd name="T0" fmla="*/ 0 w 67"/>
              <a:gd name="T1" fmla="*/ 3 h 73"/>
              <a:gd name="T2" fmla="*/ 21 w 67"/>
              <a:gd name="T3" fmla="*/ 0 h 73"/>
              <a:gd name="T4" fmla="*/ 35 w 67"/>
              <a:gd name="T5" fmla="*/ 7 h 73"/>
              <a:gd name="T6" fmla="*/ 46 w 67"/>
              <a:gd name="T7" fmla="*/ 3 h 73"/>
              <a:gd name="T8" fmla="*/ 53 w 67"/>
              <a:gd name="T9" fmla="*/ 21 h 73"/>
              <a:gd name="T10" fmla="*/ 63 w 67"/>
              <a:gd name="T11" fmla="*/ 45 h 73"/>
              <a:gd name="T12" fmla="*/ 67 w 67"/>
              <a:gd name="T13" fmla="*/ 66 h 73"/>
              <a:gd name="T14" fmla="*/ 63 w 67"/>
              <a:gd name="T15" fmla="*/ 73 h 73"/>
              <a:gd name="T16" fmla="*/ 49 w 67"/>
              <a:gd name="T17" fmla="*/ 73 h 73"/>
              <a:gd name="T18" fmla="*/ 46 w 67"/>
              <a:gd name="T19" fmla="*/ 62 h 73"/>
              <a:gd name="T20" fmla="*/ 32 w 67"/>
              <a:gd name="T21" fmla="*/ 59 h 73"/>
              <a:gd name="T22" fmla="*/ 28 w 67"/>
              <a:gd name="T23" fmla="*/ 69 h 73"/>
              <a:gd name="T24" fmla="*/ 25 w 67"/>
              <a:gd name="T25" fmla="*/ 69 h 73"/>
              <a:gd name="T26" fmla="*/ 18 w 67"/>
              <a:gd name="T27" fmla="*/ 66 h 73"/>
              <a:gd name="T28" fmla="*/ 11 w 67"/>
              <a:gd name="T29" fmla="*/ 52 h 73"/>
              <a:gd name="T30" fmla="*/ 18 w 67"/>
              <a:gd name="T31" fmla="*/ 38 h 73"/>
              <a:gd name="T32" fmla="*/ 4 w 67"/>
              <a:gd name="T33" fmla="*/ 17 h 73"/>
              <a:gd name="T34" fmla="*/ 0 w 67"/>
              <a:gd name="T3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73">
                <a:moveTo>
                  <a:pt x="0" y="3"/>
                </a:moveTo>
                <a:lnTo>
                  <a:pt x="21" y="0"/>
                </a:lnTo>
                <a:lnTo>
                  <a:pt x="35" y="7"/>
                </a:lnTo>
                <a:lnTo>
                  <a:pt x="46" y="3"/>
                </a:lnTo>
                <a:lnTo>
                  <a:pt x="53" y="21"/>
                </a:lnTo>
                <a:lnTo>
                  <a:pt x="63" y="45"/>
                </a:lnTo>
                <a:lnTo>
                  <a:pt x="67" y="66"/>
                </a:lnTo>
                <a:lnTo>
                  <a:pt x="63" y="73"/>
                </a:lnTo>
                <a:lnTo>
                  <a:pt x="49" y="73"/>
                </a:lnTo>
                <a:lnTo>
                  <a:pt x="46" y="62"/>
                </a:lnTo>
                <a:lnTo>
                  <a:pt x="32" y="59"/>
                </a:lnTo>
                <a:lnTo>
                  <a:pt x="28" y="69"/>
                </a:lnTo>
                <a:lnTo>
                  <a:pt x="25" y="69"/>
                </a:lnTo>
                <a:lnTo>
                  <a:pt x="18" y="66"/>
                </a:lnTo>
                <a:lnTo>
                  <a:pt x="11" y="52"/>
                </a:lnTo>
                <a:lnTo>
                  <a:pt x="18" y="38"/>
                </a:lnTo>
                <a:lnTo>
                  <a:pt x="4" y="1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8" name="Freeform 93">
            <a:extLst>
              <a:ext uri="{FF2B5EF4-FFF2-40B4-BE49-F238E27FC236}">
                <a16:creationId xmlns:a16="http://schemas.microsoft.com/office/drawing/2014/main" id="{8F904D17-AE10-FE6E-66AD-86BB70D24D09}"/>
              </a:ext>
              <a:ext uri="{C183D7F6-B498-43B3-948B-1728B52AA6E4}">
                <adec:decorative xmlns:adec="http://schemas.microsoft.com/office/drawing/2017/decorative" val="1"/>
              </a:ext>
            </a:extLst>
          </p:cNvPr>
          <p:cNvSpPr>
            <a:spLocks/>
          </p:cNvSpPr>
          <p:nvPr/>
        </p:nvSpPr>
        <p:spPr bwMode="auto">
          <a:xfrm>
            <a:off x="10469618" y="5332039"/>
            <a:ext cx="171720" cy="232840"/>
          </a:xfrm>
          <a:custGeom>
            <a:avLst/>
            <a:gdLst>
              <a:gd name="T0" fmla="*/ 10 w 59"/>
              <a:gd name="T1" fmla="*/ 0 h 80"/>
              <a:gd name="T2" fmla="*/ 24 w 59"/>
              <a:gd name="T3" fmla="*/ 7 h 80"/>
              <a:gd name="T4" fmla="*/ 38 w 59"/>
              <a:gd name="T5" fmla="*/ 28 h 80"/>
              <a:gd name="T6" fmla="*/ 59 w 59"/>
              <a:gd name="T7" fmla="*/ 35 h 80"/>
              <a:gd name="T8" fmla="*/ 52 w 59"/>
              <a:gd name="T9" fmla="*/ 56 h 80"/>
              <a:gd name="T10" fmla="*/ 49 w 59"/>
              <a:gd name="T11" fmla="*/ 77 h 80"/>
              <a:gd name="T12" fmla="*/ 42 w 59"/>
              <a:gd name="T13" fmla="*/ 80 h 80"/>
              <a:gd name="T14" fmla="*/ 31 w 59"/>
              <a:gd name="T15" fmla="*/ 66 h 80"/>
              <a:gd name="T16" fmla="*/ 17 w 59"/>
              <a:gd name="T17" fmla="*/ 73 h 80"/>
              <a:gd name="T18" fmla="*/ 7 w 59"/>
              <a:gd name="T19" fmla="*/ 63 h 80"/>
              <a:gd name="T20" fmla="*/ 17 w 59"/>
              <a:gd name="T21" fmla="*/ 52 h 80"/>
              <a:gd name="T22" fmla="*/ 0 w 59"/>
              <a:gd name="T23" fmla="*/ 18 h 80"/>
              <a:gd name="T24" fmla="*/ 10 w 59"/>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0">
                <a:moveTo>
                  <a:pt x="10" y="0"/>
                </a:moveTo>
                <a:lnTo>
                  <a:pt x="24" y="7"/>
                </a:lnTo>
                <a:lnTo>
                  <a:pt x="38" y="28"/>
                </a:lnTo>
                <a:lnTo>
                  <a:pt x="59" y="35"/>
                </a:lnTo>
                <a:lnTo>
                  <a:pt x="52" y="56"/>
                </a:lnTo>
                <a:lnTo>
                  <a:pt x="49" y="77"/>
                </a:lnTo>
                <a:lnTo>
                  <a:pt x="42" y="80"/>
                </a:lnTo>
                <a:lnTo>
                  <a:pt x="31" y="66"/>
                </a:lnTo>
                <a:lnTo>
                  <a:pt x="17" y="73"/>
                </a:lnTo>
                <a:lnTo>
                  <a:pt x="7" y="63"/>
                </a:lnTo>
                <a:lnTo>
                  <a:pt x="17" y="52"/>
                </a:lnTo>
                <a:lnTo>
                  <a:pt x="0" y="18"/>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9" name="Freeform 94">
            <a:extLst>
              <a:ext uri="{FF2B5EF4-FFF2-40B4-BE49-F238E27FC236}">
                <a16:creationId xmlns:a16="http://schemas.microsoft.com/office/drawing/2014/main" id="{A366CF28-9672-1134-57E4-603509F047E9}"/>
              </a:ext>
              <a:ext uri="{C183D7F6-B498-43B3-948B-1728B52AA6E4}">
                <adec:decorative xmlns:adec="http://schemas.microsoft.com/office/drawing/2017/decorative" val="1"/>
              </a:ext>
            </a:extLst>
          </p:cNvPr>
          <p:cNvSpPr>
            <a:spLocks/>
          </p:cNvSpPr>
          <p:nvPr/>
        </p:nvSpPr>
        <p:spPr bwMode="auto">
          <a:xfrm>
            <a:off x="10612232" y="5646374"/>
            <a:ext cx="363813" cy="424933"/>
          </a:xfrm>
          <a:custGeom>
            <a:avLst/>
            <a:gdLst>
              <a:gd name="T0" fmla="*/ 31 w 125"/>
              <a:gd name="T1" fmla="*/ 0 h 146"/>
              <a:gd name="T2" fmla="*/ 45 w 125"/>
              <a:gd name="T3" fmla="*/ 14 h 146"/>
              <a:gd name="T4" fmla="*/ 52 w 125"/>
              <a:gd name="T5" fmla="*/ 10 h 146"/>
              <a:gd name="T6" fmla="*/ 55 w 125"/>
              <a:gd name="T7" fmla="*/ 3 h 146"/>
              <a:gd name="T8" fmla="*/ 66 w 125"/>
              <a:gd name="T9" fmla="*/ 3 h 146"/>
              <a:gd name="T10" fmla="*/ 69 w 125"/>
              <a:gd name="T11" fmla="*/ 17 h 146"/>
              <a:gd name="T12" fmla="*/ 86 w 125"/>
              <a:gd name="T13" fmla="*/ 28 h 146"/>
              <a:gd name="T14" fmla="*/ 97 w 125"/>
              <a:gd name="T15" fmla="*/ 24 h 146"/>
              <a:gd name="T16" fmla="*/ 104 w 125"/>
              <a:gd name="T17" fmla="*/ 42 h 146"/>
              <a:gd name="T18" fmla="*/ 93 w 125"/>
              <a:gd name="T19" fmla="*/ 45 h 146"/>
              <a:gd name="T20" fmla="*/ 90 w 125"/>
              <a:gd name="T21" fmla="*/ 59 h 146"/>
              <a:gd name="T22" fmla="*/ 104 w 125"/>
              <a:gd name="T23" fmla="*/ 69 h 146"/>
              <a:gd name="T24" fmla="*/ 93 w 125"/>
              <a:gd name="T25" fmla="*/ 73 h 146"/>
              <a:gd name="T26" fmla="*/ 100 w 125"/>
              <a:gd name="T27" fmla="*/ 83 h 146"/>
              <a:gd name="T28" fmla="*/ 118 w 125"/>
              <a:gd name="T29" fmla="*/ 87 h 146"/>
              <a:gd name="T30" fmla="*/ 125 w 125"/>
              <a:gd name="T31" fmla="*/ 94 h 146"/>
              <a:gd name="T32" fmla="*/ 111 w 125"/>
              <a:gd name="T33" fmla="*/ 100 h 146"/>
              <a:gd name="T34" fmla="*/ 100 w 125"/>
              <a:gd name="T35" fmla="*/ 111 h 146"/>
              <a:gd name="T36" fmla="*/ 90 w 125"/>
              <a:gd name="T37" fmla="*/ 107 h 146"/>
              <a:gd name="T38" fmla="*/ 90 w 125"/>
              <a:gd name="T39" fmla="*/ 118 h 146"/>
              <a:gd name="T40" fmla="*/ 86 w 125"/>
              <a:gd name="T41" fmla="*/ 125 h 146"/>
              <a:gd name="T42" fmla="*/ 69 w 125"/>
              <a:gd name="T43" fmla="*/ 135 h 146"/>
              <a:gd name="T44" fmla="*/ 62 w 125"/>
              <a:gd name="T45" fmla="*/ 135 h 146"/>
              <a:gd name="T46" fmla="*/ 66 w 125"/>
              <a:gd name="T47" fmla="*/ 135 h 146"/>
              <a:gd name="T48" fmla="*/ 55 w 125"/>
              <a:gd name="T49" fmla="*/ 132 h 146"/>
              <a:gd name="T50" fmla="*/ 55 w 125"/>
              <a:gd name="T51" fmla="*/ 146 h 146"/>
              <a:gd name="T52" fmla="*/ 48 w 125"/>
              <a:gd name="T53" fmla="*/ 146 h 146"/>
              <a:gd name="T54" fmla="*/ 45 w 125"/>
              <a:gd name="T55" fmla="*/ 139 h 146"/>
              <a:gd name="T56" fmla="*/ 41 w 125"/>
              <a:gd name="T57" fmla="*/ 135 h 146"/>
              <a:gd name="T58" fmla="*/ 38 w 125"/>
              <a:gd name="T59" fmla="*/ 135 h 146"/>
              <a:gd name="T60" fmla="*/ 31 w 125"/>
              <a:gd name="T61" fmla="*/ 142 h 146"/>
              <a:gd name="T62" fmla="*/ 24 w 125"/>
              <a:gd name="T63" fmla="*/ 142 h 146"/>
              <a:gd name="T64" fmla="*/ 17 w 125"/>
              <a:gd name="T65" fmla="*/ 135 h 146"/>
              <a:gd name="T66" fmla="*/ 10 w 125"/>
              <a:gd name="T67" fmla="*/ 132 h 146"/>
              <a:gd name="T68" fmla="*/ 7 w 125"/>
              <a:gd name="T69" fmla="*/ 121 h 146"/>
              <a:gd name="T70" fmla="*/ 3 w 125"/>
              <a:gd name="T71" fmla="*/ 118 h 146"/>
              <a:gd name="T72" fmla="*/ 13 w 125"/>
              <a:gd name="T73" fmla="*/ 107 h 146"/>
              <a:gd name="T74" fmla="*/ 13 w 125"/>
              <a:gd name="T75" fmla="*/ 100 h 146"/>
              <a:gd name="T76" fmla="*/ 24 w 125"/>
              <a:gd name="T77" fmla="*/ 97 h 146"/>
              <a:gd name="T78" fmla="*/ 20 w 125"/>
              <a:gd name="T79" fmla="*/ 87 h 146"/>
              <a:gd name="T80" fmla="*/ 31 w 125"/>
              <a:gd name="T81" fmla="*/ 83 h 146"/>
              <a:gd name="T82" fmla="*/ 24 w 125"/>
              <a:gd name="T83" fmla="*/ 59 h 146"/>
              <a:gd name="T84" fmla="*/ 10 w 125"/>
              <a:gd name="T85" fmla="*/ 55 h 146"/>
              <a:gd name="T86" fmla="*/ 7 w 125"/>
              <a:gd name="T87" fmla="*/ 62 h 146"/>
              <a:gd name="T88" fmla="*/ 0 w 125"/>
              <a:gd name="T89" fmla="*/ 52 h 146"/>
              <a:gd name="T90" fmla="*/ 7 w 125"/>
              <a:gd name="T91" fmla="*/ 38 h 146"/>
              <a:gd name="T92" fmla="*/ 0 w 125"/>
              <a:gd name="T93" fmla="*/ 31 h 146"/>
              <a:gd name="T94" fmla="*/ 13 w 125"/>
              <a:gd name="T95" fmla="*/ 21 h 146"/>
              <a:gd name="T96" fmla="*/ 17 w 125"/>
              <a:gd name="T97" fmla="*/ 3 h 146"/>
              <a:gd name="T98" fmla="*/ 27 w 125"/>
              <a:gd name="T99" fmla="*/ 3 h 146"/>
              <a:gd name="T100" fmla="*/ 31 w 125"/>
              <a:gd name="T10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6">
                <a:moveTo>
                  <a:pt x="31" y="0"/>
                </a:moveTo>
                <a:lnTo>
                  <a:pt x="45" y="14"/>
                </a:lnTo>
                <a:lnTo>
                  <a:pt x="52" y="10"/>
                </a:lnTo>
                <a:lnTo>
                  <a:pt x="55" y="3"/>
                </a:lnTo>
                <a:lnTo>
                  <a:pt x="66" y="3"/>
                </a:lnTo>
                <a:lnTo>
                  <a:pt x="69" y="17"/>
                </a:lnTo>
                <a:lnTo>
                  <a:pt x="86" y="28"/>
                </a:lnTo>
                <a:lnTo>
                  <a:pt x="97" y="24"/>
                </a:lnTo>
                <a:lnTo>
                  <a:pt x="104" y="42"/>
                </a:lnTo>
                <a:lnTo>
                  <a:pt x="93" y="45"/>
                </a:lnTo>
                <a:lnTo>
                  <a:pt x="90" y="59"/>
                </a:lnTo>
                <a:lnTo>
                  <a:pt x="104" y="69"/>
                </a:lnTo>
                <a:lnTo>
                  <a:pt x="93" y="73"/>
                </a:lnTo>
                <a:lnTo>
                  <a:pt x="100" y="83"/>
                </a:lnTo>
                <a:lnTo>
                  <a:pt x="118" y="87"/>
                </a:lnTo>
                <a:lnTo>
                  <a:pt x="125" y="94"/>
                </a:lnTo>
                <a:lnTo>
                  <a:pt x="111" y="100"/>
                </a:lnTo>
                <a:lnTo>
                  <a:pt x="100" y="111"/>
                </a:lnTo>
                <a:lnTo>
                  <a:pt x="90" y="107"/>
                </a:lnTo>
                <a:lnTo>
                  <a:pt x="90" y="118"/>
                </a:lnTo>
                <a:lnTo>
                  <a:pt x="86" y="125"/>
                </a:lnTo>
                <a:lnTo>
                  <a:pt x="69" y="135"/>
                </a:lnTo>
                <a:lnTo>
                  <a:pt x="62" y="135"/>
                </a:lnTo>
                <a:lnTo>
                  <a:pt x="66" y="135"/>
                </a:lnTo>
                <a:lnTo>
                  <a:pt x="55" y="132"/>
                </a:lnTo>
                <a:lnTo>
                  <a:pt x="55" y="146"/>
                </a:lnTo>
                <a:lnTo>
                  <a:pt x="48" y="146"/>
                </a:lnTo>
                <a:lnTo>
                  <a:pt x="45" y="139"/>
                </a:lnTo>
                <a:lnTo>
                  <a:pt x="41" y="135"/>
                </a:lnTo>
                <a:lnTo>
                  <a:pt x="38" y="135"/>
                </a:lnTo>
                <a:lnTo>
                  <a:pt x="31" y="142"/>
                </a:lnTo>
                <a:lnTo>
                  <a:pt x="24" y="142"/>
                </a:lnTo>
                <a:lnTo>
                  <a:pt x="17" y="135"/>
                </a:lnTo>
                <a:lnTo>
                  <a:pt x="10" y="132"/>
                </a:lnTo>
                <a:lnTo>
                  <a:pt x="7" y="121"/>
                </a:lnTo>
                <a:lnTo>
                  <a:pt x="3" y="118"/>
                </a:lnTo>
                <a:lnTo>
                  <a:pt x="13" y="107"/>
                </a:lnTo>
                <a:lnTo>
                  <a:pt x="13" y="100"/>
                </a:lnTo>
                <a:lnTo>
                  <a:pt x="24" y="97"/>
                </a:lnTo>
                <a:lnTo>
                  <a:pt x="20" y="87"/>
                </a:lnTo>
                <a:lnTo>
                  <a:pt x="31" y="83"/>
                </a:lnTo>
                <a:lnTo>
                  <a:pt x="24" y="59"/>
                </a:lnTo>
                <a:lnTo>
                  <a:pt x="10" y="55"/>
                </a:lnTo>
                <a:lnTo>
                  <a:pt x="7" y="62"/>
                </a:lnTo>
                <a:lnTo>
                  <a:pt x="0" y="52"/>
                </a:lnTo>
                <a:lnTo>
                  <a:pt x="7" y="38"/>
                </a:lnTo>
                <a:lnTo>
                  <a:pt x="0" y="31"/>
                </a:lnTo>
                <a:lnTo>
                  <a:pt x="13" y="21"/>
                </a:lnTo>
                <a:lnTo>
                  <a:pt x="17" y="3"/>
                </a:lnTo>
                <a:lnTo>
                  <a:pt x="27"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0" name="Freeform 95">
            <a:extLst>
              <a:ext uri="{FF2B5EF4-FFF2-40B4-BE49-F238E27FC236}">
                <a16:creationId xmlns:a16="http://schemas.microsoft.com/office/drawing/2014/main" id="{7D74CD63-489C-CA5F-2E82-534D30488A7F}"/>
              </a:ext>
              <a:ext uri="{C183D7F6-B498-43B3-948B-1728B52AA6E4}">
                <adec:decorative xmlns:adec="http://schemas.microsoft.com/office/drawing/2017/decorative" val="1"/>
              </a:ext>
            </a:extLst>
          </p:cNvPr>
          <p:cNvSpPr>
            <a:spLocks/>
          </p:cNvSpPr>
          <p:nvPr/>
        </p:nvSpPr>
        <p:spPr bwMode="auto">
          <a:xfrm>
            <a:off x="10894550" y="2374976"/>
            <a:ext cx="384186" cy="433665"/>
          </a:xfrm>
          <a:custGeom>
            <a:avLst/>
            <a:gdLst>
              <a:gd name="T0" fmla="*/ 76 w 132"/>
              <a:gd name="T1" fmla="*/ 17 h 149"/>
              <a:gd name="T2" fmla="*/ 83 w 132"/>
              <a:gd name="T3" fmla="*/ 17 h 149"/>
              <a:gd name="T4" fmla="*/ 101 w 132"/>
              <a:gd name="T5" fmla="*/ 0 h 149"/>
              <a:gd name="T6" fmla="*/ 125 w 132"/>
              <a:gd name="T7" fmla="*/ 3 h 149"/>
              <a:gd name="T8" fmla="*/ 122 w 132"/>
              <a:gd name="T9" fmla="*/ 14 h 149"/>
              <a:gd name="T10" fmla="*/ 111 w 132"/>
              <a:gd name="T11" fmla="*/ 21 h 149"/>
              <a:gd name="T12" fmla="*/ 111 w 132"/>
              <a:gd name="T13" fmla="*/ 31 h 149"/>
              <a:gd name="T14" fmla="*/ 118 w 132"/>
              <a:gd name="T15" fmla="*/ 48 h 149"/>
              <a:gd name="T16" fmla="*/ 132 w 132"/>
              <a:gd name="T17" fmla="*/ 55 h 149"/>
              <a:gd name="T18" fmla="*/ 128 w 132"/>
              <a:gd name="T19" fmla="*/ 76 h 149"/>
              <a:gd name="T20" fmla="*/ 122 w 132"/>
              <a:gd name="T21" fmla="*/ 80 h 149"/>
              <a:gd name="T22" fmla="*/ 122 w 132"/>
              <a:gd name="T23" fmla="*/ 90 h 149"/>
              <a:gd name="T24" fmla="*/ 132 w 132"/>
              <a:gd name="T25" fmla="*/ 97 h 149"/>
              <a:gd name="T26" fmla="*/ 132 w 132"/>
              <a:gd name="T27" fmla="*/ 107 h 149"/>
              <a:gd name="T28" fmla="*/ 128 w 132"/>
              <a:gd name="T29" fmla="*/ 111 h 149"/>
              <a:gd name="T30" fmla="*/ 115 w 132"/>
              <a:gd name="T31" fmla="*/ 107 h 149"/>
              <a:gd name="T32" fmla="*/ 101 w 132"/>
              <a:gd name="T33" fmla="*/ 111 h 149"/>
              <a:gd name="T34" fmla="*/ 111 w 132"/>
              <a:gd name="T35" fmla="*/ 128 h 149"/>
              <a:gd name="T36" fmla="*/ 111 w 132"/>
              <a:gd name="T37" fmla="*/ 142 h 149"/>
              <a:gd name="T38" fmla="*/ 90 w 132"/>
              <a:gd name="T39" fmla="*/ 149 h 149"/>
              <a:gd name="T40" fmla="*/ 45 w 132"/>
              <a:gd name="T41" fmla="*/ 142 h 149"/>
              <a:gd name="T42" fmla="*/ 35 w 132"/>
              <a:gd name="T43" fmla="*/ 121 h 149"/>
              <a:gd name="T44" fmla="*/ 24 w 132"/>
              <a:gd name="T45" fmla="*/ 121 h 149"/>
              <a:gd name="T46" fmla="*/ 17 w 132"/>
              <a:gd name="T47" fmla="*/ 118 h 149"/>
              <a:gd name="T48" fmla="*/ 21 w 132"/>
              <a:gd name="T49" fmla="*/ 87 h 149"/>
              <a:gd name="T50" fmla="*/ 3 w 132"/>
              <a:gd name="T51" fmla="*/ 73 h 149"/>
              <a:gd name="T52" fmla="*/ 3 w 132"/>
              <a:gd name="T53" fmla="*/ 66 h 149"/>
              <a:gd name="T54" fmla="*/ 3 w 132"/>
              <a:gd name="T55" fmla="*/ 62 h 149"/>
              <a:gd name="T56" fmla="*/ 7 w 132"/>
              <a:gd name="T57" fmla="*/ 55 h 149"/>
              <a:gd name="T58" fmla="*/ 0 w 132"/>
              <a:gd name="T59" fmla="*/ 52 h 149"/>
              <a:gd name="T60" fmla="*/ 0 w 132"/>
              <a:gd name="T61" fmla="*/ 35 h 149"/>
              <a:gd name="T62" fmla="*/ 14 w 132"/>
              <a:gd name="T63" fmla="*/ 45 h 149"/>
              <a:gd name="T64" fmla="*/ 24 w 132"/>
              <a:gd name="T65" fmla="*/ 28 h 149"/>
              <a:gd name="T66" fmla="*/ 28 w 132"/>
              <a:gd name="T67" fmla="*/ 21 h 149"/>
              <a:gd name="T68" fmla="*/ 35 w 132"/>
              <a:gd name="T69" fmla="*/ 21 h 149"/>
              <a:gd name="T70" fmla="*/ 45 w 132"/>
              <a:gd name="T71" fmla="*/ 17 h 149"/>
              <a:gd name="T72" fmla="*/ 59 w 132"/>
              <a:gd name="T73" fmla="*/ 17 h 149"/>
              <a:gd name="T74" fmla="*/ 76 w 132"/>
              <a:gd name="T75" fmla="*/ 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49">
                <a:moveTo>
                  <a:pt x="76" y="17"/>
                </a:moveTo>
                <a:lnTo>
                  <a:pt x="83" y="17"/>
                </a:lnTo>
                <a:lnTo>
                  <a:pt x="101" y="0"/>
                </a:lnTo>
                <a:lnTo>
                  <a:pt x="125" y="3"/>
                </a:lnTo>
                <a:lnTo>
                  <a:pt x="122" y="14"/>
                </a:lnTo>
                <a:lnTo>
                  <a:pt x="111" y="21"/>
                </a:lnTo>
                <a:lnTo>
                  <a:pt x="111" y="31"/>
                </a:lnTo>
                <a:lnTo>
                  <a:pt x="118" y="48"/>
                </a:lnTo>
                <a:lnTo>
                  <a:pt x="132" y="55"/>
                </a:lnTo>
                <a:lnTo>
                  <a:pt x="128" y="76"/>
                </a:lnTo>
                <a:lnTo>
                  <a:pt x="122" y="80"/>
                </a:lnTo>
                <a:lnTo>
                  <a:pt x="122" y="90"/>
                </a:lnTo>
                <a:lnTo>
                  <a:pt x="132" y="97"/>
                </a:lnTo>
                <a:lnTo>
                  <a:pt x="132" y="107"/>
                </a:lnTo>
                <a:lnTo>
                  <a:pt x="128" y="111"/>
                </a:lnTo>
                <a:lnTo>
                  <a:pt x="115" y="107"/>
                </a:lnTo>
                <a:lnTo>
                  <a:pt x="101" y="111"/>
                </a:lnTo>
                <a:lnTo>
                  <a:pt x="111" y="128"/>
                </a:lnTo>
                <a:lnTo>
                  <a:pt x="111" y="142"/>
                </a:lnTo>
                <a:lnTo>
                  <a:pt x="90" y="149"/>
                </a:lnTo>
                <a:lnTo>
                  <a:pt x="45" y="142"/>
                </a:lnTo>
                <a:lnTo>
                  <a:pt x="35" y="121"/>
                </a:lnTo>
                <a:lnTo>
                  <a:pt x="24" y="121"/>
                </a:lnTo>
                <a:lnTo>
                  <a:pt x="17" y="118"/>
                </a:lnTo>
                <a:lnTo>
                  <a:pt x="21" y="87"/>
                </a:lnTo>
                <a:lnTo>
                  <a:pt x="3" y="73"/>
                </a:lnTo>
                <a:lnTo>
                  <a:pt x="3" y="66"/>
                </a:lnTo>
                <a:lnTo>
                  <a:pt x="3" y="62"/>
                </a:lnTo>
                <a:lnTo>
                  <a:pt x="7" y="55"/>
                </a:lnTo>
                <a:lnTo>
                  <a:pt x="0" y="52"/>
                </a:lnTo>
                <a:lnTo>
                  <a:pt x="0" y="35"/>
                </a:lnTo>
                <a:lnTo>
                  <a:pt x="14" y="45"/>
                </a:lnTo>
                <a:lnTo>
                  <a:pt x="24" y="28"/>
                </a:lnTo>
                <a:lnTo>
                  <a:pt x="28" y="21"/>
                </a:lnTo>
                <a:lnTo>
                  <a:pt x="35" y="21"/>
                </a:lnTo>
                <a:lnTo>
                  <a:pt x="45" y="17"/>
                </a:lnTo>
                <a:lnTo>
                  <a:pt x="59" y="17"/>
                </a:lnTo>
                <a:lnTo>
                  <a:pt x="76"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1" name="Freeform 97">
            <a:extLst>
              <a:ext uri="{FF2B5EF4-FFF2-40B4-BE49-F238E27FC236}">
                <a16:creationId xmlns:a16="http://schemas.microsoft.com/office/drawing/2014/main" id="{6438AEA6-DB93-9DBC-F89A-91B1E26CAC95}"/>
              </a:ext>
              <a:ext uri="{C183D7F6-B498-43B3-948B-1728B52AA6E4}">
                <adec:decorative xmlns:adec="http://schemas.microsoft.com/office/drawing/2017/decorative" val="1"/>
              </a:ext>
            </a:extLst>
          </p:cNvPr>
          <p:cNvSpPr>
            <a:spLocks/>
          </p:cNvSpPr>
          <p:nvPr/>
        </p:nvSpPr>
        <p:spPr bwMode="auto">
          <a:xfrm>
            <a:off x="11188510" y="2383706"/>
            <a:ext cx="465679" cy="617025"/>
          </a:xfrm>
          <a:custGeom>
            <a:avLst/>
            <a:gdLst>
              <a:gd name="T0" fmla="*/ 100 w 160"/>
              <a:gd name="T1" fmla="*/ 11 h 212"/>
              <a:gd name="T2" fmla="*/ 104 w 160"/>
              <a:gd name="T3" fmla="*/ 11 h 212"/>
              <a:gd name="T4" fmla="*/ 114 w 160"/>
              <a:gd name="T5" fmla="*/ 42 h 212"/>
              <a:gd name="T6" fmla="*/ 132 w 160"/>
              <a:gd name="T7" fmla="*/ 70 h 212"/>
              <a:gd name="T8" fmla="*/ 149 w 160"/>
              <a:gd name="T9" fmla="*/ 111 h 212"/>
              <a:gd name="T10" fmla="*/ 153 w 160"/>
              <a:gd name="T11" fmla="*/ 129 h 212"/>
              <a:gd name="T12" fmla="*/ 153 w 160"/>
              <a:gd name="T13" fmla="*/ 132 h 212"/>
              <a:gd name="T14" fmla="*/ 160 w 160"/>
              <a:gd name="T15" fmla="*/ 167 h 212"/>
              <a:gd name="T16" fmla="*/ 146 w 160"/>
              <a:gd name="T17" fmla="*/ 163 h 212"/>
              <a:gd name="T18" fmla="*/ 135 w 160"/>
              <a:gd name="T19" fmla="*/ 170 h 212"/>
              <a:gd name="T20" fmla="*/ 132 w 160"/>
              <a:gd name="T21" fmla="*/ 174 h 212"/>
              <a:gd name="T22" fmla="*/ 125 w 160"/>
              <a:gd name="T23" fmla="*/ 181 h 212"/>
              <a:gd name="T24" fmla="*/ 128 w 160"/>
              <a:gd name="T25" fmla="*/ 184 h 212"/>
              <a:gd name="T26" fmla="*/ 132 w 160"/>
              <a:gd name="T27" fmla="*/ 195 h 212"/>
              <a:gd name="T28" fmla="*/ 128 w 160"/>
              <a:gd name="T29" fmla="*/ 209 h 212"/>
              <a:gd name="T30" fmla="*/ 104 w 160"/>
              <a:gd name="T31" fmla="*/ 212 h 212"/>
              <a:gd name="T32" fmla="*/ 80 w 160"/>
              <a:gd name="T33" fmla="*/ 209 h 212"/>
              <a:gd name="T34" fmla="*/ 52 w 160"/>
              <a:gd name="T35" fmla="*/ 184 h 212"/>
              <a:gd name="T36" fmla="*/ 45 w 160"/>
              <a:gd name="T37" fmla="*/ 191 h 212"/>
              <a:gd name="T38" fmla="*/ 34 w 160"/>
              <a:gd name="T39" fmla="*/ 191 h 212"/>
              <a:gd name="T40" fmla="*/ 27 w 160"/>
              <a:gd name="T41" fmla="*/ 184 h 212"/>
              <a:gd name="T42" fmla="*/ 27 w 160"/>
              <a:gd name="T43" fmla="*/ 160 h 212"/>
              <a:gd name="T44" fmla="*/ 21 w 160"/>
              <a:gd name="T45" fmla="*/ 146 h 212"/>
              <a:gd name="T46" fmla="*/ 10 w 160"/>
              <a:gd name="T47" fmla="*/ 139 h 212"/>
              <a:gd name="T48" fmla="*/ 10 w 160"/>
              <a:gd name="T49" fmla="*/ 125 h 212"/>
              <a:gd name="T50" fmla="*/ 0 w 160"/>
              <a:gd name="T51" fmla="*/ 108 h 212"/>
              <a:gd name="T52" fmla="*/ 14 w 160"/>
              <a:gd name="T53" fmla="*/ 104 h 212"/>
              <a:gd name="T54" fmla="*/ 27 w 160"/>
              <a:gd name="T55" fmla="*/ 108 h 212"/>
              <a:gd name="T56" fmla="*/ 31 w 160"/>
              <a:gd name="T57" fmla="*/ 104 h 212"/>
              <a:gd name="T58" fmla="*/ 31 w 160"/>
              <a:gd name="T59" fmla="*/ 94 h 212"/>
              <a:gd name="T60" fmla="*/ 21 w 160"/>
              <a:gd name="T61" fmla="*/ 87 h 212"/>
              <a:gd name="T62" fmla="*/ 21 w 160"/>
              <a:gd name="T63" fmla="*/ 77 h 212"/>
              <a:gd name="T64" fmla="*/ 27 w 160"/>
              <a:gd name="T65" fmla="*/ 73 h 212"/>
              <a:gd name="T66" fmla="*/ 31 w 160"/>
              <a:gd name="T67" fmla="*/ 52 h 212"/>
              <a:gd name="T68" fmla="*/ 17 w 160"/>
              <a:gd name="T69" fmla="*/ 45 h 212"/>
              <a:gd name="T70" fmla="*/ 10 w 160"/>
              <a:gd name="T71" fmla="*/ 28 h 212"/>
              <a:gd name="T72" fmla="*/ 10 w 160"/>
              <a:gd name="T73" fmla="*/ 18 h 212"/>
              <a:gd name="T74" fmla="*/ 21 w 160"/>
              <a:gd name="T75" fmla="*/ 11 h 212"/>
              <a:gd name="T76" fmla="*/ 24 w 160"/>
              <a:gd name="T77" fmla="*/ 0 h 212"/>
              <a:gd name="T78" fmla="*/ 73 w 160"/>
              <a:gd name="T79" fmla="*/ 11 h 212"/>
              <a:gd name="T80" fmla="*/ 100 w 160"/>
              <a:gd name="T81"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212">
                <a:moveTo>
                  <a:pt x="100" y="11"/>
                </a:moveTo>
                <a:lnTo>
                  <a:pt x="104" y="11"/>
                </a:lnTo>
                <a:lnTo>
                  <a:pt x="114" y="42"/>
                </a:lnTo>
                <a:lnTo>
                  <a:pt x="132" y="70"/>
                </a:lnTo>
                <a:lnTo>
                  <a:pt x="149" y="111"/>
                </a:lnTo>
                <a:lnTo>
                  <a:pt x="153" y="129"/>
                </a:lnTo>
                <a:lnTo>
                  <a:pt x="153" y="132"/>
                </a:lnTo>
                <a:lnTo>
                  <a:pt x="160" y="167"/>
                </a:lnTo>
                <a:lnTo>
                  <a:pt x="146" y="163"/>
                </a:lnTo>
                <a:lnTo>
                  <a:pt x="135" y="170"/>
                </a:lnTo>
                <a:lnTo>
                  <a:pt x="132" y="174"/>
                </a:lnTo>
                <a:lnTo>
                  <a:pt x="125" y="181"/>
                </a:lnTo>
                <a:lnTo>
                  <a:pt x="128" y="184"/>
                </a:lnTo>
                <a:lnTo>
                  <a:pt x="132" y="195"/>
                </a:lnTo>
                <a:lnTo>
                  <a:pt x="128" y="209"/>
                </a:lnTo>
                <a:lnTo>
                  <a:pt x="104" y="212"/>
                </a:lnTo>
                <a:lnTo>
                  <a:pt x="80" y="209"/>
                </a:lnTo>
                <a:lnTo>
                  <a:pt x="52" y="184"/>
                </a:lnTo>
                <a:lnTo>
                  <a:pt x="45" y="191"/>
                </a:lnTo>
                <a:lnTo>
                  <a:pt x="34" y="191"/>
                </a:lnTo>
                <a:lnTo>
                  <a:pt x="27" y="184"/>
                </a:lnTo>
                <a:lnTo>
                  <a:pt x="27" y="160"/>
                </a:lnTo>
                <a:lnTo>
                  <a:pt x="21" y="146"/>
                </a:lnTo>
                <a:lnTo>
                  <a:pt x="10" y="139"/>
                </a:lnTo>
                <a:lnTo>
                  <a:pt x="10" y="125"/>
                </a:lnTo>
                <a:lnTo>
                  <a:pt x="0" y="108"/>
                </a:lnTo>
                <a:lnTo>
                  <a:pt x="14" y="104"/>
                </a:lnTo>
                <a:lnTo>
                  <a:pt x="27" y="108"/>
                </a:lnTo>
                <a:lnTo>
                  <a:pt x="31" y="104"/>
                </a:lnTo>
                <a:lnTo>
                  <a:pt x="31" y="94"/>
                </a:lnTo>
                <a:lnTo>
                  <a:pt x="21" y="87"/>
                </a:lnTo>
                <a:lnTo>
                  <a:pt x="21" y="77"/>
                </a:lnTo>
                <a:lnTo>
                  <a:pt x="27" y="73"/>
                </a:lnTo>
                <a:lnTo>
                  <a:pt x="31" y="52"/>
                </a:lnTo>
                <a:lnTo>
                  <a:pt x="17" y="45"/>
                </a:lnTo>
                <a:lnTo>
                  <a:pt x="10" y="28"/>
                </a:lnTo>
                <a:lnTo>
                  <a:pt x="10" y="18"/>
                </a:lnTo>
                <a:lnTo>
                  <a:pt x="21" y="11"/>
                </a:lnTo>
                <a:lnTo>
                  <a:pt x="24" y="0"/>
                </a:lnTo>
                <a:lnTo>
                  <a:pt x="73" y="11"/>
                </a:lnTo>
                <a:lnTo>
                  <a:pt x="10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2" name="Freeform 98">
            <a:extLst>
              <a:ext uri="{FF2B5EF4-FFF2-40B4-BE49-F238E27FC236}">
                <a16:creationId xmlns:a16="http://schemas.microsoft.com/office/drawing/2014/main" id="{8D41A9B4-BCD6-40DB-C5A6-D3F7E6759C61}"/>
              </a:ext>
              <a:ext uri="{C183D7F6-B498-43B3-948B-1728B52AA6E4}">
                <adec:decorative xmlns:adec="http://schemas.microsoft.com/office/drawing/2017/decorative" val="1"/>
              </a:ext>
            </a:extLst>
          </p:cNvPr>
          <p:cNvSpPr>
            <a:spLocks/>
          </p:cNvSpPr>
          <p:nvPr/>
        </p:nvSpPr>
        <p:spPr bwMode="auto">
          <a:xfrm>
            <a:off x="11054626" y="1557124"/>
            <a:ext cx="497696" cy="867328"/>
          </a:xfrm>
          <a:custGeom>
            <a:avLst/>
            <a:gdLst>
              <a:gd name="T0" fmla="*/ 39 w 171"/>
              <a:gd name="T1" fmla="*/ 149 h 298"/>
              <a:gd name="T2" fmla="*/ 63 w 171"/>
              <a:gd name="T3" fmla="*/ 146 h 298"/>
              <a:gd name="T4" fmla="*/ 98 w 171"/>
              <a:gd name="T5" fmla="*/ 69 h 298"/>
              <a:gd name="T6" fmla="*/ 108 w 171"/>
              <a:gd name="T7" fmla="*/ 52 h 298"/>
              <a:gd name="T8" fmla="*/ 112 w 171"/>
              <a:gd name="T9" fmla="*/ 38 h 298"/>
              <a:gd name="T10" fmla="*/ 126 w 171"/>
              <a:gd name="T11" fmla="*/ 28 h 298"/>
              <a:gd name="T12" fmla="*/ 143 w 171"/>
              <a:gd name="T13" fmla="*/ 0 h 298"/>
              <a:gd name="T14" fmla="*/ 171 w 171"/>
              <a:gd name="T15" fmla="*/ 21 h 298"/>
              <a:gd name="T16" fmla="*/ 167 w 171"/>
              <a:gd name="T17" fmla="*/ 52 h 298"/>
              <a:gd name="T18" fmla="*/ 98 w 171"/>
              <a:gd name="T19" fmla="*/ 180 h 298"/>
              <a:gd name="T20" fmla="*/ 98 w 171"/>
              <a:gd name="T21" fmla="*/ 194 h 298"/>
              <a:gd name="T22" fmla="*/ 98 w 171"/>
              <a:gd name="T23" fmla="*/ 205 h 298"/>
              <a:gd name="T24" fmla="*/ 112 w 171"/>
              <a:gd name="T25" fmla="*/ 222 h 298"/>
              <a:gd name="T26" fmla="*/ 122 w 171"/>
              <a:gd name="T27" fmla="*/ 239 h 298"/>
              <a:gd name="T28" fmla="*/ 139 w 171"/>
              <a:gd name="T29" fmla="*/ 274 h 298"/>
              <a:gd name="T30" fmla="*/ 146 w 171"/>
              <a:gd name="T31" fmla="*/ 291 h 298"/>
              <a:gd name="T32" fmla="*/ 146 w 171"/>
              <a:gd name="T33" fmla="*/ 295 h 298"/>
              <a:gd name="T34" fmla="*/ 119 w 171"/>
              <a:gd name="T35" fmla="*/ 295 h 298"/>
              <a:gd name="T36" fmla="*/ 70 w 171"/>
              <a:gd name="T37" fmla="*/ 284 h 298"/>
              <a:gd name="T38" fmla="*/ 46 w 171"/>
              <a:gd name="T39" fmla="*/ 281 h 298"/>
              <a:gd name="T40" fmla="*/ 28 w 171"/>
              <a:gd name="T41" fmla="*/ 298 h 298"/>
              <a:gd name="T42" fmla="*/ 21 w 171"/>
              <a:gd name="T43" fmla="*/ 298 h 298"/>
              <a:gd name="T44" fmla="*/ 18 w 171"/>
              <a:gd name="T45" fmla="*/ 277 h 298"/>
              <a:gd name="T46" fmla="*/ 28 w 171"/>
              <a:gd name="T47" fmla="*/ 253 h 298"/>
              <a:gd name="T48" fmla="*/ 25 w 171"/>
              <a:gd name="T49" fmla="*/ 236 h 298"/>
              <a:gd name="T50" fmla="*/ 11 w 171"/>
              <a:gd name="T51" fmla="*/ 236 h 298"/>
              <a:gd name="T52" fmla="*/ 0 w 171"/>
              <a:gd name="T53" fmla="*/ 198 h 298"/>
              <a:gd name="T54" fmla="*/ 4 w 171"/>
              <a:gd name="T55" fmla="*/ 170 h 298"/>
              <a:gd name="T56" fmla="*/ 39 w 171"/>
              <a:gd name="T5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98">
                <a:moveTo>
                  <a:pt x="39" y="149"/>
                </a:moveTo>
                <a:lnTo>
                  <a:pt x="63" y="146"/>
                </a:lnTo>
                <a:lnTo>
                  <a:pt x="98" y="69"/>
                </a:lnTo>
                <a:lnTo>
                  <a:pt x="108" y="52"/>
                </a:lnTo>
                <a:lnTo>
                  <a:pt x="112" y="38"/>
                </a:lnTo>
                <a:lnTo>
                  <a:pt x="126" y="28"/>
                </a:lnTo>
                <a:lnTo>
                  <a:pt x="143" y="0"/>
                </a:lnTo>
                <a:lnTo>
                  <a:pt x="171" y="21"/>
                </a:lnTo>
                <a:lnTo>
                  <a:pt x="167" y="52"/>
                </a:lnTo>
                <a:lnTo>
                  <a:pt x="98" y="180"/>
                </a:lnTo>
                <a:lnTo>
                  <a:pt x="98" y="194"/>
                </a:lnTo>
                <a:lnTo>
                  <a:pt x="98" y="205"/>
                </a:lnTo>
                <a:lnTo>
                  <a:pt x="112" y="222"/>
                </a:lnTo>
                <a:lnTo>
                  <a:pt x="122" y="239"/>
                </a:lnTo>
                <a:lnTo>
                  <a:pt x="139" y="274"/>
                </a:lnTo>
                <a:lnTo>
                  <a:pt x="146" y="291"/>
                </a:lnTo>
                <a:lnTo>
                  <a:pt x="146" y="295"/>
                </a:lnTo>
                <a:lnTo>
                  <a:pt x="119" y="295"/>
                </a:lnTo>
                <a:lnTo>
                  <a:pt x="70" y="284"/>
                </a:lnTo>
                <a:lnTo>
                  <a:pt x="46" y="281"/>
                </a:lnTo>
                <a:lnTo>
                  <a:pt x="28" y="298"/>
                </a:lnTo>
                <a:lnTo>
                  <a:pt x="21" y="298"/>
                </a:lnTo>
                <a:lnTo>
                  <a:pt x="18" y="277"/>
                </a:lnTo>
                <a:lnTo>
                  <a:pt x="28" y="253"/>
                </a:lnTo>
                <a:lnTo>
                  <a:pt x="25" y="236"/>
                </a:lnTo>
                <a:lnTo>
                  <a:pt x="11" y="236"/>
                </a:lnTo>
                <a:lnTo>
                  <a:pt x="0" y="198"/>
                </a:lnTo>
                <a:lnTo>
                  <a:pt x="4" y="170"/>
                </a:lnTo>
                <a:lnTo>
                  <a:pt x="39" y="1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3" name="Freeform 99">
            <a:extLst>
              <a:ext uri="{FF2B5EF4-FFF2-40B4-BE49-F238E27FC236}">
                <a16:creationId xmlns:a16="http://schemas.microsoft.com/office/drawing/2014/main" id="{0139A3D3-4016-1325-0AB7-772B27B5282F}"/>
              </a:ext>
              <a:ext uri="{C183D7F6-B498-43B3-948B-1728B52AA6E4}">
                <adec:decorative xmlns:adec="http://schemas.microsoft.com/office/drawing/2017/decorative" val="1"/>
              </a:ext>
            </a:extLst>
          </p:cNvPr>
          <p:cNvSpPr>
            <a:spLocks/>
          </p:cNvSpPr>
          <p:nvPr/>
        </p:nvSpPr>
        <p:spPr bwMode="auto">
          <a:xfrm>
            <a:off x="10489991" y="2505946"/>
            <a:ext cx="465679" cy="372544"/>
          </a:xfrm>
          <a:custGeom>
            <a:avLst/>
            <a:gdLst>
              <a:gd name="T0" fmla="*/ 38 w 160"/>
              <a:gd name="T1" fmla="*/ 31 h 128"/>
              <a:gd name="T2" fmla="*/ 49 w 160"/>
              <a:gd name="T3" fmla="*/ 21 h 128"/>
              <a:gd name="T4" fmla="*/ 66 w 160"/>
              <a:gd name="T5" fmla="*/ 14 h 128"/>
              <a:gd name="T6" fmla="*/ 69 w 160"/>
              <a:gd name="T7" fmla="*/ 24 h 128"/>
              <a:gd name="T8" fmla="*/ 83 w 160"/>
              <a:gd name="T9" fmla="*/ 17 h 128"/>
              <a:gd name="T10" fmla="*/ 83 w 160"/>
              <a:gd name="T11" fmla="*/ 0 h 128"/>
              <a:gd name="T12" fmla="*/ 111 w 160"/>
              <a:gd name="T13" fmla="*/ 0 h 128"/>
              <a:gd name="T14" fmla="*/ 115 w 160"/>
              <a:gd name="T15" fmla="*/ 10 h 128"/>
              <a:gd name="T16" fmla="*/ 122 w 160"/>
              <a:gd name="T17" fmla="*/ 21 h 128"/>
              <a:gd name="T18" fmla="*/ 142 w 160"/>
              <a:gd name="T19" fmla="*/ 21 h 128"/>
              <a:gd name="T20" fmla="*/ 142 w 160"/>
              <a:gd name="T21" fmla="*/ 28 h 128"/>
              <a:gd name="T22" fmla="*/ 160 w 160"/>
              <a:gd name="T23" fmla="*/ 42 h 128"/>
              <a:gd name="T24" fmla="*/ 156 w 160"/>
              <a:gd name="T25" fmla="*/ 73 h 128"/>
              <a:gd name="T26" fmla="*/ 128 w 160"/>
              <a:gd name="T27" fmla="*/ 121 h 128"/>
              <a:gd name="T28" fmla="*/ 104 w 160"/>
              <a:gd name="T29" fmla="*/ 128 h 128"/>
              <a:gd name="T30" fmla="*/ 45 w 160"/>
              <a:gd name="T31" fmla="*/ 121 h 128"/>
              <a:gd name="T32" fmla="*/ 42 w 160"/>
              <a:gd name="T33" fmla="*/ 101 h 128"/>
              <a:gd name="T34" fmla="*/ 24 w 160"/>
              <a:gd name="T35" fmla="*/ 114 h 128"/>
              <a:gd name="T36" fmla="*/ 0 w 160"/>
              <a:gd name="T37" fmla="*/ 87 h 128"/>
              <a:gd name="T38" fmla="*/ 14 w 160"/>
              <a:gd name="T39" fmla="*/ 62 h 128"/>
              <a:gd name="T40" fmla="*/ 10 w 160"/>
              <a:gd name="T41" fmla="*/ 45 h 128"/>
              <a:gd name="T42" fmla="*/ 38 w 160"/>
              <a:gd name="T4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28">
                <a:moveTo>
                  <a:pt x="38" y="31"/>
                </a:moveTo>
                <a:lnTo>
                  <a:pt x="49" y="21"/>
                </a:lnTo>
                <a:lnTo>
                  <a:pt x="66" y="14"/>
                </a:lnTo>
                <a:lnTo>
                  <a:pt x="69" y="24"/>
                </a:lnTo>
                <a:lnTo>
                  <a:pt x="83" y="17"/>
                </a:lnTo>
                <a:lnTo>
                  <a:pt x="83" y="0"/>
                </a:lnTo>
                <a:lnTo>
                  <a:pt x="111" y="0"/>
                </a:lnTo>
                <a:lnTo>
                  <a:pt x="115" y="10"/>
                </a:lnTo>
                <a:lnTo>
                  <a:pt x="122" y="21"/>
                </a:lnTo>
                <a:lnTo>
                  <a:pt x="142" y="21"/>
                </a:lnTo>
                <a:lnTo>
                  <a:pt x="142" y="28"/>
                </a:lnTo>
                <a:lnTo>
                  <a:pt x="160" y="42"/>
                </a:lnTo>
                <a:lnTo>
                  <a:pt x="156" y="73"/>
                </a:lnTo>
                <a:lnTo>
                  <a:pt x="128" y="121"/>
                </a:lnTo>
                <a:lnTo>
                  <a:pt x="104" y="128"/>
                </a:lnTo>
                <a:lnTo>
                  <a:pt x="45" y="121"/>
                </a:lnTo>
                <a:lnTo>
                  <a:pt x="42" y="101"/>
                </a:lnTo>
                <a:lnTo>
                  <a:pt x="24" y="114"/>
                </a:lnTo>
                <a:lnTo>
                  <a:pt x="0" y="87"/>
                </a:lnTo>
                <a:lnTo>
                  <a:pt x="14" y="62"/>
                </a:lnTo>
                <a:lnTo>
                  <a:pt x="10" y="45"/>
                </a:lnTo>
                <a:lnTo>
                  <a:pt x="38" y="31"/>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14" name="Freeform 100">
            <a:extLst>
              <a:ext uri="{FF2B5EF4-FFF2-40B4-BE49-F238E27FC236}">
                <a16:creationId xmlns:a16="http://schemas.microsoft.com/office/drawing/2014/main" id="{41F7E653-D621-272E-962D-126B9407ACCB}"/>
              </a:ext>
              <a:ext uri="{C183D7F6-B498-43B3-948B-1728B52AA6E4}">
                <adec:decorative xmlns:adec="http://schemas.microsoft.com/office/drawing/2017/decorative" val="1"/>
              </a:ext>
            </a:extLst>
          </p:cNvPr>
          <p:cNvSpPr>
            <a:spLocks/>
          </p:cNvSpPr>
          <p:nvPr/>
        </p:nvSpPr>
        <p:spPr bwMode="auto">
          <a:xfrm>
            <a:off x="10722831" y="1798696"/>
            <a:ext cx="445307" cy="334708"/>
          </a:xfrm>
          <a:custGeom>
            <a:avLst/>
            <a:gdLst>
              <a:gd name="T0" fmla="*/ 59 w 153"/>
              <a:gd name="T1" fmla="*/ 0 h 115"/>
              <a:gd name="T2" fmla="*/ 104 w 153"/>
              <a:gd name="T3" fmla="*/ 28 h 115"/>
              <a:gd name="T4" fmla="*/ 114 w 153"/>
              <a:gd name="T5" fmla="*/ 56 h 115"/>
              <a:gd name="T6" fmla="*/ 121 w 153"/>
              <a:gd name="T7" fmla="*/ 56 h 115"/>
              <a:gd name="T8" fmla="*/ 153 w 153"/>
              <a:gd name="T9" fmla="*/ 66 h 115"/>
              <a:gd name="T10" fmla="*/ 118 w 153"/>
              <a:gd name="T11" fmla="*/ 87 h 115"/>
              <a:gd name="T12" fmla="*/ 114 w 153"/>
              <a:gd name="T13" fmla="*/ 115 h 115"/>
              <a:gd name="T14" fmla="*/ 97 w 153"/>
              <a:gd name="T15" fmla="*/ 104 h 115"/>
              <a:gd name="T16" fmla="*/ 87 w 153"/>
              <a:gd name="T17" fmla="*/ 90 h 115"/>
              <a:gd name="T18" fmla="*/ 73 w 153"/>
              <a:gd name="T19" fmla="*/ 90 h 115"/>
              <a:gd name="T20" fmla="*/ 66 w 153"/>
              <a:gd name="T21" fmla="*/ 80 h 115"/>
              <a:gd name="T22" fmla="*/ 52 w 153"/>
              <a:gd name="T23" fmla="*/ 94 h 115"/>
              <a:gd name="T24" fmla="*/ 35 w 153"/>
              <a:gd name="T25" fmla="*/ 94 h 115"/>
              <a:gd name="T26" fmla="*/ 0 w 153"/>
              <a:gd name="T27" fmla="*/ 101 h 115"/>
              <a:gd name="T28" fmla="*/ 42 w 153"/>
              <a:gd name="T29" fmla="*/ 52 h 115"/>
              <a:gd name="T30" fmla="*/ 48 w 153"/>
              <a:gd name="T31" fmla="*/ 18 h 115"/>
              <a:gd name="T32" fmla="*/ 59 w 153"/>
              <a:gd name="T33" fmla="*/ 14 h 115"/>
              <a:gd name="T34" fmla="*/ 59 w 15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15">
                <a:moveTo>
                  <a:pt x="59" y="0"/>
                </a:moveTo>
                <a:lnTo>
                  <a:pt x="104" y="28"/>
                </a:lnTo>
                <a:lnTo>
                  <a:pt x="114" y="56"/>
                </a:lnTo>
                <a:lnTo>
                  <a:pt x="121" y="56"/>
                </a:lnTo>
                <a:lnTo>
                  <a:pt x="153" y="66"/>
                </a:lnTo>
                <a:lnTo>
                  <a:pt x="118" y="87"/>
                </a:lnTo>
                <a:lnTo>
                  <a:pt x="114" y="115"/>
                </a:lnTo>
                <a:lnTo>
                  <a:pt x="97" y="104"/>
                </a:lnTo>
                <a:lnTo>
                  <a:pt x="87" y="90"/>
                </a:lnTo>
                <a:lnTo>
                  <a:pt x="73" y="90"/>
                </a:lnTo>
                <a:lnTo>
                  <a:pt x="66" y="80"/>
                </a:lnTo>
                <a:lnTo>
                  <a:pt x="52" y="94"/>
                </a:lnTo>
                <a:lnTo>
                  <a:pt x="35" y="94"/>
                </a:lnTo>
                <a:lnTo>
                  <a:pt x="0" y="101"/>
                </a:lnTo>
                <a:lnTo>
                  <a:pt x="42" y="52"/>
                </a:lnTo>
                <a:lnTo>
                  <a:pt x="48" y="18"/>
                </a:lnTo>
                <a:lnTo>
                  <a:pt x="59" y="14"/>
                </a:lnTo>
                <a:lnTo>
                  <a:pt x="5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5" name="Freeform 101">
            <a:extLst>
              <a:ext uri="{FF2B5EF4-FFF2-40B4-BE49-F238E27FC236}">
                <a16:creationId xmlns:a16="http://schemas.microsoft.com/office/drawing/2014/main" id="{095BE0EF-186F-D082-8EB7-1D2B3527A84C}"/>
              </a:ext>
              <a:ext uri="{C183D7F6-B498-43B3-948B-1728B52AA6E4}">
                <adec:decorative xmlns:adec="http://schemas.microsoft.com/office/drawing/2017/decorative" val="1"/>
              </a:ext>
            </a:extLst>
          </p:cNvPr>
          <p:cNvSpPr>
            <a:spLocks/>
          </p:cNvSpPr>
          <p:nvPr/>
        </p:nvSpPr>
        <p:spPr bwMode="auto">
          <a:xfrm>
            <a:off x="10612232" y="2718413"/>
            <a:ext cx="535531" cy="544264"/>
          </a:xfrm>
          <a:custGeom>
            <a:avLst/>
            <a:gdLst>
              <a:gd name="T0" fmla="*/ 142 w 184"/>
              <a:gd name="T1" fmla="*/ 24 h 187"/>
              <a:gd name="T2" fmla="*/ 139 w 184"/>
              <a:gd name="T3" fmla="*/ 35 h 187"/>
              <a:gd name="T4" fmla="*/ 149 w 184"/>
              <a:gd name="T5" fmla="*/ 76 h 187"/>
              <a:gd name="T6" fmla="*/ 149 w 184"/>
              <a:gd name="T7" fmla="*/ 104 h 187"/>
              <a:gd name="T8" fmla="*/ 156 w 184"/>
              <a:gd name="T9" fmla="*/ 118 h 187"/>
              <a:gd name="T10" fmla="*/ 166 w 184"/>
              <a:gd name="T11" fmla="*/ 118 h 187"/>
              <a:gd name="T12" fmla="*/ 180 w 184"/>
              <a:gd name="T13" fmla="*/ 132 h 187"/>
              <a:gd name="T14" fmla="*/ 184 w 184"/>
              <a:gd name="T15" fmla="*/ 153 h 187"/>
              <a:gd name="T16" fmla="*/ 173 w 184"/>
              <a:gd name="T17" fmla="*/ 153 h 187"/>
              <a:gd name="T18" fmla="*/ 163 w 184"/>
              <a:gd name="T19" fmla="*/ 159 h 187"/>
              <a:gd name="T20" fmla="*/ 156 w 184"/>
              <a:gd name="T21" fmla="*/ 184 h 187"/>
              <a:gd name="T22" fmla="*/ 146 w 184"/>
              <a:gd name="T23" fmla="*/ 180 h 187"/>
              <a:gd name="T24" fmla="*/ 135 w 184"/>
              <a:gd name="T25" fmla="*/ 177 h 187"/>
              <a:gd name="T26" fmla="*/ 132 w 184"/>
              <a:gd name="T27" fmla="*/ 184 h 187"/>
              <a:gd name="T28" fmla="*/ 125 w 184"/>
              <a:gd name="T29" fmla="*/ 187 h 187"/>
              <a:gd name="T30" fmla="*/ 107 w 184"/>
              <a:gd name="T31" fmla="*/ 184 h 187"/>
              <a:gd name="T32" fmla="*/ 41 w 184"/>
              <a:gd name="T33" fmla="*/ 184 h 187"/>
              <a:gd name="T34" fmla="*/ 17 w 184"/>
              <a:gd name="T35" fmla="*/ 166 h 187"/>
              <a:gd name="T36" fmla="*/ 7 w 184"/>
              <a:gd name="T37" fmla="*/ 146 h 187"/>
              <a:gd name="T38" fmla="*/ 20 w 184"/>
              <a:gd name="T39" fmla="*/ 142 h 187"/>
              <a:gd name="T40" fmla="*/ 24 w 184"/>
              <a:gd name="T41" fmla="*/ 132 h 187"/>
              <a:gd name="T42" fmla="*/ 17 w 184"/>
              <a:gd name="T43" fmla="*/ 125 h 187"/>
              <a:gd name="T44" fmla="*/ 13 w 184"/>
              <a:gd name="T45" fmla="*/ 121 h 187"/>
              <a:gd name="T46" fmla="*/ 0 w 184"/>
              <a:gd name="T47" fmla="*/ 114 h 187"/>
              <a:gd name="T48" fmla="*/ 3 w 184"/>
              <a:gd name="T49" fmla="*/ 83 h 187"/>
              <a:gd name="T50" fmla="*/ 3 w 184"/>
              <a:gd name="T51" fmla="*/ 48 h 187"/>
              <a:gd name="T52" fmla="*/ 62 w 184"/>
              <a:gd name="T53" fmla="*/ 55 h 187"/>
              <a:gd name="T54" fmla="*/ 86 w 184"/>
              <a:gd name="T55" fmla="*/ 48 h 187"/>
              <a:gd name="T56" fmla="*/ 114 w 184"/>
              <a:gd name="T57" fmla="*/ 0 h 187"/>
              <a:gd name="T58" fmla="*/ 121 w 184"/>
              <a:gd name="T59" fmla="*/ 3 h 187"/>
              <a:gd name="T60" fmla="*/ 132 w 184"/>
              <a:gd name="T61" fmla="*/ 3 h 187"/>
              <a:gd name="T62" fmla="*/ 142 w 184"/>
              <a:gd name="T63"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7">
                <a:moveTo>
                  <a:pt x="142" y="24"/>
                </a:moveTo>
                <a:lnTo>
                  <a:pt x="139" y="35"/>
                </a:lnTo>
                <a:lnTo>
                  <a:pt x="149" y="76"/>
                </a:lnTo>
                <a:lnTo>
                  <a:pt x="149" y="104"/>
                </a:lnTo>
                <a:lnTo>
                  <a:pt x="156" y="118"/>
                </a:lnTo>
                <a:lnTo>
                  <a:pt x="166" y="118"/>
                </a:lnTo>
                <a:lnTo>
                  <a:pt x="180" y="132"/>
                </a:lnTo>
                <a:lnTo>
                  <a:pt x="184" y="153"/>
                </a:lnTo>
                <a:lnTo>
                  <a:pt x="173" y="153"/>
                </a:lnTo>
                <a:lnTo>
                  <a:pt x="163" y="159"/>
                </a:lnTo>
                <a:lnTo>
                  <a:pt x="156" y="184"/>
                </a:lnTo>
                <a:lnTo>
                  <a:pt x="146" y="180"/>
                </a:lnTo>
                <a:lnTo>
                  <a:pt x="135" y="177"/>
                </a:lnTo>
                <a:lnTo>
                  <a:pt x="132" y="184"/>
                </a:lnTo>
                <a:lnTo>
                  <a:pt x="125" y="187"/>
                </a:lnTo>
                <a:lnTo>
                  <a:pt x="107" y="184"/>
                </a:lnTo>
                <a:lnTo>
                  <a:pt x="41" y="184"/>
                </a:lnTo>
                <a:lnTo>
                  <a:pt x="17" y="166"/>
                </a:lnTo>
                <a:lnTo>
                  <a:pt x="7" y="146"/>
                </a:lnTo>
                <a:lnTo>
                  <a:pt x="20" y="142"/>
                </a:lnTo>
                <a:lnTo>
                  <a:pt x="24" y="132"/>
                </a:lnTo>
                <a:lnTo>
                  <a:pt x="17" y="125"/>
                </a:lnTo>
                <a:lnTo>
                  <a:pt x="13" y="121"/>
                </a:lnTo>
                <a:lnTo>
                  <a:pt x="0" y="114"/>
                </a:lnTo>
                <a:lnTo>
                  <a:pt x="3" y="83"/>
                </a:lnTo>
                <a:lnTo>
                  <a:pt x="3" y="48"/>
                </a:lnTo>
                <a:lnTo>
                  <a:pt x="62" y="55"/>
                </a:lnTo>
                <a:lnTo>
                  <a:pt x="86" y="48"/>
                </a:lnTo>
                <a:lnTo>
                  <a:pt x="114" y="0"/>
                </a:lnTo>
                <a:lnTo>
                  <a:pt x="121" y="3"/>
                </a:lnTo>
                <a:lnTo>
                  <a:pt x="132" y="3"/>
                </a:lnTo>
                <a:lnTo>
                  <a:pt x="142"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6" name="Freeform 102">
            <a:extLst>
              <a:ext uri="{FF2B5EF4-FFF2-40B4-BE49-F238E27FC236}">
                <a16:creationId xmlns:a16="http://schemas.microsoft.com/office/drawing/2014/main" id="{E41E6B45-AACE-864D-63F0-3F653EF34D3C}"/>
              </a:ext>
              <a:ext uri="{C183D7F6-B498-43B3-948B-1728B52AA6E4}">
                <adec:decorative xmlns:adec="http://schemas.microsoft.com/office/drawing/2017/decorative" val="1"/>
              </a:ext>
            </a:extLst>
          </p:cNvPr>
          <p:cNvSpPr>
            <a:spLocks/>
          </p:cNvSpPr>
          <p:nvPr/>
        </p:nvSpPr>
        <p:spPr bwMode="auto">
          <a:xfrm>
            <a:off x="10272595" y="1941311"/>
            <a:ext cx="637400" cy="654863"/>
          </a:xfrm>
          <a:custGeom>
            <a:avLst/>
            <a:gdLst>
              <a:gd name="T0" fmla="*/ 52 w 219"/>
              <a:gd name="T1" fmla="*/ 7 h 225"/>
              <a:gd name="T2" fmla="*/ 97 w 219"/>
              <a:gd name="T3" fmla="*/ 14 h 225"/>
              <a:gd name="T4" fmla="*/ 142 w 219"/>
              <a:gd name="T5" fmla="*/ 55 h 225"/>
              <a:gd name="T6" fmla="*/ 163 w 219"/>
              <a:gd name="T7" fmla="*/ 83 h 225"/>
              <a:gd name="T8" fmla="*/ 167 w 219"/>
              <a:gd name="T9" fmla="*/ 135 h 225"/>
              <a:gd name="T10" fmla="*/ 198 w 219"/>
              <a:gd name="T11" fmla="*/ 177 h 225"/>
              <a:gd name="T12" fmla="*/ 212 w 219"/>
              <a:gd name="T13" fmla="*/ 184 h 225"/>
              <a:gd name="T14" fmla="*/ 212 w 219"/>
              <a:gd name="T15" fmla="*/ 201 h 225"/>
              <a:gd name="T16" fmla="*/ 219 w 219"/>
              <a:gd name="T17" fmla="*/ 204 h 225"/>
              <a:gd name="T18" fmla="*/ 215 w 219"/>
              <a:gd name="T19" fmla="*/ 211 h 225"/>
              <a:gd name="T20" fmla="*/ 215 w 219"/>
              <a:gd name="T21" fmla="*/ 215 h 225"/>
              <a:gd name="T22" fmla="*/ 195 w 219"/>
              <a:gd name="T23" fmla="*/ 215 h 225"/>
              <a:gd name="T24" fmla="*/ 188 w 219"/>
              <a:gd name="T25" fmla="*/ 204 h 225"/>
              <a:gd name="T26" fmla="*/ 184 w 219"/>
              <a:gd name="T27" fmla="*/ 194 h 225"/>
              <a:gd name="T28" fmla="*/ 156 w 219"/>
              <a:gd name="T29" fmla="*/ 194 h 225"/>
              <a:gd name="T30" fmla="*/ 156 w 219"/>
              <a:gd name="T31" fmla="*/ 211 h 225"/>
              <a:gd name="T32" fmla="*/ 142 w 219"/>
              <a:gd name="T33" fmla="*/ 218 h 225"/>
              <a:gd name="T34" fmla="*/ 139 w 219"/>
              <a:gd name="T35" fmla="*/ 208 h 225"/>
              <a:gd name="T36" fmla="*/ 122 w 219"/>
              <a:gd name="T37" fmla="*/ 215 h 225"/>
              <a:gd name="T38" fmla="*/ 111 w 219"/>
              <a:gd name="T39" fmla="*/ 225 h 225"/>
              <a:gd name="T40" fmla="*/ 80 w 219"/>
              <a:gd name="T41" fmla="*/ 211 h 225"/>
              <a:gd name="T42" fmla="*/ 42 w 219"/>
              <a:gd name="T43" fmla="*/ 211 h 225"/>
              <a:gd name="T44" fmla="*/ 0 w 219"/>
              <a:gd name="T45" fmla="*/ 184 h 225"/>
              <a:gd name="T46" fmla="*/ 21 w 219"/>
              <a:gd name="T47" fmla="*/ 156 h 225"/>
              <a:gd name="T48" fmla="*/ 17 w 219"/>
              <a:gd name="T49" fmla="*/ 93 h 225"/>
              <a:gd name="T50" fmla="*/ 10 w 219"/>
              <a:gd name="T51" fmla="*/ 55 h 225"/>
              <a:gd name="T52" fmla="*/ 0 w 219"/>
              <a:gd name="T53" fmla="*/ 7 h 225"/>
              <a:gd name="T54" fmla="*/ 14 w 219"/>
              <a:gd name="T55" fmla="*/ 0 h 225"/>
              <a:gd name="T56" fmla="*/ 52 w 219"/>
              <a:gd name="T57"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9" h="225">
                <a:moveTo>
                  <a:pt x="52" y="7"/>
                </a:moveTo>
                <a:lnTo>
                  <a:pt x="97" y="14"/>
                </a:lnTo>
                <a:lnTo>
                  <a:pt x="142" y="55"/>
                </a:lnTo>
                <a:lnTo>
                  <a:pt x="163" y="83"/>
                </a:lnTo>
                <a:lnTo>
                  <a:pt x="167" y="135"/>
                </a:lnTo>
                <a:lnTo>
                  <a:pt x="198" y="177"/>
                </a:lnTo>
                <a:lnTo>
                  <a:pt x="212" y="184"/>
                </a:lnTo>
                <a:lnTo>
                  <a:pt x="212" y="201"/>
                </a:lnTo>
                <a:lnTo>
                  <a:pt x="219" y="204"/>
                </a:lnTo>
                <a:lnTo>
                  <a:pt x="215" y="211"/>
                </a:lnTo>
                <a:lnTo>
                  <a:pt x="215" y="215"/>
                </a:lnTo>
                <a:lnTo>
                  <a:pt x="195" y="215"/>
                </a:lnTo>
                <a:lnTo>
                  <a:pt x="188" y="204"/>
                </a:lnTo>
                <a:lnTo>
                  <a:pt x="184" y="194"/>
                </a:lnTo>
                <a:lnTo>
                  <a:pt x="156" y="194"/>
                </a:lnTo>
                <a:lnTo>
                  <a:pt x="156" y="211"/>
                </a:lnTo>
                <a:lnTo>
                  <a:pt x="142" y="218"/>
                </a:lnTo>
                <a:lnTo>
                  <a:pt x="139" y="208"/>
                </a:lnTo>
                <a:lnTo>
                  <a:pt x="122" y="215"/>
                </a:lnTo>
                <a:lnTo>
                  <a:pt x="111" y="225"/>
                </a:lnTo>
                <a:lnTo>
                  <a:pt x="80" y="211"/>
                </a:lnTo>
                <a:lnTo>
                  <a:pt x="42" y="211"/>
                </a:lnTo>
                <a:lnTo>
                  <a:pt x="0" y="184"/>
                </a:lnTo>
                <a:lnTo>
                  <a:pt x="21" y="156"/>
                </a:lnTo>
                <a:lnTo>
                  <a:pt x="17" y="93"/>
                </a:lnTo>
                <a:lnTo>
                  <a:pt x="10" y="55"/>
                </a:lnTo>
                <a:lnTo>
                  <a:pt x="0" y="7"/>
                </a:lnTo>
                <a:lnTo>
                  <a:pt x="14" y="0"/>
                </a:lnTo>
                <a:lnTo>
                  <a:pt x="52"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7" name="Freeform 103">
            <a:extLst>
              <a:ext uri="{FF2B5EF4-FFF2-40B4-BE49-F238E27FC236}">
                <a16:creationId xmlns:a16="http://schemas.microsoft.com/office/drawing/2014/main" id="{04EE5073-7EBC-E54B-C692-981B22B7C4BF}"/>
              </a:ext>
              <a:ext uri="{C183D7F6-B498-43B3-948B-1728B52AA6E4}">
                <adec:decorative xmlns:adec="http://schemas.microsoft.com/office/drawing/2017/decorative" val="1"/>
              </a:ext>
            </a:extLst>
          </p:cNvPr>
          <p:cNvSpPr>
            <a:spLocks/>
          </p:cNvSpPr>
          <p:nvPr/>
        </p:nvSpPr>
        <p:spPr bwMode="auto">
          <a:xfrm>
            <a:off x="10347377" y="2959983"/>
            <a:ext cx="424932" cy="454038"/>
          </a:xfrm>
          <a:custGeom>
            <a:avLst/>
            <a:gdLst>
              <a:gd name="T0" fmla="*/ 146 w 146"/>
              <a:gd name="T1" fmla="*/ 128 h 156"/>
              <a:gd name="T2" fmla="*/ 136 w 146"/>
              <a:gd name="T3" fmla="*/ 115 h 156"/>
              <a:gd name="T4" fmla="*/ 132 w 146"/>
              <a:gd name="T5" fmla="*/ 101 h 156"/>
              <a:gd name="T6" fmla="*/ 108 w 146"/>
              <a:gd name="T7" fmla="*/ 83 h 156"/>
              <a:gd name="T8" fmla="*/ 98 w 146"/>
              <a:gd name="T9" fmla="*/ 63 h 156"/>
              <a:gd name="T10" fmla="*/ 111 w 146"/>
              <a:gd name="T11" fmla="*/ 59 h 156"/>
              <a:gd name="T12" fmla="*/ 115 w 146"/>
              <a:gd name="T13" fmla="*/ 49 h 156"/>
              <a:gd name="T14" fmla="*/ 108 w 146"/>
              <a:gd name="T15" fmla="*/ 42 h 156"/>
              <a:gd name="T16" fmla="*/ 104 w 146"/>
              <a:gd name="T17" fmla="*/ 38 h 156"/>
              <a:gd name="T18" fmla="*/ 91 w 146"/>
              <a:gd name="T19" fmla="*/ 31 h 156"/>
              <a:gd name="T20" fmla="*/ 94 w 146"/>
              <a:gd name="T21" fmla="*/ 0 h 156"/>
              <a:gd name="T22" fmla="*/ 77 w 146"/>
              <a:gd name="T23" fmla="*/ 0 h 156"/>
              <a:gd name="T24" fmla="*/ 59 w 146"/>
              <a:gd name="T25" fmla="*/ 4 h 156"/>
              <a:gd name="T26" fmla="*/ 35 w 146"/>
              <a:gd name="T27" fmla="*/ 66 h 156"/>
              <a:gd name="T28" fmla="*/ 14 w 146"/>
              <a:gd name="T29" fmla="*/ 66 h 156"/>
              <a:gd name="T30" fmla="*/ 11 w 146"/>
              <a:gd name="T31" fmla="*/ 66 h 156"/>
              <a:gd name="T32" fmla="*/ 11 w 146"/>
              <a:gd name="T33" fmla="*/ 73 h 156"/>
              <a:gd name="T34" fmla="*/ 11 w 146"/>
              <a:gd name="T35" fmla="*/ 76 h 156"/>
              <a:gd name="T36" fmla="*/ 11 w 146"/>
              <a:gd name="T37" fmla="*/ 80 h 156"/>
              <a:gd name="T38" fmla="*/ 7 w 146"/>
              <a:gd name="T39" fmla="*/ 83 h 156"/>
              <a:gd name="T40" fmla="*/ 7 w 146"/>
              <a:gd name="T41" fmla="*/ 87 h 156"/>
              <a:gd name="T42" fmla="*/ 4 w 146"/>
              <a:gd name="T43" fmla="*/ 90 h 156"/>
              <a:gd name="T44" fmla="*/ 7 w 146"/>
              <a:gd name="T45" fmla="*/ 94 h 156"/>
              <a:gd name="T46" fmla="*/ 11 w 146"/>
              <a:gd name="T47" fmla="*/ 94 h 156"/>
              <a:gd name="T48" fmla="*/ 14 w 146"/>
              <a:gd name="T49" fmla="*/ 97 h 156"/>
              <a:gd name="T50" fmla="*/ 18 w 146"/>
              <a:gd name="T51" fmla="*/ 101 h 156"/>
              <a:gd name="T52" fmla="*/ 18 w 146"/>
              <a:gd name="T53" fmla="*/ 104 h 156"/>
              <a:gd name="T54" fmla="*/ 18 w 146"/>
              <a:gd name="T55" fmla="*/ 108 h 156"/>
              <a:gd name="T56" fmla="*/ 21 w 146"/>
              <a:gd name="T57" fmla="*/ 118 h 156"/>
              <a:gd name="T58" fmla="*/ 21 w 146"/>
              <a:gd name="T59" fmla="*/ 122 h 156"/>
              <a:gd name="T60" fmla="*/ 28 w 146"/>
              <a:gd name="T61" fmla="*/ 128 h 156"/>
              <a:gd name="T62" fmla="*/ 28 w 146"/>
              <a:gd name="T63" fmla="*/ 132 h 156"/>
              <a:gd name="T64" fmla="*/ 25 w 146"/>
              <a:gd name="T65" fmla="*/ 132 h 156"/>
              <a:gd name="T66" fmla="*/ 25 w 146"/>
              <a:gd name="T67" fmla="*/ 128 h 156"/>
              <a:gd name="T68" fmla="*/ 14 w 146"/>
              <a:gd name="T69" fmla="*/ 122 h 156"/>
              <a:gd name="T70" fmla="*/ 11 w 146"/>
              <a:gd name="T71" fmla="*/ 122 h 156"/>
              <a:gd name="T72" fmla="*/ 7 w 146"/>
              <a:gd name="T73" fmla="*/ 122 h 156"/>
              <a:gd name="T74" fmla="*/ 4 w 146"/>
              <a:gd name="T75" fmla="*/ 122 h 156"/>
              <a:gd name="T76" fmla="*/ 0 w 146"/>
              <a:gd name="T77" fmla="*/ 125 h 156"/>
              <a:gd name="T78" fmla="*/ 4 w 146"/>
              <a:gd name="T79" fmla="*/ 132 h 156"/>
              <a:gd name="T80" fmla="*/ 7 w 146"/>
              <a:gd name="T81" fmla="*/ 139 h 156"/>
              <a:gd name="T82" fmla="*/ 18 w 146"/>
              <a:gd name="T83" fmla="*/ 146 h 156"/>
              <a:gd name="T84" fmla="*/ 18 w 146"/>
              <a:gd name="T85" fmla="*/ 149 h 156"/>
              <a:gd name="T86" fmla="*/ 25 w 146"/>
              <a:gd name="T87" fmla="*/ 153 h 156"/>
              <a:gd name="T88" fmla="*/ 21 w 146"/>
              <a:gd name="T89" fmla="*/ 146 h 156"/>
              <a:gd name="T90" fmla="*/ 21 w 146"/>
              <a:gd name="T91" fmla="*/ 139 h 156"/>
              <a:gd name="T92" fmla="*/ 25 w 146"/>
              <a:gd name="T93" fmla="*/ 132 h 156"/>
              <a:gd name="T94" fmla="*/ 42 w 146"/>
              <a:gd name="T95" fmla="*/ 135 h 156"/>
              <a:gd name="T96" fmla="*/ 49 w 146"/>
              <a:gd name="T97" fmla="*/ 139 h 156"/>
              <a:gd name="T98" fmla="*/ 52 w 146"/>
              <a:gd name="T99" fmla="*/ 142 h 156"/>
              <a:gd name="T100" fmla="*/ 56 w 146"/>
              <a:gd name="T101" fmla="*/ 149 h 156"/>
              <a:gd name="T102" fmla="*/ 84 w 146"/>
              <a:gd name="T103" fmla="*/ 128 h 156"/>
              <a:gd name="T104" fmla="*/ 94 w 146"/>
              <a:gd name="T105" fmla="*/ 139 h 156"/>
              <a:gd name="T106" fmla="*/ 101 w 146"/>
              <a:gd name="T107" fmla="*/ 149 h 156"/>
              <a:gd name="T108" fmla="*/ 115 w 146"/>
              <a:gd name="T109" fmla="*/ 156 h 156"/>
              <a:gd name="T110" fmla="*/ 125 w 146"/>
              <a:gd name="T111" fmla="*/ 153 h 156"/>
              <a:gd name="T112" fmla="*/ 129 w 146"/>
              <a:gd name="T113" fmla="*/ 146 h 156"/>
              <a:gd name="T114" fmla="*/ 136 w 146"/>
              <a:gd name="T115" fmla="*/ 146 h 156"/>
              <a:gd name="T116" fmla="*/ 146 w 146"/>
              <a:gd name="T117" fmla="*/ 1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56">
                <a:moveTo>
                  <a:pt x="146" y="128"/>
                </a:moveTo>
                <a:lnTo>
                  <a:pt x="136" y="115"/>
                </a:lnTo>
                <a:lnTo>
                  <a:pt x="132" y="101"/>
                </a:lnTo>
                <a:lnTo>
                  <a:pt x="108" y="83"/>
                </a:lnTo>
                <a:lnTo>
                  <a:pt x="98" y="63"/>
                </a:lnTo>
                <a:lnTo>
                  <a:pt x="111" y="59"/>
                </a:lnTo>
                <a:lnTo>
                  <a:pt x="115" y="49"/>
                </a:lnTo>
                <a:lnTo>
                  <a:pt x="108" y="42"/>
                </a:lnTo>
                <a:lnTo>
                  <a:pt x="104" y="38"/>
                </a:lnTo>
                <a:lnTo>
                  <a:pt x="91" y="31"/>
                </a:lnTo>
                <a:lnTo>
                  <a:pt x="94" y="0"/>
                </a:lnTo>
                <a:lnTo>
                  <a:pt x="77" y="0"/>
                </a:lnTo>
                <a:lnTo>
                  <a:pt x="59" y="4"/>
                </a:lnTo>
                <a:lnTo>
                  <a:pt x="35" y="66"/>
                </a:lnTo>
                <a:lnTo>
                  <a:pt x="14" y="66"/>
                </a:lnTo>
                <a:lnTo>
                  <a:pt x="11" y="66"/>
                </a:lnTo>
                <a:lnTo>
                  <a:pt x="11" y="73"/>
                </a:lnTo>
                <a:lnTo>
                  <a:pt x="11" y="76"/>
                </a:lnTo>
                <a:lnTo>
                  <a:pt x="11" y="80"/>
                </a:lnTo>
                <a:lnTo>
                  <a:pt x="7" y="83"/>
                </a:lnTo>
                <a:lnTo>
                  <a:pt x="7" y="87"/>
                </a:lnTo>
                <a:lnTo>
                  <a:pt x="4" y="90"/>
                </a:lnTo>
                <a:lnTo>
                  <a:pt x="7" y="94"/>
                </a:lnTo>
                <a:lnTo>
                  <a:pt x="11" y="94"/>
                </a:lnTo>
                <a:lnTo>
                  <a:pt x="14" y="97"/>
                </a:lnTo>
                <a:lnTo>
                  <a:pt x="18" y="101"/>
                </a:lnTo>
                <a:lnTo>
                  <a:pt x="18" y="104"/>
                </a:lnTo>
                <a:lnTo>
                  <a:pt x="18" y="108"/>
                </a:lnTo>
                <a:lnTo>
                  <a:pt x="21" y="118"/>
                </a:lnTo>
                <a:lnTo>
                  <a:pt x="21" y="122"/>
                </a:lnTo>
                <a:lnTo>
                  <a:pt x="28" y="128"/>
                </a:lnTo>
                <a:lnTo>
                  <a:pt x="28" y="132"/>
                </a:lnTo>
                <a:lnTo>
                  <a:pt x="25" y="132"/>
                </a:lnTo>
                <a:lnTo>
                  <a:pt x="25" y="128"/>
                </a:lnTo>
                <a:lnTo>
                  <a:pt x="14" y="122"/>
                </a:lnTo>
                <a:lnTo>
                  <a:pt x="11" y="122"/>
                </a:lnTo>
                <a:lnTo>
                  <a:pt x="7" y="122"/>
                </a:lnTo>
                <a:lnTo>
                  <a:pt x="4" y="122"/>
                </a:lnTo>
                <a:lnTo>
                  <a:pt x="0" y="125"/>
                </a:lnTo>
                <a:lnTo>
                  <a:pt x="4" y="132"/>
                </a:lnTo>
                <a:lnTo>
                  <a:pt x="7" y="139"/>
                </a:lnTo>
                <a:lnTo>
                  <a:pt x="18" y="146"/>
                </a:lnTo>
                <a:lnTo>
                  <a:pt x="18" y="149"/>
                </a:lnTo>
                <a:lnTo>
                  <a:pt x="25" y="153"/>
                </a:lnTo>
                <a:lnTo>
                  <a:pt x="21" y="146"/>
                </a:lnTo>
                <a:lnTo>
                  <a:pt x="21" y="139"/>
                </a:lnTo>
                <a:lnTo>
                  <a:pt x="25" y="132"/>
                </a:lnTo>
                <a:lnTo>
                  <a:pt x="42" y="135"/>
                </a:lnTo>
                <a:lnTo>
                  <a:pt x="49" y="139"/>
                </a:lnTo>
                <a:lnTo>
                  <a:pt x="52" y="142"/>
                </a:lnTo>
                <a:lnTo>
                  <a:pt x="56" y="149"/>
                </a:lnTo>
                <a:lnTo>
                  <a:pt x="84" y="128"/>
                </a:lnTo>
                <a:lnTo>
                  <a:pt x="94" y="139"/>
                </a:lnTo>
                <a:lnTo>
                  <a:pt x="101" y="149"/>
                </a:lnTo>
                <a:lnTo>
                  <a:pt x="115" y="156"/>
                </a:lnTo>
                <a:lnTo>
                  <a:pt x="125" y="153"/>
                </a:lnTo>
                <a:lnTo>
                  <a:pt x="129" y="146"/>
                </a:lnTo>
                <a:lnTo>
                  <a:pt x="136" y="146"/>
                </a:lnTo>
                <a:lnTo>
                  <a:pt x="146" y="1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8" name="Freeform 104">
            <a:extLst>
              <a:ext uri="{FF2B5EF4-FFF2-40B4-BE49-F238E27FC236}">
                <a16:creationId xmlns:a16="http://schemas.microsoft.com/office/drawing/2014/main" id="{4200DC77-EEEC-1C05-D6F5-DA0EAEFB0D8E}"/>
              </a:ext>
              <a:ext uri="{C183D7F6-B498-43B3-948B-1728B52AA6E4}">
                <adec:decorative xmlns:adec="http://schemas.microsoft.com/office/drawing/2017/decorative" val="1"/>
              </a:ext>
            </a:extLst>
          </p:cNvPr>
          <p:cNvSpPr>
            <a:spLocks/>
          </p:cNvSpPr>
          <p:nvPr/>
        </p:nvSpPr>
        <p:spPr bwMode="auto">
          <a:xfrm>
            <a:off x="10338645" y="3242303"/>
            <a:ext cx="29105" cy="20374"/>
          </a:xfrm>
          <a:custGeom>
            <a:avLst/>
            <a:gdLst>
              <a:gd name="T0" fmla="*/ 10 w 10"/>
              <a:gd name="T1" fmla="*/ 4 h 7"/>
              <a:gd name="T2" fmla="*/ 10 w 10"/>
              <a:gd name="T3" fmla="*/ 0 h 7"/>
              <a:gd name="T4" fmla="*/ 7 w 10"/>
              <a:gd name="T5" fmla="*/ 0 h 7"/>
              <a:gd name="T6" fmla="*/ 3 w 10"/>
              <a:gd name="T7" fmla="*/ 0 h 7"/>
              <a:gd name="T8" fmla="*/ 0 w 10"/>
              <a:gd name="T9" fmla="*/ 0 h 7"/>
              <a:gd name="T10" fmla="*/ 0 w 10"/>
              <a:gd name="T11" fmla="*/ 4 h 7"/>
              <a:gd name="T12" fmla="*/ 3 w 10"/>
              <a:gd name="T13" fmla="*/ 4 h 7"/>
              <a:gd name="T14" fmla="*/ 3 w 10"/>
              <a:gd name="T15" fmla="*/ 7 h 7"/>
              <a:gd name="T16" fmla="*/ 10 w 10"/>
              <a:gd name="T17" fmla="*/ 7 h 7"/>
              <a:gd name="T18" fmla="*/ 10 w 10"/>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10" y="4"/>
                </a:moveTo>
                <a:lnTo>
                  <a:pt x="10" y="0"/>
                </a:lnTo>
                <a:lnTo>
                  <a:pt x="7" y="0"/>
                </a:lnTo>
                <a:lnTo>
                  <a:pt x="3" y="0"/>
                </a:lnTo>
                <a:lnTo>
                  <a:pt x="0" y="0"/>
                </a:lnTo>
                <a:lnTo>
                  <a:pt x="0" y="4"/>
                </a:lnTo>
                <a:lnTo>
                  <a:pt x="3" y="4"/>
                </a:lnTo>
                <a:lnTo>
                  <a:pt x="3" y="7"/>
                </a:lnTo>
                <a:lnTo>
                  <a:pt x="10" y="7"/>
                </a:lnTo>
                <a:lnTo>
                  <a:pt x="1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9" name="Freeform 105">
            <a:extLst>
              <a:ext uri="{FF2B5EF4-FFF2-40B4-BE49-F238E27FC236}">
                <a16:creationId xmlns:a16="http://schemas.microsoft.com/office/drawing/2014/main" id="{3E955560-9C38-8646-6322-CF10E2812A0E}"/>
              </a:ext>
              <a:ext uri="{C183D7F6-B498-43B3-948B-1728B52AA6E4}">
                <adec:decorative xmlns:adec="http://schemas.microsoft.com/office/drawing/2017/decorative" val="1"/>
              </a:ext>
            </a:extLst>
          </p:cNvPr>
          <p:cNvSpPr>
            <a:spLocks/>
          </p:cNvSpPr>
          <p:nvPr/>
        </p:nvSpPr>
        <p:spPr bwMode="auto">
          <a:xfrm>
            <a:off x="10539469" y="133893"/>
            <a:ext cx="587920" cy="585011"/>
          </a:xfrm>
          <a:custGeom>
            <a:avLst/>
            <a:gdLst>
              <a:gd name="T0" fmla="*/ 14 w 202"/>
              <a:gd name="T1" fmla="*/ 118 h 201"/>
              <a:gd name="T2" fmla="*/ 18 w 202"/>
              <a:gd name="T3" fmla="*/ 107 h 201"/>
              <a:gd name="T4" fmla="*/ 21 w 202"/>
              <a:gd name="T5" fmla="*/ 100 h 201"/>
              <a:gd name="T6" fmla="*/ 18 w 202"/>
              <a:gd name="T7" fmla="*/ 90 h 201"/>
              <a:gd name="T8" fmla="*/ 21 w 202"/>
              <a:gd name="T9" fmla="*/ 87 h 201"/>
              <a:gd name="T10" fmla="*/ 25 w 202"/>
              <a:gd name="T11" fmla="*/ 83 h 201"/>
              <a:gd name="T12" fmla="*/ 32 w 202"/>
              <a:gd name="T13" fmla="*/ 76 h 201"/>
              <a:gd name="T14" fmla="*/ 38 w 202"/>
              <a:gd name="T15" fmla="*/ 69 h 201"/>
              <a:gd name="T16" fmla="*/ 42 w 202"/>
              <a:gd name="T17" fmla="*/ 62 h 201"/>
              <a:gd name="T18" fmla="*/ 45 w 202"/>
              <a:gd name="T19" fmla="*/ 55 h 201"/>
              <a:gd name="T20" fmla="*/ 52 w 202"/>
              <a:gd name="T21" fmla="*/ 48 h 201"/>
              <a:gd name="T22" fmla="*/ 56 w 202"/>
              <a:gd name="T23" fmla="*/ 41 h 201"/>
              <a:gd name="T24" fmla="*/ 56 w 202"/>
              <a:gd name="T25" fmla="*/ 34 h 201"/>
              <a:gd name="T26" fmla="*/ 66 w 202"/>
              <a:gd name="T27" fmla="*/ 28 h 201"/>
              <a:gd name="T28" fmla="*/ 73 w 202"/>
              <a:gd name="T29" fmla="*/ 28 h 201"/>
              <a:gd name="T30" fmla="*/ 84 w 202"/>
              <a:gd name="T31" fmla="*/ 28 h 201"/>
              <a:gd name="T32" fmla="*/ 94 w 202"/>
              <a:gd name="T33" fmla="*/ 31 h 201"/>
              <a:gd name="T34" fmla="*/ 108 w 202"/>
              <a:gd name="T35" fmla="*/ 34 h 201"/>
              <a:gd name="T36" fmla="*/ 115 w 202"/>
              <a:gd name="T37" fmla="*/ 31 h 201"/>
              <a:gd name="T38" fmla="*/ 122 w 202"/>
              <a:gd name="T39" fmla="*/ 24 h 201"/>
              <a:gd name="T40" fmla="*/ 139 w 202"/>
              <a:gd name="T41" fmla="*/ 10 h 201"/>
              <a:gd name="T42" fmla="*/ 146 w 202"/>
              <a:gd name="T43" fmla="*/ 3 h 201"/>
              <a:gd name="T44" fmla="*/ 157 w 202"/>
              <a:gd name="T45" fmla="*/ 3 h 201"/>
              <a:gd name="T46" fmla="*/ 164 w 202"/>
              <a:gd name="T47" fmla="*/ 0 h 201"/>
              <a:gd name="T48" fmla="*/ 167 w 202"/>
              <a:gd name="T49" fmla="*/ 0 h 201"/>
              <a:gd name="T50" fmla="*/ 171 w 202"/>
              <a:gd name="T51" fmla="*/ 0 h 201"/>
              <a:gd name="T52" fmla="*/ 174 w 202"/>
              <a:gd name="T53" fmla="*/ 14 h 201"/>
              <a:gd name="T54" fmla="*/ 184 w 202"/>
              <a:gd name="T55" fmla="*/ 28 h 201"/>
              <a:gd name="T56" fmla="*/ 191 w 202"/>
              <a:gd name="T57" fmla="*/ 31 h 201"/>
              <a:gd name="T58" fmla="*/ 198 w 202"/>
              <a:gd name="T59" fmla="*/ 38 h 201"/>
              <a:gd name="T60" fmla="*/ 202 w 202"/>
              <a:gd name="T61" fmla="*/ 48 h 201"/>
              <a:gd name="T62" fmla="*/ 184 w 202"/>
              <a:gd name="T63" fmla="*/ 90 h 201"/>
              <a:gd name="T64" fmla="*/ 167 w 202"/>
              <a:gd name="T65" fmla="*/ 111 h 201"/>
              <a:gd name="T66" fmla="*/ 122 w 202"/>
              <a:gd name="T67" fmla="*/ 128 h 201"/>
              <a:gd name="T68" fmla="*/ 118 w 202"/>
              <a:gd name="T69" fmla="*/ 135 h 201"/>
              <a:gd name="T70" fmla="*/ 0 w 202"/>
              <a:gd name="T71" fmla="*/ 201 h 201"/>
              <a:gd name="T72" fmla="*/ 0 w 202"/>
              <a:gd name="T73" fmla="*/ 187 h 201"/>
              <a:gd name="T74" fmla="*/ 4 w 202"/>
              <a:gd name="T75" fmla="*/ 163 h 201"/>
              <a:gd name="T76" fmla="*/ 7 w 202"/>
              <a:gd name="T77" fmla="*/ 142 h 201"/>
              <a:gd name="T78" fmla="*/ 14 w 202"/>
              <a:gd name="T79" fmla="*/ 11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01">
                <a:moveTo>
                  <a:pt x="14" y="118"/>
                </a:moveTo>
                <a:lnTo>
                  <a:pt x="18" y="107"/>
                </a:lnTo>
                <a:lnTo>
                  <a:pt x="21" y="100"/>
                </a:lnTo>
                <a:lnTo>
                  <a:pt x="18" y="90"/>
                </a:lnTo>
                <a:lnTo>
                  <a:pt x="21" y="87"/>
                </a:lnTo>
                <a:lnTo>
                  <a:pt x="25" y="83"/>
                </a:lnTo>
                <a:lnTo>
                  <a:pt x="32" y="76"/>
                </a:lnTo>
                <a:lnTo>
                  <a:pt x="38" y="69"/>
                </a:lnTo>
                <a:lnTo>
                  <a:pt x="42" y="62"/>
                </a:lnTo>
                <a:lnTo>
                  <a:pt x="45" y="55"/>
                </a:lnTo>
                <a:lnTo>
                  <a:pt x="52" y="48"/>
                </a:lnTo>
                <a:lnTo>
                  <a:pt x="56" y="41"/>
                </a:lnTo>
                <a:lnTo>
                  <a:pt x="56" y="34"/>
                </a:lnTo>
                <a:lnTo>
                  <a:pt x="66" y="28"/>
                </a:lnTo>
                <a:lnTo>
                  <a:pt x="73" y="28"/>
                </a:lnTo>
                <a:lnTo>
                  <a:pt x="84" y="28"/>
                </a:lnTo>
                <a:lnTo>
                  <a:pt x="94" y="31"/>
                </a:lnTo>
                <a:lnTo>
                  <a:pt x="108" y="34"/>
                </a:lnTo>
                <a:lnTo>
                  <a:pt x="115" y="31"/>
                </a:lnTo>
                <a:lnTo>
                  <a:pt x="122" y="24"/>
                </a:lnTo>
                <a:lnTo>
                  <a:pt x="139" y="10"/>
                </a:lnTo>
                <a:lnTo>
                  <a:pt x="146" y="3"/>
                </a:lnTo>
                <a:lnTo>
                  <a:pt x="157" y="3"/>
                </a:lnTo>
                <a:lnTo>
                  <a:pt x="164" y="0"/>
                </a:lnTo>
                <a:lnTo>
                  <a:pt x="167" y="0"/>
                </a:lnTo>
                <a:lnTo>
                  <a:pt x="171" y="0"/>
                </a:lnTo>
                <a:lnTo>
                  <a:pt x="174" y="14"/>
                </a:lnTo>
                <a:lnTo>
                  <a:pt x="184" y="28"/>
                </a:lnTo>
                <a:lnTo>
                  <a:pt x="191" y="31"/>
                </a:lnTo>
                <a:lnTo>
                  <a:pt x="198" y="38"/>
                </a:lnTo>
                <a:lnTo>
                  <a:pt x="202" y="48"/>
                </a:lnTo>
                <a:lnTo>
                  <a:pt x="184" y="90"/>
                </a:lnTo>
                <a:lnTo>
                  <a:pt x="167" y="111"/>
                </a:lnTo>
                <a:lnTo>
                  <a:pt x="122" y="128"/>
                </a:lnTo>
                <a:lnTo>
                  <a:pt x="118" y="135"/>
                </a:lnTo>
                <a:lnTo>
                  <a:pt x="0" y="201"/>
                </a:lnTo>
                <a:lnTo>
                  <a:pt x="0" y="187"/>
                </a:lnTo>
                <a:lnTo>
                  <a:pt x="4" y="163"/>
                </a:lnTo>
                <a:lnTo>
                  <a:pt x="7" y="142"/>
                </a:lnTo>
                <a:lnTo>
                  <a:pt x="14" y="1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0" name="Freeform 106">
            <a:extLst>
              <a:ext uri="{FF2B5EF4-FFF2-40B4-BE49-F238E27FC236}">
                <a16:creationId xmlns:a16="http://schemas.microsoft.com/office/drawing/2014/main" id="{B85C0D04-09FB-777A-3DB1-ECECEE588B2C}"/>
              </a:ext>
              <a:ext uri="{C183D7F6-B498-43B3-948B-1728B52AA6E4}">
                <adec:decorative xmlns:adec="http://schemas.microsoft.com/office/drawing/2017/decorative" val="1"/>
              </a:ext>
            </a:extLst>
          </p:cNvPr>
          <p:cNvSpPr>
            <a:spLocks/>
          </p:cNvSpPr>
          <p:nvPr/>
        </p:nvSpPr>
        <p:spPr bwMode="auto">
          <a:xfrm>
            <a:off x="9386913" y="567555"/>
            <a:ext cx="992480" cy="777104"/>
          </a:xfrm>
          <a:custGeom>
            <a:avLst/>
            <a:gdLst>
              <a:gd name="T0" fmla="*/ 28 w 341"/>
              <a:gd name="T1" fmla="*/ 52 h 267"/>
              <a:gd name="T2" fmla="*/ 35 w 341"/>
              <a:gd name="T3" fmla="*/ 52 h 267"/>
              <a:gd name="T4" fmla="*/ 38 w 341"/>
              <a:gd name="T5" fmla="*/ 38 h 267"/>
              <a:gd name="T6" fmla="*/ 31 w 341"/>
              <a:gd name="T7" fmla="*/ 21 h 267"/>
              <a:gd name="T8" fmla="*/ 38 w 341"/>
              <a:gd name="T9" fmla="*/ 10 h 267"/>
              <a:gd name="T10" fmla="*/ 63 w 341"/>
              <a:gd name="T11" fmla="*/ 0 h 267"/>
              <a:gd name="T12" fmla="*/ 118 w 341"/>
              <a:gd name="T13" fmla="*/ 76 h 267"/>
              <a:gd name="T14" fmla="*/ 132 w 341"/>
              <a:gd name="T15" fmla="*/ 104 h 267"/>
              <a:gd name="T16" fmla="*/ 136 w 341"/>
              <a:gd name="T17" fmla="*/ 132 h 267"/>
              <a:gd name="T18" fmla="*/ 146 w 341"/>
              <a:gd name="T19" fmla="*/ 128 h 267"/>
              <a:gd name="T20" fmla="*/ 184 w 341"/>
              <a:gd name="T21" fmla="*/ 142 h 267"/>
              <a:gd name="T22" fmla="*/ 198 w 341"/>
              <a:gd name="T23" fmla="*/ 153 h 267"/>
              <a:gd name="T24" fmla="*/ 205 w 341"/>
              <a:gd name="T25" fmla="*/ 146 h 267"/>
              <a:gd name="T26" fmla="*/ 233 w 341"/>
              <a:gd name="T27" fmla="*/ 139 h 267"/>
              <a:gd name="T28" fmla="*/ 240 w 341"/>
              <a:gd name="T29" fmla="*/ 132 h 267"/>
              <a:gd name="T30" fmla="*/ 247 w 341"/>
              <a:gd name="T31" fmla="*/ 114 h 267"/>
              <a:gd name="T32" fmla="*/ 261 w 341"/>
              <a:gd name="T33" fmla="*/ 121 h 267"/>
              <a:gd name="T34" fmla="*/ 282 w 341"/>
              <a:gd name="T35" fmla="*/ 139 h 267"/>
              <a:gd name="T36" fmla="*/ 306 w 341"/>
              <a:gd name="T37" fmla="*/ 146 h 267"/>
              <a:gd name="T38" fmla="*/ 323 w 341"/>
              <a:gd name="T39" fmla="*/ 166 h 267"/>
              <a:gd name="T40" fmla="*/ 330 w 341"/>
              <a:gd name="T41" fmla="*/ 173 h 267"/>
              <a:gd name="T42" fmla="*/ 309 w 341"/>
              <a:gd name="T43" fmla="*/ 212 h 267"/>
              <a:gd name="T44" fmla="*/ 268 w 341"/>
              <a:gd name="T45" fmla="*/ 260 h 267"/>
              <a:gd name="T46" fmla="*/ 254 w 341"/>
              <a:gd name="T47" fmla="*/ 267 h 267"/>
              <a:gd name="T48" fmla="*/ 233 w 341"/>
              <a:gd name="T49" fmla="*/ 253 h 267"/>
              <a:gd name="T50" fmla="*/ 198 w 341"/>
              <a:gd name="T51" fmla="*/ 264 h 267"/>
              <a:gd name="T52" fmla="*/ 188 w 341"/>
              <a:gd name="T53" fmla="*/ 260 h 267"/>
              <a:gd name="T54" fmla="*/ 184 w 341"/>
              <a:gd name="T55" fmla="*/ 239 h 267"/>
              <a:gd name="T56" fmla="*/ 174 w 341"/>
              <a:gd name="T57" fmla="*/ 222 h 267"/>
              <a:gd name="T58" fmla="*/ 163 w 341"/>
              <a:gd name="T59" fmla="*/ 208 h 267"/>
              <a:gd name="T60" fmla="*/ 150 w 341"/>
              <a:gd name="T61" fmla="*/ 198 h 267"/>
              <a:gd name="T62" fmla="*/ 136 w 341"/>
              <a:gd name="T63" fmla="*/ 191 h 267"/>
              <a:gd name="T64" fmla="*/ 125 w 341"/>
              <a:gd name="T65" fmla="*/ 184 h 267"/>
              <a:gd name="T66" fmla="*/ 104 w 341"/>
              <a:gd name="T67" fmla="*/ 180 h 267"/>
              <a:gd name="T68" fmla="*/ 94 w 341"/>
              <a:gd name="T69" fmla="*/ 163 h 267"/>
              <a:gd name="T70" fmla="*/ 77 w 341"/>
              <a:gd name="T71" fmla="*/ 146 h 267"/>
              <a:gd name="T72" fmla="*/ 56 w 341"/>
              <a:gd name="T73" fmla="*/ 118 h 267"/>
              <a:gd name="T74" fmla="*/ 42 w 341"/>
              <a:gd name="T75" fmla="*/ 104 h 267"/>
              <a:gd name="T76" fmla="*/ 21 w 341"/>
              <a:gd name="T77" fmla="*/ 83 h 267"/>
              <a:gd name="T78" fmla="*/ 21 w 341"/>
              <a:gd name="T79" fmla="*/ 69 h 267"/>
              <a:gd name="T80" fmla="*/ 18 w 341"/>
              <a:gd name="T81" fmla="*/ 66 h 267"/>
              <a:gd name="T82" fmla="*/ 11 w 341"/>
              <a:gd name="T83" fmla="*/ 55 h 267"/>
              <a:gd name="T84" fmla="*/ 0 w 341"/>
              <a:gd name="T85" fmla="*/ 49 h 267"/>
              <a:gd name="T86" fmla="*/ 14 w 341"/>
              <a:gd name="T87" fmla="*/ 3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267">
                <a:moveTo>
                  <a:pt x="24" y="49"/>
                </a:moveTo>
                <a:lnTo>
                  <a:pt x="28" y="52"/>
                </a:lnTo>
                <a:lnTo>
                  <a:pt x="31" y="52"/>
                </a:lnTo>
                <a:lnTo>
                  <a:pt x="35" y="52"/>
                </a:lnTo>
                <a:lnTo>
                  <a:pt x="35" y="45"/>
                </a:lnTo>
                <a:lnTo>
                  <a:pt x="38" y="38"/>
                </a:lnTo>
                <a:lnTo>
                  <a:pt x="35" y="31"/>
                </a:lnTo>
                <a:lnTo>
                  <a:pt x="31" y="21"/>
                </a:lnTo>
                <a:lnTo>
                  <a:pt x="35" y="17"/>
                </a:lnTo>
                <a:lnTo>
                  <a:pt x="38" y="10"/>
                </a:lnTo>
                <a:lnTo>
                  <a:pt x="59" y="0"/>
                </a:lnTo>
                <a:lnTo>
                  <a:pt x="63" y="0"/>
                </a:lnTo>
                <a:lnTo>
                  <a:pt x="84" y="7"/>
                </a:lnTo>
                <a:lnTo>
                  <a:pt x="118" y="76"/>
                </a:lnTo>
                <a:lnTo>
                  <a:pt x="122" y="87"/>
                </a:lnTo>
                <a:lnTo>
                  <a:pt x="132" y="104"/>
                </a:lnTo>
                <a:lnTo>
                  <a:pt x="132" y="132"/>
                </a:lnTo>
                <a:lnTo>
                  <a:pt x="136" y="132"/>
                </a:lnTo>
                <a:lnTo>
                  <a:pt x="143" y="128"/>
                </a:lnTo>
                <a:lnTo>
                  <a:pt x="146" y="128"/>
                </a:lnTo>
                <a:lnTo>
                  <a:pt x="167" y="142"/>
                </a:lnTo>
                <a:lnTo>
                  <a:pt x="184" y="142"/>
                </a:lnTo>
                <a:lnTo>
                  <a:pt x="191" y="153"/>
                </a:lnTo>
                <a:lnTo>
                  <a:pt x="198" y="153"/>
                </a:lnTo>
                <a:lnTo>
                  <a:pt x="205" y="149"/>
                </a:lnTo>
                <a:lnTo>
                  <a:pt x="205" y="146"/>
                </a:lnTo>
                <a:lnTo>
                  <a:pt x="216" y="142"/>
                </a:lnTo>
                <a:lnTo>
                  <a:pt x="233" y="139"/>
                </a:lnTo>
                <a:lnTo>
                  <a:pt x="236" y="135"/>
                </a:lnTo>
                <a:lnTo>
                  <a:pt x="240" y="132"/>
                </a:lnTo>
                <a:lnTo>
                  <a:pt x="243" y="121"/>
                </a:lnTo>
                <a:lnTo>
                  <a:pt x="247" y="114"/>
                </a:lnTo>
                <a:lnTo>
                  <a:pt x="254" y="114"/>
                </a:lnTo>
                <a:lnTo>
                  <a:pt x="261" y="121"/>
                </a:lnTo>
                <a:lnTo>
                  <a:pt x="264" y="121"/>
                </a:lnTo>
                <a:lnTo>
                  <a:pt x="282" y="139"/>
                </a:lnTo>
                <a:lnTo>
                  <a:pt x="295" y="142"/>
                </a:lnTo>
                <a:lnTo>
                  <a:pt x="306" y="146"/>
                </a:lnTo>
                <a:lnTo>
                  <a:pt x="316" y="156"/>
                </a:lnTo>
                <a:lnTo>
                  <a:pt x="323" y="166"/>
                </a:lnTo>
                <a:lnTo>
                  <a:pt x="327" y="173"/>
                </a:lnTo>
                <a:lnTo>
                  <a:pt x="330" y="173"/>
                </a:lnTo>
                <a:lnTo>
                  <a:pt x="341" y="212"/>
                </a:lnTo>
                <a:lnTo>
                  <a:pt x="309" y="212"/>
                </a:lnTo>
                <a:lnTo>
                  <a:pt x="292" y="229"/>
                </a:lnTo>
                <a:lnTo>
                  <a:pt x="268" y="260"/>
                </a:lnTo>
                <a:lnTo>
                  <a:pt x="264" y="264"/>
                </a:lnTo>
                <a:lnTo>
                  <a:pt x="254" y="267"/>
                </a:lnTo>
                <a:lnTo>
                  <a:pt x="254" y="260"/>
                </a:lnTo>
                <a:lnTo>
                  <a:pt x="233" y="253"/>
                </a:lnTo>
                <a:lnTo>
                  <a:pt x="202" y="253"/>
                </a:lnTo>
                <a:lnTo>
                  <a:pt x="198" y="264"/>
                </a:lnTo>
                <a:lnTo>
                  <a:pt x="198" y="260"/>
                </a:lnTo>
                <a:lnTo>
                  <a:pt x="188" y="260"/>
                </a:lnTo>
                <a:lnTo>
                  <a:pt x="184" y="257"/>
                </a:lnTo>
                <a:lnTo>
                  <a:pt x="184" y="239"/>
                </a:lnTo>
                <a:lnTo>
                  <a:pt x="181" y="229"/>
                </a:lnTo>
                <a:lnTo>
                  <a:pt x="174" y="222"/>
                </a:lnTo>
                <a:lnTo>
                  <a:pt x="167" y="215"/>
                </a:lnTo>
                <a:lnTo>
                  <a:pt x="163" y="208"/>
                </a:lnTo>
                <a:lnTo>
                  <a:pt x="156" y="205"/>
                </a:lnTo>
                <a:lnTo>
                  <a:pt x="150" y="198"/>
                </a:lnTo>
                <a:lnTo>
                  <a:pt x="143" y="198"/>
                </a:lnTo>
                <a:lnTo>
                  <a:pt x="136" y="191"/>
                </a:lnTo>
                <a:lnTo>
                  <a:pt x="129" y="191"/>
                </a:lnTo>
                <a:lnTo>
                  <a:pt x="125" y="184"/>
                </a:lnTo>
                <a:lnTo>
                  <a:pt x="111" y="184"/>
                </a:lnTo>
                <a:lnTo>
                  <a:pt x="104" y="180"/>
                </a:lnTo>
                <a:lnTo>
                  <a:pt x="97" y="170"/>
                </a:lnTo>
                <a:lnTo>
                  <a:pt x="94" y="163"/>
                </a:lnTo>
                <a:lnTo>
                  <a:pt x="84" y="156"/>
                </a:lnTo>
                <a:lnTo>
                  <a:pt x="77" y="146"/>
                </a:lnTo>
                <a:lnTo>
                  <a:pt x="63" y="135"/>
                </a:lnTo>
                <a:lnTo>
                  <a:pt x="56" y="118"/>
                </a:lnTo>
                <a:lnTo>
                  <a:pt x="49" y="114"/>
                </a:lnTo>
                <a:lnTo>
                  <a:pt x="42" y="104"/>
                </a:lnTo>
                <a:lnTo>
                  <a:pt x="35" y="94"/>
                </a:lnTo>
                <a:lnTo>
                  <a:pt x="21" y="83"/>
                </a:lnTo>
                <a:lnTo>
                  <a:pt x="18" y="76"/>
                </a:lnTo>
                <a:lnTo>
                  <a:pt x="21" y="69"/>
                </a:lnTo>
                <a:lnTo>
                  <a:pt x="18" y="69"/>
                </a:lnTo>
                <a:lnTo>
                  <a:pt x="18" y="66"/>
                </a:lnTo>
                <a:lnTo>
                  <a:pt x="18" y="62"/>
                </a:lnTo>
                <a:lnTo>
                  <a:pt x="11" y="55"/>
                </a:lnTo>
                <a:lnTo>
                  <a:pt x="4" y="49"/>
                </a:lnTo>
                <a:lnTo>
                  <a:pt x="0" y="49"/>
                </a:lnTo>
                <a:lnTo>
                  <a:pt x="11" y="38"/>
                </a:lnTo>
                <a:lnTo>
                  <a:pt x="14" y="38"/>
                </a:lnTo>
                <a:lnTo>
                  <a:pt x="24" y="49"/>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21" name="Freeform 107">
            <a:extLst>
              <a:ext uri="{FF2B5EF4-FFF2-40B4-BE49-F238E27FC236}">
                <a16:creationId xmlns:a16="http://schemas.microsoft.com/office/drawing/2014/main" id="{B089544B-0EB8-53E9-4AE0-437B5ADD0485}"/>
              </a:ext>
              <a:ext uri="{C183D7F6-B498-43B3-948B-1728B52AA6E4}">
                <adec:decorative xmlns:adec="http://schemas.microsoft.com/office/drawing/2017/decorative" val="1"/>
              </a:ext>
            </a:extLst>
          </p:cNvPr>
          <p:cNvSpPr>
            <a:spLocks/>
          </p:cNvSpPr>
          <p:nvPr/>
        </p:nvSpPr>
        <p:spPr bwMode="auto">
          <a:xfrm>
            <a:off x="10428872" y="1143833"/>
            <a:ext cx="788745" cy="957554"/>
          </a:xfrm>
          <a:custGeom>
            <a:avLst/>
            <a:gdLst>
              <a:gd name="T0" fmla="*/ 56 w 271"/>
              <a:gd name="T1" fmla="*/ 41 h 329"/>
              <a:gd name="T2" fmla="*/ 76 w 271"/>
              <a:gd name="T3" fmla="*/ 31 h 329"/>
              <a:gd name="T4" fmla="*/ 177 w 271"/>
              <a:gd name="T5" fmla="*/ 27 h 329"/>
              <a:gd name="T6" fmla="*/ 240 w 271"/>
              <a:gd name="T7" fmla="*/ 3 h 329"/>
              <a:gd name="T8" fmla="*/ 243 w 271"/>
              <a:gd name="T9" fmla="*/ 7 h 329"/>
              <a:gd name="T10" fmla="*/ 257 w 271"/>
              <a:gd name="T11" fmla="*/ 0 h 329"/>
              <a:gd name="T12" fmla="*/ 271 w 271"/>
              <a:gd name="T13" fmla="*/ 55 h 329"/>
              <a:gd name="T14" fmla="*/ 205 w 271"/>
              <a:gd name="T15" fmla="*/ 177 h 329"/>
              <a:gd name="T16" fmla="*/ 174 w 271"/>
              <a:gd name="T17" fmla="*/ 197 h 329"/>
              <a:gd name="T18" fmla="*/ 160 w 271"/>
              <a:gd name="T19" fmla="*/ 225 h 329"/>
              <a:gd name="T20" fmla="*/ 160 w 271"/>
              <a:gd name="T21" fmla="*/ 239 h 329"/>
              <a:gd name="T22" fmla="*/ 149 w 271"/>
              <a:gd name="T23" fmla="*/ 243 h 329"/>
              <a:gd name="T24" fmla="*/ 143 w 271"/>
              <a:gd name="T25" fmla="*/ 277 h 329"/>
              <a:gd name="T26" fmla="*/ 101 w 271"/>
              <a:gd name="T27" fmla="*/ 326 h 329"/>
              <a:gd name="T28" fmla="*/ 90 w 271"/>
              <a:gd name="T29" fmla="*/ 329 h 329"/>
              <a:gd name="T30" fmla="*/ 45 w 271"/>
              <a:gd name="T31" fmla="*/ 288 h 329"/>
              <a:gd name="T32" fmla="*/ 0 w 271"/>
              <a:gd name="T33" fmla="*/ 281 h 329"/>
              <a:gd name="T34" fmla="*/ 10 w 271"/>
              <a:gd name="T35" fmla="*/ 249 h 329"/>
              <a:gd name="T36" fmla="*/ 21 w 271"/>
              <a:gd name="T37" fmla="*/ 246 h 329"/>
              <a:gd name="T38" fmla="*/ 24 w 271"/>
              <a:gd name="T39" fmla="*/ 239 h 329"/>
              <a:gd name="T40" fmla="*/ 38 w 271"/>
              <a:gd name="T41" fmla="*/ 222 h 329"/>
              <a:gd name="T42" fmla="*/ 35 w 271"/>
              <a:gd name="T43" fmla="*/ 197 h 329"/>
              <a:gd name="T44" fmla="*/ 59 w 271"/>
              <a:gd name="T45" fmla="*/ 114 h 329"/>
              <a:gd name="T46" fmla="*/ 49 w 271"/>
              <a:gd name="T47" fmla="*/ 79 h 329"/>
              <a:gd name="T48" fmla="*/ 56 w 271"/>
              <a:gd name="T49" fmla="*/ 4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 h="329">
                <a:moveTo>
                  <a:pt x="56" y="41"/>
                </a:moveTo>
                <a:lnTo>
                  <a:pt x="76" y="31"/>
                </a:lnTo>
                <a:lnTo>
                  <a:pt x="177" y="27"/>
                </a:lnTo>
                <a:lnTo>
                  <a:pt x="240" y="3"/>
                </a:lnTo>
                <a:lnTo>
                  <a:pt x="243" y="7"/>
                </a:lnTo>
                <a:lnTo>
                  <a:pt x="257" y="0"/>
                </a:lnTo>
                <a:lnTo>
                  <a:pt x="271" y="55"/>
                </a:lnTo>
                <a:lnTo>
                  <a:pt x="205" y="177"/>
                </a:lnTo>
                <a:lnTo>
                  <a:pt x="174" y="197"/>
                </a:lnTo>
                <a:lnTo>
                  <a:pt x="160" y="225"/>
                </a:lnTo>
                <a:lnTo>
                  <a:pt x="160" y="239"/>
                </a:lnTo>
                <a:lnTo>
                  <a:pt x="149" y="243"/>
                </a:lnTo>
                <a:lnTo>
                  <a:pt x="143" y="277"/>
                </a:lnTo>
                <a:lnTo>
                  <a:pt x="101" y="326"/>
                </a:lnTo>
                <a:lnTo>
                  <a:pt x="90" y="329"/>
                </a:lnTo>
                <a:lnTo>
                  <a:pt x="45" y="288"/>
                </a:lnTo>
                <a:lnTo>
                  <a:pt x="0" y="281"/>
                </a:lnTo>
                <a:lnTo>
                  <a:pt x="10" y="249"/>
                </a:lnTo>
                <a:lnTo>
                  <a:pt x="21" y="246"/>
                </a:lnTo>
                <a:lnTo>
                  <a:pt x="24" y="239"/>
                </a:lnTo>
                <a:lnTo>
                  <a:pt x="38" y="222"/>
                </a:lnTo>
                <a:lnTo>
                  <a:pt x="35" y="197"/>
                </a:lnTo>
                <a:lnTo>
                  <a:pt x="59" y="114"/>
                </a:lnTo>
                <a:lnTo>
                  <a:pt x="49" y="79"/>
                </a:lnTo>
                <a:lnTo>
                  <a:pt x="56" y="4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2" name="Freeform 108">
            <a:extLst>
              <a:ext uri="{FF2B5EF4-FFF2-40B4-BE49-F238E27FC236}">
                <a16:creationId xmlns:a16="http://schemas.microsoft.com/office/drawing/2014/main" id="{43BD839A-76D1-6644-95D3-1F4E9C55AAA1}"/>
              </a:ext>
              <a:ext uri="{C183D7F6-B498-43B3-948B-1728B52AA6E4}">
                <adec:decorative xmlns:adec="http://schemas.microsoft.com/office/drawing/2017/decorative" val="1"/>
              </a:ext>
            </a:extLst>
          </p:cNvPr>
          <p:cNvSpPr>
            <a:spLocks/>
          </p:cNvSpPr>
          <p:nvPr/>
        </p:nvSpPr>
        <p:spPr bwMode="auto">
          <a:xfrm>
            <a:off x="9983564" y="1647350"/>
            <a:ext cx="323066" cy="454038"/>
          </a:xfrm>
          <a:custGeom>
            <a:avLst/>
            <a:gdLst>
              <a:gd name="T0" fmla="*/ 66 w 111"/>
              <a:gd name="T1" fmla="*/ 4 h 156"/>
              <a:gd name="T2" fmla="*/ 70 w 111"/>
              <a:gd name="T3" fmla="*/ 35 h 156"/>
              <a:gd name="T4" fmla="*/ 73 w 111"/>
              <a:gd name="T5" fmla="*/ 45 h 156"/>
              <a:gd name="T6" fmla="*/ 101 w 111"/>
              <a:gd name="T7" fmla="*/ 108 h 156"/>
              <a:gd name="T8" fmla="*/ 111 w 111"/>
              <a:gd name="T9" fmla="*/ 156 h 156"/>
              <a:gd name="T10" fmla="*/ 59 w 111"/>
              <a:gd name="T11" fmla="*/ 142 h 156"/>
              <a:gd name="T12" fmla="*/ 56 w 111"/>
              <a:gd name="T13" fmla="*/ 139 h 156"/>
              <a:gd name="T14" fmla="*/ 21 w 111"/>
              <a:gd name="T15" fmla="*/ 139 h 156"/>
              <a:gd name="T16" fmla="*/ 21 w 111"/>
              <a:gd name="T17" fmla="*/ 135 h 156"/>
              <a:gd name="T18" fmla="*/ 11 w 111"/>
              <a:gd name="T19" fmla="*/ 115 h 156"/>
              <a:gd name="T20" fmla="*/ 4 w 111"/>
              <a:gd name="T21" fmla="*/ 94 h 156"/>
              <a:gd name="T22" fmla="*/ 4 w 111"/>
              <a:gd name="T23" fmla="*/ 87 h 156"/>
              <a:gd name="T24" fmla="*/ 7 w 111"/>
              <a:gd name="T25" fmla="*/ 80 h 156"/>
              <a:gd name="T26" fmla="*/ 14 w 111"/>
              <a:gd name="T27" fmla="*/ 76 h 156"/>
              <a:gd name="T28" fmla="*/ 18 w 111"/>
              <a:gd name="T29" fmla="*/ 76 h 156"/>
              <a:gd name="T30" fmla="*/ 21 w 111"/>
              <a:gd name="T31" fmla="*/ 70 h 156"/>
              <a:gd name="T32" fmla="*/ 21 w 111"/>
              <a:gd name="T33" fmla="*/ 56 h 156"/>
              <a:gd name="T34" fmla="*/ 21 w 111"/>
              <a:gd name="T35" fmla="*/ 49 h 156"/>
              <a:gd name="T36" fmla="*/ 14 w 111"/>
              <a:gd name="T37" fmla="*/ 42 h 156"/>
              <a:gd name="T38" fmla="*/ 0 w 111"/>
              <a:gd name="T39" fmla="*/ 42 h 156"/>
              <a:gd name="T40" fmla="*/ 52 w 111"/>
              <a:gd name="T41" fmla="*/ 0 h 156"/>
              <a:gd name="T42" fmla="*/ 66 w 111"/>
              <a:gd name="T43"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6">
                <a:moveTo>
                  <a:pt x="66" y="4"/>
                </a:moveTo>
                <a:lnTo>
                  <a:pt x="70" y="35"/>
                </a:lnTo>
                <a:lnTo>
                  <a:pt x="73" y="45"/>
                </a:lnTo>
                <a:lnTo>
                  <a:pt x="101" y="108"/>
                </a:lnTo>
                <a:lnTo>
                  <a:pt x="111" y="156"/>
                </a:lnTo>
                <a:lnTo>
                  <a:pt x="59" y="142"/>
                </a:lnTo>
                <a:lnTo>
                  <a:pt x="56" y="139"/>
                </a:lnTo>
                <a:lnTo>
                  <a:pt x="21" y="139"/>
                </a:lnTo>
                <a:lnTo>
                  <a:pt x="21" y="135"/>
                </a:lnTo>
                <a:lnTo>
                  <a:pt x="11" y="115"/>
                </a:lnTo>
                <a:lnTo>
                  <a:pt x="4" y="94"/>
                </a:lnTo>
                <a:lnTo>
                  <a:pt x="4" y="87"/>
                </a:lnTo>
                <a:lnTo>
                  <a:pt x="7" y="80"/>
                </a:lnTo>
                <a:lnTo>
                  <a:pt x="14" y="76"/>
                </a:lnTo>
                <a:lnTo>
                  <a:pt x="18" y="76"/>
                </a:lnTo>
                <a:lnTo>
                  <a:pt x="21" y="70"/>
                </a:lnTo>
                <a:lnTo>
                  <a:pt x="21" y="56"/>
                </a:lnTo>
                <a:lnTo>
                  <a:pt x="21" y="49"/>
                </a:lnTo>
                <a:lnTo>
                  <a:pt x="14" y="42"/>
                </a:lnTo>
                <a:lnTo>
                  <a:pt x="0" y="42"/>
                </a:lnTo>
                <a:lnTo>
                  <a:pt x="52" y="0"/>
                </a:lnTo>
                <a:lnTo>
                  <a:pt x="6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3" name="Freeform 109">
            <a:extLst>
              <a:ext uri="{FF2B5EF4-FFF2-40B4-BE49-F238E27FC236}">
                <a16:creationId xmlns:a16="http://schemas.microsoft.com/office/drawing/2014/main" id="{B3FEA3A5-FAA6-EA9F-E399-A1DB1296B251}"/>
              </a:ext>
              <a:ext uri="{C183D7F6-B498-43B3-948B-1728B52AA6E4}">
                <adec:decorative xmlns:adec="http://schemas.microsoft.com/office/drawing/2017/decorative" val="1"/>
              </a:ext>
            </a:extLst>
          </p:cNvPr>
          <p:cNvSpPr>
            <a:spLocks/>
          </p:cNvSpPr>
          <p:nvPr/>
        </p:nvSpPr>
        <p:spPr bwMode="auto">
          <a:xfrm>
            <a:off x="10347378" y="273597"/>
            <a:ext cx="1012853" cy="989569"/>
          </a:xfrm>
          <a:custGeom>
            <a:avLst/>
            <a:gdLst>
              <a:gd name="T0" fmla="*/ 0 w 348"/>
              <a:gd name="T1" fmla="*/ 274 h 340"/>
              <a:gd name="T2" fmla="*/ 4 w 348"/>
              <a:gd name="T3" fmla="*/ 267 h 340"/>
              <a:gd name="T4" fmla="*/ 7 w 348"/>
              <a:gd name="T5" fmla="*/ 264 h 340"/>
              <a:gd name="T6" fmla="*/ 14 w 348"/>
              <a:gd name="T7" fmla="*/ 261 h 340"/>
              <a:gd name="T8" fmla="*/ 18 w 348"/>
              <a:gd name="T9" fmla="*/ 261 h 340"/>
              <a:gd name="T10" fmla="*/ 18 w 348"/>
              <a:gd name="T11" fmla="*/ 243 h 340"/>
              <a:gd name="T12" fmla="*/ 18 w 348"/>
              <a:gd name="T13" fmla="*/ 236 h 340"/>
              <a:gd name="T14" fmla="*/ 25 w 348"/>
              <a:gd name="T15" fmla="*/ 222 h 340"/>
              <a:gd name="T16" fmla="*/ 25 w 348"/>
              <a:gd name="T17" fmla="*/ 219 h 340"/>
              <a:gd name="T18" fmla="*/ 28 w 348"/>
              <a:gd name="T19" fmla="*/ 215 h 340"/>
              <a:gd name="T20" fmla="*/ 35 w 348"/>
              <a:gd name="T21" fmla="*/ 209 h 340"/>
              <a:gd name="T22" fmla="*/ 42 w 348"/>
              <a:gd name="T23" fmla="*/ 209 h 340"/>
              <a:gd name="T24" fmla="*/ 42 w 348"/>
              <a:gd name="T25" fmla="*/ 205 h 340"/>
              <a:gd name="T26" fmla="*/ 56 w 348"/>
              <a:gd name="T27" fmla="*/ 209 h 340"/>
              <a:gd name="T28" fmla="*/ 59 w 348"/>
              <a:gd name="T29" fmla="*/ 205 h 340"/>
              <a:gd name="T30" fmla="*/ 63 w 348"/>
              <a:gd name="T31" fmla="*/ 202 h 340"/>
              <a:gd name="T32" fmla="*/ 66 w 348"/>
              <a:gd name="T33" fmla="*/ 181 h 340"/>
              <a:gd name="T34" fmla="*/ 70 w 348"/>
              <a:gd name="T35" fmla="*/ 170 h 340"/>
              <a:gd name="T36" fmla="*/ 66 w 348"/>
              <a:gd name="T37" fmla="*/ 153 h 340"/>
              <a:gd name="T38" fmla="*/ 184 w 348"/>
              <a:gd name="T39" fmla="*/ 87 h 340"/>
              <a:gd name="T40" fmla="*/ 188 w 348"/>
              <a:gd name="T41" fmla="*/ 80 h 340"/>
              <a:gd name="T42" fmla="*/ 233 w 348"/>
              <a:gd name="T43" fmla="*/ 63 h 340"/>
              <a:gd name="T44" fmla="*/ 250 w 348"/>
              <a:gd name="T45" fmla="*/ 42 h 340"/>
              <a:gd name="T46" fmla="*/ 268 w 348"/>
              <a:gd name="T47" fmla="*/ 0 h 340"/>
              <a:gd name="T48" fmla="*/ 271 w 348"/>
              <a:gd name="T49" fmla="*/ 4 h 340"/>
              <a:gd name="T50" fmla="*/ 275 w 348"/>
              <a:gd name="T51" fmla="*/ 4 h 340"/>
              <a:gd name="T52" fmla="*/ 327 w 348"/>
              <a:gd name="T53" fmla="*/ 28 h 340"/>
              <a:gd name="T54" fmla="*/ 327 w 348"/>
              <a:gd name="T55" fmla="*/ 32 h 340"/>
              <a:gd name="T56" fmla="*/ 330 w 348"/>
              <a:gd name="T57" fmla="*/ 39 h 340"/>
              <a:gd name="T58" fmla="*/ 348 w 348"/>
              <a:gd name="T59" fmla="*/ 80 h 340"/>
              <a:gd name="T60" fmla="*/ 327 w 348"/>
              <a:gd name="T61" fmla="*/ 104 h 340"/>
              <a:gd name="T62" fmla="*/ 310 w 348"/>
              <a:gd name="T63" fmla="*/ 125 h 340"/>
              <a:gd name="T64" fmla="*/ 310 w 348"/>
              <a:gd name="T65" fmla="*/ 139 h 340"/>
              <a:gd name="T66" fmla="*/ 306 w 348"/>
              <a:gd name="T67" fmla="*/ 150 h 340"/>
              <a:gd name="T68" fmla="*/ 313 w 348"/>
              <a:gd name="T69" fmla="*/ 174 h 340"/>
              <a:gd name="T70" fmla="*/ 292 w 348"/>
              <a:gd name="T71" fmla="*/ 191 h 340"/>
              <a:gd name="T72" fmla="*/ 282 w 348"/>
              <a:gd name="T73" fmla="*/ 202 h 340"/>
              <a:gd name="T74" fmla="*/ 282 w 348"/>
              <a:gd name="T75" fmla="*/ 205 h 340"/>
              <a:gd name="T76" fmla="*/ 282 w 348"/>
              <a:gd name="T77" fmla="*/ 209 h 340"/>
              <a:gd name="T78" fmla="*/ 289 w 348"/>
              <a:gd name="T79" fmla="*/ 209 h 340"/>
              <a:gd name="T80" fmla="*/ 299 w 348"/>
              <a:gd name="T81" fmla="*/ 205 h 340"/>
              <a:gd name="T82" fmla="*/ 303 w 348"/>
              <a:gd name="T83" fmla="*/ 209 h 340"/>
              <a:gd name="T84" fmla="*/ 306 w 348"/>
              <a:gd name="T85" fmla="*/ 212 h 340"/>
              <a:gd name="T86" fmla="*/ 303 w 348"/>
              <a:gd name="T87" fmla="*/ 240 h 340"/>
              <a:gd name="T88" fmla="*/ 282 w 348"/>
              <a:gd name="T89" fmla="*/ 281 h 340"/>
              <a:gd name="T90" fmla="*/ 285 w 348"/>
              <a:gd name="T91" fmla="*/ 299 h 340"/>
              <a:gd name="T92" fmla="*/ 271 w 348"/>
              <a:gd name="T93" fmla="*/ 306 h 340"/>
              <a:gd name="T94" fmla="*/ 268 w 348"/>
              <a:gd name="T95" fmla="*/ 302 h 340"/>
              <a:gd name="T96" fmla="*/ 205 w 348"/>
              <a:gd name="T97" fmla="*/ 326 h 340"/>
              <a:gd name="T98" fmla="*/ 104 w 348"/>
              <a:gd name="T99" fmla="*/ 330 h 340"/>
              <a:gd name="T100" fmla="*/ 84 w 348"/>
              <a:gd name="T101" fmla="*/ 340 h 340"/>
              <a:gd name="T102" fmla="*/ 11 w 348"/>
              <a:gd name="T103" fmla="*/ 313 h 340"/>
              <a:gd name="T104" fmla="*/ 0 w 348"/>
              <a:gd name="T105" fmla="*/ 27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 h="340">
                <a:moveTo>
                  <a:pt x="0" y="274"/>
                </a:moveTo>
                <a:lnTo>
                  <a:pt x="4" y="267"/>
                </a:lnTo>
                <a:lnTo>
                  <a:pt x="7" y="264"/>
                </a:lnTo>
                <a:lnTo>
                  <a:pt x="14" y="261"/>
                </a:lnTo>
                <a:lnTo>
                  <a:pt x="18" y="261"/>
                </a:lnTo>
                <a:lnTo>
                  <a:pt x="18" y="243"/>
                </a:lnTo>
                <a:lnTo>
                  <a:pt x="18" y="236"/>
                </a:lnTo>
                <a:lnTo>
                  <a:pt x="25" y="222"/>
                </a:lnTo>
                <a:lnTo>
                  <a:pt x="25" y="219"/>
                </a:lnTo>
                <a:lnTo>
                  <a:pt x="28" y="215"/>
                </a:lnTo>
                <a:lnTo>
                  <a:pt x="35" y="209"/>
                </a:lnTo>
                <a:lnTo>
                  <a:pt x="42" y="209"/>
                </a:lnTo>
                <a:lnTo>
                  <a:pt x="42" y="205"/>
                </a:lnTo>
                <a:lnTo>
                  <a:pt x="56" y="209"/>
                </a:lnTo>
                <a:lnTo>
                  <a:pt x="59" y="205"/>
                </a:lnTo>
                <a:lnTo>
                  <a:pt x="63" y="202"/>
                </a:lnTo>
                <a:lnTo>
                  <a:pt x="66" y="181"/>
                </a:lnTo>
                <a:lnTo>
                  <a:pt x="70" y="170"/>
                </a:lnTo>
                <a:lnTo>
                  <a:pt x="66" y="153"/>
                </a:lnTo>
                <a:lnTo>
                  <a:pt x="184" y="87"/>
                </a:lnTo>
                <a:lnTo>
                  <a:pt x="188" y="80"/>
                </a:lnTo>
                <a:lnTo>
                  <a:pt x="233" y="63"/>
                </a:lnTo>
                <a:lnTo>
                  <a:pt x="250" y="42"/>
                </a:lnTo>
                <a:lnTo>
                  <a:pt x="268" y="0"/>
                </a:lnTo>
                <a:lnTo>
                  <a:pt x="271" y="4"/>
                </a:lnTo>
                <a:lnTo>
                  <a:pt x="275" y="4"/>
                </a:lnTo>
                <a:lnTo>
                  <a:pt x="327" y="28"/>
                </a:lnTo>
                <a:lnTo>
                  <a:pt x="327" y="32"/>
                </a:lnTo>
                <a:lnTo>
                  <a:pt x="330" y="39"/>
                </a:lnTo>
                <a:lnTo>
                  <a:pt x="348" y="80"/>
                </a:lnTo>
                <a:lnTo>
                  <a:pt x="327" y="104"/>
                </a:lnTo>
                <a:lnTo>
                  <a:pt x="310" y="125"/>
                </a:lnTo>
                <a:lnTo>
                  <a:pt x="310" y="139"/>
                </a:lnTo>
                <a:lnTo>
                  <a:pt x="306" y="150"/>
                </a:lnTo>
                <a:lnTo>
                  <a:pt x="313" y="174"/>
                </a:lnTo>
                <a:lnTo>
                  <a:pt x="292" y="191"/>
                </a:lnTo>
                <a:lnTo>
                  <a:pt x="282" y="202"/>
                </a:lnTo>
                <a:lnTo>
                  <a:pt x="282" y="205"/>
                </a:lnTo>
                <a:lnTo>
                  <a:pt x="282" y="209"/>
                </a:lnTo>
                <a:lnTo>
                  <a:pt x="289" y="209"/>
                </a:lnTo>
                <a:lnTo>
                  <a:pt x="299" y="205"/>
                </a:lnTo>
                <a:lnTo>
                  <a:pt x="303" y="209"/>
                </a:lnTo>
                <a:lnTo>
                  <a:pt x="306" y="212"/>
                </a:lnTo>
                <a:lnTo>
                  <a:pt x="303" y="240"/>
                </a:lnTo>
                <a:lnTo>
                  <a:pt x="282" y="281"/>
                </a:lnTo>
                <a:lnTo>
                  <a:pt x="285" y="299"/>
                </a:lnTo>
                <a:lnTo>
                  <a:pt x="271" y="306"/>
                </a:lnTo>
                <a:lnTo>
                  <a:pt x="268" y="302"/>
                </a:lnTo>
                <a:lnTo>
                  <a:pt x="205" y="326"/>
                </a:lnTo>
                <a:lnTo>
                  <a:pt x="104" y="330"/>
                </a:lnTo>
                <a:lnTo>
                  <a:pt x="84" y="340"/>
                </a:lnTo>
                <a:lnTo>
                  <a:pt x="11" y="313"/>
                </a:lnTo>
                <a:lnTo>
                  <a:pt x="0" y="27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4" name="Freeform 110">
            <a:extLst>
              <a:ext uri="{FF2B5EF4-FFF2-40B4-BE49-F238E27FC236}">
                <a16:creationId xmlns:a16="http://schemas.microsoft.com/office/drawing/2014/main" id="{542E5F6A-F2E3-AC91-729A-F1B12C4184E1}"/>
              </a:ext>
              <a:ext uri="{C183D7F6-B498-43B3-948B-1728B52AA6E4}">
                <adec:decorative xmlns:adec="http://schemas.microsoft.com/office/drawing/2017/decorative" val="1"/>
              </a:ext>
            </a:extLst>
          </p:cNvPr>
          <p:cNvSpPr>
            <a:spLocks/>
          </p:cNvSpPr>
          <p:nvPr/>
        </p:nvSpPr>
        <p:spPr bwMode="auto">
          <a:xfrm>
            <a:off x="9963192" y="1303913"/>
            <a:ext cx="212467" cy="465679"/>
          </a:xfrm>
          <a:custGeom>
            <a:avLst/>
            <a:gdLst>
              <a:gd name="T0" fmla="*/ 11 w 73"/>
              <a:gd name="T1" fmla="*/ 70 h 160"/>
              <a:gd name="T2" fmla="*/ 14 w 73"/>
              <a:gd name="T3" fmla="*/ 63 h 160"/>
              <a:gd name="T4" fmla="*/ 18 w 73"/>
              <a:gd name="T5" fmla="*/ 59 h 160"/>
              <a:gd name="T6" fmla="*/ 21 w 73"/>
              <a:gd name="T7" fmla="*/ 59 h 160"/>
              <a:gd name="T8" fmla="*/ 25 w 73"/>
              <a:gd name="T9" fmla="*/ 52 h 160"/>
              <a:gd name="T10" fmla="*/ 21 w 73"/>
              <a:gd name="T11" fmla="*/ 49 h 160"/>
              <a:gd name="T12" fmla="*/ 18 w 73"/>
              <a:gd name="T13" fmla="*/ 42 h 160"/>
              <a:gd name="T14" fmla="*/ 14 w 73"/>
              <a:gd name="T15" fmla="*/ 35 h 160"/>
              <a:gd name="T16" fmla="*/ 7 w 73"/>
              <a:gd name="T17" fmla="*/ 31 h 160"/>
              <a:gd name="T18" fmla="*/ 4 w 73"/>
              <a:gd name="T19" fmla="*/ 21 h 160"/>
              <a:gd name="T20" fmla="*/ 0 w 73"/>
              <a:gd name="T21" fmla="*/ 11 h 160"/>
              <a:gd name="T22" fmla="*/ 4 w 73"/>
              <a:gd name="T23" fmla="*/ 0 h 160"/>
              <a:gd name="T24" fmla="*/ 35 w 73"/>
              <a:gd name="T25" fmla="*/ 0 h 160"/>
              <a:gd name="T26" fmla="*/ 56 w 73"/>
              <a:gd name="T27" fmla="*/ 7 h 160"/>
              <a:gd name="T28" fmla="*/ 56 w 73"/>
              <a:gd name="T29" fmla="*/ 14 h 160"/>
              <a:gd name="T30" fmla="*/ 66 w 73"/>
              <a:gd name="T31" fmla="*/ 11 h 160"/>
              <a:gd name="T32" fmla="*/ 66 w 73"/>
              <a:gd name="T33" fmla="*/ 18 h 160"/>
              <a:gd name="T34" fmla="*/ 66 w 73"/>
              <a:gd name="T35" fmla="*/ 21 h 160"/>
              <a:gd name="T36" fmla="*/ 70 w 73"/>
              <a:gd name="T37" fmla="*/ 24 h 160"/>
              <a:gd name="T38" fmla="*/ 73 w 73"/>
              <a:gd name="T39" fmla="*/ 31 h 160"/>
              <a:gd name="T40" fmla="*/ 73 w 73"/>
              <a:gd name="T41" fmla="*/ 38 h 160"/>
              <a:gd name="T42" fmla="*/ 70 w 73"/>
              <a:gd name="T43" fmla="*/ 56 h 160"/>
              <a:gd name="T44" fmla="*/ 73 w 73"/>
              <a:gd name="T45" fmla="*/ 122 h 160"/>
              <a:gd name="T46" fmla="*/ 59 w 73"/>
              <a:gd name="T47" fmla="*/ 118 h 160"/>
              <a:gd name="T48" fmla="*/ 7 w 73"/>
              <a:gd name="T49" fmla="*/ 160 h 160"/>
              <a:gd name="T50" fmla="*/ 4 w 73"/>
              <a:gd name="T51" fmla="*/ 156 h 160"/>
              <a:gd name="T52" fmla="*/ 0 w 73"/>
              <a:gd name="T53" fmla="*/ 153 h 160"/>
              <a:gd name="T54" fmla="*/ 0 w 73"/>
              <a:gd name="T55" fmla="*/ 149 h 160"/>
              <a:gd name="T56" fmla="*/ 4 w 73"/>
              <a:gd name="T57" fmla="*/ 142 h 160"/>
              <a:gd name="T58" fmla="*/ 11 w 73"/>
              <a:gd name="T59" fmla="*/ 125 h 160"/>
              <a:gd name="T60" fmla="*/ 11 w 73"/>
              <a:gd name="T61" fmla="*/ 108 h 160"/>
              <a:gd name="T62" fmla="*/ 11 w 73"/>
              <a:gd name="T63" fmla="*/ 94 h 160"/>
              <a:gd name="T64" fmla="*/ 11 w 73"/>
              <a:gd name="T65"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60">
                <a:moveTo>
                  <a:pt x="11" y="70"/>
                </a:moveTo>
                <a:lnTo>
                  <a:pt x="14" y="63"/>
                </a:lnTo>
                <a:lnTo>
                  <a:pt x="18" y="59"/>
                </a:lnTo>
                <a:lnTo>
                  <a:pt x="21" y="59"/>
                </a:lnTo>
                <a:lnTo>
                  <a:pt x="25" y="52"/>
                </a:lnTo>
                <a:lnTo>
                  <a:pt x="21" y="49"/>
                </a:lnTo>
                <a:lnTo>
                  <a:pt x="18" y="42"/>
                </a:lnTo>
                <a:lnTo>
                  <a:pt x="14" y="35"/>
                </a:lnTo>
                <a:lnTo>
                  <a:pt x="7" y="31"/>
                </a:lnTo>
                <a:lnTo>
                  <a:pt x="4" y="21"/>
                </a:lnTo>
                <a:lnTo>
                  <a:pt x="0" y="11"/>
                </a:lnTo>
                <a:lnTo>
                  <a:pt x="4" y="0"/>
                </a:lnTo>
                <a:lnTo>
                  <a:pt x="35" y="0"/>
                </a:lnTo>
                <a:lnTo>
                  <a:pt x="56" y="7"/>
                </a:lnTo>
                <a:lnTo>
                  <a:pt x="56" y="14"/>
                </a:lnTo>
                <a:lnTo>
                  <a:pt x="66" y="11"/>
                </a:lnTo>
                <a:lnTo>
                  <a:pt x="66" y="18"/>
                </a:lnTo>
                <a:lnTo>
                  <a:pt x="66" y="21"/>
                </a:lnTo>
                <a:lnTo>
                  <a:pt x="70" y="24"/>
                </a:lnTo>
                <a:lnTo>
                  <a:pt x="73" y="31"/>
                </a:lnTo>
                <a:lnTo>
                  <a:pt x="73" y="38"/>
                </a:lnTo>
                <a:lnTo>
                  <a:pt x="70" y="56"/>
                </a:lnTo>
                <a:lnTo>
                  <a:pt x="73" y="122"/>
                </a:lnTo>
                <a:lnTo>
                  <a:pt x="59" y="118"/>
                </a:lnTo>
                <a:lnTo>
                  <a:pt x="7" y="160"/>
                </a:lnTo>
                <a:lnTo>
                  <a:pt x="4" y="156"/>
                </a:lnTo>
                <a:lnTo>
                  <a:pt x="0" y="153"/>
                </a:lnTo>
                <a:lnTo>
                  <a:pt x="0" y="149"/>
                </a:lnTo>
                <a:lnTo>
                  <a:pt x="4" y="142"/>
                </a:lnTo>
                <a:lnTo>
                  <a:pt x="11" y="125"/>
                </a:lnTo>
                <a:lnTo>
                  <a:pt x="11" y="108"/>
                </a:lnTo>
                <a:lnTo>
                  <a:pt x="11" y="94"/>
                </a:lnTo>
                <a:lnTo>
                  <a:pt x="11" y="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5" name="Freeform 111">
            <a:extLst>
              <a:ext uri="{FF2B5EF4-FFF2-40B4-BE49-F238E27FC236}">
                <a16:creationId xmlns:a16="http://schemas.microsoft.com/office/drawing/2014/main" id="{4994357B-7DE8-4995-6CE0-D4DFA10A05AA}"/>
              </a:ext>
              <a:ext uri="{C183D7F6-B498-43B3-948B-1728B52AA6E4}">
                <adec:decorative xmlns:adec="http://schemas.microsoft.com/office/drawing/2017/decorative" val="1"/>
              </a:ext>
            </a:extLst>
          </p:cNvPr>
          <p:cNvSpPr>
            <a:spLocks/>
          </p:cNvSpPr>
          <p:nvPr/>
        </p:nvSpPr>
        <p:spPr bwMode="auto">
          <a:xfrm>
            <a:off x="10894550" y="1303913"/>
            <a:ext cx="576278" cy="686877"/>
          </a:xfrm>
          <a:custGeom>
            <a:avLst/>
            <a:gdLst>
              <a:gd name="T0" fmla="*/ 0 w 198"/>
              <a:gd name="T1" fmla="*/ 170 h 236"/>
              <a:gd name="T2" fmla="*/ 14 w 198"/>
              <a:gd name="T3" fmla="*/ 142 h 236"/>
              <a:gd name="T4" fmla="*/ 45 w 198"/>
              <a:gd name="T5" fmla="*/ 122 h 236"/>
              <a:gd name="T6" fmla="*/ 111 w 198"/>
              <a:gd name="T7" fmla="*/ 0 h 236"/>
              <a:gd name="T8" fmla="*/ 125 w 198"/>
              <a:gd name="T9" fmla="*/ 4 h 236"/>
              <a:gd name="T10" fmla="*/ 163 w 198"/>
              <a:gd name="T11" fmla="*/ 21 h 236"/>
              <a:gd name="T12" fmla="*/ 191 w 198"/>
              <a:gd name="T13" fmla="*/ 80 h 236"/>
              <a:gd name="T14" fmla="*/ 198 w 198"/>
              <a:gd name="T15" fmla="*/ 87 h 236"/>
              <a:gd name="T16" fmla="*/ 181 w 198"/>
              <a:gd name="T17" fmla="*/ 115 h 236"/>
              <a:gd name="T18" fmla="*/ 167 w 198"/>
              <a:gd name="T19" fmla="*/ 125 h 236"/>
              <a:gd name="T20" fmla="*/ 163 w 198"/>
              <a:gd name="T21" fmla="*/ 139 h 236"/>
              <a:gd name="T22" fmla="*/ 153 w 198"/>
              <a:gd name="T23" fmla="*/ 156 h 236"/>
              <a:gd name="T24" fmla="*/ 118 w 198"/>
              <a:gd name="T25" fmla="*/ 233 h 236"/>
              <a:gd name="T26" fmla="*/ 94 w 198"/>
              <a:gd name="T27" fmla="*/ 236 h 236"/>
              <a:gd name="T28" fmla="*/ 62 w 198"/>
              <a:gd name="T29" fmla="*/ 226 h 236"/>
              <a:gd name="T30" fmla="*/ 55 w 198"/>
              <a:gd name="T31" fmla="*/ 226 h 236"/>
              <a:gd name="T32" fmla="*/ 45 w 198"/>
              <a:gd name="T33" fmla="*/ 198 h 236"/>
              <a:gd name="T34" fmla="*/ 0 w 198"/>
              <a:gd name="T35" fmla="*/ 1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36">
                <a:moveTo>
                  <a:pt x="0" y="170"/>
                </a:moveTo>
                <a:lnTo>
                  <a:pt x="14" y="142"/>
                </a:lnTo>
                <a:lnTo>
                  <a:pt x="45" y="122"/>
                </a:lnTo>
                <a:lnTo>
                  <a:pt x="111" y="0"/>
                </a:lnTo>
                <a:lnTo>
                  <a:pt x="125" y="4"/>
                </a:lnTo>
                <a:lnTo>
                  <a:pt x="163" y="21"/>
                </a:lnTo>
                <a:lnTo>
                  <a:pt x="191" y="80"/>
                </a:lnTo>
                <a:lnTo>
                  <a:pt x="198" y="87"/>
                </a:lnTo>
                <a:lnTo>
                  <a:pt x="181" y="115"/>
                </a:lnTo>
                <a:lnTo>
                  <a:pt x="167" y="125"/>
                </a:lnTo>
                <a:lnTo>
                  <a:pt x="163" y="139"/>
                </a:lnTo>
                <a:lnTo>
                  <a:pt x="153" y="156"/>
                </a:lnTo>
                <a:lnTo>
                  <a:pt x="118" y="233"/>
                </a:lnTo>
                <a:lnTo>
                  <a:pt x="94" y="236"/>
                </a:lnTo>
                <a:lnTo>
                  <a:pt x="62" y="226"/>
                </a:lnTo>
                <a:lnTo>
                  <a:pt x="55" y="226"/>
                </a:lnTo>
                <a:lnTo>
                  <a:pt x="45" y="198"/>
                </a:lnTo>
                <a:lnTo>
                  <a:pt x="0" y="1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6" name="Freeform 112">
            <a:extLst>
              <a:ext uri="{FF2B5EF4-FFF2-40B4-BE49-F238E27FC236}">
                <a16:creationId xmlns:a16="http://schemas.microsoft.com/office/drawing/2014/main" id="{D85CB231-9815-723C-E128-9465B1F960C7}"/>
              </a:ext>
              <a:ext uri="{C183D7F6-B498-43B3-948B-1728B52AA6E4}">
                <adec:decorative xmlns:adec="http://schemas.microsoft.com/office/drawing/2017/decorative" val="1"/>
              </a:ext>
            </a:extLst>
          </p:cNvPr>
          <p:cNvSpPr>
            <a:spLocks/>
          </p:cNvSpPr>
          <p:nvPr/>
        </p:nvSpPr>
        <p:spPr bwMode="auto">
          <a:xfrm>
            <a:off x="10155285" y="1184580"/>
            <a:ext cx="445307" cy="777104"/>
          </a:xfrm>
          <a:custGeom>
            <a:avLst/>
            <a:gdLst>
              <a:gd name="T0" fmla="*/ 77 w 153"/>
              <a:gd name="T1" fmla="*/ 0 h 267"/>
              <a:gd name="T2" fmla="*/ 150 w 153"/>
              <a:gd name="T3" fmla="*/ 27 h 267"/>
              <a:gd name="T4" fmla="*/ 143 w 153"/>
              <a:gd name="T5" fmla="*/ 65 h 267"/>
              <a:gd name="T6" fmla="*/ 153 w 153"/>
              <a:gd name="T7" fmla="*/ 100 h 267"/>
              <a:gd name="T8" fmla="*/ 129 w 153"/>
              <a:gd name="T9" fmla="*/ 183 h 267"/>
              <a:gd name="T10" fmla="*/ 132 w 153"/>
              <a:gd name="T11" fmla="*/ 208 h 267"/>
              <a:gd name="T12" fmla="*/ 118 w 153"/>
              <a:gd name="T13" fmla="*/ 225 h 267"/>
              <a:gd name="T14" fmla="*/ 115 w 153"/>
              <a:gd name="T15" fmla="*/ 232 h 267"/>
              <a:gd name="T16" fmla="*/ 104 w 153"/>
              <a:gd name="T17" fmla="*/ 235 h 267"/>
              <a:gd name="T18" fmla="*/ 94 w 153"/>
              <a:gd name="T19" fmla="*/ 267 h 267"/>
              <a:gd name="T20" fmla="*/ 56 w 153"/>
              <a:gd name="T21" fmla="*/ 260 h 267"/>
              <a:gd name="T22" fmla="*/ 42 w 153"/>
              <a:gd name="T23" fmla="*/ 267 h 267"/>
              <a:gd name="T24" fmla="*/ 14 w 153"/>
              <a:gd name="T25" fmla="*/ 204 h 267"/>
              <a:gd name="T26" fmla="*/ 11 w 153"/>
              <a:gd name="T27" fmla="*/ 194 h 267"/>
              <a:gd name="T28" fmla="*/ 7 w 153"/>
              <a:gd name="T29" fmla="*/ 163 h 267"/>
              <a:gd name="T30" fmla="*/ 4 w 153"/>
              <a:gd name="T31" fmla="*/ 97 h 267"/>
              <a:gd name="T32" fmla="*/ 7 w 153"/>
              <a:gd name="T33" fmla="*/ 79 h 267"/>
              <a:gd name="T34" fmla="*/ 7 w 153"/>
              <a:gd name="T35" fmla="*/ 72 h 267"/>
              <a:gd name="T36" fmla="*/ 4 w 153"/>
              <a:gd name="T37" fmla="*/ 65 h 267"/>
              <a:gd name="T38" fmla="*/ 0 w 153"/>
              <a:gd name="T39" fmla="*/ 62 h 267"/>
              <a:gd name="T40" fmla="*/ 0 w 153"/>
              <a:gd name="T41" fmla="*/ 59 h 267"/>
              <a:gd name="T42" fmla="*/ 0 w 153"/>
              <a:gd name="T43" fmla="*/ 52 h 267"/>
              <a:gd name="T44" fmla="*/ 4 w 153"/>
              <a:gd name="T45" fmla="*/ 48 h 267"/>
              <a:gd name="T46" fmla="*/ 28 w 153"/>
              <a:gd name="T47" fmla="*/ 17 h 267"/>
              <a:gd name="T48" fmla="*/ 45 w 153"/>
              <a:gd name="T49" fmla="*/ 0 h 267"/>
              <a:gd name="T50" fmla="*/ 77 w 153"/>
              <a:gd name="T5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267">
                <a:moveTo>
                  <a:pt x="77" y="0"/>
                </a:moveTo>
                <a:lnTo>
                  <a:pt x="150" y="27"/>
                </a:lnTo>
                <a:lnTo>
                  <a:pt x="143" y="65"/>
                </a:lnTo>
                <a:lnTo>
                  <a:pt x="153" y="100"/>
                </a:lnTo>
                <a:lnTo>
                  <a:pt x="129" y="183"/>
                </a:lnTo>
                <a:lnTo>
                  <a:pt x="132" y="208"/>
                </a:lnTo>
                <a:lnTo>
                  <a:pt x="118" y="225"/>
                </a:lnTo>
                <a:lnTo>
                  <a:pt x="115" y="232"/>
                </a:lnTo>
                <a:lnTo>
                  <a:pt x="104" y="235"/>
                </a:lnTo>
                <a:lnTo>
                  <a:pt x="94" y="267"/>
                </a:lnTo>
                <a:lnTo>
                  <a:pt x="56" y="260"/>
                </a:lnTo>
                <a:lnTo>
                  <a:pt x="42" y="267"/>
                </a:lnTo>
                <a:lnTo>
                  <a:pt x="14" y="204"/>
                </a:lnTo>
                <a:lnTo>
                  <a:pt x="11" y="194"/>
                </a:lnTo>
                <a:lnTo>
                  <a:pt x="7" y="163"/>
                </a:lnTo>
                <a:lnTo>
                  <a:pt x="4" y="97"/>
                </a:lnTo>
                <a:lnTo>
                  <a:pt x="7" y="79"/>
                </a:lnTo>
                <a:lnTo>
                  <a:pt x="7" y="72"/>
                </a:lnTo>
                <a:lnTo>
                  <a:pt x="4" y="65"/>
                </a:lnTo>
                <a:lnTo>
                  <a:pt x="0" y="62"/>
                </a:lnTo>
                <a:lnTo>
                  <a:pt x="0" y="59"/>
                </a:lnTo>
                <a:lnTo>
                  <a:pt x="0" y="52"/>
                </a:lnTo>
                <a:lnTo>
                  <a:pt x="4" y="48"/>
                </a:lnTo>
                <a:lnTo>
                  <a:pt x="28" y="17"/>
                </a:lnTo>
                <a:lnTo>
                  <a:pt x="45" y="0"/>
                </a:lnTo>
                <a:lnTo>
                  <a:pt x="7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7" name="Freeform 113">
            <a:extLst>
              <a:ext uri="{FF2B5EF4-FFF2-40B4-BE49-F238E27FC236}">
                <a16:creationId xmlns:a16="http://schemas.microsoft.com/office/drawing/2014/main" id="{FB71BDCA-46D9-1AB7-9483-D90C18A68626}"/>
              </a:ext>
              <a:ext uri="{C183D7F6-B498-43B3-948B-1728B52AA6E4}">
                <adec:decorative xmlns:adec="http://schemas.microsoft.com/office/drawing/2017/decorative" val="1"/>
              </a:ext>
            </a:extLst>
          </p:cNvPr>
          <p:cNvSpPr>
            <a:spLocks/>
          </p:cNvSpPr>
          <p:nvPr/>
        </p:nvSpPr>
        <p:spPr bwMode="auto">
          <a:xfrm>
            <a:off x="9983565" y="2203254"/>
            <a:ext cx="355081" cy="384186"/>
          </a:xfrm>
          <a:custGeom>
            <a:avLst/>
            <a:gdLst>
              <a:gd name="T0" fmla="*/ 7 w 122"/>
              <a:gd name="T1" fmla="*/ 52 h 132"/>
              <a:gd name="T2" fmla="*/ 14 w 122"/>
              <a:gd name="T3" fmla="*/ 49 h 132"/>
              <a:gd name="T4" fmla="*/ 28 w 122"/>
              <a:gd name="T5" fmla="*/ 62 h 132"/>
              <a:gd name="T6" fmla="*/ 49 w 122"/>
              <a:gd name="T7" fmla="*/ 52 h 132"/>
              <a:gd name="T8" fmla="*/ 63 w 122"/>
              <a:gd name="T9" fmla="*/ 35 h 132"/>
              <a:gd name="T10" fmla="*/ 84 w 122"/>
              <a:gd name="T11" fmla="*/ 24 h 132"/>
              <a:gd name="T12" fmla="*/ 80 w 122"/>
              <a:gd name="T13" fmla="*/ 7 h 132"/>
              <a:gd name="T14" fmla="*/ 101 w 122"/>
              <a:gd name="T15" fmla="*/ 0 h 132"/>
              <a:gd name="T16" fmla="*/ 118 w 122"/>
              <a:gd name="T17" fmla="*/ 3 h 132"/>
              <a:gd name="T18" fmla="*/ 122 w 122"/>
              <a:gd name="T19" fmla="*/ 66 h 132"/>
              <a:gd name="T20" fmla="*/ 101 w 122"/>
              <a:gd name="T21" fmla="*/ 94 h 132"/>
              <a:gd name="T22" fmla="*/ 21 w 122"/>
              <a:gd name="T23" fmla="*/ 118 h 132"/>
              <a:gd name="T24" fmla="*/ 21 w 122"/>
              <a:gd name="T25" fmla="*/ 132 h 132"/>
              <a:gd name="T26" fmla="*/ 18 w 122"/>
              <a:gd name="T27" fmla="*/ 128 h 132"/>
              <a:gd name="T28" fmla="*/ 7 w 122"/>
              <a:gd name="T29" fmla="*/ 118 h 132"/>
              <a:gd name="T30" fmla="*/ 4 w 122"/>
              <a:gd name="T31" fmla="*/ 107 h 132"/>
              <a:gd name="T32" fmla="*/ 4 w 122"/>
              <a:gd name="T33" fmla="*/ 104 h 132"/>
              <a:gd name="T34" fmla="*/ 4 w 122"/>
              <a:gd name="T35" fmla="*/ 97 h 132"/>
              <a:gd name="T36" fmla="*/ 0 w 122"/>
              <a:gd name="T37" fmla="*/ 94 h 132"/>
              <a:gd name="T38" fmla="*/ 4 w 122"/>
              <a:gd name="T39" fmla="*/ 87 h 132"/>
              <a:gd name="T40" fmla="*/ 4 w 122"/>
              <a:gd name="T41" fmla="*/ 80 h 132"/>
              <a:gd name="T42" fmla="*/ 0 w 122"/>
              <a:gd name="T43" fmla="*/ 73 h 132"/>
              <a:gd name="T44" fmla="*/ 7 w 122"/>
              <a:gd name="T45" fmla="*/ 5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32">
                <a:moveTo>
                  <a:pt x="7" y="52"/>
                </a:moveTo>
                <a:lnTo>
                  <a:pt x="14" y="49"/>
                </a:lnTo>
                <a:lnTo>
                  <a:pt x="28" y="62"/>
                </a:lnTo>
                <a:lnTo>
                  <a:pt x="49" y="52"/>
                </a:lnTo>
                <a:lnTo>
                  <a:pt x="63" y="35"/>
                </a:lnTo>
                <a:lnTo>
                  <a:pt x="84" y="24"/>
                </a:lnTo>
                <a:lnTo>
                  <a:pt x="80" y="7"/>
                </a:lnTo>
                <a:lnTo>
                  <a:pt x="101" y="0"/>
                </a:lnTo>
                <a:lnTo>
                  <a:pt x="118" y="3"/>
                </a:lnTo>
                <a:lnTo>
                  <a:pt x="122" y="66"/>
                </a:lnTo>
                <a:lnTo>
                  <a:pt x="101" y="94"/>
                </a:lnTo>
                <a:lnTo>
                  <a:pt x="21" y="118"/>
                </a:lnTo>
                <a:lnTo>
                  <a:pt x="21" y="132"/>
                </a:lnTo>
                <a:lnTo>
                  <a:pt x="18" y="128"/>
                </a:lnTo>
                <a:lnTo>
                  <a:pt x="7" y="118"/>
                </a:lnTo>
                <a:lnTo>
                  <a:pt x="4" y="107"/>
                </a:lnTo>
                <a:lnTo>
                  <a:pt x="4" y="104"/>
                </a:lnTo>
                <a:lnTo>
                  <a:pt x="4" y="97"/>
                </a:lnTo>
                <a:lnTo>
                  <a:pt x="0" y="94"/>
                </a:lnTo>
                <a:lnTo>
                  <a:pt x="4" y="87"/>
                </a:lnTo>
                <a:lnTo>
                  <a:pt x="4" y="80"/>
                </a:lnTo>
                <a:lnTo>
                  <a:pt x="0" y="73"/>
                </a:lnTo>
                <a:lnTo>
                  <a:pt x="7"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8" name="Freeform 114">
            <a:extLst>
              <a:ext uri="{FF2B5EF4-FFF2-40B4-BE49-F238E27FC236}">
                <a16:creationId xmlns:a16="http://schemas.microsoft.com/office/drawing/2014/main" id="{068668EE-560B-F370-2008-D7280C99E7DD}"/>
              </a:ext>
              <a:ext uri="{C183D7F6-B498-43B3-948B-1728B52AA6E4}">
                <adec:decorative xmlns:adec="http://schemas.microsoft.com/office/drawing/2017/decorative" val="1"/>
              </a:ext>
            </a:extLst>
          </p:cNvPr>
          <p:cNvSpPr>
            <a:spLocks/>
          </p:cNvSpPr>
          <p:nvPr/>
        </p:nvSpPr>
        <p:spPr bwMode="auto">
          <a:xfrm>
            <a:off x="10408496" y="3344169"/>
            <a:ext cx="90226" cy="69852"/>
          </a:xfrm>
          <a:custGeom>
            <a:avLst/>
            <a:gdLst>
              <a:gd name="T0" fmla="*/ 14 w 31"/>
              <a:gd name="T1" fmla="*/ 24 h 24"/>
              <a:gd name="T2" fmla="*/ 4 w 31"/>
              <a:gd name="T3" fmla="*/ 21 h 24"/>
              <a:gd name="T4" fmla="*/ 0 w 31"/>
              <a:gd name="T5" fmla="*/ 14 h 24"/>
              <a:gd name="T6" fmla="*/ 0 w 31"/>
              <a:gd name="T7" fmla="*/ 7 h 24"/>
              <a:gd name="T8" fmla="*/ 4 w 31"/>
              <a:gd name="T9" fmla="*/ 0 h 24"/>
              <a:gd name="T10" fmla="*/ 21 w 31"/>
              <a:gd name="T11" fmla="*/ 3 h 24"/>
              <a:gd name="T12" fmla="*/ 28 w 31"/>
              <a:gd name="T13" fmla="*/ 7 h 24"/>
              <a:gd name="T14" fmla="*/ 31 w 31"/>
              <a:gd name="T15" fmla="*/ 10 h 24"/>
              <a:gd name="T16" fmla="*/ 24 w 31"/>
              <a:gd name="T17" fmla="*/ 24 h 24"/>
              <a:gd name="T18" fmla="*/ 14 w 31"/>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4">
                <a:moveTo>
                  <a:pt x="14" y="24"/>
                </a:moveTo>
                <a:lnTo>
                  <a:pt x="4" y="21"/>
                </a:lnTo>
                <a:lnTo>
                  <a:pt x="0" y="14"/>
                </a:lnTo>
                <a:lnTo>
                  <a:pt x="0" y="7"/>
                </a:lnTo>
                <a:lnTo>
                  <a:pt x="4" y="0"/>
                </a:lnTo>
                <a:lnTo>
                  <a:pt x="21" y="3"/>
                </a:lnTo>
                <a:lnTo>
                  <a:pt x="28" y="7"/>
                </a:lnTo>
                <a:lnTo>
                  <a:pt x="31" y="10"/>
                </a:lnTo>
                <a:lnTo>
                  <a:pt x="24" y="24"/>
                </a:lnTo>
                <a:lnTo>
                  <a:pt x="14"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29" name="Freeform 115">
            <a:extLst>
              <a:ext uri="{FF2B5EF4-FFF2-40B4-BE49-F238E27FC236}">
                <a16:creationId xmlns:a16="http://schemas.microsoft.com/office/drawing/2014/main" id="{9BD99B68-D2D4-78A1-822F-909403C1C471}"/>
              </a:ext>
              <a:ext uri="{C183D7F6-B498-43B3-948B-1728B52AA6E4}">
                <adec:decorative xmlns:adec="http://schemas.microsoft.com/office/drawing/2017/decorative" val="1"/>
              </a:ext>
            </a:extLst>
          </p:cNvPr>
          <p:cNvSpPr>
            <a:spLocks/>
          </p:cNvSpPr>
          <p:nvPr/>
        </p:nvSpPr>
        <p:spPr bwMode="auto">
          <a:xfrm>
            <a:off x="10228046" y="2628187"/>
            <a:ext cx="331797" cy="311424"/>
          </a:xfrm>
          <a:custGeom>
            <a:avLst/>
            <a:gdLst>
              <a:gd name="T0" fmla="*/ 100 w 114"/>
              <a:gd name="T1" fmla="*/ 3 h 107"/>
              <a:gd name="T2" fmla="*/ 104 w 114"/>
              <a:gd name="T3" fmla="*/ 20 h 107"/>
              <a:gd name="T4" fmla="*/ 90 w 114"/>
              <a:gd name="T5" fmla="*/ 45 h 107"/>
              <a:gd name="T6" fmla="*/ 114 w 114"/>
              <a:gd name="T7" fmla="*/ 72 h 107"/>
              <a:gd name="T8" fmla="*/ 100 w 114"/>
              <a:gd name="T9" fmla="*/ 79 h 107"/>
              <a:gd name="T10" fmla="*/ 66 w 114"/>
              <a:gd name="T11" fmla="*/ 79 h 107"/>
              <a:gd name="T12" fmla="*/ 59 w 114"/>
              <a:gd name="T13" fmla="*/ 90 h 107"/>
              <a:gd name="T14" fmla="*/ 48 w 114"/>
              <a:gd name="T15" fmla="*/ 97 h 107"/>
              <a:gd name="T16" fmla="*/ 38 w 114"/>
              <a:gd name="T17" fmla="*/ 107 h 107"/>
              <a:gd name="T18" fmla="*/ 31 w 114"/>
              <a:gd name="T19" fmla="*/ 100 h 107"/>
              <a:gd name="T20" fmla="*/ 24 w 114"/>
              <a:gd name="T21" fmla="*/ 100 h 107"/>
              <a:gd name="T22" fmla="*/ 20 w 114"/>
              <a:gd name="T23" fmla="*/ 97 h 107"/>
              <a:gd name="T24" fmla="*/ 17 w 114"/>
              <a:gd name="T25" fmla="*/ 93 h 107"/>
              <a:gd name="T26" fmla="*/ 13 w 114"/>
              <a:gd name="T27" fmla="*/ 93 h 107"/>
              <a:gd name="T28" fmla="*/ 10 w 114"/>
              <a:gd name="T29" fmla="*/ 93 h 107"/>
              <a:gd name="T30" fmla="*/ 6 w 114"/>
              <a:gd name="T31" fmla="*/ 97 h 107"/>
              <a:gd name="T32" fmla="*/ 3 w 114"/>
              <a:gd name="T33" fmla="*/ 97 h 107"/>
              <a:gd name="T34" fmla="*/ 0 w 114"/>
              <a:gd name="T35" fmla="*/ 97 h 107"/>
              <a:gd name="T36" fmla="*/ 0 w 114"/>
              <a:gd name="T37" fmla="*/ 93 h 107"/>
              <a:gd name="T38" fmla="*/ 6 w 114"/>
              <a:gd name="T39" fmla="*/ 83 h 107"/>
              <a:gd name="T40" fmla="*/ 13 w 114"/>
              <a:gd name="T41" fmla="*/ 72 h 107"/>
              <a:gd name="T42" fmla="*/ 24 w 114"/>
              <a:gd name="T43" fmla="*/ 72 h 107"/>
              <a:gd name="T44" fmla="*/ 27 w 114"/>
              <a:gd name="T45" fmla="*/ 55 h 107"/>
              <a:gd name="T46" fmla="*/ 34 w 114"/>
              <a:gd name="T47" fmla="*/ 52 h 107"/>
              <a:gd name="T48" fmla="*/ 52 w 114"/>
              <a:gd name="T49" fmla="*/ 34 h 107"/>
              <a:gd name="T50" fmla="*/ 55 w 114"/>
              <a:gd name="T51" fmla="*/ 31 h 107"/>
              <a:gd name="T52" fmla="*/ 59 w 114"/>
              <a:gd name="T53" fmla="*/ 20 h 107"/>
              <a:gd name="T54" fmla="*/ 73 w 114"/>
              <a:gd name="T55" fmla="*/ 3 h 107"/>
              <a:gd name="T56" fmla="*/ 83 w 114"/>
              <a:gd name="T57" fmla="*/ 0 h 107"/>
              <a:gd name="T58" fmla="*/ 100 w 114"/>
              <a:gd name="T5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07">
                <a:moveTo>
                  <a:pt x="100" y="3"/>
                </a:moveTo>
                <a:lnTo>
                  <a:pt x="104" y="20"/>
                </a:lnTo>
                <a:lnTo>
                  <a:pt x="90" y="45"/>
                </a:lnTo>
                <a:lnTo>
                  <a:pt x="114" y="72"/>
                </a:lnTo>
                <a:lnTo>
                  <a:pt x="100" y="79"/>
                </a:lnTo>
                <a:lnTo>
                  <a:pt x="66" y="79"/>
                </a:lnTo>
                <a:lnTo>
                  <a:pt x="59" y="90"/>
                </a:lnTo>
                <a:lnTo>
                  <a:pt x="48" y="97"/>
                </a:lnTo>
                <a:lnTo>
                  <a:pt x="38" y="107"/>
                </a:lnTo>
                <a:lnTo>
                  <a:pt x="31" y="100"/>
                </a:lnTo>
                <a:lnTo>
                  <a:pt x="24" y="100"/>
                </a:lnTo>
                <a:lnTo>
                  <a:pt x="20" y="97"/>
                </a:lnTo>
                <a:lnTo>
                  <a:pt x="17" y="93"/>
                </a:lnTo>
                <a:lnTo>
                  <a:pt x="13" y="93"/>
                </a:lnTo>
                <a:lnTo>
                  <a:pt x="10" y="93"/>
                </a:lnTo>
                <a:lnTo>
                  <a:pt x="6" y="97"/>
                </a:lnTo>
                <a:lnTo>
                  <a:pt x="3" y="97"/>
                </a:lnTo>
                <a:lnTo>
                  <a:pt x="0" y="97"/>
                </a:lnTo>
                <a:lnTo>
                  <a:pt x="0" y="93"/>
                </a:lnTo>
                <a:lnTo>
                  <a:pt x="6" y="83"/>
                </a:lnTo>
                <a:lnTo>
                  <a:pt x="13" y="72"/>
                </a:lnTo>
                <a:lnTo>
                  <a:pt x="24" y="72"/>
                </a:lnTo>
                <a:lnTo>
                  <a:pt x="27" y="55"/>
                </a:lnTo>
                <a:lnTo>
                  <a:pt x="34" y="52"/>
                </a:lnTo>
                <a:lnTo>
                  <a:pt x="52" y="34"/>
                </a:lnTo>
                <a:lnTo>
                  <a:pt x="55" y="31"/>
                </a:lnTo>
                <a:lnTo>
                  <a:pt x="59" y="20"/>
                </a:lnTo>
                <a:lnTo>
                  <a:pt x="73" y="3"/>
                </a:lnTo>
                <a:lnTo>
                  <a:pt x="83" y="0"/>
                </a:lnTo>
                <a:lnTo>
                  <a:pt x="10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0" name="Freeform 116">
            <a:extLst>
              <a:ext uri="{FF2B5EF4-FFF2-40B4-BE49-F238E27FC236}">
                <a16:creationId xmlns:a16="http://schemas.microsoft.com/office/drawing/2014/main" id="{6A5C7B90-6503-B249-29ED-071E6525A6DC}"/>
              </a:ext>
              <a:ext uri="{C183D7F6-B498-43B3-948B-1728B52AA6E4}">
                <adec:decorative xmlns:adec="http://schemas.microsoft.com/office/drawing/2017/decorative" val="1"/>
              </a:ext>
            </a:extLst>
          </p:cNvPr>
          <p:cNvSpPr>
            <a:spLocks/>
          </p:cNvSpPr>
          <p:nvPr/>
        </p:nvSpPr>
        <p:spPr bwMode="auto">
          <a:xfrm>
            <a:off x="10187299" y="3253945"/>
            <a:ext cx="130973" cy="90226"/>
          </a:xfrm>
          <a:custGeom>
            <a:avLst/>
            <a:gdLst>
              <a:gd name="T0" fmla="*/ 0 w 45"/>
              <a:gd name="T1" fmla="*/ 10 h 31"/>
              <a:gd name="T2" fmla="*/ 0 w 45"/>
              <a:gd name="T3" fmla="*/ 7 h 31"/>
              <a:gd name="T4" fmla="*/ 3 w 45"/>
              <a:gd name="T5" fmla="*/ 7 h 31"/>
              <a:gd name="T6" fmla="*/ 7 w 45"/>
              <a:gd name="T7" fmla="*/ 3 h 31"/>
              <a:gd name="T8" fmla="*/ 14 w 45"/>
              <a:gd name="T9" fmla="*/ 3 h 31"/>
              <a:gd name="T10" fmla="*/ 20 w 45"/>
              <a:gd name="T11" fmla="*/ 0 h 31"/>
              <a:gd name="T12" fmla="*/ 27 w 45"/>
              <a:gd name="T13" fmla="*/ 0 h 31"/>
              <a:gd name="T14" fmla="*/ 31 w 45"/>
              <a:gd name="T15" fmla="*/ 3 h 31"/>
              <a:gd name="T16" fmla="*/ 34 w 45"/>
              <a:gd name="T17" fmla="*/ 7 h 31"/>
              <a:gd name="T18" fmla="*/ 38 w 45"/>
              <a:gd name="T19" fmla="*/ 7 h 31"/>
              <a:gd name="T20" fmla="*/ 41 w 45"/>
              <a:gd name="T21" fmla="*/ 7 h 31"/>
              <a:gd name="T22" fmla="*/ 45 w 45"/>
              <a:gd name="T23" fmla="*/ 7 h 31"/>
              <a:gd name="T24" fmla="*/ 45 w 45"/>
              <a:gd name="T25" fmla="*/ 10 h 31"/>
              <a:gd name="T26" fmla="*/ 45 w 45"/>
              <a:gd name="T27" fmla="*/ 14 h 31"/>
              <a:gd name="T28" fmla="*/ 41 w 45"/>
              <a:gd name="T29" fmla="*/ 14 h 31"/>
              <a:gd name="T30" fmla="*/ 38 w 45"/>
              <a:gd name="T31" fmla="*/ 14 h 31"/>
              <a:gd name="T32" fmla="*/ 34 w 45"/>
              <a:gd name="T33" fmla="*/ 14 h 31"/>
              <a:gd name="T34" fmla="*/ 27 w 45"/>
              <a:gd name="T35" fmla="*/ 10 h 31"/>
              <a:gd name="T36" fmla="*/ 24 w 45"/>
              <a:gd name="T37" fmla="*/ 14 h 31"/>
              <a:gd name="T38" fmla="*/ 24 w 45"/>
              <a:gd name="T39" fmla="*/ 17 h 31"/>
              <a:gd name="T40" fmla="*/ 27 w 45"/>
              <a:gd name="T41" fmla="*/ 21 h 31"/>
              <a:gd name="T42" fmla="*/ 27 w 45"/>
              <a:gd name="T43" fmla="*/ 27 h 31"/>
              <a:gd name="T44" fmla="*/ 24 w 45"/>
              <a:gd name="T45" fmla="*/ 31 h 31"/>
              <a:gd name="T46" fmla="*/ 17 w 45"/>
              <a:gd name="T47" fmla="*/ 31 h 31"/>
              <a:gd name="T48" fmla="*/ 17 w 45"/>
              <a:gd name="T49" fmla="*/ 27 h 31"/>
              <a:gd name="T50" fmla="*/ 14 w 45"/>
              <a:gd name="T51" fmla="*/ 27 h 31"/>
              <a:gd name="T52" fmla="*/ 10 w 45"/>
              <a:gd name="T53" fmla="*/ 27 h 31"/>
              <a:gd name="T54" fmla="*/ 7 w 45"/>
              <a:gd name="T55" fmla="*/ 27 h 31"/>
              <a:gd name="T56" fmla="*/ 3 w 45"/>
              <a:gd name="T57" fmla="*/ 27 h 31"/>
              <a:gd name="T58" fmla="*/ 3 w 45"/>
              <a:gd name="T59" fmla="*/ 17 h 31"/>
              <a:gd name="T60" fmla="*/ 0 w 45"/>
              <a:gd name="T61" fmla="*/ 14 h 31"/>
              <a:gd name="T62" fmla="*/ 0 w 45"/>
              <a:gd name="T6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1">
                <a:moveTo>
                  <a:pt x="0" y="10"/>
                </a:moveTo>
                <a:lnTo>
                  <a:pt x="0" y="7"/>
                </a:lnTo>
                <a:lnTo>
                  <a:pt x="3" y="7"/>
                </a:lnTo>
                <a:lnTo>
                  <a:pt x="7" y="3"/>
                </a:lnTo>
                <a:lnTo>
                  <a:pt x="14" y="3"/>
                </a:lnTo>
                <a:lnTo>
                  <a:pt x="20" y="0"/>
                </a:lnTo>
                <a:lnTo>
                  <a:pt x="27" y="0"/>
                </a:lnTo>
                <a:lnTo>
                  <a:pt x="31" y="3"/>
                </a:lnTo>
                <a:lnTo>
                  <a:pt x="34" y="7"/>
                </a:lnTo>
                <a:lnTo>
                  <a:pt x="38" y="7"/>
                </a:lnTo>
                <a:lnTo>
                  <a:pt x="41" y="7"/>
                </a:lnTo>
                <a:lnTo>
                  <a:pt x="45" y="7"/>
                </a:lnTo>
                <a:lnTo>
                  <a:pt x="45" y="10"/>
                </a:lnTo>
                <a:lnTo>
                  <a:pt x="45" y="14"/>
                </a:lnTo>
                <a:lnTo>
                  <a:pt x="41" y="14"/>
                </a:lnTo>
                <a:lnTo>
                  <a:pt x="38" y="14"/>
                </a:lnTo>
                <a:lnTo>
                  <a:pt x="34" y="14"/>
                </a:lnTo>
                <a:lnTo>
                  <a:pt x="27" y="10"/>
                </a:lnTo>
                <a:lnTo>
                  <a:pt x="24" y="14"/>
                </a:lnTo>
                <a:lnTo>
                  <a:pt x="24" y="17"/>
                </a:lnTo>
                <a:lnTo>
                  <a:pt x="27" y="21"/>
                </a:lnTo>
                <a:lnTo>
                  <a:pt x="27" y="27"/>
                </a:lnTo>
                <a:lnTo>
                  <a:pt x="24" y="31"/>
                </a:lnTo>
                <a:lnTo>
                  <a:pt x="17" y="31"/>
                </a:lnTo>
                <a:lnTo>
                  <a:pt x="17" y="27"/>
                </a:lnTo>
                <a:lnTo>
                  <a:pt x="14" y="27"/>
                </a:lnTo>
                <a:lnTo>
                  <a:pt x="10" y="27"/>
                </a:lnTo>
                <a:lnTo>
                  <a:pt x="7" y="27"/>
                </a:lnTo>
                <a:lnTo>
                  <a:pt x="3" y="27"/>
                </a:lnTo>
                <a:lnTo>
                  <a:pt x="3" y="17"/>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1" name="Freeform 117">
            <a:extLst>
              <a:ext uri="{FF2B5EF4-FFF2-40B4-BE49-F238E27FC236}">
                <a16:creationId xmlns:a16="http://schemas.microsoft.com/office/drawing/2014/main" id="{9686EBCC-CA7B-868C-2827-25082F4E4CD4}"/>
              </a:ext>
              <a:ext uri="{C183D7F6-B498-43B3-948B-1728B52AA6E4}">
                <adec:decorative xmlns:adec="http://schemas.microsoft.com/office/drawing/2017/decorative" val="1"/>
              </a:ext>
            </a:extLst>
          </p:cNvPr>
          <p:cNvSpPr>
            <a:spLocks/>
          </p:cNvSpPr>
          <p:nvPr/>
        </p:nvSpPr>
        <p:spPr bwMode="auto">
          <a:xfrm>
            <a:off x="10024311" y="2051909"/>
            <a:ext cx="302692" cy="331797"/>
          </a:xfrm>
          <a:custGeom>
            <a:avLst/>
            <a:gdLst>
              <a:gd name="T0" fmla="*/ 0 w 104"/>
              <a:gd name="T1" fmla="*/ 101 h 114"/>
              <a:gd name="T2" fmla="*/ 7 w 104"/>
              <a:gd name="T3" fmla="*/ 94 h 114"/>
              <a:gd name="T4" fmla="*/ 10 w 104"/>
              <a:gd name="T5" fmla="*/ 83 h 114"/>
              <a:gd name="T6" fmla="*/ 14 w 104"/>
              <a:gd name="T7" fmla="*/ 52 h 114"/>
              <a:gd name="T8" fmla="*/ 14 w 104"/>
              <a:gd name="T9" fmla="*/ 48 h 114"/>
              <a:gd name="T10" fmla="*/ 21 w 104"/>
              <a:gd name="T11" fmla="*/ 42 h 114"/>
              <a:gd name="T12" fmla="*/ 21 w 104"/>
              <a:gd name="T13" fmla="*/ 31 h 114"/>
              <a:gd name="T14" fmla="*/ 7 w 104"/>
              <a:gd name="T15" fmla="*/ 0 h 114"/>
              <a:gd name="T16" fmla="*/ 42 w 104"/>
              <a:gd name="T17" fmla="*/ 0 h 114"/>
              <a:gd name="T18" fmla="*/ 45 w 104"/>
              <a:gd name="T19" fmla="*/ 3 h 114"/>
              <a:gd name="T20" fmla="*/ 97 w 104"/>
              <a:gd name="T21" fmla="*/ 17 h 114"/>
              <a:gd name="T22" fmla="*/ 104 w 104"/>
              <a:gd name="T23" fmla="*/ 55 h 114"/>
              <a:gd name="T24" fmla="*/ 87 w 104"/>
              <a:gd name="T25" fmla="*/ 52 h 114"/>
              <a:gd name="T26" fmla="*/ 66 w 104"/>
              <a:gd name="T27" fmla="*/ 59 h 114"/>
              <a:gd name="T28" fmla="*/ 70 w 104"/>
              <a:gd name="T29" fmla="*/ 76 h 114"/>
              <a:gd name="T30" fmla="*/ 49 w 104"/>
              <a:gd name="T31" fmla="*/ 87 h 114"/>
              <a:gd name="T32" fmla="*/ 35 w 104"/>
              <a:gd name="T33" fmla="*/ 104 h 114"/>
              <a:gd name="T34" fmla="*/ 14 w 104"/>
              <a:gd name="T35" fmla="*/ 114 h 114"/>
              <a:gd name="T36" fmla="*/ 0 w 104"/>
              <a:gd name="T37"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14">
                <a:moveTo>
                  <a:pt x="0" y="101"/>
                </a:moveTo>
                <a:lnTo>
                  <a:pt x="7" y="94"/>
                </a:lnTo>
                <a:lnTo>
                  <a:pt x="10" y="83"/>
                </a:lnTo>
                <a:lnTo>
                  <a:pt x="14" y="52"/>
                </a:lnTo>
                <a:lnTo>
                  <a:pt x="14" y="48"/>
                </a:lnTo>
                <a:lnTo>
                  <a:pt x="21" y="42"/>
                </a:lnTo>
                <a:lnTo>
                  <a:pt x="21" y="31"/>
                </a:lnTo>
                <a:lnTo>
                  <a:pt x="7" y="0"/>
                </a:lnTo>
                <a:lnTo>
                  <a:pt x="42" y="0"/>
                </a:lnTo>
                <a:lnTo>
                  <a:pt x="45" y="3"/>
                </a:lnTo>
                <a:lnTo>
                  <a:pt x="97" y="17"/>
                </a:lnTo>
                <a:lnTo>
                  <a:pt x="104" y="55"/>
                </a:lnTo>
                <a:lnTo>
                  <a:pt x="87" y="52"/>
                </a:lnTo>
                <a:lnTo>
                  <a:pt x="66" y="59"/>
                </a:lnTo>
                <a:lnTo>
                  <a:pt x="70" y="76"/>
                </a:lnTo>
                <a:lnTo>
                  <a:pt x="49" y="87"/>
                </a:lnTo>
                <a:lnTo>
                  <a:pt x="35" y="104"/>
                </a:lnTo>
                <a:lnTo>
                  <a:pt x="14" y="114"/>
                </a:lnTo>
                <a:lnTo>
                  <a:pt x="0" y="10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2" name="Freeform 118">
            <a:extLst>
              <a:ext uri="{FF2B5EF4-FFF2-40B4-BE49-F238E27FC236}">
                <a16:creationId xmlns:a16="http://schemas.microsoft.com/office/drawing/2014/main" id="{96E12434-41AD-CB94-F586-B35AED1285EC}"/>
              </a:ext>
              <a:ext uri="{C183D7F6-B498-43B3-948B-1728B52AA6E4}">
                <adec:decorative xmlns:adec="http://schemas.microsoft.com/office/drawing/2017/decorative" val="1"/>
              </a:ext>
            </a:extLst>
          </p:cNvPr>
          <p:cNvSpPr>
            <a:spLocks/>
          </p:cNvSpPr>
          <p:nvPr/>
        </p:nvSpPr>
        <p:spPr bwMode="auto">
          <a:xfrm>
            <a:off x="10196031" y="2476841"/>
            <a:ext cx="404560" cy="241572"/>
          </a:xfrm>
          <a:custGeom>
            <a:avLst/>
            <a:gdLst>
              <a:gd name="T0" fmla="*/ 28 w 139"/>
              <a:gd name="T1" fmla="*/ 0 h 83"/>
              <a:gd name="T2" fmla="*/ 70 w 139"/>
              <a:gd name="T3" fmla="*/ 27 h 83"/>
              <a:gd name="T4" fmla="*/ 108 w 139"/>
              <a:gd name="T5" fmla="*/ 27 h 83"/>
              <a:gd name="T6" fmla="*/ 139 w 139"/>
              <a:gd name="T7" fmla="*/ 41 h 83"/>
              <a:gd name="T8" fmla="*/ 111 w 139"/>
              <a:gd name="T9" fmla="*/ 55 h 83"/>
              <a:gd name="T10" fmla="*/ 94 w 139"/>
              <a:gd name="T11" fmla="*/ 52 h 83"/>
              <a:gd name="T12" fmla="*/ 84 w 139"/>
              <a:gd name="T13" fmla="*/ 55 h 83"/>
              <a:gd name="T14" fmla="*/ 70 w 139"/>
              <a:gd name="T15" fmla="*/ 72 h 83"/>
              <a:gd name="T16" fmla="*/ 66 w 139"/>
              <a:gd name="T17" fmla="*/ 83 h 83"/>
              <a:gd name="T18" fmla="*/ 49 w 139"/>
              <a:gd name="T19" fmla="*/ 76 h 83"/>
              <a:gd name="T20" fmla="*/ 21 w 139"/>
              <a:gd name="T21" fmla="*/ 76 h 83"/>
              <a:gd name="T22" fmla="*/ 0 w 139"/>
              <a:gd name="T23" fmla="*/ 66 h 83"/>
              <a:gd name="T24" fmla="*/ 0 w 139"/>
              <a:gd name="T25" fmla="*/ 34 h 83"/>
              <a:gd name="T26" fmla="*/ 28 w 139"/>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83">
                <a:moveTo>
                  <a:pt x="28" y="0"/>
                </a:moveTo>
                <a:lnTo>
                  <a:pt x="70" y="27"/>
                </a:lnTo>
                <a:lnTo>
                  <a:pt x="108" y="27"/>
                </a:lnTo>
                <a:lnTo>
                  <a:pt x="139" y="41"/>
                </a:lnTo>
                <a:lnTo>
                  <a:pt x="111" y="55"/>
                </a:lnTo>
                <a:lnTo>
                  <a:pt x="94" y="52"/>
                </a:lnTo>
                <a:lnTo>
                  <a:pt x="84" y="55"/>
                </a:lnTo>
                <a:lnTo>
                  <a:pt x="70" y="72"/>
                </a:lnTo>
                <a:lnTo>
                  <a:pt x="66" y="83"/>
                </a:lnTo>
                <a:lnTo>
                  <a:pt x="49" y="76"/>
                </a:lnTo>
                <a:lnTo>
                  <a:pt x="21" y="76"/>
                </a:lnTo>
                <a:lnTo>
                  <a:pt x="0" y="66"/>
                </a:lnTo>
                <a:lnTo>
                  <a:pt x="0" y="34"/>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3" name="Freeform 119">
            <a:extLst>
              <a:ext uri="{FF2B5EF4-FFF2-40B4-BE49-F238E27FC236}">
                <a16:creationId xmlns:a16="http://schemas.microsoft.com/office/drawing/2014/main" id="{BB641FB1-70D1-C30A-E7DD-3763EA715ABC}"/>
              </a:ext>
              <a:ext uri="{C183D7F6-B498-43B3-948B-1728B52AA6E4}">
                <adec:decorative xmlns:adec="http://schemas.microsoft.com/office/drawing/2017/decorative" val="1"/>
              </a:ext>
            </a:extLst>
          </p:cNvPr>
          <p:cNvSpPr>
            <a:spLocks/>
          </p:cNvSpPr>
          <p:nvPr/>
        </p:nvSpPr>
        <p:spPr bwMode="auto">
          <a:xfrm>
            <a:off x="10338645" y="2799908"/>
            <a:ext cx="282319" cy="352171"/>
          </a:xfrm>
          <a:custGeom>
            <a:avLst/>
            <a:gdLst>
              <a:gd name="T0" fmla="*/ 0 w 97"/>
              <a:gd name="T1" fmla="*/ 48 h 121"/>
              <a:gd name="T2" fmla="*/ 10 w 97"/>
              <a:gd name="T3" fmla="*/ 38 h 121"/>
              <a:gd name="T4" fmla="*/ 21 w 97"/>
              <a:gd name="T5" fmla="*/ 31 h 121"/>
              <a:gd name="T6" fmla="*/ 28 w 97"/>
              <a:gd name="T7" fmla="*/ 20 h 121"/>
              <a:gd name="T8" fmla="*/ 62 w 97"/>
              <a:gd name="T9" fmla="*/ 20 h 121"/>
              <a:gd name="T10" fmla="*/ 76 w 97"/>
              <a:gd name="T11" fmla="*/ 13 h 121"/>
              <a:gd name="T12" fmla="*/ 94 w 97"/>
              <a:gd name="T13" fmla="*/ 0 h 121"/>
              <a:gd name="T14" fmla="*/ 97 w 97"/>
              <a:gd name="T15" fmla="*/ 20 h 121"/>
              <a:gd name="T16" fmla="*/ 97 w 97"/>
              <a:gd name="T17" fmla="*/ 55 h 121"/>
              <a:gd name="T18" fmla="*/ 80 w 97"/>
              <a:gd name="T19" fmla="*/ 55 h 121"/>
              <a:gd name="T20" fmla="*/ 62 w 97"/>
              <a:gd name="T21" fmla="*/ 59 h 121"/>
              <a:gd name="T22" fmla="*/ 38 w 97"/>
              <a:gd name="T23" fmla="*/ 121 h 121"/>
              <a:gd name="T24" fmla="*/ 17 w 97"/>
              <a:gd name="T25" fmla="*/ 121 h 121"/>
              <a:gd name="T26" fmla="*/ 14 w 97"/>
              <a:gd name="T27" fmla="*/ 121 h 121"/>
              <a:gd name="T28" fmla="*/ 14 w 97"/>
              <a:gd name="T29" fmla="*/ 114 h 121"/>
              <a:gd name="T30" fmla="*/ 10 w 97"/>
              <a:gd name="T31" fmla="*/ 107 h 121"/>
              <a:gd name="T32" fmla="*/ 14 w 97"/>
              <a:gd name="T33" fmla="*/ 100 h 121"/>
              <a:gd name="T34" fmla="*/ 14 w 97"/>
              <a:gd name="T35" fmla="*/ 97 h 121"/>
              <a:gd name="T36" fmla="*/ 14 w 97"/>
              <a:gd name="T37" fmla="*/ 90 h 121"/>
              <a:gd name="T38" fmla="*/ 17 w 97"/>
              <a:gd name="T39" fmla="*/ 86 h 121"/>
              <a:gd name="T40" fmla="*/ 21 w 97"/>
              <a:gd name="T41" fmla="*/ 83 h 121"/>
              <a:gd name="T42" fmla="*/ 21 w 97"/>
              <a:gd name="T43" fmla="*/ 76 h 121"/>
              <a:gd name="T44" fmla="*/ 17 w 97"/>
              <a:gd name="T45" fmla="*/ 69 h 121"/>
              <a:gd name="T46" fmla="*/ 10 w 97"/>
              <a:gd name="T47" fmla="*/ 62 h 121"/>
              <a:gd name="T48" fmla="*/ 10 w 97"/>
              <a:gd name="T49" fmla="*/ 55 h 121"/>
              <a:gd name="T50" fmla="*/ 7 w 97"/>
              <a:gd name="T51" fmla="*/ 55 h 121"/>
              <a:gd name="T52" fmla="*/ 3 w 97"/>
              <a:gd name="T53" fmla="*/ 55 h 121"/>
              <a:gd name="T54" fmla="*/ 0 w 97"/>
              <a:gd name="T55" fmla="*/ 55 h 121"/>
              <a:gd name="T56" fmla="*/ 0 w 97"/>
              <a:gd name="T5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21">
                <a:moveTo>
                  <a:pt x="0" y="48"/>
                </a:moveTo>
                <a:lnTo>
                  <a:pt x="10" y="38"/>
                </a:lnTo>
                <a:lnTo>
                  <a:pt x="21" y="31"/>
                </a:lnTo>
                <a:lnTo>
                  <a:pt x="28" y="20"/>
                </a:lnTo>
                <a:lnTo>
                  <a:pt x="62" y="20"/>
                </a:lnTo>
                <a:lnTo>
                  <a:pt x="76" y="13"/>
                </a:lnTo>
                <a:lnTo>
                  <a:pt x="94" y="0"/>
                </a:lnTo>
                <a:lnTo>
                  <a:pt x="97" y="20"/>
                </a:lnTo>
                <a:lnTo>
                  <a:pt x="97" y="55"/>
                </a:lnTo>
                <a:lnTo>
                  <a:pt x="80" y="55"/>
                </a:lnTo>
                <a:lnTo>
                  <a:pt x="62" y="59"/>
                </a:lnTo>
                <a:lnTo>
                  <a:pt x="38" y="121"/>
                </a:lnTo>
                <a:lnTo>
                  <a:pt x="17" y="121"/>
                </a:lnTo>
                <a:lnTo>
                  <a:pt x="14" y="121"/>
                </a:lnTo>
                <a:lnTo>
                  <a:pt x="14" y="114"/>
                </a:lnTo>
                <a:lnTo>
                  <a:pt x="10" y="107"/>
                </a:lnTo>
                <a:lnTo>
                  <a:pt x="14" y="100"/>
                </a:lnTo>
                <a:lnTo>
                  <a:pt x="14" y="97"/>
                </a:lnTo>
                <a:lnTo>
                  <a:pt x="14" y="90"/>
                </a:lnTo>
                <a:lnTo>
                  <a:pt x="17" y="86"/>
                </a:lnTo>
                <a:lnTo>
                  <a:pt x="21" y="83"/>
                </a:lnTo>
                <a:lnTo>
                  <a:pt x="21" y="76"/>
                </a:lnTo>
                <a:lnTo>
                  <a:pt x="17" y="69"/>
                </a:lnTo>
                <a:lnTo>
                  <a:pt x="10" y="62"/>
                </a:lnTo>
                <a:lnTo>
                  <a:pt x="10" y="55"/>
                </a:lnTo>
                <a:lnTo>
                  <a:pt x="7" y="55"/>
                </a:lnTo>
                <a:lnTo>
                  <a:pt x="3" y="55"/>
                </a:lnTo>
                <a:lnTo>
                  <a:pt x="0" y="55"/>
                </a:lnTo>
                <a:lnTo>
                  <a:pt x="0" y="4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4" name="Freeform 121">
            <a:extLst>
              <a:ext uri="{FF2B5EF4-FFF2-40B4-BE49-F238E27FC236}">
                <a16:creationId xmlns:a16="http://schemas.microsoft.com/office/drawing/2014/main" id="{524D3F64-59C2-F42F-183C-9EB15AD91D31}"/>
              </a:ext>
              <a:ext uri="{C183D7F6-B498-43B3-948B-1728B52AA6E4}">
                <adec:decorative xmlns:adec="http://schemas.microsoft.com/office/drawing/2017/decorative" val="1"/>
              </a:ext>
            </a:extLst>
          </p:cNvPr>
          <p:cNvSpPr>
            <a:spLocks/>
          </p:cNvSpPr>
          <p:nvPr/>
        </p:nvSpPr>
        <p:spPr bwMode="auto">
          <a:xfrm>
            <a:off x="10044685" y="2476842"/>
            <a:ext cx="232840" cy="352171"/>
          </a:xfrm>
          <a:custGeom>
            <a:avLst/>
            <a:gdLst>
              <a:gd name="T0" fmla="*/ 80 w 80"/>
              <a:gd name="T1" fmla="*/ 0 h 121"/>
              <a:gd name="T2" fmla="*/ 52 w 80"/>
              <a:gd name="T3" fmla="*/ 34 h 121"/>
              <a:gd name="T4" fmla="*/ 52 w 80"/>
              <a:gd name="T5" fmla="*/ 66 h 121"/>
              <a:gd name="T6" fmla="*/ 52 w 80"/>
              <a:gd name="T7" fmla="*/ 104 h 121"/>
              <a:gd name="T8" fmla="*/ 45 w 80"/>
              <a:gd name="T9" fmla="*/ 121 h 121"/>
              <a:gd name="T10" fmla="*/ 42 w 80"/>
              <a:gd name="T11" fmla="*/ 121 h 121"/>
              <a:gd name="T12" fmla="*/ 35 w 80"/>
              <a:gd name="T13" fmla="*/ 118 h 121"/>
              <a:gd name="T14" fmla="*/ 31 w 80"/>
              <a:gd name="T15" fmla="*/ 111 h 121"/>
              <a:gd name="T16" fmla="*/ 28 w 80"/>
              <a:gd name="T17" fmla="*/ 111 h 121"/>
              <a:gd name="T18" fmla="*/ 21 w 80"/>
              <a:gd name="T19" fmla="*/ 121 h 121"/>
              <a:gd name="T20" fmla="*/ 17 w 80"/>
              <a:gd name="T21" fmla="*/ 121 h 121"/>
              <a:gd name="T22" fmla="*/ 21 w 80"/>
              <a:gd name="T23" fmla="*/ 111 h 121"/>
              <a:gd name="T24" fmla="*/ 21 w 80"/>
              <a:gd name="T25" fmla="*/ 100 h 121"/>
              <a:gd name="T26" fmla="*/ 17 w 80"/>
              <a:gd name="T27" fmla="*/ 90 h 121"/>
              <a:gd name="T28" fmla="*/ 14 w 80"/>
              <a:gd name="T29" fmla="*/ 86 h 121"/>
              <a:gd name="T30" fmla="*/ 10 w 80"/>
              <a:gd name="T31" fmla="*/ 76 h 121"/>
              <a:gd name="T32" fmla="*/ 10 w 80"/>
              <a:gd name="T33" fmla="*/ 72 h 121"/>
              <a:gd name="T34" fmla="*/ 10 w 80"/>
              <a:gd name="T35" fmla="*/ 66 h 121"/>
              <a:gd name="T36" fmla="*/ 0 w 80"/>
              <a:gd name="T37" fmla="*/ 38 h 121"/>
              <a:gd name="T38" fmla="*/ 0 w 80"/>
              <a:gd name="T39" fmla="*/ 24 h 121"/>
              <a:gd name="T40" fmla="*/ 80 w 80"/>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1">
                <a:moveTo>
                  <a:pt x="80" y="0"/>
                </a:moveTo>
                <a:lnTo>
                  <a:pt x="52" y="34"/>
                </a:lnTo>
                <a:lnTo>
                  <a:pt x="52" y="66"/>
                </a:lnTo>
                <a:lnTo>
                  <a:pt x="52" y="104"/>
                </a:lnTo>
                <a:lnTo>
                  <a:pt x="45" y="121"/>
                </a:lnTo>
                <a:lnTo>
                  <a:pt x="42" y="121"/>
                </a:lnTo>
                <a:lnTo>
                  <a:pt x="35" y="118"/>
                </a:lnTo>
                <a:lnTo>
                  <a:pt x="31" y="111"/>
                </a:lnTo>
                <a:lnTo>
                  <a:pt x="28" y="111"/>
                </a:lnTo>
                <a:lnTo>
                  <a:pt x="21" y="121"/>
                </a:lnTo>
                <a:lnTo>
                  <a:pt x="17" y="121"/>
                </a:lnTo>
                <a:lnTo>
                  <a:pt x="21" y="111"/>
                </a:lnTo>
                <a:lnTo>
                  <a:pt x="21" y="100"/>
                </a:lnTo>
                <a:lnTo>
                  <a:pt x="17" y="90"/>
                </a:lnTo>
                <a:lnTo>
                  <a:pt x="14" y="86"/>
                </a:lnTo>
                <a:lnTo>
                  <a:pt x="10" y="76"/>
                </a:lnTo>
                <a:lnTo>
                  <a:pt x="10" y="72"/>
                </a:lnTo>
                <a:lnTo>
                  <a:pt x="10" y="66"/>
                </a:lnTo>
                <a:lnTo>
                  <a:pt x="0" y="38"/>
                </a:lnTo>
                <a:lnTo>
                  <a:pt x="0" y="24"/>
                </a:lnTo>
                <a:lnTo>
                  <a:pt x="8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5" name="Freeform 122">
            <a:extLst>
              <a:ext uri="{FF2B5EF4-FFF2-40B4-BE49-F238E27FC236}">
                <a16:creationId xmlns:a16="http://schemas.microsoft.com/office/drawing/2014/main" id="{0078CC97-D4B1-AF98-C0E3-572C5F6515AB}"/>
              </a:ext>
              <a:ext uri="{C183D7F6-B498-43B3-948B-1728B52AA6E4}">
                <adec:decorative xmlns:adec="http://schemas.microsoft.com/office/drawing/2017/decorative" val="1"/>
              </a:ext>
            </a:extLst>
          </p:cNvPr>
          <p:cNvSpPr>
            <a:spLocks/>
          </p:cNvSpPr>
          <p:nvPr/>
        </p:nvSpPr>
        <p:spPr bwMode="auto">
          <a:xfrm>
            <a:off x="10277525" y="3364544"/>
            <a:ext cx="101868" cy="122241"/>
          </a:xfrm>
          <a:custGeom>
            <a:avLst/>
            <a:gdLst>
              <a:gd name="T0" fmla="*/ 7 w 35"/>
              <a:gd name="T1" fmla="*/ 3 h 42"/>
              <a:gd name="T2" fmla="*/ 17 w 35"/>
              <a:gd name="T3" fmla="*/ 0 h 42"/>
              <a:gd name="T4" fmla="*/ 24 w 35"/>
              <a:gd name="T5" fmla="*/ 3 h 42"/>
              <a:gd name="T6" fmla="*/ 31 w 35"/>
              <a:gd name="T7" fmla="*/ 10 h 42"/>
              <a:gd name="T8" fmla="*/ 35 w 35"/>
              <a:gd name="T9" fmla="*/ 14 h 42"/>
              <a:gd name="T10" fmla="*/ 35 w 35"/>
              <a:gd name="T11" fmla="*/ 17 h 42"/>
              <a:gd name="T12" fmla="*/ 21 w 35"/>
              <a:gd name="T13" fmla="*/ 42 h 42"/>
              <a:gd name="T14" fmla="*/ 0 w 35"/>
              <a:gd name="T15" fmla="*/ 28 h 42"/>
              <a:gd name="T16" fmla="*/ 7 w 35"/>
              <a:gd name="T17" fmla="*/ 7 h 42"/>
              <a:gd name="T18" fmla="*/ 7 w 35"/>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2">
                <a:moveTo>
                  <a:pt x="7" y="3"/>
                </a:moveTo>
                <a:lnTo>
                  <a:pt x="17" y="0"/>
                </a:lnTo>
                <a:lnTo>
                  <a:pt x="24" y="3"/>
                </a:lnTo>
                <a:lnTo>
                  <a:pt x="31" y="10"/>
                </a:lnTo>
                <a:lnTo>
                  <a:pt x="35" y="14"/>
                </a:lnTo>
                <a:lnTo>
                  <a:pt x="35" y="17"/>
                </a:lnTo>
                <a:lnTo>
                  <a:pt x="21" y="42"/>
                </a:lnTo>
                <a:lnTo>
                  <a:pt x="0" y="28"/>
                </a:lnTo>
                <a:lnTo>
                  <a:pt x="7" y="7"/>
                </a:lnTo>
                <a:lnTo>
                  <a:pt x="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6" name="Freeform 123">
            <a:extLst>
              <a:ext uri="{FF2B5EF4-FFF2-40B4-BE49-F238E27FC236}">
                <a16:creationId xmlns:a16="http://schemas.microsoft.com/office/drawing/2014/main" id="{86DB5228-1C7C-EE7A-6428-0CF56B15B5B3}"/>
              </a:ext>
              <a:ext uri="{C183D7F6-B498-43B3-948B-1728B52AA6E4}">
                <adec:decorative xmlns:adec="http://schemas.microsoft.com/office/drawing/2017/decorative" val="1"/>
              </a:ext>
            </a:extLst>
          </p:cNvPr>
          <p:cNvSpPr>
            <a:spLocks/>
          </p:cNvSpPr>
          <p:nvPr/>
        </p:nvSpPr>
        <p:spPr bwMode="auto">
          <a:xfrm>
            <a:off x="10175657" y="2668935"/>
            <a:ext cx="212467" cy="200825"/>
          </a:xfrm>
          <a:custGeom>
            <a:avLst/>
            <a:gdLst>
              <a:gd name="T0" fmla="*/ 73 w 73"/>
              <a:gd name="T1" fmla="*/ 17 h 69"/>
              <a:gd name="T2" fmla="*/ 70 w 73"/>
              <a:gd name="T3" fmla="*/ 20 h 69"/>
              <a:gd name="T4" fmla="*/ 52 w 73"/>
              <a:gd name="T5" fmla="*/ 38 h 69"/>
              <a:gd name="T6" fmla="*/ 45 w 73"/>
              <a:gd name="T7" fmla="*/ 41 h 69"/>
              <a:gd name="T8" fmla="*/ 42 w 73"/>
              <a:gd name="T9" fmla="*/ 58 h 69"/>
              <a:gd name="T10" fmla="*/ 31 w 73"/>
              <a:gd name="T11" fmla="*/ 58 h 69"/>
              <a:gd name="T12" fmla="*/ 24 w 73"/>
              <a:gd name="T13" fmla="*/ 69 h 69"/>
              <a:gd name="T14" fmla="*/ 18 w 73"/>
              <a:gd name="T15" fmla="*/ 48 h 69"/>
              <a:gd name="T16" fmla="*/ 0 w 73"/>
              <a:gd name="T17" fmla="*/ 55 h 69"/>
              <a:gd name="T18" fmla="*/ 7 w 73"/>
              <a:gd name="T19" fmla="*/ 38 h 69"/>
              <a:gd name="T20" fmla="*/ 7 w 73"/>
              <a:gd name="T21" fmla="*/ 0 h 69"/>
              <a:gd name="T22" fmla="*/ 28 w 73"/>
              <a:gd name="T23" fmla="*/ 10 h 69"/>
              <a:gd name="T24" fmla="*/ 56 w 73"/>
              <a:gd name="T25" fmla="*/ 10 h 69"/>
              <a:gd name="T26" fmla="*/ 73 w 73"/>
              <a:gd name="T2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9">
                <a:moveTo>
                  <a:pt x="73" y="17"/>
                </a:moveTo>
                <a:lnTo>
                  <a:pt x="70" y="20"/>
                </a:lnTo>
                <a:lnTo>
                  <a:pt x="52" y="38"/>
                </a:lnTo>
                <a:lnTo>
                  <a:pt x="45" y="41"/>
                </a:lnTo>
                <a:lnTo>
                  <a:pt x="42" y="58"/>
                </a:lnTo>
                <a:lnTo>
                  <a:pt x="31" y="58"/>
                </a:lnTo>
                <a:lnTo>
                  <a:pt x="24" y="69"/>
                </a:lnTo>
                <a:lnTo>
                  <a:pt x="18" y="48"/>
                </a:lnTo>
                <a:lnTo>
                  <a:pt x="0" y="55"/>
                </a:lnTo>
                <a:lnTo>
                  <a:pt x="7" y="38"/>
                </a:lnTo>
                <a:lnTo>
                  <a:pt x="7" y="0"/>
                </a:lnTo>
                <a:lnTo>
                  <a:pt x="28" y="10"/>
                </a:lnTo>
                <a:lnTo>
                  <a:pt x="56" y="10"/>
                </a:lnTo>
                <a:lnTo>
                  <a:pt x="73"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7" name="Freeform 124">
            <a:extLst>
              <a:ext uri="{FF2B5EF4-FFF2-40B4-BE49-F238E27FC236}">
                <a16:creationId xmlns:a16="http://schemas.microsoft.com/office/drawing/2014/main" id="{0FA7DE5F-70C6-5B81-1CAC-C2681F861AD9}"/>
              </a:ext>
              <a:ext uri="{C183D7F6-B498-43B3-948B-1728B52AA6E4}">
                <adec:decorative xmlns:adec="http://schemas.microsoft.com/office/drawing/2017/decorative" val="1"/>
              </a:ext>
            </a:extLst>
          </p:cNvPr>
          <p:cNvSpPr>
            <a:spLocks/>
          </p:cNvSpPr>
          <p:nvPr/>
        </p:nvSpPr>
        <p:spPr bwMode="auto">
          <a:xfrm>
            <a:off x="10478348" y="5049721"/>
            <a:ext cx="162988" cy="142615"/>
          </a:xfrm>
          <a:custGeom>
            <a:avLst/>
            <a:gdLst>
              <a:gd name="T0" fmla="*/ 28 w 56"/>
              <a:gd name="T1" fmla="*/ 7 h 49"/>
              <a:gd name="T2" fmla="*/ 39 w 56"/>
              <a:gd name="T3" fmla="*/ 0 h 49"/>
              <a:gd name="T4" fmla="*/ 56 w 56"/>
              <a:gd name="T5" fmla="*/ 7 h 49"/>
              <a:gd name="T6" fmla="*/ 46 w 56"/>
              <a:gd name="T7" fmla="*/ 24 h 49"/>
              <a:gd name="T8" fmla="*/ 53 w 56"/>
              <a:gd name="T9" fmla="*/ 38 h 49"/>
              <a:gd name="T10" fmla="*/ 39 w 56"/>
              <a:gd name="T11" fmla="*/ 38 h 49"/>
              <a:gd name="T12" fmla="*/ 35 w 56"/>
              <a:gd name="T13" fmla="*/ 49 h 49"/>
              <a:gd name="T14" fmla="*/ 28 w 56"/>
              <a:gd name="T15" fmla="*/ 42 h 49"/>
              <a:gd name="T16" fmla="*/ 18 w 56"/>
              <a:gd name="T17" fmla="*/ 42 h 49"/>
              <a:gd name="T18" fmla="*/ 14 w 56"/>
              <a:gd name="T19" fmla="*/ 49 h 49"/>
              <a:gd name="T20" fmla="*/ 0 w 56"/>
              <a:gd name="T21" fmla="*/ 38 h 49"/>
              <a:gd name="T22" fmla="*/ 4 w 56"/>
              <a:gd name="T23" fmla="*/ 28 h 49"/>
              <a:gd name="T24" fmla="*/ 7 w 56"/>
              <a:gd name="T25" fmla="*/ 21 h 49"/>
              <a:gd name="T26" fmla="*/ 18 w 56"/>
              <a:gd name="T27" fmla="*/ 28 h 49"/>
              <a:gd name="T28" fmla="*/ 18 w 56"/>
              <a:gd name="T29" fmla="*/ 18 h 49"/>
              <a:gd name="T30" fmla="*/ 28 w 56"/>
              <a:gd name="T3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9">
                <a:moveTo>
                  <a:pt x="28" y="7"/>
                </a:moveTo>
                <a:lnTo>
                  <a:pt x="39" y="0"/>
                </a:lnTo>
                <a:lnTo>
                  <a:pt x="56" y="7"/>
                </a:lnTo>
                <a:lnTo>
                  <a:pt x="46" y="24"/>
                </a:lnTo>
                <a:lnTo>
                  <a:pt x="53" y="38"/>
                </a:lnTo>
                <a:lnTo>
                  <a:pt x="39" y="38"/>
                </a:lnTo>
                <a:lnTo>
                  <a:pt x="35" y="49"/>
                </a:lnTo>
                <a:lnTo>
                  <a:pt x="28" y="42"/>
                </a:lnTo>
                <a:lnTo>
                  <a:pt x="18" y="42"/>
                </a:lnTo>
                <a:lnTo>
                  <a:pt x="14" y="49"/>
                </a:lnTo>
                <a:lnTo>
                  <a:pt x="0" y="38"/>
                </a:lnTo>
                <a:lnTo>
                  <a:pt x="4" y="28"/>
                </a:lnTo>
                <a:lnTo>
                  <a:pt x="7" y="21"/>
                </a:lnTo>
                <a:lnTo>
                  <a:pt x="18" y="28"/>
                </a:lnTo>
                <a:lnTo>
                  <a:pt x="18" y="18"/>
                </a:lnTo>
                <a:lnTo>
                  <a:pt x="28"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8" name="Freeform 125">
            <a:extLst>
              <a:ext uri="{FF2B5EF4-FFF2-40B4-BE49-F238E27FC236}">
                <a16:creationId xmlns:a16="http://schemas.microsoft.com/office/drawing/2014/main" id="{9EE5F57B-1D94-28F5-644C-328DB557DA7A}"/>
              </a:ext>
              <a:ext uri="{C183D7F6-B498-43B3-948B-1728B52AA6E4}">
                <adec:decorative xmlns:adec="http://schemas.microsoft.com/office/drawing/2017/decorative" val="1"/>
              </a:ext>
            </a:extLst>
          </p:cNvPr>
          <p:cNvSpPr>
            <a:spLocks/>
          </p:cNvSpPr>
          <p:nvPr/>
        </p:nvSpPr>
        <p:spPr bwMode="auto">
          <a:xfrm>
            <a:off x="10175657" y="5323308"/>
            <a:ext cx="224109" cy="200825"/>
          </a:xfrm>
          <a:custGeom>
            <a:avLst/>
            <a:gdLst>
              <a:gd name="T0" fmla="*/ 73 w 77"/>
              <a:gd name="T1" fmla="*/ 3 h 69"/>
              <a:gd name="T2" fmla="*/ 77 w 77"/>
              <a:gd name="T3" fmla="*/ 28 h 69"/>
              <a:gd name="T4" fmla="*/ 66 w 77"/>
              <a:gd name="T5" fmla="*/ 62 h 69"/>
              <a:gd name="T6" fmla="*/ 14 w 77"/>
              <a:gd name="T7" fmla="*/ 69 h 69"/>
              <a:gd name="T8" fmla="*/ 14 w 77"/>
              <a:gd name="T9" fmla="*/ 52 h 69"/>
              <a:gd name="T10" fmla="*/ 4 w 77"/>
              <a:gd name="T11" fmla="*/ 45 h 69"/>
              <a:gd name="T12" fmla="*/ 0 w 77"/>
              <a:gd name="T13" fmla="*/ 35 h 69"/>
              <a:gd name="T14" fmla="*/ 4 w 77"/>
              <a:gd name="T15" fmla="*/ 28 h 69"/>
              <a:gd name="T16" fmla="*/ 18 w 77"/>
              <a:gd name="T17" fmla="*/ 31 h 69"/>
              <a:gd name="T18" fmla="*/ 18 w 77"/>
              <a:gd name="T19" fmla="*/ 21 h 69"/>
              <a:gd name="T20" fmla="*/ 14 w 77"/>
              <a:gd name="T21" fmla="*/ 14 h 69"/>
              <a:gd name="T22" fmla="*/ 21 w 77"/>
              <a:gd name="T23" fmla="*/ 0 h 69"/>
              <a:gd name="T24" fmla="*/ 45 w 77"/>
              <a:gd name="T25" fmla="*/ 10 h 69"/>
              <a:gd name="T26" fmla="*/ 63 w 77"/>
              <a:gd name="T27" fmla="*/ 14 h 69"/>
              <a:gd name="T28" fmla="*/ 66 w 77"/>
              <a:gd name="T29" fmla="*/ 7 h 69"/>
              <a:gd name="T30" fmla="*/ 73 w 77"/>
              <a:gd name="T3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69">
                <a:moveTo>
                  <a:pt x="73" y="3"/>
                </a:moveTo>
                <a:lnTo>
                  <a:pt x="77" y="28"/>
                </a:lnTo>
                <a:lnTo>
                  <a:pt x="66" y="62"/>
                </a:lnTo>
                <a:lnTo>
                  <a:pt x="14" y="69"/>
                </a:lnTo>
                <a:lnTo>
                  <a:pt x="14" y="52"/>
                </a:lnTo>
                <a:lnTo>
                  <a:pt x="4" y="45"/>
                </a:lnTo>
                <a:lnTo>
                  <a:pt x="0" y="35"/>
                </a:lnTo>
                <a:lnTo>
                  <a:pt x="4" y="28"/>
                </a:lnTo>
                <a:lnTo>
                  <a:pt x="18" y="31"/>
                </a:lnTo>
                <a:lnTo>
                  <a:pt x="18" y="21"/>
                </a:lnTo>
                <a:lnTo>
                  <a:pt x="14" y="14"/>
                </a:lnTo>
                <a:lnTo>
                  <a:pt x="21" y="0"/>
                </a:lnTo>
                <a:lnTo>
                  <a:pt x="45" y="10"/>
                </a:lnTo>
                <a:lnTo>
                  <a:pt x="63" y="14"/>
                </a:lnTo>
                <a:lnTo>
                  <a:pt x="66" y="7"/>
                </a:lnTo>
                <a:lnTo>
                  <a:pt x="7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9" name="Freeform 126">
            <a:extLst>
              <a:ext uri="{FF2B5EF4-FFF2-40B4-BE49-F238E27FC236}">
                <a16:creationId xmlns:a16="http://schemas.microsoft.com/office/drawing/2014/main" id="{9D9FE0E6-068D-33AC-F6E4-E1C13094C72F}"/>
              </a:ext>
              <a:ext uri="{C183D7F6-B498-43B3-948B-1728B52AA6E4}">
                <adec:decorative xmlns:adec="http://schemas.microsoft.com/office/drawing/2017/decorative" val="1"/>
              </a:ext>
            </a:extLst>
          </p:cNvPr>
          <p:cNvSpPr>
            <a:spLocks/>
          </p:cNvSpPr>
          <p:nvPr/>
        </p:nvSpPr>
        <p:spPr bwMode="auto">
          <a:xfrm>
            <a:off x="10327002" y="4918750"/>
            <a:ext cx="232840" cy="363813"/>
          </a:xfrm>
          <a:custGeom>
            <a:avLst/>
            <a:gdLst>
              <a:gd name="T0" fmla="*/ 32 w 80"/>
              <a:gd name="T1" fmla="*/ 0 h 125"/>
              <a:gd name="T2" fmla="*/ 52 w 80"/>
              <a:gd name="T3" fmla="*/ 11 h 125"/>
              <a:gd name="T4" fmla="*/ 59 w 80"/>
              <a:gd name="T5" fmla="*/ 11 h 125"/>
              <a:gd name="T6" fmla="*/ 59 w 80"/>
              <a:gd name="T7" fmla="*/ 24 h 125"/>
              <a:gd name="T8" fmla="*/ 70 w 80"/>
              <a:gd name="T9" fmla="*/ 35 h 125"/>
              <a:gd name="T10" fmla="*/ 80 w 80"/>
              <a:gd name="T11" fmla="*/ 52 h 125"/>
              <a:gd name="T12" fmla="*/ 70 w 80"/>
              <a:gd name="T13" fmla="*/ 63 h 125"/>
              <a:gd name="T14" fmla="*/ 70 w 80"/>
              <a:gd name="T15" fmla="*/ 73 h 125"/>
              <a:gd name="T16" fmla="*/ 59 w 80"/>
              <a:gd name="T17" fmla="*/ 66 h 125"/>
              <a:gd name="T18" fmla="*/ 56 w 80"/>
              <a:gd name="T19" fmla="*/ 73 h 125"/>
              <a:gd name="T20" fmla="*/ 39 w 80"/>
              <a:gd name="T21" fmla="*/ 66 h 125"/>
              <a:gd name="T22" fmla="*/ 39 w 80"/>
              <a:gd name="T23" fmla="*/ 63 h 125"/>
              <a:gd name="T24" fmla="*/ 52 w 80"/>
              <a:gd name="T25" fmla="*/ 59 h 125"/>
              <a:gd name="T26" fmla="*/ 45 w 80"/>
              <a:gd name="T27" fmla="*/ 52 h 125"/>
              <a:gd name="T28" fmla="*/ 35 w 80"/>
              <a:gd name="T29" fmla="*/ 49 h 125"/>
              <a:gd name="T30" fmla="*/ 32 w 80"/>
              <a:gd name="T31" fmla="*/ 45 h 125"/>
              <a:gd name="T32" fmla="*/ 25 w 80"/>
              <a:gd name="T33" fmla="*/ 45 h 125"/>
              <a:gd name="T34" fmla="*/ 21 w 80"/>
              <a:gd name="T35" fmla="*/ 56 h 125"/>
              <a:gd name="T36" fmla="*/ 28 w 80"/>
              <a:gd name="T37" fmla="*/ 59 h 125"/>
              <a:gd name="T38" fmla="*/ 25 w 80"/>
              <a:gd name="T39" fmla="*/ 73 h 125"/>
              <a:gd name="T40" fmla="*/ 52 w 80"/>
              <a:gd name="T41" fmla="*/ 83 h 125"/>
              <a:gd name="T42" fmla="*/ 66 w 80"/>
              <a:gd name="T43" fmla="*/ 94 h 125"/>
              <a:gd name="T44" fmla="*/ 70 w 80"/>
              <a:gd name="T45" fmla="*/ 108 h 125"/>
              <a:gd name="T46" fmla="*/ 59 w 80"/>
              <a:gd name="T47" fmla="*/ 118 h 125"/>
              <a:gd name="T48" fmla="*/ 49 w 80"/>
              <a:gd name="T49" fmla="*/ 118 h 125"/>
              <a:gd name="T50" fmla="*/ 45 w 80"/>
              <a:gd name="T51" fmla="*/ 125 h 125"/>
              <a:gd name="T52" fmla="*/ 28 w 80"/>
              <a:gd name="T53" fmla="*/ 125 h 125"/>
              <a:gd name="T54" fmla="*/ 4 w 80"/>
              <a:gd name="T55" fmla="*/ 97 h 125"/>
              <a:gd name="T56" fmla="*/ 7 w 80"/>
              <a:gd name="T57" fmla="*/ 90 h 125"/>
              <a:gd name="T58" fmla="*/ 4 w 80"/>
              <a:gd name="T59" fmla="*/ 83 h 125"/>
              <a:gd name="T60" fmla="*/ 7 w 80"/>
              <a:gd name="T61" fmla="*/ 73 h 125"/>
              <a:gd name="T62" fmla="*/ 0 w 80"/>
              <a:gd name="T63" fmla="*/ 59 h 125"/>
              <a:gd name="T64" fmla="*/ 7 w 80"/>
              <a:gd name="T65" fmla="*/ 56 h 125"/>
              <a:gd name="T66" fmla="*/ 7 w 80"/>
              <a:gd name="T67" fmla="*/ 42 h 125"/>
              <a:gd name="T68" fmla="*/ 18 w 80"/>
              <a:gd name="T69" fmla="*/ 42 h 125"/>
              <a:gd name="T70" fmla="*/ 21 w 80"/>
              <a:gd name="T71" fmla="*/ 24 h 125"/>
              <a:gd name="T72" fmla="*/ 14 w 80"/>
              <a:gd name="T73" fmla="*/ 17 h 125"/>
              <a:gd name="T74" fmla="*/ 7 w 80"/>
              <a:gd name="T75" fmla="*/ 17 h 125"/>
              <a:gd name="T76" fmla="*/ 7 w 80"/>
              <a:gd name="T77" fmla="*/ 11 h 125"/>
              <a:gd name="T78" fmla="*/ 21 w 80"/>
              <a:gd name="T79" fmla="*/ 7 h 125"/>
              <a:gd name="T80" fmla="*/ 32 w 80"/>
              <a:gd name="T81" fmla="*/ 7 h 125"/>
              <a:gd name="T82" fmla="*/ 32 w 80"/>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25">
                <a:moveTo>
                  <a:pt x="32" y="0"/>
                </a:moveTo>
                <a:lnTo>
                  <a:pt x="52" y="11"/>
                </a:lnTo>
                <a:lnTo>
                  <a:pt x="59" y="11"/>
                </a:lnTo>
                <a:lnTo>
                  <a:pt x="59" y="24"/>
                </a:lnTo>
                <a:lnTo>
                  <a:pt x="70" y="35"/>
                </a:lnTo>
                <a:lnTo>
                  <a:pt x="80" y="52"/>
                </a:lnTo>
                <a:lnTo>
                  <a:pt x="70" y="63"/>
                </a:lnTo>
                <a:lnTo>
                  <a:pt x="70" y="73"/>
                </a:lnTo>
                <a:lnTo>
                  <a:pt x="59" y="66"/>
                </a:lnTo>
                <a:lnTo>
                  <a:pt x="56" y="73"/>
                </a:lnTo>
                <a:lnTo>
                  <a:pt x="39" y="66"/>
                </a:lnTo>
                <a:lnTo>
                  <a:pt x="39" y="63"/>
                </a:lnTo>
                <a:lnTo>
                  <a:pt x="52" y="59"/>
                </a:lnTo>
                <a:lnTo>
                  <a:pt x="45" y="52"/>
                </a:lnTo>
                <a:lnTo>
                  <a:pt x="35" y="49"/>
                </a:lnTo>
                <a:lnTo>
                  <a:pt x="32" y="45"/>
                </a:lnTo>
                <a:lnTo>
                  <a:pt x="25" y="45"/>
                </a:lnTo>
                <a:lnTo>
                  <a:pt x="21" y="56"/>
                </a:lnTo>
                <a:lnTo>
                  <a:pt x="28" y="59"/>
                </a:lnTo>
                <a:lnTo>
                  <a:pt x="25" y="73"/>
                </a:lnTo>
                <a:lnTo>
                  <a:pt x="52" y="83"/>
                </a:lnTo>
                <a:lnTo>
                  <a:pt x="66" y="94"/>
                </a:lnTo>
                <a:lnTo>
                  <a:pt x="70" y="108"/>
                </a:lnTo>
                <a:lnTo>
                  <a:pt x="59" y="118"/>
                </a:lnTo>
                <a:lnTo>
                  <a:pt x="49" y="118"/>
                </a:lnTo>
                <a:lnTo>
                  <a:pt x="45" y="125"/>
                </a:lnTo>
                <a:lnTo>
                  <a:pt x="28" y="125"/>
                </a:lnTo>
                <a:lnTo>
                  <a:pt x="4" y="97"/>
                </a:lnTo>
                <a:lnTo>
                  <a:pt x="7" y="90"/>
                </a:lnTo>
                <a:lnTo>
                  <a:pt x="4" y="83"/>
                </a:lnTo>
                <a:lnTo>
                  <a:pt x="7" y="73"/>
                </a:lnTo>
                <a:lnTo>
                  <a:pt x="0" y="59"/>
                </a:lnTo>
                <a:lnTo>
                  <a:pt x="7" y="56"/>
                </a:lnTo>
                <a:lnTo>
                  <a:pt x="7" y="42"/>
                </a:lnTo>
                <a:lnTo>
                  <a:pt x="18" y="42"/>
                </a:lnTo>
                <a:lnTo>
                  <a:pt x="21" y="24"/>
                </a:lnTo>
                <a:lnTo>
                  <a:pt x="14" y="17"/>
                </a:lnTo>
                <a:lnTo>
                  <a:pt x="7" y="17"/>
                </a:lnTo>
                <a:lnTo>
                  <a:pt x="7" y="11"/>
                </a:lnTo>
                <a:lnTo>
                  <a:pt x="21" y="7"/>
                </a:lnTo>
                <a:lnTo>
                  <a:pt x="32" y="7"/>
                </a:lnTo>
                <a:lnTo>
                  <a:pt x="3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0" name="Freeform 127">
            <a:extLst>
              <a:ext uri="{FF2B5EF4-FFF2-40B4-BE49-F238E27FC236}">
                <a16:creationId xmlns:a16="http://schemas.microsoft.com/office/drawing/2014/main" id="{D4794985-BD97-71C6-6FFB-8614E80273CD}"/>
              </a:ext>
              <a:ext uri="{C183D7F6-B498-43B3-948B-1728B52AA6E4}">
                <adec:decorative xmlns:adec="http://schemas.microsoft.com/office/drawing/2017/decorative" val="1"/>
              </a:ext>
            </a:extLst>
          </p:cNvPr>
          <p:cNvSpPr>
            <a:spLocks/>
          </p:cNvSpPr>
          <p:nvPr/>
        </p:nvSpPr>
        <p:spPr bwMode="auto">
          <a:xfrm>
            <a:off x="10388124" y="5049721"/>
            <a:ext cx="101868" cy="110599"/>
          </a:xfrm>
          <a:custGeom>
            <a:avLst/>
            <a:gdLst>
              <a:gd name="T0" fmla="*/ 4 w 35"/>
              <a:gd name="T1" fmla="*/ 0 h 38"/>
              <a:gd name="T2" fmla="*/ 11 w 35"/>
              <a:gd name="T3" fmla="*/ 0 h 38"/>
              <a:gd name="T4" fmla="*/ 14 w 35"/>
              <a:gd name="T5" fmla="*/ 4 h 38"/>
              <a:gd name="T6" fmla="*/ 24 w 35"/>
              <a:gd name="T7" fmla="*/ 7 h 38"/>
              <a:gd name="T8" fmla="*/ 31 w 35"/>
              <a:gd name="T9" fmla="*/ 14 h 38"/>
              <a:gd name="T10" fmla="*/ 18 w 35"/>
              <a:gd name="T11" fmla="*/ 18 h 38"/>
              <a:gd name="T12" fmla="*/ 18 w 35"/>
              <a:gd name="T13" fmla="*/ 21 h 38"/>
              <a:gd name="T14" fmla="*/ 35 w 35"/>
              <a:gd name="T15" fmla="*/ 28 h 38"/>
              <a:gd name="T16" fmla="*/ 31 w 35"/>
              <a:gd name="T17" fmla="*/ 38 h 38"/>
              <a:gd name="T18" fmla="*/ 4 w 35"/>
              <a:gd name="T19" fmla="*/ 28 h 38"/>
              <a:gd name="T20" fmla="*/ 7 w 35"/>
              <a:gd name="T21" fmla="*/ 14 h 38"/>
              <a:gd name="T22" fmla="*/ 0 w 35"/>
              <a:gd name="T23" fmla="*/ 11 h 38"/>
              <a:gd name="T24" fmla="*/ 4 w 3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8">
                <a:moveTo>
                  <a:pt x="4" y="0"/>
                </a:moveTo>
                <a:lnTo>
                  <a:pt x="11" y="0"/>
                </a:lnTo>
                <a:lnTo>
                  <a:pt x="14" y="4"/>
                </a:lnTo>
                <a:lnTo>
                  <a:pt x="24" y="7"/>
                </a:lnTo>
                <a:lnTo>
                  <a:pt x="31" y="14"/>
                </a:lnTo>
                <a:lnTo>
                  <a:pt x="18" y="18"/>
                </a:lnTo>
                <a:lnTo>
                  <a:pt x="18" y="21"/>
                </a:lnTo>
                <a:lnTo>
                  <a:pt x="35" y="28"/>
                </a:lnTo>
                <a:lnTo>
                  <a:pt x="31" y="38"/>
                </a:lnTo>
                <a:lnTo>
                  <a:pt x="4" y="28"/>
                </a:lnTo>
                <a:lnTo>
                  <a:pt x="7" y="14"/>
                </a:lnTo>
                <a:lnTo>
                  <a:pt x="0" y="1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1" name="Freeform 128">
            <a:extLst>
              <a:ext uri="{FF2B5EF4-FFF2-40B4-BE49-F238E27FC236}">
                <a16:creationId xmlns:a16="http://schemas.microsoft.com/office/drawing/2014/main" id="{AA59D46B-05B9-748C-187F-901E446DCC10}"/>
              </a:ext>
              <a:ext uri="{C183D7F6-B498-43B3-948B-1728B52AA6E4}">
                <adec:decorative xmlns:adec="http://schemas.microsoft.com/office/drawing/2017/decorative" val="1"/>
              </a:ext>
            </a:extLst>
          </p:cNvPr>
          <p:cNvSpPr>
            <a:spLocks/>
          </p:cNvSpPr>
          <p:nvPr/>
        </p:nvSpPr>
        <p:spPr bwMode="auto">
          <a:xfrm>
            <a:off x="10388125" y="5262188"/>
            <a:ext cx="122241" cy="142615"/>
          </a:xfrm>
          <a:custGeom>
            <a:avLst/>
            <a:gdLst>
              <a:gd name="T0" fmla="*/ 7 w 42"/>
              <a:gd name="T1" fmla="*/ 7 h 49"/>
              <a:gd name="T2" fmla="*/ 24 w 42"/>
              <a:gd name="T3" fmla="*/ 7 h 49"/>
              <a:gd name="T4" fmla="*/ 28 w 42"/>
              <a:gd name="T5" fmla="*/ 0 h 49"/>
              <a:gd name="T6" fmla="*/ 38 w 42"/>
              <a:gd name="T7" fmla="*/ 0 h 49"/>
              <a:gd name="T8" fmla="*/ 42 w 42"/>
              <a:gd name="T9" fmla="*/ 7 h 49"/>
              <a:gd name="T10" fmla="*/ 38 w 42"/>
              <a:gd name="T11" fmla="*/ 24 h 49"/>
              <a:gd name="T12" fmla="*/ 28 w 42"/>
              <a:gd name="T13" fmla="*/ 42 h 49"/>
              <a:gd name="T14" fmla="*/ 18 w 42"/>
              <a:gd name="T15" fmla="*/ 38 h 49"/>
              <a:gd name="T16" fmla="*/ 4 w 42"/>
              <a:gd name="T17" fmla="*/ 49 h 49"/>
              <a:gd name="T18" fmla="*/ 0 w 42"/>
              <a:gd name="T19" fmla="*/ 24 h 49"/>
              <a:gd name="T20" fmla="*/ 7 w 42"/>
              <a:gd name="T2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9">
                <a:moveTo>
                  <a:pt x="7" y="7"/>
                </a:moveTo>
                <a:lnTo>
                  <a:pt x="24" y="7"/>
                </a:lnTo>
                <a:lnTo>
                  <a:pt x="28" y="0"/>
                </a:lnTo>
                <a:lnTo>
                  <a:pt x="38" y="0"/>
                </a:lnTo>
                <a:lnTo>
                  <a:pt x="42" y="7"/>
                </a:lnTo>
                <a:lnTo>
                  <a:pt x="38" y="24"/>
                </a:lnTo>
                <a:lnTo>
                  <a:pt x="28" y="42"/>
                </a:lnTo>
                <a:lnTo>
                  <a:pt x="18" y="38"/>
                </a:lnTo>
                <a:lnTo>
                  <a:pt x="4" y="49"/>
                </a:lnTo>
                <a:lnTo>
                  <a:pt x="0" y="2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2" name="Freeform 129">
            <a:extLst>
              <a:ext uri="{FF2B5EF4-FFF2-40B4-BE49-F238E27FC236}">
                <a16:creationId xmlns:a16="http://schemas.microsoft.com/office/drawing/2014/main" id="{B954AEEE-585D-924E-45C1-C938D43C5CE2}"/>
              </a:ext>
              <a:ext uri="{C183D7F6-B498-43B3-948B-1728B52AA6E4}">
                <adec:decorative xmlns:adec="http://schemas.microsoft.com/office/drawing/2017/decorative" val="1"/>
              </a:ext>
            </a:extLst>
          </p:cNvPr>
          <p:cNvSpPr>
            <a:spLocks/>
          </p:cNvSpPr>
          <p:nvPr/>
        </p:nvSpPr>
        <p:spPr bwMode="auto">
          <a:xfrm>
            <a:off x="10236778" y="4918749"/>
            <a:ext cx="151346" cy="171720"/>
          </a:xfrm>
          <a:custGeom>
            <a:avLst/>
            <a:gdLst>
              <a:gd name="T0" fmla="*/ 21 w 52"/>
              <a:gd name="T1" fmla="*/ 0 h 59"/>
              <a:gd name="T2" fmla="*/ 31 w 52"/>
              <a:gd name="T3" fmla="*/ 4 h 59"/>
              <a:gd name="T4" fmla="*/ 38 w 52"/>
              <a:gd name="T5" fmla="*/ 11 h 59"/>
              <a:gd name="T6" fmla="*/ 38 w 52"/>
              <a:gd name="T7" fmla="*/ 17 h 59"/>
              <a:gd name="T8" fmla="*/ 45 w 52"/>
              <a:gd name="T9" fmla="*/ 17 h 59"/>
              <a:gd name="T10" fmla="*/ 52 w 52"/>
              <a:gd name="T11" fmla="*/ 24 h 59"/>
              <a:gd name="T12" fmla="*/ 49 w 52"/>
              <a:gd name="T13" fmla="*/ 42 h 59"/>
              <a:gd name="T14" fmla="*/ 38 w 52"/>
              <a:gd name="T15" fmla="*/ 42 h 59"/>
              <a:gd name="T16" fmla="*/ 38 w 52"/>
              <a:gd name="T17" fmla="*/ 56 h 59"/>
              <a:gd name="T18" fmla="*/ 31 w 52"/>
              <a:gd name="T19" fmla="*/ 59 h 59"/>
              <a:gd name="T20" fmla="*/ 24 w 52"/>
              <a:gd name="T21" fmla="*/ 59 h 59"/>
              <a:gd name="T22" fmla="*/ 0 w 52"/>
              <a:gd name="T23" fmla="*/ 49 h 59"/>
              <a:gd name="T24" fmla="*/ 10 w 52"/>
              <a:gd name="T25" fmla="*/ 42 h 59"/>
              <a:gd name="T26" fmla="*/ 10 w 52"/>
              <a:gd name="T27" fmla="*/ 28 h 59"/>
              <a:gd name="T28" fmla="*/ 10 w 52"/>
              <a:gd name="T29" fmla="*/ 21 h 59"/>
              <a:gd name="T30" fmla="*/ 10 w 52"/>
              <a:gd name="T31" fmla="*/ 11 h 59"/>
              <a:gd name="T32" fmla="*/ 17 w 52"/>
              <a:gd name="T33" fmla="*/ 0 h 59"/>
              <a:gd name="T34" fmla="*/ 21 w 52"/>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59">
                <a:moveTo>
                  <a:pt x="21" y="0"/>
                </a:moveTo>
                <a:lnTo>
                  <a:pt x="31" y="4"/>
                </a:lnTo>
                <a:lnTo>
                  <a:pt x="38" y="11"/>
                </a:lnTo>
                <a:lnTo>
                  <a:pt x="38" y="17"/>
                </a:lnTo>
                <a:lnTo>
                  <a:pt x="45" y="17"/>
                </a:lnTo>
                <a:lnTo>
                  <a:pt x="52" y="24"/>
                </a:lnTo>
                <a:lnTo>
                  <a:pt x="49" y="42"/>
                </a:lnTo>
                <a:lnTo>
                  <a:pt x="38" y="42"/>
                </a:lnTo>
                <a:lnTo>
                  <a:pt x="38" y="56"/>
                </a:lnTo>
                <a:lnTo>
                  <a:pt x="31" y="59"/>
                </a:lnTo>
                <a:lnTo>
                  <a:pt x="24" y="59"/>
                </a:lnTo>
                <a:lnTo>
                  <a:pt x="0" y="49"/>
                </a:lnTo>
                <a:lnTo>
                  <a:pt x="10" y="42"/>
                </a:lnTo>
                <a:lnTo>
                  <a:pt x="10" y="28"/>
                </a:lnTo>
                <a:lnTo>
                  <a:pt x="10" y="21"/>
                </a:lnTo>
                <a:lnTo>
                  <a:pt x="10" y="11"/>
                </a:lnTo>
                <a:lnTo>
                  <a:pt x="1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3" name="Freeform 130">
            <a:extLst>
              <a:ext uri="{FF2B5EF4-FFF2-40B4-BE49-F238E27FC236}">
                <a16:creationId xmlns:a16="http://schemas.microsoft.com/office/drawing/2014/main" id="{0A74F6CC-37B5-3DFC-85DA-3FAB7CC031FD}"/>
              </a:ext>
              <a:ext uri="{C183D7F6-B498-43B3-948B-1728B52AA6E4}">
                <adec:decorative xmlns:adec="http://schemas.microsoft.com/office/drawing/2017/decorative" val="1"/>
              </a:ext>
            </a:extLst>
          </p:cNvPr>
          <p:cNvSpPr>
            <a:spLocks/>
          </p:cNvSpPr>
          <p:nvPr/>
        </p:nvSpPr>
        <p:spPr bwMode="auto">
          <a:xfrm>
            <a:off x="10367750" y="5372786"/>
            <a:ext cx="224109" cy="253214"/>
          </a:xfrm>
          <a:custGeom>
            <a:avLst/>
            <a:gdLst>
              <a:gd name="T0" fmla="*/ 11 w 77"/>
              <a:gd name="T1" fmla="*/ 11 h 87"/>
              <a:gd name="T2" fmla="*/ 25 w 77"/>
              <a:gd name="T3" fmla="*/ 0 h 87"/>
              <a:gd name="T4" fmla="*/ 35 w 77"/>
              <a:gd name="T5" fmla="*/ 4 h 87"/>
              <a:gd name="T6" fmla="*/ 52 w 77"/>
              <a:gd name="T7" fmla="*/ 38 h 87"/>
              <a:gd name="T8" fmla="*/ 42 w 77"/>
              <a:gd name="T9" fmla="*/ 49 h 87"/>
              <a:gd name="T10" fmla="*/ 52 w 77"/>
              <a:gd name="T11" fmla="*/ 59 h 87"/>
              <a:gd name="T12" fmla="*/ 66 w 77"/>
              <a:gd name="T13" fmla="*/ 52 h 87"/>
              <a:gd name="T14" fmla="*/ 77 w 77"/>
              <a:gd name="T15" fmla="*/ 66 h 87"/>
              <a:gd name="T16" fmla="*/ 73 w 77"/>
              <a:gd name="T17" fmla="*/ 77 h 87"/>
              <a:gd name="T18" fmla="*/ 42 w 77"/>
              <a:gd name="T19" fmla="*/ 77 h 87"/>
              <a:gd name="T20" fmla="*/ 35 w 77"/>
              <a:gd name="T21" fmla="*/ 87 h 87"/>
              <a:gd name="T22" fmla="*/ 31 w 77"/>
              <a:gd name="T23" fmla="*/ 77 h 87"/>
              <a:gd name="T24" fmla="*/ 11 w 77"/>
              <a:gd name="T25" fmla="*/ 80 h 87"/>
              <a:gd name="T26" fmla="*/ 7 w 77"/>
              <a:gd name="T27" fmla="*/ 66 h 87"/>
              <a:gd name="T28" fmla="*/ 7 w 77"/>
              <a:gd name="T29" fmla="*/ 59 h 87"/>
              <a:gd name="T30" fmla="*/ 0 w 77"/>
              <a:gd name="T31" fmla="*/ 45 h 87"/>
              <a:gd name="T32" fmla="*/ 11 w 77"/>
              <a:gd name="T33"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7">
                <a:moveTo>
                  <a:pt x="11" y="11"/>
                </a:moveTo>
                <a:lnTo>
                  <a:pt x="25" y="0"/>
                </a:lnTo>
                <a:lnTo>
                  <a:pt x="35" y="4"/>
                </a:lnTo>
                <a:lnTo>
                  <a:pt x="52" y="38"/>
                </a:lnTo>
                <a:lnTo>
                  <a:pt x="42" y="49"/>
                </a:lnTo>
                <a:lnTo>
                  <a:pt x="52" y="59"/>
                </a:lnTo>
                <a:lnTo>
                  <a:pt x="66" y="52"/>
                </a:lnTo>
                <a:lnTo>
                  <a:pt x="77" y="66"/>
                </a:lnTo>
                <a:lnTo>
                  <a:pt x="73" y="77"/>
                </a:lnTo>
                <a:lnTo>
                  <a:pt x="42" y="77"/>
                </a:lnTo>
                <a:lnTo>
                  <a:pt x="35" y="87"/>
                </a:lnTo>
                <a:lnTo>
                  <a:pt x="31" y="77"/>
                </a:lnTo>
                <a:lnTo>
                  <a:pt x="11" y="80"/>
                </a:lnTo>
                <a:lnTo>
                  <a:pt x="7" y="66"/>
                </a:lnTo>
                <a:lnTo>
                  <a:pt x="7" y="59"/>
                </a:lnTo>
                <a:lnTo>
                  <a:pt x="0" y="45"/>
                </a:lnTo>
                <a:lnTo>
                  <a:pt x="1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4" name="Freeform 131">
            <a:extLst>
              <a:ext uri="{FF2B5EF4-FFF2-40B4-BE49-F238E27FC236}">
                <a16:creationId xmlns:a16="http://schemas.microsoft.com/office/drawing/2014/main" id="{CADE2A79-693C-579B-BFF2-D8A3C8B4E453}"/>
              </a:ext>
              <a:ext uri="{C183D7F6-B498-43B3-948B-1728B52AA6E4}">
                <adec:decorative xmlns:adec="http://schemas.microsoft.com/office/drawing/2017/decorative" val="1"/>
              </a:ext>
            </a:extLst>
          </p:cNvPr>
          <p:cNvSpPr>
            <a:spLocks/>
          </p:cNvSpPr>
          <p:nvPr/>
        </p:nvSpPr>
        <p:spPr bwMode="auto">
          <a:xfrm>
            <a:off x="10420138" y="4837255"/>
            <a:ext cx="221198" cy="232840"/>
          </a:xfrm>
          <a:custGeom>
            <a:avLst/>
            <a:gdLst>
              <a:gd name="T0" fmla="*/ 48 w 76"/>
              <a:gd name="T1" fmla="*/ 0 h 80"/>
              <a:gd name="T2" fmla="*/ 52 w 76"/>
              <a:gd name="T3" fmla="*/ 11 h 80"/>
              <a:gd name="T4" fmla="*/ 59 w 76"/>
              <a:gd name="T5" fmla="*/ 21 h 80"/>
              <a:gd name="T6" fmla="*/ 66 w 76"/>
              <a:gd name="T7" fmla="*/ 21 h 80"/>
              <a:gd name="T8" fmla="*/ 66 w 76"/>
              <a:gd name="T9" fmla="*/ 32 h 80"/>
              <a:gd name="T10" fmla="*/ 73 w 76"/>
              <a:gd name="T11" fmla="*/ 39 h 80"/>
              <a:gd name="T12" fmla="*/ 66 w 76"/>
              <a:gd name="T13" fmla="*/ 49 h 80"/>
              <a:gd name="T14" fmla="*/ 76 w 76"/>
              <a:gd name="T15" fmla="*/ 80 h 80"/>
              <a:gd name="T16" fmla="*/ 59 w 76"/>
              <a:gd name="T17" fmla="*/ 73 h 80"/>
              <a:gd name="T18" fmla="*/ 48 w 76"/>
              <a:gd name="T19" fmla="*/ 80 h 80"/>
              <a:gd name="T20" fmla="*/ 38 w 76"/>
              <a:gd name="T21" fmla="*/ 63 h 80"/>
              <a:gd name="T22" fmla="*/ 27 w 76"/>
              <a:gd name="T23" fmla="*/ 52 h 80"/>
              <a:gd name="T24" fmla="*/ 27 w 76"/>
              <a:gd name="T25" fmla="*/ 39 h 80"/>
              <a:gd name="T26" fmla="*/ 20 w 76"/>
              <a:gd name="T27" fmla="*/ 39 h 80"/>
              <a:gd name="T28" fmla="*/ 0 w 76"/>
              <a:gd name="T29" fmla="*/ 28 h 80"/>
              <a:gd name="T30" fmla="*/ 3 w 76"/>
              <a:gd name="T31" fmla="*/ 21 h 80"/>
              <a:gd name="T32" fmla="*/ 7 w 76"/>
              <a:gd name="T33" fmla="*/ 14 h 80"/>
              <a:gd name="T34" fmla="*/ 20 w 76"/>
              <a:gd name="T35" fmla="*/ 7 h 80"/>
              <a:gd name="T36" fmla="*/ 38 w 76"/>
              <a:gd name="T37" fmla="*/ 11 h 80"/>
              <a:gd name="T38" fmla="*/ 41 w 76"/>
              <a:gd name="T39" fmla="*/ 4 h 80"/>
              <a:gd name="T40" fmla="*/ 48 w 76"/>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0">
                <a:moveTo>
                  <a:pt x="48" y="0"/>
                </a:moveTo>
                <a:lnTo>
                  <a:pt x="52" y="11"/>
                </a:lnTo>
                <a:lnTo>
                  <a:pt x="59" y="21"/>
                </a:lnTo>
                <a:lnTo>
                  <a:pt x="66" y="21"/>
                </a:lnTo>
                <a:lnTo>
                  <a:pt x="66" y="32"/>
                </a:lnTo>
                <a:lnTo>
                  <a:pt x="73" y="39"/>
                </a:lnTo>
                <a:lnTo>
                  <a:pt x="66" y="49"/>
                </a:lnTo>
                <a:lnTo>
                  <a:pt x="76" y="80"/>
                </a:lnTo>
                <a:lnTo>
                  <a:pt x="59" y="73"/>
                </a:lnTo>
                <a:lnTo>
                  <a:pt x="48" y="80"/>
                </a:lnTo>
                <a:lnTo>
                  <a:pt x="38" y="63"/>
                </a:lnTo>
                <a:lnTo>
                  <a:pt x="27" y="52"/>
                </a:lnTo>
                <a:lnTo>
                  <a:pt x="27" y="39"/>
                </a:lnTo>
                <a:lnTo>
                  <a:pt x="20" y="39"/>
                </a:lnTo>
                <a:lnTo>
                  <a:pt x="0" y="28"/>
                </a:lnTo>
                <a:lnTo>
                  <a:pt x="3" y="21"/>
                </a:lnTo>
                <a:lnTo>
                  <a:pt x="7" y="14"/>
                </a:lnTo>
                <a:lnTo>
                  <a:pt x="20" y="7"/>
                </a:lnTo>
                <a:lnTo>
                  <a:pt x="38" y="11"/>
                </a:lnTo>
                <a:lnTo>
                  <a:pt x="41" y="4"/>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5" name="Freeform 132">
            <a:extLst>
              <a:ext uri="{FF2B5EF4-FFF2-40B4-BE49-F238E27FC236}">
                <a16:creationId xmlns:a16="http://schemas.microsoft.com/office/drawing/2014/main" id="{29E22C07-C7D4-C69F-18CF-920B8C1F0CA0}"/>
              </a:ext>
              <a:ext uri="{C183D7F6-B498-43B3-948B-1728B52AA6E4}">
                <adec:decorative xmlns:adec="http://schemas.microsoft.com/office/drawing/2017/decorative" val="1"/>
              </a:ext>
            </a:extLst>
          </p:cNvPr>
          <p:cNvSpPr>
            <a:spLocks/>
          </p:cNvSpPr>
          <p:nvPr/>
        </p:nvSpPr>
        <p:spPr bwMode="auto">
          <a:xfrm>
            <a:off x="10114538" y="5061363"/>
            <a:ext cx="293961" cy="352171"/>
          </a:xfrm>
          <a:custGeom>
            <a:avLst/>
            <a:gdLst>
              <a:gd name="T0" fmla="*/ 77 w 101"/>
              <a:gd name="T1" fmla="*/ 48 h 121"/>
              <a:gd name="T2" fmla="*/ 101 w 101"/>
              <a:gd name="T3" fmla="*/ 76 h 121"/>
              <a:gd name="T4" fmla="*/ 94 w 101"/>
              <a:gd name="T5" fmla="*/ 93 h 121"/>
              <a:gd name="T6" fmla="*/ 87 w 101"/>
              <a:gd name="T7" fmla="*/ 97 h 121"/>
              <a:gd name="T8" fmla="*/ 84 w 101"/>
              <a:gd name="T9" fmla="*/ 104 h 121"/>
              <a:gd name="T10" fmla="*/ 66 w 101"/>
              <a:gd name="T11" fmla="*/ 100 h 121"/>
              <a:gd name="T12" fmla="*/ 42 w 101"/>
              <a:gd name="T13" fmla="*/ 90 h 121"/>
              <a:gd name="T14" fmla="*/ 35 w 101"/>
              <a:gd name="T15" fmla="*/ 104 h 121"/>
              <a:gd name="T16" fmla="*/ 39 w 101"/>
              <a:gd name="T17" fmla="*/ 111 h 121"/>
              <a:gd name="T18" fmla="*/ 39 w 101"/>
              <a:gd name="T19" fmla="*/ 121 h 121"/>
              <a:gd name="T20" fmla="*/ 25 w 101"/>
              <a:gd name="T21" fmla="*/ 118 h 121"/>
              <a:gd name="T22" fmla="*/ 28 w 101"/>
              <a:gd name="T23" fmla="*/ 114 h 121"/>
              <a:gd name="T24" fmla="*/ 25 w 101"/>
              <a:gd name="T25" fmla="*/ 111 h 121"/>
              <a:gd name="T26" fmla="*/ 14 w 101"/>
              <a:gd name="T27" fmla="*/ 107 h 121"/>
              <a:gd name="T28" fmla="*/ 14 w 101"/>
              <a:gd name="T29" fmla="*/ 93 h 121"/>
              <a:gd name="T30" fmla="*/ 25 w 101"/>
              <a:gd name="T31" fmla="*/ 93 h 121"/>
              <a:gd name="T32" fmla="*/ 21 w 101"/>
              <a:gd name="T33" fmla="*/ 90 h 121"/>
              <a:gd name="T34" fmla="*/ 21 w 101"/>
              <a:gd name="T35" fmla="*/ 83 h 121"/>
              <a:gd name="T36" fmla="*/ 11 w 101"/>
              <a:gd name="T37" fmla="*/ 73 h 121"/>
              <a:gd name="T38" fmla="*/ 0 w 101"/>
              <a:gd name="T39" fmla="*/ 59 h 121"/>
              <a:gd name="T40" fmla="*/ 7 w 101"/>
              <a:gd name="T41" fmla="*/ 45 h 121"/>
              <a:gd name="T42" fmla="*/ 11 w 101"/>
              <a:gd name="T43" fmla="*/ 48 h 121"/>
              <a:gd name="T44" fmla="*/ 21 w 101"/>
              <a:gd name="T45" fmla="*/ 34 h 121"/>
              <a:gd name="T46" fmla="*/ 32 w 101"/>
              <a:gd name="T47" fmla="*/ 31 h 121"/>
              <a:gd name="T48" fmla="*/ 32 w 101"/>
              <a:gd name="T49" fmla="*/ 14 h 121"/>
              <a:gd name="T50" fmla="*/ 42 w 101"/>
              <a:gd name="T51" fmla="*/ 0 h 121"/>
              <a:gd name="T52" fmla="*/ 66 w 101"/>
              <a:gd name="T53" fmla="*/ 10 h 121"/>
              <a:gd name="T54" fmla="*/ 73 w 101"/>
              <a:gd name="T55" fmla="*/ 10 h 121"/>
              <a:gd name="T56" fmla="*/ 80 w 101"/>
              <a:gd name="T57" fmla="*/ 24 h 121"/>
              <a:gd name="T58" fmla="*/ 77 w 101"/>
              <a:gd name="T59" fmla="*/ 34 h 121"/>
              <a:gd name="T60" fmla="*/ 80 w 101"/>
              <a:gd name="T61" fmla="*/ 41 h 121"/>
              <a:gd name="T62" fmla="*/ 77 w 101"/>
              <a:gd name="T63"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21">
                <a:moveTo>
                  <a:pt x="77" y="48"/>
                </a:moveTo>
                <a:lnTo>
                  <a:pt x="101" y="76"/>
                </a:lnTo>
                <a:lnTo>
                  <a:pt x="94" y="93"/>
                </a:lnTo>
                <a:lnTo>
                  <a:pt x="87" y="97"/>
                </a:lnTo>
                <a:lnTo>
                  <a:pt x="84" y="104"/>
                </a:lnTo>
                <a:lnTo>
                  <a:pt x="66" y="100"/>
                </a:lnTo>
                <a:lnTo>
                  <a:pt x="42" y="90"/>
                </a:lnTo>
                <a:lnTo>
                  <a:pt x="35" y="104"/>
                </a:lnTo>
                <a:lnTo>
                  <a:pt x="39" y="111"/>
                </a:lnTo>
                <a:lnTo>
                  <a:pt x="39" y="121"/>
                </a:lnTo>
                <a:lnTo>
                  <a:pt x="25" y="118"/>
                </a:lnTo>
                <a:lnTo>
                  <a:pt x="28" y="114"/>
                </a:lnTo>
                <a:lnTo>
                  <a:pt x="25" y="111"/>
                </a:lnTo>
                <a:lnTo>
                  <a:pt x="14" y="107"/>
                </a:lnTo>
                <a:lnTo>
                  <a:pt x="14" y="93"/>
                </a:lnTo>
                <a:lnTo>
                  <a:pt x="25" y="93"/>
                </a:lnTo>
                <a:lnTo>
                  <a:pt x="21" y="90"/>
                </a:lnTo>
                <a:lnTo>
                  <a:pt x="21" y="83"/>
                </a:lnTo>
                <a:lnTo>
                  <a:pt x="11" y="73"/>
                </a:lnTo>
                <a:lnTo>
                  <a:pt x="0" y="59"/>
                </a:lnTo>
                <a:lnTo>
                  <a:pt x="7" y="45"/>
                </a:lnTo>
                <a:lnTo>
                  <a:pt x="11" y="48"/>
                </a:lnTo>
                <a:lnTo>
                  <a:pt x="21" y="34"/>
                </a:lnTo>
                <a:lnTo>
                  <a:pt x="32" y="31"/>
                </a:lnTo>
                <a:lnTo>
                  <a:pt x="32" y="14"/>
                </a:lnTo>
                <a:lnTo>
                  <a:pt x="42" y="0"/>
                </a:lnTo>
                <a:lnTo>
                  <a:pt x="66" y="10"/>
                </a:lnTo>
                <a:lnTo>
                  <a:pt x="73" y="10"/>
                </a:lnTo>
                <a:lnTo>
                  <a:pt x="80" y="24"/>
                </a:lnTo>
                <a:lnTo>
                  <a:pt x="77" y="34"/>
                </a:lnTo>
                <a:lnTo>
                  <a:pt x="80" y="41"/>
                </a:lnTo>
                <a:lnTo>
                  <a:pt x="77"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6" name="Freeform 133">
            <a:extLst>
              <a:ext uri="{FF2B5EF4-FFF2-40B4-BE49-F238E27FC236}">
                <a16:creationId xmlns:a16="http://schemas.microsoft.com/office/drawing/2014/main" id="{E295C277-547C-AF6D-AE04-69193C30C374}"/>
              </a:ext>
              <a:ext uri="{C183D7F6-B498-43B3-948B-1728B52AA6E4}">
                <adec:decorative xmlns:adec="http://schemas.microsoft.com/office/drawing/2017/decorative" val="1"/>
              </a:ext>
            </a:extLst>
          </p:cNvPr>
          <p:cNvSpPr>
            <a:spLocks/>
          </p:cNvSpPr>
          <p:nvPr/>
        </p:nvSpPr>
        <p:spPr bwMode="auto">
          <a:xfrm>
            <a:off x="10498723" y="5160320"/>
            <a:ext cx="203735" cy="273587"/>
          </a:xfrm>
          <a:custGeom>
            <a:avLst/>
            <a:gdLst>
              <a:gd name="T0" fmla="*/ 7 w 70"/>
              <a:gd name="T1" fmla="*/ 11 h 94"/>
              <a:gd name="T2" fmla="*/ 11 w 70"/>
              <a:gd name="T3" fmla="*/ 4 h 94"/>
              <a:gd name="T4" fmla="*/ 21 w 70"/>
              <a:gd name="T5" fmla="*/ 4 h 94"/>
              <a:gd name="T6" fmla="*/ 28 w 70"/>
              <a:gd name="T7" fmla="*/ 11 h 94"/>
              <a:gd name="T8" fmla="*/ 32 w 70"/>
              <a:gd name="T9" fmla="*/ 0 h 94"/>
              <a:gd name="T10" fmla="*/ 46 w 70"/>
              <a:gd name="T11" fmla="*/ 0 h 94"/>
              <a:gd name="T12" fmla="*/ 52 w 70"/>
              <a:gd name="T13" fmla="*/ 18 h 94"/>
              <a:gd name="T14" fmla="*/ 49 w 70"/>
              <a:gd name="T15" fmla="*/ 25 h 94"/>
              <a:gd name="T16" fmla="*/ 52 w 70"/>
              <a:gd name="T17" fmla="*/ 45 h 94"/>
              <a:gd name="T18" fmla="*/ 56 w 70"/>
              <a:gd name="T19" fmla="*/ 59 h 94"/>
              <a:gd name="T20" fmla="*/ 70 w 70"/>
              <a:gd name="T21" fmla="*/ 80 h 94"/>
              <a:gd name="T22" fmla="*/ 63 w 70"/>
              <a:gd name="T23" fmla="*/ 94 h 94"/>
              <a:gd name="T24" fmla="*/ 52 w 70"/>
              <a:gd name="T25" fmla="*/ 91 h 94"/>
              <a:gd name="T26" fmla="*/ 49 w 70"/>
              <a:gd name="T27" fmla="*/ 94 h 94"/>
              <a:gd name="T28" fmla="*/ 28 w 70"/>
              <a:gd name="T29" fmla="*/ 87 h 94"/>
              <a:gd name="T30" fmla="*/ 14 w 70"/>
              <a:gd name="T31" fmla="*/ 66 h 94"/>
              <a:gd name="T32" fmla="*/ 0 w 70"/>
              <a:gd name="T33" fmla="*/ 59 h 94"/>
              <a:gd name="T34" fmla="*/ 4 w 70"/>
              <a:gd name="T35" fmla="*/ 42 h 94"/>
              <a:gd name="T36" fmla="*/ 0 w 70"/>
              <a:gd name="T37" fmla="*/ 35 h 94"/>
              <a:gd name="T38" fmla="*/ 11 w 70"/>
              <a:gd name="T39" fmla="*/ 25 h 94"/>
              <a:gd name="T40" fmla="*/ 7 w 70"/>
              <a:gd name="T4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94">
                <a:moveTo>
                  <a:pt x="7" y="11"/>
                </a:moveTo>
                <a:lnTo>
                  <a:pt x="11" y="4"/>
                </a:lnTo>
                <a:lnTo>
                  <a:pt x="21" y="4"/>
                </a:lnTo>
                <a:lnTo>
                  <a:pt x="28" y="11"/>
                </a:lnTo>
                <a:lnTo>
                  <a:pt x="32" y="0"/>
                </a:lnTo>
                <a:lnTo>
                  <a:pt x="46" y="0"/>
                </a:lnTo>
                <a:lnTo>
                  <a:pt x="52" y="18"/>
                </a:lnTo>
                <a:lnTo>
                  <a:pt x="49" y="25"/>
                </a:lnTo>
                <a:lnTo>
                  <a:pt x="52" y="45"/>
                </a:lnTo>
                <a:lnTo>
                  <a:pt x="56" y="59"/>
                </a:lnTo>
                <a:lnTo>
                  <a:pt x="70" y="80"/>
                </a:lnTo>
                <a:lnTo>
                  <a:pt x="63" y="94"/>
                </a:lnTo>
                <a:lnTo>
                  <a:pt x="52" y="91"/>
                </a:lnTo>
                <a:lnTo>
                  <a:pt x="49" y="94"/>
                </a:lnTo>
                <a:lnTo>
                  <a:pt x="28" y="87"/>
                </a:lnTo>
                <a:lnTo>
                  <a:pt x="14" y="66"/>
                </a:lnTo>
                <a:lnTo>
                  <a:pt x="0" y="59"/>
                </a:lnTo>
                <a:lnTo>
                  <a:pt x="4" y="42"/>
                </a:lnTo>
                <a:lnTo>
                  <a:pt x="0" y="35"/>
                </a:lnTo>
                <a:lnTo>
                  <a:pt x="11" y="25"/>
                </a:lnTo>
                <a:lnTo>
                  <a:pt x="7"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7" name="Freeform 134">
            <a:extLst>
              <a:ext uri="{FF2B5EF4-FFF2-40B4-BE49-F238E27FC236}">
                <a16:creationId xmlns:a16="http://schemas.microsoft.com/office/drawing/2014/main" id="{BAB4DEEF-A527-7909-F534-B2523408C16A}"/>
              </a:ext>
              <a:ext uri="{C183D7F6-B498-43B3-948B-1728B52AA6E4}">
                <adec:decorative xmlns:adec="http://schemas.microsoft.com/office/drawing/2017/decorative" val="1"/>
              </a:ext>
            </a:extLst>
          </p:cNvPr>
          <p:cNvSpPr>
            <a:spLocks/>
          </p:cNvSpPr>
          <p:nvPr/>
        </p:nvSpPr>
        <p:spPr bwMode="auto">
          <a:xfrm>
            <a:off x="10297898" y="4837255"/>
            <a:ext cx="142615" cy="113510"/>
          </a:xfrm>
          <a:custGeom>
            <a:avLst/>
            <a:gdLst>
              <a:gd name="T0" fmla="*/ 35 w 49"/>
              <a:gd name="T1" fmla="*/ 0 h 39"/>
              <a:gd name="T2" fmla="*/ 45 w 49"/>
              <a:gd name="T3" fmla="*/ 4 h 39"/>
              <a:gd name="T4" fmla="*/ 49 w 49"/>
              <a:gd name="T5" fmla="*/ 14 h 39"/>
              <a:gd name="T6" fmla="*/ 45 w 49"/>
              <a:gd name="T7" fmla="*/ 21 h 39"/>
              <a:gd name="T8" fmla="*/ 42 w 49"/>
              <a:gd name="T9" fmla="*/ 28 h 39"/>
              <a:gd name="T10" fmla="*/ 42 w 49"/>
              <a:gd name="T11" fmla="*/ 35 h 39"/>
              <a:gd name="T12" fmla="*/ 31 w 49"/>
              <a:gd name="T13" fmla="*/ 35 h 39"/>
              <a:gd name="T14" fmla="*/ 17 w 49"/>
              <a:gd name="T15" fmla="*/ 39 h 39"/>
              <a:gd name="T16" fmla="*/ 10 w 49"/>
              <a:gd name="T17" fmla="*/ 32 h 39"/>
              <a:gd name="T18" fmla="*/ 0 w 49"/>
              <a:gd name="T19" fmla="*/ 28 h 39"/>
              <a:gd name="T20" fmla="*/ 7 w 49"/>
              <a:gd name="T21" fmla="*/ 4 h 39"/>
              <a:gd name="T22" fmla="*/ 28 w 49"/>
              <a:gd name="T23" fmla="*/ 7 h 39"/>
              <a:gd name="T24" fmla="*/ 35 w 4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9">
                <a:moveTo>
                  <a:pt x="35" y="0"/>
                </a:moveTo>
                <a:lnTo>
                  <a:pt x="45" y="4"/>
                </a:lnTo>
                <a:lnTo>
                  <a:pt x="49" y="14"/>
                </a:lnTo>
                <a:lnTo>
                  <a:pt x="45" y="21"/>
                </a:lnTo>
                <a:lnTo>
                  <a:pt x="42" y="28"/>
                </a:lnTo>
                <a:lnTo>
                  <a:pt x="42" y="35"/>
                </a:lnTo>
                <a:lnTo>
                  <a:pt x="31" y="35"/>
                </a:lnTo>
                <a:lnTo>
                  <a:pt x="17" y="39"/>
                </a:lnTo>
                <a:lnTo>
                  <a:pt x="10" y="32"/>
                </a:lnTo>
                <a:lnTo>
                  <a:pt x="0" y="28"/>
                </a:lnTo>
                <a:lnTo>
                  <a:pt x="7" y="4"/>
                </a:lnTo>
                <a:lnTo>
                  <a:pt x="28"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8" name="Freeform 135">
            <a:extLst>
              <a:ext uri="{FF2B5EF4-FFF2-40B4-BE49-F238E27FC236}">
                <a16:creationId xmlns:a16="http://schemas.microsoft.com/office/drawing/2014/main" id="{9E344B4C-354E-B3EE-BE6C-F173CF3E53EB}"/>
              </a:ext>
              <a:ext uri="{C183D7F6-B498-43B3-948B-1728B52AA6E4}">
                <adec:decorative xmlns:adec="http://schemas.microsoft.com/office/drawing/2017/decorative" val="1"/>
              </a:ext>
            </a:extLst>
          </p:cNvPr>
          <p:cNvSpPr>
            <a:spLocks/>
          </p:cNvSpPr>
          <p:nvPr/>
        </p:nvSpPr>
        <p:spPr bwMode="auto">
          <a:xfrm>
            <a:off x="10306631" y="4182392"/>
            <a:ext cx="293961" cy="232840"/>
          </a:xfrm>
          <a:custGeom>
            <a:avLst/>
            <a:gdLst>
              <a:gd name="T0" fmla="*/ 21 w 101"/>
              <a:gd name="T1" fmla="*/ 3 h 80"/>
              <a:gd name="T2" fmla="*/ 46 w 101"/>
              <a:gd name="T3" fmla="*/ 21 h 80"/>
              <a:gd name="T4" fmla="*/ 59 w 101"/>
              <a:gd name="T5" fmla="*/ 21 h 80"/>
              <a:gd name="T6" fmla="*/ 66 w 101"/>
              <a:gd name="T7" fmla="*/ 24 h 80"/>
              <a:gd name="T8" fmla="*/ 77 w 101"/>
              <a:gd name="T9" fmla="*/ 42 h 80"/>
              <a:gd name="T10" fmla="*/ 98 w 101"/>
              <a:gd name="T11" fmla="*/ 38 h 80"/>
              <a:gd name="T12" fmla="*/ 94 w 101"/>
              <a:gd name="T13" fmla="*/ 55 h 80"/>
              <a:gd name="T14" fmla="*/ 98 w 101"/>
              <a:gd name="T15" fmla="*/ 66 h 80"/>
              <a:gd name="T16" fmla="*/ 101 w 101"/>
              <a:gd name="T17" fmla="*/ 76 h 80"/>
              <a:gd name="T18" fmla="*/ 77 w 101"/>
              <a:gd name="T19" fmla="*/ 69 h 80"/>
              <a:gd name="T20" fmla="*/ 59 w 101"/>
              <a:gd name="T21" fmla="*/ 73 h 80"/>
              <a:gd name="T22" fmla="*/ 52 w 101"/>
              <a:gd name="T23" fmla="*/ 80 h 80"/>
              <a:gd name="T24" fmla="*/ 46 w 101"/>
              <a:gd name="T25" fmla="*/ 80 h 80"/>
              <a:gd name="T26" fmla="*/ 21 w 101"/>
              <a:gd name="T27" fmla="*/ 69 h 80"/>
              <a:gd name="T28" fmla="*/ 0 w 101"/>
              <a:gd name="T29" fmla="*/ 31 h 80"/>
              <a:gd name="T30" fmla="*/ 4 w 101"/>
              <a:gd name="T31" fmla="*/ 3 h 80"/>
              <a:gd name="T32" fmla="*/ 14 w 101"/>
              <a:gd name="T33" fmla="*/ 0 h 80"/>
              <a:gd name="T34" fmla="*/ 21 w 101"/>
              <a:gd name="T3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80">
                <a:moveTo>
                  <a:pt x="21" y="3"/>
                </a:moveTo>
                <a:lnTo>
                  <a:pt x="46" y="21"/>
                </a:lnTo>
                <a:lnTo>
                  <a:pt x="59" y="21"/>
                </a:lnTo>
                <a:lnTo>
                  <a:pt x="66" y="24"/>
                </a:lnTo>
                <a:lnTo>
                  <a:pt x="77" y="42"/>
                </a:lnTo>
                <a:lnTo>
                  <a:pt x="98" y="38"/>
                </a:lnTo>
                <a:lnTo>
                  <a:pt x="94" y="55"/>
                </a:lnTo>
                <a:lnTo>
                  <a:pt x="98" y="66"/>
                </a:lnTo>
                <a:lnTo>
                  <a:pt x="101" y="76"/>
                </a:lnTo>
                <a:lnTo>
                  <a:pt x="77" y="69"/>
                </a:lnTo>
                <a:lnTo>
                  <a:pt x="59" y="73"/>
                </a:lnTo>
                <a:lnTo>
                  <a:pt x="52" y="80"/>
                </a:lnTo>
                <a:lnTo>
                  <a:pt x="46" y="80"/>
                </a:lnTo>
                <a:lnTo>
                  <a:pt x="21" y="69"/>
                </a:lnTo>
                <a:lnTo>
                  <a:pt x="0" y="31"/>
                </a:lnTo>
                <a:lnTo>
                  <a:pt x="4" y="3"/>
                </a:lnTo>
                <a:lnTo>
                  <a:pt x="14"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9" name="Freeform 136">
            <a:extLst>
              <a:ext uri="{FF2B5EF4-FFF2-40B4-BE49-F238E27FC236}">
                <a16:creationId xmlns:a16="http://schemas.microsoft.com/office/drawing/2014/main" id="{B61B40EA-AA6D-3DBC-4A55-E561EE2789DB}"/>
              </a:ext>
              <a:ext uri="{C183D7F6-B498-43B3-948B-1728B52AA6E4}">
                <adec:decorative xmlns:adec="http://schemas.microsoft.com/office/drawing/2017/decorative" val="1"/>
              </a:ext>
            </a:extLst>
          </p:cNvPr>
          <p:cNvSpPr>
            <a:spLocks/>
          </p:cNvSpPr>
          <p:nvPr/>
        </p:nvSpPr>
        <p:spPr bwMode="auto">
          <a:xfrm>
            <a:off x="10286255" y="4505458"/>
            <a:ext cx="183362" cy="171720"/>
          </a:xfrm>
          <a:custGeom>
            <a:avLst/>
            <a:gdLst>
              <a:gd name="T0" fmla="*/ 0 w 63"/>
              <a:gd name="T1" fmla="*/ 14 h 59"/>
              <a:gd name="T2" fmla="*/ 11 w 63"/>
              <a:gd name="T3" fmla="*/ 14 h 59"/>
              <a:gd name="T4" fmla="*/ 11 w 63"/>
              <a:gd name="T5" fmla="*/ 3 h 59"/>
              <a:gd name="T6" fmla="*/ 28 w 63"/>
              <a:gd name="T7" fmla="*/ 0 h 59"/>
              <a:gd name="T8" fmla="*/ 42 w 63"/>
              <a:gd name="T9" fmla="*/ 7 h 59"/>
              <a:gd name="T10" fmla="*/ 46 w 63"/>
              <a:gd name="T11" fmla="*/ 14 h 59"/>
              <a:gd name="T12" fmla="*/ 42 w 63"/>
              <a:gd name="T13" fmla="*/ 21 h 59"/>
              <a:gd name="T14" fmla="*/ 53 w 63"/>
              <a:gd name="T15" fmla="*/ 35 h 59"/>
              <a:gd name="T16" fmla="*/ 59 w 63"/>
              <a:gd name="T17" fmla="*/ 31 h 59"/>
              <a:gd name="T18" fmla="*/ 63 w 63"/>
              <a:gd name="T19" fmla="*/ 38 h 59"/>
              <a:gd name="T20" fmla="*/ 53 w 63"/>
              <a:gd name="T21" fmla="*/ 48 h 59"/>
              <a:gd name="T22" fmla="*/ 46 w 63"/>
              <a:gd name="T23" fmla="*/ 42 h 59"/>
              <a:gd name="T24" fmla="*/ 39 w 63"/>
              <a:gd name="T25" fmla="*/ 42 h 59"/>
              <a:gd name="T26" fmla="*/ 25 w 63"/>
              <a:gd name="T27" fmla="*/ 59 h 59"/>
              <a:gd name="T28" fmla="*/ 14 w 63"/>
              <a:gd name="T29" fmla="*/ 52 h 59"/>
              <a:gd name="T30" fmla="*/ 11 w 63"/>
              <a:gd name="T31" fmla="*/ 45 h 59"/>
              <a:gd name="T32" fmla="*/ 11 w 63"/>
              <a:gd name="T33" fmla="*/ 35 h 59"/>
              <a:gd name="T34" fmla="*/ 0 w 63"/>
              <a:gd name="T35" fmla="*/ 35 h 59"/>
              <a:gd name="T36" fmla="*/ 0 w 63"/>
              <a:gd name="T3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9">
                <a:moveTo>
                  <a:pt x="0" y="14"/>
                </a:moveTo>
                <a:lnTo>
                  <a:pt x="11" y="14"/>
                </a:lnTo>
                <a:lnTo>
                  <a:pt x="11" y="3"/>
                </a:lnTo>
                <a:lnTo>
                  <a:pt x="28" y="0"/>
                </a:lnTo>
                <a:lnTo>
                  <a:pt x="42" y="7"/>
                </a:lnTo>
                <a:lnTo>
                  <a:pt x="46" y="14"/>
                </a:lnTo>
                <a:lnTo>
                  <a:pt x="42" y="21"/>
                </a:lnTo>
                <a:lnTo>
                  <a:pt x="53" y="35"/>
                </a:lnTo>
                <a:lnTo>
                  <a:pt x="59" y="31"/>
                </a:lnTo>
                <a:lnTo>
                  <a:pt x="63" y="38"/>
                </a:lnTo>
                <a:lnTo>
                  <a:pt x="53" y="48"/>
                </a:lnTo>
                <a:lnTo>
                  <a:pt x="46" y="42"/>
                </a:lnTo>
                <a:lnTo>
                  <a:pt x="39" y="42"/>
                </a:lnTo>
                <a:lnTo>
                  <a:pt x="25" y="59"/>
                </a:lnTo>
                <a:lnTo>
                  <a:pt x="14" y="52"/>
                </a:lnTo>
                <a:lnTo>
                  <a:pt x="11" y="45"/>
                </a:lnTo>
                <a:lnTo>
                  <a:pt x="11" y="35"/>
                </a:lnTo>
                <a:lnTo>
                  <a:pt x="0" y="35"/>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0" name="Freeform 137">
            <a:extLst>
              <a:ext uri="{FF2B5EF4-FFF2-40B4-BE49-F238E27FC236}">
                <a16:creationId xmlns:a16="http://schemas.microsoft.com/office/drawing/2014/main" id="{84889AFC-2160-888C-3A45-D5E819C483A3}"/>
              </a:ext>
              <a:ext uri="{C183D7F6-B498-43B3-948B-1728B52AA6E4}">
                <adec:decorative xmlns:adec="http://schemas.microsoft.com/office/drawing/2017/decorative" val="1"/>
              </a:ext>
            </a:extLst>
          </p:cNvPr>
          <p:cNvSpPr>
            <a:spLocks/>
          </p:cNvSpPr>
          <p:nvPr/>
        </p:nvSpPr>
        <p:spPr bwMode="auto">
          <a:xfrm>
            <a:off x="10367750" y="4383218"/>
            <a:ext cx="273587" cy="273587"/>
          </a:xfrm>
          <a:custGeom>
            <a:avLst/>
            <a:gdLst>
              <a:gd name="T0" fmla="*/ 0 w 94"/>
              <a:gd name="T1" fmla="*/ 0 h 94"/>
              <a:gd name="T2" fmla="*/ 25 w 94"/>
              <a:gd name="T3" fmla="*/ 11 h 94"/>
              <a:gd name="T4" fmla="*/ 31 w 94"/>
              <a:gd name="T5" fmla="*/ 11 h 94"/>
              <a:gd name="T6" fmla="*/ 38 w 94"/>
              <a:gd name="T7" fmla="*/ 4 h 94"/>
              <a:gd name="T8" fmla="*/ 56 w 94"/>
              <a:gd name="T9" fmla="*/ 0 h 94"/>
              <a:gd name="T10" fmla="*/ 80 w 94"/>
              <a:gd name="T11" fmla="*/ 7 h 94"/>
              <a:gd name="T12" fmla="*/ 80 w 94"/>
              <a:gd name="T13" fmla="*/ 11 h 94"/>
              <a:gd name="T14" fmla="*/ 80 w 94"/>
              <a:gd name="T15" fmla="*/ 31 h 94"/>
              <a:gd name="T16" fmla="*/ 80 w 94"/>
              <a:gd name="T17" fmla="*/ 35 h 94"/>
              <a:gd name="T18" fmla="*/ 94 w 94"/>
              <a:gd name="T19" fmla="*/ 52 h 94"/>
              <a:gd name="T20" fmla="*/ 87 w 94"/>
              <a:gd name="T21" fmla="*/ 59 h 94"/>
              <a:gd name="T22" fmla="*/ 91 w 94"/>
              <a:gd name="T23" fmla="*/ 66 h 94"/>
              <a:gd name="T24" fmla="*/ 91 w 94"/>
              <a:gd name="T25" fmla="*/ 77 h 94"/>
              <a:gd name="T26" fmla="*/ 66 w 94"/>
              <a:gd name="T27" fmla="*/ 77 h 94"/>
              <a:gd name="T28" fmla="*/ 70 w 94"/>
              <a:gd name="T29" fmla="*/ 84 h 94"/>
              <a:gd name="T30" fmla="*/ 59 w 94"/>
              <a:gd name="T31" fmla="*/ 94 h 94"/>
              <a:gd name="T32" fmla="*/ 35 w 94"/>
              <a:gd name="T33" fmla="*/ 80 h 94"/>
              <a:gd name="T34" fmla="*/ 31 w 94"/>
              <a:gd name="T35" fmla="*/ 73 h 94"/>
              <a:gd name="T36" fmla="*/ 25 w 94"/>
              <a:gd name="T37" fmla="*/ 77 h 94"/>
              <a:gd name="T38" fmla="*/ 14 w 94"/>
              <a:gd name="T39" fmla="*/ 63 h 94"/>
              <a:gd name="T40" fmla="*/ 18 w 94"/>
              <a:gd name="T41" fmla="*/ 56 h 94"/>
              <a:gd name="T42" fmla="*/ 14 w 94"/>
              <a:gd name="T43" fmla="*/ 49 h 94"/>
              <a:gd name="T44" fmla="*/ 0 w 94"/>
              <a:gd name="T45" fmla="*/ 42 h 94"/>
              <a:gd name="T46" fmla="*/ 0 w 94"/>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4">
                <a:moveTo>
                  <a:pt x="0" y="0"/>
                </a:moveTo>
                <a:lnTo>
                  <a:pt x="25" y="11"/>
                </a:lnTo>
                <a:lnTo>
                  <a:pt x="31" y="11"/>
                </a:lnTo>
                <a:lnTo>
                  <a:pt x="38" y="4"/>
                </a:lnTo>
                <a:lnTo>
                  <a:pt x="56" y="0"/>
                </a:lnTo>
                <a:lnTo>
                  <a:pt x="80" y="7"/>
                </a:lnTo>
                <a:lnTo>
                  <a:pt x="80" y="11"/>
                </a:lnTo>
                <a:lnTo>
                  <a:pt x="80" y="31"/>
                </a:lnTo>
                <a:lnTo>
                  <a:pt x="80" y="35"/>
                </a:lnTo>
                <a:lnTo>
                  <a:pt x="94" y="52"/>
                </a:lnTo>
                <a:lnTo>
                  <a:pt x="87" y="59"/>
                </a:lnTo>
                <a:lnTo>
                  <a:pt x="91" y="66"/>
                </a:lnTo>
                <a:lnTo>
                  <a:pt x="91" y="77"/>
                </a:lnTo>
                <a:lnTo>
                  <a:pt x="66" y="77"/>
                </a:lnTo>
                <a:lnTo>
                  <a:pt x="70" y="84"/>
                </a:lnTo>
                <a:lnTo>
                  <a:pt x="59" y="94"/>
                </a:lnTo>
                <a:lnTo>
                  <a:pt x="35" y="80"/>
                </a:lnTo>
                <a:lnTo>
                  <a:pt x="31" y="73"/>
                </a:lnTo>
                <a:lnTo>
                  <a:pt x="25" y="77"/>
                </a:lnTo>
                <a:lnTo>
                  <a:pt x="14" y="63"/>
                </a:lnTo>
                <a:lnTo>
                  <a:pt x="18" y="56"/>
                </a:lnTo>
                <a:lnTo>
                  <a:pt x="14" y="49"/>
                </a:lnTo>
                <a:lnTo>
                  <a:pt x="0" y="42"/>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1" name="Freeform 138">
            <a:extLst>
              <a:ext uri="{FF2B5EF4-FFF2-40B4-BE49-F238E27FC236}">
                <a16:creationId xmlns:a16="http://schemas.microsoft.com/office/drawing/2014/main" id="{F631347B-3BCC-3710-B202-A469E8F80562}"/>
              </a:ext>
              <a:ext uri="{C183D7F6-B498-43B3-948B-1728B52AA6E4}">
                <adec:decorative xmlns:adec="http://schemas.microsoft.com/office/drawing/2017/decorative" val="1"/>
              </a:ext>
            </a:extLst>
          </p:cNvPr>
          <p:cNvSpPr>
            <a:spLocks/>
          </p:cNvSpPr>
          <p:nvPr/>
        </p:nvSpPr>
        <p:spPr bwMode="auto">
          <a:xfrm>
            <a:off x="10187299" y="4383217"/>
            <a:ext cx="180451" cy="162988"/>
          </a:xfrm>
          <a:custGeom>
            <a:avLst/>
            <a:gdLst>
              <a:gd name="T0" fmla="*/ 3 w 62"/>
              <a:gd name="T1" fmla="*/ 4 h 56"/>
              <a:gd name="T2" fmla="*/ 14 w 62"/>
              <a:gd name="T3" fmla="*/ 11 h 56"/>
              <a:gd name="T4" fmla="*/ 34 w 62"/>
              <a:gd name="T5" fmla="*/ 14 h 56"/>
              <a:gd name="T6" fmla="*/ 62 w 62"/>
              <a:gd name="T7" fmla="*/ 0 h 56"/>
              <a:gd name="T8" fmla="*/ 62 w 62"/>
              <a:gd name="T9" fmla="*/ 42 h 56"/>
              <a:gd name="T10" fmla="*/ 45 w 62"/>
              <a:gd name="T11" fmla="*/ 45 h 56"/>
              <a:gd name="T12" fmla="*/ 45 w 62"/>
              <a:gd name="T13" fmla="*/ 56 h 56"/>
              <a:gd name="T14" fmla="*/ 34 w 62"/>
              <a:gd name="T15" fmla="*/ 56 h 56"/>
              <a:gd name="T16" fmla="*/ 27 w 62"/>
              <a:gd name="T17" fmla="*/ 52 h 56"/>
              <a:gd name="T18" fmla="*/ 17 w 62"/>
              <a:gd name="T19" fmla="*/ 49 h 56"/>
              <a:gd name="T20" fmla="*/ 17 w 62"/>
              <a:gd name="T21" fmla="*/ 45 h 56"/>
              <a:gd name="T22" fmla="*/ 0 w 62"/>
              <a:gd name="T23" fmla="*/ 31 h 56"/>
              <a:gd name="T24" fmla="*/ 3 w 62"/>
              <a:gd name="T2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6">
                <a:moveTo>
                  <a:pt x="3" y="4"/>
                </a:moveTo>
                <a:lnTo>
                  <a:pt x="14" y="11"/>
                </a:lnTo>
                <a:lnTo>
                  <a:pt x="34" y="14"/>
                </a:lnTo>
                <a:lnTo>
                  <a:pt x="62" y="0"/>
                </a:lnTo>
                <a:lnTo>
                  <a:pt x="62" y="42"/>
                </a:lnTo>
                <a:lnTo>
                  <a:pt x="45" y="45"/>
                </a:lnTo>
                <a:lnTo>
                  <a:pt x="45" y="56"/>
                </a:lnTo>
                <a:lnTo>
                  <a:pt x="34" y="56"/>
                </a:lnTo>
                <a:lnTo>
                  <a:pt x="27" y="52"/>
                </a:lnTo>
                <a:lnTo>
                  <a:pt x="17" y="49"/>
                </a:lnTo>
                <a:lnTo>
                  <a:pt x="17" y="45"/>
                </a:lnTo>
                <a:lnTo>
                  <a:pt x="0" y="31"/>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2" name="Freeform 139">
            <a:extLst>
              <a:ext uri="{FF2B5EF4-FFF2-40B4-BE49-F238E27FC236}">
                <a16:creationId xmlns:a16="http://schemas.microsoft.com/office/drawing/2014/main" id="{FD32DAF7-EC78-76A3-F652-42A01A3959CD}"/>
              </a:ext>
              <a:ext uri="{C183D7F6-B498-43B3-948B-1728B52AA6E4}">
                <adec:decorative xmlns:adec="http://schemas.microsoft.com/office/drawing/2017/decorative" val="1"/>
              </a:ext>
            </a:extLst>
          </p:cNvPr>
          <p:cNvSpPr>
            <a:spLocks/>
          </p:cNvSpPr>
          <p:nvPr/>
        </p:nvSpPr>
        <p:spPr bwMode="auto">
          <a:xfrm>
            <a:off x="10399767" y="4616058"/>
            <a:ext cx="212467" cy="261945"/>
          </a:xfrm>
          <a:custGeom>
            <a:avLst/>
            <a:gdLst>
              <a:gd name="T0" fmla="*/ 14 w 73"/>
              <a:gd name="T1" fmla="*/ 10 h 90"/>
              <a:gd name="T2" fmla="*/ 24 w 73"/>
              <a:gd name="T3" fmla="*/ 0 h 90"/>
              <a:gd name="T4" fmla="*/ 48 w 73"/>
              <a:gd name="T5" fmla="*/ 14 h 90"/>
              <a:gd name="T6" fmla="*/ 59 w 73"/>
              <a:gd name="T7" fmla="*/ 4 h 90"/>
              <a:gd name="T8" fmla="*/ 69 w 73"/>
              <a:gd name="T9" fmla="*/ 17 h 90"/>
              <a:gd name="T10" fmla="*/ 52 w 73"/>
              <a:gd name="T11" fmla="*/ 21 h 90"/>
              <a:gd name="T12" fmla="*/ 66 w 73"/>
              <a:gd name="T13" fmla="*/ 35 h 90"/>
              <a:gd name="T14" fmla="*/ 66 w 73"/>
              <a:gd name="T15" fmla="*/ 45 h 90"/>
              <a:gd name="T16" fmla="*/ 73 w 73"/>
              <a:gd name="T17" fmla="*/ 52 h 90"/>
              <a:gd name="T18" fmla="*/ 55 w 73"/>
              <a:gd name="T19" fmla="*/ 76 h 90"/>
              <a:gd name="T20" fmla="*/ 48 w 73"/>
              <a:gd name="T21" fmla="*/ 80 h 90"/>
              <a:gd name="T22" fmla="*/ 45 w 73"/>
              <a:gd name="T23" fmla="*/ 87 h 90"/>
              <a:gd name="T24" fmla="*/ 27 w 73"/>
              <a:gd name="T25" fmla="*/ 83 h 90"/>
              <a:gd name="T26" fmla="*/ 14 w 73"/>
              <a:gd name="T27" fmla="*/ 90 h 90"/>
              <a:gd name="T28" fmla="*/ 10 w 73"/>
              <a:gd name="T29" fmla="*/ 80 h 90"/>
              <a:gd name="T30" fmla="*/ 0 w 73"/>
              <a:gd name="T31" fmla="*/ 76 h 90"/>
              <a:gd name="T32" fmla="*/ 0 w 73"/>
              <a:gd name="T33" fmla="*/ 52 h 90"/>
              <a:gd name="T34" fmla="*/ 0 w 73"/>
              <a:gd name="T35" fmla="*/ 42 h 90"/>
              <a:gd name="T36" fmla="*/ 20 w 73"/>
              <a:gd name="T37" fmla="*/ 38 h 90"/>
              <a:gd name="T38" fmla="*/ 20 w 73"/>
              <a:gd name="T39" fmla="*/ 28 h 90"/>
              <a:gd name="T40" fmla="*/ 14 w 73"/>
              <a:gd name="T41"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0">
                <a:moveTo>
                  <a:pt x="14" y="10"/>
                </a:moveTo>
                <a:lnTo>
                  <a:pt x="24" y="0"/>
                </a:lnTo>
                <a:lnTo>
                  <a:pt x="48" y="14"/>
                </a:lnTo>
                <a:lnTo>
                  <a:pt x="59" y="4"/>
                </a:lnTo>
                <a:lnTo>
                  <a:pt x="69" y="17"/>
                </a:lnTo>
                <a:lnTo>
                  <a:pt x="52" y="21"/>
                </a:lnTo>
                <a:lnTo>
                  <a:pt x="66" y="35"/>
                </a:lnTo>
                <a:lnTo>
                  <a:pt x="66" y="45"/>
                </a:lnTo>
                <a:lnTo>
                  <a:pt x="73" y="52"/>
                </a:lnTo>
                <a:lnTo>
                  <a:pt x="55" y="76"/>
                </a:lnTo>
                <a:lnTo>
                  <a:pt x="48" y="80"/>
                </a:lnTo>
                <a:lnTo>
                  <a:pt x="45" y="87"/>
                </a:lnTo>
                <a:lnTo>
                  <a:pt x="27" y="83"/>
                </a:lnTo>
                <a:lnTo>
                  <a:pt x="14" y="90"/>
                </a:lnTo>
                <a:lnTo>
                  <a:pt x="10" y="80"/>
                </a:lnTo>
                <a:lnTo>
                  <a:pt x="0" y="76"/>
                </a:lnTo>
                <a:lnTo>
                  <a:pt x="0" y="52"/>
                </a:lnTo>
                <a:lnTo>
                  <a:pt x="0" y="42"/>
                </a:lnTo>
                <a:lnTo>
                  <a:pt x="20" y="38"/>
                </a:lnTo>
                <a:lnTo>
                  <a:pt x="20" y="28"/>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3" name="Freeform 140">
            <a:extLst>
              <a:ext uri="{FF2B5EF4-FFF2-40B4-BE49-F238E27FC236}">
                <a16:creationId xmlns:a16="http://schemas.microsoft.com/office/drawing/2014/main" id="{5BB5C7FE-CA54-F730-4B95-E040E75A5718}"/>
              </a:ext>
              <a:ext uri="{C183D7F6-B498-43B3-948B-1728B52AA6E4}">
                <adec:decorative xmlns:adec="http://schemas.microsoft.com/office/drawing/2017/decorative" val="1"/>
              </a:ext>
            </a:extLst>
          </p:cNvPr>
          <p:cNvSpPr>
            <a:spLocks/>
          </p:cNvSpPr>
          <p:nvPr/>
        </p:nvSpPr>
        <p:spPr bwMode="auto">
          <a:xfrm>
            <a:off x="10196031" y="4272618"/>
            <a:ext cx="171720" cy="151346"/>
          </a:xfrm>
          <a:custGeom>
            <a:avLst/>
            <a:gdLst>
              <a:gd name="T0" fmla="*/ 38 w 59"/>
              <a:gd name="T1" fmla="*/ 0 h 52"/>
              <a:gd name="T2" fmla="*/ 59 w 59"/>
              <a:gd name="T3" fmla="*/ 38 h 52"/>
              <a:gd name="T4" fmla="*/ 31 w 59"/>
              <a:gd name="T5" fmla="*/ 52 h 52"/>
              <a:gd name="T6" fmla="*/ 11 w 59"/>
              <a:gd name="T7" fmla="*/ 49 h 52"/>
              <a:gd name="T8" fmla="*/ 0 w 59"/>
              <a:gd name="T9" fmla="*/ 42 h 52"/>
              <a:gd name="T10" fmla="*/ 4 w 59"/>
              <a:gd name="T11" fmla="*/ 24 h 52"/>
              <a:gd name="T12" fmla="*/ 17 w 59"/>
              <a:gd name="T13" fmla="*/ 7 h 52"/>
              <a:gd name="T14" fmla="*/ 28 w 59"/>
              <a:gd name="T15" fmla="*/ 4 h 52"/>
              <a:gd name="T16" fmla="*/ 38 w 59"/>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38" y="0"/>
                </a:moveTo>
                <a:lnTo>
                  <a:pt x="59" y="38"/>
                </a:lnTo>
                <a:lnTo>
                  <a:pt x="31" y="52"/>
                </a:lnTo>
                <a:lnTo>
                  <a:pt x="11" y="49"/>
                </a:lnTo>
                <a:lnTo>
                  <a:pt x="0" y="42"/>
                </a:lnTo>
                <a:lnTo>
                  <a:pt x="4" y="24"/>
                </a:lnTo>
                <a:lnTo>
                  <a:pt x="17" y="7"/>
                </a:lnTo>
                <a:lnTo>
                  <a:pt x="28" y="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4" name="Freeform 141">
            <a:extLst>
              <a:ext uri="{FF2B5EF4-FFF2-40B4-BE49-F238E27FC236}">
                <a16:creationId xmlns:a16="http://schemas.microsoft.com/office/drawing/2014/main" id="{348FE1E4-E578-1EBE-44E2-4AD6F3FCB57A}"/>
              </a:ext>
              <a:ext uri="{C183D7F6-B498-43B3-948B-1728B52AA6E4}">
                <adec:decorative xmlns:adec="http://schemas.microsoft.com/office/drawing/2017/decorative" val="1"/>
              </a:ext>
            </a:extLst>
          </p:cNvPr>
          <p:cNvSpPr>
            <a:spLocks/>
          </p:cNvSpPr>
          <p:nvPr/>
        </p:nvSpPr>
        <p:spPr bwMode="auto">
          <a:xfrm>
            <a:off x="10114538" y="4627699"/>
            <a:ext cx="343439" cy="229930"/>
          </a:xfrm>
          <a:custGeom>
            <a:avLst/>
            <a:gdLst>
              <a:gd name="T0" fmla="*/ 112 w 118"/>
              <a:gd name="T1" fmla="*/ 6 h 79"/>
              <a:gd name="T2" fmla="*/ 118 w 118"/>
              <a:gd name="T3" fmla="*/ 24 h 79"/>
              <a:gd name="T4" fmla="*/ 118 w 118"/>
              <a:gd name="T5" fmla="*/ 34 h 79"/>
              <a:gd name="T6" fmla="*/ 98 w 118"/>
              <a:gd name="T7" fmla="*/ 38 h 79"/>
              <a:gd name="T8" fmla="*/ 98 w 118"/>
              <a:gd name="T9" fmla="*/ 48 h 79"/>
              <a:gd name="T10" fmla="*/ 98 w 118"/>
              <a:gd name="T11" fmla="*/ 72 h 79"/>
              <a:gd name="T12" fmla="*/ 91 w 118"/>
              <a:gd name="T13" fmla="*/ 79 h 79"/>
              <a:gd name="T14" fmla="*/ 70 w 118"/>
              <a:gd name="T15" fmla="*/ 76 h 79"/>
              <a:gd name="T16" fmla="*/ 66 w 118"/>
              <a:gd name="T17" fmla="*/ 69 h 79"/>
              <a:gd name="T18" fmla="*/ 45 w 118"/>
              <a:gd name="T19" fmla="*/ 69 h 79"/>
              <a:gd name="T20" fmla="*/ 39 w 118"/>
              <a:gd name="T21" fmla="*/ 65 h 79"/>
              <a:gd name="T22" fmla="*/ 21 w 118"/>
              <a:gd name="T23" fmla="*/ 76 h 79"/>
              <a:gd name="T24" fmla="*/ 4 w 118"/>
              <a:gd name="T25" fmla="*/ 48 h 79"/>
              <a:gd name="T26" fmla="*/ 0 w 118"/>
              <a:gd name="T27" fmla="*/ 38 h 79"/>
              <a:gd name="T28" fmla="*/ 18 w 118"/>
              <a:gd name="T29" fmla="*/ 27 h 79"/>
              <a:gd name="T30" fmla="*/ 32 w 118"/>
              <a:gd name="T31" fmla="*/ 27 h 79"/>
              <a:gd name="T32" fmla="*/ 42 w 118"/>
              <a:gd name="T33" fmla="*/ 31 h 79"/>
              <a:gd name="T34" fmla="*/ 45 w 118"/>
              <a:gd name="T35" fmla="*/ 27 h 79"/>
              <a:gd name="T36" fmla="*/ 42 w 118"/>
              <a:gd name="T37" fmla="*/ 20 h 79"/>
              <a:gd name="T38" fmla="*/ 42 w 118"/>
              <a:gd name="T39" fmla="*/ 13 h 79"/>
              <a:gd name="T40" fmla="*/ 49 w 118"/>
              <a:gd name="T41" fmla="*/ 10 h 79"/>
              <a:gd name="T42" fmla="*/ 59 w 118"/>
              <a:gd name="T43" fmla="*/ 13 h 79"/>
              <a:gd name="T44" fmla="*/ 70 w 118"/>
              <a:gd name="T45" fmla="*/ 20 h 79"/>
              <a:gd name="T46" fmla="*/ 84 w 118"/>
              <a:gd name="T47" fmla="*/ 17 h 79"/>
              <a:gd name="T48" fmla="*/ 98 w 118"/>
              <a:gd name="T49" fmla="*/ 0 h 79"/>
              <a:gd name="T50" fmla="*/ 105 w 118"/>
              <a:gd name="T51" fmla="*/ 0 h 79"/>
              <a:gd name="T52" fmla="*/ 112 w 118"/>
              <a:gd name="T5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79">
                <a:moveTo>
                  <a:pt x="112" y="6"/>
                </a:moveTo>
                <a:lnTo>
                  <a:pt x="118" y="24"/>
                </a:lnTo>
                <a:lnTo>
                  <a:pt x="118" y="34"/>
                </a:lnTo>
                <a:lnTo>
                  <a:pt x="98" y="38"/>
                </a:lnTo>
                <a:lnTo>
                  <a:pt x="98" y="48"/>
                </a:lnTo>
                <a:lnTo>
                  <a:pt x="98" y="72"/>
                </a:lnTo>
                <a:lnTo>
                  <a:pt x="91" y="79"/>
                </a:lnTo>
                <a:lnTo>
                  <a:pt x="70" y="76"/>
                </a:lnTo>
                <a:lnTo>
                  <a:pt x="66" y="69"/>
                </a:lnTo>
                <a:lnTo>
                  <a:pt x="45" y="69"/>
                </a:lnTo>
                <a:lnTo>
                  <a:pt x="39" y="65"/>
                </a:lnTo>
                <a:lnTo>
                  <a:pt x="21" y="76"/>
                </a:lnTo>
                <a:lnTo>
                  <a:pt x="4" y="48"/>
                </a:lnTo>
                <a:lnTo>
                  <a:pt x="0" y="38"/>
                </a:lnTo>
                <a:lnTo>
                  <a:pt x="18" y="27"/>
                </a:lnTo>
                <a:lnTo>
                  <a:pt x="32" y="27"/>
                </a:lnTo>
                <a:lnTo>
                  <a:pt x="42" y="31"/>
                </a:lnTo>
                <a:lnTo>
                  <a:pt x="45" y="27"/>
                </a:lnTo>
                <a:lnTo>
                  <a:pt x="42" y="20"/>
                </a:lnTo>
                <a:lnTo>
                  <a:pt x="42" y="13"/>
                </a:lnTo>
                <a:lnTo>
                  <a:pt x="49" y="10"/>
                </a:lnTo>
                <a:lnTo>
                  <a:pt x="59" y="13"/>
                </a:lnTo>
                <a:lnTo>
                  <a:pt x="70" y="20"/>
                </a:lnTo>
                <a:lnTo>
                  <a:pt x="84" y="17"/>
                </a:lnTo>
                <a:lnTo>
                  <a:pt x="98" y="0"/>
                </a:lnTo>
                <a:lnTo>
                  <a:pt x="105" y="0"/>
                </a:lnTo>
                <a:lnTo>
                  <a:pt x="112"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5" name="Freeform 142">
            <a:extLst>
              <a:ext uri="{FF2B5EF4-FFF2-40B4-BE49-F238E27FC236}">
                <a16:creationId xmlns:a16="http://schemas.microsoft.com/office/drawing/2014/main" id="{E4CC4F51-2782-6588-0277-03E3F3880721}"/>
              </a:ext>
              <a:ext uri="{C183D7F6-B498-43B3-948B-1728B52AA6E4}">
                <adec:decorative xmlns:adec="http://schemas.microsoft.com/office/drawing/2017/decorative" val="1"/>
              </a:ext>
            </a:extLst>
          </p:cNvPr>
          <p:cNvSpPr>
            <a:spLocks/>
          </p:cNvSpPr>
          <p:nvPr/>
        </p:nvSpPr>
        <p:spPr bwMode="auto">
          <a:xfrm>
            <a:off x="10245508" y="5818091"/>
            <a:ext cx="113510" cy="151346"/>
          </a:xfrm>
          <a:custGeom>
            <a:avLst/>
            <a:gdLst>
              <a:gd name="T0" fmla="*/ 7 w 39"/>
              <a:gd name="T1" fmla="*/ 21 h 52"/>
              <a:gd name="T2" fmla="*/ 21 w 39"/>
              <a:gd name="T3" fmla="*/ 0 h 52"/>
              <a:gd name="T4" fmla="*/ 25 w 39"/>
              <a:gd name="T5" fmla="*/ 7 h 52"/>
              <a:gd name="T6" fmla="*/ 28 w 39"/>
              <a:gd name="T7" fmla="*/ 14 h 52"/>
              <a:gd name="T8" fmla="*/ 28 w 39"/>
              <a:gd name="T9" fmla="*/ 21 h 52"/>
              <a:gd name="T10" fmla="*/ 39 w 39"/>
              <a:gd name="T11" fmla="*/ 31 h 52"/>
              <a:gd name="T12" fmla="*/ 39 w 39"/>
              <a:gd name="T13" fmla="*/ 41 h 52"/>
              <a:gd name="T14" fmla="*/ 28 w 39"/>
              <a:gd name="T15" fmla="*/ 52 h 52"/>
              <a:gd name="T16" fmla="*/ 25 w 39"/>
              <a:gd name="T17" fmla="*/ 48 h 52"/>
              <a:gd name="T18" fmla="*/ 21 w 39"/>
              <a:gd name="T19" fmla="*/ 41 h 52"/>
              <a:gd name="T20" fmla="*/ 14 w 39"/>
              <a:gd name="T21" fmla="*/ 38 h 52"/>
              <a:gd name="T22" fmla="*/ 7 w 39"/>
              <a:gd name="T23" fmla="*/ 38 h 52"/>
              <a:gd name="T24" fmla="*/ 0 w 39"/>
              <a:gd name="T25" fmla="*/ 31 h 52"/>
              <a:gd name="T26" fmla="*/ 7 w 39"/>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2">
                <a:moveTo>
                  <a:pt x="7" y="21"/>
                </a:moveTo>
                <a:lnTo>
                  <a:pt x="21" y="0"/>
                </a:lnTo>
                <a:lnTo>
                  <a:pt x="25" y="7"/>
                </a:lnTo>
                <a:lnTo>
                  <a:pt x="28" y="14"/>
                </a:lnTo>
                <a:lnTo>
                  <a:pt x="28" y="21"/>
                </a:lnTo>
                <a:lnTo>
                  <a:pt x="39" y="31"/>
                </a:lnTo>
                <a:lnTo>
                  <a:pt x="39" y="41"/>
                </a:lnTo>
                <a:lnTo>
                  <a:pt x="28" y="52"/>
                </a:lnTo>
                <a:lnTo>
                  <a:pt x="25" y="48"/>
                </a:lnTo>
                <a:lnTo>
                  <a:pt x="21" y="41"/>
                </a:lnTo>
                <a:lnTo>
                  <a:pt x="14" y="38"/>
                </a:lnTo>
                <a:lnTo>
                  <a:pt x="7" y="38"/>
                </a:lnTo>
                <a:lnTo>
                  <a:pt x="0" y="31"/>
                </a:lnTo>
                <a:lnTo>
                  <a:pt x="7"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6" name="Freeform 143">
            <a:extLst>
              <a:ext uri="{FF2B5EF4-FFF2-40B4-BE49-F238E27FC236}">
                <a16:creationId xmlns:a16="http://schemas.microsoft.com/office/drawing/2014/main" id="{F3130038-3136-AFB5-AB47-921C39765481}"/>
              </a:ext>
              <a:ext uri="{C183D7F6-B498-43B3-948B-1728B52AA6E4}">
                <adec:decorative xmlns:adec="http://schemas.microsoft.com/office/drawing/2017/decorative" val="1"/>
              </a:ext>
            </a:extLst>
          </p:cNvPr>
          <p:cNvSpPr>
            <a:spLocks/>
          </p:cNvSpPr>
          <p:nvPr/>
        </p:nvSpPr>
        <p:spPr bwMode="auto">
          <a:xfrm>
            <a:off x="10297897" y="5596894"/>
            <a:ext cx="221198" cy="160078"/>
          </a:xfrm>
          <a:custGeom>
            <a:avLst/>
            <a:gdLst>
              <a:gd name="T0" fmla="*/ 59 w 76"/>
              <a:gd name="T1" fmla="*/ 10 h 55"/>
              <a:gd name="T2" fmla="*/ 62 w 76"/>
              <a:gd name="T3" fmla="*/ 13 h 55"/>
              <a:gd name="T4" fmla="*/ 69 w 76"/>
              <a:gd name="T5" fmla="*/ 17 h 55"/>
              <a:gd name="T6" fmla="*/ 76 w 76"/>
              <a:gd name="T7" fmla="*/ 27 h 55"/>
              <a:gd name="T8" fmla="*/ 76 w 76"/>
              <a:gd name="T9" fmla="*/ 31 h 55"/>
              <a:gd name="T10" fmla="*/ 73 w 76"/>
              <a:gd name="T11" fmla="*/ 34 h 55"/>
              <a:gd name="T12" fmla="*/ 73 w 76"/>
              <a:gd name="T13" fmla="*/ 45 h 55"/>
              <a:gd name="T14" fmla="*/ 69 w 76"/>
              <a:gd name="T15" fmla="*/ 55 h 55"/>
              <a:gd name="T16" fmla="*/ 55 w 76"/>
              <a:gd name="T17" fmla="*/ 55 h 55"/>
              <a:gd name="T18" fmla="*/ 35 w 76"/>
              <a:gd name="T19" fmla="*/ 52 h 55"/>
              <a:gd name="T20" fmla="*/ 28 w 76"/>
              <a:gd name="T21" fmla="*/ 45 h 55"/>
              <a:gd name="T22" fmla="*/ 10 w 76"/>
              <a:gd name="T23" fmla="*/ 55 h 55"/>
              <a:gd name="T24" fmla="*/ 3 w 76"/>
              <a:gd name="T25" fmla="*/ 52 h 55"/>
              <a:gd name="T26" fmla="*/ 0 w 76"/>
              <a:gd name="T27" fmla="*/ 27 h 55"/>
              <a:gd name="T28" fmla="*/ 14 w 76"/>
              <a:gd name="T29" fmla="*/ 24 h 55"/>
              <a:gd name="T30" fmla="*/ 21 w 76"/>
              <a:gd name="T31" fmla="*/ 10 h 55"/>
              <a:gd name="T32" fmla="*/ 35 w 76"/>
              <a:gd name="T33" fmla="*/ 3 h 55"/>
              <a:gd name="T34" fmla="*/ 55 w 76"/>
              <a:gd name="T35" fmla="*/ 0 h 55"/>
              <a:gd name="T36" fmla="*/ 59 w 76"/>
              <a:gd name="T3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5">
                <a:moveTo>
                  <a:pt x="59" y="10"/>
                </a:moveTo>
                <a:lnTo>
                  <a:pt x="62" y="13"/>
                </a:lnTo>
                <a:lnTo>
                  <a:pt x="69" y="17"/>
                </a:lnTo>
                <a:lnTo>
                  <a:pt x="76" y="27"/>
                </a:lnTo>
                <a:lnTo>
                  <a:pt x="76" y="31"/>
                </a:lnTo>
                <a:lnTo>
                  <a:pt x="73" y="34"/>
                </a:lnTo>
                <a:lnTo>
                  <a:pt x="73" y="45"/>
                </a:lnTo>
                <a:lnTo>
                  <a:pt x="69" y="55"/>
                </a:lnTo>
                <a:lnTo>
                  <a:pt x="55" y="55"/>
                </a:lnTo>
                <a:lnTo>
                  <a:pt x="35" y="52"/>
                </a:lnTo>
                <a:lnTo>
                  <a:pt x="28" y="45"/>
                </a:lnTo>
                <a:lnTo>
                  <a:pt x="10" y="55"/>
                </a:lnTo>
                <a:lnTo>
                  <a:pt x="3" y="52"/>
                </a:lnTo>
                <a:lnTo>
                  <a:pt x="0" y="27"/>
                </a:lnTo>
                <a:lnTo>
                  <a:pt x="14" y="24"/>
                </a:lnTo>
                <a:lnTo>
                  <a:pt x="21" y="10"/>
                </a:lnTo>
                <a:lnTo>
                  <a:pt x="35" y="3"/>
                </a:lnTo>
                <a:lnTo>
                  <a:pt x="55" y="0"/>
                </a:lnTo>
                <a:lnTo>
                  <a:pt x="59"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7" name="Freeform 144">
            <a:extLst>
              <a:ext uri="{FF2B5EF4-FFF2-40B4-BE49-F238E27FC236}">
                <a16:creationId xmlns:a16="http://schemas.microsoft.com/office/drawing/2014/main" id="{18BCB33C-FC82-9EFB-86E4-90CB7F052443}"/>
              </a:ext>
              <a:ext uri="{C183D7F6-B498-43B3-948B-1728B52AA6E4}">
                <adec:decorative xmlns:adec="http://schemas.microsoft.com/office/drawing/2017/decorative" val="1"/>
              </a:ext>
            </a:extLst>
          </p:cNvPr>
          <p:cNvSpPr>
            <a:spLocks/>
          </p:cNvSpPr>
          <p:nvPr/>
        </p:nvSpPr>
        <p:spPr bwMode="auto">
          <a:xfrm>
            <a:off x="10146553" y="5847196"/>
            <a:ext cx="130973" cy="171720"/>
          </a:xfrm>
          <a:custGeom>
            <a:avLst/>
            <a:gdLst>
              <a:gd name="T0" fmla="*/ 41 w 45"/>
              <a:gd name="T1" fmla="*/ 11 h 59"/>
              <a:gd name="T2" fmla="*/ 34 w 45"/>
              <a:gd name="T3" fmla="*/ 21 h 59"/>
              <a:gd name="T4" fmla="*/ 41 w 45"/>
              <a:gd name="T5" fmla="*/ 28 h 59"/>
              <a:gd name="T6" fmla="*/ 34 w 45"/>
              <a:gd name="T7" fmla="*/ 42 h 59"/>
              <a:gd name="T8" fmla="*/ 45 w 45"/>
              <a:gd name="T9" fmla="*/ 45 h 59"/>
              <a:gd name="T10" fmla="*/ 34 w 45"/>
              <a:gd name="T11" fmla="*/ 59 h 59"/>
              <a:gd name="T12" fmla="*/ 24 w 45"/>
              <a:gd name="T13" fmla="*/ 56 h 59"/>
              <a:gd name="T14" fmla="*/ 10 w 45"/>
              <a:gd name="T15" fmla="*/ 59 h 59"/>
              <a:gd name="T16" fmla="*/ 7 w 45"/>
              <a:gd name="T17" fmla="*/ 49 h 59"/>
              <a:gd name="T18" fmla="*/ 14 w 45"/>
              <a:gd name="T19" fmla="*/ 35 h 59"/>
              <a:gd name="T20" fmla="*/ 0 w 45"/>
              <a:gd name="T21" fmla="*/ 25 h 59"/>
              <a:gd name="T22" fmla="*/ 10 w 45"/>
              <a:gd name="T23" fmla="*/ 14 h 59"/>
              <a:gd name="T24" fmla="*/ 24 w 45"/>
              <a:gd name="T25" fmla="*/ 21 h 59"/>
              <a:gd name="T26" fmla="*/ 28 w 45"/>
              <a:gd name="T27" fmla="*/ 11 h 59"/>
              <a:gd name="T28" fmla="*/ 28 w 45"/>
              <a:gd name="T29" fmla="*/ 0 h 59"/>
              <a:gd name="T30" fmla="*/ 31 w 45"/>
              <a:gd name="T31" fmla="*/ 0 h 59"/>
              <a:gd name="T32" fmla="*/ 41 w 45"/>
              <a:gd name="T33"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1" y="11"/>
                </a:moveTo>
                <a:lnTo>
                  <a:pt x="34" y="21"/>
                </a:lnTo>
                <a:lnTo>
                  <a:pt x="41" y="28"/>
                </a:lnTo>
                <a:lnTo>
                  <a:pt x="34" y="42"/>
                </a:lnTo>
                <a:lnTo>
                  <a:pt x="45" y="45"/>
                </a:lnTo>
                <a:lnTo>
                  <a:pt x="34" y="59"/>
                </a:lnTo>
                <a:lnTo>
                  <a:pt x="24" y="56"/>
                </a:lnTo>
                <a:lnTo>
                  <a:pt x="10" y="59"/>
                </a:lnTo>
                <a:lnTo>
                  <a:pt x="7" y="49"/>
                </a:lnTo>
                <a:lnTo>
                  <a:pt x="14" y="35"/>
                </a:lnTo>
                <a:lnTo>
                  <a:pt x="0" y="25"/>
                </a:lnTo>
                <a:lnTo>
                  <a:pt x="10" y="14"/>
                </a:lnTo>
                <a:lnTo>
                  <a:pt x="24" y="21"/>
                </a:lnTo>
                <a:lnTo>
                  <a:pt x="28" y="11"/>
                </a:lnTo>
                <a:lnTo>
                  <a:pt x="28" y="0"/>
                </a:lnTo>
                <a:lnTo>
                  <a:pt x="31" y="0"/>
                </a:lnTo>
                <a:lnTo>
                  <a:pt x="41"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58" name="Freeform 145">
            <a:extLst>
              <a:ext uri="{FF2B5EF4-FFF2-40B4-BE49-F238E27FC236}">
                <a16:creationId xmlns:a16="http://schemas.microsoft.com/office/drawing/2014/main" id="{3AAA68C1-18EF-BF89-F073-8CB3B79D74D6}"/>
              </a:ext>
              <a:ext uri="{C183D7F6-B498-43B3-948B-1728B52AA6E4}">
                <adec:decorative xmlns:adec="http://schemas.microsoft.com/office/drawing/2017/decorative" val="1"/>
              </a:ext>
            </a:extLst>
          </p:cNvPr>
          <p:cNvSpPr>
            <a:spLocks/>
          </p:cNvSpPr>
          <p:nvPr/>
        </p:nvSpPr>
        <p:spPr bwMode="auto">
          <a:xfrm>
            <a:off x="10196032" y="5503758"/>
            <a:ext cx="203735" cy="171720"/>
          </a:xfrm>
          <a:custGeom>
            <a:avLst/>
            <a:gdLst>
              <a:gd name="T0" fmla="*/ 7 w 70"/>
              <a:gd name="T1" fmla="*/ 7 h 59"/>
              <a:gd name="T2" fmla="*/ 59 w 70"/>
              <a:gd name="T3" fmla="*/ 0 h 59"/>
              <a:gd name="T4" fmla="*/ 66 w 70"/>
              <a:gd name="T5" fmla="*/ 14 h 59"/>
              <a:gd name="T6" fmla="*/ 66 w 70"/>
              <a:gd name="T7" fmla="*/ 21 h 59"/>
              <a:gd name="T8" fmla="*/ 70 w 70"/>
              <a:gd name="T9" fmla="*/ 35 h 59"/>
              <a:gd name="T10" fmla="*/ 56 w 70"/>
              <a:gd name="T11" fmla="*/ 42 h 59"/>
              <a:gd name="T12" fmla="*/ 49 w 70"/>
              <a:gd name="T13" fmla="*/ 56 h 59"/>
              <a:gd name="T14" fmla="*/ 35 w 70"/>
              <a:gd name="T15" fmla="*/ 59 h 59"/>
              <a:gd name="T16" fmla="*/ 24 w 70"/>
              <a:gd name="T17" fmla="*/ 52 h 59"/>
              <a:gd name="T18" fmla="*/ 17 w 70"/>
              <a:gd name="T19" fmla="*/ 52 h 59"/>
              <a:gd name="T20" fmla="*/ 17 w 70"/>
              <a:gd name="T21" fmla="*/ 45 h 59"/>
              <a:gd name="T22" fmla="*/ 4 w 70"/>
              <a:gd name="T23" fmla="*/ 38 h 59"/>
              <a:gd name="T24" fmla="*/ 0 w 70"/>
              <a:gd name="T25" fmla="*/ 4 h 59"/>
              <a:gd name="T26" fmla="*/ 7 w 70"/>
              <a:gd name="T2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9">
                <a:moveTo>
                  <a:pt x="7" y="7"/>
                </a:moveTo>
                <a:lnTo>
                  <a:pt x="59" y="0"/>
                </a:lnTo>
                <a:lnTo>
                  <a:pt x="66" y="14"/>
                </a:lnTo>
                <a:lnTo>
                  <a:pt x="66" y="21"/>
                </a:lnTo>
                <a:lnTo>
                  <a:pt x="70" y="35"/>
                </a:lnTo>
                <a:lnTo>
                  <a:pt x="56" y="42"/>
                </a:lnTo>
                <a:lnTo>
                  <a:pt x="49" y="56"/>
                </a:lnTo>
                <a:lnTo>
                  <a:pt x="35" y="59"/>
                </a:lnTo>
                <a:lnTo>
                  <a:pt x="24" y="52"/>
                </a:lnTo>
                <a:lnTo>
                  <a:pt x="17" y="52"/>
                </a:lnTo>
                <a:lnTo>
                  <a:pt x="17" y="45"/>
                </a:lnTo>
                <a:lnTo>
                  <a:pt x="4" y="38"/>
                </a:lnTo>
                <a:lnTo>
                  <a:pt x="0" y="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9" name="Freeform 146">
            <a:extLst>
              <a:ext uri="{FF2B5EF4-FFF2-40B4-BE49-F238E27FC236}">
                <a16:creationId xmlns:a16="http://schemas.microsoft.com/office/drawing/2014/main" id="{9DEF2D7E-C014-F7A5-069D-5A6A3BB4E10A}"/>
              </a:ext>
              <a:ext uri="{C183D7F6-B498-43B3-948B-1728B52AA6E4}">
                <adec:decorative xmlns:adec="http://schemas.microsoft.com/office/drawing/2017/decorative" val="1"/>
              </a:ext>
            </a:extLst>
          </p:cNvPr>
          <p:cNvSpPr>
            <a:spLocks/>
          </p:cNvSpPr>
          <p:nvPr/>
        </p:nvSpPr>
        <p:spPr bwMode="auto">
          <a:xfrm>
            <a:off x="10359019" y="5879213"/>
            <a:ext cx="241572" cy="139704"/>
          </a:xfrm>
          <a:custGeom>
            <a:avLst/>
            <a:gdLst>
              <a:gd name="T0" fmla="*/ 69 w 83"/>
              <a:gd name="T1" fmla="*/ 3 h 48"/>
              <a:gd name="T2" fmla="*/ 69 w 83"/>
              <a:gd name="T3" fmla="*/ 14 h 48"/>
              <a:gd name="T4" fmla="*/ 80 w 83"/>
              <a:gd name="T5" fmla="*/ 24 h 48"/>
              <a:gd name="T6" fmla="*/ 80 w 83"/>
              <a:gd name="T7" fmla="*/ 34 h 48"/>
              <a:gd name="T8" fmla="*/ 83 w 83"/>
              <a:gd name="T9" fmla="*/ 34 h 48"/>
              <a:gd name="T10" fmla="*/ 83 w 83"/>
              <a:gd name="T11" fmla="*/ 41 h 48"/>
              <a:gd name="T12" fmla="*/ 73 w 83"/>
              <a:gd name="T13" fmla="*/ 48 h 48"/>
              <a:gd name="T14" fmla="*/ 62 w 83"/>
              <a:gd name="T15" fmla="*/ 41 h 48"/>
              <a:gd name="T16" fmla="*/ 52 w 83"/>
              <a:gd name="T17" fmla="*/ 41 h 48"/>
              <a:gd name="T18" fmla="*/ 48 w 83"/>
              <a:gd name="T19" fmla="*/ 34 h 48"/>
              <a:gd name="T20" fmla="*/ 41 w 83"/>
              <a:gd name="T21" fmla="*/ 41 h 48"/>
              <a:gd name="T22" fmla="*/ 34 w 83"/>
              <a:gd name="T23" fmla="*/ 38 h 48"/>
              <a:gd name="T24" fmla="*/ 17 w 83"/>
              <a:gd name="T25" fmla="*/ 48 h 48"/>
              <a:gd name="T26" fmla="*/ 10 w 83"/>
              <a:gd name="T27" fmla="*/ 41 h 48"/>
              <a:gd name="T28" fmla="*/ 7 w 83"/>
              <a:gd name="T29" fmla="*/ 24 h 48"/>
              <a:gd name="T30" fmla="*/ 0 w 83"/>
              <a:gd name="T31" fmla="*/ 20 h 48"/>
              <a:gd name="T32" fmla="*/ 0 w 83"/>
              <a:gd name="T33" fmla="*/ 10 h 48"/>
              <a:gd name="T34" fmla="*/ 21 w 83"/>
              <a:gd name="T35" fmla="*/ 7 h 48"/>
              <a:gd name="T36" fmla="*/ 24 w 83"/>
              <a:gd name="T37" fmla="*/ 0 h 48"/>
              <a:gd name="T38" fmla="*/ 34 w 83"/>
              <a:gd name="T39" fmla="*/ 0 h 48"/>
              <a:gd name="T40" fmla="*/ 48 w 83"/>
              <a:gd name="T41" fmla="*/ 7 h 48"/>
              <a:gd name="T42" fmla="*/ 52 w 83"/>
              <a:gd name="T43" fmla="*/ 0 h 48"/>
              <a:gd name="T44" fmla="*/ 69 w 83"/>
              <a:gd name="T4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48">
                <a:moveTo>
                  <a:pt x="69" y="3"/>
                </a:moveTo>
                <a:lnTo>
                  <a:pt x="69" y="14"/>
                </a:lnTo>
                <a:lnTo>
                  <a:pt x="80" y="24"/>
                </a:lnTo>
                <a:lnTo>
                  <a:pt x="80" y="34"/>
                </a:lnTo>
                <a:lnTo>
                  <a:pt x="83" y="34"/>
                </a:lnTo>
                <a:lnTo>
                  <a:pt x="83" y="41"/>
                </a:lnTo>
                <a:lnTo>
                  <a:pt x="73" y="48"/>
                </a:lnTo>
                <a:lnTo>
                  <a:pt x="62" y="41"/>
                </a:lnTo>
                <a:lnTo>
                  <a:pt x="52" y="41"/>
                </a:lnTo>
                <a:lnTo>
                  <a:pt x="48" y="34"/>
                </a:lnTo>
                <a:lnTo>
                  <a:pt x="41" y="41"/>
                </a:lnTo>
                <a:lnTo>
                  <a:pt x="34" y="38"/>
                </a:lnTo>
                <a:lnTo>
                  <a:pt x="17" y="48"/>
                </a:lnTo>
                <a:lnTo>
                  <a:pt x="10" y="41"/>
                </a:lnTo>
                <a:lnTo>
                  <a:pt x="7" y="24"/>
                </a:lnTo>
                <a:lnTo>
                  <a:pt x="0" y="20"/>
                </a:lnTo>
                <a:lnTo>
                  <a:pt x="0" y="10"/>
                </a:lnTo>
                <a:lnTo>
                  <a:pt x="21" y="7"/>
                </a:lnTo>
                <a:lnTo>
                  <a:pt x="24" y="0"/>
                </a:lnTo>
                <a:lnTo>
                  <a:pt x="34" y="0"/>
                </a:lnTo>
                <a:lnTo>
                  <a:pt x="48" y="7"/>
                </a:lnTo>
                <a:lnTo>
                  <a:pt x="52" y="0"/>
                </a:lnTo>
                <a:lnTo>
                  <a:pt x="69"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0" name="Freeform 147">
            <a:extLst>
              <a:ext uri="{FF2B5EF4-FFF2-40B4-BE49-F238E27FC236}">
                <a16:creationId xmlns:a16="http://schemas.microsoft.com/office/drawing/2014/main" id="{C953A59B-0599-0574-3C34-99BFAA7CC99F}"/>
              </a:ext>
              <a:ext uri="{C183D7F6-B498-43B3-948B-1728B52AA6E4}">
                <adec:decorative xmlns:adec="http://schemas.microsoft.com/office/drawing/2017/decorative" val="1"/>
              </a:ext>
            </a:extLst>
          </p:cNvPr>
          <p:cNvSpPr>
            <a:spLocks/>
          </p:cNvSpPr>
          <p:nvPr/>
        </p:nvSpPr>
        <p:spPr bwMode="auto">
          <a:xfrm>
            <a:off x="10388124" y="5756973"/>
            <a:ext cx="183362" cy="142615"/>
          </a:xfrm>
          <a:custGeom>
            <a:avLst/>
            <a:gdLst>
              <a:gd name="T0" fmla="*/ 63 w 63"/>
              <a:gd name="T1" fmla="*/ 24 h 49"/>
              <a:gd name="T2" fmla="*/ 63 w 63"/>
              <a:gd name="T3" fmla="*/ 10 h 49"/>
              <a:gd name="T4" fmla="*/ 56 w 63"/>
              <a:gd name="T5" fmla="*/ 0 h 49"/>
              <a:gd name="T6" fmla="*/ 42 w 63"/>
              <a:gd name="T7" fmla="*/ 7 h 49"/>
              <a:gd name="T8" fmla="*/ 38 w 63"/>
              <a:gd name="T9" fmla="*/ 0 h 49"/>
              <a:gd name="T10" fmla="*/ 24 w 63"/>
              <a:gd name="T11" fmla="*/ 0 h 49"/>
              <a:gd name="T12" fmla="*/ 21 w 63"/>
              <a:gd name="T13" fmla="*/ 4 h 49"/>
              <a:gd name="T14" fmla="*/ 28 w 63"/>
              <a:gd name="T15" fmla="*/ 7 h 49"/>
              <a:gd name="T16" fmla="*/ 24 w 63"/>
              <a:gd name="T17" fmla="*/ 14 h 49"/>
              <a:gd name="T18" fmla="*/ 7 w 63"/>
              <a:gd name="T19" fmla="*/ 10 h 49"/>
              <a:gd name="T20" fmla="*/ 0 w 63"/>
              <a:gd name="T21" fmla="*/ 24 h 49"/>
              <a:gd name="T22" fmla="*/ 4 w 63"/>
              <a:gd name="T23" fmla="*/ 38 h 49"/>
              <a:gd name="T24" fmla="*/ 14 w 63"/>
              <a:gd name="T25" fmla="*/ 42 h 49"/>
              <a:gd name="T26" fmla="*/ 24 w 63"/>
              <a:gd name="T27" fmla="*/ 42 h 49"/>
              <a:gd name="T28" fmla="*/ 38 w 63"/>
              <a:gd name="T29" fmla="*/ 49 h 49"/>
              <a:gd name="T30" fmla="*/ 42 w 63"/>
              <a:gd name="T31" fmla="*/ 42 h 49"/>
              <a:gd name="T32" fmla="*/ 59 w 63"/>
              <a:gd name="T33" fmla="*/ 45 h 49"/>
              <a:gd name="T34" fmla="*/ 63 w 63"/>
              <a:gd name="T35" fmla="*/ 38 h 49"/>
              <a:gd name="T36" fmla="*/ 56 w 63"/>
              <a:gd name="T37" fmla="*/ 31 h 49"/>
              <a:gd name="T38" fmla="*/ 56 w 63"/>
              <a:gd name="T39" fmla="*/ 24 h 49"/>
              <a:gd name="T40" fmla="*/ 63 w 63"/>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63" y="24"/>
                </a:moveTo>
                <a:lnTo>
                  <a:pt x="63" y="10"/>
                </a:lnTo>
                <a:lnTo>
                  <a:pt x="56" y="0"/>
                </a:lnTo>
                <a:lnTo>
                  <a:pt x="42" y="7"/>
                </a:lnTo>
                <a:lnTo>
                  <a:pt x="38" y="0"/>
                </a:lnTo>
                <a:lnTo>
                  <a:pt x="24" y="0"/>
                </a:lnTo>
                <a:lnTo>
                  <a:pt x="21" y="4"/>
                </a:lnTo>
                <a:lnTo>
                  <a:pt x="28" y="7"/>
                </a:lnTo>
                <a:lnTo>
                  <a:pt x="24" y="14"/>
                </a:lnTo>
                <a:lnTo>
                  <a:pt x="7" y="10"/>
                </a:lnTo>
                <a:lnTo>
                  <a:pt x="0" y="24"/>
                </a:lnTo>
                <a:lnTo>
                  <a:pt x="4" y="38"/>
                </a:lnTo>
                <a:lnTo>
                  <a:pt x="14" y="42"/>
                </a:lnTo>
                <a:lnTo>
                  <a:pt x="24" y="42"/>
                </a:lnTo>
                <a:lnTo>
                  <a:pt x="38" y="49"/>
                </a:lnTo>
                <a:lnTo>
                  <a:pt x="42" y="42"/>
                </a:lnTo>
                <a:lnTo>
                  <a:pt x="59" y="45"/>
                </a:lnTo>
                <a:lnTo>
                  <a:pt x="63" y="38"/>
                </a:lnTo>
                <a:lnTo>
                  <a:pt x="56" y="31"/>
                </a:lnTo>
                <a:lnTo>
                  <a:pt x="56" y="24"/>
                </a:lnTo>
                <a:lnTo>
                  <a:pt x="63"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1" name="Freeform 148">
            <a:extLst>
              <a:ext uri="{FF2B5EF4-FFF2-40B4-BE49-F238E27FC236}">
                <a16:creationId xmlns:a16="http://schemas.microsoft.com/office/drawing/2014/main" id="{CAD6285F-0C20-0CCF-BB41-D506BD786D33}"/>
              </a:ext>
              <a:ext uri="{C183D7F6-B498-43B3-948B-1728B52AA6E4}">
                <adec:decorative xmlns:adec="http://schemas.microsoft.com/office/drawing/2017/decorative" val="1"/>
              </a:ext>
            </a:extLst>
          </p:cNvPr>
          <p:cNvSpPr>
            <a:spLocks/>
          </p:cNvSpPr>
          <p:nvPr/>
        </p:nvSpPr>
        <p:spPr bwMode="auto">
          <a:xfrm>
            <a:off x="10236778" y="5727868"/>
            <a:ext cx="232840" cy="180451"/>
          </a:xfrm>
          <a:custGeom>
            <a:avLst/>
            <a:gdLst>
              <a:gd name="T0" fmla="*/ 80 w 80"/>
              <a:gd name="T1" fmla="*/ 17 h 62"/>
              <a:gd name="T2" fmla="*/ 73 w 80"/>
              <a:gd name="T3" fmla="*/ 14 h 62"/>
              <a:gd name="T4" fmla="*/ 76 w 80"/>
              <a:gd name="T5" fmla="*/ 10 h 62"/>
              <a:gd name="T6" fmla="*/ 56 w 80"/>
              <a:gd name="T7" fmla="*/ 7 h 62"/>
              <a:gd name="T8" fmla="*/ 49 w 80"/>
              <a:gd name="T9" fmla="*/ 0 h 62"/>
              <a:gd name="T10" fmla="*/ 31 w 80"/>
              <a:gd name="T11" fmla="*/ 10 h 62"/>
              <a:gd name="T12" fmla="*/ 24 w 80"/>
              <a:gd name="T13" fmla="*/ 7 h 62"/>
              <a:gd name="T14" fmla="*/ 3 w 80"/>
              <a:gd name="T15" fmla="*/ 20 h 62"/>
              <a:gd name="T16" fmla="*/ 0 w 80"/>
              <a:gd name="T17" fmla="*/ 41 h 62"/>
              <a:gd name="T18" fmla="*/ 10 w 80"/>
              <a:gd name="T19" fmla="*/ 52 h 62"/>
              <a:gd name="T20" fmla="*/ 24 w 80"/>
              <a:gd name="T21" fmla="*/ 31 h 62"/>
              <a:gd name="T22" fmla="*/ 28 w 80"/>
              <a:gd name="T23" fmla="*/ 38 h 62"/>
              <a:gd name="T24" fmla="*/ 31 w 80"/>
              <a:gd name="T25" fmla="*/ 45 h 62"/>
              <a:gd name="T26" fmla="*/ 31 w 80"/>
              <a:gd name="T27" fmla="*/ 52 h 62"/>
              <a:gd name="T28" fmla="*/ 42 w 80"/>
              <a:gd name="T29" fmla="*/ 62 h 62"/>
              <a:gd name="T30" fmla="*/ 63 w 80"/>
              <a:gd name="T31" fmla="*/ 59 h 62"/>
              <a:gd name="T32" fmla="*/ 66 w 80"/>
              <a:gd name="T33" fmla="*/ 52 h 62"/>
              <a:gd name="T34" fmla="*/ 56 w 80"/>
              <a:gd name="T35" fmla="*/ 48 h 62"/>
              <a:gd name="T36" fmla="*/ 52 w 80"/>
              <a:gd name="T37" fmla="*/ 34 h 62"/>
              <a:gd name="T38" fmla="*/ 59 w 80"/>
              <a:gd name="T39" fmla="*/ 20 h 62"/>
              <a:gd name="T40" fmla="*/ 76 w 80"/>
              <a:gd name="T41" fmla="*/ 24 h 62"/>
              <a:gd name="T42" fmla="*/ 80 w 80"/>
              <a:gd name="T43"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80" y="17"/>
                </a:moveTo>
                <a:lnTo>
                  <a:pt x="73" y="14"/>
                </a:lnTo>
                <a:lnTo>
                  <a:pt x="76" y="10"/>
                </a:lnTo>
                <a:lnTo>
                  <a:pt x="56" y="7"/>
                </a:lnTo>
                <a:lnTo>
                  <a:pt x="49" y="0"/>
                </a:lnTo>
                <a:lnTo>
                  <a:pt x="31" y="10"/>
                </a:lnTo>
                <a:lnTo>
                  <a:pt x="24" y="7"/>
                </a:lnTo>
                <a:lnTo>
                  <a:pt x="3" y="20"/>
                </a:lnTo>
                <a:lnTo>
                  <a:pt x="0" y="41"/>
                </a:lnTo>
                <a:lnTo>
                  <a:pt x="10" y="52"/>
                </a:lnTo>
                <a:lnTo>
                  <a:pt x="24" y="31"/>
                </a:lnTo>
                <a:lnTo>
                  <a:pt x="28" y="38"/>
                </a:lnTo>
                <a:lnTo>
                  <a:pt x="31" y="45"/>
                </a:lnTo>
                <a:lnTo>
                  <a:pt x="31" y="52"/>
                </a:lnTo>
                <a:lnTo>
                  <a:pt x="42" y="62"/>
                </a:lnTo>
                <a:lnTo>
                  <a:pt x="63" y="59"/>
                </a:lnTo>
                <a:lnTo>
                  <a:pt x="66" y="52"/>
                </a:lnTo>
                <a:lnTo>
                  <a:pt x="56" y="48"/>
                </a:lnTo>
                <a:lnTo>
                  <a:pt x="52" y="34"/>
                </a:lnTo>
                <a:lnTo>
                  <a:pt x="59" y="20"/>
                </a:lnTo>
                <a:lnTo>
                  <a:pt x="76" y="24"/>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2" name="Freeform 151">
            <a:extLst>
              <a:ext uri="{FF2B5EF4-FFF2-40B4-BE49-F238E27FC236}">
                <a16:creationId xmlns:a16="http://schemas.microsoft.com/office/drawing/2014/main" id="{72FB05BB-B29F-F25F-0248-F12A1648CC64}"/>
              </a:ext>
              <a:ext uri="{C183D7F6-B498-43B3-948B-1728B52AA6E4}">
                <adec:decorative xmlns:adec="http://schemas.microsoft.com/office/drawing/2017/decorative" val="1"/>
              </a:ext>
            </a:extLst>
          </p:cNvPr>
          <p:cNvSpPr>
            <a:spLocks/>
          </p:cNvSpPr>
          <p:nvPr/>
        </p:nvSpPr>
        <p:spPr bwMode="auto">
          <a:xfrm>
            <a:off x="10166927" y="3687608"/>
            <a:ext cx="180451" cy="171720"/>
          </a:xfrm>
          <a:custGeom>
            <a:avLst/>
            <a:gdLst>
              <a:gd name="T0" fmla="*/ 21 w 62"/>
              <a:gd name="T1" fmla="*/ 3 h 59"/>
              <a:gd name="T2" fmla="*/ 31 w 62"/>
              <a:gd name="T3" fmla="*/ 0 h 59"/>
              <a:gd name="T4" fmla="*/ 45 w 62"/>
              <a:gd name="T5" fmla="*/ 14 h 59"/>
              <a:gd name="T6" fmla="*/ 62 w 62"/>
              <a:gd name="T7" fmla="*/ 21 h 59"/>
              <a:gd name="T8" fmla="*/ 62 w 62"/>
              <a:gd name="T9" fmla="*/ 28 h 59"/>
              <a:gd name="T10" fmla="*/ 55 w 62"/>
              <a:gd name="T11" fmla="*/ 35 h 59"/>
              <a:gd name="T12" fmla="*/ 48 w 62"/>
              <a:gd name="T13" fmla="*/ 48 h 59"/>
              <a:gd name="T14" fmla="*/ 31 w 62"/>
              <a:gd name="T15" fmla="*/ 52 h 59"/>
              <a:gd name="T16" fmla="*/ 27 w 62"/>
              <a:gd name="T17" fmla="*/ 59 h 59"/>
              <a:gd name="T18" fmla="*/ 3 w 62"/>
              <a:gd name="T19" fmla="*/ 42 h 59"/>
              <a:gd name="T20" fmla="*/ 0 w 62"/>
              <a:gd name="T21" fmla="*/ 24 h 59"/>
              <a:gd name="T22" fmla="*/ 10 w 62"/>
              <a:gd name="T23" fmla="*/ 28 h 59"/>
              <a:gd name="T24" fmla="*/ 14 w 62"/>
              <a:gd name="T25" fmla="*/ 21 h 59"/>
              <a:gd name="T26" fmla="*/ 21 w 62"/>
              <a:gd name="T27" fmla="*/ 10 h 59"/>
              <a:gd name="T28" fmla="*/ 21 w 62"/>
              <a:gd name="T2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9">
                <a:moveTo>
                  <a:pt x="21" y="3"/>
                </a:moveTo>
                <a:lnTo>
                  <a:pt x="31" y="0"/>
                </a:lnTo>
                <a:lnTo>
                  <a:pt x="45" y="14"/>
                </a:lnTo>
                <a:lnTo>
                  <a:pt x="62" y="21"/>
                </a:lnTo>
                <a:lnTo>
                  <a:pt x="62" y="28"/>
                </a:lnTo>
                <a:lnTo>
                  <a:pt x="55" y="35"/>
                </a:lnTo>
                <a:lnTo>
                  <a:pt x="48" y="48"/>
                </a:lnTo>
                <a:lnTo>
                  <a:pt x="31" y="52"/>
                </a:lnTo>
                <a:lnTo>
                  <a:pt x="27" y="59"/>
                </a:lnTo>
                <a:lnTo>
                  <a:pt x="3" y="42"/>
                </a:lnTo>
                <a:lnTo>
                  <a:pt x="0" y="24"/>
                </a:lnTo>
                <a:lnTo>
                  <a:pt x="10" y="28"/>
                </a:lnTo>
                <a:lnTo>
                  <a:pt x="14" y="21"/>
                </a:lnTo>
                <a:lnTo>
                  <a:pt x="21" y="10"/>
                </a:lnTo>
                <a:lnTo>
                  <a:pt x="21"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3" name="Freeform 152">
            <a:extLst>
              <a:ext uri="{FF2B5EF4-FFF2-40B4-BE49-F238E27FC236}">
                <a16:creationId xmlns:a16="http://schemas.microsoft.com/office/drawing/2014/main" id="{1C1C8FA5-1833-5C64-2556-4620DF30D0D1}"/>
              </a:ext>
              <a:ext uri="{C183D7F6-B498-43B3-948B-1728B52AA6E4}">
                <adec:decorative xmlns:adec="http://schemas.microsoft.com/office/drawing/2017/decorative" val="1"/>
              </a:ext>
            </a:extLst>
          </p:cNvPr>
          <p:cNvSpPr>
            <a:spLocks/>
          </p:cNvSpPr>
          <p:nvPr/>
        </p:nvSpPr>
        <p:spPr bwMode="auto">
          <a:xfrm>
            <a:off x="10245508" y="3707983"/>
            <a:ext cx="253214" cy="282319"/>
          </a:xfrm>
          <a:custGeom>
            <a:avLst/>
            <a:gdLst>
              <a:gd name="T0" fmla="*/ 60 w 87"/>
              <a:gd name="T1" fmla="*/ 0 h 97"/>
              <a:gd name="T2" fmla="*/ 60 w 87"/>
              <a:gd name="T3" fmla="*/ 10 h 97"/>
              <a:gd name="T4" fmla="*/ 77 w 87"/>
              <a:gd name="T5" fmla="*/ 41 h 97"/>
              <a:gd name="T6" fmla="*/ 87 w 87"/>
              <a:gd name="T7" fmla="*/ 55 h 97"/>
              <a:gd name="T8" fmla="*/ 73 w 87"/>
              <a:gd name="T9" fmla="*/ 62 h 97"/>
              <a:gd name="T10" fmla="*/ 70 w 87"/>
              <a:gd name="T11" fmla="*/ 80 h 97"/>
              <a:gd name="T12" fmla="*/ 67 w 87"/>
              <a:gd name="T13" fmla="*/ 83 h 97"/>
              <a:gd name="T14" fmla="*/ 63 w 87"/>
              <a:gd name="T15" fmla="*/ 90 h 97"/>
              <a:gd name="T16" fmla="*/ 63 w 87"/>
              <a:gd name="T17" fmla="*/ 97 h 97"/>
              <a:gd name="T18" fmla="*/ 49 w 87"/>
              <a:gd name="T19" fmla="*/ 93 h 97"/>
              <a:gd name="T20" fmla="*/ 21 w 87"/>
              <a:gd name="T21" fmla="*/ 66 h 97"/>
              <a:gd name="T22" fmla="*/ 18 w 87"/>
              <a:gd name="T23" fmla="*/ 62 h 97"/>
              <a:gd name="T24" fmla="*/ 0 w 87"/>
              <a:gd name="T25" fmla="*/ 52 h 97"/>
              <a:gd name="T26" fmla="*/ 4 w 87"/>
              <a:gd name="T27" fmla="*/ 45 h 97"/>
              <a:gd name="T28" fmla="*/ 21 w 87"/>
              <a:gd name="T29" fmla="*/ 41 h 97"/>
              <a:gd name="T30" fmla="*/ 28 w 87"/>
              <a:gd name="T31" fmla="*/ 28 h 97"/>
              <a:gd name="T32" fmla="*/ 35 w 87"/>
              <a:gd name="T33" fmla="*/ 21 h 97"/>
              <a:gd name="T34" fmla="*/ 35 w 87"/>
              <a:gd name="T35" fmla="*/ 14 h 97"/>
              <a:gd name="T36" fmla="*/ 46 w 87"/>
              <a:gd name="T37" fmla="*/ 14 h 97"/>
              <a:gd name="T38" fmla="*/ 60 w 87"/>
              <a:gd name="T3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97">
                <a:moveTo>
                  <a:pt x="60" y="0"/>
                </a:moveTo>
                <a:lnTo>
                  <a:pt x="60" y="10"/>
                </a:lnTo>
                <a:lnTo>
                  <a:pt x="77" y="41"/>
                </a:lnTo>
                <a:lnTo>
                  <a:pt x="87" y="55"/>
                </a:lnTo>
                <a:lnTo>
                  <a:pt x="73" y="62"/>
                </a:lnTo>
                <a:lnTo>
                  <a:pt x="70" y="80"/>
                </a:lnTo>
                <a:lnTo>
                  <a:pt x="67" y="83"/>
                </a:lnTo>
                <a:lnTo>
                  <a:pt x="63" y="90"/>
                </a:lnTo>
                <a:lnTo>
                  <a:pt x="63" y="97"/>
                </a:lnTo>
                <a:lnTo>
                  <a:pt x="49" y="93"/>
                </a:lnTo>
                <a:lnTo>
                  <a:pt x="21" y="66"/>
                </a:lnTo>
                <a:lnTo>
                  <a:pt x="18" y="62"/>
                </a:lnTo>
                <a:lnTo>
                  <a:pt x="0" y="52"/>
                </a:lnTo>
                <a:lnTo>
                  <a:pt x="4" y="45"/>
                </a:lnTo>
                <a:lnTo>
                  <a:pt x="21" y="41"/>
                </a:lnTo>
                <a:lnTo>
                  <a:pt x="28" y="28"/>
                </a:lnTo>
                <a:lnTo>
                  <a:pt x="35" y="21"/>
                </a:lnTo>
                <a:lnTo>
                  <a:pt x="35" y="14"/>
                </a:lnTo>
                <a:lnTo>
                  <a:pt x="46" y="14"/>
                </a:lnTo>
                <a:lnTo>
                  <a:pt x="6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4" name="Freeform 153">
            <a:extLst>
              <a:ext uri="{FF2B5EF4-FFF2-40B4-BE49-F238E27FC236}">
                <a16:creationId xmlns:a16="http://schemas.microsoft.com/office/drawing/2014/main" id="{E8DD855C-91C4-3322-8700-0D06BC8C0870}"/>
              </a:ext>
              <a:ext uri="{C183D7F6-B498-43B3-948B-1728B52AA6E4}">
                <adec:decorative xmlns:adec="http://schemas.microsoft.com/office/drawing/2017/decorative" val="1"/>
              </a:ext>
            </a:extLst>
          </p:cNvPr>
          <p:cNvSpPr>
            <a:spLocks/>
          </p:cNvSpPr>
          <p:nvPr/>
        </p:nvSpPr>
        <p:spPr bwMode="auto">
          <a:xfrm>
            <a:off x="10166927" y="4100898"/>
            <a:ext cx="180451" cy="183362"/>
          </a:xfrm>
          <a:custGeom>
            <a:avLst/>
            <a:gdLst>
              <a:gd name="T0" fmla="*/ 31 w 62"/>
              <a:gd name="T1" fmla="*/ 0 h 63"/>
              <a:gd name="T2" fmla="*/ 45 w 62"/>
              <a:gd name="T3" fmla="*/ 4 h 63"/>
              <a:gd name="T4" fmla="*/ 62 w 62"/>
              <a:gd name="T5" fmla="*/ 28 h 63"/>
              <a:gd name="T6" fmla="*/ 52 w 62"/>
              <a:gd name="T7" fmla="*/ 31 h 63"/>
              <a:gd name="T8" fmla="*/ 48 w 62"/>
              <a:gd name="T9" fmla="*/ 59 h 63"/>
              <a:gd name="T10" fmla="*/ 38 w 62"/>
              <a:gd name="T11" fmla="*/ 63 h 63"/>
              <a:gd name="T12" fmla="*/ 14 w 62"/>
              <a:gd name="T13" fmla="*/ 35 h 63"/>
              <a:gd name="T14" fmla="*/ 0 w 62"/>
              <a:gd name="T15" fmla="*/ 21 h 63"/>
              <a:gd name="T16" fmla="*/ 14 w 62"/>
              <a:gd name="T17" fmla="*/ 7 h 63"/>
              <a:gd name="T18" fmla="*/ 31 w 62"/>
              <a:gd name="T19" fmla="*/ 11 h 63"/>
              <a:gd name="T20" fmla="*/ 31 w 62"/>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31" y="0"/>
                </a:moveTo>
                <a:lnTo>
                  <a:pt x="45" y="4"/>
                </a:lnTo>
                <a:lnTo>
                  <a:pt x="62" y="28"/>
                </a:lnTo>
                <a:lnTo>
                  <a:pt x="52" y="31"/>
                </a:lnTo>
                <a:lnTo>
                  <a:pt x="48" y="59"/>
                </a:lnTo>
                <a:lnTo>
                  <a:pt x="38" y="63"/>
                </a:lnTo>
                <a:lnTo>
                  <a:pt x="14" y="35"/>
                </a:lnTo>
                <a:lnTo>
                  <a:pt x="0" y="21"/>
                </a:lnTo>
                <a:lnTo>
                  <a:pt x="14" y="7"/>
                </a:lnTo>
                <a:lnTo>
                  <a:pt x="31" y="11"/>
                </a:lnTo>
                <a:lnTo>
                  <a:pt x="31"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5" name="Freeform 154">
            <a:extLst>
              <a:ext uri="{FF2B5EF4-FFF2-40B4-BE49-F238E27FC236}">
                <a16:creationId xmlns:a16="http://schemas.microsoft.com/office/drawing/2014/main" id="{5DB6E9B8-244B-9249-FD20-97EF9D0F5DAC}"/>
              </a:ext>
              <a:ext uri="{C183D7F6-B498-43B3-948B-1728B52AA6E4}">
                <adec:decorative xmlns:adec="http://schemas.microsoft.com/office/drawing/2017/decorative" val="1"/>
              </a:ext>
            </a:extLst>
          </p:cNvPr>
          <p:cNvSpPr>
            <a:spLocks/>
          </p:cNvSpPr>
          <p:nvPr/>
        </p:nvSpPr>
        <p:spPr bwMode="auto">
          <a:xfrm>
            <a:off x="10428872" y="3868059"/>
            <a:ext cx="203735" cy="203735"/>
          </a:xfrm>
          <a:custGeom>
            <a:avLst/>
            <a:gdLst>
              <a:gd name="T0" fmla="*/ 24 w 70"/>
              <a:gd name="T1" fmla="*/ 0 h 70"/>
              <a:gd name="T2" fmla="*/ 38 w 70"/>
              <a:gd name="T3" fmla="*/ 14 h 70"/>
              <a:gd name="T4" fmla="*/ 63 w 70"/>
              <a:gd name="T5" fmla="*/ 25 h 70"/>
              <a:gd name="T6" fmla="*/ 63 w 70"/>
              <a:gd name="T7" fmla="*/ 28 h 70"/>
              <a:gd name="T8" fmla="*/ 70 w 70"/>
              <a:gd name="T9" fmla="*/ 42 h 70"/>
              <a:gd name="T10" fmla="*/ 14 w 70"/>
              <a:gd name="T11" fmla="*/ 70 h 70"/>
              <a:gd name="T12" fmla="*/ 7 w 70"/>
              <a:gd name="T13" fmla="*/ 42 h 70"/>
              <a:gd name="T14" fmla="*/ 0 w 70"/>
              <a:gd name="T15" fmla="*/ 42 h 70"/>
              <a:gd name="T16" fmla="*/ 0 w 70"/>
              <a:gd name="T17" fmla="*/ 35 h 70"/>
              <a:gd name="T18" fmla="*/ 4 w 70"/>
              <a:gd name="T19" fmla="*/ 28 h 70"/>
              <a:gd name="T20" fmla="*/ 7 w 70"/>
              <a:gd name="T21" fmla="*/ 25 h 70"/>
              <a:gd name="T22" fmla="*/ 10 w 70"/>
              <a:gd name="T23" fmla="*/ 7 h 70"/>
              <a:gd name="T24" fmla="*/ 24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24" y="0"/>
                </a:moveTo>
                <a:lnTo>
                  <a:pt x="38" y="14"/>
                </a:lnTo>
                <a:lnTo>
                  <a:pt x="63" y="25"/>
                </a:lnTo>
                <a:lnTo>
                  <a:pt x="63" y="28"/>
                </a:lnTo>
                <a:lnTo>
                  <a:pt x="70" y="42"/>
                </a:lnTo>
                <a:lnTo>
                  <a:pt x="14" y="70"/>
                </a:lnTo>
                <a:lnTo>
                  <a:pt x="7" y="42"/>
                </a:lnTo>
                <a:lnTo>
                  <a:pt x="0" y="42"/>
                </a:lnTo>
                <a:lnTo>
                  <a:pt x="0" y="35"/>
                </a:lnTo>
                <a:lnTo>
                  <a:pt x="4" y="28"/>
                </a:lnTo>
                <a:lnTo>
                  <a:pt x="7" y="25"/>
                </a:lnTo>
                <a:lnTo>
                  <a:pt x="10" y="7"/>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66" name="Freeform 155">
            <a:extLst>
              <a:ext uri="{FF2B5EF4-FFF2-40B4-BE49-F238E27FC236}">
                <a16:creationId xmlns:a16="http://schemas.microsoft.com/office/drawing/2014/main" id="{125BEB5D-03CE-CCA3-5C07-11F1E20C6B5F}"/>
              </a:ext>
              <a:ext uri="{C183D7F6-B498-43B3-948B-1728B52AA6E4}">
                <adec:decorative xmlns:adec="http://schemas.microsoft.com/office/drawing/2017/decorative" val="1"/>
              </a:ext>
            </a:extLst>
          </p:cNvPr>
          <p:cNvSpPr>
            <a:spLocks/>
          </p:cNvSpPr>
          <p:nvPr/>
        </p:nvSpPr>
        <p:spPr bwMode="auto">
          <a:xfrm>
            <a:off x="10175656" y="3373274"/>
            <a:ext cx="253214" cy="334708"/>
          </a:xfrm>
          <a:custGeom>
            <a:avLst/>
            <a:gdLst>
              <a:gd name="T0" fmla="*/ 42 w 87"/>
              <a:gd name="T1" fmla="*/ 0 h 115"/>
              <a:gd name="T2" fmla="*/ 42 w 87"/>
              <a:gd name="T3" fmla="*/ 4 h 115"/>
              <a:gd name="T4" fmla="*/ 35 w 87"/>
              <a:gd name="T5" fmla="*/ 25 h 115"/>
              <a:gd name="T6" fmla="*/ 56 w 87"/>
              <a:gd name="T7" fmla="*/ 39 h 115"/>
              <a:gd name="T8" fmla="*/ 87 w 87"/>
              <a:gd name="T9" fmla="*/ 63 h 115"/>
              <a:gd name="T10" fmla="*/ 80 w 87"/>
              <a:gd name="T11" fmla="*/ 66 h 115"/>
              <a:gd name="T12" fmla="*/ 77 w 87"/>
              <a:gd name="T13" fmla="*/ 80 h 115"/>
              <a:gd name="T14" fmla="*/ 87 w 87"/>
              <a:gd name="T15" fmla="*/ 87 h 115"/>
              <a:gd name="T16" fmla="*/ 84 w 87"/>
              <a:gd name="T17" fmla="*/ 94 h 115"/>
              <a:gd name="T18" fmla="*/ 87 w 87"/>
              <a:gd name="T19" fmla="*/ 104 h 115"/>
              <a:gd name="T20" fmla="*/ 87 w 87"/>
              <a:gd name="T21" fmla="*/ 115 h 115"/>
              <a:gd name="T22" fmla="*/ 84 w 87"/>
              <a:gd name="T23" fmla="*/ 115 h 115"/>
              <a:gd name="T24" fmla="*/ 80 w 87"/>
              <a:gd name="T25" fmla="*/ 108 h 115"/>
              <a:gd name="T26" fmla="*/ 73 w 87"/>
              <a:gd name="T27" fmla="*/ 101 h 115"/>
              <a:gd name="T28" fmla="*/ 56 w 87"/>
              <a:gd name="T29" fmla="*/ 91 h 115"/>
              <a:gd name="T30" fmla="*/ 38 w 87"/>
              <a:gd name="T31" fmla="*/ 73 h 115"/>
              <a:gd name="T32" fmla="*/ 28 w 87"/>
              <a:gd name="T33" fmla="*/ 73 h 115"/>
              <a:gd name="T34" fmla="*/ 21 w 87"/>
              <a:gd name="T35" fmla="*/ 63 h 115"/>
              <a:gd name="T36" fmla="*/ 21 w 87"/>
              <a:gd name="T37" fmla="*/ 52 h 115"/>
              <a:gd name="T38" fmla="*/ 21 w 87"/>
              <a:gd name="T39" fmla="*/ 45 h 115"/>
              <a:gd name="T40" fmla="*/ 7 w 87"/>
              <a:gd name="T41" fmla="*/ 25 h 115"/>
              <a:gd name="T42" fmla="*/ 0 w 87"/>
              <a:gd name="T43" fmla="*/ 25 h 115"/>
              <a:gd name="T44" fmla="*/ 0 w 87"/>
              <a:gd name="T45" fmla="*/ 18 h 115"/>
              <a:gd name="T46" fmla="*/ 4 w 87"/>
              <a:gd name="T47" fmla="*/ 18 h 115"/>
              <a:gd name="T48" fmla="*/ 4 w 87"/>
              <a:gd name="T49" fmla="*/ 14 h 115"/>
              <a:gd name="T50" fmla="*/ 7 w 87"/>
              <a:gd name="T51" fmla="*/ 14 h 115"/>
              <a:gd name="T52" fmla="*/ 11 w 87"/>
              <a:gd name="T53" fmla="*/ 14 h 115"/>
              <a:gd name="T54" fmla="*/ 14 w 87"/>
              <a:gd name="T55" fmla="*/ 14 h 115"/>
              <a:gd name="T56" fmla="*/ 18 w 87"/>
              <a:gd name="T57" fmla="*/ 7 h 115"/>
              <a:gd name="T58" fmla="*/ 21 w 87"/>
              <a:gd name="T59" fmla="*/ 4 h 115"/>
              <a:gd name="T60" fmla="*/ 35 w 87"/>
              <a:gd name="T61" fmla="*/ 4 h 115"/>
              <a:gd name="T62" fmla="*/ 38 w 87"/>
              <a:gd name="T63" fmla="*/ 4 h 115"/>
              <a:gd name="T64" fmla="*/ 42 w 87"/>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15">
                <a:moveTo>
                  <a:pt x="42" y="0"/>
                </a:moveTo>
                <a:lnTo>
                  <a:pt x="42" y="4"/>
                </a:lnTo>
                <a:lnTo>
                  <a:pt x="35" y="25"/>
                </a:lnTo>
                <a:lnTo>
                  <a:pt x="56" y="39"/>
                </a:lnTo>
                <a:lnTo>
                  <a:pt x="87" y="63"/>
                </a:lnTo>
                <a:lnTo>
                  <a:pt x="80" y="66"/>
                </a:lnTo>
                <a:lnTo>
                  <a:pt x="77" y="80"/>
                </a:lnTo>
                <a:lnTo>
                  <a:pt x="87" y="87"/>
                </a:lnTo>
                <a:lnTo>
                  <a:pt x="84" y="94"/>
                </a:lnTo>
                <a:lnTo>
                  <a:pt x="87" y="104"/>
                </a:lnTo>
                <a:lnTo>
                  <a:pt x="87" y="115"/>
                </a:lnTo>
                <a:lnTo>
                  <a:pt x="84" y="115"/>
                </a:lnTo>
                <a:lnTo>
                  <a:pt x="80" y="108"/>
                </a:lnTo>
                <a:lnTo>
                  <a:pt x="73" y="101"/>
                </a:lnTo>
                <a:lnTo>
                  <a:pt x="56" y="91"/>
                </a:lnTo>
                <a:lnTo>
                  <a:pt x="38" y="73"/>
                </a:lnTo>
                <a:lnTo>
                  <a:pt x="28" y="73"/>
                </a:lnTo>
                <a:lnTo>
                  <a:pt x="21" y="63"/>
                </a:lnTo>
                <a:lnTo>
                  <a:pt x="21" y="52"/>
                </a:lnTo>
                <a:lnTo>
                  <a:pt x="21" y="45"/>
                </a:lnTo>
                <a:lnTo>
                  <a:pt x="7" y="25"/>
                </a:lnTo>
                <a:lnTo>
                  <a:pt x="0" y="25"/>
                </a:lnTo>
                <a:lnTo>
                  <a:pt x="0" y="18"/>
                </a:lnTo>
                <a:lnTo>
                  <a:pt x="4" y="18"/>
                </a:lnTo>
                <a:lnTo>
                  <a:pt x="4" y="14"/>
                </a:lnTo>
                <a:lnTo>
                  <a:pt x="7" y="14"/>
                </a:lnTo>
                <a:lnTo>
                  <a:pt x="11" y="14"/>
                </a:lnTo>
                <a:lnTo>
                  <a:pt x="14" y="14"/>
                </a:lnTo>
                <a:lnTo>
                  <a:pt x="18" y="7"/>
                </a:lnTo>
                <a:lnTo>
                  <a:pt x="21" y="4"/>
                </a:lnTo>
                <a:lnTo>
                  <a:pt x="35" y="4"/>
                </a:lnTo>
                <a:lnTo>
                  <a:pt x="38" y="4"/>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7" name="Freeform 156">
            <a:extLst>
              <a:ext uri="{FF2B5EF4-FFF2-40B4-BE49-F238E27FC236}">
                <a16:creationId xmlns:a16="http://schemas.microsoft.com/office/drawing/2014/main" id="{EAB42B61-B977-184C-25D1-D15906B4E092}"/>
              </a:ext>
              <a:ext uri="{C183D7F6-B498-43B3-948B-1728B52AA6E4}">
                <adec:decorative xmlns:adec="http://schemas.microsoft.com/office/drawing/2017/decorative" val="1"/>
              </a:ext>
            </a:extLst>
          </p:cNvPr>
          <p:cNvSpPr>
            <a:spLocks/>
          </p:cNvSpPr>
          <p:nvPr/>
        </p:nvSpPr>
        <p:spPr bwMode="auto">
          <a:xfrm>
            <a:off x="10367750" y="3990299"/>
            <a:ext cx="273587" cy="314334"/>
          </a:xfrm>
          <a:custGeom>
            <a:avLst/>
            <a:gdLst>
              <a:gd name="T0" fmla="*/ 91 w 94"/>
              <a:gd name="T1" fmla="*/ 0 h 108"/>
              <a:gd name="T2" fmla="*/ 91 w 94"/>
              <a:gd name="T3" fmla="*/ 17 h 108"/>
              <a:gd name="T4" fmla="*/ 87 w 94"/>
              <a:gd name="T5" fmla="*/ 21 h 108"/>
              <a:gd name="T6" fmla="*/ 94 w 94"/>
              <a:gd name="T7" fmla="*/ 69 h 108"/>
              <a:gd name="T8" fmla="*/ 87 w 94"/>
              <a:gd name="T9" fmla="*/ 76 h 108"/>
              <a:gd name="T10" fmla="*/ 80 w 94"/>
              <a:gd name="T11" fmla="*/ 97 h 108"/>
              <a:gd name="T12" fmla="*/ 77 w 94"/>
              <a:gd name="T13" fmla="*/ 104 h 108"/>
              <a:gd name="T14" fmla="*/ 56 w 94"/>
              <a:gd name="T15" fmla="*/ 108 h 108"/>
              <a:gd name="T16" fmla="*/ 45 w 94"/>
              <a:gd name="T17" fmla="*/ 90 h 108"/>
              <a:gd name="T18" fmla="*/ 38 w 94"/>
              <a:gd name="T19" fmla="*/ 87 h 108"/>
              <a:gd name="T20" fmla="*/ 25 w 94"/>
              <a:gd name="T21" fmla="*/ 87 h 108"/>
              <a:gd name="T22" fmla="*/ 0 w 94"/>
              <a:gd name="T23" fmla="*/ 69 h 108"/>
              <a:gd name="T24" fmla="*/ 21 w 94"/>
              <a:gd name="T25" fmla="*/ 62 h 108"/>
              <a:gd name="T26" fmla="*/ 35 w 94"/>
              <a:gd name="T27" fmla="*/ 28 h 108"/>
              <a:gd name="T28" fmla="*/ 91 w 94"/>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8">
                <a:moveTo>
                  <a:pt x="91" y="0"/>
                </a:moveTo>
                <a:lnTo>
                  <a:pt x="91" y="17"/>
                </a:lnTo>
                <a:lnTo>
                  <a:pt x="87" y="21"/>
                </a:lnTo>
                <a:lnTo>
                  <a:pt x="94" y="69"/>
                </a:lnTo>
                <a:lnTo>
                  <a:pt x="87" y="76"/>
                </a:lnTo>
                <a:lnTo>
                  <a:pt x="80" y="97"/>
                </a:lnTo>
                <a:lnTo>
                  <a:pt x="77" y="104"/>
                </a:lnTo>
                <a:lnTo>
                  <a:pt x="56" y="108"/>
                </a:lnTo>
                <a:lnTo>
                  <a:pt x="45" y="90"/>
                </a:lnTo>
                <a:lnTo>
                  <a:pt x="38" y="87"/>
                </a:lnTo>
                <a:lnTo>
                  <a:pt x="25" y="87"/>
                </a:lnTo>
                <a:lnTo>
                  <a:pt x="0" y="69"/>
                </a:lnTo>
                <a:lnTo>
                  <a:pt x="21" y="62"/>
                </a:lnTo>
                <a:lnTo>
                  <a:pt x="35" y="28"/>
                </a:lnTo>
                <a:lnTo>
                  <a:pt x="9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8" name="Freeform 157">
            <a:extLst>
              <a:ext uri="{FF2B5EF4-FFF2-40B4-BE49-F238E27FC236}">
                <a16:creationId xmlns:a16="http://schemas.microsoft.com/office/drawing/2014/main" id="{B9E129D3-983D-57E9-2F44-DDA92C960DB8}"/>
              </a:ext>
              <a:ext uri="{C183D7F6-B498-43B3-948B-1728B52AA6E4}">
                <adec:decorative xmlns:adec="http://schemas.microsoft.com/office/drawing/2017/decorative" val="1"/>
              </a:ext>
            </a:extLst>
          </p:cNvPr>
          <p:cNvSpPr>
            <a:spLocks/>
          </p:cNvSpPr>
          <p:nvPr/>
        </p:nvSpPr>
        <p:spPr bwMode="auto">
          <a:xfrm>
            <a:off x="10175656" y="2808638"/>
            <a:ext cx="69852" cy="101868"/>
          </a:xfrm>
          <a:custGeom>
            <a:avLst/>
            <a:gdLst>
              <a:gd name="T0" fmla="*/ 0 w 24"/>
              <a:gd name="T1" fmla="*/ 7 h 35"/>
              <a:gd name="T2" fmla="*/ 18 w 24"/>
              <a:gd name="T3" fmla="*/ 0 h 35"/>
              <a:gd name="T4" fmla="*/ 24 w 24"/>
              <a:gd name="T5" fmla="*/ 21 h 35"/>
              <a:gd name="T6" fmla="*/ 18 w 24"/>
              <a:gd name="T7" fmla="*/ 31 h 35"/>
              <a:gd name="T8" fmla="*/ 18 w 24"/>
              <a:gd name="T9" fmla="*/ 35 h 35"/>
              <a:gd name="T10" fmla="*/ 18 w 24"/>
              <a:gd name="T11" fmla="*/ 31 h 35"/>
              <a:gd name="T12" fmla="*/ 14 w 24"/>
              <a:gd name="T13" fmla="*/ 24 h 35"/>
              <a:gd name="T14" fmla="*/ 11 w 24"/>
              <a:gd name="T15" fmla="*/ 31 h 35"/>
              <a:gd name="T16" fmla="*/ 7 w 24"/>
              <a:gd name="T17" fmla="*/ 31 h 35"/>
              <a:gd name="T18" fmla="*/ 4 w 24"/>
              <a:gd name="T19" fmla="*/ 28 h 35"/>
              <a:gd name="T20" fmla="*/ 4 w 24"/>
              <a:gd name="T21" fmla="*/ 24 h 35"/>
              <a:gd name="T22" fmla="*/ 7 w 24"/>
              <a:gd name="T23" fmla="*/ 17 h 35"/>
              <a:gd name="T24" fmla="*/ 7 w 24"/>
              <a:gd name="T25" fmla="*/ 14 h 35"/>
              <a:gd name="T26" fmla="*/ 4 w 24"/>
              <a:gd name="T27" fmla="*/ 10 h 35"/>
              <a:gd name="T28" fmla="*/ 0 w 24"/>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0" y="7"/>
                </a:moveTo>
                <a:lnTo>
                  <a:pt x="18" y="0"/>
                </a:lnTo>
                <a:lnTo>
                  <a:pt x="24" y="21"/>
                </a:lnTo>
                <a:lnTo>
                  <a:pt x="18" y="31"/>
                </a:lnTo>
                <a:lnTo>
                  <a:pt x="18" y="35"/>
                </a:lnTo>
                <a:lnTo>
                  <a:pt x="18" y="31"/>
                </a:lnTo>
                <a:lnTo>
                  <a:pt x="14" y="24"/>
                </a:lnTo>
                <a:lnTo>
                  <a:pt x="11" y="31"/>
                </a:lnTo>
                <a:lnTo>
                  <a:pt x="7" y="31"/>
                </a:lnTo>
                <a:lnTo>
                  <a:pt x="4" y="28"/>
                </a:lnTo>
                <a:lnTo>
                  <a:pt x="4" y="24"/>
                </a:lnTo>
                <a:lnTo>
                  <a:pt x="7" y="17"/>
                </a:lnTo>
                <a:lnTo>
                  <a:pt x="7" y="14"/>
                </a:lnTo>
                <a:lnTo>
                  <a:pt x="4"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69" name="Freeform 159">
            <a:extLst>
              <a:ext uri="{FF2B5EF4-FFF2-40B4-BE49-F238E27FC236}">
                <a16:creationId xmlns:a16="http://schemas.microsoft.com/office/drawing/2014/main" id="{328981CB-E640-B4D5-7FE5-2856797B82AF}"/>
              </a:ext>
              <a:ext uri="{C183D7F6-B498-43B3-948B-1728B52AA6E4}">
                <adec:decorative xmlns:adec="http://schemas.microsoft.com/office/drawing/2017/decorative" val="1"/>
              </a:ext>
            </a:extLst>
          </p:cNvPr>
          <p:cNvSpPr>
            <a:spLocks/>
          </p:cNvSpPr>
          <p:nvPr/>
        </p:nvSpPr>
        <p:spPr bwMode="auto">
          <a:xfrm>
            <a:off x="10094163" y="3446037"/>
            <a:ext cx="325976" cy="302692"/>
          </a:xfrm>
          <a:custGeom>
            <a:avLst/>
            <a:gdLst>
              <a:gd name="T0" fmla="*/ 112 w 112"/>
              <a:gd name="T1" fmla="*/ 90 h 104"/>
              <a:gd name="T2" fmla="*/ 108 w 112"/>
              <a:gd name="T3" fmla="*/ 83 h 104"/>
              <a:gd name="T4" fmla="*/ 101 w 112"/>
              <a:gd name="T5" fmla="*/ 76 h 104"/>
              <a:gd name="T6" fmla="*/ 84 w 112"/>
              <a:gd name="T7" fmla="*/ 66 h 104"/>
              <a:gd name="T8" fmla="*/ 66 w 112"/>
              <a:gd name="T9" fmla="*/ 48 h 104"/>
              <a:gd name="T10" fmla="*/ 56 w 112"/>
              <a:gd name="T11" fmla="*/ 48 h 104"/>
              <a:gd name="T12" fmla="*/ 49 w 112"/>
              <a:gd name="T13" fmla="*/ 38 h 104"/>
              <a:gd name="T14" fmla="*/ 49 w 112"/>
              <a:gd name="T15" fmla="*/ 27 h 104"/>
              <a:gd name="T16" fmla="*/ 49 w 112"/>
              <a:gd name="T17" fmla="*/ 20 h 104"/>
              <a:gd name="T18" fmla="*/ 35 w 112"/>
              <a:gd name="T19" fmla="*/ 0 h 104"/>
              <a:gd name="T20" fmla="*/ 28 w 112"/>
              <a:gd name="T21" fmla="*/ 0 h 104"/>
              <a:gd name="T22" fmla="*/ 28 w 112"/>
              <a:gd name="T23" fmla="*/ 10 h 104"/>
              <a:gd name="T24" fmla="*/ 25 w 112"/>
              <a:gd name="T25" fmla="*/ 14 h 104"/>
              <a:gd name="T26" fmla="*/ 18 w 112"/>
              <a:gd name="T27" fmla="*/ 17 h 104"/>
              <a:gd name="T28" fmla="*/ 14 w 112"/>
              <a:gd name="T29" fmla="*/ 20 h 104"/>
              <a:gd name="T30" fmla="*/ 14 w 112"/>
              <a:gd name="T31" fmla="*/ 27 h 104"/>
              <a:gd name="T32" fmla="*/ 11 w 112"/>
              <a:gd name="T33" fmla="*/ 38 h 104"/>
              <a:gd name="T34" fmla="*/ 7 w 112"/>
              <a:gd name="T35" fmla="*/ 48 h 104"/>
              <a:gd name="T36" fmla="*/ 0 w 112"/>
              <a:gd name="T37" fmla="*/ 52 h 104"/>
              <a:gd name="T38" fmla="*/ 0 w 112"/>
              <a:gd name="T39" fmla="*/ 55 h 104"/>
              <a:gd name="T40" fmla="*/ 25 w 112"/>
              <a:gd name="T41" fmla="*/ 66 h 104"/>
              <a:gd name="T42" fmla="*/ 42 w 112"/>
              <a:gd name="T43" fmla="*/ 66 h 104"/>
              <a:gd name="T44" fmla="*/ 46 w 112"/>
              <a:gd name="T45" fmla="*/ 69 h 104"/>
              <a:gd name="T46" fmla="*/ 56 w 112"/>
              <a:gd name="T47" fmla="*/ 83 h 104"/>
              <a:gd name="T48" fmla="*/ 70 w 112"/>
              <a:gd name="T49" fmla="*/ 97 h 104"/>
              <a:gd name="T50" fmla="*/ 87 w 112"/>
              <a:gd name="T51" fmla="*/ 104 h 104"/>
              <a:gd name="T52" fmla="*/ 98 w 112"/>
              <a:gd name="T53" fmla="*/ 104 h 104"/>
              <a:gd name="T54" fmla="*/ 112 w 112"/>
              <a:gd name="T55"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04">
                <a:moveTo>
                  <a:pt x="112" y="90"/>
                </a:moveTo>
                <a:lnTo>
                  <a:pt x="108" y="83"/>
                </a:lnTo>
                <a:lnTo>
                  <a:pt x="101" y="76"/>
                </a:lnTo>
                <a:lnTo>
                  <a:pt x="84" y="66"/>
                </a:lnTo>
                <a:lnTo>
                  <a:pt x="66" y="48"/>
                </a:lnTo>
                <a:lnTo>
                  <a:pt x="56" y="48"/>
                </a:lnTo>
                <a:lnTo>
                  <a:pt x="49" y="38"/>
                </a:lnTo>
                <a:lnTo>
                  <a:pt x="49" y="27"/>
                </a:lnTo>
                <a:lnTo>
                  <a:pt x="49" y="20"/>
                </a:lnTo>
                <a:lnTo>
                  <a:pt x="35" y="0"/>
                </a:lnTo>
                <a:lnTo>
                  <a:pt x="28" y="0"/>
                </a:lnTo>
                <a:lnTo>
                  <a:pt x="28" y="10"/>
                </a:lnTo>
                <a:lnTo>
                  <a:pt x="25" y="14"/>
                </a:lnTo>
                <a:lnTo>
                  <a:pt x="18" y="17"/>
                </a:lnTo>
                <a:lnTo>
                  <a:pt x="14" y="20"/>
                </a:lnTo>
                <a:lnTo>
                  <a:pt x="14" y="27"/>
                </a:lnTo>
                <a:lnTo>
                  <a:pt x="11" y="38"/>
                </a:lnTo>
                <a:lnTo>
                  <a:pt x="7" y="48"/>
                </a:lnTo>
                <a:lnTo>
                  <a:pt x="0" y="52"/>
                </a:lnTo>
                <a:lnTo>
                  <a:pt x="0" y="55"/>
                </a:lnTo>
                <a:lnTo>
                  <a:pt x="25" y="66"/>
                </a:lnTo>
                <a:lnTo>
                  <a:pt x="42" y="66"/>
                </a:lnTo>
                <a:lnTo>
                  <a:pt x="46" y="69"/>
                </a:lnTo>
                <a:lnTo>
                  <a:pt x="56" y="83"/>
                </a:lnTo>
                <a:lnTo>
                  <a:pt x="70" y="97"/>
                </a:lnTo>
                <a:lnTo>
                  <a:pt x="87" y="104"/>
                </a:lnTo>
                <a:lnTo>
                  <a:pt x="98" y="104"/>
                </a:lnTo>
                <a:lnTo>
                  <a:pt x="112" y="9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0" name="Freeform 160">
            <a:extLst>
              <a:ext uri="{FF2B5EF4-FFF2-40B4-BE49-F238E27FC236}">
                <a16:creationId xmlns:a16="http://schemas.microsoft.com/office/drawing/2014/main" id="{FE6181F7-EC97-68BB-7E1D-1E110F0F61F5}"/>
              </a:ext>
              <a:ext uri="{C183D7F6-B498-43B3-948B-1728B52AA6E4}">
                <adec:decorative xmlns:adec="http://schemas.microsoft.com/office/drawing/2017/decorative" val="1"/>
              </a:ext>
            </a:extLst>
          </p:cNvPr>
          <p:cNvSpPr>
            <a:spLocks/>
          </p:cNvSpPr>
          <p:nvPr/>
        </p:nvSpPr>
        <p:spPr bwMode="auto">
          <a:xfrm>
            <a:off x="10236778" y="5928691"/>
            <a:ext cx="151346" cy="200825"/>
          </a:xfrm>
          <a:custGeom>
            <a:avLst/>
            <a:gdLst>
              <a:gd name="T0" fmla="*/ 10 w 52"/>
              <a:gd name="T1" fmla="*/ 0 h 69"/>
              <a:gd name="T2" fmla="*/ 17 w 52"/>
              <a:gd name="T3" fmla="*/ 0 h 69"/>
              <a:gd name="T4" fmla="*/ 24 w 52"/>
              <a:gd name="T5" fmla="*/ 3 h 69"/>
              <a:gd name="T6" fmla="*/ 28 w 52"/>
              <a:gd name="T7" fmla="*/ 10 h 69"/>
              <a:gd name="T8" fmla="*/ 31 w 52"/>
              <a:gd name="T9" fmla="*/ 14 h 69"/>
              <a:gd name="T10" fmla="*/ 42 w 52"/>
              <a:gd name="T11" fmla="*/ 3 h 69"/>
              <a:gd name="T12" fmla="*/ 49 w 52"/>
              <a:gd name="T13" fmla="*/ 7 h 69"/>
              <a:gd name="T14" fmla="*/ 52 w 52"/>
              <a:gd name="T15" fmla="*/ 24 h 69"/>
              <a:gd name="T16" fmla="*/ 38 w 52"/>
              <a:gd name="T17" fmla="*/ 35 h 69"/>
              <a:gd name="T18" fmla="*/ 45 w 52"/>
              <a:gd name="T19" fmla="*/ 52 h 69"/>
              <a:gd name="T20" fmla="*/ 45 w 52"/>
              <a:gd name="T21" fmla="*/ 59 h 69"/>
              <a:gd name="T22" fmla="*/ 38 w 52"/>
              <a:gd name="T23" fmla="*/ 59 h 69"/>
              <a:gd name="T24" fmla="*/ 35 w 52"/>
              <a:gd name="T25" fmla="*/ 56 h 69"/>
              <a:gd name="T26" fmla="*/ 17 w 52"/>
              <a:gd name="T27" fmla="*/ 59 h 69"/>
              <a:gd name="T28" fmla="*/ 17 w 52"/>
              <a:gd name="T29" fmla="*/ 69 h 69"/>
              <a:gd name="T30" fmla="*/ 7 w 52"/>
              <a:gd name="T31" fmla="*/ 59 h 69"/>
              <a:gd name="T32" fmla="*/ 0 w 52"/>
              <a:gd name="T33" fmla="*/ 52 h 69"/>
              <a:gd name="T34" fmla="*/ 10 w 52"/>
              <a:gd name="T35" fmla="*/ 35 h 69"/>
              <a:gd name="T36" fmla="*/ 3 w 52"/>
              <a:gd name="T37" fmla="*/ 31 h 69"/>
              <a:gd name="T38" fmla="*/ 14 w 52"/>
              <a:gd name="T39" fmla="*/ 17 h 69"/>
              <a:gd name="T40" fmla="*/ 3 w 52"/>
              <a:gd name="T41" fmla="*/ 14 h 69"/>
              <a:gd name="T42" fmla="*/ 10 w 52"/>
              <a:gd name="T4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69">
                <a:moveTo>
                  <a:pt x="10" y="0"/>
                </a:moveTo>
                <a:lnTo>
                  <a:pt x="17" y="0"/>
                </a:lnTo>
                <a:lnTo>
                  <a:pt x="24" y="3"/>
                </a:lnTo>
                <a:lnTo>
                  <a:pt x="28" y="10"/>
                </a:lnTo>
                <a:lnTo>
                  <a:pt x="31" y="14"/>
                </a:lnTo>
                <a:lnTo>
                  <a:pt x="42" y="3"/>
                </a:lnTo>
                <a:lnTo>
                  <a:pt x="49" y="7"/>
                </a:lnTo>
                <a:lnTo>
                  <a:pt x="52" y="24"/>
                </a:lnTo>
                <a:lnTo>
                  <a:pt x="38" y="35"/>
                </a:lnTo>
                <a:lnTo>
                  <a:pt x="45" y="52"/>
                </a:lnTo>
                <a:lnTo>
                  <a:pt x="45" y="59"/>
                </a:lnTo>
                <a:lnTo>
                  <a:pt x="38" y="59"/>
                </a:lnTo>
                <a:lnTo>
                  <a:pt x="35" y="56"/>
                </a:lnTo>
                <a:lnTo>
                  <a:pt x="17" y="59"/>
                </a:lnTo>
                <a:lnTo>
                  <a:pt x="17" y="69"/>
                </a:lnTo>
                <a:lnTo>
                  <a:pt x="7" y="59"/>
                </a:lnTo>
                <a:lnTo>
                  <a:pt x="0" y="52"/>
                </a:lnTo>
                <a:lnTo>
                  <a:pt x="10" y="35"/>
                </a:lnTo>
                <a:lnTo>
                  <a:pt x="3" y="31"/>
                </a:lnTo>
                <a:lnTo>
                  <a:pt x="14" y="17"/>
                </a:lnTo>
                <a:lnTo>
                  <a:pt x="3" y="14"/>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1" name="Freeform 161">
            <a:extLst>
              <a:ext uri="{FF2B5EF4-FFF2-40B4-BE49-F238E27FC236}">
                <a16:creationId xmlns:a16="http://schemas.microsoft.com/office/drawing/2014/main" id="{CC3D10C8-4CE7-BC84-72F6-4A3518C01214}"/>
              </a:ext>
              <a:ext uri="{C183D7F6-B498-43B3-948B-1728B52AA6E4}">
                <adec:decorative xmlns:adec="http://schemas.microsoft.com/office/drawing/2017/decorative" val="1"/>
              </a:ext>
            </a:extLst>
          </p:cNvPr>
          <p:cNvSpPr>
            <a:spLocks/>
          </p:cNvSpPr>
          <p:nvPr/>
        </p:nvSpPr>
        <p:spPr bwMode="auto">
          <a:xfrm>
            <a:off x="10347378" y="5989812"/>
            <a:ext cx="110599" cy="90226"/>
          </a:xfrm>
          <a:custGeom>
            <a:avLst/>
            <a:gdLst>
              <a:gd name="T0" fmla="*/ 38 w 38"/>
              <a:gd name="T1" fmla="*/ 0 h 31"/>
              <a:gd name="T2" fmla="*/ 38 w 38"/>
              <a:gd name="T3" fmla="*/ 14 h 31"/>
              <a:gd name="T4" fmla="*/ 28 w 38"/>
              <a:gd name="T5" fmla="*/ 24 h 31"/>
              <a:gd name="T6" fmla="*/ 7 w 38"/>
              <a:gd name="T7" fmla="*/ 31 h 31"/>
              <a:gd name="T8" fmla="*/ 0 w 38"/>
              <a:gd name="T9" fmla="*/ 14 h 31"/>
              <a:gd name="T10" fmla="*/ 14 w 38"/>
              <a:gd name="T11" fmla="*/ 3 h 31"/>
              <a:gd name="T12" fmla="*/ 21 w 38"/>
              <a:gd name="T13" fmla="*/ 10 h 31"/>
              <a:gd name="T14" fmla="*/ 38 w 38"/>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1">
                <a:moveTo>
                  <a:pt x="38" y="0"/>
                </a:moveTo>
                <a:lnTo>
                  <a:pt x="38" y="14"/>
                </a:lnTo>
                <a:lnTo>
                  <a:pt x="28" y="24"/>
                </a:lnTo>
                <a:lnTo>
                  <a:pt x="7" y="31"/>
                </a:lnTo>
                <a:lnTo>
                  <a:pt x="0" y="14"/>
                </a:lnTo>
                <a:lnTo>
                  <a:pt x="14" y="3"/>
                </a:lnTo>
                <a:lnTo>
                  <a:pt x="21" y="10"/>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2" name="Freeform 162">
            <a:extLst>
              <a:ext uri="{FF2B5EF4-FFF2-40B4-BE49-F238E27FC236}">
                <a16:creationId xmlns:a16="http://schemas.microsoft.com/office/drawing/2014/main" id="{26F50508-7D90-CEAD-BA67-20727BCD1499}"/>
              </a:ext>
              <a:ext uri="{C183D7F6-B498-43B3-948B-1728B52AA6E4}">
                <adec:decorative xmlns:adec="http://schemas.microsoft.com/office/drawing/2017/decorative" val="1"/>
              </a:ext>
            </a:extLst>
          </p:cNvPr>
          <p:cNvSpPr>
            <a:spLocks/>
          </p:cNvSpPr>
          <p:nvPr/>
        </p:nvSpPr>
        <p:spPr bwMode="auto">
          <a:xfrm>
            <a:off x="10428871" y="5978171"/>
            <a:ext cx="90226" cy="122241"/>
          </a:xfrm>
          <a:custGeom>
            <a:avLst/>
            <a:gdLst>
              <a:gd name="T0" fmla="*/ 24 w 31"/>
              <a:gd name="T1" fmla="*/ 0 h 42"/>
              <a:gd name="T2" fmla="*/ 28 w 31"/>
              <a:gd name="T3" fmla="*/ 7 h 42"/>
              <a:gd name="T4" fmla="*/ 24 w 31"/>
              <a:gd name="T5" fmla="*/ 21 h 42"/>
              <a:gd name="T6" fmla="*/ 31 w 31"/>
              <a:gd name="T7" fmla="*/ 21 h 42"/>
              <a:gd name="T8" fmla="*/ 31 w 31"/>
              <a:gd name="T9" fmla="*/ 28 h 42"/>
              <a:gd name="T10" fmla="*/ 28 w 31"/>
              <a:gd name="T11" fmla="*/ 35 h 42"/>
              <a:gd name="T12" fmla="*/ 17 w 31"/>
              <a:gd name="T13" fmla="*/ 42 h 42"/>
              <a:gd name="T14" fmla="*/ 10 w 31"/>
              <a:gd name="T15" fmla="*/ 32 h 42"/>
              <a:gd name="T16" fmla="*/ 0 w 31"/>
              <a:gd name="T17" fmla="*/ 28 h 42"/>
              <a:gd name="T18" fmla="*/ 10 w 31"/>
              <a:gd name="T19" fmla="*/ 18 h 42"/>
              <a:gd name="T20" fmla="*/ 10 w 31"/>
              <a:gd name="T21" fmla="*/ 4 h 42"/>
              <a:gd name="T22" fmla="*/ 17 w 31"/>
              <a:gd name="T23" fmla="*/ 7 h 42"/>
              <a:gd name="T24" fmla="*/ 24 w 31"/>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2">
                <a:moveTo>
                  <a:pt x="24" y="0"/>
                </a:moveTo>
                <a:lnTo>
                  <a:pt x="28" y="7"/>
                </a:lnTo>
                <a:lnTo>
                  <a:pt x="24" y="21"/>
                </a:lnTo>
                <a:lnTo>
                  <a:pt x="31" y="21"/>
                </a:lnTo>
                <a:lnTo>
                  <a:pt x="31" y="28"/>
                </a:lnTo>
                <a:lnTo>
                  <a:pt x="28" y="35"/>
                </a:lnTo>
                <a:lnTo>
                  <a:pt x="17" y="42"/>
                </a:lnTo>
                <a:lnTo>
                  <a:pt x="10" y="32"/>
                </a:lnTo>
                <a:lnTo>
                  <a:pt x="0" y="28"/>
                </a:lnTo>
                <a:lnTo>
                  <a:pt x="10" y="18"/>
                </a:lnTo>
                <a:lnTo>
                  <a:pt x="10" y="4"/>
                </a:lnTo>
                <a:lnTo>
                  <a:pt x="17"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3" name="Freeform 163">
            <a:extLst>
              <a:ext uri="{FF2B5EF4-FFF2-40B4-BE49-F238E27FC236}">
                <a16:creationId xmlns:a16="http://schemas.microsoft.com/office/drawing/2014/main" id="{A7C29194-C508-CA6D-D0E7-368253978ABD}"/>
              </a:ext>
              <a:ext uri="{C183D7F6-B498-43B3-948B-1728B52AA6E4}">
                <adec:decorative xmlns:adec="http://schemas.microsoft.com/office/drawing/2017/decorative" val="1"/>
              </a:ext>
            </a:extLst>
          </p:cNvPr>
          <p:cNvSpPr>
            <a:spLocks/>
          </p:cNvSpPr>
          <p:nvPr/>
        </p:nvSpPr>
        <p:spPr bwMode="auto">
          <a:xfrm>
            <a:off x="10286255" y="6091679"/>
            <a:ext cx="93136" cy="98957"/>
          </a:xfrm>
          <a:custGeom>
            <a:avLst/>
            <a:gdLst>
              <a:gd name="T0" fmla="*/ 21 w 32"/>
              <a:gd name="T1" fmla="*/ 3 h 34"/>
              <a:gd name="T2" fmla="*/ 25 w 32"/>
              <a:gd name="T3" fmla="*/ 20 h 34"/>
              <a:gd name="T4" fmla="*/ 32 w 32"/>
              <a:gd name="T5" fmla="*/ 27 h 34"/>
              <a:gd name="T6" fmla="*/ 14 w 32"/>
              <a:gd name="T7" fmla="*/ 34 h 34"/>
              <a:gd name="T8" fmla="*/ 4 w 32"/>
              <a:gd name="T9" fmla="*/ 17 h 34"/>
              <a:gd name="T10" fmla="*/ 0 w 32"/>
              <a:gd name="T11" fmla="*/ 13 h 34"/>
              <a:gd name="T12" fmla="*/ 0 w 32"/>
              <a:gd name="T13" fmla="*/ 3 h 34"/>
              <a:gd name="T14" fmla="*/ 18 w 32"/>
              <a:gd name="T15" fmla="*/ 0 h 34"/>
              <a:gd name="T16" fmla="*/ 21 w 32"/>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1" y="3"/>
                </a:moveTo>
                <a:lnTo>
                  <a:pt x="25" y="20"/>
                </a:lnTo>
                <a:lnTo>
                  <a:pt x="32" y="27"/>
                </a:lnTo>
                <a:lnTo>
                  <a:pt x="14" y="34"/>
                </a:lnTo>
                <a:lnTo>
                  <a:pt x="4" y="17"/>
                </a:lnTo>
                <a:lnTo>
                  <a:pt x="0" y="13"/>
                </a:lnTo>
                <a:lnTo>
                  <a:pt x="0" y="3"/>
                </a:lnTo>
                <a:lnTo>
                  <a:pt x="18"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4" name="Freeform 164">
            <a:extLst>
              <a:ext uri="{FF2B5EF4-FFF2-40B4-BE49-F238E27FC236}">
                <a16:creationId xmlns:a16="http://schemas.microsoft.com/office/drawing/2014/main" id="{C830AB6F-FA71-383E-B8D6-E7CD7ED04711}"/>
              </a:ext>
              <a:ext uri="{C183D7F6-B498-43B3-948B-1728B52AA6E4}">
                <adec:decorative xmlns:adec="http://schemas.microsoft.com/office/drawing/2017/decorative" val="1"/>
              </a:ext>
            </a:extLst>
          </p:cNvPr>
          <p:cNvSpPr>
            <a:spLocks/>
          </p:cNvSpPr>
          <p:nvPr/>
        </p:nvSpPr>
        <p:spPr bwMode="auto">
          <a:xfrm>
            <a:off x="10236779" y="6161531"/>
            <a:ext cx="40747" cy="49479"/>
          </a:xfrm>
          <a:custGeom>
            <a:avLst/>
            <a:gdLst>
              <a:gd name="T0" fmla="*/ 14 w 14"/>
              <a:gd name="T1" fmla="*/ 0 h 17"/>
              <a:gd name="T2" fmla="*/ 14 w 14"/>
              <a:gd name="T3" fmla="*/ 10 h 17"/>
              <a:gd name="T4" fmla="*/ 10 w 14"/>
              <a:gd name="T5" fmla="*/ 17 h 17"/>
              <a:gd name="T6" fmla="*/ 0 w 14"/>
              <a:gd name="T7" fmla="*/ 17 h 17"/>
              <a:gd name="T8" fmla="*/ 0 w 14"/>
              <a:gd name="T9" fmla="*/ 3 h 17"/>
              <a:gd name="T10" fmla="*/ 7 w 14"/>
              <a:gd name="T11" fmla="*/ 0 h 17"/>
              <a:gd name="T12" fmla="*/ 14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14" y="0"/>
                </a:moveTo>
                <a:lnTo>
                  <a:pt x="14" y="10"/>
                </a:lnTo>
                <a:lnTo>
                  <a:pt x="10" y="17"/>
                </a:lnTo>
                <a:lnTo>
                  <a:pt x="0" y="17"/>
                </a:lnTo>
                <a:lnTo>
                  <a:pt x="0" y="3"/>
                </a:lnTo>
                <a:lnTo>
                  <a:pt x="7" y="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5" name="Freeform 165">
            <a:extLst>
              <a:ext uri="{FF2B5EF4-FFF2-40B4-BE49-F238E27FC236}">
                <a16:creationId xmlns:a16="http://schemas.microsoft.com/office/drawing/2014/main" id="{5034B5DE-2AD8-9F65-A2E3-F82182E50C03}"/>
              </a:ext>
              <a:ext uri="{C183D7F6-B498-43B3-948B-1728B52AA6E4}">
                <adec:decorative xmlns:adec="http://schemas.microsoft.com/office/drawing/2017/decorative" val="1"/>
              </a:ext>
            </a:extLst>
          </p:cNvPr>
          <p:cNvSpPr>
            <a:spLocks/>
          </p:cNvSpPr>
          <p:nvPr/>
        </p:nvSpPr>
        <p:spPr bwMode="auto">
          <a:xfrm>
            <a:off x="10175656" y="6080037"/>
            <a:ext cx="101868" cy="142615"/>
          </a:xfrm>
          <a:custGeom>
            <a:avLst/>
            <a:gdLst>
              <a:gd name="T0" fmla="*/ 4 w 35"/>
              <a:gd name="T1" fmla="*/ 0 h 49"/>
              <a:gd name="T2" fmla="*/ 21 w 35"/>
              <a:gd name="T3" fmla="*/ 0 h 49"/>
              <a:gd name="T4" fmla="*/ 28 w 35"/>
              <a:gd name="T5" fmla="*/ 7 h 49"/>
              <a:gd name="T6" fmla="*/ 18 w 35"/>
              <a:gd name="T7" fmla="*/ 10 h 49"/>
              <a:gd name="T8" fmla="*/ 18 w 35"/>
              <a:gd name="T9" fmla="*/ 28 h 49"/>
              <a:gd name="T10" fmla="*/ 35 w 35"/>
              <a:gd name="T11" fmla="*/ 24 h 49"/>
              <a:gd name="T12" fmla="*/ 35 w 35"/>
              <a:gd name="T13" fmla="*/ 28 h 49"/>
              <a:gd name="T14" fmla="*/ 28 w 35"/>
              <a:gd name="T15" fmla="*/ 28 h 49"/>
              <a:gd name="T16" fmla="*/ 21 w 35"/>
              <a:gd name="T17" fmla="*/ 31 h 49"/>
              <a:gd name="T18" fmla="*/ 21 w 35"/>
              <a:gd name="T19" fmla="*/ 45 h 49"/>
              <a:gd name="T20" fmla="*/ 18 w 35"/>
              <a:gd name="T21" fmla="*/ 42 h 49"/>
              <a:gd name="T22" fmla="*/ 18 w 35"/>
              <a:gd name="T23" fmla="*/ 49 h 49"/>
              <a:gd name="T24" fmla="*/ 11 w 35"/>
              <a:gd name="T25" fmla="*/ 49 h 49"/>
              <a:gd name="T26" fmla="*/ 0 w 35"/>
              <a:gd name="T27" fmla="*/ 38 h 49"/>
              <a:gd name="T28" fmla="*/ 11 w 35"/>
              <a:gd name="T29" fmla="*/ 14 h 49"/>
              <a:gd name="T30" fmla="*/ 4 w 3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9">
                <a:moveTo>
                  <a:pt x="4" y="0"/>
                </a:moveTo>
                <a:lnTo>
                  <a:pt x="21" y="0"/>
                </a:lnTo>
                <a:lnTo>
                  <a:pt x="28" y="7"/>
                </a:lnTo>
                <a:lnTo>
                  <a:pt x="18" y="10"/>
                </a:lnTo>
                <a:lnTo>
                  <a:pt x="18" y="28"/>
                </a:lnTo>
                <a:lnTo>
                  <a:pt x="35" y="24"/>
                </a:lnTo>
                <a:lnTo>
                  <a:pt x="35" y="28"/>
                </a:lnTo>
                <a:lnTo>
                  <a:pt x="28" y="28"/>
                </a:lnTo>
                <a:lnTo>
                  <a:pt x="21" y="31"/>
                </a:lnTo>
                <a:lnTo>
                  <a:pt x="21" y="45"/>
                </a:lnTo>
                <a:lnTo>
                  <a:pt x="18" y="42"/>
                </a:lnTo>
                <a:lnTo>
                  <a:pt x="18" y="49"/>
                </a:lnTo>
                <a:lnTo>
                  <a:pt x="11" y="49"/>
                </a:lnTo>
                <a:lnTo>
                  <a:pt x="0" y="38"/>
                </a:lnTo>
                <a:lnTo>
                  <a:pt x="11" y="14"/>
                </a:lnTo>
                <a:lnTo>
                  <a:pt x="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6" name="Freeform 166">
            <a:extLst>
              <a:ext uri="{FF2B5EF4-FFF2-40B4-BE49-F238E27FC236}">
                <a16:creationId xmlns:a16="http://schemas.microsoft.com/office/drawing/2014/main" id="{C6F44505-3963-34D2-53EE-1DDCFC5EFBBD}"/>
              </a:ext>
              <a:ext uri="{C183D7F6-B498-43B3-948B-1728B52AA6E4}">
                <adec:decorative xmlns:adec="http://schemas.microsoft.com/office/drawing/2017/decorative" val="1"/>
              </a:ext>
            </a:extLst>
          </p:cNvPr>
          <p:cNvSpPr>
            <a:spLocks/>
          </p:cNvSpPr>
          <p:nvPr/>
        </p:nvSpPr>
        <p:spPr bwMode="auto">
          <a:xfrm>
            <a:off x="10166926" y="6251756"/>
            <a:ext cx="139704" cy="101868"/>
          </a:xfrm>
          <a:custGeom>
            <a:avLst/>
            <a:gdLst>
              <a:gd name="T0" fmla="*/ 45 w 48"/>
              <a:gd name="T1" fmla="*/ 10 h 35"/>
              <a:gd name="T2" fmla="*/ 41 w 48"/>
              <a:gd name="T3" fmla="*/ 10 h 35"/>
              <a:gd name="T4" fmla="*/ 38 w 48"/>
              <a:gd name="T5" fmla="*/ 10 h 35"/>
              <a:gd name="T6" fmla="*/ 38 w 48"/>
              <a:gd name="T7" fmla="*/ 14 h 35"/>
              <a:gd name="T8" fmla="*/ 34 w 48"/>
              <a:gd name="T9" fmla="*/ 21 h 35"/>
              <a:gd name="T10" fmla="*/ 34 w 48"/>
              <a:gd name="T11" fmla="*/ 24 h 35"/>
              <a:gd name="T12" fmla="*/ 31 w 48"/>
              <a:gd name="T13" fmla="*/ 24 h 35"/>
              <a:gd name="T14" fmla="*/ 27 w 48"/>
              <a:gd name="T15" fmla="*/ 21 h 35"/>
              <a:gd name="T16" fmla="*/ 24 w 48"/>
              <a:gd name="T17" fmla="*/ 24 h 35"/>
              <a:gd name="T18" fmla="*/ 27 w 48"/>
              <a:gd name="T19" fmla="*/ 31 h 35"/>
              <a:gd name="T20" fmla="*/ 24 w 48"/>
              <a:gd name="T21" fmla="*/ 31 h 35"/>
              <a:gd name="T22" fmla="*/ 21 w 48"/>
              <a:gd name="T23" fmla="*/ 35 h 35"/>
              <a:gd name="T24" fmla="*/ 17 w 48"/>
              <a:gd name="T25" fmla="*/ 35 h 35"/>
              <a:gd name="T26" fmla="*/ 17 w 48"/>
              <a:gd name="T27" fmla="*/ 31 h 35"/>
              <a:gd name="T28" fmla="*/ 17 w 48"/>
              <a:gd name="T29" fmla="*/ 28 h 35"/>
              <a:gd name="T30" fmla="*/ 10 w 48"/>
              <a:gd name="T31" fmla="*/ 35 h 35"/>
              <a:gd name="T32" fmla="*/ 3 w 48"/>
              <a:gd name="T33" fmla="*/ 35 h 35"/>
              <a:gd name="T34" fmla="*/ 0 w 48"/>
              <a:gd name="T35" fmla="*/ 31 h 35"/>
              <a:gd name="T36" fmla="*/ 0 w 48"/>
              <a:gd name="T37" fmla="*/ 28 h 35"/>
              <a:gd name="T38" fmla="*/ 0 w 48"/>
              <a:gd name="T39" fmla="*/ 10 h 35"/>
              <a:gd name="T40" fmla="*/ 7 w 48"/>
              <a:gd name="T41" fmla="*/ 3 h 35"/>
              <a:gd name="T42" fmla="*/ 24 w 48"/>
              <a:gd name="T43" fmla="*/ 7 h 35"/>
              <a:gd name="T44" fmla="*/ 34 w 48"/>
              <a:gd name="T45" fmla="*/ 10 h 35"/>
              <a:gd name="T46" fmla="*/ 38 w 48"/>
              <a:gd name="T47" fmla="*/ 0 h 35"/>
              <a:gd name="T48" fmla="*/ 48 w 48"/>
              <a:gd name="T49" fmla="*/ 0 h 35"/>
              <a:gd name="T50" fmla="*/ 45 w 48"/>
              <a:gd name="T51"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45" y="10"/>
                </a:moveTo>
                <a:lnTo>
                  <a:pt x="41" y="10"/>
                </a:lnTo>
                <a:lnTo>
                  <a:pt x="38" y="10"/>
                </a:lnTo>
                <a:lnTo>
                  <a:pt x="38" y="14"/>
                </a:lnTo>
                <a:lnTo>
                  <a:pt x="34" y="21"/>
                </a:lnTo>
                <a:lnTo>
                  <a:pt x="34" y="24"/>
                </a:lnTo>
                <a:lnTo>
                  <a:pt x="31" y="24"/>
                </a:lnTo>
                <a:lnTo>
                  <a:pt x="27" y="21"/>
                </a:lnTo>
                <a:lnTo>
                  <a:pt x="24" y="24"/>
                </a:lnTo>
                <a:lnTo>
                  <a:pt x="27" y="31"/>
                </a:lnTo>
                <a:lnTo>
                  <a:pt x="24" y="31"/>
                </a:lnTo>
                <a:lnTo>
                  <a:pt x="21" y="35"/>
                </a:lnTo>
                <a:lnTo>
                  <a:pt x="17" y="35"/>
                </a:lnTo>
                <a:lnTo>
                  <a:pt x="17" y="31"/>
                </a:lnTo>
                <a:lnTo>
                  <a:pt x="17" y="28"/>
                </a:lnTo>
                <a:lnTo>
                  <a:pt x="10" y="35"/>
                </a:lnTo>
                <a:lnTo>
                  <a:pt x="3" y="35"/>
                </a:lnTo>
                <a:lnTo>
                  <a:pt x="0" y="31"/>
                </a:lnTo>
                <a:lnTo>
                  <a:pt x="0" y="28"/>
                </a:lnTo>
                <a:lnTo>
                  <a:pt x="0" y="10"/>
                </a:lnTo>
                <a:lnTo>
                  <a:pt x="7" y="3"/>
                </a:lnTo>
                <a:lnTo>
                  <a:pt x="24" y="7"/>
                </a:lnTo>
                <a:lnTo>
                  <a:pt x="34" y="10"/>
                </a:lnTo>
                <a:lnTo>
                  <a:pt x="38" y="0"/>
                </a:lnTo>
                <a:lnTo>
                  <a:pt x="48" y="0"/>
                </a:lnTo>
                <a:lnTo>
                  <a:pt x="45"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7" name="Freeform 167">
            <a:extLst>
              <a:ext uri="{FF2B5EF4-FFF2-40B4-BE49-F238E27FC236}">
                <a16:creationId xmlns:a16="http://schemas.microsoft.com/office/drawing/2014/main" id="{4075EC6F-5FFF-B2E0-AFB9-9DD28E3BCFC4}"/>
              </a:ext>
              <a:ext uri="{C183D7F6-B498-43B3-948B-1728B52AA6E4}">
                <adec:decorative xmlns:adec="http://schemas.microsoft.com/office/drawing/2017/decorative" val="1"/>
              </a:ext>
            </a:extLst>
          </p:cNvPr>
          <p:cNvSpPr>
            <a:spLocks/>
          </p:cNvSpPr>
          <p:nvPr/>
        </p:nvSpPr>
        <p:spPr bwMode="auto">
          <a:xfrm>
            <a:off x="10265883" y="6129515"/>
            <a:ext cx="101868" cy="151346"/>
          </a:xfrm>
          <a:custGeom>
            <a:avLst/>
            <a:gdLst>
              <a:gd name="T0" fmla="*/ 35 w 35"/>
              <a:gd name="T1" fmla="*/ 49 h 52"/>
              <a:gd name="T2" fmla="*/ 32 w 35"/>
              <a:gd name="T3" fmla="*/ 49 h 52"/>
              <a:gd name="T4" fmla="*/ 28 w 35"/>
              <a:gd name="T5" fmla="*/ 49 h 52"/>
              <a:gd name="T6" fmla="*/ 25 w 35"/>
              <a:gd name="T7" fmla="*/ 49 h 52"/>
              <a:gd name="T8" fmla="*/ 21 w 35"/>
              <a:gd name="T9" fmla="*/ 49 h 52"/>
              <a:gd name="T10" fmla="*/ 18 w 35"/>
              <a:gd name="T11" fmla="*/ 49 h 52"/>
              <a:gd name="T12" fmla="*/ 11 w 35"/>
              <a:gd name="T13" fmla="*/ 52 h 52"/>
              <a:gd name="T14" fmla="*/ 14 w 35"/>
              <a:gd name="T15" fmla="*/ 42 h 52"/>
              <a:gd name="T16" fmla="*/ 4 w 35"/>
              <a:gd name="T17" fmla="*/ 42 h 52"/>
              <a:gd name="T18" fmla="*/ 0 w 35"/>
              <a:gd name="T19" fmla="*/ 35 h 52"/>
              <a:gd name="T20" fmla="*/ 0 w 35"/>
              <a:gd name="T21" fmla="*/ 28 h 52"/>
              <a:gd name="T22" fmla="*/ 4 w 35"/>
              <a:gd name="T23" fmla="*/ 21 h 52"/>
              <a:gd name="T24" fmla="*/ 4 w 35"/>
              <a:gd name="T25" fmla="*/ 11 h 52"/>
              <a:gd name="T26" fmla="*/ 4 w 35"/>
              <a:gd name="T27" fmla="*/ 7 h 52"/>
              <a:gd name="T28" fmla="*/ 7 w 35"/>
              <a:gd name="T29" fmla="*/ 0 h 52"/>
              <a:gd name="T30" fmla="*/ 11 w 35"/>
              <a:gd name="T31" fmla="*/ 4 h 52"/>
              <a:gd name="T32" fmla="*/ 21 w 35"/>
              <a:gd name="T33" fmla="*/ 21 h 52"/>
              <a:gd name="T34" fmla="*/ 25 w 35"/>
              <a:gd name="T35" fmla="*/ 35 h 52"/>
              <a:gd name="T36" fmla="*/ 35 w 35"/>
              <a:gd name="T3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52">
                <a:moveTo>
                  <a:pt x="35" y="49"/>
                </a:moveTo>
                <a:lnTo>
                  <a:pt x="32" y="49"/>
                </a:lnTo>
                <a:lnTo>
                  <a:pt x="28" y="49"/>
                </a:lnTo>
                <a:lnTo>
                  <a:pt x="25" y="49"/>
                </a:lnTo>
                <a:lnTo>
                  <a:pt x="21" y="49"/>
                </a:lnTo>
                <a:lnTo>
                  <a:pt x="18" y="49"/>
                </a:lnTo>
                <a:lnTo>
                  <a:pt x="11" y="52"/>
                </a:lnTo>
                <a:lnTo>
                  <a:pt x="14" y="42"/>
                </a:lnTo>
                <a:lnTo>
                  <a:pt x="4" y="42"/>
                </a:lnTo>
                <a:lnTo>
                  <a:pt x="0" y="35"/>
                </a:lnTo>
                <a:lnTo>
                  <a:pt x="0" y="28"/>
                </a:lnTo>
                <a:lnTo>
                  <a:pt x="4" y="21"/>
                </a:lnTo>
                <a:lnTo>
                  <a:pt x="4" y="11"/>
                </a:lnTo>
                <a:lnTo>
                  <a:pt x="4" y="7"/>
                </a:lnTo>
                <a:lnTo>
                  <a:pt x="7" y="0"/>
                </a:lnTo>
                <a:lnTo>
                  <a:pt x="11" y="4"/>
                </a:lnTo>
                <a:lnTo>
                  <a:pt x="21" y="21"/>
                </a:lnTo>
                <a:lnTo>
                  <a:pt x="25" y="35"/>
                </a:lnTo>
                <a:lnTo>
                  <a:pt x="35"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8" name="Freeform 168">
            <a:extLst>
              <a:ext uri="{FF2B5EF4-FFF2-40B4-BE49-F238E27FC236}">
                <a16:creationId xmlns:a16="http://schemas.microsoft.com/office/drawing/2014/main" id="{94F82E9C-ED3C-77AC-3236-96E1646EE971}"/>
              </a:ext>
              <a:ext uri="{C183D7F6-B498-43B3-948B-1728B52AA6E4}">
                <adec:decorative xmlns:adec="http://schemas.microsoft.com/office/drawing/2017/decorative" val="1"/>
              </a:ext>
            </a:extLst>
          </p:cNvPr>
          <p:cNvSpPr>
            <a:spLocks/>
          </p:cNvSpPr>
          <p:nvPr/>
        </p:nvSpPr>
        <p:spPr bwMode="auto">
          <a:xfrm>
            <a:off x="10306631" y="6280861"/>
            <a:ext cx="40747" cy="20374"/>
          </a:xfrm>
          <a:custGeom>
            <a:avLst/>
            <a:gdLst>
              <a:gd name="T0" fmla="*/ 0 w 14"/>
              <a:gd name="T1" fmla="*/ 4 h 7"/>
              <a:gd name="T2" fmla="*/ 4 w 14"/>
              <a:gd name="T3" fmla="*/ 0 h 7"/>
              <a:gd name="T4" fmla="*/ 7 w 14"/>
              <a:gd name="T5" fmla="*/ 0 h 7"/>
              <a:gd name="T6" fmla="*/ 11 w 14"/>
              <a:gd name="T7" fmla="*/ 0 h 7"/>
              <a:gd name="T8" fmla="*/ 14 w 14"/>
              <a:gd name="T9" fmla="*/ 0 h 7"/>
              <a:gd name="T10" fmla="*/ 11 w 14"/>
              <a:gd name="T11" fmla="*/ 4 h 7"/>
              <a:gd name="T12" fmla="*/ 11 w 14"/>
              <a:gd name="T13" fmla="*/ 7 h 7"/>
              <a:gd name="T14" fmla="*/ 4 w 14"/>
              <a:gd name="T15" fmla="*/ 7 h 7"/>
              <a:gd name="T16" fmla="*/ 0 w 14"/>
              <a:gd name="T17" fmla="*/ 7 h 7"/>
              <a:gd name="T18" fmla="*/ 0 w 14"/>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4"/>
                </a:moveTo>
                <a:lnTo>
                  <a:pt x="4" y="0"/>
                </a:lnTo>
                <a:lnTo>
                  <a:pt x="7" y="0"/>
                </a:lnTo>
                <a:lnTo>
                  <a:pt x="11" y="0"/>
                </a:lnTo>
                <a:lnTo>
                  <a:pt x="14" y="0"/>
                </a:lnTo>
                <a:lnTo>
                  <a:pt x="11" y="4"/>
                </a:lnTo>
                <a:lnTo>
                  <a:pt x="11"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9" name="Freeform 169">
            <a:extLst>
              <a:ext uri="{FF2B5EF4-FFF2-40B4-BE49-F238E27FC236}">
                <a16:creationId xmlns:a16="http://schemas.microsoft.com/office/drawing/2014/main" id="{A41D6A63-4C60-CE87-04E8-912C9E6B6C57}"/>
              </a:ext>
              <a:ext uri="{C183D7F6-B498-43B3-948B-1728B52AA6E4}">
                <adec:decorative xmlns:adec="http://schemas.microsoft.com/office/drawing/2017/decorative" val="1"/>
              </a:ext>
            </a:extLst>
          </p:cNvPr>
          <p:cNvSpPr>
            <a:spLocks/>
          </p:cNvSpPr>
          <p:nvPr/>
        </p:nvSpPr>
        <p:spPr bwMode="auto">
          <a:xfrm>
            <a:off x="10347378" y="6059664"/>
            <a:ext cx="130973" cy="90226"/>
          </a:xfrm>
          <a:custGeom>
            <a:avLst/>
            <a:gdLst>
              <a:gd name="T0" fmla="*/ 28 w 45"/>
              <a:gd name="T1" fmla="*/ 0 h 31"/>
              <a:gd name="T2" fmla="*/ 38 w 45"/>
              <a:gd name="T3" fmla="*/ 4 h 31"/>
              <a:gd name="T4" fmla="*/ 45 w 45"/>
              <a:gd name="T5" fmla="*/ 14 h 31"/>
              <a:gd name="T6" fmla="*/ 38 w 45"/>
              <a:gd name="T7" fmla="*/ 17 h 31"/>
              <a:gd name="T8" fmla="*/ 32 w 45"/>
              <a:gd name="T9" fmla="*/ 28 h 31"/>
              <a:gd name="T10" fmla="*/ 25 w 45"/>
              <a:gd name="T11" fmla="*/ 28 h 31"/>
              <a:gd name="T12" fmla="*/ 4 w 45"/>
              <a:gd name="T13" fmla="*/ 31 h 31"/>
              <a:gd name="T14" fmla="*/ 0 w 45"/>
              <a:gd name="T15" fmla="*/ 14 h 31"/>
              <a:gd name="T16" fmla="*/ 7 w 45"/>
              <a:gd name="T17" fmla="*/ 14 h 31"/>
              <a:gd name="T18" fmla="*/ 7 w 45"/>
              <a:gd name="T19" fmla="*/ 7 h 31"/>
              <a:gd name="T20" fmla="*/ 28 w 4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1">
                <a:moveTo>
                  <a:pt x="28" y="0"/>
                </a:moveTo>
                <a:lnTo>
                  <a:pt x="38" y="4"/>
                </a:lnTo>
                <a:lnTo>
                  <a:pt x="45" y="14"/>
                </a:lnTo>
                <a:lnTo>
                  <a:pt x="38" y="17"/>
                </a:lnTo>
                <a:lnTo>
                  <a:pt x="32" y="28"/>
                </a:lnTo>
                <a:lnTo>
                  <a:pt x="25" y="28"/>
                </a:lnTo>
                <a:lnTo>
                  <a:pt x="4" y="31"/>
                </a:lnTo>
                <a:lnTo>
                  <a:pt x="0" y="14"/>
                </a:lnTo>
                <a:lnTo>
                  <a:pt x="7" y="14"/>
                </a:lnTo>
                <a:lnTo>
                  <a:pt x="7" y="7"/>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0" name="Freeform 170">
            <a:extLst>
              <a:ext uri="{FF2B5EF4-FFF2-40B4-BE49-F238E27FC236}">
                <a16:creationId xmlns:a16="http://schemas.microsoft.com/office/drawing/2014/main" id="{64F5CF48-CB83-7876-8BB2-B8E1B6D1AA2E}"/>
              </a:ext>
              <a:ext uri="{C183D7F6-B498-43B3-948B-1728B52AA6E4}">
                <adec:decorative xmlns:adec="http://schemas.microsoft.com/office/drawing/2017/decorative" val="1"/>
              </a:ext>
            </a:extLst>
          </p:cNvPr>
          <p:cNvSpPr>
            <a:spLocks/>
          </p:cNvSpPr>
          <p:nvPr/>
        </p:nvSpPr>
        <p:spPr bwMode="auto">
          <a:xfrm>
            <a:off x="10228045" y="6100411"/>
            <a:ext cx="58210" cy="61121"/>
          </a:xfrm>
          <a:custGeom>
            <a:avLst/>
            <a:gdLst>
              <a:gd name="T0" fmla="*/ 10 w 20"/>
              <a:gd name="T1" fmla="*/ 0 h 21"/>
              <a:gd name="T2" fmla="*/ 20 w 20"/>
              <a:gd name="T3" fmla="*/ 10 h 21"/>
              <a:gd name="T4" fmla="*/ 17 w 20"/>
              <a:gd name="T5" fmla="*/ 17 h 21"/>
              <a:gd name="T6" fmla="*/ 0 w 20"/>
              <a:gd name="T7" fmla="*/ 21 h 21"/>
              <a:gd name="T8" fmla="*/ 0 w 20"/>
              <a:gd name="T9" fmla="*/ 3 h 21"/>
              <a:gd name="T10" fmla="*/ 1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10" y="0"/>
                </a:moveTo>
                <a:lnTo>
                  <a:pt x="20" y="10"/>
                </a:lnTo>
                <a:lnTo>
                  <a:pt x="17" y="17"/>
                </a:lnTo>
                <a:lnTo>
                  <a:pt x="0" y="21"/>
                </a:lnTo>
                <a:lnTo>
                  <a:pt x="0" y="3"/>
                </a:lnTo>
                <a:lnTo>
                  <a:pt x="1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1" name="Freeform 171">
            <a:extLst>
              <a:ext uri="{FF2B5EF4-FFF2-40B4-BE49-F238E27FC236}">
                <a16:creationId xmlns:a16="http://schemas.microsoft.com/office/drawing/2014/main" id="{6979ED05-2583-FF7D-11C5-E41CEF5D979D}"/>
              </a:ext>
              <a:ext uri="{C183D7F6-B498-43B3-948B-1728B52AA6E4}">
                <adec:decorative xmlns:adec="http://schemas.microsoft.com/office/drawing/2017/decorative" val="1"/>
              </a:ext>
            </a:extLst>
          </p:cNvPr>
          <p:cNvSpPr>
            <a:spLocks/>
          </p:cNvSpPr>
          <p:nvPr/>
        </p:nvSpPr>
        <p:spPr bwMode="auto">
          <a:xfrm>
            <a:off x="10327002" y="6100411"/>
            <a:ext cx="183362" cy="192093"/>
          </a:xfrm>
          <a:custGeom>
            <a:avLst/>
            <a:gdLst>
              <a:gd name="T0" fmla="*/ 52 w 63"/>
              <a:gd name="T1" fmla="*/ 0 h 66"/>
              <a:gd name="T2" fmla="*/ 45 w 63"/>
              <a:gd name="T3" fmla="*/ 14 h 66"/>
              <a:gd name="T4" fmla="*/ 63 w 63"/>
              <a:gd name="T5" fmla="*/ 24 h 66"/>
              <a:gd name="T6" fmla="*/ 63 w 63"/>
              <a:gd name="T7" fmla="*/ 59 h 66"/>
              <a:gd name="T8" fmla="*/ 63 w 63"/>
              <a:gd name="T9" fmla="*/ 55 h 66"/>
              <a:gd name="T10" fmla="*/ 59 w 63"/>
              <a:gd name="T11" fmla="*/ 49 h 66"/>
              <a:gd name="T12" fmla="*/ 56 w 63"/>
              <a:gd name="T13" fmla="*/ 49 h 66"/>
              <a:gd name="T14" fmla="*/ 56 w 63"/>
              <a:gd name="T15" fmla="*/ 52 h 66"/>
              <a:gd name="T16" fmla="*/ 56 w 63"/>
              <a:gd name="T17" fmla="*/ 55 h 66"/>
              <a:gd name="T18" fmla="*/ 59 w 63"/>
              <a:gd name="T19" fmla="*/ 62 h 66"/>
              <a:gd name="T20" fmla="*/ 56 w 63"/>
              <a:gd name="T21" fmla="*/ 62 h 66"/>
              <a:gd name="T22" fmla="*/ 52 w 63"/>
              <a:gd name="T23" fmla="*/ 59 h 66"/>
              <a:gd name="T24" fmla="*/ 49 w 63"/>
              <a:gd name="T25" fmla="*/ 59 h 66"/>
              <a:gd name="T26" fmla="*/ 45 w 63"/>
              <a:gd name="T27" fmla="*/ 66 h 66"/>
              <a:gd name="T28" fmla="*/ 42 w 63"/>
              <a:gd name="T29" fmla="*/ 66 h 66"/>
              <a:gd name="T30" fmla="*/ 39 w 63"/>
              <a:gd name="T31" fmla="*/ 62 h 66"/>
              <a:gd name="T32" fmla="*/ 35 w 63"/>
              <a:gd name="T33" fmla="*/ 59 h 66"/>
              <a:gd name="T34" fmla="*/ 32 w 63"/>
              <a:gd name="T35" fmla="*/ 52 h 66"/>
              <a:gd name="T36" fmla="*/ 32 w 63"/>
              <a:gd name="T37" fmla="*/ 49 h 66"/>
              <a:gd name="T38" fmla="*/ 32 w 63"/>
              <a:gd name="T39" fmla="*/ 45 h 66"/>
              <a:gd name="T40" fmla="*/ 28 w 63"/>
              <a:gd name="T41" fmla="*/ 45 h 66"/>
              <a:gd name="T42" fmla="*/ 25 w 63"/>
              <a:gd name="T43" fmla="*/ 45 h 66"/>
              <a:gd name="T44" fmla="*/ 21 w 63"/>
              <a:gd name="T45" fmla="*/ 45 h 66"/>
              <a:gd name="T46" fmla="*/ 18 w 63"/>
              <a:gd name="T47" fmla="*/ 49 h 66"/>
              <a:gd name="T48" fmla="*/ 18 w 63"/>
              <a:gd name="T49" fmla="*/ 55 h 66"/>
              <a:gd name="T50" fmla="*/ 18 w 63"/>
              <a:gd name="T51" fmla="*/ 59 h 66"/>
              <a:gd name="T52" fmla="*/ 14 w 63"/>
              <a:gd name="T53" fmla="*/ 59 h 66"/>
              <a:gd name="T54" fmla="*/ 4 w 63"/>
              <a:gd name="T55" fmla="*/ 45 h 66"/>
              <a:gd name="T56" fmla="*/ 0 w 63"/>
              <a:gd name="T57" fmla="*/ 31 h 66"/>
              <a:gd name="T58" fmla="*/ 18 w 63"/>
              <a:gd name="T59" fmla="*/ 24 h 66"/>
              <a:gd name="T60" fmla="*/ 11 w 63"/>
              <a:gd name="T61" fmla="*/ 17 h 66"/>
              <a:gd name="T62" fmla="*/ 32 w 63"/>
              <a:gd name="T63" fmla="*/ 14 h 66"/>
              <a:gd name="T64" fmla="*/ 39 w 63"/>
              <a:gd name="T65" fmla="*/ 14 h 66"/>
              <a:gd name="T66" fmla="*/ 45 w 63"/>
              <a:gd name="T67" fmla="*/ 3 h 66"/>
              <a:gd name="T68" fmla="*/ 52 w 63"/>
              <a:gd name="T6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66">
                <a:moveTo>
                  <a:pt x="52" y="0"/>
                </a:moveTo>
                <a:lnTo>
                  <a:pt x="45" y="14"/>
                </a:lnTo>
                <a:lnTo>
                  <a:pt x="63" y="24"/>
                </a:lnTo>
                <a:lnTo>
                  <a:pt x="63" y="59"/>
                </a:lnTo>
                <a:lnTo>
                  <a:pt x="63" y="55"/>
                </a:lnTo>
                <a:lnTo>
                  <a:pt x="59" y="49"/>
                </a:lnTo>
                <a:lnTo>
                  <a:pt x="56" y="49"/>
                </a:lnTo>
                <a:lnTo>
                  <a:pt x="56" y="52"/>
                </a:lnTo>
                <a:lnTo>
                  <a:pt x="56" y="55"/>
                </a:lnTo>
                <a:lnTo>
                  <a:pt x="59" y="62"/>
                </a:lnTo>
                <a:lnTo>
                  <a:pt x="56" y="62"/>
                </a:lnTo>
                <a:lnTo>
                  <a:pt x="52" y="59"/>
                </a:lnTo>
                <a:lnTo>
                  <a:pt x="49" y="59"/>
                </a:lnTo>
                <a:lnTo>
                  <a:pt x="45" y="66"/>
                </a:lnTo>
                <a:lnTo>
                  <a:pt x="42" y="66"/>
                </a:lnTo>
                <a:lnTo>
                  <a:pt x="39" y="62"/>
                </a:lnTo>
                <a:lnTo>
                  <a:pt x="35" y="59"/>
                </a:lnTo>
                <a:lnTo>
                  <a:pt x="32" y="52"/>
                </a:lnTo>
                <a:lnTo>
                  <a:pt x="32" y="49"/>
                </a:lnTo>
                <a:lnTo>
                  <a:pt x="32" y="45"/>
                </a:lnTo>
                <a:lnTo>
                  <a:pt x="28" y="45"/>
                </a:lnTo>
                <a:lnTo>
                  <a:pt x="25" y="45"/>
                </a:lnTo>
                <a:lnTo>
                  <a:pt x="21" y="45"/>
                </a:lnTo>
                <a:lnTo>
                  <a:pt x="18" y="49"/>
                </a:lnTo>
                <a:lnTo>
                  <a:pt x="18" y="55"/>
                </a:lnTo>
                <a:lnTo>
                  <a:pt x="18" y="59"/>
                </a:lnTo>
                <a:lnTo>
                  <a:pt x="14" y="59"/>
                </a:lnTo>
                <a:lnTo>
                  <a:pt x="4" y="45"/>
                </a:lnTo>
                <a:lnTo>
                  <a:pt x="0" y="31"/>
                </a:lnTo>
                <a:lnTo>
                  <a:pt x="18" y="24"/>
                </a:lnTo>
                <a:lnTo>
                  <a:pt x="11" y="17"/>
                </a:lnTo>
                <a:lnTo>
                  <a:pt x="32" y="14"/>
                </a:lnTo>
                <a:lnTo>
                  <a:pt x="39" y="14"/>
                </a:lnTo>
                <a:lnTo>
                  <a:pt x="45" y="3"/>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2" name="Freeform 172">
            <a:extLst>
              <a:ext uri="{FF2B5EF4-FFF2-40B4-BE49-F238E27FC236}">
                <a16:creationId xmlns:a16="http://schemas.microsoft.com/office/drawing/2014/main" id="{7D8FEC23-621B-4A7C-1A05-04F08A4BAE4F}"/>
              </a:ext>
              <a:ext uri="{C183D7F6-B498-43B3-948B-1728B52AA6E4}">
                <adec:decorative xmlns:adec="http://schemas.microsoft.com/office/drawing/2017/decorative" val="1"/>
              </a:ext>
            </a:extLst>
          </p:cNvPr>
          <p:cNvSpPr>
            <a:spLocks/>
          </p:cNvSpPr>
          <p:nvPr/>
        </p:nvSpPr>
        <p:spPr bwMode="auto">
          <a:xfrm>
            <a:off x="10457977" y="6292504"/>
            <a:ext cx="52389" cy="29105"/>
          </a:xfrm>
          <a:custGeom>
            <a:avLst/>
            <a:gdLst>
              <a:gd name="T0" fmla="*/ 0 w 18"/>
              <a:gd name="T1" fmla="*/ 7 h 10"/>
              <a:gd name="T2" fmla="*/ 4 w 18"/>
              <a:gd name="T3" fmla="*/ 7 h 10"/>
              <a:gd name="T4" fmla="*/ 4 w 18"/>
              <a:gd name="T5" fmla="*/ 3 h 10"/>
              <a:gd name="T6" fmla="*/ 7 w 18"/>
              <a:gd name="T7" fmla="*/ 0 h 10"/>
              <a:gd name="T8" fmla="*/ 11 w 18"/>
              <a:gd name="T9" fmla="*/ 0 h 10"/>
              <a:gd name="T10" fmla="*/ 14 w 18"/>
              <a:gd name="T11" fmla="*/ 3 h 10"/>
              <a:gd name="T12" fmla="*/ 18 w 18"/>
              <a:gd name="T13" fmla="*/ 7 h 10"/>
              <a:gd name="T14" fmla="*/ 14 w 18"/>
              <a:gd name="T15" fmla="*/ 10 h 10"/>
              <a:gd name="T16" fmla="*/ 11 w 18"/>
              <a:gd name="T17" fmla="*/ 10 h 10"/>
              <a:gd name="T18" fmla="*/ 4 w 18"/>
              <a:gd name="T19" fmla="*/ 10 h 10"/>
              <a:gd name="T20" fmla="*/ 4 w 18"/>
              <a:gd name="T21" fmla="*/ 7 h 10"/>
              <a:gd name="T22" fmla="*/ 0 w 18"/>
              <a:gd name="T2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7"/>
                </a:moveTo>
                <a:lnTo>
                  <a:pt x="4" y="7"/>
                </a:lnTo>
                <a:lnTo>
                  <a:pt x="4" y="3"/>
                </a:lnTo>
                <a:lnTo>
                  <a:pt x="7" y="0"/>
                </a:lnTo>
                <a:lnTo>
                  <a:pt x="11" y="0"/>
                </a:lnTo>
                <a:lnTo>
                  <a:pt x="14" y="3"/>
                </a:lnTo>
                <a:lnTo>
                  <a:pt x="18" y="7"/>
                </a:lnTo>
                <a:lnTo>
                  <a:pt x="14" y="10"/>
                </a:lnTo>
                <a:lnTo>
                  <a:pt x="11" y="10"/>
                </a:lnTo>
                <a:lnTo>
                  <a:pt x="4" y="10"/>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3" name="Freeform 173">
            <a:extLst>
              <a:ext uri="{FF2B5EF4-FFF2-40B4-BE49-F238E27FC236}">
                <a16:creationId xmlns:a16="http://schemas.microsoft.com/office/drawing/2014/main" id="{D8932C75-0054-9466-1076-268C87DE275B}"/>
              </a:ext>
              <a:ext uri="{C183D7F6-B498-43B3-948B-1728B52AA6E4}">
                <adec:decorative xmlns:adec="http://schemas.microsoft.com/office/drawing/2017/decorative" val="1"/>
              </a:ext>
            </a:extLst>
          </p:cNvPr>
          <p:cNvSpPr>
            <a:spLocks/>
          </p:cNvSpPr>
          <p:nvPr/>
        </p:nvSpPr>
        <p:spPr bwMode="auto">
          <a:xfrm>
            <a:off x="10399766" y="6251756"/>
            <a:ext cx="20374" cy="69852"/>
          </a:xfrm>
          <a:custGeom>
            <a:avLst/>
            <a:gdLst>
              <a:gd name="T0" fmla="*/ 0 w 7"/>
              <a:gd name="T1" fmla="*/ 14 h 24"/>
              <a:gd name="T2" fmla="*/ 0 w 7"/>
              <a:gd name="T3" fmla="*/ 10 h 24"/>
              <a:gd name="T4" fmla="*/ 0 w 7"/>
              <a:gd name="T5" fmla="*/ 7 h 24"/>
              <a:gd name="T6" fmla="*/ 0 w 7"/>
              <a:gd name="T7" fmla="*/ 3 h 24"/>
              <a:gd name="T8" fmla="*/ 0 w 7"/>
              <a:gd name="T9" fmla="*/ 0 h 24"/>
              <a:gd name="T10" fmla="*/ 3 w 7"/>
              <a:gd name="T11" fmla="*/ 0 h 24"/>
              <a:gd name="T12" fmla="*/ 3 w 7"/>
              <a:gd name="T13" fmla="*/ 7 h 24"/>
              <a:gd name="T14" fmla="*/ 7 w 7"/>
              <a:gd name="T15" fmla="*/ 10 h 24"/>
              <a:gd name="T16" fmla="*/ 7 w 7"/>
              <a:gd name="T17" fmla="*/ 14 h 24"/>
              <a:gd name="T18" fmla="*/ 7 w 7"/>
              <a:gd name="T19" fmla="*/ 17 h 24"/>
              <a:gd name="T20" fmla="*/ 7 w 7"/>
              <a:gd name="T21" fmla="*/ 21 h 24"/>
              <a:gd name="T22" fmla="*/ 3 w 7"/>
              <a:gd name="T23" fmla="*/ 24 h 24"/>
              <a:gd name="T24" fmla="*/ 0 w 7"/>
              <a:gd name="T25" fmla="*/ 24 h 24"/>
              <a:gd name="T26" fmla="*/ 0 w 7"/>
              <a:gd name="T27" fmla="*/ 21 h 24"/>
              <a:gd name="T28" fmla="*/ 0 w 7"/>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4">
                <a:moveTo>
                  <a:pt x="0" y="14"/>
                </a:moveTo>
                <a:lnTo>
                  <a:pt x="0" y="10"/>
                </a:lnTo>
                <a:lnTo>
                  <a:pt x="0" y="7"/>
                </a:lnTo>
                <a:lnTo>
                  <a:pt x="0" y="3"/>
                </a:lnTo>
                <a:lnTo>
                  <a:pt x="0" y="0"/>
                </a:lnTo>
                <a:lnTo>
                  <a:pt x="3" y="0"/>
                </a:lnTo>
                <a:lnTo>
                  <a:pt x="3" y="7"/>
                </a:lnTo>
                <a:lnTo>
                  <a:pt x="7" y="10"/>
                </a:lnTo>
                <a:lnTo>
                  <a:pt x="7" y="14"/>
                </a:lnTo>
                <a:lnTo>
                  <a:pt x="7" y="17"/>
                </a:lnTo>
                <a:lnTo>
                  <a:pt x="7" y="21"/>
                </a:lnTo>
                <a:lnTo>
                  <a:pt x="3" y="24"/>
                </a:lnTo>
                <a:lnTo>
                  <a:pt x="0" y="24"/>
                </a:lnTo>
                <a:lnTo>
                  <a:pt x="0" y="21"/>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4" name="Freeform 174">
            <a:extLst>
              <a:ext uri="{FF2B5EF4-FFF2-40B4-BE49-F238E27FC236}">
                <a16:creationId xmlns:a16="http://schemas.microsoft.com/office/drawing/2014/main" id="{E9AFAC8F-0269-09BC-28A3-BBF4C7F5B6EF}"/>
              </a:ext>
              <a:ext uri="{C183D7F6-B498-43B3-948B-1728B52AA6E4}">
                <adec:decorative xmlns:adec="http://schemas.microsoft.com/office/drawing/2017/decorative" val="1"/>
              </a:ext>
            </a:extLst>
          </p:cNvPr>
          <p:cNvSpPr>
            <a:spLocks/>
          </p:cNvSpPr>
          <p:nvPr/>
        </p:nvSpPr>
        <p:spPr bwMode="auto">
          <a:xfrm>
            <a:off x="10367749" y="6280862"/>
            <a:ext cx="20374" cy="40747"/>
          </a:xfrm>
          <a:custGeom>
            <a:avLst/>
            <a:gdLst>
              <a:gd name="T0" fmla="*/ 0 w 7"/>
              <a:gd name="T1" fmla="*/ 7 h 14"/>
              <a:gd name="T2" fmla="*/ 0 w 7"/>
              <a:gd name="T3" fmla="*/ 4 h 14"/>
              <a:gd name="T4" fmla="*/ 4 w 7"/>
              <a:gd name="T5" fmla="*/ 0 h 14"/>
              <a:gd name="T6" fmla="*/ 7 w 7"/>
              <a:gd name="T7" fmla="*/ 4 h 14"/>
              <a:gd name="T8" fmla="*/ 7 w 7"/>
              <a:gd name="T9" fmla="*/ 11 h 14"/>
              <a:gd name="T10" fmla="*/ 4 w 7"/>
              <a:gd name="T11" fmla="*/ 14 h 14"/>
              <a:gd name="T12" fmla="*/ 0 w 7"/>
              <a:gd name="T13" fmla="*/ 14 h 14"/>
              <a:gd name="T14" fmla="*/ 0 w 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7"/>
                </a:moveTo>
                <a:lnTo>
                  <a:pt x="0" y="4"/>
                </a:lnTo>
                <a:lnTo>
                  <a:pt x="4" y="0"/>
                </a:lnTo>
                <a:lnTo>
                  <a:pt x="7" y="4"/>
                </a:lnTo>
                <a:lnTo>
                  <a:pt x="7" y="11"/>
                </a:lnTo>
                <a:lnTo>
                  <a:pt x="4" y="14"/>
                </a:lnTo>
                <a:lnTo>
                  <a:pt x="0" y="14"/>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5" name="Freeform 175">
            <a:extLst>
              <a:ext uri="{FF2B5EF4-FFF2-40B4-BE49-F238E27FC236}">
                <a16:creationId xmlns:a16="http://schemas.microsoft.com/office/drawing/2014/main" id="{D1145710-C84C-07EC-41D4-3D077ADA7893}"/>
              </a:ext>
              <a:ext uri="{C183D7F6-B498-43B3-948B-1728B52AA6E4}">
                <adec:decorative xmlns:adec="http://schemas.microsoft.com/office/drawing/2017/decorative" val="1"/>
              </a:ext>
            </a:extLst>
          </p:cNvPr>
          <p:cNvSpPr>
            <a:spLocks/>
          </p:cNvSpPr>
          <p:nvPr/>
        </p:nvSpPr>
        <p:spPr bwMode="auto">
          <a:xfrm>
            <a:off x="10085433" y="6010185"/>
            <a:ext cx="180451" cy="98957"/>
          </a:xfrm>
          <a:custGeom>
            <a:avLst/>
            <a:gdLst>
              <a:gd name="T0" fmla="*/ 31 w 62"/>
              <a:gd name="T1" fmla="*/ 3 h 34"/>
              <a:gd name="T2" fmla="*/ 45 w 62"/>
              <a:gd name="T3" fmla="*/ 0 h 34"/>
              <a:gd name="T4" fmla="*/ 55 w 62"/>
              <a:gd name="T5" fmla="*/ 3 h 34"/>
              <a:gd name="T6" fmla="*/ 62 w 62"/>
              <a:gd name="T7" fmla="*/ 7 h 34"/>
              <a:gd name="T8" fmla="*/ 52 w 62"/>
              <a:gd name="T9" fmla="*/ 24 h 34"/>
              <a:gd name="T10" fmla="*/ 35 w 62"/>
              <a:gd name="T11" fmla="*/ 24 h 34"/>
              <a:gd name="T12" fmla="*/ 31 w 62"/>
              <a:gd name="T13" fmla="*/ 24 h 34"/>
              <a:gd name="T14" fmla="*/ 28 w 62"/>
              <a:gd name="T15" fmla="*/ 31 h 34"/>
              <a:gd name="T16" fmla="*/ 17 w 62"/>
              <a:gd name="T17" fmla="*/ 21 h 34"/>
              <a:gd name="T18" fmla="*/ 14 w 62"/>
              <a:gd name="T19" fmla="*/ 34 h 34"/>
              <a:gd name="T20" fmla="*/ 10 w 62"/>
              <a:gd name="T21" fmla="*/ 34 h 34"/>
              <a:gd name="T22" fmla="*/ 7 w 62"/>
              <a:gd name="T23" fmla="*/ 31 h 34"/>
              <a:gd name="T24" fmla="*/ 3 w 62"/>
              <a:gd name="T25" fmla="*/ 28 h 34"/>
              <a:gd name="T26" fmla="*/ 0 w 62"/>
              <a:gd name="T27" fmla="*/ 21 h 34"/>
              <a:gd name="T28" fmla="*/ 0 w 62"/>
              <a:gd name="T29" fmla="*/ 10 h 34"/>
              <a:gd name="T30" fmla="*/ 3 w 62"/>
              <a:gd name="T31" fmla="*/ 3 h 34"/>
              <a:gd name="T32" fmla="*/ 17 w 62"/>
              <a:gd name="T33" fmla="*/ 7 h 34"/>
              <a:gd name="T34" fmla="*/ 31 w 62"/>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34">
                <a:moveTo>
                  <a:pt x="31" y="3"/>
                </a:moveTo>
                <a:lnTo>
                  <a:pt x="45" y="0"/>
                </a:lnTo>
                <a:lnTo>
                  <a:pt x="55" y="3"/>
                </a:lnTo>
                <a:lnTo>
                  <a:pt x="62" y="7"/>
                </a:lnTo>
                <a:lnTo>
                  <a:pt x="52" y="24"/>
                </a:lnTo>
                <a:lnTo>
                  <a:pt x="35" y="24"/>
                </a:lnTo>
                <a:lnTo>
                  <a:pt x="31" y="24"/>
                </a:lnTo>
                <a:lnTo>
                  <a:pt x="28" y="31"/>
                </a:lnTo>
                <a:lnTo>
                  <a:pt x="17" y="21"/>
                </a:lnTo>
                <a:lnTo>
                  <a:pt x="14" y="34"/>
                </a:lnTo>
                <a:lnTo>
                  <a:pt x="10" y="34"/>
                </a:lnTo>
                <a:lnTo>
                  <a:pt x="7" y="31"/>
                </a:lnTo>
                <a:lnTo>
                  <a:pt x="3" y="28"/>
                </a:lnTo>
                <a:lnTo>
                  <a:pt x="0" y="21"/>
                </a:lnTo>
                <a:lnTo>
                  <a:pt x="0" y="10"/>
                </a:lnTo>
                <a:lnTo>
                  <a:pt x="3" y="3"/>
                </a:lnTo>
                <a:lnTo>
                  <a:pt x="17" y="7"/>
                </a:lnTo>
                <a:lnTo>
                  <a:pt x="3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6" name="Freeform 176">
            <a:extLst>
              <a:ext uri="{FF2B5EF4-FFF2-40B4-BE49-F238E27FC236}">
                <a16:creationId xmlns:a16="http://schemas.microsoft.com/office/drawing/2014/main" id="{CB1FCBD7-18F4-142C-608C-08E3E4640A87}"/>
              </a:ext>
              <a:ext uri="{C183D7F6-B498-43B3-948B-1728B52AA6E4}">
                <adec:decorative xmlns:adec="http://schemas.microsoft.com/office/drawing/2017/decorative" val="1"/>
              </a:ext>
            </a:extLst>
          </p:cNvPr>
          <p:cNvSpPr>
            <a:spLocks/>
          </p:cNvSpPr>
          <p:nvPr/>
        </p:nvSpPr>
        <p:spPr bwMode="auto">
          <a:xfrm>
            <a:off x="10053416" y="6202277"/>
            <a:ext cx="113510" cy="151346"/>
          </a:xfrm>
          <a:custGeom>
            <a:avLst/>
            <a:gdLst>
              <a:gd name="T0" fmla="*/ 14 w 39"/>
              <a:gd name="T1" fmla="*/ 0 h 52"/>
              <a:gd name="T2" fmla="*/ 28 w 39"/>
              <a:gd name="T3" fmla="*/ 7 h 52"/>
              <a:gd name="T4" fmla="*/ 35 w 39"/>
              <a:gd name="T5" fmla="*/ 24 h 52"/>
              <a:gd name="T6" fmla="*/ 39 w 39"/>
              <a:gd name="T7" fmla="*/ 27 h 52"/>
              <a:gd name="T8" fmla="*/ 39 w 39"/>
              <a:gd name="T9" fmla="*/ 45 h 52"/>
              <a:gd name="T10" fmla="*/ 35 w 39"/>
              <a:gd name="T11" fmla="*/ 45 h 52"/>
              <a:gd name="T12" fmla="*/ 32 w 39"/>
              <a:gd name="T13" fmla="*/ 45 h 52"/>
              <a:gd name="T14" fmla="*/ 28 w 39"/>
              <a:gd name="T15" fmla="*/ 48 h 52"/>
              <a:gd name="T16" fmla="*/ 21 w 39"/>
              <a:gd name="T17" fmla="*/ 52 h 52"/>
              <a:gd name="T18" fmla="*/ 18 w 39"/>
              <a:gd name="T19" fmla="*/ 52 h 52"/>
              <a:gd name="T20" fmla="*/ 18 w 39"/>
              <a:gd name="T21" fmla="*/ 48 h 52"/>
              <a:gd name="T22" fmla="*/ 14 w 39"/>
              <a:gd name="T23" fmla="*/ 48 h 52"/>
              <a:gd name="T24" fmla="*/ 14 w 39"/>
              <a:gd name="T25" fmla="*/ 52 h 52"/>
              <a:gd name="T26" fmla="*/ 4 w 39"/>
              <a:gd name="T27" fmla="*/ 38 h 52"/>
              <a:gd name="T28" fmla="*/ 0 w 39"/>
              <a:gd name="T29" fmla="*/ 17 h 52"/>
              <a:gd name="T30" fmla="*/ 4 w 39"/>
              <a:gd name="T31" fmla="*/ 10 h 52"/>
              <a:gd name="T32" fmla="*/ 11 w 39"/>
              <a:gd name="T33" fmla="*/ 10 h 52"/>
              <a:gd name="T34" fmla="*/ 14 w 39"/>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2">
                <a:moveTo>
                  <a:pt x="14" y="0"/>
                </a:moveTo>
                <a:lnTo>
                  <a:pt x="28" y="7"/>
                </a:lnTo>
                <a:lnTo>
                  <a:pt x="35" y="24"/>
                </a:lnTo>
                <a:lnTo>
                  <a:pt x="39" y="27"/>
                </a:lnTo>
                <a:lnTo>
                  <a:pt x="39" y="45"/>
                </a:lnTo>
                <a:lnTo>
                  <a:pt x="35" y="45"/>
                </a:lnTo>
                <a:lnTo>
                  <a:pt x="32" y="45"/>
                </a:lnTo>
                <a:lnTo>
                  <a:pt x="28" y="48"/>
                </a:lnTo>
                <a:lnTo>
                  <a:pt x="21" y="52"/>
                </a:lnTo>
                <a:lnTo>
                  <a:pt x="18" y="52"/>
                </a:lnTo>
                <a:lnTo>
                  <a:pt x="18" y="48"/>
                </a:lnTo>
                <a:lnTo>
                  <a:pt x="14" y="48"/>
                </a:lnTo>
                <a:lnTo>
                  <a:pt x="14" y="52"/>
                </a:lnTo>
                <a:lnTo>
                  <a:pt x="4" y="38"/>
                </a:lnTo>
                <a:lnTo>
                  <a:pt x="0" y="17"/>
                </a:lnTo>
                <a:lnTo>
                  <a:pt x="4" y="10"/>
                </a:lnTo>
                <a:lnTo>
                  <a:pt x="11"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87" name="Freeform 177">
            <a:extLst>
              <a:ext uri="{FF2B5EF4-FFF2-40B4-BE49-F238E27FC236}">
                <a16:creationId xmlns:a16="http://schemas.microsoft.com/office/drawing/2014/main" id="{44594048-BAA5-7FCD-FFCE-71A73D872802}"/>
              </a:ext>
              <a:ext uri="{C183D7F6-B498-43B3-948B-1728B52AA6E4}">
                <adec:decorative xmlns:adec="http://schemas.microsoft.com/office/drawing/2017/decorative" val="1"/>
              </a:ext>
            </a:extLst>
          </p:cNvPr>
          <p:cNvSpPr>
            <a:spLocks/>
          </p:cNvSpPr>
          <p:nvPr/>
        </p:nvSpPr>
        <p:spPr bwMode="auto">
          <a:xfrm>
            <a:off x="10114537"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8" name="Freeform 178">
            <a:extLst>
              <a:ext uri="{FF2B5EF4-FFF2-40B4-BE49-F238E27FC236}">
                <a16:creationId xmlns:a16="http://schemas.microsoft.com/office/drawing/2014/main" id="{1FD945BC-07C2-2BB7-B7D0-A7C022F9A493}"/>
              </a:ext>
              <a:ext uri="{C183D7F6-B498-43B3-948B-1728B52AA6E4}">
                <adec:decorative xmlns:adec="http://schemas.microsoft.com/office/drawing/2017/decorative" val="1"/>
              </a:ext>
            </a:extLst>
          </p:cNvPr>
          <p:cNvSpPr>
            <a:spLocks/>
          </p:cNvSpPr>
          <p:nvPr/>
        </p:nvSpPr>
        <p:spPr bwMode="auto">
          <a:xfrm>
            <a:off x="10114537"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9" name="Freeform 179">
            <a:extLst>
              <a:ext uri="{FF2B5EF4-FFF2-40B4-BE49-F238E27FC236}">
                <a16:creationId xmlns:a16="http://schemas.microsoft.com/office/drawing/2014/main" id="{455EE011-117D-BCD4-6804-B232B673D645}"/>
              </a:ext>
              <a:ext uri="{C183D7F6-B498-43B3-948B-1728B52AA6E4}">
                <adec:decorative xmlns:adec="http://schemas.microsoft.com/office/drawing/2017/decorative" val="1"/>
              </a:ext>
            </a:extLst>
          </p:cNvPr>
          <p:cNvSpPr>
            <a:spLocks/>
          </p:cNvSpPr>
          <p:nvPr/>
        </p:nvSpPr>
        <p:spPr bwMode="auto">
          <a:xfrm>
            <a:off x="10094163" y="5919961"/>
            <a:ext cx="93136" cy="110599"/>
          </a:xfrm>
          <a:custGeom>
            <a:avLst/>
            <a:gdLst>
              <a:gd name="T0" fmla="*/ 18 w 32"/>
              <a:gd name="T1" fmla="*/ 0 h 38"/>
              <a:gd name="T2" fmla="*/ 32 w 32"/>
              <a:gd name="T3" fmla="*/ 10 h 38"/>
              <a:gd name="T4" fmla="*/ 25 w 32"/>
              <a:gd name="T5" fmla="*/ 24 h 38"/>
              <a:gd name="T6" fmla="*/ 28 w 32"/>
              <a:gd name="T7" fmla="*/ 34 h 38"/>
              <a:gd name="T8" fmla="*/ 14 w 32"/>
              <a:gd name="T9" fmla="*/ 38 h 38"/>
              <a:gd name="T10" fmla="*/ 0 w 32"/>
              <a:gd name="T11" fmla="*/ 34 h 38"/>
              <a:gd name="T12" fmla="*/ 0 w 32"/>
              <a:gd name="T13" fmla="*/ 27 h 38"/>
              <a:gd name="T14" fmla="*/ 11 w 32"/>
              <a:gd name="T15" fmla="*/ 13 h 38"/>
              <a:gd name="T16" fmla="*/ 18 w 3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8" y="0"/>
                </a:moveTo>
                <a:lnTo>
                  <a:pt x="32" y="10"/>
                </a:lnTo>
                <a:lnTo>
                  <a:pt x="25" y="24"/>
                </a:lnTo>
                <a:lnTo>
                  <a:pt x="28" y="34"/>
                </a:lnTo>
                <a:lnTo>
                  <a:pt x="14" y="38"/>
                </a:lnTo>
                <a:lnTo>
                  <a:pt x="0" y="34"/>
                </a:lnTo>
                <a:lnTo>
                  <a:pt x="0" y="27"/>
                </a:lnTo>
                <a:lnTo>
                  <a:pt x="11" y="13"/>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0" name="Freeform 180">
            <a:extLst>
              <a:ext uri="{FF2B5EF4-FFF2-40B4-BE49-F238E27FC236}">
                <a16:creationId xmlns:a16="http://schemas.microsoft.com/office/drawing/2014/main" id="{63385A65-7921-737B-9F60-530EF79790D5}"/>
              </a:ext>
              <a:ext uri="{C183D7F6-B498-43B3-948B-1728B52AA6E4}">
                <adec:decorative xmlns:adec="http://schemas.microsoft.com/office/drawing/2017/decorative" val="1"/>
              </a:ext>
            </a:extLst>
          </p:cNvPr>
          <p:cNvSpPr>
            <a:spLocks/>
          </p:cNvSpPr>
          <p:nvPr/>
        </p:nvSpPr>
        <p:spPr bwMode="auto">
          <a:xfrm>
            <a:off x="10073791" y="6071305"/>
            <a:ext cx="133883" cy="151346"/>
          </a:xfrm>
          <a:custGeom>
            <a:avLst/>
            <a:gdLst>
              <a:gd name="T0" fmla="*/ 11 w 46"/>
              <a:gd name="T1" fmla="*/ 10 h 52"/>
              <a:gd name="T2" fmla="*/ 14 w 46"/>
              <a:gd name="T3" fmla="*/ 13 h 52"/>
              <a:gd name="T4" fmla="*/ 18 w 46"/>
              <a:gd name="T5" fmla="*/ 13 h 52"/>
              <a:gd name="T6" fmla="*/ 21 w 46"/>
              <a:gd name="T7" fmla="*/ 0 h 52"/>
              <a:gd name="T8" fmla="*/ 32 w 46"/>
              <a:gd name="T9" fmla="*/ 10 h 52"/>
              <a:gd name="T10" fmla="*/ 35 w 46"/>
              <a:gd name="T11" fmla="*/ 3 h 52"/>
              <a:gd name="T12" fmla="*/ 39 w 46"/>
              <a:gd name="T13" fmla="*/ 3 h 52"/>
              <a:gd name="T14" fmla="*/ 46 w 46"/>
              <a:gd name="T15" fmla="*/ 17 h 52"/>
              <a:gd name="T16" fmla="*/ 35 w 46"/>
              <a:gd name="T17" fmla="*/ 41 h 52"/>
              <a:gd name="T18" fmla="*/ 21 w 46"/>
              <a:gd name="T19" fmla="*/ 52 h 52"/>
              <a:gd name="T20" fmla="*/ 7 w 46"/>
              <a:gd name="T21" fmla="*/ 45 h 52"/>
              <a:gd name="T22" fmla="*/ 0 w 46"/>
              <a:gd name="T23" fmla="*/ 20 h 52"/>
              <a:gd name="T24" fmla="*/ 11 w 46"/>
              <a:gd name="T2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11" y="10"/>
                </a:moveTo>
                <a:lnTo>
                  <a:pt x="14" y="13"/>
                </a:lnTo>
                <a:lnTo>
                  <a:pt x="18" y="13"/>
                </a:lnTo>
                <a:lnTo>
                  <a:pt x="21" y="0"/>
                </a:lnTo>
                <a:lnTo>
                  <a:pt x="32" y="10"/>
                </a:lnTo>
                <a:lnTo>
                  <a:pt x="35" y="3"/>
                </a:lnTo>
                <a:lnTo>
                  <a:pt x="39" y="3"/>
                </a:lnTo>
                <a:lnTo>
                  <a:pt x="46" y="17"/>
                </a:lnTo>
                <a:lnTo>
                  <a:pt x="35" y="41"/>
                </a:lnTo>
                <a:lnTo>
                  <a:pt x="21" y="52"/>
                </a:lnTo>
                <a:lnTo>
                  <a:pt x="7" y="45"/>
                </a:lnTo>
                <a:lnTo>
                  <a:pt x="0" y="20"/>
                </a:lnTo>
                <a:lnTo>
                  <a:pt x="11"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1" name="Freeform 181">
            <a:extLst>
              <a:ext uri="{FF2B5EF4-FFF2-40B4-BE49-F238E27FC236}">
                <a16:creationId xmlns:a16="http://schemas.microsoft.com/office/drawing/2014/main" id="{BD5995E1-DB9A-1468-E81D-09B33A6DB0A6}"/>
              </a:ext>
              <a:ext uri="{C183D7F6-B498-43B3-948B-1728B52AA6E4}">
                <adec:decorative xmlns:adec="http://schemas.microsoft.com/office/drawing/2017/decorative" val="1"/>
              </a:ext>
            </a:extLst>
          </p:cNvPr>
          <p:cNvSpPr>
            <a:spLocks/>
          </p:cNvSpPr>
          <p:nvPr/>
        </p:nvSpPr>
        <p:spPr bwMode="auto">
          <a:xfrm>
            <a:off x="9995207" y="6251757"/>
            <a:ext cx="98957" cy="200825"/>
          </a:xfrm>
          <a:custGeom>
            <a:avLst/>
            <a:gdLst>
              <a:gd name="T0" fmla="*/ 20 w 34"/>
              <a:gd name="T1" fmla="*/ 0 h 69"/>
              <a:gd name="T2" fmla="*/ 24 w 34"/>
              <a:gd name="T3" fmla="*/ 21 h 69"/>
              <a:gd name="T4" fmla="*/ 34 w 34"/>
              <a:gd name="T5" fmla="*/ 35 h 69"/>
              <a:gd name="T6" fmla="*/ 34 w 34"/>
              <a:gd name="T7" fmla="*/ 38 h 69"/>
              <a:gd name="T8" fmla="*/ 34 w 34"/>
              <a:gd name="T9" fmla="*/ 45 h 69"/>
              <a:gd name="T10" fmla="*/ 27 w 34"/>
              <a:gd name="T11" fmla="*/ 49 h 69"/>
              <a:gd name="T12" fmla="*/ 24 w 34"/>
              <a:gd name="T13" fmla="*/ 56 h 69"/>
              <a:gd name="T14" fmla="*/ 17 w 34"/>
              <a:gd name="T15" fmla="*/ 62 h 69"/>
              <a:gd name="T16" fmla="*/ 10 w 34"/>
              <a:gd name="T17" fmla="*/ 69 h 69"/>
              <a:gd name="T18" fmla="*/ 7 w 34"/>
              <a:gd name="T19" fmla="*/ 66 h 69"/>
              <a:gd name="T20" fmla="*/ 14 w 34"/>
              <a:gd name="T21" fmla="*/ 59 h 69"/>
              <a:gd name="T22" fmla="*/ 14 w 34"/>
              <a:gd name="T23" fmla="*/ 56 h 69"/>
              <a:gd name="T24" fmla="*/ 17 w 34"/>
              <a:gd name="T25" fmla="*/ 56 h 69"/>
              <a:gd name="T26" fmla="*/ 14 w 34"/>
              <a:gd name="T27" fmla="*/ 52 h 69"/>
              <a:gd name="T28" fmla="*/ 10 w 34"/>
              <a:gd name="T29" fmla="*/ 52 h 69"/>
              <a:gd name="T30" fmla="*/ 7 w 34"/>
              <a:gd name="T31" fmla="*/ 56 h 69"/>
              <a:gd name="T32" fmla="*/ 3 w 34"/>
              <a:gd name="T33" fmla="*/ 56 h 69"/>
              <a:gd name="T34" fmla="*/ 3 w 34"/>
              <a:gd name="T35" fmla="*/ 52 h 69"/>
              <a:gd name="T36" fmla="*/ 3 w 34"/>
              <a:gd name="T37" fmla="*/ 49 h 69"/>
              <a:gd name="T38" fmla="*/ 3 w 34"/>
              <a:gd name="T39" fmla="*/ 45 h 69"/>
              <a:gd name="T40" fmla="*/ 7 w 34"/>
              <a:gd name="T41" fmla="*/ 35 h 69"/>
              <a:gd name="T42" fmla="*/ 0 w 34"/>
              <a:gd name="T43" fmla="*/ 21 h 69"/>
              <a:gd name="T44" fmla="*/ 3 w 34"/>
              <a:gd name="T45" fmla="*/ 10 h 69"/>
              <a:gd name="T46" fmla="*/ 14 w 34"/>
              <a:gd name="T47" fmla="*/ 0 h 69"/>
              <a:gd name="T48" fmla="*/ 20 w 34"/>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9">
                <a:moveTo>
                  <a:pt x="20" y="0"/>
                </a:moveTo>
                <a:lnTo>
                  <a:pt x="24" y="21"/>
                </a:lnTo>
                <a:lnTo>
                  <a:pt x="34" y="35"/>
                </a:lnTo>
                <a:lnTo>
                  <a:pt x="34" y="38"/>
                </a:lnTo>
                <a:lnTo>
                  <a:pt x="34" y="45"/>
                </a:lnTo>
                <a:lnTo>
                  <a:pt x="27" y="49"/>
                </a:lnTo>
                <a:lnTo>
                  <a:pt x="24" y="56"/>
                </a:lnTo>
                <a:lnTo>
                  <a:pt x="17" y="62"/>
                </a:lnTo>
                <a:lnTo>
                  <a:pt x="10" y="69"/>
                </a:lnTo>
                <a:lnTo>
                  <a:pt x="7" y="66"/>
                </a:lnTo>
                <a:lnTo>
                  <a:pt x="14" y="59"/>
                </a:lnTo>
                <a:lnTo>
                  <a:pt x="14" y="56"/>
                </a:lnTo>
                <a:lnTo>
                  <a:pt x="17" y="56"/>
                </a:lnTo>
                <a:lnTo>
                  <a:pt x="14" y="52"/>
                </a:lnTo>
                <a:lnTo>
                  <a:pt x="10" y="52"/>
                </a:lnTo>
                <a:lnTo>
                  <a:pt x="7" y="56"/>
                </a:lnTo>
                <a:lnTo>
                  <a:pt x="3" y="56"/>
                </a:lnTo>
                <a:lnTo>
                  <a:pt x="3" y="52"/>
                </a:lnTo>
                <a:lnTo>
                  <a:pt x="3" y="49"/>
                </a:lnTo>
                <a:lnTo>
                  <a:pt x="3" y="45"/>
                </a:lnTo>
                <a:lnTo>
                  <a:pt x="7" y="35"/>
                </a:lnTo>
                <a:lnTo>
                  <a:pt x="0" y="21"/>
                </a:lnTo>
                <a:lnTo>
                  <a:pt x="3" y="10"/>
                </a:lnTo>
                <a:lnTo>
                  <a:pt x="14" y="0"/>
                </a:lnTo>
                <a:lnTo>
                  <a:pt x="2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2" name="Freeform 182">
            <a:extLst>
              <a:ext uri="{FF2B5EF4-FFF2-40B4-BE49-F238E27FC236}">
                <a16:creationId xmlns:a16="http://schemas.microsoft.com/office/drawing/2014/main" id="{7877476D-1C49-DE13-95FE-45C55DD0F2AE}"/>
              </a:ext>
              <a:ext uri="{C183D7F6-B498-43B3-948B-1728B52AA6E4}">
                <adec:decorative xmlns:adec="http://schemas.microsoft.com/office/drawing/2017/decorative" val="1"/>
              </a:ext>
            </a:extLst>
          </p:cNvPr>
          <p:cNvSpPr>
            <a:spLocks/>
          </p:cNvSpPr>
          <p:nvPr/>
        </p:nvSpPr>
        <p:spPr bwMode="auto">
          <a:xfrm>
            <a:off x="10134911" y="6190635"/>
            <a:ext cx="142615" cy="90226"/>
          </a:xfrm>
          <a:custGeom>
            <a:avLst/>
            <a:gdLst>
              <a:gd name="T0" fmla="*/ 35 w 49"/>
              <a:gd name="T1" fmla="*/ 7 h 31"/>
              <a:gd name="T2" fmla="*/ 45 w 49"/>
              <a:gd name="T3" fmla="*/ 7 h 31"/>
              <a:gd name="T4" fmla="*/ 45 w 49"/>
              <a:gd name="T5" fmla="*/ 14 h 31"/>
              <a:gd name="T6" fmla="*/ 49 w 49"/>
              <a:gd name="T7" fmla="*/ 21 h 31"/>
              <a:gd name="T8" fmla="*/ 45 w 49"/>
              <a:gd name="T9" fmla="*/ 31 h 31"/>
              <a:gd name="T10" fmla="*/ 35 w 49"/>
              <a:gd name="T11" fmla="*/ 28 h 31"/>
              <a:gd name="T12" fmla="*/ 18 w 49"/>
              <a:gd name="T13" fmla="*/ 24 h 31"/>
              <a:gd name="T14" fmla="*/ 11 w 49"/>
              <a:gd name="T15" fmla="*/ 31 h 31"/>
              <a:gd name="T16" fmla="*/ 7 w 49"/>
              <a:gd name="T17" fmla="*/ 28 h 31"/>
              <a:gd name="T18" fmla="*/ 0 w 49"/>
              <a:gd name="T19" fmla="*/ 11 h 31"/>
              <a:gd name="T20" fmla="*/ 14 w 49"/>
              <a:gd name="T21" fmla="*/ 0 h 31"/>
              <a:gd name="T22" fmla="*/ 25 w 49"/>
              <a:gd name="T23" fmla="*/ 11 h 31"/>
              <a:gd name="T24" fmla="*/ 32 w 49"/>
              <a:gd name="T25" fmla="*/ 11 h 31"/>
              <a:gd name="T26" fmla="*/ 32 w 49"/>
              <a:gd name="T27" fmla="*/ 4 h 31"/>
              <a:gd name="T28" fmla="*/ 35 w 49"/>
              <a:gd name="T2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1">
                <a:moveTo>
                  <a:pt x="35" y="7"/>
                </a:moveTo>
                <a:lnTo>
                  <a:pt x="45" y="7"/>
                </a:lnTo>
                <a:lnTo>
                  <a:pt x="45" y="14"/>
                </a:lnTo>
                <a:lnTo>
                  <a:pt x="49" y="21"/>
                </a:lnTo>
                <a:lnTo>
                  <a:pt x="45" y="31"/>
                </a:lnTo>
                <a:lnTo>
                  <a:pt x="35" y="28"/>
                </a:lnTo>
                <a:lnTo>
                  <a:pt x="18" y="24"/>
                </a:lnTo>
                <a:lnTo>
                  <a:pt x="11" y="31"/>
                </a:lnTo>
                <a:lnTo>
                  <a:pt x="7" y="28"/>
                </a:lnTo>
                <a:lnTo>
                  <a:pt x="0" y="11"/>
                </a:lnTo>
                <a:lnTo>
                  <a:pt x="14" y="0"/>
                </a:lnTo>
                <a:lnTo>
                  <a:pt x="25" y="11"/>
                </a:lnTo>
                <a:lnTo>
                  <a:pt x="32" y="11"/>
                </a:lnTo>
                <a:lnTo>
                  <a:pt x="32" y="4"/>
                </a:lnTo>
                <a:lnTo>
                  <a:pt x="35"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3" name="Freeform 183">
            <a:extLst>
              <a:ext uri="{FF2B5EF4-FFF2-40B4-BE49-F238E27FC236}">
                <a16:creationId xmlns:a16="http://schemas.microsoft.com/office/drawing/2014/main" id="{7818E26A-EAFD-5BFE-6109-7CEE1DC4382B}"/>
              </a:ext>
              <a:ext uri="{C183D7F6-B498-43B3-948B-1728B52AA6E4}">
                <adec:decorative xmlns:adec="http://schemas.microsoft.com/office/drawing/2017/decorative" val="1"/>
              </a:ext>
            </a:extLst>
          </p:cNvPr>
          <p:cNvSpPr>
            <a:spLocks/>
          </p:cNvSpPr>
          <p:nvPr/>
        </p:nvSpPr>
        <p:spPr bwMode="auto">
          <a:xfrm>
            <a:off x="9974833" y="4869269"/>
            <a:ext cx="291050" cy="291050"/>
          </a:xfrm>
          <a:custGeom>
            <a:avLst/>
            <a:gdLst>
              <a:gd name="T0" fmla="*/ 48 w 100"/>
              <a:gd name="T1" fmla="*/ 0 h 100"/>
              <a:gd name="T2" fmla="*/ 59 w 100"/>
              <a:gd name="T3" fmla="*/ 17 h 100"/>
              <a:gd name="T4" fmla="*/ 73 w 100"/>
              <a:gd name="T5" fmla="*/ 38 h 100"/>
              <a:gd name="T6" fmla="*/ 83 w 100"/>
              <a:gd name="T7" fmla="*/ 31 h 100"/>
              <a:gd name="T8" fmla="*/ 90 w 100"/>
              <a:gd name="T9" fmla="*/ 41 h 100"/>
              <a:gd name="T10" fmla="*/ 100 w 100"/>
              <a:gd name="T11" fmla="*/ 38 h 100"/>
              <a:gd name="T12" fmla="*/ 100 w 100"/>
              <a:gd name="T13" fmla="*/ 45 h 100"/>
              <a:gd name="T14" fmla="*/ 100 w 100"/>
              <a:gd name="T15" fmla="*/ 59 h 100"/>
              <a:gd name="T16" fmla="*/ 90 w 100"/>
              <a:gd name="T17" fmla="*/ 66 h 100"/>
              <a:gd name="T18" fmla="*/ 80 w 100"/>
              <a:gd name="T19" fmla="*/ 80 h 100"/>
              <a:gd name="T20" fmla="*/ 80 w 100"/>
              <a:gd name="T21" fmla="*/ 97 h 100"/>
              <a:gd name="T22" fmla="*/ 69 w 100"/>
              <a:gd name="T23" fmla="*/ 100 h 100"/>
              <a:gd name="T24" fmla="*/ 62 w 100"/>
              <a:gd name="T25" fmla="*/ 83 h 100"/>
              <a:gd name="T26" fmla="*/ 59 w 100"/>
              <a:gd name="T27" fmla="*/ 80 h 100"/>
              <a:gd name="T28" fmla="*/ 48 w 100"/>
              <a:gd name="T29" fmla="*/ 66 h 100"/>
              <a:gd name="T30" fmla="*/ 38 w 100"/>
              <a:gd name="T31" fmla="*/ 73 h 100"/>
              <a:gd name="T32" fmla="*/ 24 w 100"/>
              <a:gd name="T33" fmla="*/ 66 h 100"/>
              <a:gd name="T34" fmla="*/ 21 w 100"/>
              <a:gd name="T35" fmla="*/ 52 h 100"/>
              <a:gd name="T36" fmla="*/ 14 w 100"/>
              <a:gd name="T37" fmla="*/ 52 h 100"/>
              <a:gd name="T38" fmla="*/ 0 w 100"/>
              <a:gd name="T39" fmla="*/ 45 h 100"/>
              <a:gd name="T40" fmla="*/ 0 w 100"/>
              <a:gd name="T41" fmla="*/ 28 h 100"/>
              <a:gd name="T42" fmla="*/ 14 w 100"/>
              <a:gd name="T43" fmla="*/ 10 h 100"/>
              <a:gd name="T44" fmla="*/ 31 w 100"/>
              <a:gd name="T45" fmla="*/ 10 h 100"/>
              <a:gd name="T46" fmla="*/ 31 w 100"/>
              <a:gd name="T47" fmla="*/ 3 h 100"/>
              <a:gd name="T48" fmla="*/ 48 w 100"/>
              <a:gd name="T49" fmla="*/ 3 h 100"/>
              <a:gd name="T50" fmla="*/ 48 w 100"/>
              <a:gd name="T5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00">
                <a:moveTo>
                  <a:pt x="48" y="0"/>
                </a:moveTo>
                <a:lnTo>
                  <a:pt x="59" y="17"/>
                </a:lnTo>
                <a:lnTo>
                  <a:pt x="73" y="38"/>
                </a:lnTo>
                <a:lnTo>
                  <a:pt x="83" y="31"/>
                </a:lnTo>
                <a:lnTo>
                  <a:pt x="90" y="41"/>
                </a:lnTo>
                <a:lnTo>
                  <a:pt x="100" y="38"/>
                </a:lnTo>
                <a:lnTo>
                  <a:pt x="100" y="45"/>
                </a:lnTo>
                <a:lnTo>
                  <a:pt x="100" y="59"/>
                </a:lnTo>
                <a:lnTo>
                  <a:pt x="90" y="66"/>
                </a:lnTo>
                <a:lnTo>
                  <a:pt x="80" y="80"/>
                </a:lnTo>
                <a:lnTo>
                  <a:pt x="80" y="97"/>
                </a:lnTo>
                <a:lnTo>
                  <a:pt x="69" y="100"/>
                </a:lnTo>
                <a:lnTo>
                  <a:pt x="62" y="83"/>
                </a:lnTo>
                <a:lnTo>
                  <a:pt x="59" y="80"/>
                </a:lnTo>
                <a:lnTo>
                  <a:pt x="48" y="66"/>
                </a:lnTo>
                <a:lnTo>
                  <a:pt x="38" y="73"/>
                </a:lnTo>
                <a:lnTo>
                  <a:pt x="24" y="66"/>
                </a:lnTo>
                <a:lnTo>
                  <a:pt x="21" y="52"/>
                </a:lnTo>
                <a:lnTo>
                  <a:pt x="14" y="52"/>
                </a:lnTo>
                <a:lnTo>
                  <a:pt x="0" y="45"/>
                </a:lnTo>
                <a:lnTo>
                  <a:pt x="0" y="28"/>
                </a:lnTo>
                <a:lnTo>
                  <a:pt x="14" y="10"/>
                </a:lnTo>
                <a:lnTo>
                  <a:pt x="31" y="10"/>
                </a:lnTo>
                <a:lnTo>
                  <a:pt x="31" y="3"/>
                </a:lnTo>
                <a:lnTo>
                  <a:pt x="48" y="3"/>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4" name="Freeform 184">
            <a:extLst>
              <a:ext uri="{FF2B5EF4-FFF2-40B4-BE49-F238E27FC236}">
                <a16:creationId xmlns:a16="http://schemas.microsoft.com/office/drawing/2014/main" id="{E2D5AE50-A53C-05F4-66AE-5A43CFE7B85E}"/>
              </a:ext>
              <a:ext uri="{C183D7F6-B498-43B3-948B-1728B52AA6E4}">
                <adec:decorative xmlns:adec="http://schemas.microsoft.com/office/drawing/2017/decorative" val="1"/>
              </a:ext>
            </a:extLst>
          </p:cNvPr>
          <p:cNvSpPr>
            <a:spLocks/>
          </p:cNvSpPr>
          <p:nvPr/>
        </p:nvSpPr>
        <p:spPr bwMode="auto">
          <a:xfrm>
            <a:off x="10003939" y="5233083"/>
            <a:ext cx="142615" cy="119331"/>
          </a:xfrm>
          <a:custGeom>
            <a:avLst/>
            <a:gdLst>
              <a:gd name="T0" fmla="*/ 28 w 49"/>
              <a:gd name="T1" fmla="*/ 3 h 41"/>
              <a:gd name="T2" fmla="*/ 38 w 49"/>
              <a:gd name="T3" fmla="*/ 0 h 41"/>
              <a:gd name="T4" fmla="*/ 49 w 49"/>
              <a:gd name="T5" fmla="*/ 14 h 41"/>
              <a:gd name="T6" fmla="*/ 38 w 49"/>
              <a:gd name="T7" fmla="*/ 41 h 41"/>
              <a:gd name="T8" fmla="*/ 24 w 49"/>
              <a:gd name="T9" fmla="*/ 41 h 41"/>
              <a:gd name="T10" fmla="*/ 0 w 49"/>
              <a:gd name="T11" fmla="*/ 20 h 41"/>
              <a:gd name="T12" fmla="*/ 21 w 49"/>
              <a:gd name="T13" fmla="*/ 10 h 41"/>
              <a:gd name="T14" fmla="*/ 24 w 49"/>
              <a:gd name="T15" fmla="*/ 7 h 41"/>
              <a:gd name="T16" fmla="*/ 28 w 49"/>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1">
                <a:moveTo>
                  <a:pt x="28" y="3"/>
                </a:moveTo>
                <a:lnTo>
                  <a:pt x="38" y="0"/>
                </a:lnTo>
                <a:lnTo>
                  <a:pt x="49" y="14"/>
                </a:lnTo>
                <a:lnTo>
                  <a:pt x="38" y="41"/>
                </a:lnTo>
                <a:lnTo>
                  <a:pt x="24" y="41"/>
                </a:lnTo>
                <a:lnTo>
                  <a:pt x="0" y="20"/>
                </a:lnTo>
                <a:lnTo>
                  <a:pt x="21" y="10"/>
                </a:lnTo>
                <a:lnTo>
                  <a:pt x="24" y="7"/>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5" name="Freeform 185">
            <a:extLst>
              <a:ext uri="{FF2B5EF4-FFF2-40B4-BE49-F238E27FC236}">
                <a16:creationId xmlns:a16="http://schemas.microsoft.com/office/drawing/2014/main" id="{B05653D0-3B54-E9CD-C350-587A3B218E7A}"/>
              </a:ext>
              <a:ext uri="{C183D7F6-B498-43B3-948B-1728B52AA6E4}">
                <adec:decorative xmlns:adec="http://schemas.microsoft.com/office/drawing/2017/decorative" val="1"/>
              </a:ext>
            </a:extLst>
          </p:cNvPr>
          <p:cNvSpPr>
            <a:spLocks/>
          </p:cNvSpPr>
          <p:nvPr/>
        </p:nvSpPr>
        <p:spPr bwMode="auto">
          <a:xfrm>
            <a:off x="10114538" y="4767403"/>
            <a:ext cx="203735" cy="221198"/>
          </a:xfrm>
          <a:custGeom>
            <a:avLst/>
            <a:gdLst>
              <a:gd name="T0" fmla="*/ 39 w 70"/>
              <a:gd name="T1" fmla="*/ 17 h 76"/>
              <a:gd name="T2" fmla="*/ 45 w 70"/>
              <a:gd name="T3" fmla="*/ 21 h 76"/>
              <a:gd name="T4" fmla="*/ 66 w 70"/>
              <a:gd name="T5" fmla="*/ 21 h 76"/>
              <a:gd name="T6" fmla="*/ 70 w 70"/>
              <a:gd name="T7" fmla="*/ 28 h 76"/>
              <a:gd name="T8" fmla="*/ 63 w 70"/>
              <a:gd name="T9" fmla="*/ 52 h 76"/>
              <a:gd name="T10" fmla="*/ 59 w 70"/>
              <a:gd name="T11" fmla="*/ 52 h 76"/>
              <a:gd name="T12" fmla="*/ 52 w 70"/>
              <a:gd name="T13" fmla="*/ 63 h 76"/>
              <a:gd name="T14" fmla="*/ 52 w 70"/>
              <a:gd name="T15" fmla="*/ 73 h 76"/>
              <a:gd name="T16" fmla="*/ 42 w 70"/>
              <a:gd name="T17" fmla="*/ 76 h 76"/>
              <a:gd name="T18" fmla="*/ 35 w 70"/>
              <a:gd name="T19" fmla="*/ 66 h 76"/>
              <a:gd name="T20" fmla="*/ 25 w 70"/>
              <a:gd name="T21" fmla="*/ 73 h 76"/>
              <a:gd name="T22" fmla="*/ 11 w 70"/>
              <a:gd name="T23" fmla="*/ 52 h 76"/>
              <a:gd name="T24" fmla="*/ 0 w 70"/>
              <a:gd name="T25" fmla="*/ 35 h 76"/>
              <a:gd name="T26" fmla="*/ 7 w 70"/>
              <a:gd name="T27" fmla="*/ 14 h 76"/>
              <a:gd name="T28" fmla="*/ 0 w 70"/>
              <a:gd name="T29" fmla="*/ 7 h 76"/>
              <a:gd name="T30" fmla="*/ 4 w 70"/>
              <a:gd name="T31" fmla="*/ 0 h 76"/>
              <a:gd name="T32" fmla="*/ 21 w 70"/>
              <a:gd name="T33" fmla="*/ 28 h 76"/>
              <a:gd name="T34" fmla="*/ 39 w 70"/>
              <a:gd name="T35"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6">
                <a:moveTo>
                  <a:pt x="39" y="17"/>
                </a:moveTo>
                <a:lnTo>
                  <a:pt x="45" y="21"/>
                </a:lnTo>
                <a:lnTo>
                  <a:pt x="66" y="21"/>
                </a:lnTo>
                <a:lnTo>
                  <a:pt x="70" y="28"/>
                </a:lnTo>
                <a:lnTo>
                  <a:pt x="63" y="52"/>
                </a:lnTo>
                <a:lnTo>
                  <a:pt x="59" y="52"/>
                </a:lnTo>
                <a:lnTo>
                  <a:pt x="52" y="63"/>
                </a:lnTo>
                <a:lnTo>
                  <a:pt x="52" y="73"/>
                </a:lnTo>
                <a:lnTo>
                  <a:pt x="42" y="76"/>
                </a:lnTo>
                <a:lnTo>
                  <a:pt x="35" y="66"/>
                </a:lnTo>
                <a:lnTo>
                  <a:pt x="25" y="73"/>
                </a:lnTo>
                <a:lnTo>
                  <a:pt x="11" y="52"/>
                </a:lnTo>
                <a:lnTo>
                  <a:pt x="0" y="35"/>
                </a:lnTo>
                <a:lnTo>
                  <a:pt x="7" y="14"/>
                </a:lnTo>
                <a:lnTo>
                  <a:pt x="0" y="7"/>
                </a:lnTo>
                <a:lnTo>
                  <a:pt x="4" y="0"/>
                </a:lnTo>
                <a:lnTo>
                  <a:pt x="21" y="28"/>
                </a:lnTo>
                <a:lnTo>
                  <a:pt x="39"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6" name="Freeform 186">
            <a:extLst>
              <a:ext uri="{FF2B5EF4-FFF2-40B4-BE49-F238E27FC236}">
                <a16:creationId xmlns:a16="http://schemas.microsoft.com/office/drawing/2014/main" id="{5B031F00-9232-FEFF-9873-C8DB00A4586C}"/>
              </a:ext>
              <a:ext uri="{C183D7F6-B498-43B3-948B-1728B52AA6E4}">
                <adec:decorative xmlns:adec="http://schemas.microsoft.com/office/drawing/2017/decorative" val="1"/>
              </a:ext>
            </a:extLst>
          </p:cNvPr>
          <p:cNvSpPr>
            <a:spLocks/>
          </p:cNvSpPr>
          <p:nvPr/>
        </p:nvSpPr>
        <p:spPr bwMode="auto">
          <a:xfrm>
            <a:off x="9963192" y="5020615"/>
            <a:ext cx="212467" cy="221198"/>
          </a:xfrm>
          <a:custGeom>
            <a:avLst/>
            <a:gdLst>
              <a:gd name="T0" fmla="*/ 28 w 73"/>
              <a:gd name="T1" fmla="*/ 14 h 76"/>
              <a:gd name="T2" fmla="*/ 42 w 73"/>
              <a:gd name="T3" fmla="*/ 21 h 76"/>
              <a:gd name="T4" fmla="*/ 52 w 73"/>
              <a:gd name="T5" fmla="*/ 14 h 76"/>
              <a:gd name="T6" fmla="*/ 63 w 73"/>
              <a:gd name="T7" fmla="*/ 28 h 76"/>
              <a:gd name="T8" fmla="*/ 66 w 73"/>
              <a:gd name="T9" fmla="*/ 31 h 76"/>
              <a:gd name="T10" fmla="*/ 73 w 73"/>
              <a:gd name="T11" fmla="*/ 48 h 76"/>
              <a:gd name="T12" fmla="*/ 63 w 73"/>
              <a:gd name="T13" fmla="*/ 62 h 76"/>
              <a:gd name="T14" fmla="*/ 59 w 73"/>
              <a:gd name="T15" fmla="*/ 59 h 76"/>
              <a:gd name="T16" fmla="*/ 52 w 73"/>
              <a:gd name="T17" fmla="*/ 73 h 76"/>
              <a:gd name="T18" fmla="*/ 42 w 73"/>
              <a:gd name="T19" fmla="*/ 76 h 76"/>
              <a:gd name="T20" fmla="*/ 31 w 73"/>
              <a:gd name="T21" fmla="*/ 66 h 76"/>
              <a:gd name="T22" fmla="*/ 28 w 73"/>
              <a:gd name="T23" fmla="*/ 41 h 76"/>
              <a:gd name="T24" fmla="*/ 0 w 73"/>
              <a:gd name="T25" fmla="*/ 28 h 76"/>
              <a:gd name="T26" fmla="*/ 14 w 73"/>
              <a:gd name="T27" fmla="*/ 7 h 76"/>
              <a:gd name="T28" fmla="*/ 18 w 73"/>
              <a:gd name="T29" fmla="*/ 0 h 76"/>
              <a:gd name="T30" fmla="*/ 25 w 73"/>
              <a:gd name="T31" fmla="*/ 0 h 76"/>
              <a:gd name="T32" fmla="*/ 28 w 73"/>
              <a:gd name="T3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6">
                <a:moveTo>
                  <a:pt x="28" y="14"/>
                </a:moveTo>
                <a:lnTo>
                  <a:pt x="42" y="21"/>
                </a:lnTo>
                <a:lnTo>
                  <a:pt x="52" y="14"/>
                </a:lnTo>
                <a:lnTo>
                  <a:pt x="63" y="28"/>
                </a:lnTo>
                <a:lnTo>
                  <a:pt x="66" y="31"/>
                </a:lnTo>
                <a:lnTo>
                  <a:pt x="73" y="48"/>
                </a:lnTo>
                <a:lnTo>
                  <a:pt x="63" y="62"/>
                </a:lnTo>
                <a:lnTo>
                  <a:pt x="59" y="59"/>
                </a:lnTo>
                <a:lnTo>
                  <a:pt x="52" y="73"/>
                </a:lnTo>
                <a:lnTo>
                  <a:pt x="42" y="76"/>
                </a:lnTo>
                <a:lnTo>
                  <a:pt x="31" y="66"/>
                </a:lnTo>
                <a:lnTo>
                  <a:pt x="28" y="41"/>
                </a:lnTo>
                <a:lnTo>
                  <a:pt x="0" y="28"/>
                </a:lnTo>
                <a:lnTo>
                  <a:pt x="14" y="7"/>
                </a:lnTo>
                <a:lnTo>
                  <a:pt x="18" y="0"/>
                </a:lnTo>
                <a:lnTo>
                  <a:pt x="25" y="0"/>
                </a:lnTo>
                <a:lnTo>
                  <a:pt x="2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7" name="Freeform 187">
            <a:extLst>
              <a:ext uri="{FF2B5EF4-FFF2-40B4-BE49-F238E27FC236}">
                <a16:creationId xmlns:a16="http://schemas.microsoft.com/office/drawing/2014/main" id="{60CD00A0-21A7-FE3F-62EA-89BFD33F1BCD}"/>
              </a:ext>
              <a:ext uri="{C183D7F6-B498-43B3-948B-1728B52AA6E4}">
                <adec:decorative xmlns:adec="http://schemas.microsoft.com/office/drawing/2017/decorative" val="1"/>
              </a:ext>
            </a:extLst>
          </p:cNvPr>
          <p:cNvSpPr>
            <a:spLocks/>
          </p:cNvSpPr>
          <p:nvPr/>
        </p:nvSpPr>
        <p:spPr bwMode="auto">
          <a:xfrm>
            <a:off x="9963191" y="5273829"/>
            <a:ext cx="232840" cy="221198"/>
          </a:xfrm>
          <a:custGeom>
            <a:avLst/>
            <a:gdLst>
              <a:gd name="T0" fmla="*/ 14 w 80"/>
              <a:gd name="T1" fmla="*/ 6 h 76"/>
              <a:gd name="T2" fmla="*/ 38 w 80"/>
              <a:gd name="T3" fmla="*/ 27 h 76"/>
              <a:gd name="T4" fmla="*/ 52 w 80"/>
              <a:gd name="T5" fmla="*/ 27 h 76"/>
              <a:gd name="T6" fmla="*/ 63 w 80"/>
              <a:gd name="T7" fmla="*/ 0 h 76"/>
              <a:gd name="T8" fmla="*/ 73 w 80"/>
              <a:gd name="T9" fmla="*/ 10 h 76"/>
              <a:gd name="T10" fmla="*/ 73 w 80"/>
              <a:gd name="T11" fmla="*/ 17 h 76"/>
              <a:gd name="T12" fmla="*/ 77 w 80"/>
              <a:gd name="T13" fmla="*/ 20 h 76"/>
              <a:gd name="T14" fmla="*/ 66 w 80"/>
              <a:gd name="T15" fmla="*/ 20 h 76"/>
              <a:gd name="T16" fmla="*/ 66 w 80"/>
              <a:gd name="T17" fmla="*/ 34 h 76"/>
              <a:gd name="T18" fmla="*/ 77 w 80"/>
              <a:gd name="T19" fmla="*/ 38 h 76"/>
              <a:gd name="T20" fmla="*/ 80 w 80"/>
              <a:gd name="T21" fmla="*/ 41 h 76"/>
              <a:gd name="T22" fmla="*/ 77 w 80"/>
              <a:gd name="T23" fmla="*/ 45 h 76"/>
              <a:gd name="T24" fmla="*/ 73 w 80"/>
              <a:gd name="T25" fmla="*/ 52 h 76"/>
              <a:gd name="T26" fmla="*/ 77 w 80"/>
              <a:gd name="T27" fmla="*/ 62 h 76"/>
              <a:gd name="T28" fmla="*/ 70 w 80"/>
              <a:gd name="T29" fmla="*/ 62 h 76"/>
              <a:gd name="T30" fmla="*/ 66 w 80"/>
              <a:gd name="T31" fmla="*/ 72 h 76"/>
              <a:gd name="T32" fmla="*/ 59 w 80"/>
              <a:gd name="T33" fmla="*/ 72 h 76"/>
              <a:gd name="T34" fmla="*/ 56 w 80"/>
              <a:gd name="T35" fmla="*/ 76 h 76"/>
              <a:gd name="T36" fmla="*/ 42 w 80"/>
              <a:gd name="T37" fmla="*/ 69 h 76"/>
              <a:gd name="T38" fmla="*/ 31 w 80"/>
              <a:gd name="T39" fmla="*/ 65 h 76"/>
              <a:gd name="T40" fmla="*/ 28 w 80"/>
              <a:gd name="T41" fmla="*/ 59 h 76"/>
              <a:gd name="T42" fmla="*/ 14 w 80"/>
              <a:gd name="T43" fmla="*/ 55 h 76"/>
              <a:gd name="T44" fmla="*/ 0 w 80"/>
              <a:gd name="T45" fmla="*/ 48 h 76"/>
              <a:gd name="T46" fmla="*/ 4 w 80"/>
              <a:gd name="T47" fmla="*/ 10 h 76"/>
              <a:gd name="T48" fmla="*/ 14 w 80"/>
              <a:gd name="T4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4" y="6"/>
                </a:moveTo>
                <a:lnTo>
                  <a:pt x="38" y="27"/>
                </a:lnTo>
                <a:lnTo>
                  <a:pt x="52" y="27"/>
                </a:lnTo>
                <a:lnTo>
                  <a:pt x="63" y="0"/>
                </a:lnTo>
                <a:lnTo>
                  <a:pt x="73" y="10"/>
                </a:lnTo>
                <a:lnTo>
                  <a:pt x="73" y="17"/>
                </a:lnTo>
                <a:lnTo>
                  <a:pt x="77" y="20"/>
                </a:lnTo>
                <a:lnTo>
                  <a:pt x="66" y="20"/>
                </a:lnTo>
                <a:lnTo>
                  <a:pt x="66" y="34"/>
                </a:lnTo>
                <a:lnTo>
                  <a:pt x="77" y="38"/>
                </a:lnTo>
                <a:lnTo>
                  <a:pt x="80" y="41"/>
                </a:lnTo>
                <a:lnTo>
                  <a:pt x="77" y="45"/>
                </a:lnTo>
                <a:lnTo>
                  <a:pt x="73" y="52"/>
                </a:lnTo>
                <a:lnTo>
                  <a:pt x="77" y="62"/>
                </a:lnTo>
                <a:lnTo>
                  <a:pt x="70" y="62"/>
                </a:lnTo>
                <a:lnTo>
                  <a:pt x="66" y="72"/>
                </a:lnTo>
                <a:lnTo>
                  <a:pt x="59" y="72"/>
                </a:lnTo>
                <a:lnTo>
                  <a:pt x="56" y="76"/>
                </a:lnTo>
                <a:lnTo>
                  <a:pt x="42" y="69"/>
                </a:lnTo>
                <a:lnTo>
                  <a:pt x="31" y="65"/>
                </a:lnTo>
                <a:lnTo>
                  <a:pt x="28" y="59"/>
                </a:lnTo>
                <a:lnTo>
                  <a:pt x="14" y="55"/>
                </a:lnTo>
                <a:lnTo>
                  <a:pt x="0" y="48"/>
                </a:lnTo>
                <a:lnTo>
                  <a:pt x="4" y="10"/>
                </a:lnTo>
                <a:lnTo>
                  <a:pt x="14"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8" name="Freeform 188">
            <a:extLst>
              <a:ext uri="{FF2B5EF4-FFF2-40B4-BE49-F238E27FC236}">
                <a16:creationId xmlns:a16="http://schemas.microsoft.com/office/drawing/2014/main" id="{73F33B03-7CA0-9E2C-7675-59BE74B2039E}"/>
              </a:ext>
              <a:ext uri="{C183D7F6-B498-43B3-948B-1728B52AA6E4}">
                <adec:decorative xmlns:adec="http://schemas.microsoft.com/office/drawing/2017/decorative" val="1"/>
              </a:ext>
            </a:extLst>
          </p:cNvPr>
          <p:cNvSpPr>
            <a:spLocks/>
          </p:cNvSpPr>
          <p:nvPr/>
        </p:nvSpPr>
        <p:spPr bwMode="auto">
          <a:xfrm>
            <a:off x="9893339" y="5413534"/>
            <a:ext cx="323066" cy="200825"/>
          </a:xfrm>
          <a:custGeom>
            <a:avLst/>
            <a:gdLst>
              <a:gd name="T0" fmla="*/ 66 w 111"/>
              <a:gd name="T1" fmla="*/ 21 h 69"/>
              <a:gd name="T2" fmla="*/ 80 w 111"/>
              <a:gd name="T3" fmla="*/ 28 h 69"/>
              <a:gd name="T4" fmla="*/ 83 w 111"/>
              <a:gd name="T5" fmla="*/ 24 h 69"/>
              <a:gd name="T6" fmla="*/ 90 w 111"/>
              <a:gd name="T7" fmla="*/ 24 h 69"/>
              <a:gd name="T8" fmla="*/ 94 w 111"/>
              <a:gd name="T9" fmla="*/ 14 h 69"/>
              <a:gd name="T10" fmla="*/ 101 w 111"/>
              <a:gd name="T11" fmla="*/ 14 h 69"/>
              <a:gd name="T12" fmla="*/ 111 w 111"/>
              <a:gd name="T13" fmla="*/ 21 h 69"/>
              <a:gd name="T14" fmla="*/ 111 w 111"/>
              <a:gd name="T15" fmla="*/ 38 h 69"/>
              <a:gd name="T16" fmla="*/ 104 w 111"/>
              <a:gd name="T17" fmla="*/ 35 h 69"/>
              <a:gd name="T18" fmla="*/ 101 w 111"/>
              <a:gd name="T19" fmla="*/ 35 h 69"/>
              <a:gd name="T20" fmla="*/ 76 w 111"/>
              <a:gd name="T21" fmla="*/ 42 h 69"/>
              <a:gd name="T22" fmla="*/ 62 w 111"/>
              <a:gd name="T23" fmla="*/ 49 h 69"/>
              <a:gd name="T24" fmla="*/ 45 w 111"/>
              <a:gd name="T25" fmla="*/ 42 h 69"/>
              <a:gd name="T26" fmla="*/ 45 w 111"/>
              <a:gd name="T27" fmla="*/ 49 h 69"/>
              <a:gd name="T28" fmla="*/ 28 w 111"/>
              <a:gd name="T29" fmla="*/ 56 h 69"/>
              <a:gd name="T30" fmla="*/ 24 w 111"/>
              <a:gd name="T31" fmla="*/ 59 h 69"/>
              <a:gd name="T32" fmla="*/ 17 w 111"/>
              <a:gd name="T33" fmla="*/ 69 h 69"/>
              <a:gd name="T34" fmla="*/ 7 w 111"/>
              <a:gd name="T35" fmla="*/ 66 h 69"/>
              <a:gd name="T36" fmla="*/ 0 w 111"/>
              <a:gd name="T37" fmla="*/ 42 h 69"/>
              <a:gd name="T38" fmla="*/ 24 w 111"/>
              <a:gd name="T39" fmla="*/ 0 h 69"/>
              <a:gd name="T40" fmla="*/ 38 w 111"/>
              <a:gd name="T41" fmla="*/ 7 h 69"/>
              <a:gd name="T42" fmla="*/ 52 w 111"/>
              <a:gd name="T43" fmla="*/ 11 h 69"/>
              <a:gd name="T44" fmla="*/ 55 w 111"/>
              <a:gd name="T45" fmla="*/ 17 h 69"/>
              <a:gd name="T46" fmla="*/ 66 w 111"/>
              <a:gd name="T47"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69">
                <a:moveTo>
                  <a:pt x="66" y="21"/>
                </a:moveTo>
                <a:lnTo>
                  <a:pt x="80" y="28"/>
                </a:lnTo>
                <a:lnTo>
                  <a:pt x="83" y="24"/>
                </a:lnTo>
                <a:lnTo>
                  <a:pt x="90" y="24"/>
                </a:lnTo>
                <a:lnTo>
                  <a:pt x="94" y="14"/>
                </a:lnTo>
                <a:lnTo>
                  <a:pt x="101" y="14"/>
                </a:lnTo>
                <a:lnTo>
                  <a:pt x="111" y="21"/>
                </a:lnTo>
                <a:lnTo>
                  <a:pt x="111" y="38"/>
                </a:lnTo>
                <a:lnTo>
                  <a:pt x="104" y="35"/>
                </a:lnTo>
                <a:lnTo>
                  <a:pt x="101" y="35"/>
                </a:lnTo>
                <a:lnTo>
                  <a:pt x="76" y="42"/>
                </a:lnTo>
                <a:lnTo>
                  <a:pt x="62" y="49"/>
                </a:lnTo>
                <a:lnTo>
                  <a:pt x="45" y="42"/>
                </a:lnTo>
                <a:lnTo>
                  <a:pt x="45" y="49"/>
                </a:lnTo>
                <a:lnTo>
                  <a:pt x="28" y="56"/>
                </a:lnTo>
                <a:lnTo>
                  <a:pt x="24" y="59"/>
                </a:lnTo>
                <a:lnTo>
                  <a:pt x="17" y="69"/>
                </a:lnTo>
                <a:lnTo>
                  <a:pt x="7" y="66"/>
                </a:lnTo>
                <a:lnTo>
                  <a:pt x="0" y="42"/>
                </a:lnTo>
                <a:lnTo>
                  <a:pt x="24" y="0"/>
                </a:lnTo>
                <a:lnTo>
                  <a:pt x="38" y="7"/>
                </a:lnTo>
                <a:lnTo>
                  <a:pt x="52" y="11"/>
                </a:lnTo>
                <a:lnTo>
                  <a:pt x="55" y="17"/>
                </a:lnTo>
                <a:lnTo>
                  <a:pt x="66"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9" name="Freeform 189">
            <a:extLst>
              <a:ext uri="{FF2B5EF4-FFF2-40B4-BE49-F238E27FC236}">
                <a16:creationId xmlns:a16="http://schemas.microsoft.com/office/drawing/2014/main" id="{356879FA-1F06-5604-A622-B3F0E12B6B74}"/>
              </a:ext>
              <a:ext uri="{C183D7F6-B498-43B3-948B-1728B52AA6E4}">
                <adec:decorative xmlns:adec="http://schemas.microsoft.com/office/drawing/2017/decorative" val="1"/>
              </a:ext>
            </a:extLst>
          </p:cNvPr>
          <p:cNvSpPr>
            <a:spLocks/>
          </p:cNvSpPr>
          <p:nvPr/>
        </p:nvSpPr>
        <p:spPr bwMode="auto">
          <a:xfrm>
            <a:off x="9861324" y="5081737"/>
            <a:ext cx="224109" cy="241572"/>
          </a:xfrm>
          <a:custGeom>
            <a:avLst/>
            <a:gdLst>
              <a:gd name="T0" fmla="*/ 0 w 77"/>
              <a:gd name="T1" fmla="*/ 13 h 83"/>
              <a:gd name="T2" fmla="*/ 18 w 77"/>
              <a:gd name="T3" fmla="*/ 7 h 83"/>
              <a:gd name="T4" fmla="*/ 18 w 77"/>
              <a:gd name="T5" fmla="*/ 0 h 83"/>
              <a:gd name="T6" fmla="*/ 35 w 77"/>
              <a:gd name="T7" fmla="*/ 7 h 83"/>
              <a:gd name="T8" fmla="*/ 63 w 77"/>
              <a:gd name="T9" fmla="*/ 20 h 83"/>
              <a:gd name="T10" fmla="*/ 66 w 77"/>
              <a:gd name="T11" fmla="*/ 45 h 83"/>
              <a:gd name="T12" fmla="*/ 77 w 77"/>
              <a:gd name="T13" fmla="*/ 55 h 83"/>
              <a:gd name="T14" fmla="*/ 73 w 77"/>
              <a:gd name="T15" fmla="*/ 59 h 83"/>
              <a:gd name="T16" fmla="*/ 70 w 77"/>
              <a:gd name="T17" fmla="*/ 62 h 83"/>
              <a:gd name="T18" fmla="*/ 49 w 77"/>
              <a:gd name="T19" fmla="*/ 72 h 83"/>
              <a:gd name="T20" fmla="*/ 39 w 77"/>
              <a:gd name="T21" fmla="*/ 76 h 83"/>
              <a:gd name="T22" fmla="*/ 28 w 77"/>
              <a:gd name="T23" fmla="*/ 83 h 83"/>
              <a:gd name="T24" fmla="*/ 18 w 77"/>
              <a:gd name="T25" fmla="*/ 69 h 83"/>
              <a:gd name="T26" fmla="*/ 11 w 77"/>
              <a:gd name="T27" fmla="*/ 41 h 83"/>
              <a:gd name="T28" fmla="*/ 0 w 77"/>
              <a:gd name="T29"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83">
                <a:moveTo>
                  <a:pt x="0" y="13"/>
                </a:moveTo>
                <a:lnTo>
                  <a:pt x="18" y="7"/>
                </a:lnTo>
                <a:lnTo>
                  <a:pt x="18" y="0"/>
                </a:lnTo>
                <a:lnTo>
                  <a:pt x="35" y="7"/>
                </a:lnTo>
                <a:lnTo>
                  <a:pt x="63" y="20"/>
                </a:lnTo>
                <a:lnTo>
                  <a:pt x="66" y="45"/>
                </a:lnTo>
                <a:lnTo>
                  <a:pt x="77" y="55"/>
                </a:lnTo>
                <a:lnTo>
                  <a:pt x="73" y="59"/>
                </a:lnTo>
                <a:lnTo>
                  <a:pt x="70" y="62"/>
                </a:lnTo>
                <a:lnTo>
                  <a:pt x="49" y="72"/>
                </a:lnTo>
                <a:lnTo>
                  <a:pt x="39" y="76"/>
                </a:lnTo>
                <a:lnTo>
                  <a:pt x="28" y="83"/>
                </a:lnTo>
                <a:lnTo>
                  <a:pt x="18" y="69"/>
                </a:lnTo>
                <a:lnTo>
                  <a:pt x="11" y="41"/>
                </a:lnTo>
                <a:lnTo>
                  <a:pt x="0" y="1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0" name="Freeform 190">
            <a:extLst>
              <a:ext uri="{FF2B5EF4-FFF2-40B4-BE49-F238E27FC236}">
                <a16:creationId xmlns:a16="http://schemas.microsoft.com/office/drawing/2014/main" id="{9AE51677-5F52-F2FD-C5B3-0922D80E179D}"/>
              </a:ext>
              <a:ext uri="{C183D7F6-B498-43B3-948B-1728B52AA6E4}">
                <adec:decorative xmlns:adec="http://schemas.microsoft.com/office/drawing/2017/decorative" val="1"/>
              </a:ext>
            </a:extLst>
          </p:cNvPr>
          <p:cNvSpPr>
            <a:spLocks/>
          </p:cNvSpPr>
          <p:nvPr/>
        </p:nvSpPr>
        <p:spPr bwMode="auto">
          <a:xfrm>
            <a:off x="9917263" y="4717925"/>
            <a:ext cx="221198" cy="232840"/>
          </a:xfrm>
          <a:custGeom>
            <a:avLst/>
            <a:gdLst>
              <a:gd name="T0" fmla="*/ 17 w 76"/>
              <a:gd name="T1" fmla="*/ 0 h 80"/>
              <a:gd name="T2" fmla="*/ 24 w 76"/>
              <a:gd name="T3" fmla="*/ 0 h 80"/>
              <a:gd name="T4" fmla="*/ 31 w 76"/>
              <a:gd name="T5" fmla="*/ 10 h 80"/>
              <a:gd name="T6" fmla="*/ 45 w 76"/>
              <a:gd name="T7" fmla="*/ 10 h 80"/>
              <a:gd name="T8" fmla="*/ 48 w 76"/>
              <a:gd name="T9" fmla="*/ 0 h 80"/>
              <a:gd name="T10" fmla="*/ 62 w 76"/>
              <a:gd name="T11" fmla="*/ 10 h 80"/>
              <a:gd name="T12" fmla="*/ 73 w 76"/>
              <a:gd name="T13" fmla="*/ 17 h 80"/>
              <a:gd name="T14" fmla="*/ 69 w 76"/>
              <a:gd name="T15" fmla="*/ 24 h 80"/>
              <a:gd name="T16" fmla="*/ 76 w 76"/>
              <a:gd name="T17" fmla="*/ 31 h 80"/>
              <a:gd name="T18" fmla="*/ 69 w 76"/>
              <a:gd name="T19" fmla="*/ 52 h 80"/>
              <a:gd name="T20" fmla="*/ 69 w 76"/>
              <a:gd name="T21" fmla="*/ 55 h 80"/>
              <a:gd name="T22" fmla="*/ 52 w 76"/>
              <a:gd name="T23" fmla="*/ 55 h 80"/>
              <a:gd name="T24" fmla="*/ 52 w 76"/>
              <a:gd name="T25" fmla="*/ 62 h 80"/>
              <a:gd name="T26" fmla="*/ 35 w 76"/>
              <a:gd name="T27" fmla="*/ 62 h 80"/>
              <a:gd name="T28" fmla="*/ 21 w 76"/>
              <a:gd name="T29" fmla="*/ 80 h 80"/>
              <a:gd name="T30" fmla="*/ 10 w 76"/>
              <a:gd name="T31" fmla="*/ 73 h 80"/>
              <a:gd name="T32" fmla="*/ 10 w 76"/>
              <a:gd name="T33" fmla="*/ 55 h 80"/>
              <a:gd name="T34" fmla="*/ 0 w 76"/>
              <a:gd name="T35" fmla="*/ 52 h 80"/>
              <a:gd name="T36" fmla="*/ 14 w 76"/>
              <a:gd name="T37" fmla="*/ 34 h 80"/>
              <a:gd name="T38" fmla="*/ 17 w 76"/>
              <a:gd name="T39" fmla="*/ 34 h 80"/>
              <a:gd name="T40" fmla="*/ 14 w 76"/>
              <a:gd name="T41" fmla="*/ 21 h 80"/>
              <a:gd name="T42" fmla="*/ 17 w 76"/>
              <a:gd name="T43" fmla="*/ 10 h 80"/>
              <a:gd name="T44" fmla="*/ 17 w 76"/>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80">
                <a:moveTo>
                  <a:pt x="17" y="0"/>
                </a:moveTo>
                <a:lnTo>
                  <a:pt x="24" y="0"/>
                </a:lnTo>
                <a:lnTo>
                  <a:pt x="31" y="10"/>
                </a:lnTo>
                <a:lnTo>
                  <a:pt x="45" y="10"/>
                </a:lnTo>
                <a:lnTo>
                  <a:pt x="48" y="0"/>
                </a:lnTo>
                <a:lnTo>
                  <a:pt x="62" y="10"/>
                </a:lnTo>
                <a:lnTo>
                  <a:pt x="73" y="17"/>
                </a:lnTo>
                <a:lnTo>
                  <a:pt x="69" y="24"/>
                </a:lnTo>
                <a:lnTo>
                  <a:pt x="76" y="31"/>
                </a:lnTo>
                <a:lnTo>
                  <a:pt x="69" y="52"/>
                </a:lnTo>
                <a:lnTo>
                  <a:pt x="69" y="55"/>
                </a:lnTo>
                <a:lnTo>
                  <a:pt x="52" y="55"/>
                </a:lnTo>
                <a:lnTo>
                  <a:pt x="52" y="62"/>
                </a:lnTo>
                <a:lnTo>
                  <a:pt x="35" y="62"/>
                </a:lnTo>
                <a:lnTo>
                  <a:pt x="21" y="80"/>
                </a:lnTo>
                <a:lnTo>
                  <a:pt x="10" y="73"/>
                </a:lnTo>
                <a:lnTo>
                  <a:pt x="10" y="55"/>
                </a:lnTo>
                <a:lnTo>
                  <a:pt x="0" y="52"/>
                </a:lnTo>
                <a:lnTo>
                  <a:pt x="14" y="34"/>
                </a:lnTo>
                <a:lnTo>
                  <a:pt x="17" y="34"/>
                </a:lnTo>
                <a:lnTo>
                  <a:pt x="14" y="21"/>
                </a:lnTo>
                <a:lnTo>
                  <a:pt x="17" y="10"/>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1" name="Freeform 191">
            <a:extLst>
              <a:ext uri="{FF2B5EF4-FFF2-40B4-BE49-F238E27FC236}">
                <a16:creationId xmlns:a16="http://schemas.microsoft.com/office/drawing/2014/main" id="{B279DC8C-21DE-5644-335C-BED12DAE8756}"/>
              </a:ext>
              <a:ext uri="{C183D7F6-B498-43B3-948B-1728B52AA6E4}">
                <adec:decorative xmlns:adec="http://schemas.microsoft.com/office/drawing/2017/decorative" val="1"/>
              </a:ext>
            </a:extLst>
          </p:cNvPr>
          <p:cNvSpPr>
            <a:spLocks/>
          </p:cNvSpPr>
          <p:nvPr/>
        </p:nvSpPr>
        <p:spPr bwMode="auto">
          <a:xfrm>
            <a:off x="9995207" y="4202767"/>
            <a:ext cx="130973" cy="139704"/>
          </a:xfrm>
          <a:custGeom>
            <a:avLst/>
            <a:gdLst>
              <a:gd name="T0" fmla="*/ 14 w 45"/>
              <a:gd name="T1" fmla="*/ 0 h 48"/>
              <a:gd name="T2" fmla="*/ 31 w 45"/>
              <a:gd name="T3" fmla="*/ 14 h 48"/>
              <a:gd name="T4" fmla="*/ 41 w 45"/>
              <a:gd name="T5" fmla="*/ 3 h 48"/>
              <a:gd name="T6" fmla="*/ 45 w 45"/>
              <a:gd name="T7" fmla="*/ 38 h 48"/>
              <a:gd name="T8" fmla="*/ 38 w 45"/>
              <a:gd name="T9" fmla="*/ 38 h 48"/>
              <a:gd name="T10" fmla="*/ 31 w 45"/>
              <a:gd name="T11" fmla="*/ 48 h 48"/>
              <a:gd name="T12" fmla="*/ 14 w 45"/>
              <a:gd name="T13" fmla="*/ 48 h 48"/>
              <a:gd name="T14" fmla="*/ 7 w 45"/>
              <a:gd name="T15" fmla="*/ 35 h 48"/>
              <a:gd name="T16" fmla="*/ 7 w 45"/>
              <a:gd name="T17" fmla="*/ 17 h 48"/>
              <a:gd name="T18" fmla="*/ 0 w 45"/>
              <a:gd name="T19" fmla="*/ 10 h 48"/>
              <a:gd name="T20" fmla="*/ 14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0"/>
                </a:moveTo>
                <a:lnTo>
                  <a:pt x="31" y="14"/>
                </a:lnTo>
                <a:lnTo>
                  <a:pt x="41" y="3"/>
                </a:lnTo>
                <a:lnTo>
                  <a:pt x="45" y="38"/>
                </a:lnTo>
                <a:lnTo>
                  <a:pt x="38" y="38"/>
                </a:lnTo>
                <a:lnTo>
                  <a:pt x="31" y="48"/>
                </a:lnTo>
                <a:lnTo>
                  <a:pt x="14" y="48"/>
                </a:lnTo>
                <a:lnTo>
                  <a:pt x="7" y="35"/>
                </a:lnTo>
                <a:lnTo>
                  <a:pt x="7" y="17"/>
                </a:lnTo>
                <a:lnTo>
                  <a:pt x="0"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2" name="Freeform 192">
            <a:extLst>
              <a:ext uri="{FF2B5EF4-FFF2-40B4-BE49-F238E27FC236}">
                <a16:creationId xmlns:a16="http://schemas.microsoft.com/office/drawing/2014/main" id="{CA26DA1E-B3FF-7472-1869-B4A47E410FF3}"/>
              </a:ext>
              <a:ext uri="{C183D7F6-B498-43B3-948B-1728B52AA6E4}">
                <adec:decorative xmlns:adec="http://schemas.microsoft.com/office/drawing/2017/decorative" val="1"/>
              </a:ext>
            </a:extLst>
          </p:cNvPr>
          <p:cNvSpPr>
            <a:spLocks/>
          </p:cNvSpPr>
          <p:nvPr/>
        </p:nvSpPr>
        <p:spPr bwMode="auto">
          <a:xfrm>
            <a:off x="9995207" y="4313366"/>
            <a:ext cx="212467" cy="180451"/>
          </a:xfrm>
          <a:custGeom>
            <a:avLst/>
            <a:gdLst>
              <a:gd name="T0" fmla="*/ 45 w 73"/>
              <a:gd name="T1" fmla="*/ 0 h 62"/>
              <a:gd name="T2" fmla="*/ 52 w 73"/>
              <a:gd name="T3" fmla="*/ 0 h 62"/>
              <a:gd name="T4" fmla="*/ 73 w 73"/>
              <a:gd name="T5" fmla="*/ 10 h 62"/>
              <a:gd name="T6" fmla="*/ 69 w 73"/>
              <a:gd name="T7" fmla="*/ 28 h 62"/>
              <a:gd name="T8" fmla="*/ 66 w 73"/>
              <a:gd name="T9" fmla="*/ 55 h 62"/>
              <a:gd name="T10" fmla="*/ 52 w 73"/>
              <a:gd name="T11" fmla="*/ 52 h 62"/>
              <a:gd name="T12" fmla="*/ 34 w 73"/>
              <a:gd name="T13" fmla="*/ 59 h 62"/>
              <a:gd name="T14" fmla="*/ 31 w 73"/>
              <a:gd name="T15" fmla="*/ 62 h 62"/>
              <a:gd name="T16" fmla="*/ 14 w 73"/>
              <a:gd name="T17" fmla="*/ 52 h 62"/>
              <a:gd name="T18" fmla="*/ 20 w 73"/>
              <a:gd name="T19" fmla="*/ 49 h 62"/>
              <a:gd name="T20" fmla="*/ 0 w 73"/>
              <a:gd name="T21" fmla="*/ 24 h 62"/>
              <a:gd name="T22" fmla="*/ 14 w 73"/>
              <a:gd name="T23" fmla="*/ 10 h 62"/>
              <a:gd name="T24" fmla="*/ 31 w 73"/>
              <a:gd name="T25" fmla="*/ 10 h 62"/>
              <a:gd name="T26" fmla="*/ 38 w 73"/>
              <a:gd name="T27" fmla="*/ 0 h 62"/>
              <a:gd name="T28" fmla="*/ 45 w 7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2">
                <a:moveTo>
                  <a:pt x="45" y="0"/>
                </a:moveTo>
                <a:lnTo>
                  <a:pt x="52" y="0"/>
                </a:lnTo>
                <a:lnTo>
                  <a:pt x="73" y="10"/>
                </a:lnTo>
                <a:lnTo>
                  <a:pt x="69" y="28"/>
                </a:lnTo>
                <a:lnTo>
                  <a:pt x="66" y="55"/>
                </a:lnTo>
                <a:lnTo>
                  <a:pt x="52" y="52"/>
                </a:lnTo>
                <a:lnTo>
                  <a:pt x="34" y="59"/>
                </a:lnTo>
                <a:lnTo>
                  <a:pt x="31" y="62"/>
                </a:lnTo>
                <a:lnTo>
                  <a:pt x="14" y="52"/>
                </a:lnTo>
                <a:lnTo>
                  <a:pt x="20" y="49"/>
                </a:lnTo>
                <a:lnTo>
                  <a:pt x="0" y="24"/>
                </a:lnTo>
                <a:lnTo>
                  <a:pt x="14" y="10"/>
                </a:lnTo>
                <a:lnTo>
                  <a:pt x="31" y="10"/>
                </a:lnTo>
                <a:lnTo>
                  <a:pt x="38" y="0"/>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3" name="Freeform 193">
            <a:extLst>
              <a:ext uri="{FF2B5EF4-FFF2-40B4-BE49-F238E27FC236}">
                <a16:creationId xmlns:a16="http://schemas.microsoft.com/office/drawing/2014/main" id="{91F90A65-B8FF-CCF1-BA2C-74C41EE8EA0F}"/>
              </a:ext>
              <a:ext uri="{C183D7F6-B498-43B3-948B-1728B52AA6E4}">
                <adec:decorative xmlns:adec="http://schemas.microsoft.com/office/drawing/2017/decorative" val="1"/>
              </a:ext>
            </a:extLst>
          </p:cNvPr>
          <p:cNvSpPr>
            <a:spLocks/>
          </p:cNvSpPr>
          <p:nvPr/>
        </p:nvSpPr>
        <p:spPr bwMode="auto">
          <a:xfrm>
            <a:off x="9974833" y="4566579"/>
            <a:ext cx="151346" cy="200825"/>
          </a:xfrm>
          <a:custGeom>
            <a:avLst/>
            <a:gdLst>
              <a:gd name="T0" fmla="*/ 31 w 52"/>
              <a:gd name="T1" fmla="*/ 0 h 69"/>
              <a:gd name="T2" fmla="*/ 34 w 52"/>
              <a:gd name="T3" fmla="*/ 3 h 69"/>
              <a:gd name="T4" fmla="*/ 34 w 52"/>
              <a:gd name="T5" fmla="*/ 10 h 69"/>
              <a:gd name="T6" fmla="*/ 45 w 52"/>
              <a:gd name="T7" fmla="*/ 21 h 69"/>
              <a:gd name="T8" fmla="*/ 34 w 52"/>
              <a:gd name="T9" fmla="*/ 27 h 69"/>
              <a:gd name="T10" fmla="*/ 48 w 52"/>
              <a:gd name="T11" fmla="*/ 59 h 69"/>
              <a:gd name="T12" fmla="*/ 52 w 52"/>
              <a:gd name="T13" fmla="*/ 69 h 69"/>
              <a:gd name="T14" fmla="*/ 41 w 52"/>
              <a:gd name="T15" fmla="*/ 62 h 69"/>
              <a:gd name="T16" fmla="*/ 27 w 52"/>
              <a:gd name="T17" fmla="*/ 52 h 69"/>
              <a:gd name="T18" fmla="*/ 24 w 52"/>
              <a:gd name="T19" fmla="*/ 62 h 69"/>
              <a:gd name="T20" fmla="*/ 10 w 52"/>
              <a:gd name="T21" fmla="*/ 62 h 69"/>
              <a:gd name="T22" fmla="*/ 3 w 52"/>
              <a:gd name="T23" fmla="*/ 52 h 69"/>
              <a:gd name="T24" fmla="*/ 10 w 52"/>
              <a:gd name="T25" fmla="*/ 31 h 69"/>
              <a:gd name="T26" fmla="*/ 0 w 52"/>
              <a:gd name="T27" fmla="*/ 24 h 69"/>
              <a:gd name="T28" fmla="*/ 3 w 52"/>
              <a:gd name="T29" fmla="*/ 10 h 69"/>
              <a:gd name="T30" fmla="*/ 3 w 52"/>
              <a:gd name="T31" fmla="*/ 3 h 69"/>
              <a:gd name="T32" fmla="*/ 14 w 52"/>
              <a:gd name="T33" fmla="*/ 0 h 69"/>
              <a:gd name="T34" fmla="*/ 31 w 52"/>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69">
                <a:moveTo>
                  <a:pt x="31" y="0"/>
                </a:moveTo>
                <a:lnTo>
                  <a:pt x="34" y="3"/>
                </a:lnTo>
                <a:lnTo>
                  <a:pt x="34" y="10"/>
                </a:lnTo>
                <a:lnTo>
                  <a:pt x="45" y="21"/>
                </a:lnTo>
                <a:lnTo>
                  <a:pt x="34" y="27"/>
                </a:lnTo>
                <a:lnTo>
                  <a:pt x="48" y="59"/>
                </a:lnTo>
                <a:lnTo>
                  <a:pt x="52" y="69"/>
                </a:lnTo>
                <a:lnTo>
                  <a:pt x="41" y="62"/>
                </a:lnTo>
                <a:lnTo>
                  <a:pt x="27" y="52"/>
                </a:lnTo>
                <a:lnTo>
                  <a:pt x="24" y="62"/>
                </a:lnTo>
                <a:lnTo>
                  <a:pt x="10" y="62"/>
                </a:lnTo>
                <a:lnTo>
                  <a:pt x="3" y="52"/>
                </a:lnTo>
                <a:lnTo>
                  <a:pt x="10" y="31"/>
                </a:lnTo>
                <a:lnTo>
                  <a:pt x="0" y="24"/>
                </a:lnTo>
                <a:lnTo>
                  <a:pt x="3" y="10"/>
                </a:lnTo>
                <a:lnTo>
                  <a:pt x="3" y="3"/>
                </a:lnTo>
                <a:lnTo>
                  <a:pt x="14" y="0"/>
                </a:lnTo>
                <a:lnTo>
                  <a:pt x="31"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4" name="Freeform 194">
            <a:extLst>
              <a:ext uri="{FF2B5EF4-FFF2-40B4-BE49-F238E27FC236}">
                <a16:creationId xmlns:a16="http://schemas.microsoft.com/office/drawing/2014/main" id="{D12827BE-E8E3-3F74-61CA-7462FE93D549}"/>
              </a:ext>
              <a:ext uri="{C183D7F6-B498-43B3-948B-1728B52AA6E4}">
                <adec:decorative xmlns:adec="http://schemas.microsoft.com/office/drawing/2017/decorative" val="1"/>
              </a:ext>
            </a:extLst>
          </p:cNvPr>
          <p:cNvSpPr>
            <a:spLocks/>
          </p:cNvSpPr>
          <p:nvPr/>
        </p:nvSpPr>
        <p:spPr bwMode="auto">
          <a:xfrm>
            <a:off x="9893339" y="4374486"/>
            <a:ext cx="160078" cy="119331"/>
          </a:xfrm>
          <a:custGeom>
            <a:avLst/>
            <a:gdLst>
              <a:gd name="T0" fmla="*/ 35 w 55"/>
              <a:gd name="T1" fmla="*/ 3 h 41"/>
              <a:gd name="T2" fmla="*/ 55 w 55"/>
              <a:gd name="T3" fmla="*/ 28 h 41"/>
              <a:gd name="T4" fmla="*/ 49 w 55"/>
              <a:gd name="T5" fmla="*/ 31 h 41"/>
              <a:gd name="T6" fmla="*/ 7 w 55"/>
              <a:gd name="T7" fmla="*/ 41 h 41"/>
              <a:gd name="T8" fmla="*/ 0 w 55"/>
              <a:gd name="T9" fmla="*/ 28 h 41"/>
              <a:gd name="T10" fmla="*/ 3 w 55"/>
              <a:gd name="T11" fmla="*/ 21 h 41"/>
              <a:gd name="T12" fmla="*/ 17 w 55"/>
              <a:gd name="T13" fmla="*/ 17 h 41"/>
              <a:gd name="T14" fmla="*/ 21 w 55"/>
              <a:gd name="T15" fmla="*/ 0 h 41"/>
              <a:gd name="T16" fmla="*/ 35 w 55"/>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35" y="3"/>
                </a:moveTo>
                <a:lnTo>
                  <a:pt x="55" y="28"/>
                </a:lnTo>
                <a:lnTo>
                  <a:pt x="49" y="31"/>
                </a:lnTo>
                <a:lnTo>
                  <a:pt x="7" y="41"/>
                </a:lnTo>
                <a:lnTo>
                  <a:pt x="0" y="28"/>
                </a:lnTo>
                <a:lnTo>
                  <a:pt x="3" y="21"/>
                </a:lnTo>
                <a:lnTo>
                  <a:pt x="17" y="17"/>
                </a:lnTo>
                <a:lnTo>
                  <a:pt x="21" y="0"/>
                </a:lnTo>
                <a:lnTo>
                  <a:pt x="35"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 name="Freeform 195">
            <a:extLst>
              <a:ext uri="{FF2B5EF4-FFF2-40B4-BE49-F238E27FC236}">
                <a16:creationId xmlns:a16="http://schemas.microsoft.com/office/drawing/2014/main" id="{BA6F01E7-56F6-323D-123B-88EE0E2C6F20}"/>
              </a:ext>
              <a:ext uri="{C183D7F6-B498-43B3-948B-1728B52AA6E4}">
                <adec:decorative xmlns:adec="http://schemas.microsoft.com/office/drawing/2017/decorative" val="1"/>
              </a:ext>
            </a:extLst>
          </p:cNvPr>
          <p:cNvSpPr>
            <a:spLocks/>
          </p:cNvSpPr>
          <p:nvPr/>
        </p:nvSpPr>
        <p:spPr bwMode="auto">
          <a:xfrm>
            <a:off x="10065058" y="4464712"/>
            <a:ext cx="171720" cy="130973"/>
          </a:xfrm>
          <a:custGeom>
            <a:avLst/>
            <a:gdLst>
              <a:gd name="T0" fmla="*/ 42 w 59"/>
              <a:gd name="T1" fmla="*/ 3 h 45"/>
              <a:gd name="T2" fmla="*/ 59 w 59"/>
              <a:gd name="T3" fmla="*/ 17 h 45"/>
              <a:gd name="T4" fmla="*/ 59 w 59"/>
              <a:gd name="T5" fmla="*/ 21 h 45"/>
              <a:gd name="T6" fmla="*/ 42 w 59"/>
              <a:gd name="T7" fmla="*/ 35 h 45"/>
              <a:gd name="T8" fmla="*/ 35 w 59"/>
              <a:gd name="T9" fmla="*/ 35 h 45"/>
              <a:gd name="T10" fmla="*/ 21 w 59"/>
              <a:gd name="T11" fmla="*/ 45 h 45"/>
              <a:gd name="T12" fmla="*/ 3 w 59"/>
              <a:gd name="T13" fmla="*/ 38 h 45"/>
              <a:gd name="T14" fmla="*/ 0 w 59"/>
              <a:gd name="T15" fmla="*/ 35 h 45"/>
              <a:gd name="T16" fmla="*/ 0 w 59"/>
              <a:gd name="T17" fmla="*/ 21 h 45"/>
              <a:gd name="T18" fmla="*/ 7 w 59"/>
              <a:gd name="T19" fmla="*/ 10 h 45"/>
              <a:gd name="T20" fmla="*/ 10 w 59"/>
              <a:gd name="T21" fmla="*/ 7 h 45"/>
              <a:gd name="T22" fmla="*/ 28 w 59"/>
              <a:gd name="T23" fmla="*/ 0 h 45"/>
              <a:gd name="T24" fmla="*/ 42 w 59"/>
              <a:gd name="T25"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5">
                <a:moveTo>
                  <a:pt x="42" y="3"/>
                </a:moveTo>
                <a:lnTo>
                  <a:pt x="59" y="17"/>
                </a:lnTo>
                <a:lnTo>
                  <a:pt x="59" y="21"/>
                </a:lnTo>
                <a:lnTo>
                  <a:pt x="42" y="35"/>
                </a:lnTo>
                <a:lnTo>
                  <a:pt x="35" y="35"/>
                </a:lnTo>
                <a:lnTo>
                  <a:pt x="21" y="45"/>
                </a:lnTo>
                <a:lnTo>
                  <a:pt x="3" y="38"/>
                </a:lnTo>
                <a:lnTo>
                  <a:pt x="0" y="35"/>
                </a:lnTo>
                <a:lnTo>
                  <a:pt x="0" y="21"/>
                </a:lnTo>
                <a:lnTo>
                  <a:pt x="7" y="10"/>
                </a:lnTo>
                <a:lnTo>
                  <a:pt x="10" y="7"/>
                </a:lnTo>
                <a:lnTo>
                  <a:pt x="28" y="0"/>
                </a:lnTo>
                <a:lnTo>
                  <a:pt x="4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6" name="Freeform 196">
            <a:extLst>
              <a:ext uri="{FF2B5EF4-FFF2-40B4-BE49-F238E27FC236}">
                <a16:creationId xmlns:a16="http://schemas.microsoft.com/office/drawing/2014/main" id="{C218EE25-AD44-B565-5647-83B491950A84}"/>
              </a:ext>
              <a:ext uri="{C183D7F6-B498-43B3-948B-1728B52AA6E4}">
                <adec:decorative xmlns:adec="http://schemas.microsoft.com/office/drawing/2017/decorative" val="1"/>
              </a:ext>
            </a:extLst>
          </p:cNvPr>
          <p:cNvSpPr>
            <a:spLocks/>
          </p:cNvSpPr>
          <p:nvPr/>
        </p:nvSpPr>
        <p:spPr bwMode="auto">
          <a:xfrm>
            <a:off x="10114537" y="4162021"/>
            <a:ext cx="162988" cy="180451"/>
          </a:xfrm>
          <a:custGeom>
            <a:avLst/>
            <a:gdLst>
              <a:gd name="T0" fmla="*/ 18 w 56"/>
              <a:gd name="T1" fmla="*/ 0 h 62"/>
              <a:gd name="T2" fmla="*/ 32 w 56"/>
              <a:gd name="T3" fmla="*/ 14 h 62"/>
              <a:gd name="T4" fmla="*/ 56 w 56"/>
              <a:gd name="T5" fmla="*/ 42 h 62"/>
              <a:gd name="T6" fmla="*/ 45 w 56"/>
              <a:gd name="T7" fmla="*/ 45 h 62"/>
              <a:gd name="T8" fmla="*/ 32 w 56"/>
              <a:gd name="T9" fmla="*/ 62 h 62"/>
              <a:gd name="T10" fmla="*/ 11 w 56"/>
              <a:gd name="T11" fmla="*/ 52 h 62"/>
              <a:gd name="T12" fmla="*/ 4 w 56"/>
              <a:gd name="T13" fmla="*/ 52 h 62"/>
              <a:gd name="T14" fmla="*/ 0 w 56"/>
              <a:gd name="T15" fmla="*/ 17 h 62"/>
              <a:gd name="T16" fmla="*/ 18 w 5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2">
                <a:moveTo>
                  <a:pt x="18" y="0"/>
                </a:moveTo>
                <a:lnTo>
                  <a:pt x="32" y="14"/>
                </a:lnTo>
                <a:lnTo>
                  <a:pt x="56" y="42"/>
                </a:lnTo>
                <a:lnTo>
                  <a:pt x="45" y="45"/>
                </a:lnTo>
                <a:lnTo>
                  <a:pt x="32" y="62"/>
                </a:lnTo>
                <a:lnTo>
                  <a:pt x="11" y="52"/>
                </a:lnTo>
                <a:lnTo>
                  <a:pt x="4" y="52"/>
                </a:lnTo>
                <a:lnTo>
                  <a:pt x="0" y="17"/>
                </a:lnTo>
                <a:lnTo>
                  <a:pt x="18"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7" name="Freeform 198">
            <a:extLst>
              <a:ext uri="{FF2B5EF4-FFF2-40B4-BE49-F238E27FC236}">
                <a16:creationId xmlns:a16="http://schemas.microsoft.com/office/drawing/2014/main" id="{3CCA16F4-C488-8B89-1041-4BBB08AF5BB7}"/>
              </a:ext>
              <a:ext uri="{C183D7F6-B498-43B3-948B-1728B52AA6E4}">
                <adec:decorative xmlns:adec="http://schemas.microsoft.com/office/drawing/2017/decorative" val="1"/>
              </a:ext>
            </a:extLst>
          </p:cNvPr>
          <p:cNvSpPr>
            <a:spLocks/>
          </p:cNvSpPr>
          <p:nvPr/>
        </p:nvSpPr>
        <p:spPr bwMode="auto">
          <a:xfrm>
            <a:off x="9823488" y="4455980"/>
            <a:ext cx="261945" cy="261945"/>
          </a:xfrm>
          <a:custGeom>
            <a:avLst/>
            <a:gdLst>
              <a:gd name="T0" fmla="*/ 24 w 90"/>
              <a:gd name="T1" fmla="*/ 0 h 90"/>
              <a:gd name="T2" fmla="*/ 31 w 90"/>
              <a:gd name="T3" fmla="*/ 13 h 90"/>
              <a:gd name="T4" fmla="*/ 73 w 90"/>
              <a:gd name="T5" fmla="*/ 3 h 90"/>
              <a:gd name="T6" fmla="*/ 90 w 90"/>
              <a:gd name="T7" fmla="*/ 13 h 90"/>
              <a:gd name="T8" fmla="*/ 83 w 90"/>
              <a:gd name="T9" fmla="*/ 24 h 90"/>
              <a:gd name="T10" fmla="*/ 83 w 90"/>
              <a:gd name="T11" fmla="*/ 38 h 90"/>
              <a:gd name="T12" fmla="*/ 66 w 90"/>
              <a:gd name="T13" fmla="*/ 38 h 90"/>
              <a:gd name="T14" fmla="*/ 55 w 90"/>
              <a:gd name="T15" fmla="*/ 41 h 90"/>
              <a:gd name="T16" fmla="*/ 55 w 90"/>
              <a:gd name="T17" fmla="*/ 48 h 90"/>
              <a:gd name="T18" fmla="*/ 52 w 90"/>
              <a:gd name="T19" fmla="*/ 62 h 90"/>
              <a:gd name="T20" fmla="*/ 62 w 90"/>
              <a:gd name="T21" fmla="*/ 69 h 90"/>
              <a:gd name="T22" fmla="*/ 55 w 90"/>
              <a:gd name="T23" fmla="*/ 90 h 90"/>
              <a:gd name="T24" fmla="*/ 48 w 90"/>
              <a:gd name="T25" fmla="*/ 90 h 90"/>
              <a:gd name="T26" fmla="*/ 34 w 90"/>
              <a:gd name="T27" fmla="*/ 83 h 90"/>
              <a:gd name="T28" fmla="*/ 31 w 90"/>
              <a:gd name="T29" fmla="*/ 79 h 90"/>
              <a:gd name="T30" fmla="*/ 17 w 90"/>
              <a:gd name="T31" fmla="*/ 62 h 90"/>
              <a:gd name="T32" fmla="*/ 3 w 90"/>
              <a:gd name="T33" fmla="*/ 45 h 90"/>
              <a:gd name="T34" fmla="*/ 0 w 90"/>
              <a:gd name="T35" fmla="*/ 38 h 90"/>
              <a:gd name="T36" fmla="*/ 6 w 90"/>
              <a:gd name="T37" fmla="*/ 34 h 90"/>
              <a:gd name="T38" fmla="*/ 10 w 90"/>
              <a:gd name="T39" fmla="*/ 34 h 90"/>
              <a:gd name="T40" fmla="*/ 17 w 90"/>
              <a:gd name="T41" fmla="*/ 20 h 90"/>
              <a:gd name="T42" fmla="*/ 24 w 90"/>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90">
                <a:moveTo>
                  <a:pt x="24" y="0"/>
                </a:moveTo>
                <a:lnTo>
                  <a:pt x="31" y="13"/>
                </a:lnTo>
                <a:lnTo>
                  <a:pt x="73" y="3"/>
                </a:lnTo>
                <a:lnTo>
                  <a:pt x="90" y="13"/>
                </a:lnTo>
                <a:lnTo>
                  <a:pt x="83" y="24"/>
                </a:lnTo>
                <a:lnTo>
                  <a:pt x="83" y="38"/>
                </a:lnTo>
                <a:lnTo>
                  <a:pt x="66" y="38"/>
                </a:lnTo>
                <a:lnTo>
                  <a:pt x="55" y="41"/>
                </a:lnTo>
                <a:lnTo>
                  <a:pt x="55" y="48"/>
                </a:lnTo>
                <a:lnTo>
                  <a:pt x="52" y="62"/>
                </a:lnTo>
                <a:lnTo>
                  <a:pt x="62" y="69"/>
                </a:lnTo>
                <a:lnTo>
                  <a:pt x="55" y="90"/>
                </a:lnTo>
                <a:lnTo>
                  <a:pt x="48" y="90"/>
                </a:lnTo>
                <a:lnTo>
                  <a:pt x="34" y="83"/>
                </a:lnTo>
                <a:lnTo>
                  <a:pt x="31" y="79"/>
                </a:lnTo>
                <a:lnTo>
                  <a:pt x="17" y="62"/>
                </a:lnTo>
                <a:lnTo>
                  <a:pt x="3" y="45"/>
                </a:lnTo>
                <a:lnTo>
                  <a:pt x="0" y="38"/>
                </a:lnTo>
                <a:lnTo>
                  <a:pt x="6" y="34"/>
                </a:lnTo>
                <a:lnTo>
                  <a:pt x="10" y="34"/>
                </a:lnTo>
                <a:lnTo>
                  <a:pt x="17" y="20"/>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8" name="Freeform 199">
            <a:extLst>
              <a:ext uri="{FF2B5EF4-FFF2-40B4-BE49-F238E27FC236}">
                <a16:creationId xmlns:a16="http://schemas.microsoft.com/office/drawing/2014/main" id="{91DEC039-7255-0C8D-0312-CC8513A34D80}"/>
              </a:ext>
              <a:ext uri="{C183D7F6-B498-43B3-948B-1728B52AA6E4}">
                <adec:decorative xmlns:adec="http://schemas.microsoft.com/office/drawing/2017/decorative" val="1"/>
              </a:ext>
            </a:extLst>
          </p:cNvPr>
          <p:cNvSpPr>
            <a:spLocks/>
          </p:cNvSpPr>
          <p:nvPr/>
        </p:nvSpPr>
        <p:spPr bwMode="auto">
          <a:xfrm>
            <a:off x="10073791" y="4525832"/>
            <a:ext cx="285229" cy="212467"/>
          </a:xfrm>
          <a:custGeom>
            <a:avLst/>
            <a:gdLst>
              <a:gd name="T0" fmla="*/ 56 w 98"/>
              <a:gd name="T1" fmla="*/ 0 h 73"/>
              <a:gd name="T2" fmla="*/ 66 w 98"/>
              <a:gd name="T3" fmla="*/ 3 h 73"/>
              <a:gd name="T4" fmla="*/ 73 w 98"/>
              <a:gd name="T5" fmla="*/ 7 h 73"/>
              <a:gd name="T6" fmla="*/ 73 w 98"/>
              <a:gd name="T7" fmla="*/ 28 h 73"/>
              <a:gd name="T8" fmla="*/ 84 w 98"/>
              <a:gd name="T9" fmla="*/ 28 h 73"/>
              <a:gd name="T10" fmla="*/ 84 w 98"/>
              <a:gd name="T11" fmla="*/ 38 h 73"/>
              <a:gd name="T12" fmla="*/ 87 w 98"/>
              <a:gd name="T13" fmla="*/ 45 h 73"/>
              <a:gd name="T14" fmla="*/ 98 w 98"/>
              <a:gd name="T15" fmla="*/ 52 h 73"/>
              <a:gd name="T16" fmla="*/ 84 w 98"/>
              <a:gd name="T17" fmla="*/ 55 h 73"/>
              <a:gd name="T18" fmla="*/ 73 w 98"/>
              <a:gd name="T19" fmla="*/ 48 h 73"/>
              <a:gd name="T20" fmla="*/ 63 w 98"/>
              <a:gd name="T21" fmla="*/ 45 h 73"/>
              <a:gd name="T22" fmla="*/ 56 w 98"/>
              <a:gd name="T23" fmla="*/ 48 h 73"/>
              <a:gd name="T24" fmla="*/ 56 w 98"/>
              <a:gd name="T25" fmla="*/ 55 h 73"/>
              <a:gd name="T26" fmla="*/ 59 w 98"/>
              <a:gd name="T27" fmla="*/ 62 h 73"/>
              <a:gd name="T28" fmla="*/ 56 w 98"/>
              <a:gd name="T29" fmla="*/ 66 h 73"/>
              <a:gd name="T30" fmla="*/ 46 w 98"/>
              <a:gd name="T31" fmla="*/ 62 h 73"/>
              <a:gd name="T32" fmla="*/ 32 w 98"/>
              <a:gd name="T33" fmla="*/ 62 h 73"/>
              <a:gd name="T34" fmla="*/ 14 w 98"/>
              <a:gd name="T35" fmla="*/ 73 h 73"/>
              <a:gd name="T36" fmla="*/ 0 w 98"/>
              <a:gd name="T37" fmla="*/ 41 h 73"/>
              <a:gd name="T38" fmla="*/ 11 w 98"/>
              <a:gd name="T39" fmla="*/ 35 h 73"/>
              <a:gd name="T40" fmla="*/ 0 w 98"/>
              <a:gd name="T41" fmla="*/ 24 h 73"/>
              <a:gd name="T42" fmla="*/ 0 w 98"/>
              <a:gd name="T43" fmla="*/ 17 h 73"/>
              <a:gd name="T44" fmla="*/ 18 w 98"/>
              <a:gd name="T45" fmla="*/ 24 h 73"/>
              <a:gd name="T46" fmla="*/ 32 w 98"/>
              <a:gd name="T47" fmla="*/ 14 h 73"/>
              <a:gd name="T48" fmla="*/ 39 w 98"/>
              <a:gd name="T49" fmla="*/ 14 h 73"/>
              <a:gd name="T50" fmla="*/ 56 w 98"/>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73">
                <a:moveTo>
                  <a:pt x="56" y="0"/>
                </a:moveTo>
                <a:lnTo>
                  <a:pt x="66" y="3"/>
                </a:lnTo>
                <a:lnTo>
                  <a:pt x="73" y="7"/>
                </a:lnTo>
                <a:lnTo>
                  <a:pt x="73" y="28"/>
                </a:lnTo>
                <a:lnTo>
                  <a:pt x="84" y="28"/>
                </a:lnTo>
                <a:lnTo>
                  <a:pt x="84" y="38"/>
                </a:lnTo>
                <a:lnTo>
                  <a:pt x="87" y="45"/>
                </a:lnTo>
                <a:lnTo>
                  <a:pt x="98" y="52"/>
                </a:lnTo>
                <a:lnTo>
                  <a:pt x="84" y="55"/>
                </a:lnTo>
                <a:lnTo>
                  <a:pt x="73" y="48"/>
                </a:lnTo>
                <a:lnTo>
                  <a:pt x="63" y="45"/>
                </a:lnTo>
                <a:lnTo>
                  <a:pt x="56" y="48"/>
                </a:lnTo>
                <a:lnTo>
                  <a:pt x="56" y="55"/>
                </a:lnTo>
                <a:lnTo>
                  <a:pt x="59" y="62"/>
                </a:lnTo>
                <a:lnTo>
                  <a:pt x="56" y="66"/>
                </a:lnTo>
                <a:lnTo>
                  <a:pt x="46" y="62"/>
                </a:lnTo>
                <a:lnTo>
                  <a:pt x="32" y="62"/>
                </a:lnTo>
                <a:lnTo>
                  <a:pt x="14" y="73"/>
                </a:lnTo>
                <a:lnTo>
                  <a:pt x="0" y="41"/>
                </a:lnTo>
                <a:lnTo>
                  <a:pt x="11" y="35"/>
                </a:lnTo>
                <a:lnTo>
                  <a:pt x="0" y="24"/>
                </a:lnTo>
                <a:lnTo>
                  <a:pt x="0" y="17"/>
                </a:lnTo>
                <a:lnTo>
                  <a:pt x="18" y="24"/>
                </a:lnTo>
                <a:lnTo>
                  <a:pt x="32" y="14"/>
                </a:lnTo>
                <a:lnTo>
                  <a:pt x="39" y="14"/>
                </a:lnTo>
                <a:lnTo>
                  <a:pt x="5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9" name="Freeform 200">
            <a:extLst>
              <a:ext uri="{FF2B5EF4-FFF2-40B4-BE49-F238E27FC236}">
                <a16:creationId xmlns:a16="http://schemas.microsoft.com/office/drawing/2014/main" id="{442CEAC6-BBC3-97BD-1263-25AE779DEC4C}"/>
              </a:ext>
              <a:ext uri="{C183D7F6-B498-43B3-948B-1728B52AA6E4}">
                <adec:decorative xmlns:adec="http://schemas.microsoft.com/office/drawing/2017/decorative" val="1"/>
              </a:ext>
            </a:extLst>
          </p:cNvPr>
          <p:cNvSpPr>
            <a:spLocks/>
          </p:cNvSpPr>
          <p:nvPr/>
        </p:nvSpPr>
        <p:spPr bwMode="auto">
          <a:xfrm>
            <a:off x="9963191" y="5515400"/>
            <a:ext cx="244482" cy="139704"/>
          </a:xfrm>
          <a:custGeom>
            <a:avLst/>
            <a:gdLst>
              <a:gd name="T0" fmla="*/ 52 w 84"/>
              <a:gd name="T1" fmla="*/ 7 h 48"/>
              <a:gd name="T2" fmla="*/ 77 w 84"/>
              <a:gd name="T3" fmla="*/ 0 h 48"/>
              <a:gd name="T4" fmla="*/ 80 w 84"/>
              <a:gd name="T5" fmla="*/ 0 h 48"/>
              <a:gd name="T6" fmla="*/ 84 w 84"/>
              <a:gd name="T7" fmla="*/ 34 h 48"/>
              <a:gd name="T8" fmla="*/ 70 w 84"/>
              <a:gd name="T9" fmla="*/ 41 h 48"/>
              <a:gd name="T10" fmla="*/ 63 w 84"/>
              <a:gd name="T11" fmla="*/ 34 h 48"/>
              <a:gd name="T12" fmla="*/ 59 w 84"/>
              <a:gd name="T13" fmla="*/ 41 h 48"/>
              <a:gd name="T14" fmla="*/ 42 w 84"/>
              <a:gd name="T15" fmla="*/ 38 h 48"/>
              <a:gd name="T16" fmla="*/ 38 w 84"/>
              <a:gd name="T17" fmla="*/ 38 h 48"/>
              <a:gd name="T18" fmla="*/ 25 w 84"/>
              <a:gd name="T19" fmla="*/ 48 h 48"/>
              <a:gd name="T20" fmla="*/ 7 w 84"/>
              <a:gd name="T21" fmla="*/ 41 h 48"/>
              <a:gd name="T22" fmla="*/ 0 w 84"/>
              <a:gd name="T23" fmla="*/ 38 h 48"/>
              <a:gd name="T24" fmla="*/ 4 w 84"/>
              <a:gd name="T25" fmla="*/ 31 h 48"/>
              <a:gd name="T26" fmla="*/ 0 w 84"/>
              <a:gd name="T27" fmla="*/ 24 h 48"/>
              <a:gd name="T28" fmla="*/ 4 w 84"/>
              <a:gd name="T29" fmla="*/ 21 h 48"/>
              <a:gd name="T30" fmla="*/ 21 w 84"/>
              <a:gd name="T31" fmla="*/ 14 h 48"/>
              <a:gd name="T32" fmla="*/ 21 w 84"/>
              <a:gd name="T33" fmla="*/ 7 h 48"/>
              <a:gd name="T34" fmla="*/ 38 w 84"/>
              <a:gd name="T35" fmla="*/ 14 h 48"/>
              <a:gd name="T36" fmla="*/ 52 w 84"/>
              <a:gd name="T3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48">
                <a:moveTo>
                  <a:pt x="52" y="7"/>
                </a:moveTo>
                <a:lnTo>
                  <a:pt x="77" y="0"/>
                </a:lnTo>
                <a:lnTo>
                  <a:pt x="80" y="0"/>
                </a:lnTo>
                <a:lnTo>
                  <a:pt x="84" y="34"/>
                </a:lnTo>
                <a:lnTo>
                  <a:pt x="70" y="41"/>
                </a:lnTo>
                <a:lnTo>
                  <a:pt x="63" y="34"/>
                </a:lnTo>
                <a:lnTo>
                  <a:pt x="59" y="41"/>
                </a:lnTo>
                <a:lnTo>
                  <a:pt x="42" y="38"/>
                </a:lnTo>
                <a:lnTo>
                  <a:pt x="38" y="38"/>
                </a:lnTo>
                <a:lnTo>
                  <a:pt x="25" y="48"/>
                </a:lnTo>
                <a:lnTo>
                  <a:pt x="7" y="41"/>
                </a:lnTo>
                <a:lnTo>
                  <a:pt x="0" y="38"/>
                </a:lnTo>
                <a:lnTo>
                  <a:pt x="4" y="31"/>
                </a:lnTo>
                <a:lnTo>
                  <a:pt x="0" y="24"/>
                </a:lnTo>
                <a:lnTo>
                  <a:pt x="4" y="21"/>
                </a:lnTo>
                <a:lnTo>
                  <a:pt x="21" y="14"/>
                </a:lnTo>
                <a:lnTo>
                  <a:pt x="21" y="7"/>
                </a:lnTo>
                <a:lnTo>
                  <a:pt x="38" y="14"/>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0" name="Freeform 201">
            <a:extLst>
              <a:ext uri="{FF2B5EF4-FFF2-40B4-BE49-F238E27FC236}">
                <a16:creationId xmlns:a16="http://schemas.microsoft.com/office/drawing/2014/main" id="{B1DEDAC6-81A2-C6E4-E0EA-6FF903CBEC3A}"/>
              </a:ext>
              <a:ext uri="{C183D7F6-B498-43B3-948B-1728B52AA6E4}">
                <adec:decorative xmlns:adec="http://schemas.microsoft.com/office/drawing/2017/decorative" val="1"/>
              </a:ext>
            </a:extLst>
          </p:cNvPr>
          <p:cNvSpPr>
            <a:spLocks/>
          </p:cNvSpPr>
          <p:nvPr/>
        </p:nvSpPr>
        <p:spPr bwMode="auto">
          <a:xfrm>
            <a:off x="10044685" y="5786077"/>
            <a:ext cx="183362" cy="183362"/>
          </a:xfrm>
          <a:custGeom>
            <a:avLst/>
            <a:gdLst>
              <a:gd name="T0" fmla="*/ 63 w 63"/>
              <a:gd name="T1" fmla="*/ 21 h 63"/>
              <a:gd name="T2" fmla="*/ 63 w 63"/>
              <a:gd name="T3" fmla="*/ 32 h 63"/>
              <a:gd name="T4" fmla="*/ 59 w 63"/>
              <a:gd name="T5" fmla="*/ 42 h 63"/>
              <a:gd name="T6" fmla="*/ 45 w 63"/>
              <a:gd name="T7" fmla="*/ 35 h 63"/>
              <a:gd name="T8" fmla="*/ 35 w 63"/>
              <a:gd name="T9" fmla="*/ 46 h 63"/>
              <a:gd name="T10" fmla="*/ 28 w 63"/>
              <a:gd name="T11" fmla="*/ 59 h 63"/>
              <a:gd name="T12" fmla="*/ 24 w 63"/>
              <a:gd name="T13" fmla="*/ 56 h 63"/>
              <a:gd name="T14" fmla="*/ 14 w 63"/>
              <a:gd name="T15" fmla="*/ 56 h 63"/>
              <a:gd name="T16" fmla="*/ 10 w 63"/>
              <a:gd name="T17" fmla="*/ 63 h 63"/>
              <a:gd name="T18" fmla="*/ 3 w 63"/>
              <a:gd name="T19" fmla="*/ 59 h 63"/>
              <a:gd name="T20" fmla="*/ 0 w 63"/>
              <a:gd name="T21" fmla="*/ 56 h 63"/>
              <a:gd name="T22" fmla="*/ 7 w 63"/>
              <a:gd name="T23" fmla="*/ 49 h 63"/>
              <a:gd name="T24" fmla="*/ 0 w 63"/>
              <a:gd name="T25" fmla="*/ 28 h 63"/>
              <a:gd name="T26" fmla="*/ 14 w 63"/>
              <a:gd name="T27" fmla="*/ 18 h 63"/>
              <a:gd name="T28" fmla="*/ 24 w 63"/>
              <a:gd name="T29" fmla="*/ 4 h 63"/>
              <a:gd name="T30" fmla="*/ 31 w 63"/>
              <a:gd name="T31" fmla="*/ 0 h 63"/>
              <a:gd name="T32" fmla="*/ 38 w 63"/>
              <a:gd name="T33" fmla="*/ 7 h 63"/>
              <a:gd name="T34" fmla="*/ 49 w 63"/>
              <a:gd name="T35" fmla="*/ 4 h 63"/>
              <a:gd name="T36" fmla="*/ 63 w 63"/>
              <a:gd name="T37" fmla="*/ 18 h 63"/>
              <a:gd name="T38" fmla="*/ 63 w 63"/>
              <a:gd name="T3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3">
                <a:moveTo>
                  <a:pt x="63" y="21"/>
                </a:moveTo>
                <a:lnTo>
                  <a:pt x="63" y="32"/>
                </a:lnTo>
                <a:lnTo>
                  <a:pt x="59" y="42"/>
                </a:lnTo>
                <a:lnTo>
                  <a:pt x="45" y="35"/>
                </a:lnTo>
                <a:lnTo>
                  <a:pt x="35" y="46"/>
                </a:lnTo>
                <a:lnTo>
                  <a:pt x="28" y="59"/>
                </a:lnTo>
                <a:lnTo>
                  <a:pt x="24" y="56"/>
                </a:lnTo>
                <a:lnTo>
                  <a:pt x="14" y="56"/>
                </a:lnTo>
                <a:lnTo>
                  <a:pt x="10" y="63"/>
                </a:lnTo>
                <a:lnTo>
                  <a:pt x="3" y="59"/>
                </a:lnTo>
                <a:lnTo>
                  <a:pt x="0" y="56"/>
                </a:lnTo>
                <a:lnTo>
                  <a:pt x="7" y="49"/>
                </a:lnTo>
                <a:lnTo>
                  <a:pt x="0" y="28"/>
                </a:lnTo>
                <a:lnTo>
                  <a:pt x="14" y="18"/>
                </a:lnTo>
                <a:lnTo>
                  <a:pt x="24" y="4"/>
                </a:lnTo>
                <a:lnTo>
                  <a:pt x="31" y="0"/>
                </a:lnTo>
                <a:lnTo>
                  <a:pt x="38" y="7"/>
                </a:lnTo>
                <a:lnTo>
                  <a:pt x="49" y="4"/>
                </a:lnTo>
                <a:lnTo>
                  <a:pt x="63" y="18"/>
                </a:lnTo>
                <a:lnTo>
                  <a:pt x="63"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1" name="Freeform 202">
            <a:extLst>
              <a:ext uri="{FF2B5EF4-FFF2-40B4-BE49-F238E27FC236}">
                <a16:creationId xmlns:a16="http://schemas.microsoft.com/office/drawing/2014/main" id="{ED46B681-F0B0-0816-AD30-14B3C0C470BF}"/>
              </a:ext>
              <a:ext uri="{C183D7F6-B498-43B3-948B-1728B52AA6E4}">
                <adec:decorative xmlns:adec="http://schemas.microsoft.com/office/drawing/2017/decorative" val="1"/>
              </a:ext>
            </a:extLst>
          </p:cNvPr>
          <p:cNvSpPr>
            <a:spLocks/>
          </p:cNvSpPr>
          <p:nvPr/>
        </p:nvSpPr>
        <p:spPr bwMode="auto">
          <a:xfrm>
            <a:off x="9872966" y="5585252"/>
            <a:ext cx="130973" cy="151346"/>
          </a:xfrm>
          <a:custGeom>
            <a:avLst/>
            <a:gdLst>
              <a:gd name="T0" fmla="*/ 31 w 45"/>
              <a:gd name="T1" fmla="*/ 0 h 52"/>
              <a:gd name="T2" fmla="*/ 35 w 45"/>
              <a:gd name="T3" fmla="*/ 7 h 52"/>
              <a:gd name="T4" fmla="*/ 31 w 45"/>
              <a:gd name="T5" fmla="*/ 14 h 52"/>
              <a:gd name="T6" fmla="*/ 38 w 45"/>
              <a:gd name="T7" fmla="*/ 17 h 52"/>
              <a:gd name="T8" fmla="*/ 45 w 45"/>
              <a:gd name="T9" fmla="*/ 35 h 52"/>
              <a:gd name="T10" fmla="*/ 45 w 45"/>
              <a:gd name="T11" fmla="*/ 42 h 52"/>
              <a:gd name="T12" fmla="*/ 10 w 45"/>
              <a:gd name="T13" fmla="*/ 52 h 52"/>
              <a:gd name="T14" fmla="*/ 7 w 45"/>
              <a:gd name="T15" fmla="*/ 49 h 52"/>
              <a:gd name="T16" fmla="*/ 17 w 45"/>
              <a:gd name="T17" fmla="*/ 35 h 52"/>
              <a:gd name="T18" fmla="*/ 0 w 45"/>
              <a:gd name="T19" fmla="*/ 24 h 52"/>
              <a:gd name="T20" fmla="*/ 14 w 45"/>
              <a:gd name="T21" fmla="*/ 7 h 52"/>
              <a:gd name="T22" fmla="*/ 24 w 45"/>
              <a:gd name="T23" fmla="*/ 10 h 52"/>
              <a:gd name="T24" fmla="*/ 31 w 45"/>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2">
                <a:moveTo>
                  <a:pt x="31" y="0"/>
                </a:moveTo>
                <a:lnTo>
                  <a:pt x="35" y="7"/>
                </a:lnTo>
                <a:lnTo>
                  <a:pt x="31" y="14"/>
                </a:lnTo>
                <a:lnTo>
                  <a:pt x="38" y="17"/>
                </a:lnTo>
                <a:lnTo>
                  <a:pt x="45" y="35"/>
                </a:lnTo>
                <a:lnTo>
                  <a:pt x="45" y="42"/>
                </a:lnTo>
                <a:lnTo>
                  <a:pt x="10" y="52"/>
                </a:lnTo>
                <a:lnTo>
                  <a:pt x="7" y="49"/>
                </a:lnTo>
                <a:lnTo>
                  <a:pt x="17" y="35"/>
                </a:lnTo>
                <a:lnTo>
                  <a:pt x="0" y="24"/>
                </a:lnTo>
                <a:lnTo>
                  <a:pt x="14" y="7"/>
                </a:lnTo>
                <a:lnTo>
                  <a:pt x="24" y="10"/>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2" name="Freeform 203">
            <a:extLst>
              <a:ext uri="{FF2B5EF4-FFF2-40B4-BE49-F238E27FC236}">
                <a16:creationId xmlns:a16="http://schemas.microsoft.com/office/drawing/2014/main" id="{4FEC3CD0-7B4B-1629-3F11-21A4FDD6406B}"/>
              </a:ext>
              <a:ext uri="{C183D7F6-B498-43B3-948B-1728B52AA6E4}">
                <adec:decorative xmlns:adec="http://schemas.microsoft.com/office/drawing/2017/decorative" val="1"/>
              </a:ext>
            </a:extLst>
          </p:cNvPr>
          <p:cNvSpPr>
            <a:spLocks/>
          </p:cNvSpPr>
          <p:nvPr/>
        </p:nvSpPr>
        <p:spPr bwMode="auto">
          <a:xfrm>
            <a:off x="9803114" y="5524133"/>
            <a:ext cx="110599" cy="130973"/>
          </a:xfrm>
          <a:custGeom>
            <a:avLst/>
            <a:gdLst>
              <a:gd name="T0" fmla="*/ 31 w 38"/>
              <a:gd name="T1" fmla="*/ 4 h 45"/>
              <a:gd name="T2" fmla="*/ 38 w 38"/>
              <a:gd name="T3" fmla="*/ 28 h 45"/>
              <a:gd name="T4" fmla="*/ 24 w 38"/>
              <a:gd name="T5" fmla="*/ 45 h 45"/>
              <a:gd name="T6" fmla="*/ 17 w 38"/>
              <a:gd name="T7" fmla="*/ 42 h 45"/>
              <a:gd name="T8" fmla="*/ 13 w 38"/>
              <a:gd name="T9" fmla="*/ 35 h 45"/>
              <a:gd name="T10" fmla="*/ 0 w 38"/>
              <a:gd name="T11" fmla="*/ 14 h 45"/>
              <a:gd name="T12" fmla="*/ 20 w 38"/>
              <a:gd name="T13" fmla="*/ 0 h 45"/>
              <a:gd name="T14" fmla="*/ 31 w 38"/>
              <a:gd name="T15" fmla="*/ 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5">
                <a:moveTo>
                  <a:pt x="31" y="4"/>
                </a:moveTo>
                <a:lnTo>
                  <a:pt x="38" y="28"/>
                </a:lnTo>
                <a:lnTo>
                  <a:pt x="24" y="45"/>
                </a:lnTo>
                <a:lnTo>
                  <a:pt x="17" y="42"/>
                </a:lnTo>
                <a:lnTo>
                  <a:pt x="13" y="35"/>
                </a:lnTo>
                <a:lnTo>
                  <a:pt x="0" y="14"/>
                </a:lnTo>
                <a:lnTo>
                  <a:pt x="20" y="0"/>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3" name="Freeform 204">
            <a:extLst>
              <a:ext uri="{FF2B5EF4-FFF2-40B4-BE49-F238E27FC236}">
                <a16:creationId xmlns:a16="http://schemas.microsoft.com/office/drawing/2014/main" id="{2DACED54-9E41-6AE5-150F-5C21451FA7BB}"/>
              </a:ext>
              <a:ext uri="{C183D7F6-B498-43B3-948B-1728B52AA6E4}">
                <adec:decorative xmlns:adec="http://schemas.microsoft.com/office/drawing/2017/decorative" val="1"/>
              </a:ext>
            </a:extLst>
          </p:cNvPr>
          <p:cNvSpPr>
            <a:spLocks/>
          </p:cNvSpPr>
          <p:nvPr/>
        </p:nvSpPr>
        <p:spPr bwMode="auto">
          <a:xfrm>
            <a:off x="9934086" y="5634731"/>
            <a:ext cx="171720" cy="244482"/>
          </a:xfrm>
          <a:custGeom>
            <a:avLst/>
            <a:gdLst>
              <a:gd name="T0" fmla="*/ 10 w 59"/>
              <a:gd name="T1" fmla="*/ 84 h 84"/>
              <a:gd name="T2" fmla="*/ 0 w 59"/>
              <a:gd name="T3" fmla="*/ 80 h 84"/>
              <a:gd name="T4" fmla="*/ 0 w 59"/>
              <a:gd name="T5" fmla="*/ 70 h 84"/>
              <a:gd name="T6" fmla="*/ 21 w 59"/>
              <a:gd name="T7" fmla="*/ 42 h 84"/>
              <a:gd name="T8" fmla="*/ 24 w 59"/>
              <a:gd name="T9" fmla="*/ 25 h 84"/>
              <a:gd name="T10" fmla="*/ 24 w 59"/>
              <a:gd name="T11" fmla="*/ 18 h 84"/>
              <a:gd name="T12" fmla="*/ 17 w 59"/>
              <a:gd name="T13" fmla="*/ 0 h 84"/>
              <a:gd name="T14" fmla="*/ 35 w 59"/>
              <a:gd name="T15" fmla="*/ 7 h 84"/>
              <a:gd name="T16" fmla="*/ 35 w 59"/>
              <a:gd name="T17" fmla="*/ 18 h 84"/>
              <a:gd name="T18" fmla="*/ 48 w 59"/>
              <a:gd name="T19" fmla="*/ 39 h 84"/>
              <a:gd name="T20" fmla="*/ 59 w 59"/>
              <a:gd name="T21" fmla="*/ 46 h 84"/>
              <a:gd name="T22" fmla="*/ 38 w 59"/>
              <a:gd name="T23" fmla="*/ 56 h 84"/>
              <a:gd name="T24" fmla="*/ 24 w 59"/>
              <a:gd name="T25" fmla="*/ 63 h 84"/>
              <a:gd name="T26" fmla="*/ 24 w 59"/>
              <a:gd name="T27" fmla="*/ 66 h 84"/>
              <a:gd name="T28" fmla="*/ 10 w 59"/>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4">
                <a:moveTo>
                  <a:pt x="10" y="84"/>
                </a:moveTo>
                <a:lnTo>
                  <a:pt x="0" y="80"/>
                </a:lnTo>
                <a:lnTo>
                  <a:pt x="0" y="70"/>
                </a:lnTo>
                <a:lnTo>
                  <a:pt x="21" y="42"/>
                </a:lnTo>
                <a:lnTo>
                  <a:pt x="24" y="25"/>
                </a:lnTo>
                <a:lnTo>
                  <a:pt x="24" y="18"/>
                </a:lnTo>
                <a:lnTo>
                  <a:pt x="17" y="0"/>
                </a:lnTo>
                <a:lnTo>
                  <a:pt x="35" y="7"/>
                </a:lnTo>
                <a:lnTo>
                  <a:pt x="35" y="18"/>
                </a:lnTo>
                <a:lnTo>
                  <a:pt x="48" y="39"/>
                </a:lnTo>
                <a:lnTo>
                  <a:pt x="59" y="46"/>
                </a:lnTo>
                <a:lnTo>
                  <a:pt x="38" y="56"/>
                </a:lnTo>
                <a:lnTo>
                  <a:pt x="24" y="63"/>
                </a:lnTo>
                <a:lnTo>
                  <a:pt x="24" y="66"/>
                </a:lnTo>
                <a:lnTo>
                  <a:pt x="10" y="8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4" name="Freeform 206">
            <a:extLst>
              <a:ext uri="{FF2B5EF4-FFF2-40B4-BE49-F238E27FC236}">
                <a16:creationId xmlns:a16="http://schemas.microsoft.com/office/drawing/2014/main" id="{76299D17-513B-BEA2-21AB-2D6CD16BA811}"/>
              </a:ext>
              <a:ext uri="{C183D7F6-B498-43B3-948B-1728B52AA6E4}">
                <adec:decorative xmlns:adec="http://schemas.microsoft.com/office/drawing/2017/decorative" val="1"/>
              </a:ext>
            </a:extLst>
          </p:cNvPr>
          <p:cNvSpPr>
            <a:spLocks/>
          </p:cNvSpPr>
          <p:nvPr/>
        </p:nvSpPr>
        <p:spPr bwMode="auto">
          <a:xfrm>
            <a:off x="9750725" y="5818092"/>
            <a:ext cx="192093" cy="212467"/>
          </a:xfrm>
          <a:custGeom>
            <a:avLst/>
            <a:gdLst>
              <a:gd name="T0" fmla="*/ 66 w 66"/>
              <a:gd name="T1" fmla="*/ 28 h 73"/>
              <a:gd name="T2" fmla="*/ 59 w 66"/>
              <a:gd name="T3" fmla="*/ 31 h 73"/>
              <a:gd name="T4" fmla="*/ 63 w 66"/>
              <a:gd name="T5" fmla="*/ 38 h 73"/>
              <a:gd name="T6" fmla="*/ 63 w 66"/>
              <a:gd name="T7" fmla="*/ 41 h 73"/>
              <a:gd name="T8" fmla="*/ 56 w 66"/>
              <a:gd name="T9" fmla="*/ 73 h 73"/>
              <a:gd name="T10" fmla="*/ 45 w 66"/>
              <a:gd name="T11" fmla="*/ 69 h 73"/>
              <a:gd name="T12" fmla="*/ 25 w 66"/>
              <a:gd name="T13" fmla="*/ 66 h 73"/>
              <a:gd name="T14" fmla="*/ 0 w 66"/>
              <a:gd name="T15" fmla="*/ 45 h 73"/>
              <a:gd name="T16" fmla="*/ 4 w 66"/>
              <a:gd name="T17" fmla="*/ 45 h 73"/>
              <a:gd name="T18" fmla="*/ 7 w 66"/>
              <a:gd name="T19" fmla="*/ 38 h 73"/>
              <a:gd name="T20" fmla="*/ 18 w 66"/>
              <a:gd name="T21" fmla="*/ 41 h 73"/>
              <a:gd name="T22" fmla="*/ 28 w 66"/>
              <a:gd name="T23" fmla="*/ 35 h 73"/>
              <a:gd name="T24" fmla="*/ 25 w 66"/>
              <a:gd name="T25" fmla="*/ 17 h 73"/>
              <a:gd name="T26" fmla="*/ 28 w 66"/>
              <a:gd name="T27" fmla="*/ 10 h 73"/>
              <a:gd name="T28" fmla="*/ 38 w 66"/>
              <a:gd name="T29" fmla="*/ 3 h 73"/>
              <a:gd name="T30" fmla="*/ 45 w 66"/>
              <a:gd name="T31" fmla="*/ 0 h 73"/>
              <a:gd name="T32" fmla="*/ 59 w 66"/>
              <a:gd name="T33" fmla="*/ 10 h 73"/>
              <a:gd name="T34" fmla="*/ 56 w 66"/>
              <a:gd name="T35" fmla="*/ 17 h 73"/>
              <a:gd name="T36" fmla="*/ 66 w 66"/>
              <a:gd name="T37"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3">
                <a:moveTo>
                  <a:pt x="66" y="28"/>
                </a:moveTo>
                <a:lnTo>
                  <a:pt x="59" y="31"/>
                </a:lnTo>
                <a:lnTo>
                  <a:pt x="63" y="38"/>
                </a:lnTo>
                <a:lnTo>
                  <a:pt x="63" y="41"/>
                </a:lnTo>
                <a:lnTo>
                  <a:pt x="56" y="73"/>
                </a:lnTo>
                <a:lnTo>
                  <a:pt x="45" y="69"/>
                </a:lnTo>
                <a:lnTo>
                  <a:pt x="25" y="66"/>
                </a:lnTo>
                <a:lnTo>
                  <a:pt x="0" y="45"/>
                </a:lnTo>
                <a:lnTo>
                  <a:pt x="4" y="45"/>
                </a:lnTo>
                <a:lnTo>
                  <a:pt x="7" y="38"/>
                </a:lnTo>
                <a:lnTo>
                  <a:pt x="18" y="41"/>
                </a:lnTo>
                <a:lnTo>
                  <a:pt x="28" y="35"/>
                </a:lnTo>
                <a:lnTo>
                  <a:pt x="25" y="17"/>
                </a:lnTo>
                <a:lnTo>
                  <a:pt x="28" y="10"/>
                </a:lnTo>
                <a:lnTo>
                  <a:pt x="38" y="3"/>
                </a:lnTo>
                <a:lnTo>
                  <a:pt x="45" y="0"/>
                </a:lnTo>
                <a:lnTo>
                  <a:pt x="59" y="10"/>
                </a:lnTo>
                <a:lnTo>
                  <a:pt x="56" y="17"/>
                </a:lnTo>
                <a:lnTo>
                  <a:pt x="66"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5" name="Freeform 207">
            <a:extLst>
              <a:ext uri="{FF2B5EF4-FFF2-40B4-BE49-F238E27FC236}">
                <a16:creationId xmlns:a16="http://schemas.microsoft.com/office/drawing/2014/main" id="{434DD4C5-A9CC-24B9-CE84-2D9F9ABF5D4E}"/>
              </a:ext>
              <a:ext uri="{C183D7F6-B498-43B3-948B-1728B52AA6E4}">
                <adec:decorative xmlns:adec="http://schemas.microsoft.com/office/drawing/2017/decorative" val="1"/>
              </a:ext>
            </a:extLst>
          </p:cNvPr>
          <p:cNvSpPr>
            <a:spLocks/>
          </p:cNvSpPr>
          <p:nvPr/>
        </p:nvSpPr>
        <p:spPr bwMode="auto">
          <a:xfrm>
            <a:off x="9782740" y="5646374"/>
            <a:ext cx="139704" cy="110599"/>
          </a:xfrm>
          <a:custGeom>
            <a:avLst/>
            <a:gdLst>
              <a:gd name="T0" fmla="*/ 48 w 48"/>
              <a:gd name="T1" fmla="*/ 14 h 38"/>
              <a:gd name="T2" fmla="*/ 38 w 48"/>
              <a:gd name="T3" fmla="*/ 28 h 38"/>
              <a:gd name="T4" fmla="*/ 41 w 48"/>
              <a:gd name="T5" fmla="*/ 31 h 38"/>
              <a:gd name="T6" fmla="*/ 27 w 48"/>
              <a:gd name="T7" fmla="*/ 38 h 38"/>
              <a:gd name="T8" fmla="*/ 10 w 48"/>
              <a:gd name="T9" fmla="*/ 24 h 38"/>
              <a:gd name="T10" fmla="*/ 3 w 48"/>
              <a:gd name="T11" fmla="*/ 24 h 38"/>
              <a:gd name="T12" fmla="*/ 0 w 48"/>
              <a:gd name="T13" fmla="*/ 17 h 38"/>
              <a:gd name="T14" fmla="*/ 3 w 48"/>
              <a:gd name="T15" fmla="*/ 10 h 38"/>
              <a:gd name="T16" fmla="*/ 7 w 48"/>
              <a:gd name="T17" fmla="*/ 3 h 38"/>
              <a:gd name="T18" fmla="*/ 24 w 48"/>
              <a:gd name="T19" fmla="*/ 0 h 38"/>
              <a:gd name="T20" fmla="*/ 31 w 48"/>
              <a:gd name="T21" fmla="*/ 3 h 38"/>
              <a:gd name="T22" fmla="*/ 48 w 48"/>
              <a:gd name="T2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8">
                <a:moveTo>
                  <a:pt x="48" y="14"/>
                </a:moveTo>
                <a:lnTo>
                  <a:pt x="38" y="28"/>
                </a:lnTo>
                <a:lnTo>
                  <a:pt x="41" y="31"/>
                </a:lnTo>
                <a:lnTo>
                  <a:pt x="27" y="38"/>
                </a:lnTo>
                <a:lnTo>
                  <a:pt x="10" y="24"/>
                </a:lnTo>
                <a:lnTo>
                  <a:pt x="3" y="24"/>
                </a:lnTo>
                <a:lnTo>
                  <a:pt x="0" y="17"/>
                </a:lnTo>
                <a:lnTo>
                  <a:pt x="3" y="10"/>
                </a:lnTo>
                <a:lnTo>
                  <a:pt x="7" y="3"/>
                </a:lnTo>
                <a:lnTo>
                  <a:pt x="24" y="0"/>
                </a:lnTo>
                <a:lnTo>
                  <a:pt x="31" y="3"/>
                </a:lnTo>
                <a:lnTo>
                  <a:pt x="4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6" name="Freeform 208">
            <a:extLst>
              <a:ext uri="{FF2B5EF4-FFF2-40B4-BE49-F238E27FC236}">
                <a16:creationId xmlns:a16="http://schemas.microsoft.com/office/drawing/2014/main" id="{6E008BC1-3BF7-191B-8801-6C2E912A2781}"/>
              </a:ext>
              <a:ext uri="{C183D7F6-B498-43B3-948B-1728B52AA6E4}">
                <adec:decorative xmlns:adec="http://schemas.microsoft.com/office/drawing/2017/decorative" val="1"/>
              </a:ext>
            </a:extLst>
          </p:cNvPr>
          <p:cNvSpPr>
            <a:spLocks/>
          </p:cNvSpPr>
          <p:nvPr/>
        </p:nvSpPr>
        <p:spPr bwMode="auto">
          <a:xfrm>
            <a:off x="9861324" y="5614357"/>
            <a:ext cx="445307" cy="334708"/>
          </a:xfrm>
          <a:custGeom>
            <a:avLst/>
            <a:gdLst>
              <a:gd name="T0" fmla="*/ 129 w 153"/>
              <a:gd name="T1" fmla="*/ 80 h 115"/>
              <a:gd name="T2" fmla="*/ 126 w 153"/>
              <a:gd name="T3" fmla="*/ 80 h 115"/>
              <a:gd name="T4" fmla="*/ 126 w 153"/>
              <a:gd name="T5" fmla="*/ 77 h 115"/>
              <a:gd name="T6" fmla="*/ 112 w 153"/>
              <a:gd name="T7" fmla="*/ 63 h 115"/>
              <a:gd name="T8" fmla="*/ 101 w 153"/>
              <a:gd name="T9" fmla="*/ 66 h 115"/>
              <a:gd name="T10" fmla="*/ 94 w 153"/>
              <a:gd name="T11" fmla="*/ 59 h 115"/>
              <a:gd name="T12" fmla="*/ 87 w 153"/>
              <a:gd name="T13" fmla="*/ 63 h 115"/>
              <a:gd name="T14" fmla="*/ 77 w 153"/>
              <a:gd name="T15" fmla="*/ 77 h 115"/>
              <a:gd name="T16" fmla="*/ 63 w 153"/>
              <a:gd name="T17" fmla="*/ 87 h 115"/>
              <a:gd name="T18" fmla="*/ 70 w 153"/>
              <a:gd name="T19" fmla="*/ 108 h 115"/>
              <a:gd name="T20" fmla="*/ 63 w 153"/>
              <a:gd name="T21" fmla="*/ 115 h 115"/>
              <a:gd name="T22" fmla="*/ 53 w 153"/>
              <a:gd name="T23" fmla="*/ 111 h 115"/>
              <a:gd name="T24" fmla="*/ 35 w 153"/>
              <a:gd name="T25" fmla="*/ 105 h 115"/>
              <a:gd name="T26" fmla="*/ 25 w 153"/>
              <a:gd name="T27" fmla="*/ 108 h 115"/>
              <a:gd name="T28" fmla="*/ 21 w 153"/>
              <a:gd name="T29" fmla="*/ 101 h 115"/>
              <a:gd name="T30" fmla="*/ 28 w 153"/>
              <a:gd name="T31" fmla="*/ 98 h 115"/>
              <a:gd name="T32" fmla="*/ 18 w 153"/>
              <a:gd name="T33" fmla="*/ 87 h 115"/>
              <a:gd name="T34" fmla="*/ 21 w 153"/>
              <a:gd name="T35" fmla="*/ 80 h 115"/>
              <a:gd name="T36" fmla="*/ 7 w 153"/>
              <a:gd name="T37" fmla="*/ 70 h 115"/>
              <a:gd name="T38" fmla="*/ 0 w 153"/>
              <a:gd name="T39" fmla="*/ 49 h 115"/>
              <a:gd name="T40" fmla="*/ 14 w 153"/>
              <a:gd name="T41" fmla="*/ 42 h 115"/>
              <a:gd name="T42" fmla="*/ 49 w 153"/>
              <a:gd name="T43" fmla="*/ 32 h 115"/>
              <a:gd name="T44" fmla="*/ 46 w 153"/>
              <a:gd name="T45" fmla="*/ 49 h 115"/>
              <a:gd name="T46" fmla="*/ 25 w 153"/>
              <a:gd name="T47" fmla="*/ 77 h 115"/>
              <a:gd name="T48" fmla="*/ 25 w 153"/>
              <a:gd name="T49" fmla="*/ 87 h 115"/>
              <a:gd name="T50" fmla="*/ 35 w 153"/>
              <a:gd name="T51" fmla="*/ 91 h 115"/>
              <a:gd name="T52" fmla="*/ 49 w 153"/>
              <a:gd name="T53" fmla="*/ 73 h 115"/>
              <a:gd name="T54" fmla="*/ 49 w 153"/>
              <a:gd name="T55" fmla="*/ 70 h 115"/>
              <a:gd name="T56" fmla="*/ 63 w 153"/>
              <a:gd name="T57" fmla="*/ 63 h 115"/>
              <a:gd name="T58" fmla="*/ 84 w 153"/>
              <a:gd name="T59" fmla="*/ 53 h 115"/>
              <a:gd name="T60" fmla="*/ 73 w 153"/>
              <a:gd name="T61" fmla="*/ 46 h 115"/>
              <a:gd name="T62" fmla="*/ 60 w 153"/>
              <a:gd name="T63" fmla="*/ 25 h 115"/>
              <a:gd name="T64" fmla="*/ 60 w 153"/>
              <a:gd name="T65" fmla="*/ 14 h 115"/>
              <a:gd name="T66" fmla="*/ 73 w 153"/>
              <a:gd name="T67" fmla="*/ 4 h 115"/>
              <a:gd name="T68" fmla="*/ 77 w 153"/>
              <a:gd name="T69" fmla="*/ 4 h 115"/>
              <a:gd name="T70" fmla="*/ 94 w 153"/>
              <a:gd name="T71" fmla="*/ 7 h 115"/>
              <a:gd name="T72" fmla="*/ 98 w 153"/>
              <a:gd name="T73" fmla="*/ 0 h 115"/>
              <a:gd name="T74" fmla="*/ 105 w 153"/>
              <a:gd name="T75" fmla="*/ 7 h 115"/>
              <a:gd name="T76" fmla="*/ 119 w 153"/>
              <a:gd name="T77" fmla="*/ 0 h 115"/>
              <a:gd name="T78" fmla="*/ 132 w 153"/>
              <a:gd name="T79" fmla="*/ 7 h 115"/>
              <a:gd name="T80" fmla="*/ 132 w 153"/>
              <a:gd name="T81" fmla="*/ 14 h 115"/>
              <a:gd name="T82" fmla="*/ 139 w 153"/>
              <a:gd name="T83" fmla="*/ 14 h 115"/>
              <a:gd name="T84" fmla="*/ 150 w 153"/>
              <a:gd name="T85" fmla="*/ 21 h 115"/>
              <a:gd name="T86" fmla="*/ 153 w 153"/>
              <a:gd name="T87" fmla="*/ 46 h 115"/>
              <a:gd name="T88" fmla="*/ 132 w 153"/>
              <a:gd name="T89" fmla="*/ 59 h 115"/>
              <a:gd name="T90" fmla="*/ 129 w 153"/>
              <a:gd name="T91"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15">
                <a:moveTo>
                  <a:pt x="129" y="80"/>
                </a:moveTo>
                <a:lnTo>
                  <a:pt x="126" y="80"/>
                </a:lnTo>
                <a:lnTo>
                  <a:pt x="126" y="77"/>
                </a:lnTo>
                <a:lnTo>
                  <a:pt x="112" y="63"/>
                </a:lnTo>
                <a:lnTo>
                  <a:pt x="101" y="66"/>
                </a:lnTo>
                <a:lnTo>
                  <a:pt x="94" y="59"/>
                </a:lnTo>
                <a:lnTo>
                  <a:pt x="87" y="63"/>
                </a:lnTo>
                <a:lnTo>
                  <a:pt x="77" y="77"/>
                </a:lnTo>
                <a:lnTo>
                  <a:pt x="63" y="87"/>
                </a:lnTo>
                <a:lnTo>
                  <a:pt x="70" y="108"/>
                </a:lnTo>
                <a:lnTo>
                  <a:pt x="63" y="115"/>
                </a:lnTo>
                <a:lnTo>
                  <a:pt x="53" y="111"/>
                </a:lnTo>
                <a:lnTo>
                  <a:pt x="35" y="105"/>
                </a:lnTo>
                <a:lnTo>
                  <a:pt x="25" y="108"/>
                </a:lnTo>
                <a:lnTo>
                  <a:pt x="21" y="101"/>
                </a:lnTo>
                <a:lnTo>
                  <a:pt x="28" y="98"/>
                </a:lnTo>
                <a:lnTo>
                  <a:pt x="18" y="87"/>
                </a:lnTo>
                <a:lnTo>
                  <a:pt x="21" y="80"/>
                </a:lnTo>
                <a:lnTo>
                  <a:pt x="7" y="70"/>
                </a:lnTo>
                <a:lnTo>
                  <a:pt x="0" y="49"/>
                </a:lnTo>
                <a:lnTo>
                  <a:pt x="14" y="42"/>
                </a:lnTo>
                <a:lnTo>
                  <a:pt x="49" y="32"/>
                </a:lnTo>
                <a:lnTo>
                  <a:pt x="46" y="49"/>
                </a:lnTo>
                <a:lnTo>
                  <a:pt x="25" y="77"/>
                </a:lnTo>
                <a:lnTo>
                  <a:pt x="25" y="87"/>
                </a:lnTo>
                <a:lnTo>
                  <a:pt x="35" y="91"/>
                </a:lnTo>
                <a:lnTo>
                  <a:pt x="49" y="73"/>
                </a:lnTo>
                <a:lnTo>
                  <a:pt x="49" y="70"/>
                </a:lnTo>
                <a:lnTo>
                  <a:pt x="63" y="63"/>
                </a:lnTo>
                <a:lnTo>
                  <a:pt x="84" y="53"/>
                </a:lnTo>
                <a:lnTo>
                  <a:pt x="73" y="46"/>
                </a:lnTo>
                <a:lnTo>
                  <a:pt x="60" y="25"/>
                </a:lnTo>
                <a:lnTo>
                  <a:pt x="60" y="14"/>
                </a:lnTo>
                <a:lnTo>
                  <a:pt x="73" y="4"/>
                </a:lnTo>
                <a:lnTo>
                  <a:pt x="77" y="4"/>
                </a:lnTo>
                <a:lnTo>
                  <a:pt x="94" y="7"/>
                </a:lnTo>
                <a:lnTo>
                  <a:pt x="98" y="0"/>
                </a:lnTo>
                <a:lnTo>
                  <a:pt x="105" y="7"/>
                </a:lnTo>
                <a:lnTo>
                  <a:pt x="119" y="0"/>
                </a:lnTo>
                <a:lnTo>
                  <a:pt x="132" y="7"/>
                </a:lnTo>
                <a:lnTo>
                  <a:pt x="132" y="14"/>
                </a:lnTo>
                <a:lnTo>
                  <a:pt x="139" y="14"/>
                </a:lnTo>
                <a:lnTo>
                  <a:pt x="150" y="21"/>
                </a:lnTo>
                <a:lnTo>
                  <a:pt x="153" y="46"/>
                </a:lnTo>
                <a:lnTo>
                  <a:pt x="132" y="59"/>
                </a:lnTo>
                <a:lnTo>
                  <a:pt x="129" y="8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7" name="Freeform 209">
            <a:extLst>
              <a:ext uri="{FF2B5EF4-FFF2-40B4-BE49-F238E27FC236}">
                <a16:creationId xmlns:a16="http://schemas.microsoft.com/office/drawing/2014/main" id="{3C75602E-CE0A-ADBA-3076-747B63FB2D2C}"/>
              </a:ext>
              <a:ext uri="{C183D7F6-B498-43B3-948B-1728B52AA6E4}">
                <adec:decorative xmlns:adec="http://schemas.microsoft.com/office/drawing/2017/decorative" val="1"/>
              </a:ext>
            </a:extLst>
          </p:cNvPr>
          <p:cNvSpPr>
            <a:spLocks/>
          </p:cNvSpPr>
          <p:nvPr/>
        </p:nvSpPr>
        <p:spPr bwMode="auto">
          <a:xfrm>
            <a:off x="9832219" y="4132916"/>
            <a:ext cx="203735" cy="110599"/>
          </a:xfrm>
          <a:custGeom>
            <a:avLst/>
            <a:gdLst>
              <a:gd name="T0" fmla="*/ 45 w 70"/>
              <a:gd name="T1" fmla="*/ 6 h 38"/>
              <a:gd name="T2" fmla="*/ 70 w 70"/>
              <a:gd name="T3" fmla="*/ 24 h 38"/>
              <a:gd name="T4" fmla="*/ 56 w 70"/>
              <a:gd name="T5" fmla="*/ 34 h 38"/>
              <a:gd name="T6" fmla="*/ 52 w 70"/>
              <a:gd name="T7" fmla="*/ 38 h 38"/>
              <a:gd name="T8" fmla="*/ 45 w 70"/>
              <a:gd name="T9" fmla="*/ 31 h 38"/>
              <a:gd name="T10" fmla="*/ 24 w 70"/>
              <a:gd name="T11" fmla="*/ 38 h 38"/>
              <a:gd name="T12" fmla="*/ 14 w 70"/>
              <a:gd name="T13" fmla="*/ 13 h 38"/>
              <a:gd name="T14" fmla="*/ 7 w 70"/>
              <a:gd name="T15" fmla="*/ 17 h 38"/>
              <a:gd name="T16" fmla="*/ 0 w 70"/>
              <a:gd name="T17" fmla="*/ 6 h 38"/>
              <a:gd name="T18" fmla="*/ 10 w 70"/>
              <a:gd name="T19" fmla="*/ 0 h 38"/>
              <a:gd name="T20" fmla="*/ 17 w 70"/>
              <a:gd name="T21" fmla="*/ 3 h 38"/>
              <a:gd name="T22" fmla="*/ 28 w 70"/>
              <a:gd name="T23" fmla="*/ 3 h 38"/>
              <a:gd name="T24" fmla="*/ 35 w 70"/>
              <a:gd name="T25" fmla="*/ 0 h 38"/>
              <a:gd name="T26" fmla="*/ 45 w 70"/>
              <a:gd name="T2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8">
                <a:moveTo>
                  <a:pt x="45" y="6"/>
                </a:moveTo>
                <a:lnTo>
                  <a:pt x="70" y="24"/>
                </a:lnTo>
                <a:lnTo>
                  <a:pt x="56" y="34"/>
                </a:lnTo>
                <a:lnTo>
                  <a:pt x="52" y="38"/>
                </a:lnTo>
                <a:lnTo>
                  <a:pt x="45" y="31"/>
                </a:lnTo>
                <a:lnTo>
                  <a:pt x="24" y="38"/>
                </a:lnTo>
                <a:lnTo>
                  <a:pt x="14" y="13"/>
                </a:lnTo>
                <a:lnTo>
                  <a:pt x="7" y="17"/>
                </a:lnTo>
                <a:lnTo>
                  <a:pt x="0" y="6"/>
                </a:lnTo>
                <a:lnTo>
                  <a:pt x="10" y="0"/>
                </a:lnTo>
                <a:lnTo>
                  <a:pt x="17" y="3"/>
                </a:lnTo>
                <a:lnTo>
                  <a:pt x="28" y="3"/>
                </a:lnTo>
                <a:lnTo>
                  <a:pt x="35" y="0"/>
                </a:lnTo>
                <a:lnTo>
                  <a:pt x="45"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18" name="Freeform 210">
            <a:extLst>
              <a:ext uri="{FF2B5EF4-FFF2-40B4-BE49-F238E27FC236}">
                <a16:creationId xmlns:a16="http://schemas.microsoft.com/office/drawing/2014/main" id="{0EBF5473-6B3D-6B42-DC95-8E5BD96B8E27}"/>
              </a:ext>
              <a:ext uri="{C183D7F6-B498-43B3-948B-1728B52AA6E4}">
                <adec:decorative xmlns:adec="http://schemas.microsoft.com/office/drawing/2017/decorative" val="1"/>
              </a:ext>
            </a:extLst>
          </p:cNvPr>
          <p:cNvSpPr>
            <a:spLocks/>
          </p:cNvSpPr>
          <p:nvPr/>
        </p:nvSpPr>
        <p:spPr bwMode="auto">
          <a:xfrm>
            <a:off x="9893340" y="3696340"/>
            <a:ext cx="212467" cy="264856"/>
          </a:xfrm>
          <a:custGeom>
            <a:avLst/>
            <a:gdLst>
              <a:gd name="T0" fmla="*/ 42 w 73"/>
              <a:gd name="T1" fmla="*/ 0 h 91"/>
              <a:gd name="T2" fmla="*/ 69 w 73"/>
              <a:gd name="T3" fmla="*/ 14 h 91"/>
              <a:gd name="T4" fmla="*/ 62 w 73"/>
              <a:gd name="T5" fmla="*/ 25 h 91"/>
              <a:gd name="T6" fmla="*/ 66 w 73"/>
              <a:gd name="T7" fmla="*/ 35 h 91"/>
              <a:gd name="T8" fmla="*/ 55 w 73"/>
              <a:gd name="T9" fmla="*/ 39 h 91"/>
              <a:gd name="T10" fmla="*/ 62 w 73"/>
              <a:gd name="T11" fmla="*/ 59 h 91"/>
              <a:gd name="T12" fmla="*/ 73 w 73"/>
              <a:gd name="T13" fmla="*/ 73 h 91"/>
              <a:gd name="T14" fmla="*/ 66 w 73"/>
              <a:gd name="T15" fmla="*/ 80 h 91"/>
              <a:gd name="T16" fmla="*/ 52 w 73"/>
              <a:gd name="T17" fmla="*/ 84 h 91"/>
              <a:gd name="T18" fmla="*/ 45 w 73"/>
              <a:gd name="T19" fmla="*/ 66 h 91"/>
              <a:gd name="T20" fmla="*/ 35 w 73"/>
              <a:gd name="T21" fmla="*/ 70 h 91"/>
              <a:gd name="T22" fmla="*/ 28 w 73"/>
              <a:gd name="T23" fmla="*/ 80 h 91"/>
              <a:gd name="T24" fmla="*/ 35 w 73"/>
              <a:gd name="T25" fmla="*/ 87 h 91"/>
              <a:gd name="T26" fmla="*/ 28 w 73"/>
              <a:gd name="T27" fmla="*/ 91 h 91"/>
              <a:gd name="T28" fmla="*/ 21 w 73"/>
              <a:gd name="T29" fmla="*/ 84 h 91"/>
              <a:gd name="T30" fmla="*/ 14 w 73"/>
              <a:gd name="T31" fmla="*/ 84 h 91"/>
              <a:gd name="T32" fmla="*/ 0 w 73"/>
              <a:gd name="T33" fmla="*/ 66 h 91"/>
              <a:gd name="T34" fmla="*/ 0 w 73"/>
              <a:gd name="T35" fmla="*/ 63 h 91"/>
              <a:gd name="T36" fmla="*/ 0 w 73"/>
              <a:gd name="T37" fmla="*/ 56 h 91"/>
              <a:gd name="T38" fmla="*/ 0 w 73"/>
              <a:gd name="T39" fmla="*/ 52 h 91"/>
              <a:gd name="T40" fmla="*/ 3 w 73"/>
              <a:gd name="T41" fmla="*/ 49 h 91"/>
              <a:gd name="T42" fmla="*/ 7 w 73"/>
              <a:gd name="T43" fmla="*/ 45 h 91"/>
              <a:gd name="T44" fmla="*/ 10 w 73"/>
              <a:gd name="T45" fmla="*/ 39 h 91"/>
              <a:gd name="T46" fmla="*/ 14 w 73"/>
              <a:gd name="T47" fmla="*/ 32 h 91"/>
              <a:gd name="T48" fmla="*/ 21 w 73"/>
              <a:gd name="T49" fmla="*/ 28 h 91"/>
              <a:gd name="T50" fmla="*/ 21 w 73"/>
              <a:gd name="T51" fmla="*/ 21 h 91"/>
              <a:gd name="T52" fmla="*/ 24 w 73"/>
              <a:gd name="T53" fmla="*/ 18 h 91"/>
              <a:gd name="T54" fmla="*/ 28 w 73"/>
              <a:gd name="T55" fmla="*/ 18 h 91"/>
              <a:gd name="T56" fmla="*/ 28 w 73"/>
              <a:gd name="T57" fmla="*/ 21 h 91"/>
              <a:gd name="T58" fmla="*/ 31 w 73"/>
              <a:gd name="T59" fmla="*/ 21 h 91"/>
              <a:gd name="T60" fmla="*/ 35 w 73"/>
              <a:gd name="T61" fmla="*/ 21 h 91"/>
              <a:gd name="T62" fmla="*/ 35 w 73"/>
              <a:gd name="T63" fmla="*/ 14 h 91"/>
              <a:gd name="T64" fmla="*/ 35 w 73"/>
              <a:gd name="T65" fmla="*/ 11 h 91"/>
              <a:gd name="T66" fmla="*/ 35 w 73"/>
              <a:gd name="T67" fmla="*/ 7 h 91"/>
              <a:gd name="T68" fmla="*/ 42 w 73"/>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91">
                <a:moveTo>
                  <a:pt x="42" y="0"/>
                </a:moveTo>
                <a:lnTo>
                  <a:pt x="69" y="14"/>
                </a:lnTo>
                <a:lnTo>
                  <a:pt x="62" y="25"/>
                </a:lnTo>
                <a:lnTo>
                  <a:pt x="66" y="35"/>
                </a:lnTo>
                <a:lnTo>
                  <a:pt x="55" y="39"/>
                </a:lnTo>
                <a:lnTo>
                  <a:pt x="62" y="59"/>
                </a:lnTo>
                <a:lnTo>
                  <a:pt x="73" y="73"/>
                </a:lnTo>
                <a:lnTo>
                  <a:pt x="66" y="80"/>
                </a:lnTo>
                <a:lnTo>
                  <a:pt x="52" y="84"/>
                </a:lnTo>
                <a:lnTo>
                  <a:pt x="45" y="66"/>
                </a:lnTo>
                <a:lnTo>
                  <a:pt x="35" y="70"/>
                </a:lnTo>
                <a:lnTo>
                  <a:pt x="28" y="80"/>
                </a:lnTo>
                <a:lnTo>
                  <a:pt x="35" y="87"/>
                </a:lnTo>
                <a:lnTo>
                  <a:pt x="28" y="91"/>
                </a:lnTo>
                <a:lnTo>
                  <a:pt x="21" y="84"/>
                </a:lnTo>
                <a:lnTo>
                  <a:pt x="14" y="84"/>
                </a:lnTo>
                <a:lnTo>
                  <a:pt x="0" y="66"/>
                </a:lnTo>
                <a:lnTo>
                  <a:pt x="0" y="63"/>
                </a:lnTo>
                <a:lnTo>
                  <a:pt x="0" y="56"/>
                </a:lnTo>
                <a:lnTo>
                  <a:pt x="0" y="52"/>
                </a:lnTo>
                <a:lnTo>
                  <a:pt x="3" y="49"/>
                </a:lnTo>
                <a:lnTo>
                  <a:pt x="7" y="45"/>
                </a:lnTo>
                <a:lnTo>
                  <a:pt x="10" y="39"/>
                </a:lnTo>
                <a:lnTo>
                  <a:pt x="14" y="32"/>
                </a:lnTo>
                <a:lnTo>
                  <a:pt x="21" y="28"/>
                </a:lnTo>
                <a:lnTo>
                  <a:pt x="21" y="21"/>
                </a:lnTo>
                <a:lnTo>
                  <a:pt x="24" y="18"/>
                </a:lnTo>
                <a:lnTo>
                  <a:pt x="28" y="18"/>
                </a:lnTo>
                <a:lnTo>
                  <a:pt x="28" y="21"/>
                </a:lnTo>
                <a:lnTo>
                  <a:pt x="31" y="21"/>
                </a:lnTo>
                <a:lnTo>
                  <a:pt x="35" y="21"/>
                </a:lnTo>
                <a:lnTo>
                  <a:pt x="35" y="14"/>
                </a:lnTo>
                <a:lnTo>
                  <a:pt x="35" y="11"/>
                </a:lnTo>
                <a:lnTo>
                  <a:pt x="35" y="7"/>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9" name="Freeform 211">
            <a:extLst>
              <a:ext uri="{FF2B5EF4-FFF2-40B4-BE49-F238E27FC236}">
                <a16:creationId xmlns:a16="http://schemas.microsoft.com/office/drawing/2014/main" id="{CFF8466C-04CD-15B6-BE7F-C888A3ED20FC}"/>
              </a:ext>
              <a:ext uri="{C183D7F6-B498-43B3-948B-1728B52AA6E4}">
                <adec:decorative xmlns:adec="http://schemas.microsoft.com/office/drawing/2017/decorative" val="1"/>
              </a:ext>
            </a:extLst>
          </p:cNvPr>
          <p:cNvSpPr>
            <a:spLocks/>
          </p:cNvSpPr>
          <p:nvPr/>
        </p:nvSpPr>
        <p:spPr bwMode="auto">
          <a:xfrm>
            <a:off x="9893339" y="3789477"/>
            <a:ext cx="20374" cy="29105"/>
          </a:xfrm>
          <a:custGeom>
            <a:avLst/>
            <a:gdLst>
              <a:gd name="T0" fmla="*/ 7 w 7"/>
              <a:gd name="T1" fmla="*/ 7 h 10"/>
              <a:gd name="T2" fmla="*/ 3 w 7"/>
              <a:gd name="T3" fmla="*/ 10 h 10"/>
              <a:gd name="T4" fmla="*/ 0 w 7"/>
              <a:gd name="T5" fmla="*/ 10 h 10"/>
              <a:gd name="T6" fmla="*/ 0 w 7"/>
              <a:gd name="T7" fmla="*/ 7 h 10"/>
              <a:gd name="T8" fmla="*/ 0 w 7"/>
              <a:gd name="T9" fmla="*/ 3 h 10"/>
              <a:gd name="T10" fmla="*/ 3 w 7"/>
              <a:gd name="T11" fmla="*/ 0 h 10"/>
              <a:gd name="T12" fmla="*/ 7 w 7"/>
              <a:gd name="T13" fmla="*/ 0 h 10"/>
              <a:gd name="T14" fmla="*/ 7 w 7"/>
              <a:gd name="T15" fmla="*/ 3 h 10"/>
              <a:gd name="T16" fmla="*/ 7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7"/>
                </a:moveTo>
                <a:lnTo>
                  <a:pt x="3" y="10"/>
                </a:lnTo>
                <a:lnTo>
                  <a:pt x="0" y="10"/>
                </a:lnTo>
                <a:lnTo>
                  <a:pt x="0" y="7"/>
                </a:lnTo>
                <a:lnTo>
                  <a:pt x="0" y="3"/>
                </a:lnTo>
                <a:lnTo>
                  <a:pt x="3" y="0"/>
                </a:lnTo>
                <a:lnTo>
                  <a:pt x="7" y="0"/>
                </a:lnTo>
                <a:lnTo>
                  <a:pt x="7" y="3"/>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20" name="Freeform 212">
            <a:extLst>
              <a:ext uri="{FF2B5EF4-FFF2-40B4-BE49-F238E27FC236}">
                <a16:creationId xmlns:a16="http://schemas.microsoft.com/office/drawing/2014/main" id="{B63A0628-716D-7B10-F6CB-FF9E6410B71F}"/>
              </a:ext>
              <a:ext uri="{C183D7F6-B498-43B3-948B-1728B52AA6E4}">
                <adec:decorative xmlns:adec="http://schemas.microsoft.com/office/drawing/2017/decorative" val="1"/>
              </a:ext>
            </a:extLst>
          </p:cNvPr>
          <p:cNvSpPr>
            <a:spLocks/>
          </p:cNvSpPr>
          <p:nvPr/>
        </p:nvSpPr>
        <p:spPr bwMode="auto">
          <a:xfrm>
            <a:off x="9995206" y="3999033"/>
            <a:ext cx="171720" cy="212467"/>
          </a:xfrm>
          <a:custGeom>
            <a:avLst/>
            <a:gdLst>
              <a:gd name="T0" fmla="*/ 31 w 59"/>
              <a:gd name="T1" fmla="*/ 0 h 73"/>
              <a:gd name="T2" fmla="*/ 31 w 59"/>
              <a:gd name="T3" fmla="*/ 7 h 73"/>
              <a:gd name="T4" fmla="*/ 38 w 59"/>
              <a:gd name="T5" fmla="*/ 11 h 73"/>
              <a:gd name="T6" fmla="*/ 41 w 59"/>
              <a:gd name="T7" fmla="*/ 11 h 73"/>
              <a:gd name="T8" fmla="*/ 52 w 59"/>
              <a:gd name="T9" fmla="*/ 42 h 73"/>
              <a:gd name="T10" fmla="*/ 59 w 59"/>
              <a:gd name="T11" fmla="*/ 56 h 73"/>
              <a:gd name="T12" fmla="*/ 41 w 59"/>
              <a:gd name="T13" fmla="*/ 73 h 73"/>
              <a:gd name="T14" fmla="*/ 0 w 59"/>
              <a:gd name="T15" fmla="*/ 21 h 73"/>
              <a:gd name="T16" fmla="*/ 14 w 59"/>
              <a:gd name="T17" fmla="*/ 7 h 73"/>
              <a:gd name="T18" fmla="*/ 20 w 59"/>
              <a:gd name="T19" fmla="*/ 4 h 73"/>
              <a:gd name="T20" fmla="*/ 31 w 5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3">
                <a:moveTo>
                  <a:pt x="31" y="0"/>
                </a:moveTo>
                <a:lnTo>
                  <a:pt x="31" y="7"/>
                </a:lnTo>
                <a:lnTo>
                  <a:pt x="38" y="11"/>
                </a:lnTo>
                <a:lnTo>
                  <a:pt x="41" y="11"/>
                </a:lnTo>
                <a:lnTo>
                  <a:pt x="52" y="42"/>
                </a:lnTo>
                <a:lnTo>
                  <a:pt x="59" y="56"/>
                </a:lnTo>
                <a:lnTo>
                  <a:pt x="41" y="73"/>
                </a:lnTo>
                <a:lnTo>
                  <a:pt x="0" y="21"/>
                </a:lnTo>
                <a:lnTo>
                  <a:pt x="14" y="7"/>
                </a:lnTo>
                <a:lnTo>
                  <a:pt x="20" y="4"/>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1" name="Freeform 213">
            <a:extLst>
              <a:ext uri="{FF2B5EF4-FFF2-40B4-BE49-F238E27FC236}">
                <a16:creationId xmlns:a16="http://schemas.microsoft.com/office/drawing/2014/main" id="{518FD4EE-67CF-E6AE-E2FF-A3E6F96E6EBE}"/>
              </a:ext>
              <a:ext uri="{C183D7F6-B498-43B3-948B-1728B52AA6E4}">
                <adec:decorative xmlns:adec="http://schemas.microsoft.com/office/drawing/2017/decorative" val="1"/>
              </a:ext>
            </a:extLst>
          </p:cNvPr>
          <p:cNvSpPr>
            <a:spLocks/>
          </p:cNvSpPr>
          <p:nvPr/>
        </p:nvSpPr>
        <p:spPr bwMode="auto">
          <a:xfrm>
            <a:off x="10094164" y="3696340"/>
            <a:ext cx="133883" cy="113510"/>
          </a:xfrm>
          <a:custGeom>
            <a:avLst/>
            <a:gdLst>
              <a:gd name="T0" fmla="*/ 46 w 46"/>
              <a:gd name="T1" fmla="*/ 0 h 39"/>
              <a:gd name="T2" fmla="*/ 46 w 46"/>
              <a:gd name="T3" fmla="*/ 7 h 39"/>
              <a:gd name="T4" fmla="*/ 39 w 46"/>
              <a:gd name="T5" fmla="*/ 18 h 39"/>
              <a:gd name="T6" fmla="*/ 35 w 46"/>
              <a:gd name="T7" fmla="*/ 25 h 39"/>
              <a:gd name="T8" fmla="*/ 25 w 46"/>
              <a:gd name="T9" fmla="*/ 21 h 39"/>
              <a:gd name="T10" fmla="*/ 28 w 46"/>
              <a:gd name="T11" fmla="*/ 39 h 39"/>
              <a:gd name="T12" fmla="*/ 0 w 46"/>
              <a:gd name="T13" fmla="*/ 14 h 39"/>
              <a:gd name="T14" fmla="*/ 18 w 46"/>
              <a:gd name="T15" fmla="*/ 0 h 39"/>
              <a:gd name="T16" fmla="*/ 25 w 46"/>
              <a:gd name="T17" fmla="*/ 7 h 39"/>
              <a:gd name="T18" fmla="*/ 35 w 46"/>
              <a:gd name="T19" fmla="*/ 0 h 39"/>
              <a:gd name="T20" fmla="*/ 46 w 46"/>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9">
                <a:moveTo>
                  <a:pt x="46" y="0"/>
                </a:moveTo>
                <a:lnTo>
                  <a:pt x="46" y="7"/>
                </a:lnTo>
                <a:lnTo>
                  <a:pt x="39" y="18"/>
                </a:lnTo>
                <a:lnTo>
                  <a:pt x="35" y="25"/>
                </a:lnTo>
                <a:lnTo>
                  <a:pt x="25" y="21"/>
                </a:lnTo>
                <a:lnTo>
                  <a:pt x="28" y="39"/>
                </a:lnTo>
                <a:lnTo>
                  <a:pt x="0" y="14"/>
                </a:lnTo>
                <a:lnTo>
                  <a:pt x="18" y="0"/>
                </a:lnTo>
                <a:lnTo>
                  <a:pt x="25" y="7"/>
                </a:lnTo>
                <a:lnTo>
                  <a:pt x="35" y="0"/>
                </a:lnTo>
                <a:lnTo>
                  <a:pt x="4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2" name="Freeform 214">
            <a:extLst>
              <a:ext uri="{FF2B5EF4-FFF2-40B4-BE49-F238E27FC236}">
                <a16:creationId xmlns:a16="http://schemas.microsoft.com/office/drawing/2014/main" id="{17ED1258-A7EC-5F6E-F63C-44934473E7A4}"/>
              </a:ext>
              <a:ext uri="{C183D7F6-B498-43B3-948B-1728B52AA6E4}">
                <adec:decorative xmlns:adec="http://schemas.microsoft.com/office/drawing/2017/decorative" val="1"/>
              </a:ext>
            </a:extLst>
          </p:cNvPr>
          <p:cNvSpPr>
            <a:spLocks/>
          </p:cNvSpPr>
          <p:nvPr/>
        </p:nvSpPr>
        <p:spPr bwMode="auto">
          <a:xfrm>
            <a:off x="9913712" y="3888433"/>
            <a:ext cx="171720" cy="171720"/>
          </a:xfrm>
          <a:custGeom>
            <a:avLst/>
            <a:gdLst>
              <a:gd name="T0" fmla="*/ 45 w 59"/>
              <a:gd name="T1" fmla="*/ 18 h 59"/>
              <a:gd name="T2" fmla="*/ 48 w 59"/>
              <a:gd name="T3" fmla="*/ 25 h 59"/>
              <a:gd name="T4" fmla="*/ 55 w 59"/>
              <a:gd name="T5" fmla="*/ 28 h 59"/>
              <a:gd name="T6" fmla="*/ 59 w 59"/>
              <a:gd name="T7" fmla="*/ 38 h 59"/>
              <a:gd name="T8" fmla="*/ 48 w 59"/>
              <a:gd name="T9" fmla="*/ 42 h 59"/>
              <a:gd name="T10" fmla="*/ 42 w 59"/>
              <a:gd name="T11" fmla="*/ 45 h 59"/>
              <a:gd name="T12" fmla="*/ 28 w 59"/>
              <a:gd name="T13" fmla="*/ 59 h 59"/>
              <a:gd name="T14" fmla="*/ 14 w 59"/>
              <a:gd name="T15" fmla="*/ 45 h 59"/>
              <a:gd name="T16" fmla="*/ 0 w 59"/>
              <a:gd name="T17" fmla="*/ 31 h 59"/>
              <a:gd name="T18" fmla="*/ 10 w 59"/>
              <a:gd name="T19" fmla="*/ 25 h 59"/>
              <a:gd name="T20" fmla="*/ 7 w 59"/>
              <a:gd name="T21" fmla="*/ 18 h 59"/>
              <a:gd name="T22" fmla="*/ 14 w 59"/>
              <a:gd name="T23" fmla="*/ 18 h 59"/>
              <a:gd name="T24" fmla="*/ 21 w 59"/>
              <a:gd name="T25" fmla="*/ 25 h 59"/>
              <a:gd name="T26" fmla="*/ 28 w 59"/>
              <a:gd name="T27" fmla="*/ 21 h 59"/>
              <a:gd name="T28" fmla="*/ 21 w 59"/>
              <a:gd name="T29" fmla="*/ 14 h 59"/>
              <a:gd name="T30" fmla="*/ 28 w 59"/>
              <a:gd name="T31" fmla="*/ 4 h 59"/>
              <a:gd name="T32" fmla="*/ 38 w 59"/>
              <a:gd name="T33" fmla="*/ 0 h 59"/>
              <a:gd name="T34" fmla="*/ 45 w 59"/>
              <a:gd name="T3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45" y="18"/>
                </a:moveTo>
                <a:lnTo>
                  <a:pt x="48" y="25"/>
                </a:lnTo>
                <a:lnTo>
                  <a:pt x="55" y="28"/>
                </a:lnTo>
                <a:lnTo>
                  <a:pt x="59" y="38"/>
                </a:lnTo>
                <a:lnTo>
                  <a:pt x="48" y="42"/>
                </a:lnTo>
                <a:lnTo>
                  <a:pt x="42" y="45"/>
                </a:lnTo>
                <a:lnTo>
                  <a:pt x="28" y="59"/>
                </a:lnTo>
                <a:lnTo>
                  <a:pt x="14" y="45"/>
                </a:lnTo>
                <a:lnTo>
                  <a:pt x="0" y="31"/>
                </a:lnTo>
                <a:lnTo>
                  <a:pt x="10" y="25"/>
                </a:lnTo>
                <a:lnTo>
                  <a:pt x="7" y="18"/>
                </a:lnTo>
                <a:lnTo>
                  <a:pt x="14" y="18"/>
                </a:lnTo>
                <a:lnTo>
                  <a:pt x="21" y="25"/>
                </a:lnTo>
                <a:lnTo>
                  <a:pt x="28" y="21"/>
                </a:lnTo>
                <a:lnTo>
                  <a:pt x="21" y="14"/>
                </a:lnTo>
                <a:lnTo>
                  <a:pt x="28" y="4"/>
                </a:lnTo>
                <a:lnTo>
                  <a:pt x="38" y="0"/>
                </a:lnTo>
                <a:lnTo>
                  <a:pt x="45" y="18"/>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3" name="Freeform 215">
            <a:extLst>
              <a:ext uri="{FF2B5EF4-FFF2-40B4-BE49-F238E27FC236}">
                <a16:creationId xmlns:a16="http://schemas.microsoft.com/office/drawing/2014/main" id="{BD8A16F7-E068-B81C-DB28-A929FF5A6835}"/>
              </a:ext>
              <a:ext uri="{C183D7F6-B498-43B3-948B-1728B52AA6E4}">
                <adec:decorative xmlns:adec="http://schemas.microsoft.com/office/drawing/2017/decorative" val="1"/>
              </a:ext>
            </a:extLst>
          </p:cNvPr>
          <p:cNvSpPr>
            <a:spLocks/>
          </p:cNvSpPr>
          <p:nvPr/>
        </p:nvSpPr>
        <p:spPr bwMode="auto">
          <a:xfrm>
            <a:off x="10053417" y="3737087"/>
            <a:ext cx="122241" cy="171720"/>
          </a:xfrm>
          <a:custGeom>
            <a:avLst/>
            <a:gdLst>
              <a:gd name="T0" fmla="*/ 42 w 42"/>
              <a:gd name="T1" fmla="*/ 25 h 59"/>
              <a:gd name="T2" fmla="*/ 28 w 42"/>
              <a:gd name="T3" fmla="*/ 31 h 59"/>
              <a:gd name="T4" fmla="*/ 21 w 42"/>
              <a:gd name="T5" fmla="*/ 38 h 59"/>
              <a:gd name="T6" fmla="*/ 18 w 42"/>
              <a:gd name="T7" fmla="*/ 52 h 59"/>
              <a:gd name="T8" fmla="*/ 18 w 42"/>
              <a:gd name="T9" fmla="*/ 59 h 59"/>
              <a:gd name="T10" fmla="*/ 7 w 42"/>
              <a:gd name="T11" fmla="*/ 45 h 59"/>
              <a:gd name="T12" fmla="*/ 0 w 42"/>
              <a:gd name="T13" fmla="*/ 25 h 59"/>
              <a:gd name="T14" fmla="*/ 11 w 42"/>
              <a:gd name="T15" fmla="*/ 21 h 59"/>
              <a:gd name="T16" fmla="*/ 7 w 42"/>
              <a:gd name="T17" fmla="*/ 11 h 59"/>
              <a:gd name="T18" fmla="*/ 14 w 42"/>
              <a:gd name="T19" fmla="*/ 0 h 59"/>
              <a:gd name="T20" fmla="*/ 42 w 42"/>
              <a:gd name="T21"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9">
                <a:moveTo>
                  <a:pt x="42" y="25"/>
                </a:moveTo>
                <a:lnTo>
                  <a:pt x="28" y="31"/>
                </a:lnTo>
                <a:lnTo>
                  <a:pt x="21" y="38"/>
                </a:lnTo>
                <a:lnTo>
                  <a:pt x="18" y="52"/>
                </a:lnTo>
                <a:lnTo>
                  <a:pt x="18" y="59"/>
                </a:lnTo>
                <a:lnTo>
                  <a:pt x="7" y="45"/>
                </a:lnTo>
                <a:lnTo>
                  <a:pt x="0" y="25"/>
                </a:lnTo>
                <a:lnTo>
                  <a:pt x="11" y="21"/>
                </a:lnTo>
                <a:lnTo>
                  <a:pt x="7" y="11"/>
                </a:lnTo>
                <a:lnTo>
                  <a:pt x="14" y="0"/>
                </a:lnTo>
                <a:lnTo>
                  <a:pt x="42" y="25"/>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4" name="Freeform 216">
            <a:extLst>
              <a:ext uri="{FF2B5EF4-FFF2-40B4-BE49-F238E27FC236}">
                <a16:creationId xmlns:a16="http://schemas.microsoft.com/office/drawing/2014/main" id="{7A1DC45C-E36B-2A15-F05E-3FFB3549D769}"/>
              </a:ext>
              <a:ext uri="{C183D7F6-B498-43B3-948B-1728B52AA6E4}">
                <adec:decorative xmlns:adec="http://schemas.microsoft.com/office/drawing/2017/decorative" val="1"/>
              </a:ext>
            </a:extLst>
          </p:cNvPr>
          <p:cNvSpPr>
            <a:spLocks/>
          </p:cNvSpPr>
          <p:nvPr/>
        </p:nvSpPr>
        <p:spPr bwMode="auto">
          <a:xfrm>
            <a:off x="10105806" y="3809850"/>
            <a:ext cx="192093" cy="168809"/>
          </a:xfrm>
          <a:custGeom>
            <a:avLst/>
            <a:gdLst>
              <a:gd name="T0" fmla="*/ 24 w 66"/>
              <a:gd name="T1" fmla="*/ 0 h 58"/>
              <a:gd name="T2" fmla="*/ 48 w 66"/>
              <a:gd name="T3" fmla="*/ 17 h 58"/>
              <a:gd name="T4" fmla="*/ 66 w 66"/>
              <a:gd name="T5" fmla="*/ 27 h 58"/>
              <a:gd name="T6" fmla="*/ 52 w 66"/>
              <a:gd name="T7" fmla="*/ 48 h 58"/>
              <a:gd name="T8" fmla="*/ 45 w 66"/>
              <a:gd name="T9" fmla="*/ 48 h 58"/>
              <a:gd name="T10" fmla="*/ 31 w 66"/>
              <a:gd name="T11" fmla="*/ 48 h 58"/>
              <a:gd name="T12" fmla="*/ 24 w 66"/>
              <a:gd name="T13" fmla="*/ 58 h 58"/>
              <a:gd name="T14" fmla="*/ 7 w 66"/>
              <a:gd name="T15" fmla="*/ 48 h 58"/>
              <a:gd name="T16" fmla="*/ 0 w 66"/>
              <a:gd name="T17" fmla="*/ 34 h 58"/>
              <a:gd name="T18" fmla="*/ 0 w 66"/>
              <a:gd name="T19" fmla="*/ 27 h 58"/>
              <a:gd name="T20" fmla="*/ 3 w 66"/>
              <a:gd name="T21" fmla="*/ 13 h 58"/>
              <a:gd name="T22" fmla="*/ 10 w 66"/>
              <a:gd name="T23" fmla="*/ 6 h 58"/>
              <a:gd name="T24" fmla="*/ 24 w 6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8">
                <a:moveTo>
                  <a:pt x="24" y="0"/>
                </a:moveTo>
                <a:lnTo>
                  <a:pt x="48" y="17"/>
                </a:lnTo>
                <a:lnTo>
                  <a:pt x="66" y="27"/>
                </a:lnTo>
                <a:lnTo>
                  <a:pt x="52" y="48"/>
                </a:lnTo>
                <a:lnTo>
                  <a:pt x="45" y="48"/>
                </a:lnTo>
                <a:lnTo>
                  <a:pt x="31" y="48"/>
                </a:lnTo>
                <a:lnTo>
                  <a:pt x="24" y="58"/>
                </a:lnTo>
                <a:lnTo>
                  <a:pt x="7" y="48"/>
                </a:lnTo>
                <a:lnTo>
                  <a:pt x="0" y="34"/>
                </a:lnTo>
                <a:lnTo>
                  <a:pt x="0" y="27"/>
                </a:lnTo>
                <a:lnTo>
                  <a:pt x="3" y="13"/>
                </a:lnTo>
                <a:lnTo>
                  <a:pt x="10" y="6"/>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5" name="Freeform 217">
            <a:extLst>
              <a:ext uri="{FF2B5EF4-FFF2-40B4-BE49-F238E27FC236}">
                <a16:creationId xmlns:a16="http://schemas.microsoft.com/office/drawing/2014/main" id="{747CF749-A606-3A77-7022-F0556529646E}"/>
              </a:ext>
              <a:ext uri="{C183D7F6-B498-43B3-948B-1728B52AA6E4}">
                <adec:decorative xmlns:adec="http://schemas.microsoft.com/office/drawing/2017/decorative" val="1"/>
              </a:ext>
            </a:extLst>
          </p:cNvPr>
          <p:cNvSpPr>
            <a:spLocks/>
          </p:cNvSpPr>
          <p:nvPr/>
        </p:nvSpPr>
        <p:spPr bwMode="auto">
          <a:xfrm>
            <a:off x="9669231" y="3868059"/>
            <a:ext cx="445307" cy="375455"/>
          </a:xfrm>
          <a:custGeom>
            <a:avLst/>
            <a:gdLst>
              <a:gd name="T0" fmla="*/ 77 w 153"/>
              <a:gd name="T1" fmla="*/ 7 h 129"/>
              <a:gd name="T2" fmla="*/ 91 w 153"/>
              <a:gd name="T3" fmla="*/ 25 h 129"/>
              <a:gd name="T4" fmla="*/ 94 w 153"/>
              <a:gd name="T5" fmla="*/ 32 h 129"/>
              <a:gd name="T6" fmla="*/ 84 w 153"/>
              <a:gd name="T7" fmla="*/ 38 h 129"/>
              <a:gd name="T8" fmla="*/ 98 w 153"/>
              <a:gd name="T9" fmla="*/ 52 h 129"/>
              <a:gd name="T10" fmla="*/ 112 w 153"/>
              <a:gd name="T11" fmla="*/ 66 h 129"/>
              <a:gd name="T12" fmla="*/ 153 w 153"/>
              <a:gd name="T13" fmla="*/ 118 h 129"/>
              <a:gd name="T14" fmla="*/ 143 w 153"/>
              <a:gd name="T15" fmla="*/ 129 h 129"/>
              <a:gd name="T16" fmla="*/ 126 w 153"/>
              <a:gd name="T17" fmla="*/ 115 h 129"/>
              <a:gd name="T18" fmla="*/ 101 w 153"/>
              <a:gd name="T19" fmla="*/ 97 h 129"/>
              <a:gd name="T20" fmla="*/ 91 w 153"/>
              <a:gd name="T21" fmla="*/ 91 h 129"/>
              <a:gd name="T22" fmla="*/ 66 w 153"/>
              <a:gd name="T23" fmla="*/ 70 h 129"/>
              <a:gd name="T24" fmla="*/ 59 w 153"/>
              <a:gd name="T25" fmla="*/ 73 h 129"/>
              <a:gd name="T26" fmla="*/ 53 w 153"/>
              <a:gd name="T27" fmla="*/ 70 h 129"/>
              <a:gd name="T28" fmla="*/ 39 w 153"/>
              <a:gd name="T29" fmla="*/ 77 h 129"/>
              <a:gd name="T30" fmla="*/ 18 w 153"/>
              <a:gd name="T31" fmla="*/ 59 h 129"/>
              <a:gd name="T32" fmla="*/ 11 w 153"/>
              <a:gd name="T33" fmla="*/ 63 h 129"/>
              <a:gd name="T34" fmla="*/ 0 w 153"/>
              <a:gd name="T35" fmla="*/ 38 h 129"/>
              <a:gd name="T36" fmla="*/ 7 w 153"/>
              <a:gd name="T37" fmla="*/ 38 h 129"/>
              <a:gd name="T38" fmla="*/ 11 w 153"/>
              <a:gd name="T39" fmla="*/ 38 h 129"/>
              <a:gd name="T40" fmla="*/ 18 w 153"/>
              <a:gd name="T41" fmla="*/ 45 h 129"/>
              <a:gd name="T42" fmla="*/ 21 w 153"/>
              <a:gd name="T43" fmla="*/ 42 h 129"/>
              <a:gd name="T44" fmla="*/ 21 w 153"/>
              <a:gd name="T45" fmla="*/ 38 h 129"/>
              <a:gd name="T46" fmla="*/ 25 w 153"/>
              <a:gd name="T47" fmla="*/ 38 h 129"/>
              <a:gd name="T48" fmla="*/ 28 w 153"/>
              <a:gd name="T49" fmla="*/ 38 h 129"/>
              <a:gd name="T50" fmla="*/ 32 w 153"/>
              <a:gd name="T51" fmla="*/ 35 h 129"/>
              <a:gd name="T52" fmla="*/ 39 w 153"/>
              <a:gd name="T53" fmla="*/ 35 h 129"/>
              <a:gd name="T54" fmla="*/ 42 w 153"/>
              <a:gd name="T55" fmla="*/ 35 h 129"/>
              <a:gd name="T56" fmla="*/ 46 w 153"/>
              <a:gd name="T57" fmla="*/ 35 h 129"/>
              <a:gd name="T58" fmla="*/ 49 w 153"/>
              <a:gd name="T59" fmla="*/ 35 h 129"/>
              <a:gd name="T60" fmla="*/ 56 w 153"/>
              <a:gd name="T61" fmla="*/ 35 h 129"/>
              <a:gd name="T62" fmla="*/ 56 w 153"/>
              <a:gd name="T63" fmla="*/ 32 h 129"/>
              <a:gd name="T64" fmla="*/ 56 w 153"/>
              <a:gd name="T65" fmla="*/ 28 h 129"/>
              <a:gd name="T66" fmla="*/ 56 w 153"/>
              <a:gd name="T67" fmla="*/ 25 h 129"/>
              <a:gd name="T68" fmla="*/ 56 w 153"/>
              <a:gd name="T69" fmla="*/ 7 h 129"/>
              <a:gd name="T70" fmla="*/ 56 w 153"/>
              <a:gd name="T71" fmla="*/ 4 h 129"/>
              <a:gd name="T72" fmla="*/ 59 w 153"/>
              <a:gd name="T73" fmla="*/ 0 h 129"/>
              <a:gd name="T74" fmla="*/ 63 w 153"/>
              <a:gd name="T75" fmla="*/ 0 h 129"/>
              <a:gd name="T76" fmla="*/ 66 w 153"/>
              <a:gd name="T77" fmla="*/ 0 h 129"/>
              <a:gd name="T78" fmla="*/ 70 w 153"/>
              <a:gd name="T79" fmla="*/ 7 h 129"/>
              <a:gd name="T80" fmla="*/ 73 w 153"/>
              <a:gd name="T81" fmla="*/ 7 h 129"/>
              <a:gd name="T82" fmla="*/ 77 w 153"/>
              <a:gd name="T83"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9">
                <a:moveTo>
                  <a:pt x="77" y="7"/>
                </a:moveTo>
                <a:lnTo>
                  <a:pt x="91" y="25"/>
                </a:lnTo>
                <a:lnTo>
                  <a:pt x="94" y="32"/>
                </a:lnTo>
                <a:lnTo>
                  <a:pt x="84" y="38"/>
                </a:lnTo>
                <a:lnTo>
                  <a:pt x="98" y="52"/>
                </a:lnTo>
                <a:lnTo>
                  <a:pt x="112" y="66"/>
                </a:lnTo>
                <a:lnTo>
                  <a:pt x="153" y="118"/>
                </a:lnTo>
                <a:lnTo>
                  <a:pt x="143" y="129"/>
                </a:lnTo>
                <a:lnTo>
                  <a:pt x="126" y="115"/>
                </a:lnTo>
                <a:lnTo>
                  <a:pt x="101" y="97"/>
                </a:lnTo>
                <a:lnTo>
                  <a:pt x="91" y="91"/>
                </a:lnTo>
                <a:lnTo>
                  <a:pt x="66" y="70"/>
                </a:lnTo>
                <a:lnTo>
                  <a:pt x="59" y="73"/>
                </a:lnTo>
                <a:lnTo>
                  <a:pt x="53" y="70"/>
                </a:lnTo>
                <a:lnTo>
                  <a:pt x="39" y="77"/>
                </a:lnTo>
                <a:lnTo>
                  <a:pt x="18" y="59"/>
                </a:lnTo>
                <a:lnTo>
                  <a:pt x="11" y="63"/>
                </a:lnTo>
                <a:lnTo>
                  <a:pt x="0" y="38"/>
                </a:lnTo>
                <a:lnTo>
                  <a:pt x="7" y="38"/>
                </a:lnTo>
                <a:lnTo>
                  <a:pt x="11" y="38"/>
                </a:lnTo>
                <a:lnTo>
                  <a:pt x="18" y="45"/>
                </a:lnTo>
                <a:lnTo>
                  <a:pt x="21" y="42"/>
                </a:lnTo>
                <a:lnTo>
                  <a:pt x="21" y="38"/>
                </a:lnTo>
                <a:lnTo>
                  <a:pt x="25" y="38"/>
                </a:lnTo>
                <a:lnTo>
                  <a:pt x="28" y="38"/>
                </a:lnTo>
                <a:lnTo>
                  <a:pt x="32" y="35"/>
                </a:lnTo>
                <a:lnTo>
                  <a:pt x="39" y="35"/>
                </a:lnTo>
                <a:lnTo>
                  <a:pt x="42" y="35"/>
                </a:lnTo>
                <a:lnTo>
                  <a:pt x="46" y="35"/>
                </a:lnTo>
                <a:lnTo>
                  <a:pt x="49" y="35"/>
                </a:lnTo>
                <a:lnTo>
                  <a:pt x="56" y="35"/>
                </a:lnTo>
                <a:lnTo>
                  <a:pt x="56" y="32"/>
                </a:lnTo>
                <a:lnTo>
                  <a:pt x="56" y="28"/>
                </a:lnTo>
                <a:lnTo>
                  <a:pt x="56" y="25"/>
                </a:lnTo>
                <a:lnTo>
                  <a:pt x="56" y="7"/>
                </a:lnTo>
                <a:lnTo>
                  <a:pt x="56" y="4"/>
                </a:lnTo>
                <a:lnTo>
                  <a:pt x="59" y="0"/>
                </a:lnTo>
                <a:lnTo>
                  <a:pt x="63" y="0"/>
                </a:lnTo>
                <a:lnTo>
                  <a:pt x="66" y="0"/>
                </a:lnTo>
                <a:lnTo>
                  <a:pt x="70" y="7"/>
                </a:lnTo>
                <a:lnTo>
                  <a:pt x="73" y="7"/>
                </a:lnTo>
                <a:lnTo>
                  <a:pt x="7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6" name="Freeform 218">
            <a:extLst>
              <a:ext uri="{FF2B5EF4-FFF2-40B4-BE49-F238E27FC236}">
                <a16:creationId xmlns:a16="http://schemas.microsoft.com/office/drawing/2014/main" id="{E70481E2-B6D5-3744-281D-5612940BF68E}"/>
              </a:ext>
              <a:ext uri="{C183D7F6-B498-43B3-948B-1728B52AA6E4}">
                <adec:decorative xmlns:adec="http://schemas.microsoft.com/office/drawing/2017/decorative" val="1"/>
              </a:ext>
            </a:extLst>
          </p:cNvPr>
          <p:cNvSpPr>
            <a:spLocks/>
          </p:cNvSpPr>
          <p:nvPr/>
        </p:nvSpPr>
        <p:spPr bwMode="auto">
          <a:xfrm>
            <a:off x="10015580" y="3606115"/>
            <a:ext cx="241572" cy="130973"/>
          </a:xfrm>
          <a:custGeom>
            <a:avLst/>
            <a:gdLst>
              <a:gd name="T0" fmla="*/ 27 w 83"/>
              <a:gd name="T1" fmla="*/ 0 h 45"/>
              <a:gd name="T2" fmla="*/ 52 w 83"/>
              <a:gd name="T3" fmla="*/ 11 h 45"/>
              <a:gd name="T4" fmla="*/ 69 w 83"/>
              <a:gd name="T5" fmla="*/ 11 h 45"/>
              <a:gd name="T6" fmla="*/ 73 w 83"/>
              <a:gd name="T7" fmla="*/ 14 h 45"/>
              <a:gd name="T8" fmla="*/ 83 w 83"/>
              <a:gd name="T9" fmla="*/ 28 h 45"/>
              <a:gd name="T10" fmla="*/ 73 w 83"/>
              <a:gd name="T11" fmla="*/ 31 h 45"/>
              <a:gd name="T12" fmla="*/ 62 w 83"/>
              <a:gd name="T13" fmla="*/ 31 h 45"/>
              <a:gd name="T14" fmla="*/ 52 w 83"/>
              <a:gd name="T15" fmla="*/ 38 h 45"/>
              <a:gd name="T16" fmla="*/ 45 w 83"/>
              <a:gd name="T17" fmla="*/ 31 h 45"/>
              <a:gd name="T18" fmla="*/ 27 w 83"/>
              <a:gd name="T19" fmla="*/ 45 h 45"/>
              <a:gd name="T20" fmla="*/ 0 w 83"/>
              <a:gd name="T21" fmla="*/ 31 h 45"/>
              <a:gd name="T22" fmla="*/ 3 w 83"/>
              <a:gd name="T23" fmla="*/ 24 h 45"/>
              <a:gd name="T24" fmla="*/ 13 w 83"/>
              <a:gd name="T25" fmla="*/ 11 h 45"/>
              <a:gd name="T26" fmla="*/ 24 w 83"/>
              <a:gd name="T27" fmla="*/ 4 h 45"/>
              <a:gd name="T28" fmla="*/ 27 w 83"/>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5">
                <a:moveTo>
                  <a:pt x="27" y="0"/>
                </a:moveTo>
                <a:lnTo>
                  <a:pt x="52" y="11"/>
                </a:lnTo>
                <a:lnTo>
                  <a:pt x="69" y="11"/>
                </a:lnTo>
                <a:lnTo>
                  <a:pt x="73" y="14"/>
                </a:lnTo>
                <a:lnTo>
                  <a:pt x="83" y="28"/>
                </a:lnTo>
                <a:lnTo>
                  <a:pt x="73" y="31"/>
                </a:lnTo>
                <a:lnTo>
                  <a:pt x="62" y="31"/>
                </a:lnTo>
                <a:lnTo>
                  <a:pt x="52" y="38"/>
                </a:lnTo>
                <a:lnTo>
                  <a:pt x="45" y="31"/>
                </a:lnTo>
                <a:lnTo>
                  <a:pt x="27" y="45"/>
                </a:lnTo>
                <a:lnTo>
                  <a:pt x="0" y="31"/>
                </a:lnTo>
                <a:lnTo>
                  <a:pt x="3" y="24"/>
                </a:lnTo>
                <a:lnTo>
                  <a:pt x="13" y="11"/>
                </a:lnTo>
                <a:lnTo>
                  <a:pt x="24" y="4"/>
                </a:lnTo>
                <a:lnTo>
                  <a:pt x="2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7" name="Freeform 219">
            <a:extLst>
              <a:ext uri="{FF2B5EF4-FFF2-40B4-BE49-F238E27FC236}">
                <a16:creationId xmlns:a16="http://schemas.microsoft.com/office/drawing/2014/main" id="{D9A438C7-FF68-763E-E220-7D2C11612AE5}"/>
              </a:ext>
              <a:ext uri="{C183D7F6-B498-43B3-948B-1728B52AA6E4}">
                <adec:decorative xmlns:adec="http://schemas.microsoft.com/office/drawing/2017/decorative" val="1"/>
              </a:ext>
            </a:extLst>
          </p:cNvPr>
          <p:cNvSpPr>
            <a:spLocks/>
          </p:cNvSpPr>
          <p:nvPr/>
        </p:nvSpPr>
        <p:spPr bwMode="auto">
          <a:xfrm>
            <a:off x="10044685" y="3908805"/>
            <a:ext cx="221198" cy="253214"/>
          </a:xfrm>
          <a:custGeom>
            <a:avLst/>
            <a:gdLst>
              <a:gd name="T0" fmla="*/ 21 w 76"/>
              <a:gd name="T1" fmla="*/ 0 h 87"/>
              <a:gd name="T2" fmla="*/ 28 w 76"/>
              <a:gd name="T3" fmla="*/ 14 h 87"/>
              <a:gd name="T4" fmla="*/ 45 w 76"/>
              <a:gd name="T5" fmla="*/ 24 h 87"/>
              <a:gd name="T6" fmla="*/ 66 w 76"/>
              <a:gd name="T7" fmla="*/ 35 h 87"/>
              <a:gd name="T8" fmla="*/ 76 w 76"/>
              <a:gd name="T9" fmla="*/ 49 h 87"/>
              <a:gd name="T10" fmla="*/ 73 w 76"/>
              <a:gd name="T11" fmla="*/ 66 h 87"/>
              <a:gd name="T12" fmla="*/ 73 w 76"/>
              <a:gd name="T13" fmla="*/ 77 h 87"/>
              <a:gd name="T14" fmla="*/ 56 w 76"/>
              <a:gd name="T15" fmla="*/ 73 h 87"/>
              <a:gd name="T16" fmla="*/ 42 w 76"/>
              <a:gd name="T17" fmla="*/ 87 h 87"/>
              <a:gd name="T18" fmla="*/ 35 w 76"/>
              <a:gd name="T19" fmla="*/ 73 h 87"/>
              <a:gd name="T20" fmla="*/ 24 w 76"/>
              <a:gd name="T21" fmla="*/ 42 h 87"/>
              <a:gd name="T22" fmla="*/ 21 w 76"/>
              <a:gd name="T23" fmla="*/ 42 h 87"/>
              <a:gd name="T24" fmla="*/ 14 w 76"/>
              <a:gd name="T25" fmla="*/ 38 h 87"/>
              <a:gd name="T26" fmla="*/ 14 w 76"/>
              <a:gd name="T27" fmla="*/ 31 h 87"/>
              <a:gd name="T28" fmla="*/ 10 w 76"/>
              <a:gd name="T29" fmla="*/ 21 h 87"/>
              <a:gd name="T30" fmla="*/ 3 w 76"/>
              <a:gd name="T31" fmla="*/ 18 h 87"/>
              <a:gd name="T32" fmla="*/ 0 w 76"/>
              <a:gd name="T33" fmla="*/ 11 h 87"/>
              <a:gd name="T34" fmla="*/ 14 w 76"/>
              <a:gd name="T35" fmla="*/ 7 h 87"/>
              <a:gd name="T36" fmla="*/ 21 w 76"/>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7">
                <a:moveTo>
                  <a:pt x="21" y="0"/>
                </a:moveTo>
                <a:lnTo>
                  <a:pt x="28" y="14"/>
                </a:lnTo>
                <a:lnTo>
                  <a:pt x="45" y="24"/>
                </a:lnTo>
                <a:lnTo>
                  <a:pt x="66" y="35"/>
                </a:lnTo>
                <a:lnTo>
                  <a:pt x="76" y="49"/>
                </a:lnTo>
                <a:lnTo>
                  <a:pt x="73" y="66"/>
                </a:lnTo>
                <a:lnTo>
                  <a:pt x="73" y="77"/>
                </a:lnTo>
                <a:lnTo>
                  <a:pt x="56" y="73"/>
                </a:lnTo>
                <a:lnTo>
                  <a:pt x="42" y="87"/>
                </a:lnTo>
                <a:lnTo>
                  <a:pt x="35" y="73"/>
                </a:lnTo>
                <a:lnTo>
                  <a:pt x="24" y="42"/>
                </a:lnTo>
                <a:lnTo>
                  <a:pt x="21" y="42"/>
                </a:lnTo>
                <a:lnTo>
                  <a:pt x="14" y="38"/>
                </a:lnTo>
                <a:lnTo>
                  <a:pt x="14" y="31"/>
                </a:lnTo>
                <a:lnTo>
                  <a:pt x="10" y="21"/>
                </a:lnTo>
                <a:lnTo>
                  <a:pt x="3" y="18"/>
                </a:lnTo>
                <a:lnTo>
                  <a:pt x="0" y="11"/>
                </a:lnTo>
                <a:lnTo>
                  <a:pt x="14" y="7"/>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8" name="Freeform 220">
            <a:extLst>
              <a:ext uri="{FF2B5EF4-FFF2-40B4-BE49-F238E27FC236}">
                <a16:creationId xmlns:a16="http://schemas.microsoft.com/office/drawing/2014/main" id="{F3B39AAB-2CE7-C2A8-9E91-ABAB006A8E5F}"/>
              </a:ext>
              <a:ext uri="{C183D7F6-B498-43B3-948B-1728B52AA6E4}">
                <adec:decorative xmlns:adec="http://schemas.microsoft.com/office/drawing/2017/decorative" val="1"/>
              </a:ext>
            </a:extLst>
          </p:cNvPr>
          <p:cNvSpPr>
            <a:spLocks/>
          </p:cNvSpPr>
          <p:nvPr/>
        </p:nvSpPr>
        <p:spPr bwMode="auto">
          <a:xfrm>
            <a:off x="9782741" y="6018917"/>
            <a:ext cx="212467" cy="323066"/>
          </a:xfrm>
          <a:custGeom>
            <a:avLst/>
            <a:gdLst>
              <a:gd name="T0" fmla="*/ 73 w 73"/>
              <a:gd name="T1" fmla="*/ 73 h 111"/>
              <a:gd name="T2" fmla="*/ 66 w 73"/>
              <a:gd name="T3" fmla="*/ 73 h 111"/>
              <a:gd name="T4" fmla="*/ 55 w 73"/>
              <a:gd name="T5" fmla="*/ 49 h 111"/>
              <a:gd name="T6" fmla="*/ 59 w 73"/>
              <a:gd name="T7" fmla="*/ 35 h 111"/>
              <a:gd name="T8" fmla="*/ 45 w 73"/>
              <a:gd name="T9" fmla="*/ 4 h 111"/>
              <a:gd name="T10" fmla="*/ 34 w 73"/>
              <a:gd name="T11" fmla="*/ 0 h 111"/>
              <a:gd name="T12" fmla="*/ 31 w 73"/>
              <a:gd name="T13" fmla="*/ 7 h 111"/>
              <a:gd name="T14" fmla="*/ 34 w 73"/>
              <a:gd name="T15" fmla="*/ 11 h 111"/>
              <a:gd name="T16" fmla="*/ 27 w 73"/>
              <a:gd name="T17" fmla="*/ 31 h 111"/>
              <a:gd name="T18" fmla="*/ 10 w 73"/>
              <a:gd name="T19" fmla="*/ 31 h 111"/>
              <a:gd name="T20" fmla="*/ 10 w 73"/>
              <a:gd name="T21" fmla="*/ 42 h 111"/>
              <a:gd name="T22" fmla="*/ 17 w 73"/>
              <a:gd name="T23" fmla="*/ 45 h 111"/>
              <a:gd name="T24" fmla="*/ 17 w 73"/>
              <a:gd name="T25" fmla="*/ 56 h 111"/>
              <a:gd name="T26" fmla="*/ 14 w 73"/>
              <a:gd name="T27" fmla="*/ 59 h 111"/>
              <a:gd name="T28" fmla="*/ 10 w 73"/>
              <a:gd name="T29" fmla="*/ 70 h 111"/>
              <a:gd name="T30" fmla="*/ 0 w 73"/>
              <a:gd name="T31" fmla="*/ 77 h 111"/>
              <a:gd name="T32" fmla="*/ 0 w 73"/>
              <a:gd name="T33" fmla="*/ 97 h 111"/>
              <a:gd name="T34" fmla="*/ 3 w 73"/>
              <a:gd name="T35" fmla="*/ 101 h 111"/>
              <a:gd name="T36" fmla="*/ 20 w 73"/>
              <a:gd name="T37" fmla="*/ 97 h 111"/>
              <a:gd name="T38" fmla="*/ 27 w 73"/>
              <a:gd name="T39" fmla="*/ 97 h 111"/>
              <a:gd name="T40" fmla="*/ 34 w 73"/>
              <a:gd name="T41" fmla="*/ 111 h 111"/>
              <a:gd name="T42" fmla="*/ 45 w 73"/>
              <a:gd name="T43" fmla="*/ 108 h 111"/>
              <a:gd name="T44" fmla="*/ 52 w 73"/>
              <a:gd name="T45" fmla="*/ 94 h 111"/>
              <a:gd name="T46" fmla="*/ 52 w 73"/>
              <a:gd name="T47" fmla="*/ 90 h 111"/>
              <a:gd name="T48" fmla="*/ 55 w 73"/>
              <a:gd name="T49" fmla="*/ 90 h 111"/>
              <a:gd name="T50" fmla="*/ 62 w 73"/>
              <a:gd name="T51" fmla="*/ 90 h 111"/>
              <a:gd name="T52" fmla="*/ 73 w 73"/>
              <a:gd name="T53" fmla="*/ 80 h 111"/>
              <a:gd name="T54" fmla="*/ 73 w 73"/>
              <a:gd name="T55"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11">
                <a:moveTo>
                  <a:pt x="73" y="73"/>
                </a:moveTo>
                <a:lnTo>
                  <a:pt x="66" y="73"/>
                </a:lnTo>
                <a:lnTo>
                  <a:pt x="55" y="49"/>
                </a:lnTo>
                <a:lnTo>
                  <a:pt x="59" y="35"/>
                </a:lnTo>
                <a:lnTo>
                  <a:pt x="45" y="4"/>
                </a:lnTo>
                <a:lnTo>
                  <a:pt x="34" y="0"/>
                </a:lnTo>
                <a:lnTo>
                  <a:pt x="31" y="7"/>
                </a:lnTo>
                <a:lnTo>
                  <a:pt x="34" y="11"/>
                </a:lnTo>
                <a:lnTo>
                  <a:pt x="27" y="31"/>
                </a:lnTo>
                <a:lnTo>
                  <a:pt x="10" y="31"/>
                </a:lnTo>
                <a:lnTo>
                  <a:pt x="10" y="42"/>
                </a:lnTo>
                <a:lnTo>
                  <a:pt x="17" y="45"/>
                </a:lnTo>
                <a:lnTo>
                  <a:pt x="17" y="56"/>
                </a:lnTo>
                <a:lnTo>
                  <a:pt x="14" y="59"/>
                </a:lnTo>
                <a:lnTo>
                  <a:pt x="10" y="70"/>
                </a:lnTo>
                <a:lnTo>
                  <a:pt x="0" y="77"/>
                </a:lnTo>
                <a:lnTo>
                  <a:pt x="0" y="97"/>
                </a:lnTo>
                <a:lnTo>
                  <a:pt x="3" y="101"/>
                </a:lnTo>
                <a:lnTo>
                  <a:pt x="20" y="97"/>
                </a:lnTo>
                <a:lnTo>
                  <a:pt x="27" y="97"/>
                </a:lnTo>
                <a:lnTo>
                  <a:pt x="34" y="111"/>
                </a:lnTo>
                <a:lnTo>
                  <a:pt x="45" y="108"/>
                </a:lnTo>
                <a:lnTo>
                  <a:pt x="52" y="94"/>
                </a:lnTo>
                <a:lnTo>
                  <a:pt x="52" y="90"/>
                </a:lnTo>
                <a:lnTo>
                  <a:pt x="55" y="90"/>
                </a:lnTo>
                <a:lnTo>
                  <a:pt x="62" y="90"/>
                </a:lnTo>
                <a:lnTo>
                  <a:pt x="73" y="80"/>
                </a:lnTo>
                <a:lnTo>
                  <a:pt x="73" y="7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9" name="Freeform 221">
            <a:extLst>
              <a:ext uri="{FF2B5EF4-FFF2-40B4-BE49-F238E27FC236}">
                <a16:creationId xmlns:a16="http://schemas.microsoft.com/office/drawing/2014/main" id="{4B786CE5-D8D5-99D3-5C12-01104E133596}"/>
              </a:ext>
              <a:ext uri="{C183D7F6-B498-43B3-948B-1728B52AA6E4}">
                <adec:decorative xmlns:adec="http://schemas.microsoft.com/office/drawing/2017/decorative" val="1"/>
              </a:ext>
            </a:extLst>
          </p:cNvPr>
          <p:cNvSpPr>
            <a:spLocks/>
          </p:cNvSpPr>
          <p:nvPr/>
        </p:nvSpPr>
        <p:spPr bwMode="auto">
          <a:xfrm>
            <a:off x="9913712" y="6251757"/>
            <a:ext cx="101868" cy="142615"/>
          </a:xfrm>
          <a:custGeom>
            <a:avLst/>
            <a:gdLst>
              <a:gd name="T0" fmla="*/ 28 w 35"/>
              <a:gd name="T1" fmla="*/ 0 h 49"/>
              <a:gd name="T2" fmla="*/ 31 w 35"/>
              <a:gd name="T3" fmla="*/ 10 h 49"/>
              <a:gd name="T4" fmla="*/ 28 w 35"/>
              <a:gd name="T5" fmla="*/ 21 h 49"/>
              <a:gd name="T6" fmla="*/ 35 w 35"/>
              <a:gd name="T7" fmla="*/ 35 h 49"/>
              <a:gd name="T8" fmla="*/ 31 w 35"/>
              <a:gd name="T9" fmla="*/ 45 h 49"/>
              <a:gd name="T10" fmla="*/ 24 w 35"/>
              <a:gd name="T11" fmla="*/ 49 h 49"/>
              <a:gd name="T12" fmla="*/ 17 w 35"/>
              <a:gd name="T13" fmla="*/ 35 h 49"/>
              <a:gd name="T14" fmla="*/ 10 w 35"/>
              <a:gd name="T15" fmla="*/ 35 h 49"/>
              <a:gd name="T16" fmla="*/ 0 w 35"/>
              <a:gd name="T17" fmla="*/ 28 h 49"/>
              <a:gd name="T18" fmla="*/ 7 w 35"/>
              <a:gd name="T19" fmla="*/ 14 h 49"/>
              <a:gd name="T20" fmla="*/ 7 w 35"/>
              <a:gd name="T21" fmla="*/ 10 h 49"/>
              <a:gd name="T22" fmla="*/ 10 w 35"/>
              <a:gd name="T23" fmla="*/ 10 h 49"/>
              <a:gd name="T24" fmla="*/ 17 w 35"/>
              <a:gd name="T25" fmla="*/ 10 h 49"/>
              <a:gd name="T26" fmla="*/ 28 w 35"/>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9">
                <a:moveTo>
                  <a:pt x="28" y="0"/>
                </a:moveTo>
                <a:lnTo>
                  <a:pt x="31" y="10"/>
                </a:lnTo>
                <a:lnTo>
                  <a:pt x="28" y="21"/>
                </a:lnTo>
                <a:lnTo>
                  <a:pt x="35" y="35"/>
                </a:lnTo>
                <a:lnTo>
                  <a:pt x="31" y="45"/>
                </a:lnTo>
                <a:lnTo>
                  <a:pt x="24" y="49"/>
                </a:lnTo>
                <a:lnTo>
                  <a:pt x="17" y="35"/>
                </a:lnTo>
                <a:lnTo>
                  <a:pt x="10" y="35"/>
                </a:lnTo>
                <a:lnTo>
                  <a:pt x="0" y="28"/>
                </a:lnTo>
                <a:lnTo>
                  <a:pt x="7" y="14"/>
                </a:lnTo>
                <a:lnTo>
                  <a:pt x="7" y="10"/>
                </a:lnTo>
                <a:lnTo>
                  <a:pt x="10" y="10"/>
                </a:lnTo>
                <a:lnTo>
                  <a:pt x="17" y="10"/>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0" name="Freeform 222">
            <a:extLst>
              <a:ext uri="{FF2B5EF4-FFF2-40B4-BE49-F238E27FC236}">
                <a16:creationId xmlns:a16="http://schemas.microsoft.com/office/drawing/2014/main" id="{772A5DC8-CD6A-CDA4-8A89-BE45E0C0660E}"/>
              </a:ext>
              <a:ext uri="{C183D7F6-B498-43B3-948B-1728B52AA6E4}">
                <adec:decorative xmlns:adec="http://schemas.microsoft.com/office/drawing/2017/decorative" val="1"/>
              </a:ext>
            </a:extLst>
          </p:cNvPr>
          <p:cNvSpPr>
            <a:spLocks/>
          </p:cNvSpPr>
          <p:nvPr/>
        </p:nvSpPr>
        <p:spPr bwMode="auto">
          <a:xfrm>
            <a:off x="9913713" y="5919960"/>
            <a:ext cx="212467" cy="160078"/>
          </a:xfrm>
          <a:custGeom>
            <a:avLst/>
            <a:gdLst>
              <a:gd name="T0" fmla="*/ 7 w 73"/>
              <a:gd name="T1" fmla="*/ 3 h 55"/>
              <a:gd name="T2" fmla="*/ 17 w 73"/>
              <a:gd name="T3" fmla="*/ 0 h 55"/>
              <a:gd name="T4" fmla="*/ 35 w 73"/>
              <a:gd name="T5" fmla="*/ 6 h 55"/>
              <a:gd name="T6" fmla="*/ 45 w 73"/>
              <a:gd name="T7" fmla="*/ 10 h 55"/>
              <a:gd name="T8" fmla="*/ 48 w 73"/>
              <a:gd name="T9" fmla="*/ 13 h 55"/>
              <a:gd name="T10" fmla="*/ 55 w 73"/>
              <a:gd name="T11" fmla="*/ 17 h 55"/>
              <a:gd name="T12" fmla="*/ 59 w 73"/>
              <a:gd name="T13" fmla="*/ 10 h 55"/>
              <a:gd name="T14" fmla="*/ 69 w 73"/>
              <a:gd name="T15" fmla="*/ 10 h 55"/>
              <a:gd name="T16" fmla="*/ 73 w 73"/>
              <a:gd name="T17" fmla="*/ 13 h 55"/>
              <a:gd name="T18" fmla="*/ 62 w 73"/>
              <a:gd name="T19" fmla="*/ 27 h 55"/>
              <a:gd name="T20" fmla="*/ 62 w 73"/>
              <a:gd name="T21" fmla="*/ 34 h 55"/>
              <a:gd name="T22" fmla="*/ 59 w 73"/>
              <a:gd name="T23" fmla="*/ 41 h 55"/>
              <a:gd name="T24" fmla="*/ 59 w 73"/>
              <a:gd name="T25" fmla="*/ 52 h 55"/>
              <a:gd name="T26" fmla="*/ 45 w 73"/>
              <a:gd name="T27" fmla="*/ 55 h 55"/>
              <a:gd name="T28" fmla="*/ 42 w 73"/>
              <a:gd name="T29" fmla="*/ 55 h 55"/>
              <a:gd name="T30" fmla="*/ 38 w 73"/>
              <a:gd name="T31" fmla="*/ 48 h 55"/>
              <a:gd name="T32" fmla="*/ 35 w 73"/>
              <a:gd name="T33" fmla="*/ 45 h 55"/>
              <a:gd name="T34" fmla="*/ 24 w 73"/>
              <a:gd name="T35" fmla="*/ 52 h 55"/>
              <a:gd name="T36" fmla="*/ 21 w 73"/>
              <a:gd name="T37" fmla="*/ 41 h 55"/>
              <a:gd name="T38" fmla="*/ 0 w 73"/>
              <a:gd name="T39" fmla="*/ 38 h 55"/>
              <a:gd name="T40" fmla="*/ 7 w 73"/>
              <a:gd name="T41" fmla="*/ 6 h 55"/>
              <a:gd name="T42" fmla="*/ 7 w 73"/>
              <a:gd name="T4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5">
                <a:moveTo>
                  <a:pt x="7" y="3"/>
                </a:moveTo>
                <a:lnTo>
                  <a:pt x="17" y="0"/>
                </a:lnTo>
                <a:lnTo>
                  <a:pt x="35" y="6"/>
                </a:lnTo>
                <a:lnTo>
                  <a:pt x="45" y="10"/>
                </a:lnTo>
                <a:lnTo>
                  <a:pt x="48" y="13"/>
                </a:lnTo>
                <a:lnTo>
                  <a:pt x="55" y="17"/>
                </a:lnTo>
                <a:lnTo>
                  <a:pt x="59" y="10"/>
                </a:lnTo>
                <a:lnTo>
                  <a:pt x="69" y="10"/>
                </a:lnTo>
                <a:lnTo>
                  <a:pt x="73" y="13"/>
                </a:lnTo>
                <a:lnTo>
                  <a:pt x="62" y="27"/>
                </a:lnTo>
                <a:lnTo>
                  <a:pt x="62" y="34"/>
                </a:lnTo>
                <a:lnTo>
                  <a:pt x="59" y="41"/>
                </a:lnTo>
                <a:lnTo>
                  <a:pt x="59" y="52"/>
                </a:lnTo>
                <a:lnTo>
                  <a:pt x="45" y="55"/>
                </a:lnTo>
                <a:lnTo>
                  <a:pt x="42" y="55"/>
                </a:lnTo>
                <a:lnTo>
                  <a:pt x="38" y="48"/>
                </a:lnTo>
                <a:lnTo>
                  <a:pt x="35" y="45"/>
                </a:lnTo>
                <a:lnTo>
                  <a:pt x="24" y="52"/>
                </a:lnTo>
                <a:lnTo>
                  <a:pt x="21" y="41"/>
                </a:lnTo>
                <a:lnTo>
                  <a:pt x="0" y="38"/>
                </a:lnTo>
                <a:lnTo>
                  <a:pt x="7" y="6"/>
                </a:lnTo>
                <a:lnTo>
                  <a:pt x="7"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1" name="Freeform 223">
            <a:extLst>
              <a:ext uri="{FF2B5EF4-FFF2-40B4-BE49-F238E27FC236}">
                <a16:creationId xmlns:a16="http://schemas.microsoft.com/office/drawing/2014/main" id="{0DD9F449-E97F-84CA-17D1-F042605CF9CE}"/>
              </a:ext>
              <a:ext uri="{C183D7F6-B498-43B3-948B-1728B52AA6E4}">
                <adec:decorative xmlns:adec="http://schemas.microsoft.com/office/drawing/2017/decorative" val="1"/>
              </a:ext>
            </a:extLst>
          </p:cNvPr>
          <p:cNvSpPr>
            <a:spLocks/>
          </p:cNvSpPr>
          <p:nvPr/>
        </p:nvSpPr>
        <p:spPr bwMode="auto">
          <a:xfrm>
            <a:off x="9942817" y="6071305"/>
            <a:ext cx="162988" cy="209556"/>
          </a:xfrm>
          <a:custGeom>
            <a:avLst/>
            <a:gdLst>
              <a:gd name="T0" fmla="*/ 35 w 56"/>
              <a:gd name="T1" fmla="*/ 3 h 72"/>
              <a:gd name="T2" fmla="*/ 49 w 56"/>
              <a:gd name="T3" fmla="*/ 0 h 72"/>
              <a:gd name="T4" fmla="*/ 52 w 56"/>
              <a:gd name="T5" fmla="*/ 7 h 72"/>
              <a:gd name="T6" fmla="*/ 56 w 56"/>
              <a:gd name="T7" fmla="*/ 10 h 72"/>
              <a:gd name="T8" fmla="*/ 45 w 56"/>
              <a:gd name="T9" fmla="*/ 20 h 72"/>
              <a:gd name="T10" fmla="*/ 52 w 56"/>
              <a:gd name="T11" fmla="*/ 45 h 72"/>
              <a:gd name="T12" fmla="*/ 49 w 56"/>
              <a:gd name="T13" fmla="*/ 55 h 72"/>
              <a:gd name="T14" fmla="*/ 42 w 56"/>
              <a:gd name="T15" fmla="*/ 55 h 72"/>
              <a:gd name="T16" fmla="*/ 38 w 56"/>
              <a:gd name="T17" fmla="*/ 62 h 72"/>
              <a:gd name="T18" fmla="*/ 32 w 56"/>
              <a:gd name="T19" fmla="*/ 62 h 72"/>
              <a:gd name="T20" fmla="*/ 21 w 56"/>
              <a:gd name="T21" fmla="*/ 72 h 72"/>
              <a:gd name="T22" fmla="*/ 18 w 56"/>
              <a:gd name="T23" fmla="*/ 62 h 72"/>
              <a:gd name="T24" fmla="*/ 18 w 56"/>
              <a:gd name="T25" fmla="*/ 55 h 72"/>
              <a:gd name="T26" fmla="*/ 11 w 56"/>
              <a:gd name="T27" fmla="*/ 55 h 72"/>
              <a:gd name="T28" fmla="*/ 0 w 56"/>
              <a:gd name="T29" fmla="*/ 31 h 72"/>
              <a:gd name="T30" fmla="*/ 4 w 56"/>
              <a:gd name="T31" fmla="*/ 17 h 72"/>
              <a:gd name="T32" fmla="*/ 14 w 56"/>
              <a:gd name="T33" fmla="*/ 17 h 72"/>
              <a:gd name="T34" fmla="*/ 18 w 56"/>
              <a:gd name="T35" fmla="*/ 20 h 72"/>
              <a:gd name="T36" fmla="*/ 35 w 56"/>
              <a:gd name="T37" fmla="*/ 17 h 72"/>
              <a:gd name="T38" fmla="*/ 35 w 56"/>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2">
                <a:moveTo>
                  <a:pt x="35" y="3"/>
                </a:moveTo>
                <a:lnTo>
                  <a:pt x="49" y="0"/>
                </a:lnTo>
                <a:lnTo>
                  <a:pt x="52" y="7"/>
                </a:lnTo>
                <a:lnTo>
                  <a:pt x="56" y="10"/>
                </a:lnTo>
                <a:lnTo>
                  <a:pt x="45" y="20"/>
                </a:lnTo>
                <a:lnTo>
                  <a:pt x="52" y="45"/>
                </a:lnTo>
                <a:lnTo>
                  <a:pt x="49" y="55"/>
                </a:lnTo>
                <a:lnTo>
                  <a:pt x="42" y="55"/>
                </a:lnTo>
                <a:lnTo>
                  <a:pt x="38" y="62"/>
                </a:lnTo>
                <a:lnTo>
                  <a:pt x="32" y="62"/>
                </a:lnTo>
                <a:lnTo>
                  <a:pt x="21" y="72"/>
                </a:lnTo>
                <a:lnTo>
                  <a:pt x="18" y="62"/>
                </a:lnTo>
                <a:lnTo>
                  <a:pt x="18" y="55"/>
                </a:lnTo>
                <a:lnTo>
                  <a:pt x="11" y="55"/>
                </a:lnTo>
                <a:lnTo>
                  <a:pt x="0" y="31"/>
                </a:lnTo>
                <a:lnTo>
                  <a:pt x="4" y="17"/>
                </a:lnTo>
                <a:lnTo>
                  <a:pt x="14" y="17"/>
                </a:lnTo>
                <a:lnTo>
                  <a:pt x="18" y="20"/>
                </a:lnTo>
                <a:lnTo>
                  <a:pt x="35" y="17"/>
                </a:lnTo>
                <a:lnTo>
                  <a:pt x="35" y="3"/>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2" name="Freeform 224">
            <a:extLst>
              <a:ext uri="{FF2B5EF4-FFF2-40B4-BE49-F238E27FC236}">
                <a16:creationId xmlns:a16="http://schemas.microsoft.com/office/drawing/2014/main" id="{A6E94F71-CE39-1198-C04E-2CBA8AAC1CDF}"/>
              </a:ext>
              <a:ext uri="{C183D7F6-B498-43B3-948B-1728B52AA6E4}">
                <adec:decorative xmlns:adec="http://schemas.microsoft.com/office/drawing/2017/decorative" val="1"/>
              </a:ext>
            </a:extLst>
          </p:cNvPr>
          <p:cNvSpPr>
            <a:spLocks/>
          </p:cNvSpPr>
          <p:nvPr/>
        </p:nvSpPr>
        <p:spPr bwMode="auto">
          <a:xfrm>
            <a:off x="9913713" y="6030560"/>
            <a:ext cx="130973" cy="98957"/>
          </a:xfrm>
          <a:custGeom>
            <a:avLst/>
            <a:gdLst>
              <a:gd name="T0" fmla="*/ 0 w 45"/>
              <a:gd name="T1" fmla="*/ 0 h 34"/>
              <a:gd name="T2" fmla="*/ 21 w 45"/>
              <a:gd name="T3" fmla="*/ 3 h 34"/>
              <a:gd name="T4" fmla="*/ 24 w 45"/>
              <a:gd name="T5" fmla="*/ 14 h 34"/>
              <a:gd name="T6" fmla="*/ 35 w 45"/>
              <a:gd name="T7" fmla="*/ 7 h 34"/>
              <a:gd name="T8" fmla="*/ 38 w 45"/>
              <a:gd name="T9" fmla="*/ 10 h 34"/>
              <a:gd name="T10" fmla="*/ 42 w 45"/>
              <a:gd name="T11" fmla="*/ 17 h 34"/>
              <a:gd name="T12" fmla="*/ 45 w 45"/>
              <a:gd name="T13" fmla="*/ 17 h 34"/>
              <a:gd name="T14" fmla="*/ 45 w 45"/>
              <a:gd name="T15" fmla="*/ 31 h 34"/>
              <a:gd name="T16" fmla="*/ 28 w 45"/>
              <a:gd name="T17" fmla="*/ 34 h 34"/>
              <a:gd name="T18" fmla="*/ 24 w 45"/>
              <a:gd name="T19" fmla="*/ 31 h 34"/>
              <a:gd name="T20" fmla="*/ 14 w 45"/>
              <a:gd name="T21" fmla="*/ 31 h 34"/>
              <a:gd name="T22" fmla="*/ 0 w 4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4">
                <a:moveTo>
                  <a:pt x="0" y="0"/>
                </a:moveTo>
                <a:lnTo>
                  <a:pt x="21" y="3"/>
                </a:lnTo>
                <a:lnTo>
                  <a:pt x="24" y="14"/>
                </a:lnTo>
                <a:lnTo>
                  <a:pt x="35" y="7"/>
                </a:lnTo>
                <a:lnTo>
                  <a:pt x="38" y="10"/>
                </a:lnTo>
                <a:lnTo>
                  <a:pt x="42" y="17"/>
                </a:lnTo>
                <a:lnTo>
                  <a:pt x="45" y="17"/>
                </a:lnTo>
                <a:lnTo>
                  <a:pt x="45" y="31"/>
                </a:lnTo>
                <a:lnTo>
                  <a:pt x="28" y="34"/>
                </a:lnTo>
                <a:lnTo>
                  <a:pt x="24" y="31"/>
                </a:lnTo>
                <a:lnTo>
                  <a:pt x="14" y="31"/>
                </a:lnTo>
                <a:lnTo>
                  <a:pt x="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3" name="Freeform 225">
            <a:extLst>
              <a:ext uri="{FF2B5EF4-FFF2-40B4-BE49-F238E27FC236}">
                <a16:creationId xmlns:a16="http://schemas.microsoft.com/office/drawing/2014/main" id="{E48FEC34-03F4-C866-8290-DE509AE65845}"/>
              </a:ext>
              <a:ext uri="{C183D7F6-B498-43B3-948B-1728B52AA6E4}">
                <adec:decorative xmlns:adec="http://schemas.microsoft.com/office/drawing/2017/decorative" val="1"/>
              </a:ext>
            </a:extLst>
          </p:cNvPr>
          <p:cNvSpPr>
            <a:spLocks/>
          </p:cNvSpPr>
          <p:nvPr/>
        </p:nvSpPr>
        <p:spPr bwMode="auto">
          <a:xfrm>
            <a:off x="9823487" y="6333251"/>
            <a:ext cx="160078" cy="98957"/>
          </a:xfrm>
          <a:custGeom>
            <a:avLst/>
            <a:gdLst>
              <a:gd name="T0" fmla="*/ 31 w 55"/>
              <a:gd name="T1" fmla="*/ 0 h 34"/>
              <a:gd name="T2" fmla="*/ 41 w 55"/>
              <a:gd name="T3" fmla="*/ 7 h 34"/>
              <a:gd name="T4" fmla="*/ 48 w 55"/>
              <a:gd name="T5" fmla="*/ 7 h 34"/>
              <a:gd name="T6" fmla="*/ 55 w 55"/>
              <a:gd name="T7" fmla="*/ 21 h 34"/>
              <a:gd name="T8" fmla="*/ 48 w 55"/>
              <a:gd name="T9" fmla="*/ 24 h 34"/>
              <a:gd name="T10" fmla="*/ 45 w 55"/>
              <a:gd name="T11" fmla="*/ 24 h 34"/>
              <a:gd name="T12" fmla="*/ 34 w 55"/>
              <a:gd name="T13" fmla="*/ 24 h 34"/>
              <a:gd name="T14" fmla="*/ 27 w 55"/>
              <a:gd name="T15" fmla="*/ 24 h 34"/>
              <a:gd name="T16" fmla="*/ 17 w 55"/>
              <a:gd name="T17" fmla="*/ 28 h 34"/>
              <a:gd name="T18" fmla="*/ 6 w 55"/>
              <a:gd name="T19" fmla="*/ 31 h 34"/>
              <a:gd name="T20" fmla="*/ 3 w 55"/>
              <a:gd name="T21" fmla="*/ 34 h 34"/>
              <a:gd name="T22" fmla="*/ 0 w 55"/>
              <a:gd name="T23" fmla="*/ 28 h 34"/>
              <a:gd name="T24" fmla="*/ 13 w 55"/>
              <a:gd name="T25" fmla="*/ 21 h 34"/>
              <a:gd name="T26" fmla="*/ 6 w 55"/>
              <a:gd name="T27" fmla="*/ 7 h 34"/>
              <a:gd name="T28" fmla="*/ 20 w 55"/>
              <a:gd name="T29" fmla="*/ 3 h 34"/>
              <a:gd name="T30" fmla="*/ 31 w 55"/>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4">
                <a:moveTo>
                  <a:pt x="31" y="0"/>
                </a:moveTo>
                <a:lnTo>
                  <a:pt x="41" y="7"/>
                </a:lnTo>
                <a:lnTo>
                  <a:pt x="48" y="7"/>
                </a:lnTo>
                <a:lnTo>
                  <a:pt x="55" y="21"/>
                </a:lnTo>
                <a:lnTo>
                  <a:pt x="48" y="24"/>
                </a:lnTo>
                <a:lnTo>
                  <a:pt x="45" y="24"/>
                </a:lnTo>
                <a:lnTo>
                  <a:pt x="34" y="24"/>
                </a:lnTo>
                <a:lnTo>
                  <a:pt x="27" y="24"/>
                </a:lnTo>
                <a:lnTo>
                  <a:pt x="17" y="28"/>
                </a:lnTo>
                <a:lnTo>
                  <a:pt x="6" y="31"/>
                </a:lnTo>
                <a:lnTo>
                  <a:pt x="3" y="34"/>
                </a:lnTo>
                <a:lnTo>
                  <a:pt x="0" y="28"/>
                </a:lnTo>
                <a:lnTo>
                  <a:pt x="13" y="21"/>
                </a:lnTo>
                <a:lnTo>
                  <a:pt x="6" y="7"/>
                </a:lnTo>
                <a:lnTo>
                  <a:pt x="20"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4" name="Freeform 226">
            <a:extLst>
              <a:ext uri="{FF2B5EF4-FFF2-40B4-BE49-F238E27FC236}">
                <a16:creationId xmlns:a16="http://schemas.microsoft.com/office/drawing/2014/main" id="{02761AC4-7DBA-6975-870C-38BE7A7BBD2F}"/>
              </a:ext>
              <a:ext uri="{C183D7F6-B498-43B3-948B-1728B52AA6E4}">
                <adec:decorative xmlns:adec="http://schemas.microsoft.com/office/drawing/2017/decorative" val="1"/>
              </a:ext>
            </a:extLst>
          </p:cNvPr>
          <p:cNvSpPr>
            <a:spLocks/>
          </p:cNvSpPr>
          <p:nvPr/>
        </p:nvSpPr>
        <p:spPr bwMode="auto">
          <a:xfrm>
            <a:off x="9852593" y="6423476"/>
            <a:ext cx="49479" cy="29105"/>
          </a:xfrm>
          <a:custGeom>
            <a:avLst/>
            <a:gdLst>
              <a:gd name="T0" fmla="*/ 0 w 17"/>
              <a:gd name="T1" fmla="*/ 10 h 10"/>
              <a:gd name="T2" fmla="*/ 3 w 17"/>
              <a:gd name="T3" fmla="*/ 3 h 10"/>
              <a:gd name="T4" fmla="*/ 10 w 17"/>
              <a:gd name="T5" fmla="*/ 0 h 10"/>
              <a:gd name="T6" fmla="*/ 17 w 17"/>
              <a:gd name="T7" fmla="*/ 0 h 10"/>
              <a:gd name="T8" fmla="*/ 17 w 17"/>
              <a:gd name="T9" fmla="*/ 3 h 10"/>
              <a:gd name="T10" fmla="*/ 14 w 17"/>
              <a:gd name="T11" fmla="*/ 7 h 10"/>
              <a:gd name="T12" fmla="*/ 7 w 17"/>
              <a:gd name="T13" fmla="*/ 10 h 10"/>
              <a:gd name="T14" fmla="*/ 3 w 17"/>
              <a:gd name="T15" fmla="*/ 10 h 10"/>
              <a:gd name="T16" fmla="*/ 0 w 1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10"/>
                </a:moveTo>
                <a:lnTo>
                  <a:pt x="3" y="3"/>
                </a:lnTo>
                <a:lnTo>
                  <a:pt x="10" y="0"/>
                </a:lnTo>
                <a:lnTo>
                  <a:pt x="17" y="0"/>
                </a:lnTo>
                <a:lnTo>
                  <a:pt x="17" y="3"/>
                </a:lnTo>
                <a:lnTo>
                  <a:pt x="14" y="7"/>
                </a:lnTo>
                <a:lnTo>
                  <a:pt x="7"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5" name="Freeform 227">
            <a:extLst>
              <a:ext uri="{FF2B5EF4-FFF2-40B4-BE49-F238E27FC236}">
                <a16:creationId xmlns:a16="http://schemas.microsoft.com/office/drawing/2014/main" id="{9C901F41-20C7-F71C-36AE-2C62C1A82278}"/>
              </a:ext>
              <a:ext uri="{C183D7F6-B498-43B3-948B-1728B52AA6E4}">
                <adec:decorative xmlns:adec="http://schemas.microsoft.com/office/drawing/2017/decorative" val="1"/>
              </a:ext>
            </a:extLst>
          </p:cNvPr>
          <p:cNvSpPr>
            <a:spLocks/>
          </p:cNvSpPr>
          <p:nvPr/>
        </p:nvSpPr>
        <p:spPr bwMode="auto">
          <a:xfrm>
            <a:off x="9782740" y="5495027"/>
            <a:ext cx="78584" cy="69852"/>
          </a:xfrm>
          <a:custGeom>
            <a:avLst/>
            <a:gdLst>
              <a:gd name="T0" fmla="*/ 27 w 27"/>
              <a:gd name="T1" fmla="*/ 10 h 24"/>
              <a:gd name="T2" fmla="*/ 7 w 27"/>
              <a:gd name="T3" fmla="*/ 24 h 24"/>
              <a:gd name="T4" fmla="*/ 0 w 27"/>
              <a:gd name="T5" fmla="*/ 21 h 24"/>
              <a:gd name="T6" fmla="*/ 0 w 27"/>
              <a:gd name="T7" fmla="*/ 10 h 24"/>
              <a:gd name="T8" fmla="*/ 14 w 27"/>
              <a:gd name="T9" fmla="*/ 3 h 24"/>
              <a:gd name="T10" fmla="*/ 17 w 27"/>
              <a:gd name="T11" fmla="*/ 0 h 24"/>
              <a:gd name="T12" fmla="*/ 27 w 27"/>
              <a:gd name="T13" fmla="*/ 0 h 24"/>
              <a:gd name="T14" fmla="*/ 27 w 27"/>
              <a:gd name="T15" fmla="*/ 1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27" y="10"/>
                </a:moveTo>
                <a:lnTo>
                  <a:pt x="7" y="24"/>
                </a:lnTo>
                <a:lnTo>
                  <a:pt x="0" y="21"/>
                </a:lnTo>
                <a:lnTo>
                  <a:pt x="0" y="10"/>
                </a:lnTo>
                <a:lnTo>
                  <a:pt x="14" y="3"/>
                </a:lnTo>
                <a:lnTo>
                  <a:pt x="17" y="0"/>
                </a:lnTo>
                <a:lnTo>
                  <a:pt x="27" y="0"/>
                </a:lnTo>
                <a:lnTo>
                  <a:pt x="27"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6" name="Freeform 228">
            <a:extLst>
              <a:ext uri="{FF2B5EF4-FFF2-40B4-BE49-F238E27FC236}">
                <a16:creationId xmlns:a16="http://schemas.microsoft.com/office/drawing/2014/main" id="{8A834FF9-EFBE-0F84-8F63-99BC16E9F6F8}"/>
              </a:ext>
              <a:ext uri="{C183D7F6-B498-43B3-948B-1728B52AA6E4}">
                <adec:decorative xmlns:adec="http://schemas.microsoft.com/office/drawing/2017/decorative" val="1"/>
              </a:ext>
            </a:extLst>
          </p:cNvPr>
          <p:cNvSpPr>
            <a:spLocks/>
          </p:cNvSpPr>
          <p:nvPr/>
        </p:nvSpPr>
        <p:spPr bwMode="auto">
          <a:xfrm>
            <a:off x="9701247" y="5070095"/>
            <a:ext cx="212467" cy="392918"/>
          </a:xfrm>
          <a:custGeom>
            <a:avLst/>
            <a:gdLst>
              <a:gd name="T0" fmla="*/ 24 w 73"/>
              <a:gd name="T1" fmla="*/ 0 h 135"/>
              <a:gd name="T2" fmla="*/ 48 w 73"/>
              <a:gd name="T3" fmla="*/ 21 h 135"/>
              <a:gd name="T4" fmla="*/ 55 w 73"/>
              <a:gd name="T5" fmla="*/ 17 h 135"/>
              <a:gd name="T6" fmla="*/ 66 w 73"/>
              <a:gd name="T7" fmla="*/ 45 h 135"/>
              <a:gd name="T8" fmla="*/ 73 w 73"/>
              <a:gd name="T9" fmla="*/ 73 h 135"/>
              <a:gd name="T10" fmla="*/ 62 w 73"/>
              <a:gd name="T11" fmla="*/ 76 h 135"/>
              <a:gd name="T12" fmla="*/ 59 w 73"/>
              <a:gd name="T13" fmla="*/ 101 h 135"/>
              <a:gd name="T14" fmla="*/ 55 w 73"/>
              <a:gd name="T15" fmla="*/ 104 h 135"/>
              <a:gd name="T16" fmla="*/ 55 w 73"/>
              <a:gd name="T17" fmla="*/ 132 h 135"/>
              <a:gd name="T18" fmla="*/ 35 w 73"/>
              <a:gd name="T19" fmla="*/ 135 h 135"/>
              <a:gd name="T20" fmla="*/ 28 w 73"/>
              <a:gd name="T21" fmla="*/ 125 h 135"/>
              <a:gd name="T22" fmla="*/ 31 w 73"/>
              <a:gd name="T23" fmla="*/ 101 h 135"/>
              <a:gd name="T24" fmla="*/ 14 w 73"/>
              <a:gd name="T25" fmla="*/ 108 h 135"/>
              <a:gd name="T26" fmla="*/ 0 w 73"/>
              <a:gd name="T27" fmla="*/ 104 h 135"/>
              <a:gd name="T28" fmla="*/ 0 w 73"/>
              <a:gd name="T29" fmla="*/ 90 h 135"/>
              <a:gd name="T30" fmla="*/ 21 w 73"/>
              <a:gd name="T31" fmla="*/ 76 h 135"/>
              <a:gd name="T32" fmla="*/ 42 w 73"/>
              <a:gd name="T33" fmla="*/ 73 h 135"/>
              <a:gd name="T34" fmla="*/ 42 w 73"/>
              <a:gd name="T35" fmla="*/ 66 h 135"/>
              <a:gd name="T36" fmla="*/ 17 w 73"/>
              <a:gd name="T37" fmla="*/ 42 h 135"/>
              <a:gd name="T38" fmla="*/ 21 w 73"/>
              <a:gd name="T39" fmla="*/ 17 h 135"/>
              <a:gd name="T40" fmla="*/ 17 w 73"/>
              <a:gd name="T41" fmla="*/ 11 h 135"/>
              <a:gd name="T42" fmla="*/ 24 w 73"/>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35">
                <a:moveTo>
                  <a:pt x="24" y="0"/>
                </a:moveTo>
                <a:lnTo>
                  <a:pt x="48" y="21"/>
                </a:lnTo>
                <a:lnTo>
                  <a:pt x="55" y="17"/>
                </a:lnTo>
                <a:lnTo>
                  <a:pt x="66" y="45"/>
                </a:lnTo>
                <a:lnTo>
                  <a:pt x="73" y="73"/>
                </a:lnTo>
                <a:lnTo>
                  <a:pt x="62" y="76"/>
                </a:lnTo>
                <a:lnTo>
                  <a:pt x="59" y="101"/>
                </a:lnTo>
                <a:lnTo>
                  <a:pt x="55" y="104"/>
                </a:lnTo>
                <a:lnTo>
                  <a:pt x="55" y="132"/>
                </a:lnTo>
                <a:lnTo>
                  <a:pt x="35" y="135"/>
                </a:lnTo>
                <a:lnTo>
                  <a:pt x="28" y="125"/>
                </a:lnTo>
                <a:lnTo>
                  <a:pt x="31" y="101"/>
                </a:lnTo>
                <a:lnTo>
                  <a:pt x="14" y="108"/>
                </a:lnTo>
                <a:lnTo>
                  <a:pt x="0" y="104"/>
                </a:lnTo>
                <a:lnTo>
                  <a:pt x="0" y="90"/>
                </a:lnTo>
                <a:lnTo>
                  <a:pt x="21" y="76"/>
                </a:lnTo>
                <a:lnTo>
                  <a:pt x="42" y="73"/>
                </a:lnTo>
                <a:lnTo>
                  <a:pt x="42" y="66"/>
                </a:lnTo>
                <a:lnTo>
                  <a:pt x="17" y="42"/>
                </a:lnTo>
                <a:lnTo>
                  <a:pt x="21" y="17"/>
                </a:lnTo>
                <a:lnTo>
                  <a:pt x="17" y="11"/>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7" name="Freeform 229">
            <a:extLst>
              <a:ext uri="{FF2B5EF4-FFF2-40B4-BE49-F238E27FC236}">
                <a16:creationId xmlns:a16="http://schemas.microsoft.com/office/drawing/2014/main" id="{A550A699-5F18-A5D9-D7B3-749E91DF6D9A}"/>
              </a:ext>
              <a:ext uri="{C183D7F6-B498-43B3-948B-1728B52AA6E4}">
                <adec:decorative xmlns:adec="http://schemas.microsoft.com/office/drawing/2017/decorative" val="1"/>
              </a:ext>
            </a:extLst>
          </p:cNvPr>
          <p:cNvSpPr>
            <a:spLocks/>
          </p:cNvSpPr>
          <p:nvPr/>
        </p:nvSpPr>
        <p:spPr bwMode="auto">
          <a:xfrm>
            <a:off x="9669230" y="4959496"/>
            <a:ext cx="113510" cy="151346"/>
          </a:xfrm>
          <a:custGeom>
            <a:avLst/>
            <a:gdLst>
              <a:gd name="T0" fmla="*/ 0 w 39"/>
              <a:gd name="T1" fmla="*/ 10 h 52"/>
              <a:gd name="T2" fmla="*/ 21 w 39"/>
              <a:gd name="T3" fmla="*/ 0 h 52"/>
              <a:gd name="T4" fmla="*/ 39 w 39"/>
              <a:gd name="T5" fmla="*/ 31 h 52"/>
              <a:gd name="T6" fmla="*/ 35 w 39"/>
              <a:gd name="T7" fmla="*/ 38 h 52"/>
              <a:gd name="T8" fmla="*/ 28 w 39"/>
              <a:gd name="T9" fmla="*/ 49 h 52"/>
              <a:gd name="T10" fmla="*/ 11 w 39"/>
              <a:gd name="T11" fmla="*/ 52 h 52"/>
              <a:gd name="T12" fmla="*/ 0 w 39"/>
              <a:gd name="T13" fmla="*/ 35 h 52"/>
              <a:gd name="T14" fmla="*/ 0 w 39"/>
              <a:gd name="T15" fmla="*/ 1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2">
                <a:moveTo>
                  <a:pt x="0" y="10"/>
                </a:moveTo>
                <a:lnTo>
                  <a:pt x="21" y="0"/>
                </a:lnTo>
                <a:lnTo>
                  <a:pt x="39" y="31"/>
                </a:lnTo>
                <a:lnTo>
                  <a:pt x="35" y="38"/>
                </a:lnTo>
                <a:lnTo>
                  <a:pt x="28" y="49"/>
                </a:lnTo>
                <a:lnTo>
                  <a:pt x="11" y="52"/>
                </a:lnTo>
                <a:lnTo>
                  <a:pt x="0" y="35"/>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8" name="Freeform 230">
            <a:extLst>
              <a:ext uri="{FF2B5EF4-FFF2-40B4-BE49-F238E27FC236}">
                <a16:creationId xmlns:a16="http://schemas.microsoft.com/office/drawing/2014/main" id="{5D1F2553-7586-43F7-F3A1-F5555213CCB3}"/>
              </a:ext>
              <a:ext uri="{C183D7F6-B498-43B3-948B-1728B52AA6E4}">
                <adec:decorative xmlns:adec="http://schemas.microsoft.com/office/drawing/2017/decorative" val="1"/>
              </a:ext>
            </a:extLst>
          </p:cNvPr>
          <p:cNvSpPr>
            <a:spLocks/>
          </p:cNvSpPr>
          <p:nvPr/>
        </p:nvSpPr>
        <p:spPr bwMode="auto">
          <a:xfrm>
            <a:off x="9599379" y="5332040"/>
            <a:ext cx="192093" cy="130973"/>
          </a:xfrm>
          <a:custGeom>
            <a:avLst/>
            <a:gdLst>
              <a:gd name="T0" fmla="*/ 0 w 66"/>
              <a:gd name="T1" fmla="*/ 7 h 45"/>
              <a:gd name="T2" fmla="*/ 35 w 66"/>
              <a:gd name="T3" fmla="*/ 0 h 45"/>
              <a:gd name="T4" fmla="*/ 35 w 66"/>
              <a:gd name="T5" fmla="*/ 14 h 45"/>
              <a:gd name="T6" fmla="*/ 49 w 66"/>
              <a:gd name="T7" fmla="*/ 18 h 45"/>
              <a:gd name="T8" fmla="*/ 66 w 66"/>
              <a:gd name="T9" fmla="*/ 11 h 45"/>
              <a:gd name="T10" fmla="*/ 63 w 66"/>
              <a:gd name="T11" fmla="*/ 35 h 45"/>
              <a:gd name="T12" fmla="*/ 45 w 66"/>
              <a:gd name="T13" fmla="*/ 45 h 45"/>
              <a:gd name="T14" fmla="*/ 31 w 66"/>
              <a:gd name="T15" fmla="*/ 45 h 45"/>
              <a:gd name="T16" fmla="*/ 21 w 66"/>
              <a:gd name="T17" fmla="*/ 39 h 45"/>
              <a:gd name="T18" fmla="*/ 21 w 66"/>
              <a:gd name="T19" fmla="*/ 28 h 45"/>
              <a:gd name="T20" fmla="*/ 4 w 66"/>
              <a:gd name="T21" fmla="*/ 25 h 45"/>
              <a:gd name="T22" fmla="*/ 0 w 66"/>
              <a:gd name="T23" fmla="*/ 21 h 45"/>
              <a:gd name="T24" fmla="*/ 0 w 66"/>
              <a:gd name="T25"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5">
                <a:moveTo>
                  <a:pt x="0" y="7"/>
                </a:moveTo>
                <a:lnTo>
                  <a:pt x="35" y="0"/>
                </a:lnTo>
                <a:lnTo>
                  <a:pt x="35" y="14"/>
                </a:lnTo>
                <a:lnTo>
                  <a:pt x="49" y="18"/>
                </a:lnTo>
                <a:lnTo>
                  <a:pt x="66" y="11"/>
                </a:lnTo>
                <a:lnTo>
                  <a:pt x="63" y="35"/>
                </a:lnTo>
                <a:lnTo>
                  <a:pt x="45" y="45"/>
                </a:lnTo>
                <a:lnTo>
                  <a:pt x="31" y="45"/>
                </a:lnTo>
                <a:lnTo>
                  <a:pt x="21" y="39"/>
                </a:lnTo>
                <a:lnTo>
                  <a:pt x="21" y="28"/>
                </a:lnTo>
                <a:lnTo>
                  <a:pt x="4" y="25"/>
                </a:lnTo>
                <a:lnTo>
                  <a:pt x="0" y="2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9" name="Freeform 231">
            <a:extLst>
              <a:ext uri="{FF2B5EF4-FFF2-40B4-BE49-F238E27FC236}">
                <a16:creationId xmlns:a16="http://schemas.microsoft.com/office/drawing/2014/main" id="{F5F10B5F-4838-FBE8-BE5C-B531F4EB15DD}"/>
              </a:ext>
              <a:ext uri="{C183D7F6-B498-43B3-948B-1728B52AA6E4}">
                <adec:decorative xmlns:adec="http://schemas.microsoft.com/office/drawing/2017/decorative" val="1"/>
              </a:ext>
            </a:extLst>
          </p:cNvPr>
          <p:cNvSpPr>
            <a:spLocks/>
          </p:cNvSpPr>
          <p:nvPr/>
        </p:nvSpPr>
        <p:spPr bwMode="auto">
          <a:xfrm>
            <a:off x="9730352" y="4869270"/>
            <a:ext cx="285229" cy="261945"/>
          </a:xfrm>
          <a:custGeom>
            <a:avLst/>
            <a:gdLst>
              <a:gd name="T0" fmla="*/ 11 w 98"/>
              <a:gd name="T1" fmla="*/ 14 h 90"/>
              <a:gd name="T2" fmla="*/ 28 w 98"/>
              <a:gd name="T3" fmla="*/ 21 h 90"/>
              <a:gd name="T4" fmla="*/ 32 w 98"/>
              <a:gd name="T5" fmla="*/ 14 h 90"/>
              <a:gd name="T6" fmla="*/ 45 w 98"/>
              <a:gd name="T7" fmla="*/ 14 h 90"/>
              <a:gd name="T8" fmla="*/ 52 w 98"/>
              <a:gd name="T9" fmla="*/ 10 h 90"/>
              <a:gd name="T10" fmla="*/ 63 w 98"/>
              <a:gd name="T11" fmla="*/ 0 h 90"/>
              <a:gd name="T12" fmla="*/ 73 w 98"/>
              <a:gd name="T13" fmla="*/ 3 h 90"/>
              <a:gd name="T14" fmla="*/ 73 w 98"/>
              <a:gd name="T15" fmla="*/ 21 h 90"/>
              <a:gd name="T16" fmla="*/ 84 w 98"/>
              <a:gd name="T17" fmla="*/ 28 h 90"/>
              <a:gd name="T18" fmla="*/ 84 w 98"/>
              <a:gd name="T19" fmla="*/ 45 h 90"/>
              <a:gd name="T20" fmla="*/ 98 w 98"/>
              <a:gd name="T21" fmla="*/ 52 h 90"/>
              <a:gd name="T22" fmla="*/ 94 w 98"/>
              <a:gd name="T23" fmla="*/ 59 h 90"/>
              <a:gd name="T24" fmla="*/ 80 w 98"/>
              <a:gd name="T25" fmla="*/ 80 h 90"/>
              <a:gd name="T26" fmla="*/ 63 w 98"/>
              <a:gd name="T27" fmla="*/ 73 h 90"/>
              <a:gd name="T28" fmla="*/ 63 w 98"/>
              <a:gd name="T29" fmla="*/ 80 h 90"/>
              <a:gd name="T30" fmla="*/ 45 w 98"/>
              <a:gd name="T31" fmla="*/ 86 h 90"/>
              <a:gd name="T32" fmla="*/ 38 w 98"/>
              <a:gd name="T33" fmla="*/ 90 h 90"/>
              <a:gd name="T34" fmla="*/ 14 w 98"/>
              <a:gd name="T35" fmla="*/ 69 h 90"/>
              <a:gd name="T36" fmla="*/ 18 w 98"/>
              <a:gd name="T37" fmla="*/ 62 h 90"/>
              <a:gd name="T38" fmla="*/ 0 w 98"/>
              <a:gd name="T39" fmla="*/ 31 h 90"/>
              <a:gd name="T40" fmla="*/ 11 w 98"/>
              <a:gd name="T4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90">
                <a:moveTo>
                  <a:pt x="11" y="14"/>
                </a:moveTo>
                <a:lnTo>
                  <a:pt x="28" y="21"/>
                </a:lnTo>
                <a:lnTo>
                  <a:pt x="32" y="14"/>
                </a:lnTo>
                <a:lnTo>
                  <a:pt x="45" y="14"/>
                </a:lnTo>
                <a:lnTo>
                  <a:pt x="52" y="10"/>
                </a:lnTo>
                <a:lnTo>
                  <a:pt x="63" y="0"/>
                </a:lnTo>
                <a:lnTo>
                  <a:pt x="73" y="3"/>
                </a:lnTo>
                <a:lnTo>
                  <a:pt x="73" y="21"/>
                </a:lnTo>
                <a:lnTo>
                  <a:pt x="84" y="28"/>
                </a:lnTo>
                <a:lnTo>
                  <a:pt x="84" y="45"/>
                </a:lnTo>
                <a:lnTo>
                  <a:pt x="98" y="52"/>
                </a:lnTo>
                <a:lnTo>
                  <a:pt x="94" y="59"/>
                </a:lnTo>
                <a:lnTo>
                  <a:pt x="80" y="80"/>
                </a:lnTo>
                <a:lnTo>
                  <a:pt x="63" y="73"/>
                </a:lnTo>
                <a:lnTo>
                  <a:pt x="63" y="80"/>
                </a:lnTo>
                <a:lnTo>
                  <a:pt x="45" y="86"/>
                </a:lnTo>
                <a:lnTo>
                  <a:pt x="38" y="90"/>
                </a:lnTo>
                <a:lnTo>
                  <a:pt x="14" y="69"/>
                </a:lnTo>
                <a:lnTo>
                  <a:pt x="18" y="62"/>
                </a:lnTo>
                <a:lnTo>
                  <a:pt x="0" y="31"/>
                </a:lnTo>
                <a:lnTo>
                  <a:pt x="1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0" name="Freeform 232">
            <a:extLst>
              <a:ext uri="{FF2B5EF4-FFF2-40B4-BE49-F238E27FC236}">
                <a16:creationId xmlns:a16="http://schemas.microsoft.com/office/drawing/2014/main" id="{EABC8656-C3F9-E444-DC63-4BA9A2BDDB7E}"/>
              </a:ext>
              <a:ext uri="{C183D7F6-B498-43B3-948B-1728B52AA6E4}">
                <adec:decorative xmlns:adec="http://schemas.microsoft.com/office/drawing/2017/decorative" val="1"/>
              </a:ext>
            </a:extLst>
          </p:cNvPr>
          <p:cNvSpPr>
            <a:spLocks/>
          </p:cNvSpPr>
          <p:nvPr/>
        </p:nvSpPr>
        <p:spPr bwMode="auto">
          <a:xfrm>
            <a:off x="9549902" y="5180693"/>
            <a:ext cx="273587" cy="171720"/>
          </a:xfrm>
          <a:custGeom>
            <a:avLst/>
            <a:gdLst>
              <a:gd name="T0" fmla="*/ 10 w 94"/>
              <a:gd name="T1" fmla="*/ 11 h 59"/>
              <a:gd name="T2" fmla="*/ 17 w 94"/>
              <a:gd name="T3" fmla="*/ 0 h 59"/>
              <a:gd name="T4" fmla="*/ 31 w 94"/>
              <a:gd name="T5" fmla="*/ 0 h 59"/>
              <a:gd name="T6" fmla="*/ 34 w 94"/>
              <a:gd name="T7" fmla="*/ 14 h 59"/>
              <a:gd name="T8" fmla="*/ 45 w 94"/>
              <a:gd name="T9" fmla="*/ 4 h 59"/>
              <a:gd name="T10" fmla="*/ 52 w 94"/>
              <a:gd name="T11" fmla="*/ 14 h 59"/>
              <a:gd name="T12" fmla="*/ 66 w 94"/>
              <a:gd name="T13" fmla="*/ 14 h 59"/>
              <a:gd name="T14" fmla="*/ 69 w 94"/>
              <a:gd name="T15" fmla="*/ 4 h 59"/>
              <a:gd name="T16" fmla="*/ 94 w 94"/>
              <a:gd name="T17" fmla="*/ 28 h 59"/>
              <a:gd name="T18" fmla="*/ 94 w 94"/>
              <a:gd name="T19" fmla="*/ 35 h 59"/>
              <a:gd name="T20" fmla="*/ 73 w 94"/>
              <a:gd name="T21" fmla="*/ 38 h 59"/>
              <a:gd name="T22" fmla="*/ 52 w 94"/>
              <a:gd name="T23" fmla="*/ 52 h 59"/>
              <a:gd name="T24" fmla="*/ 17 w 94"/>
              <a:gd name="T25" fmla="*/ 59 h 59"/>
              <a:gd name="T26" fmla="*/ 0 w 94"/>
              <a:gd name="T27" fmla="*/ 56 h 59"/>
              <a:gd name="T28" fmla="*/ 0 w 94"/>
              <a:gd name="T29" fmla="*/ 45 h 59"/>
              <a:gd name="T30" fmla="*/ 10 w 94"/>
              <a:gd name="T31" fmla="*/ 45 h 59"/>
              <a:gd name="T32" fmla="*/ 17 w 94"/>
              <a:gd name="T33" fmla="*/ 32 h 59"/>
              <a:gd name="T34" fmla="*/ 10 w 94"/>
              <a:gd name="T35"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59">
                <a:moveTo>
                  <a:pt x="10" y="11"/>
                </a:moveTo>
                <a:lnTo>
                  <a:pt x="17" y="0"/>
                </a:lnTo>
                <a:lnTo>
                  <a:pt x="31" y="0"/>
                </a:lnTo>
                <a:lnTo>
                  <a:pt x="34" y="14"/>
                </a:lnTo>
                <a:lnTo>
                  <a:pt x="45" y="4"/>
                </a:lnTo>
                <a:lnTo>
                  <a:pt x="52" y="14"/>
                </a:lnTo>
                <a:lnTo>
                  <a:pt x="66" y="14"/>
                </a:lnTo>
                <a:lnTo>
                  <a:pt x="69" y="4"/>
                </a:lnTo>
                <a:lnTo>
                  <a:pt x="94" y="28"/>
                </a:lnTo>
                <a:lnTo>
                  <a:pt x="94" y="35"/>
                </a:lnTo>
                <a:lnTo>
                  <a:pt x="73" y="38"/>
                </a:lnTo>
                <a:lnTo>
                  <a:pt x="52" y="52"/>
                </a:lnTo>
                <a:lnTo>
                  <a:pt x="17" y="59"/>
                </a:lnTo>
                <a:lnTo>
                  <a:pt x="0" y="56"/>
                </a:lnTo>
                <a:lnTo>
                  <a:pt x="0" y="45"/>
                </a:lnTo>
                <a:lnTo>
                  <a:pt x="10" y="45"/>
                </a:lnTo>
                <a:lnTo>
                  <a:pt x="17" y="32"/>
                </a:lnTo>
                <a:lnTo>
                  <a:pt x="1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1" name="Freeform 233">
            <a:extLst>
              <a:ext uri="{FF2B5EF4-FFF2-40B4-BE49-F238E27FC236}">
                <a16:creationId xmlns:a16="http://schemas.microsoft.com/office/drawing/2014/main" id="{DBFA107C-6445-3E14-EBE1-71EB5B687E1E}"/>
              </a:ext>
              <a:ext uri="{C183D7F6-B498-43B3-948B-1728B52AA6E4}">
                <adec:decorative xmlns:adec="http://schemas.microsoft.com/office/drawing/2017/decorative" val="1"/>
              </a:ext>
            </a:extLst>
          </p:cNvPr>
          <p:cNvSpPr>
            <a:spLocks/>
          </p:cNvSpPr>
          <p:nvPr/>
        </p:nvSpPr>
        <p:spPr bwMode="auto">
          <a:xfrm>
            <a:off x="9669231" y="5433906"/>
            <a:ext cx="154257" cy="151346"/>
          </a:xfrm>
          <a:custGeom>
            <a:avLst/>
            <a:gdLst>
              <a:gd name="T0" fmla="*/ 39 w 53"/>
              <a:gd name="T1" fmla="*/ 0 h 52"/>
              <a:gd name="T2" fmla="*/ 46 w 53"/>
              <a:gd name="T3" fmla="*/ 10 h 52"/>
              <a:gd name="T4" fmla="*/ 53 w 53"/>
              <a:gd name="T5" fmla="*/ 24 h 52"/>
              <a:gd name="T6" fmla="*/ 39 w 53"/>
              <a:gd name="T7" fmla="*/ 31 h 52"/>
              <a:gd name="T8" fmla="*/ 39 w 53"/>
              <a:gd name="T9" fmla="*/ 42 h 52"/>
              <a:gd name="T10" fmla="*/ 32 w 53"/>
              <a:gd name="T11" fmla="*/ 45 h 52"/>
              <a:gd name="T12" fmla="*/ 35 w 53"/>
              <a:gd name="T13" fmla="*/ 52 h 52"/>
              <a:gd name="T14" fmla="*/ 14 w 53"/>
              <a:gd name="T15" fmla="*/ 52 h 52"/>
              <a:gd name="T16" fmla="*/ 11 w 53"/>
              <a:gd name="T17" fmla="*/ 49 h 52"/>
              <a:gd name="T18" fmla="*/ 14 w 53"/>
              <a:gd name="T19" fmla="*/ 42 h 52"/>
              <a:gd name="T20" fmla="*/ 0 w 53"/>
              <a:gd name="T21" fmla="*/ 24 h 52"/>
              <a:gd name="T22" fmla="*/ 7 w 53"/>
              <a:gd name="T23" fmla="*/ 17 h 52"/>
              <a:gd name="T24" fmla="*/ 7 w 53"/>
              <a:gd name="T25" fmla="*/ 10 h 52"/>
              <a:gd name="T26" fmla="*/ 21 w 53"/>
              <a:gd name="T27" fmla="*/ 10 h 52"/>
              <a:gd name="T28" fmla="*/ 39 w 53"/>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2">
                <a:moveTo>
                  <a:pt x="39" y="0"/>
                </a:moveTo>
                <a:lnTo>
                  <a:pt x="46" y="10"/>
                </a:lnTo>
                <a:lnTo>
                  <a:pt x="53" y="24"/>
                </a:lnTo>
                <a:lnTo>
                  <a:pt x="39" y="31"/>
                </a:lnTo>
                <a:lnTo>
                  <a:pt x="39" y="42"/>
                </a:lnTo>
                <a:lnTo>
                  <a:pt x="32" y="45"/>
                </a:lnTo>
                <a:lnTo>
                  <a:pt x="35" y="52"/>
                </a:lnTo>
                <a:lnTo>
                  <a:pt x="14" y="52"/>
                </a:lnTo>
                <a:lnTo>
                  <a:pt x="11" y="49"/>
                </a:lnTo>
                <a:lnTo>
                  <a:pt x="14" y="42"/>
                </a:lnTo>
                <a:lnTo>
                  <a:pt x="0" y="24"/>
                </a:lnTo>
                <a:lnTo>
                  <a:pt x="7" y="17"/>
                </a:lnTo>
                <a:lnTo>
                  <a:pt x="7" y="10"/>
                </a:lnTo>
                <a:lnTo>
                  <a:pt x="21" y="10"/>
                </a:lnTo>
                <a:lnTo>
                  <a:pt x="39"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2" name="Freeform 234">
            <a:extLst>
              <a:ext uri="{FF2B5EF4-FFF2-40B4-BE49-F238E27FC236}">
                <a16:creationId xmlns:a16="http://schemas.microsoft.com/office/drawing/2014/main" id="{76F614A3-E38D-14BD-7D80-BDD01BD9E9FA}"/>
              </a:ext>
              <a:ext uri="{C183D7F6-B498-43B3-948B-1728B52AA6E4}">
                <adec:decorative xmlns:adec="http://schemas.microsoft.com/office/drawing/2017/decorative" val="1"/>
              </a:ext>
            </a:extLst>
          </p:cNvPr>
          <p:cNvSpPr>
            <a:spLocks/>
          </p:cNvSpPr>
          <p:nvPr/>
        </p:nvSpPr>
        <p:spPr bwMode="auto">
          <a:xfrm>
            <a:off x="9529526" y="4988601"/>
            <a:ext cx="232840" cy="232840"/>
          </a:xfrm>
          <a:custGeom>
            <a:avLst/>
            <a:gdLst>
              <a:gd name="T0" fmla="*/ 31 w 80"/>
              <a:gd name="T1" fmla="*/ 0 h 80"/>
              <a:gd name="T2" fmla="*/ 48 w 80"/>
              <a:gd name="T3" fmla="*/ 0 h 80"/>
              <a:gd name="T4" fmla="*/ 48 w 80"/>
              <a:gd name="T5" fmla="*/ 25 h 80"/>
              <a:gd name="T6" fmla="*/ 59 w 80"/>
              <a:gd name="T7" fmla="*/ 42 h 80"/>
              <a:gd name="T8" fmla="*/ 76 w 80"/>
              <a:gd name="T9" fmla="*/ 39 h 80"/>
              <a:gd name="T10" fmla="*/ 80 w 80"/>
              <a:gd name="T11" fmla="*/ 45 h 80"/>
              <a:gd name="T12" fmla="*/ 76 w 80"/>
              <a:gd name="T13" fmla="*/ 70 h 80"/>
              <a:gd name="T14" fmla="*/ 73 w 80"/>
              <a:gd name="T15" fmla="*/ 80 h 80"/>
              <a:gd name="T16" fmla="*/ 59 w 80"/>
              <a:gd name="T17" fmla="*/ 80 h 80"/>
              <a:gd name="T18" fmla="*/ 52 w 80"/>
              <a:gd name="T19" fmla="*/ 70 h 80"/>
              <a:gd name="T20" fmla="*/ 41 w 80"/>
              <a:gd name="T21" fmla="*/ 80 h 80"/>
              <a:gd name="T22" fmla="*/ 38 w 80"/>
              <a:gd name="T23" fmla="*/ 66 h 80"/>
              <a:gd name="T24" fmla="*/ 24 w 80"/>
              <a:gd name="T25" fmla="*/ 66 h 80"/>
              <a:gd name="T26" fmla="*/ 17 w 80"/>
              <a:gd name="T27" fmla="*/ 77 h 80"/>
              <a:gd name="T28" fmla="*/ 7 w 80"/>
              <a:gd name="T29" fmla="*/ 70 h 80"/>
              <a:gd name="T30" fmla="*/ 10 w 80"/>
              <a:gd name="T31" fmla="*/ 63 h 80"/>
              <a:gd name="T32" fmla="*/ 0 w 80"/>
              <a:gd name="T33" fmla="*/ 56 h 80"/>
              <a:gd name="T34" fmla="*/ 7 w 80"/>
              <a:gd name="T35" fmla="*/ 45 h 80"/>
              <a:gd name="T36" fmla="*/ 17 w 80"/>
              <a:gd name="T37" fmla="*/ 45 h 80"/>
              <a:gd name="T38" fmla="*/ 21 w 80"/>
              <a:gd name="T39" fmla="*/ 28 h 80"/>
              <a:gd name="T40" fmla="*/ 28 w 80"/>
              <a:gd name="T41" fmla="*/ 21 h 80"/>
              <a:gd name="T42" fmla="*/ 31 w 80"/>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0">
                <a:moveTo>
                  <a:pt x="31" y="0"/>
                </a:moveTo>
                <a:lnTo>
                  <a:pt x="48" y="0"/>
                </a:lnTo>
                <a:lnTo>
                  <a:pt x="48" y="25"/>
                </a:lnTo>
                <a:lnTo>
                  <a:pt x="59" y="42"/>
                </a:lnTo>
                <a:lnTo>
                  <a:pt x="76" y="39"/>
                </a:lnTo>
                <a:lnTo>
                  <a:pt x="80" y="45"/>
                </a:lnTo>
                <a:lnTo>
                  <a:pt x="76" y="70"/>
                </a:lnTo>
                <a:lnTo>
                  <a:pt x="73" y="80"/>
                </a:lnTo>
                <a:lnTo>
                  <a:pt x="59" y="80"/>
                </a:lnTo>
                <a:lnTo>
                  <a:pt x="52" y="70"/>
                </a:lnTo>
                <a:lnTo>
                  <a:pt x="41" y="80"/>
                </a:lnTo>
                <a:lnTo>
                  <a:pt x="38" y="66"/>
                </a:lnTo>
                <a:lnTo>
                  <a:pt x="24" y="66"/>
                </a:lnTo>
                <a:lnTo>
                  <a:pt x="17" y="77"/>
                </a:lnTo>
                <a:lnTo>
                  <a:pt x="7" y="70"/>
                </a:lnTo>
                <a:lnTo>
                  <a:pt x="10" y="63"/>
                </a:lnTo>
                <a:lnTo>
                  <a:pt x="0" y="56"/>
                </a:lnTo>
                <a:lnTo>
                  <a:pt x="7" y="45"/>
                </a:lnTo>
                <a:lnTo>
                  <a:pt x="17" y="45"/>
                </a:lnTo>
                <a:lnTo>
                  <a:pt x="21" y="28"/>
                </a:lnTo>
                <a:lnTo>
                  <a:pt x="28" y="2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3" name="Freeform 235">
            <a:extLst>
              <a:ext uri="{FF2B5EF4-FFF2-40B4-BE49-F238E27FC236}">
                <a16:creationId xmlns:a16="http://schemas.microsoft.com/office/drawing/2014/main" id="{087B54E2-E0F9-957D-F9DE-0873B436C8EF}"/>
              </a:ext>
              <a:ext uri="{C183D7F6-B498-43B3-948B-1728B52AA6E4}">
                <adec:decorative xmlns:adec="http://schemas.microsoft.com/office/drawing/2017/decorative" val="1"/>
              </a:ext>
            </a:extLst>
          </p:cNvPr>
          <p:cNvSpPr>
            <a:spLocks/>
          </p:cNvSpPr>
          <p:nvPr/>
        </p:nvSpPr>
        <p:spPr bwMode="auto">
          <a:xfrm>
            <a:off x="9803113" y="5282560"/>
            <a:ext cx="171720" cy="253214"/>
          </a:xfrm>
          <a:custGeom>
            <a:avLst/>
            <a:gdLst>
              <a:gd name="T0" fmla="*/ 59 w 59"/>
              <a:gd name="T1" fmla="*/ 7 h 87"/>
              <a:gd name="T2" fmla="*/ 55 w 59"/>
              <a:gd name="T3" fmla="*/ 45 h 87"/>
              <a:gd name="T4" fmla="*/ 31 w 59"/>
              <a:gd name="T5" fmla="*/ 87 h 87"/>
              <a:gd name="T6" fmla="*/ 20 w 59"/>
              <a:gd name="T7" fmla="*/ 83 h 87"/>
              <a:gd name="T8" fmla="*/ 20 w 59"/>
              <a:gd name="T9" fmla="*/ 73 h 87"/>
              <a:gd name="T10" fmla="*/ 10 w 59"/>
              <a:gd name="T11" fmla="*/ 73 h 87"/>
              <a:gd name="T12" fmla="*/ 7 w 59"/>
              <a:gd name="T13" fmla="*/ 76 h 87"/>
              <a:gd name="T14" fmla="*/ 0 w 59"/>
              <a:gd name="T15" fmla="*/ 62 h 87"/>
              <a:gd name="T16" fmla="*/ 20 w 59"/>
              <a:gd name="T17" fmla="*/ 59 h 87"/>
              <a:gd name="T18" fmla="*/ 20 w 59"/>
              <a:gd name="T19" fmla="*/ 31 h 87"/>
              <a:gd name="T20" fmla="*/ 24 w 59"/>
              <a:gd name="T21" fmla="*/ 28 h 87"/>
              <a:gd name="T22" fmla="*/ 27 w 59"/>
              <a:gd name="T23" fmla="*/ 3 h 87"/>
              <a:gd name="T24" fmla="*/ 38 w 59"/>
              <a:gd name="T25" fmla="*/ 0 h 87"/>
              <a:gd name="T26" fmla="*/ 48 w 59"/>
              <a:gd name="T27" fmla="*/ 14 h 87"/>
              <a:gd name="T28" fmla="*/ 59 w 59"/>
              <a:gd name="T2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7">
                <a:moveTo>
                  <a:pt x="59" y="7"/>
                </a:moveTo>
                <a:lnTo>
                  <a:pt x="55" y="45"/>
                </a:lnTo>
                <a:lnTo>
                  <a:pt x="31" y="87"/>
                </a:lnTo>
                <a:lnTo>
                  <a:pt x="20" y="83"/>
                </a:lnTo>
                <a:lnTo>
                  <a:pt x="20" y="73"/>
                </a:lnTo>
                <a:lnTo>
                  <a:pt x="10" y="73"/>
                </a:lnTo>
                <a:lnTo>
                  <a:pt x="7" y="76"/>
                </a:lnTo>
                <a:lnTo>
                  <a:pt x="0" y="62"/>
                </a:lnTo>
                <a:lnTo>
                  <a:pt x="20" y="59"/>
                </a:lnTo>
                <a:lnTo>
                  <a:pt x="20" y="31"/>
                </a:lnTo>
                <a:lnTo>
                  <a:pt x="24" y="28"/>
                </a:lnTo>
                <a:lnTo>
                  <a:pt x="27" y="3"/>
                </a:lnTo>
                <a:lnTo>
                  <a:pt x="38" y="0"/>
                </a:lnTo>
                <a:lnTo>
                  <a:pt x="48" y="14"/>
                </a:lnTo>
                <a:lnTo>
                  <a:pt x="59"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4" name="Freeform 237">
            <a:extLst>
              <a:ext uri="{FF2B5EF4-FFF2-40B4-BE49-F238E27FC236}">
                <a16:creationId xmlns:a16="http://schemas.microsoft.com/office/drawing/2014/main" id="{4E5CD42C-FB6C-CA03-31D8-52BC6DA85E52}"/>
              </a:ext>
              <a:ext uri="{C183D7F6-B498-43B3-948B-1728B52AA6E4}">
                <adec:decorative xmlns:adec="http://schemas.microsoft.com/office/drawing/2017/decorative" val="1"/>
              </a:ext>
            </a:extLst>
          </p:cNvPr>
          <p:cNvSpPr>
            <a:spLocks/>
          </p:cNvSpPr>
          <p:nvPr/>
        </p:nvSpPr>
        <p:spPr bwMode="auto">
          <a:xfrm>
            <a:off x="9648858" y="5858839"/>
            <a:ext cx="81494" cy="98957"/>
          </a:xfrm>
          <a:custGeom>
            <a:avLst/>
            <a:gdLst>
              <a:gd name="T0" fmla="*/ 18 w 28"/>
              <a:gd name="T1" fmla="*/ 3 h 34"/>
              <a:gd name="T2" fmla="*/ 28 w 28"/>
              <a:gd name="T3" fmla="*/ 34 h 34"/>
              <a:gd name="T4" fmla="*/ 21 w 28"/>
              <a:gd name="T5" fmla="*/ 34 h 34"/>
              <a:gd name="T6" fmla="*/ 4 w 28"/>
              <a:gd name="T7" fmla="*/ 27 h 34"/>
              <a:gd name="T8" fmla="*/ 0 w 28"/>
              <a:gd name="T9" fmla="*/ 21 h 34"/>
              <a:gd name="T10" fmla="*/ 7 w 28"/>
              <a:gd name="T11" fmla="*/ 17 h 34"/>
              <a:gd name="T12" fmla="*/ 4 w 28"/>
              <a:gd name="T13" fmla="*/ 10 h 34"/>
              <a:gd name="T14" fmla="*/ 4 w 28"/>
              <a:gd name="T15" fmla="*/ 0 h 34"/>
              <a:gd name="T16" fmla="*/ 14 w 28"/>
              <a:gd name="T17" fmla="*/ 0 h 34"/>
              <a:gd name="T18" fmla="*/ 18 w 28"/>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18" y="3"/>
                </a:moveTo>
                <a:lnTo>
                  <a:pt x="28" y="34"/>
                </a:lnTo>
                <a:lnTo>
                  <a:pt x="21" y="34"/>
                </a:lnTo>
                <a:lnTo>
                  <a:pt x="4" y="27"/>
                </a:lnTo>
                <a:lnTo>
                  <a:pt x="0" y="21"/>
                </a:lnTo>
                <a:lnTo>
                  <a:pt x="7" y="17"/>
                </a:lnTo>
                <a:lnTo>
                  <a:pt x="4" y="10"/>
                </a:lnTo>
                <a:lnTo>
                  <a:pt x="4" y="0"/>
                </a:lnTo>
                <a:lnTo>
                  <a:pt x="14" y="0"/>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5" name="Freeform 239">
            <a:extLst>
              <a:ext uri="{FF2B5EF4-FFF2-40B4-BE49-F238E27FC236}">
                <a16:creationId xmlns:a16="http://schemas.microsoft.com/office/drawing/2014/main" id="{575EB67A-F7DD-43A4-11F0-CD2F55D31BA8}"/>
              </a:ext>
              <a:ext uri="{C183D7F6-B498-43B3-948B-1728B52AA6E4}">
                <adec:decorative xmlns:adec="http://schemas.microsoft.com/office/drawing/2017/decorative" val="1"/>
              </a:ext>
            </a:extLst>
          </p:cNvPr>
          <p:cNvSpPr>
            <a:spLocks/>
          </p:cNvSpPr>
          <p:nvPr/>
        </p:nvSpPr>
        <p:spPr bwMode="auto">
          <a:xfrm>
            <a:off x="9590648" y="5937424"/>
            <a:ext cx="90226" cy="122241"/>
          </a:xfrm>
          <a:custGeom>
            <a:avLst/>
            <a:gdLst>
              <a:gd name="T0" fmla="*/ 0 w 31"/>
              <a:gd name="T1" fmla="*/ 11 h 42"/>
              <a:gd name="T2" fmla="*/ 14 w 31"/>
              <a:gd name="T3" fmla="*/ 11 h 42"/>
              <a:gd name="T4" fmla="*/ 24 w 31"/>
              <a:gd name="T5" fmla="*/ 0 h 42"/>
              <a:gd name="T6" fmla="*/ 31 w 31"/>
              <a:gd name="T7" fmla="*/ 28 h 42"/>
              <a:gd name="T8" fmla="*/ 27 w 31"/>
              <a:gd name="T9" fmla="*/ 39 h 42"/>
              <a:gd name="T10" fmla="*/ 14 w 31"/>
              <a:gd name="T11" fmla="*/ 42 h 42"/>
              <a:gd name="T12" fmla="*/ 7 w 31"/>
              <a:gd name="T13" fmla="*/ 28 h 42"/>
              <a:gd name="T14" fmla="*/ 0 w 31"/>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2">
                <a:moveTo>
                  <a:pt x="0" y="11"/>
                </a:moveTo>
                <a:lnTo>
                  <a:pt x="14" y="11"/>
                </a:lnTo>
                <a:lnTo>
                  <a:pt x="24" y="0"/>
                </a:lnTo>
                <a:lnTo>
                  <a:pt x="31" y="28"/>
                </a:lnTo>
                <a:lnTo>
                  <a:pt x="27" y="39"/>
                </a:lnTo>
                <a:lnTo>
                  <a:pt x="14" y="42"/>
                </a:lnTo>
                <a:lnTo>
                  <a:pt x="7" y="28"/>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6" name="Freeform 240">
            <a:extLst>
              <a:ext uri="{FF2B5EF4-FFF2-40B4-BE49-F238E27FC236}">
                <a16:creationId xmlns:a16="http://schemas.microsoft.com/office/drawing/2014/main" id="{72740B95-FF45-2B17-4452-13872F2BAF7D}"/>
              </a:ext>
              <a:ext uri="{C183D7F6-B498-43B3-948B-1728B52AA6E4}">
                <adec:decorative xmlns:adec="http://schemas.microsoft.com/office/drawing/2017/decorative" val="1"/>
              </a:ext>
            </a:extLst>
          </p:cNvPr>
          <p:cNvSpPr>
            <a:spLocks/>
          </p:cNvSpPr>
          <p:nvPr/>
        </p:nvSpPr>
        <p:spPr bwMode="auto">
          <a:xfrm>
            <a:off x="9599379" y="5646373"/>
            <a:ext cx="130973" cy="139704"/>
          </a:xfrm>
          <a:custGeom>
            <a:avLst/>
            <a:gdLst>
              <a:gd name="T0" fmla="*/ 4 w 45"/>
              <a:gd name="T1" fmla="*/ 35 h 48"/>
              <a:gd name="T2" fmla="*/ 7 w 45"/>
              <a:gd name="T3" fmla="*/ 35 h 48"/>
              <a:gd name="T4" fmla="*/ 0 w 45"/>
              <a:gd name="T5" fmla="*/ 17 h 48"/>
              <a:gd name="T6" fmla="*/ 4 w 45"/>
              <a:gd name="T7" fmla="*/ 0 h 48"/>
              <a:gd name="T8" fmla="*/ 11 w 45"/>
              <a:gd name="T9" fmla="*/ 7 h 48"/>
              <a:gd name="T10" fmla="*/ 17 w 45"/>
              <a:gd name="T11" fmla="*/ 7 h 48"/>
              <a:gd name="T12" fmla="*/ 38 w 45"/>
              <a:gd name="T13" fmla="*/ 3 h 48"/>
              <a:gd name="T14" fmla="*/ 35 w 45"/>
              <a:gd name="T15" fmla="*/ 10 h 48"/>
              <a:gd name="T16" fmla="*/ 45 w 45"/>
              <a:gd name="T17" fmla="*/ 24 h 48"/>
              <a:gd name="T18" fmla="*/ 38 w 45"/>
              <a:gd name="T19" fmla="*/ 24 h 48"/>
              <a:gd name="T20" fmla="*/ 35 w 45"/>
              <a:gd name="T21" fmla="*/ 45 h 48"/>
              <a:gd name="T22" fmla="*/ 28 w 45"/>
              <a:gd name="T23" fmla="*/ 48 h 48"/>
              <a:gd name="T24" fmla="*/ 24 w 45"/>
              <a:gd name="T25" fmla="*/ 48 h 48"/>
              <a:gd name="T26" fmla="*/ 21 w 45"/>
              <a:gd name="T27" fmla="*/ 42 h 48"/>
              <a:gd name="T28" fmla="*/ 7 w 45"/>
              <a:gd name="T29" fmla="*/ 42 h 48"/>
              <a:gd name="T30" fmla="*/ 4 w 45"/>
              <a:gd name="T3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8">
                <a:moveTo>
                  <a:pt x="4" y="35"/>
                </a:moveTo>
                <a:lnTo>
                  <a:pt x="7" y="35"/>
                </a:lnTo>
                <a:lnTo>
                  <a:pt x="0" y="17"/>
                </a:lnTo>
                <a:lnTo>
                  <a:pt x="4" y="0"/>
                </a:lnTo>
                <a:lnTo>
                  <a:pt x="11" y="7"/>
                </a:lnTo>
                <a:lnTo>
                  <a:pt x="17" y="7"/>
                </a:lnTo>
                <a:lnTo>
                  <a:pt x="38" y="3"/>
                </a:lnTo>
                <a:lnTo>
                  <a:pt x="35" y="10"/>
                </a:lnTo>
                <a:lnTo>
                  <a:pt x="45" y="24"/>
                </a:lnTo>
                <a:lnTo>
                  <a:pt x="38" y="24"/>
                </a:lnTo>
                <a:lnTo>
                  <a:pt x="35" y="45"/>
                </a:lnTo>
                <a:lnTo>
                  <a:pt x="28" y="48"/>
                </a:lnTo>
                <a:lnTo>
                  <a:pt x="24" y="48"/>
                </a:lnTo>
                <a:lnTo>
                  <a:pt x="21" y="42"/>
                </a:lnTo>
                <a:lnTo>
                  <a:pt x="7" y="42"/>
                </a:lnTo>
                <a:lnTo>
                  <a:pt x="4"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7" name="Freeform 241">
            <a:extLst>
              <a:ext uri="{FF2B5EF4-FFF2-40B4-BE49-F238E27FC236}">
                <a16:creationId xmlns:a16="http://schemas.microsoft.com/office/drawing/2014/main" id="{27CCAF11-BB6E-4DA5-B179-92D8FBE448B2}"/>
              </a:ext>
              <a:ext uri="{C183D7F6-B498-43B3-948B-1728B52AA6E4}">
                <adec:decorative xmlns:adec="http://schemas.microsoft.com/office/drawing/2017/decorative" val="1"/>
              </a:ext>
            </a:extLst>
          </p:cNvPr>
          <p:cNvSpPr>
            <a:spLocks/>
          </p:cNvSpPr>
          <p:nvPr/>
        </p:nvSpPr>
        <p:spPr bwMode="auto">
          <a:xfrm>
            <a:off x="9762367" y="5786077"/>
            <a:ext cx="98957" cy="151346"/>
          </a:xfrm>
          <a:custGeom>
            <a:avLst/>
            <a:gdLst>
              <a:gd name="T0" fmla="*/ 0 w 34"/>
              <a:gd name="T1" fmla="*/ 11 h 52"/>
              <a:gd name="T2" fmla="*/ 24 w 34"/>
              <a:gd name="T3" fmla="*/ 0 h 52"/>
              <a:gd name="T4" fmla="*/ 34 w 34"/>
              <a:gd name="T5" fmla="*/ 14 h 52"/>
              <a:gd name="T6" fmla="*/ 24 w 34"/>
              <a:gd name="T7" fmla="*/ 21 h 52"/>
              <a:gd name="T8" fmla="*/ 21 w 34"/>
              <a:gd name="T9" fmla="*/ 28 h 52"/>
              <a:gd name="T10" fmla="*/ 24 w 34"/>
              <a:gd name="T11" fmla="*/ 46 h 52"/>
              <a:gd name="T12" fmla="*/ 14 w 34"/>
              <a:gd name="T13" fmla="*/ 52 h 52"/>
              <a:gd name="T14" fmla="*/ 3 w 34"/>
              <a:gd name="T15" fmla="*/ 49 h 52"/>
              <a:gd name="T16" fmla="*/ 7 w 34"/>
              <a:gd name="T17" fmla="*/ 46 h 52"/>
              <a:gd name="T18" fmla="*/ 7 w 34"/>
              <a:gd name="T19" fmla="*/ 21 h 52"/>
              <a:gd name="T20" fmla="*/ 0 w 34"/>
              <a:gd name="T21" fmla="*/ 14 h 52"/>
              <a:gd name="T22" fmla="*/ 0 w 34"/>
              <a:gd name="T23"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52">
                <a:moveTo>
                  <a:pt x="0" y="11"/>
                </a:moveTo>
                <a:lnTo>
                  <a:pt x="24" y="0"/>
                </a:lnTo>
                <a:lnTo>
                  <a:pt x="34" y="14"/>
                </a:lnTo>
                <a:lnTo>
                  <a:pt x="24" y="21"/>
                </a:lnTo>
                <a:lnTo>
                  <a:pt x="21" y="28"/>
                </a:lnTo>
                <a:lnTo>
                  <a:pt x="24" y="46"/>
                </a:lnTo>
                <a:lnTo>
                  <a:pt x="14" y="52"/>
                </a:lnTo>
                <a:lnTo>
                  <a:pt x="3" y="49"/>
                </a:lnTo>
                <a:lnTo>
                  <a:pt x="7" y="46"/>
                </a:lnTo>
                <a:lnTo>
                  <a:pt x="7" y="21"/>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8" name="Freeform 243">
            <a:extLst>
              <a:ext uri="{FF2B5EF4-FFF2-40B4-BE49-F238E27FC236}">
                <a16:creationId xmlns:a16="http://schemas.microsoft.com/office/drawing/2014/main" id="{E9872F05-DF71-B849-F74A-A5C0A7B4FC1B}"/>
              </a:ext>
              <a:ext uri="{C183D7F6-B498-43B3-948B-1728B52AA6E4}">
                <adec:decorative xmlns:adec="http://schemas.microsoft.com/office/drawing/2017/decorative" val="1"/>
              </a:ext>
            </a:extLst>
          </p:cNvPr>
          <p:cNvSpPr>
            <a:spLocks/>
          </p:cNvSpPr>
          <p:nvPr/>
        </p:nvSpPr>
        <p:spPr bwMode="auto">
          <a:xfrm>
            <a:off x="9709978" y="5556148"/>
            <a:ext cx="142615" cy="119331"/>
          </a:xfrm>
          <a:custGeom>
            <a:avLst/>
            <a:gdLst>
              <a:gd name="T0" fmla="*/ 32 w 49"/>
              <a:gd name="T1" fmla="*/ 3 h 41"/>
              <a:gd name="T2" fmla="*/ 45 w 49"/>
              <a:gd name="T3" fmla="*/ 24 h 41"/>
              <a:gd name="T4" fmla="*/ 49 w 49"/>
              <a:gd name="T5" fmla="*/ 31 h 41"/>
              <a:gd name="T6" fmla="*/ 32 w 49"/>
              <a:gd name="T7" fmla="*/ 34 h 41"/>
              <a:gd name="T8" fmla="*/ 28 w 49"/>
              <a:gd name="T9" fmla="*/ 41 h 41"/>
              <a:gd name="T10" fmla="*/ 11 w 49"/>
              <a:gd name="T11" fmla="*/ 41 h 41"/>
              <a:gd name="T12" fmla="*/ 11 w 49"/>
              <a:gd name="T13" fmla="*/ 34 h 41"/>
              <a:gd name="T14" fmla="*/ 0 w 49"/>
              <a:gd name="T15" fmla="*/ 34 h 41"/>
              <a:gd name="T16" fmla="*/ 0 w 49"/>
              <a:gd name="T17" fmla="*/ 20 h 41"/>
              <a:gd name="T18" fmla="*/ 0 w 49"/>
              <a:gd name="T19" fmla="*/ 10 h 41"/>
              <a:gd name="T20" fmla="*/ 21 w 49"/>
              <a:gd name="T21" fmla="*/ 10 h 41"/>
              <a:gd name="T22" fmla="*/ 18 w 49"/>
              <a:gd name="T23" fmla="*/ 3 h 41"/>
              <a:gd name="T24" fmla="*/ 25 w 49"/>
              <a:gd name="T25" fmla="*/ 0 h 41"/>
              <a:gd name="T26" fmla="*/ 32 w 49"/>
              <a:gd name="T2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1">
                <a:moveTo>
                  <a:pt x="32" y="3"/>
                </a:moveTo>
                <a:lnTo>
                  <a:pt x="45" y="24"/>
                </a:lnTo>
                <a:lnTo>
                  <a:pt x="49" y="31"/>
                </a:lnTo>
                <a:lnTo>
                  <a:pt x="32" y="34"/>
                </a:lnTo>
                <a:lnTo>
                  <a:pt x="28" y="41"/>
                </a:lnTo>
                <a:lnTo>
                  <a:pt x="11" y="41"/>
                </a:lnTo>
                <a:lnTo>
                  <a:pt x="11" y="34"/>
                </a:lnTo>
                <a:lnTo>
                  <a:pt x="0" y="34"/>
                </a:lnTo>
                <a:lnTo>
                  <a:pt x="0" y="20"/>
                </a:lnTo>
                <a:lnTo>
                  <a:pt x="0" y="10"/>
                </a:lnTo>
                <a:lnTo>
                  <a:pt x="21" y="10"/>
                </a:lnTo>
                <a:lnTo>
                  <a:pt x="18" y="3"/>
                </a:lnTo>
                <a:lnTo>
                  <a:pt x="25" y="0"/>
                </a:lnTo>
                <a:lnTo>
                  <a:pt x="32"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49" name="Freeform 244">
            <a:extLst>
              <a:ext uri="{FF2B5EF4-FFF2-40B4-BE49-F238E27FC236}">
                <a16:creationId xmlns:a16="http://schemas.microsoft.com/office/drawing/2014/main" id="{8F31F0D2-01B8-4590-A5BA-2378162266CC}"/>
              </a:ext>
              <a:ext uri="{C183D7F6-B498-43B3-948B-1728B52AA6E4}">
                <adec:decorative xmlns:adec="http://schemas.microsoft.com/office/drawing/2017/decorative" val="1"/>
              </a:ext>
            </a:extLst>
          </p:cNvPr>
          <p:cNvSpPr>
            <a:spLocks/>
          </p:cNvSpPr>
          <p:nvPr/>
        </p:nvSpPr>
        <p:spPr bwMode="auto">
          <a:xfrm>
            <a:off x="9701247" y="5655104"/>
            <a:ext cx="180451" cy="171720"/>
          </a:xfrm>
          <a:custGeom>
            <a:avLst/>
            <a:gdLst>
              <a:gd name="T0" fmla="*/ 31 w 62"/>
              <a:gd name="T1" fmla="*/ 7 h 59"/>
              <a:gd name="T2" fmla="*/ 28 w 62"/>
              <a:gd name="T3" fmla="*/ 14 h 59"/>
              <a:gd name="T4" fmla="*/ 31 w 62"/>
              <a:gd name="T5" fmla="*/ 21 h 59"/>
              <a:gd name="T6" fmla="*/ 38 w 62"/>
              <a:gd name="T7" fmla="*/ 21 h 59"/>
              <a:gd name="T8" fmla="*/ 55 w 62"/>
              <a:gd name="T9" fmla="*/ 35 h 59"/>
              <a:gd name="T10" fmla="*/ 62 w 62"/>
              <a:gd name="T11" fmla="*/ 56 h 59"/>
              <a:gd name="T12" fmla="*/ 55 w 62"/>
              <a:gd name="T13" fmla="*/ 59 h 59"/>
              <a:gd name="T14" fmla="*/ 45 w 62"/>
              <a:gd name="T15" fmla="*/ 45 h 59"/>
              <a:gd name="T16" fmla="*/ 21 w 62"/>
              <a:gd name="T17" fmla="*/ 56 h 59"/>
              <a:gd name="T18" fmla="*/ 10 w 62"/>
              <a:gd name="T19" fmla="*/ 52 h 59"/>
              <a:gd name="T20" fmla="*/ 10 w 62"/>
              <a:gd name="T21" fmla="*/ 45 h 59"/>
              <a:gd name="T22" fmla="*/ 0 w 62"/>
              <a:gd name="T23" fmla="*/ 42 h 59"/>
              <a:gd name="T24" fmla="*/ 3 w 62"/>
              <a:gd name="T25" fmla="*/ 21 h 59"/>
              <a:gd name="T26" fmla="*/ 10 w 62"/>
              <a:gd name="T27" fmla="*/ 21 h 59"/>
              <a:gd name="T28" fmla="*/ 0 w 62"/>
              <a:gd name="T29" fmla="*/ 7 h 59"/>
              <a:gd name="T30" fmla="*/ 3 w 62"/>
              <a:gd name="T31" fmla="*/ 0 h 59"/>
              <a:gd name="T32" fmla="*/ 14 w 62"/>
              <a:gd name="T33" fmla="*/ 0 h 59"/>
              <a:gd name="T34" fmla="*/ 14 w 62"/>
              <a:gd name="T35" fmla="*/ 7 h 59"/>
              <a:gd name="T36" fmla="*/ 31 w 62"/>
              <a:gd name="T3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9">
                <a:moveTo>
                  <a:pt x="31" y="7"/>
                </a:moveTo>
                <a:lnTo>
                  <a:pt x="28" y="14"/>
                </a:lnTo>
                <a:lnTo>
                  <a:pt x="31" y="21"/>
                </a:lnTo>
                <a:lnTo>
                  <a:pt x="38" y="21"/>
                </a:lnTo>
                <a:lnTo>
                  <a:pt x="55" y="35"/>
                </a:lnTo>
                <a:lnTo>
                  <a:pt x="62" y="56"/>
                </a:lnTo>
                <a:lnTo>
                  <a:pt x="55" y="59"/>
                </a:lnTo>
                <a:lnTo>
                  <a:pt x="45" y="45"/>
                </a:lnTo>
                <a:lnTo>
                  <a:pt x="21" y="56"/>
                </a:lnTo>
                <a:lnTo>
                  <a:pt x="10" y="52"/>
                </a:lnTo>
                <a:lnTo>
                  <a:pt x="10" y="45"/>
                </a:lnTo>
                <a:lnTo>
                  <a:pt x="0" y="42"/>
                </a:lnTo>
                <a:lnTo>
                  <a:pt x="3" y="21"/>
                </a:lnTo>
                <a:lnTo>
                  <a:pt x="10" y="21"/>
                </a:lnTo>
                <a:lnTo>
                  <a:pt x="0" y="7"/>
                </a:lnTo>
                <a:lnTo>
                  <a:pt x="3" y="0"/>
                </a:lnTo>
                <a:lnTo>
                  <a:pt x="14" y="0"/>
                </a:lnTo>
                <a:lnTo>
                  <a:pt x="14" y="7"/>
                </a:lnTo>
                <a:lnTo>
                  <a:pt x="3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0" name="Freeform 245">
            <a:extLst>
              <a:ext uri="{FF2B5EF4-FFF2-40B4-BE49-F238E27FC236}">
                <a16:creationId xmlns:a16="http://schemas.microsoft.com/office/drawing/2014/main" id="{EDF79601-2793-D8AE-CEAE-13784C1CFE4D}"/>
              </a:ext>
              <a:ext uri="{C183D7F6-B498-43B3-948B-1728B52AA6E4}">
                <adec:decorative xmlns:adec="http://schemas.microsoft.com/office/drawing/2017/decorative" val="1"/>
              </a:ext>
            </a:extLst>
          </p:cNvPr>
          <p:cNvSpPr>
            <a:spLocks/>
          </p:cNvSpPr>
          <p:nvPr/>
        </p:nvSpPr>
        <p:spPr bwMode="auto">
          <a:xfrm>
            <a:off x="9762366" y="4586953"/>
            <a:ext cx="151346" cy="180451"/>
          </a:xfrm>
          <a:custGeom>
            <a:avLst/>
            <a:gdLst>
              <a:gd name="T0" fmla="*/ 38 w 52"/>
              <a:gd name="T1" fmla="*/ 17 h 62"/>
              <a:gd name="T2" fmla="*/ 52 w 52"/>
              <a:gd name="T3" fmla="*/ 34 h 62"/>
              <a:gd name="T4" fmla="*/ 45 w 52"/>
              <a:gd name="T5" fmla="*/ 38 h 62"/>
              <a:gd name="T6" fmla="*/ 38 w 52"/>
              <a:gd name="T7" fmla="*/ 41 h 62"/>
              <a:gd name="T8" fmla="*/ 24 w 52"/>
              <a:gd name="T9" fmla="*/ 62 h 62"/>
              <a:gd name="T10" fmla="*/ 14 w 52"/>
              <a:gd name="T11" fmla="*/ 59 h 62"/>
              <a:gd name="T12" fmla="*/ 0 w 52"/>
              <a:gd name="T13" fmla="*/ 41 h 62"/>
              <a:gd name="T14" fmla="*/ 0 w 52"/>
              <a:gd name="T15" fmla="*/ 31 h 62"/>
              <a:gd name="T16" fmla="*/ 10 w 52"/>
              <a:gd name="T17" fmla="*/ 10 h 62"/>
              <a:gd name="T18" fmla="*/ 24 w 52"/>
              <a:gd name="T19" fmla="*/ 0 h 62"/>
              <a:gd name="T20" fmla="*/ 38 w 52"/>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2">
                <a:moveTo>
                  <a:pt x="38" y="17"/>
                </a:moveTo>
                <a:lnTo>
                  <a:pt x="52" y="34"/>
                </a:lnTo>
                <a:lnTo>
                  <a:pt x="45" y="38"/>
                </a:lnTo>
                <a:lnTo>
                  <a:pt x="38" y="41"/>
                </a:lnTo>
                <a:lnTo>
                  <a:pt x="24" y="62"/>
                </a:lnTo>
                <a:lnTo>
                  <a:pt x="14" y="59"/>
                </a:lnTo>
                <a:lnTo>
                  <a:pt x="0" y="41"/>
                </a:lnTo>
                <a:lnTo>
                  <a:pt x="0" y="31"/>
                </a:lnTo>
                <a:lnTo>
                  <a:pt x="10" y="10"/>
                </a:lnTo>
                <a:lnTo>
                  <a:pt x="24" y="0"/>
                </a:lnTo>
                <a:lnTo>
                  <a:pt x="38"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1" name="Freeform 246">
            <a:extLst>
              <a:ext uri="{FF2B5EF4-FFF2-40B4-BE49-F238E27FC236}">
                <a16:creationId xmlns:a16="http://schemas.microsoft.com/office/drawing/2014/main" id="{5BCD2E9C-5529-7EBD-5B91-9057A255A324}"/>
              </a:ext>
              <a:ext uri="{C183D7F6-B498-43B3-948B-1728B52AA6E4}">
                <adec:decorative xmlns:adec="http://schemas.microsoft.com/office/drawing/2017/decorative" val="1"/>
              </a:ext>
            </a:extLst>
          </p:cNvPr>
          <p:cNvSpPr>
            <a:spLocks/>
          </p:cNvSpPr>
          <p:nvPr/>
        </p:nvSpPr>
        <p:spPr bwMode="auto">
          <a:xfrm>
            <a:off x="9680872" y="4039779"/>
            <a:ext cx="253214" cy="264856"/>
          </a:xfrm>
          <a:custGeom>
            <a:avLst/>
            <a:gdLst>
              <a:gd name="T0" fmla="*/ 0 w 87"/>
              <a:gd name="T1" fmla="*/ 11 h 91"/>
              <a:gd name="T2" fmla="*/ 7 w 87"/>
              <a:gd name="T3" fmla="*/ 4 h 91"/>
              <a:gd name="T4" fmla="*/ 14 w 87"/>
              <a:gd name="T5" fmla="*/ 0 h 91"/>
              <a:gd name="T6" fmla="*/ 35 w 87"/>
              <a:gd name="T7" fmla="*/ 18 h 91"/>
              <a:gd name="T8" fmla="*/ 49 w 87"/>
              <a:gd name="T9" fmla="*/ 11 h 91"/>
              <a:gd name="T10" fmla="*/ 55 w 87"/>
              <a:gd name="T11" fmla="*/ 14 h 91"/>
              <a:gd name="T12" fmla="*/ 62 w 87"/>
              <a:gd name="T13" fmla="*/ 11 h 91"/>
              <a:gd name="T14" fmla="*/ 87 w 87"/>
              <a:gd name="T15" fmla="*/ 32 h 91"/>
              <a:gd name="T16" fmla="*/ 80 w 87"/>
              <a:gd name="T17" fmla="*/ 35 h 91"/>
              <a:gd name="T18" fmla="*/ 69 w 87"/>
              <a:gd name="T19" fmla="*/ 35 h 91"/>
              <a:gd name="T20" fmla="*/ 62 w 87"/>
              <a:gd name="T21" fmla="*/ 32 h 91"/>
              <a:gd name="T22" fmla="*/ 52 w 87"/>
              <a:gd name="T23" fmla="*/ 38 h 91"/>
              <a:gd name="T24" fmla="*/ 59 w 87"/>
              <a:gd name="T25" fmla="*/ 49 h 91"/>
              <a:gd name="T26" fmla="*/ 66 w 87"/>
              <a:gd name="T27" fmla="*/ 45 h 91"/>
              <a:gd name="T28" fmla="*/ 76 w 87"/>
              <a:gd name="T29" fmla="*/ 70 h 91"/>
              <a:gd name="T30" fmla="*/ 76 w 87"/>
              <a:gd name="T31" fmla="*/ 91 h 91"/>
              <a:gd name="T32" fmla="*/ 66 w 87"/>
              <a:gd name="T33" fmla="*/ 80 h 91"/>
              <a:gd name="T34" fmla="*/ 52 w 87"/>
              <a:gd name="T35" fmla="*/ 70 h 91"/>
              <a:gd name="T36" fmla="*/ 28 w 87"/>
              <a:gd name="T37" fmla="*/ 38 h 91"/>
              <a:gd name="T38" fmla="*/ 14 w 87"/>
              <a:gd name="T39" fmla="*/ 28 h 91"/>
              <a:gd name="T40" fmla="*/ 0 w 87"/>
              <a:gd name="T4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1">
                <a:moveTo>
                  <a:pt x="0" y="11"/>
                </a:moveTo>
                <a:lnTo>
                  <a:pt x="7" y="4"/>
                </a:lnTo>
                <a:lnTo>
                  <a:pt x="14" y="0"/>
                </a:lnTo>
                <a:lnTo>
                  <a:pt x="35" y="18"/>
                </a:lnTo>
                <a:lnTo>
                  <a:pt x="49" y="11"/>
                </a:lnTo>
                <a:lnTo>
                  <a:pt x="55" y="14"/>
                </a:lnTo>
                <a:lnTo>
                  <a:pt x="62" y="11"/>
                </a:lnTo>
                <a:lnTo>
                  <a:pt x="87" y="32"/>
                </a:lnTo>
                <a:lnTo>
                  <a:pt x="80" y="35"/>
                </a:lnTo>
                <a:lnTo>
                  <a:pt x="69" y="35"/>
                </a:lnTo>
                <a:lnTo>
                  <a:pt x="62" y="32"/>
                </a:lnTo>
                <a:lnTo>
                  <a:pt x="52" y="38"/>
                </a:lnTo>
                <a:lnTo>
                  <a:pt x="59" y="49"/>
                </a:lnTo>
                <a:lnTo>
                  <a:pt x="66" y="45"/>
                </a:lnTo>
                <a:lnTo>
                  <a:pt x="76" y="70"/>
                </a:lnTo>
                <a:lnTo>
                  <a:pt x="76" y="91"/>
                </a:lnTo>
                <a:lnTo>
                  <a:pt x="66" y="80"/>
                </a:lnTo>
                <a:lnTo>
                  <a:pt x="52" y="70"/>
                </a:lnTo>
                <a:lnTo>
                  <a:pt x="28" y="38"/>
                </a:lnTo>
                <a:lnTo>
                  <a:pt x="14" y="28"/>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52" name="Freeform 247">
            <a:extLst>
              <a:ext uri="{FF2B5EF4-FFF2-40B4-BE49-F238E27FC236}">
                <a16:creationId xmlns:a16="http://schemas.microsoft.com/office/drawing/2014/main" id="{9D33791B-59F4-C0CD-4BE3-1D819F10AB4B}"/>
              </a:ext>
              <a:ext uri="{C183D7F6-B498-43B3-948B-1728B52AA6E4}">
                <adec:decorative xmlns:adec="http://schemas.microsoft.com/office/drawing/2017/decorative" val="1"/>
              </a:ext>
            </a:extLst>
          </p:cNvPr>
          <p:cNvSpPr>
            <a:spLocks/>
          </p:cNvSpPr>
          <p:nvPr/>
        </p:nvSpPr>
        <p:spPr bwMode="auto">
          <a:xfrm>
            <a:off x="9558632" y="4313366"/>
            <a:ext cx="273587" cy="212467"/>
          </a:xfrm>
          <a:custGeom>
            <a:avLst/>
            <a:gdLst>
              <a:gd name="T0" fmla="*/ 70 w 94"/>
              <a:gd name="T1" fmla="*/ 0 h 73"/>
              <a:gd name="T2" fmla="*/ 70 w 94"/>
              <a:gd name="T3" fmla="*/ 7 h 73"/>
              <a:gd name="T4" fmla="*/ 80 w 94"/>
              <a:gd name="T5" fmla="*/ 14 h 73"/>
              <a:gd name="T6" fmla="*/ 87 w 94"/>
              <a:gd name="T7" fmla="*/ 10 h 73"/>
              <a:gd name="T8" fmla="*/ 94 w 94"/>
              <a:gd name="T9" fmla="*/ 17 h 73"/>
              <a:gd name="T10" fmla="*/ 80 w 94"/>
              <a:gd name="T11" fmla="*/ 35 h 73"/>
              <a:gd name="T12" fmla="*/ 91 w 94"/>
              <a:gd name="T13" fmla="*/ 45 h 73"/>
              <a:gd name="T14" fmla="*/ 91 w 94"/>
              <a:gd name="T15" fmla="*/ 66 h 73"/>
              <a:gd name="T16" fmla="*/ 77 w 94"/>
              <a:gd name="T17" fmla="*/ 73 h 73"/>
              <a:gd name="T18" fmla="*/ 52 w 94"/>
              <a:gd name="T19" fmla="*/ 73 h 73"/>
              <a:gd name="T20" fmla="*/ 35 w 94"/>
              <a:gd name="T21" fmla="*/ 62 h 73"/>
              <a:gd name="T22" fmla="*/ 25 w 94"/>
              <a:gd name="T23" fmla="*/ 69 h 73"/>
              <a:gd name="T24" fmla="*/ 11 w 94"/>
              <a:gd name="T25" fmla="*/ 62 h 73"/>
              <a:gd name="T26" fmla="*/ 0 w 94"/>
              <a:gd name="T27" fmla="*/ 62 h 73"/>
              <a:gd name="T28" fmla="*/ 4 w 94"/>
              <a:gd name="T29" fmla="*/ 55 h 73"/>
              <a:gd name="T30" fmla="*/ 7 w 94"/>
              <a:gd name="T31" fmla="*/ 52 h 73"/>
              <a:gd name="T32" fmla="*/ 18 w 94"/>
              <a:gd name="T33" fmla="*/ 49 h 73"/>
              <a:gd name="T34" fmla="*/ 14 w 94"/>
              <a:gd name="T35" fmla="*/ 35 h 73"/>
              <a:gd name="T36" fmla="*/ 7 w 94"/>
              <a:gd name="T37" fmla="*/ 35 h 73"/>
              <a:gd name="T38" fmla="*/ 7 w 94"/>
              <a:gd name="T39" fmla="*/ 14 h 73"/>
              <a:gd name="T40" fmla="*/ 28 w 94"/>
              <a:gd name="T41" fmla="*/ 3 h 73"/>
              <a:gd name="T42" fmla="*/ 49 w 94"/>
              <a:gd name="T43" fmla="*/ 0 h 73"/>
              <a:gd name="T44" fmla="*/ 63 w 94"/>
              <a:gd name="T45" fmla="*/ 3 h 73"/>
              <a:gd name="T46" fmla="*/ 70 w 94"/>
              <a:gd name="T4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3">
                <a:moveTo>
                  <a:pt x="70" y="0"/>
                </a:moveTo>
                <a:lnTo>
                  <a:pt x="70" y="7"/>
                </a:lnTo>
                <a:lnTo>
                  <a:pt x="80" y="14"/>
                </a:lnTo>
                <a:lnTo>
                  <a:pt x="87" y="10"/>
                </a:lnTo>
                <a:lnTo>
                  <a:pt x="94" y="17"/>
                </a:lnTo>
                <a:lnTo>
                  <a:pt x="80" y="35"/>
                </a:lnTo>
                <a:lnTo>
                  <a:pt x="91" y="45"/>
                </a:lnTo>
                <a:lnTo>
                  <a:pt x="91" y="66"/>
                </a:lnTo>
                <a:lnTo>
                  <a:pt x="77" y="73"/>
                </a:lnTo>
                <a:lnTo>
                  <a:pt x="52" y="73"/>
                </a:lnTo>
                <a:lnTo>
                  <a:pt x="35" y="62"/>
                </a:lnTo>
                <a:lnTo>
                  <a:pt x="25" y="69"/>
                </a:lnTo>
                <a:lnTo>
                  <a:pt x="11" y="62"/>
                </a:lnTo>
                <a:lnTo>
                  <a:pt x="0" y="62"/>
                </a:lnTo>
                <a:lnTo>
                  <a:pt x="4" y="55"/>
                </a:lnTo>
                <a:lnTo>
                  <a:pt x="7" y="52"/>
                </a:lnTo>
                <a:lnTo>
                  <a:pt x="18" y="49"/>
                </a:lnTo>
                <a:lnTo>
                  <a:pt x="14" y="35"/>
                </a:lnTo>
                <a:lnTo>
                  <a:pt x="7" y="35"/>
                </a:lnTo>
                <a:lnTo>
                  <a:pt x="7" y="14"/>
                </a:lnTo>
                <a:lnTo>
                  <a:pt x="28" y="3"/>
                </a:lnTo>
                <a:lnTo>
                  <a:pt x="49" y="0"/>
                </a:lnTo>
                <a:lnTo>
                  <a:pt x="63" y="3"/>
                </a:lnTo>
                <a:lnTo>
                  <a:pt x="7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3" name="Freeform 248">
            <a:extLst>
              <a:ext uri="{FF2B5EF4-FFF2-40B4-BE49-F238E27FC236}">
                <a16:creationId xmlns:a16="http://schemas.microsoft.com/office/drawing/2014/main" id="{69814CF2-2F61-4400-E83A-F12F0B5825A5}"/>
              </a:ext>
              <a:ext uri="{C183D7F6-B498-43B3-948B-1728B52AA6E4}">
                <adec:decorative xmlns:adec="http://schemas.microsoft.com/office/drawing/2017/decorative" val="1"/>
              </a:ext>
            </a:extLst>
          </p:cNvPr>
          <p:cNvSpPr>
            <a:spLocks/>
          </p:cNvSpPr>
          <p:nvPr/>
        </p:nvSpPr>
        <p:spPr bwMode="auto">
          <a:xfrm>
            <a:off x="9579006" y="4080527"/>
            <a:ext cx="90226" cy="61121"/>
          </a:xfrm>
          <a:custGeom>
            <a:avLst/>
            <a:gdLst>
              <a:gd name="T0" fmla="*/ 18 w 31"/>
              <a:gd name="T1" fmla="*/ 0 h 21"/>
              <a:gd name="T2" fmla="*/ 21 w 31"/>
              <a:gd name="T3" fmla="*/ 0 h 21"/>
              <a:gd name="T4" fmla="*/ 31 w 31"/>
              <a:gd name="T5" fmla="*/ 4 h 21"/>
              <a:gd name="T6" fmla="*/ 24 w 31"/>
              <a:gd name="T7" fmla="*/ 21 h 21"/>
              <a:gd name="T8" fmla="*/ 4 w 31"/>
              <a:gd name="T9" fmla="*/ 21 h 21"/>
              <a:gd name="T10" fmla="*/ 0 w 31"/>
              <a:gd name="T11" fmla="*/ 18 h 21"/>
              <a:gd name="T12" fmla="*/ 0 w 31"/>
              <a:gd name="T13" fmla="*/ 14 h 21"/>
              <a:gd name="T14" fmla="*/ 4 w 31"/>
              <a:gd name="T15" fmla="*/ 11 h 21"/>
              <a:gd name="T16" fmla="*/ 11 w 31"/>
              <a:gd name="T17" fmla="*/ 11 h 21"/>
              <a:gd name="T18" fmla="*/ 11 w 31"/>
              <a:gd name="T19" fmla="*/ 7 h 21"/>
              <a:gd name="T20" fmla="*/ 14 w 31"/>
              <a:gd name="T21" fmla="*/ 4 h 21"/>
              <a:gd name="T22" fmla="*/ 18 w 31"/>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1">
                <a:moveTo>
                  <a:pt x="18" y="0"/>
                </a:moveTo>
                <a:lnTo>
                  <a:pt x="21" y="0"/>
                </a:lnTo>
                <a:lnTo>
                  <a:pt x="31" y="4"/>
                </a:lnTo>
                <a:lnTo>
                  <a:pt x="24" y="21"/>
                </a:lnTo>
                <a:lnTo>
                  <a:pt x="4" y="21"/>
                </a:lnTo>
                <a:lnTo>
                  <a:pt x="0" y="18"/>
                </a:lnTo>
                <a:lnTo>
                  <a:pt x="0" y="14"/>
                </a:lnTo>
                <a:lnTo>
                  <a:pt x="4" y="11"/>
                </a:lnTo>
                <a:lnTo>
                  <a:pt x="11" y="11"/>
                </a:lnTo>
                <a:lnTo>
                  <a:pt x="11" y="7"/>
                </a:lnTo>
                <a:lnTo>
                  <a:pt x="14" y="4"/>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4" name="Freeform 249">
            <a:extLst>
              <a:ext uri="{FF2B5EF4-FFF2-40B4-BE49-F238E27FC236}">
                <a16:creationId xmlns:a16="http://schemas.microsoft.com/office/drawing/2014/main" id="{7E10F71A-7A09-8DFB-4ADC-ECA1024EC4F0}"/>
              </a:ext>
              <a:ext uri="{C183D7F6-B498-43B3-948B-1728B52AA6E4}">
                <adec:decorative xmlns:adec="http://schemas.microsoft.com/office/drawing/2017/decorative" val="1"/>
              </a:ext>
            </a:extLst>
          </p:cNvPr>
          <p:cNvSpPr>
            <a:spLocks/>
          </p:cNvSpPr>
          <p:nvPr/>
        </p:nvSpPr>
        <p:spPr bwMode="auto">
          <a:xfrm>
            <a:off x="9631395" y="3978657"/>
            <a:ext cx="69852" cy="113510"/>
          </a:xfrm>
          <a:custGeom>
            <a:avLst/>
            <a:gdLst>
              <a:gd name="T0" fmla="*/ 13 w 24"/>
              <a:gd name="T1" fmla="*/ 0 h 39"/>
              <a:gd name="T2" fmla="*/ 24 w 24"/>
              <a:gd name="T3" fmla="*/ 25 h 39"/>
              <a:gd name="T4" fmla="*/ 17 w 24"/>
              <a:gd name="T5" fmla="*/ 32 h 39"/>
              <a:gd name="T6" fmla="*/ 13 w 24"/>
              <a:gd name="T7" fmla="*/ 35 h 39"/>
              <a:gd name="T8" fmla="*/ 13 w 24"/>
              <a:gd name="T9" fmla="*/ 39 h 39"/>
              <a:gd name="T10" fmla="*/ 3 w 24"/>
              <a:gd name="T11" fmla="*/ 35 h 39"/>
              <a:gd name="T12" fmla="*/ 0 w 24"/>
              <a:gd name="T13" fmla="*/ 35 h 39"/>
              <a:gd name="T14" fmla="*/ 3 w 24"/>
              <a:gd name="T15" fmla="*/ 35 h 39"/>
              <a:gd name="T16" fmla="*/ 3 w 24"/>
              <a:gd name="T17" fmla="*/ 32 h 39"/>
              <a:gd name="T18" fmla="*/ 3 w 24"/>
              <a:gd name="T19" fmla="*/ 25 h 39"/>
              <a:gd name="T20" fmla="*/ 0 w 24"/>
              <a:gd name="T21" fmla="*/ 18 h 39"/>
              <a:gd name="T22" fmla="*/ 0 w 24"/>
              <a:gd name="T23" fmla="*/ 14 h 39"/>
              <a:gd name="T24" fmla="*/ 3 w 24"/>
              <a:gd name="T25" fmla="*/ 11 h 39"/>
              <a:gd name="T26" fmla="*/ 6 w 24"/>
              <a:gd name="T27" fmla="*/ 11 h 39"/>
              <a:gd name="T28" fmla="*/ 10 w 24"/>
              <a:gd name="T29" fmla="*/ 4 h 39"/>
              <a:gd name="T30" fmla="*/ 13 w 24"/>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9">
                <a:moveTo>
                  <a:pt x="13" y="0"/>
                </a:moveTo>
                <a:lnTo>
                  <a:pt x="24" y="25"/>
                </a:lnTo>
                <a:lnTo>
                  <a:pt x="17" y="32"/>
                </a:lnTo>
                <a:lnTo>
                  <a:pt x="13" y="35"/>
                </a:lnTo>
                <a:lnTo>
                  <a:pt x="13" y="39"/>
                </a:lnTo>
                <a:lnTo>
                  <a:pt x="3" y="35"/>
                </a:lnTo>
                <a:lnTo>
                  <a:pt x="0" y="35"/>
                </a:lnTo>
                <a:lnTo>
                  <a:pt x="3" y="35"/>
                </a:lnTo>
                <a:lnTo>
                  <a:pt x="3" y="32"/>
                </a:lnTo>
                <a:lnTo>
                  <a:pt x="3" y="25"/>
                </a:lnTo>
                <a:lnTo>
                  <a:pt x="0" y="18"/>
                </a:lnTo>
                <a:lnTo>
                  <a:pt x="0" y="14"/>
                </a:lnTo>
                <a:lnTo>
                  <a:pt x="3" y="11"/>
                </a:lnTo>
                <a:lnTo>
                  <a:pt x="6" y="11"/>
                </a:lnTo>
                <a:lnTo>
                  <a:pt x="10" y="4"/>
                </a:lnTo>
                <a:lnTo>
                  <a:pt x="13"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5" name="Freeform 250">
            <a:extLst>
              <a:ext uri="{FF2B5EF4-FFF2-40B4-BE49-F238E27FC236}">
                <a16:creationId xmlns:a16="http://schemas.microsoft.com/office/drawing/2014/main" id="{EE2C22B6-3A31-2F38-1454-D17D2FE72142}"/>
              </a:ext>
              <a:ext uri="{C183D7F6-B498-43B3-948B-1728B52AA6E4}">
                <adec:decorative xmlns:adec="http://schemas.microsoft.com/office/drawing/2017/decorative" val="1"/>
              </a:ext>
            </a:extLst>
          </p:cNvPr>
          <p:cNvSpPr>
            <a:spLocks/>
          </p:cNvSpPr>
          <p:nvPr/>
        </p:nvSpPr>
        <p:spPr bwMode="auto">
          <a:xfrm>
            <a:off x="9599378" y="4010675"/>
            <a:ext cx="20374" cy="49479"/>
          </a:xfrm>
          <a:custGeom>
            <a:avLst/>
            <a:gdLst>
              <a:gd name="T0" fmla="*/ 0 w 7"/>
              <a:gd name="T1" fmla="*/ 10 h 17"/>
              <a:gd name="T2" fmla="*/ 0 w 7"/>
              <a:gd name="T3" fmla="*/ 7 h 17"/>
              <a:gd name="T4" fmla="*/ 0 w 7"/>
              <a:gd name="T5" fmla="*/ 3 h 17"/>
              <a:gd name="T6" fmla="*/ 4 w 7"/>
              <a:gd name="T7" fmla="*/ 0 h 17"/>
              <a:gd name="T8" fmla="*/ 7 w 7"/>
              <a:gd name="T9" fmla="*/ 3 h 17"/>
              <a:gd name="T10" fmla="*/ 7 w 7"/>
              <a:gd name="T11" fmla="*/ 7 h 17"/>
              <a:gd name="T12" fmla="*/ 7 w 7"/>
              <a:gd name="T13" fmla="*/ 14 h 17"/>
              <a:gd name="T14" fmla="*/ 4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7"/>
                </a:lnTo>
                <a:lnTo>
                  <a:pt x="0" y="3"/>
                </a:lnTo>
                <a:lnTo>
                  <a:pt x="4" y="0"/>
                </a:lnTo>
                <a:lnTo>
                  <a:pt x="7" y="3"/>
                </a:lnTo>
                <a:lnTo>
                  <a:pt x="7" y="7"/>
                </a:lnTo>
                <a:lnTo>
                  <a:pt x="7" y="14"/>
                </a:lnTo>
                <a:lnTo>
                  <a:pt x="4" y="17"/>
                </a:lnTo>
                <a:lnTo>
                  <a:pt x="0" y="17"/>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6" name="Freeform 251">
            <a:extLst>
              <a:ext uri="{FF2B5EF4-FFF2-40B4-BE49-F238E27FC236}">
                <a16:creationId xmlns:a16="http://schemas.microsoft.com/office/drawing/2014/main" id="{6C61AD84-B15C-B33D-3735-7CEBCA09189E}"/>
              </a:ext>
              <a:ext uri="{C183D7F6-B498-43B3-948B-1728B52AA6E4}">
                <adec:decorative xmlns:adec="http://schemas.microsoft.com/office/drawing/2017/decorative" val="1"/>
              </a:ext>
            </a:extLst>
          </p:cNvPr>
          <p:cNvSpPr>
            <a:spLocks/>
          </p:cNvSpPr>
          <p:nvPr/>
        </p:nvSpPr>
        <p:spPr bwMode="auto">
          <a:xfrm>
            <a:off x="9762366" y="4243514"/>
            <a:ext cx="139704" cy="119331"/>
          </a:xfrm>
          <a:custGeom>
            <a:avLst/>
            <a:gdLst>
              <a:gd name="T0" fmla="*/ 48 w 48"/>
              <a:gd name="T1" fmla="*/ 21 h 41"/>
              <a:gd name="T2" fmla="*/ 45 w 48"/>
              <a:gd name="T3" fmla="*/ 38 h 41"/>
              <a:gd name="T4" fmla="*/ 38 w 48"/>
              <a:gd name="T5" fmla="*/ 41 h 41"/>
              <a:gd name="T6" fmla="*/ 31 w 48"/>
              <a:gd name="T7" fmla="*/ 34 h 41"/>
              <a:gd name="T8" fmla="*/ 24 w 48"/>
              <a:gd name="T9" fmla="*/ 41 h 41"/>
              <a:gd name="T10" fmla="*/ 17 w 48"/>
              <a:gd name="T11" fmla="*/ 34 h 41"/>
              <a:gd name="T12" fmla="*/ 10 w 48"/>
              <a:gd name="T13" fmla="*/ 38 h 41"/>
              <a:gd name="T14" fmla="*/ 0 w 48"/>
              <a:gd name="T15" fmla="*/ 31 h 41"/>
              <a:gd name="T16" fmla="*/ 0 w 48"/>
              <a:gd name="T17" fmla="*/ 24 h 41"/>
              <a:gd name="T18" fmla="*/ 0 w 48"/>
              <a:gd name="T19" fmla="*/ 21 h 41"/>
              <a:gd name="T20" fmla="*/ 7 w 48"/>
              <a:gd name="T21" fmla="*/ 3 h 41"/>
              <a:gd name="T22" fmla="*/ 24 w 48"/>
              <a:gd name="T23" fmla="*/ 0 h 41"/>
              <a:gd name="T24" fmla="*/ 38 w 48"/>
              <a:gd name="T25" fmla="*/ 10 h 41"/>
              <a:gd name="T26" fmla="*/ 48 w 48"/>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1">
                <a:moveTo>
                  <a:pt x="48" y="21"/>
                </a:moveTo>
                <a:lnTo>
                  <a:pt x="45" y="38"/>
                </a:lnTo>
                <a:lnTo>
                  <a:pt x="38" y="41"/>
                </a:lnTo>
                <a:lnTo>
                  <a:pt x="31" y="34"/>
                </a:lnTo>
                <a:lnTo>
                  <a:pt x="24" y="41"/>
                </a:lnTo>
                <a:lnTo>
                  <a:pt x="17" y="34"/>
                </a:lnTo>
                <a:lnTo>
                  <a:pt x="10" y="38"/>
                </a:lnTo>
                <a:lnTo>
                  <a:pt x="0" y="31"/>
                </a:lnTo>
                <a:lnTo>
                  <a:pt x="0" y="24"/>
                </a:lnTo>
                <a:lnTo>
                  <a:pt x="0" y="21"/>
                </a:lnTo>
                <a:lnTo>
                  <a:pt x="7" y="3"/>
                </a:lnTo>
                <a:lnTo>
                  <a:pt x="24" y="0"/>
                </a:lnTo>
                <a:lnTo>
                  <a:pt x="38" y="10"/>
                </a:lnTo>
                <a:lnTo>
                  <a:pt x="48" y="2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57" name="Freeform 253">
            <a:extLst>
              <a:ext uri="{FF2B5EF4-FFF2-40B4-BE49-F238E27FC236}">
                <a16:creationId xmlns:a16="http://schemas.microsoft.com/office/drawing/2014/main" id="{016DBE5F-6A03-EC42-3032-5FF4BD731301}"/>
              </a:ext>
              <a:ext uri="{C183D7F6-B498-43B3-948B-1728B52AA6E4}">
                <adec:decorative xmlns:adec="http://schemas.microsoft.com/office/drawing/2017/decorative" val="1"/>
              </a:ext>
            </a:extLst>
          </p:cNvPr>
          <p:cNvSpPr>
            <a:spLocks/>
          </p:cNvSpPr>
          <p:nvPr/>
        </p:nvSpPr>
        <p:spPr bwMode="auto">
          <a:xfrm>
            <a:off x="9488780" y="4132915"/>
            <a:ext cx="212467" cy="221198"/>
          </a:xfrm>
          <a:custGeom>
            <a:avLst/>
            <a:gdLst>
              <a:gd name="T0" fmla="*/ 31 w 73"/>
              <a:gd name="T1" fmla="*/ 0 h 76"/>
              <a:gd name="T2" fmla="*/ 35 w 73"/>
              <a:gd name="T3" fmla="*/ 3 h 76"/>
              <a:gd name="T4" fmla="*/ 66 w 73"/>
              <a:gd name="T5" fmla="*/ 27 h 76"/>
              <a:gd name="T6" fmla="*/ 62 w 73"/>
              <a:gd name="T7" fmla="*/ 52 h 76"/>
              <a:gd name="T8" fmla="*/ 73 w 73"/>
              <a:gd name="T9" fmla="*/ 62 h 76"/>
              <a:gd name="T10" fmla="*/ 52 w 73"/>
              <a:gd name="T11" fmla="*/ 65 h 76"/>
              <a:gd name="T12" fmla="*/ 31 w 73"/>
              <a:gd name="T13" fmla="*/ 76 h 76"/>
              <a:gd name="T14" fmla="*/ 24 w 73"/>
              <a:gd name="T15" fmla="*/ 65 h 76"/>
              <a:gd name="T16" fmla="*/ 14 w 73"/>
              <a:gd name="T17" fmla="*/ 65 h 76"/>
              <a:gd name="T18" fmla="*/ 14 w 73"/>
              <a:gd name="T19" fmla="*/ 62 h 76"/>
              <a:gd name="T20" fmla="*/ 14 w 73"/>
              <a:gd name="T21" fmla="*/ 59 h 76"/>
              <a:gd name="T22" fmla="*/ 10 w 73"/>
              <a:gd name="T23" fmla="*/ 52 h 76"/>
              <a:gd name="T24" fmla="*/ 7 w 73"/>
              <a:gd name="T25" fmla="*/ 45 h 76"/>
              <a:gd name="T26" fmla="*/ 3 w 73"/>
              <a:gd name="T27" fmla="*/ 38 h 76"/>
              <a:gd name="T28" fmla="*/ 0 w 73"/>
              <a:gd name="T29" fmla="*/ 34 h 76"/>
              <a:gd name="T30" fmla="*/ 3 w 73"/>
              <a:gd name="T31" fmla="*/ 31 h 76"/>
              <a:gd name="T32" fmla="*/ 7 w 73"/>
              <a:gd name="T33" fmla="*/ 31 h 76"/>
              <a:gd name="T34" fmla="*/ 10 w 73"/>
              <a:gd name="T35" fmla="*/ 27 h 76"/>
              <a:gd name="T36" fmla="*/ 10 w 73"/>
              <a:gd name="T37" fmla="*/ 24 h 76"/>
              <a:gd name="T38" fmla="*/ 10 w 73"/>
              <a:gd name="T39" fmla="*/ 20 h 76"/>
              <a:gd name="T40" fmla="*/ 10 w 73"/>
              <a:gd name="T41" fmla="*/ 17 h 76"/>
              <a:gd name="T42" fmla="*/ 14 w 73"/>
              <a:gd name="T43" fmla="*/ 13 h 76"/>
              <a:gd name="T44" fmla="*/ 17 w 73"/>
              <a:gd name="T45" fmla="*/ 13 h 76"/>
              <a:gd name="T46" fmla="*/ 17 w 73"/>
              <a:gd name="T47" fmla="*/ 20 h 76"/>
              <a:gd name="T48" fmla="*/ 21 w 73"/>
              <a:gd name="T49" fmla="*/ 20 h 76"/>
              <a:gd name="T50" fmla="*/ 24 w 73"/>
              <a:gd name="T51" fmla="*/ 17 h 76"/>
              <a:gd name="T52" fmla="*/ 24 w 73"/>
              <a:gd name="T53" fmla="*/ 10 h 76"/>
              <a:gd name="T54" fmla="*/ 24 w 73"/>
              <a:gd name="T55" fmla="*/ 6 h 76"/>
              <a:gd name="T56" fmla="*/ 28 w 73"/>
              <a:gd name="T57" fmla="*/ 6 h 76"/>
              <a:gd name="T58" fmla="*/ 28 w 73"/>
              <a:gd name="T59" fmla="*/ 3 h 76"/>
              <a:gd name="T60" fmla="*/ 31 w 73"/>
              <a:gd name="T61" fmla="*/ 3 h 76"/>
              <a:gd name="T62" fmla="*/ 31 w 73"/>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76">
                <a:moveTo>
                  <a:pt x="31" y="0"/>
                </a:moveTo>
                <a:lnTo>
                  <a:pt x="35" y="3"/>
                </a:lnTo>
                <a:lnTo>
                  <a:pt x="66" y="27"/>
                </a:lnTo>
                <a:lnTo>
                  <a:pt x="62" y="52"/>
                </a:lnTo>
                <a:lnTo>
                  <a:pt x="73" y="62"/>
                </a:lnTo>
                <a:lnTo>
                  <a:pt x="52" y="65"/>
                </a:lnTo>
                <a:lnTo>
                  <a:pt x="31" y="76"/>
                </a:lnTo>
                <a:lnTo>
                  <a:pt x="24" y="65"/>
                </a:lnTo>
                <a:lnTo>
                  <a:pt x="14" y="65"/>
                </a:lnTo>
                <a:lnTo>
                  <a:pt x="14" y="62"/>
                </a:lnTo>
                <a:lnTo>
                  <a:pt x="14" y="59"/>
                </a:lnTo>
                <a:lnTo>
                  <a:pt x="10" y="52"/>
                </a:lnTo>
                <a:lnTo>
                  <a:pt x="7" y="45"/>
                </a:lnTo>
                <a:lnTo>
                  <a:pt x="3" y="38"/>
                </a:lnTo>
                <a:lnTo>
                  <a:pt x="0" y="34"/>
                </a:lnTo>
                <a:lnTo>
                  <a:pt x="3" y="31"/>
                </a:lnTo>
                <a:lnTo>
                  <a:pt x="7" y="31"/>
                </a:lnTo>
                <a:lnTo>
                  <a:pt x="10" y="27"/>
                </a:lnTo>
                <a:lnTo>
                  <a:pt x="10" y="24"/>
                </a:lnTo>
                <a:lnTo>
                  <a:pt x="10" y="20"/>
                </a:lnTo>
                <a:lnTo>
                  <a:pt x="10" y="17"/>
                </a:lnTo>
                <a:lnTo>
                  <a:pt x="14" y="13"/>
                </a:lnTo>
                <a:lnTo>
                  <a:pt x="17" y="13"/>
                </a:lnTo>
                <a:lnTo>
                  <a:pt x="17" y="20"/>
                </a:lnTo>
                <a:lnTo>
                  <a:pt x="21" y="20"/>
                </a:lnTo>
                <a:lnTo>
                  <a:pt x="24" y="17"/>
                </a:lnTo>
                <a:lnTo>
                  <a:pt x="24" y="10"/>
                </a:lnTo>
                <a:lnTo>
                  <a:pt x="24" y="6"/>
                </a:lnTo>
                <a:lnTo>
                  <a:pt x="28" y="6"/>
                </a:lnTo>
                <a:lnTo>
                  <a:pt x="28" y="3"/>
                </a:lnTo>
                <a:lnTo>
                  <a:pt x="31" y="3"/>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8" name="Freeform 254">
            <a:extLst>
              <a:ext uri="{FF2B5EF4-FFF2-40B4-BE49-F238E27FC236}">
                <a16:creationId xmlns:a16="http://schemas.microsoft.com/office/drawing/2014/main" id="{28EBEF0D-BEE4-2754-8DAB-47434BABD875}"/>
              </a:ext>
              <a:ext uri="{C183D7F6-B498-43B3-948B-1728B52AA6E4}">
                <adec:decorative xmlns:adec="http://schemas.microsoft.com/office/drawing/2017/decorative" val="1"/>
              </a:ext>
            </a:extLst>
          </p:cNvPr>
          <p:cNvSpPr>
            <a:spLocks/>
          </p:cNvSpPr>
          <p:nvPr/>
        </p:nvSpPr>
        <p:spPr bwMode="auto">
          <a:xfrm>
            <a:off x="9791471" y="4304634"/>
            <a:ext cx="162988" cy="250303"/>
          </a:xfrm>
          <a:custGeom>
            <a:avLst/>
            <a:gdLst>
              <a:gd name="T0" fmla="*/ 14 w 56"/>
              <a:gd name="T1" fmla="*/ 20 h 86"/>
              <a:gd name="T2" fmla="*/ 21 w 56"/>
              <a:gd name="T3" fmla="*/ 13 h 86"/>
              <a:gd name="T4" fmla="*/ 28 w 56"/>
              <a:gd name="T5" fmla="*/ 20 h 86"/>
              <a:gd name="T6" fmla="*/ 35 w 56"/>
              <a:gd name="T7" fmla="*/ 17 h 86"/>
              <a:gd name="T8" fmla="*/ 38 w 56"/>
              <a:gd name="T9" fmla="*/ 0 h 86"/>
              <a:gd name="T10" fmla="*/ 56 w 56"/>
              <a:gd name="T11" fmla="*/ 24 h 86"/>
              <a:gd name="T12" fmla="*/ 52 w 56"/>
              <a:gd name="T13" fmla="*/ 41 h 86"/>
              <a:gd name="T14" fmla="*/ 38 w 56"/>
              <a:gd name="T15" fmla="*/ 45 h 86"/>
              <a:gd name="T16" fmla="*/ 35 w 56"/>
              <a:gd name="T17" fmla="*/ 52 h 86"/>
              <a:gd name="T18" fmla="*/ 28 w 56"/>
              <a:gd name="T19" fmla="*/ 72 h 86"/>
              <a:gd name="T20" fmla="*/ 21 w 56"/>
              <a:gd name="T21" fmla="*/ 86 h 86"/>
              <a:gd name="T22" fmla="*/ 17 w 56"/>
              <a:gd name="T23" fmla="*/ 86 h 86"/>
              <a:gd name="T24" fmla="*/ 11 w 56"/>
              <a:gd name="T25" fmla="*/ 69 h 86"/>
              <a:gd name="T26" fmla="*/ 11 w 56"/>
              <a:gd name="T27" fmla="*/ 48 h 86"/>
              <a:gd name="T28" fmla="*/ 0 w 56"/>
              <a:gd name="T29" fmla="*/ 38 h 86"/>
              <a:gd name="T30" fmla="*/ 14 w 56"/>
              <a:gd name="T3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6">
                <a:moveTo>
                  <a:pt x="14" y="20"/>
                </a:moveTo>
                <a:lnTo>
                  <a:pt x="21" y="13"/>
                </a:lnTo>
                <a:lnTo>
                  <a:pt x="28" y="20"/>
                </a:lnTo>
                <a:lnTo>
                  <a:pt x="35" y="17"/>
                </a:lnTo>
                <a:lnTo>
                  <a:pt x="38" y="0"/>
                </a:lnTo>
                <a:lnTo>
                  <a:pt x="56" y="24"/>
                </a:lnTo>
                <a:lnTo>
                  <a:pt x="52" y="41"/>
                </a:lnTo>
                <a:lnTo>
                  <a:pt x="38" y="45"/>
                </a:lnTo>
                <a:lnTo>
                  <a:pt x="35" y="52"/>
                </a:lnTo>
                <a:lnTo>
                  <a:pt x="28" y="72"/>
                </a:lnTo>
                <a:lnTo>
                  <a:pt x="21" y="86"/>
                </a:lnTo>
                <a:lnTo>
                  <a:pt x="17" y="86"/>
                </a:lnTo>
                <a:lnTo>
                  <a:pt x="11" y="69"/>
                </a:lnTo>
                <a:lnTo>
                  <a:pt x="11" y="48"/>
                </a:lnTo>
                <a:lnTo>
                  <a:pt x="0" y="38"/>
                </a:lnTo>
                <a:lnTo>
                  <a:pt x="14" y="2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59" name="Freeform 255">
            <a:extLst>
              <a:ext uri="{FF2B5EF4-FFF2-40B4-BE49-F238E27FC236}">
                <a16:creationId xmlns:a16="http://schemas.microsoft.com/office/drawing/2014/main" id="{7822F2AC-3054-9768-A617-93565718CC56}"/>
              </a:ext>
              <a:ext uri="{C183D7F6-B498-43B3-948B-1728B52AA6E4}">
                <adec:decorative xmlns:adec="http://schemas.microsoft.com/office/drawing/2017/decorative" val="1"/>
              </a:ext>
            </a:extLst>
          </p:cNvPr>
          <p:cNvSpPr>
            <a:spLocks/>
          </p:cNvSpPr>
          <p:nvPr/>
        </p:nvSpPr>
        <p:spPr bwMode="auto">
          <a:xfrm>
            <a:off x="9477138" y="4493817"/>
            <a:ext cx="293961" cy="465679"/>
          </a:xfrm>
          <a:custGeom>
            <a:avLst/>
            <a:gdLst>
              <a:gd name="T0" fmla="*/ 56 w 101"/>
              <a:gd name="T1" fmla="*/ 39 h 160"/>
              <a:gd name="T2" fmla="*/ 77 w 101"/>
              <a:gd name="T3" fmla="*/ 46 h 160"/>
              <a:gd name="T4" fmla="*/ 73 w 101"/>
              <a:gd name="T5" fmla="*/ 59 h 160"/>
              <a:gd name="T6" fmla="*/ 87 w 101"/>
              <a:gd name="T7" fmla="*/ 56 h 160"/>
              <a:gd name="T8" fmla="*/ 98 w 101"/>
              <a:gd name="T9" fmla="*/ 63 h 160"/>
              <a:gd name="T10" fmla="*/ 98 w 101"/>
              <a:gd name="T11" fmla="*/ 73 h 160"/>
              <a:gd name="T12" fmla="*/ 91 w 101"/>
              <a:gd name="T13" fmla="*/ 77 h 160"/>
              <a:gd name="T14" fmla="*/ 87 w 101"/>
              <a:gd name="T15" fmla="*/ 84 h 160"/>
              <a:gd name="T16" fmla="*/ 98 w 101"/>
              <a:gd name="T17" fmla="*/ 104 h 160"/>
              <a:gd name="T18" fmla="*/ 94 w 101"/>
              <a:gd name="T19" fmla="*/ 111 h 160"/>
              <a:gd name="T20" fmla="*/ 101 w 101"/>
              <a:gd name="T21" fmla="*/ 136 h 160"/>
              <a:gd name="T22" fmla="*/ 98 w 101"/>
              <a:gd name="T23" fmla="*/ 143 h 160"/>
              <a:gd name="T24" fmla="*/ 87 w 101"/>
              <a:gd name="T25" fmla="*/ 160 h 160"/>
              <a:gd name="T26" fmla="*/ 73 w 101"/>
              <a:gd name="T27" fmla="*/ 150 h 160"/>
              <a:gd name="T28" fmla="*/ 80 w 101"/>
              <a:gd name="T29" fmla="*/ 146 h 160"/>
              <a:gd name="T30" fmla="*/ 66 w 101"/>
              <a:gd name="T31" fmla="*/ 111 h 160"/>
              <a:gd name="T32" fmla="*/ 63 w 101"/>
              <a:gd name="T33" fmla="*/ 115 h 160"/>
              <a:gd name="T34" fmla="*/ 56 w 101"/>
              <a:gd name="T35" fmla="*/ 94 h 160"/>
              <a:gd name="T36" fmla="*/ 56 w 101"/>
              <a:gd name="T37" fmla="*/ 84 h 160"/>
              <a:gd name="T38" fmla="*/ 39 w 101"/>
              <a:gd name="T39" fmla="*/ 66 h 160"/>
              <a:gd name="T40" fmla="*/ 39 w 101"/>
              <a:gd name="T41" fmla="*/ 59 h 160"/>
              <a:gd name="T42" fmla="*/ 53 w 101"/>
              <a:gd name="T43" fmla="*/ 49 h 160"/>
              <a:gd name="T44" fmla="*/ 42 w 101"/>
              <a:gd name="T45" fmla="*/ 42 h 160"/>
              <a:gd name="T46" fmla="*/ 0 w 101"/>
              <a:gd name="T47" fmla="*/ 52 h 160"/>
              <a:gd name="T48" fmla="*/ 11 w 101"/>
              <a:gd name="T49" fmla="*/ 39 h 160"/>
              <a:gd name="T50" fmla="*/ 11 w 101"/>
              <a:gd name="T51" fmla="*/ 28 h 160"/>
              <a:gd name="T52" fmla="*/ 28 w 101"/>
              <a:gd name="T53" fmla="*/ 0 h 160"/>
              <a:gd name="T54" fmla="*/ 39 w 101"/>
              <a:gd name="T55" fmla="*/ 0 h 160"/>
              <a:gd name="T56" fmla="*/ 53 w 101"/>
              <a:gd name="T57" fmla="*/ 7 h 160"/>
              <a:gd name="T58" fmla="*/ 59 w 101"/>
              <a:gd name="T59" fmla="*/ 28 h 160"/>
              <a:gd name="T60" fmla="*/ 56 w 101"/>
              <a:gd name="T61"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60">
                <a:moveTo>
                  <a:pt x="56" y="39"/>
                </a:moveTo>
                <a:lnTo>
                  <a:pt x="77" y="46"/>
                </a:lnTo>
                <a:lnTo>
                  <a:pt x="73" y="59"/>
                </a:lnTo>
                <a:lnTo>
                  <a:pt x="87" y="56"/>
                </a:lnTo>
                <a:lnTo>
                  <a:pt x="98" y="63"/>
                </a:lnTo>
                <a:lnTo>
                  <a:pt x="98" y="73"/>
                </a:lnTo>
                <a:lnTo>
                  <a:pt x="91" y="77"/>
                </a:lnTo>
                <a:lnTo>
                  <a:pt x="87" y="84"/>
                </a:lnTo>
                <a:lnTo>
                  <a:pt x="98" y="104"/>
                </a:lnTo>
                <a:lnTo>
                  <a:pt x="94" y="111"/>
                </a:lnTo>
                <a:lnTo>
                  <a:pt x="101" y="136"/>
                </a:lnTo>
                <a:lnTo>
                  <a:pt x="98" y="143"/>
                </a:lnTo>
                <a:lnTo>
                  <a:pt x="87" y="160"/>
                </a:lnTo>
                <a:lnTo>
                  <a:pt x="73" y="150"/>
                </a:lnTo>
                <a:lnTo>
                  <a:pt x="80" y="146"/>
                </a:lnTo>
                <a:lnTo>
                  <a:pt x="66" y="111"/>
                </a:lnTo>
                <a:lnTo>
                  <a:pt x="63" y="115"/>
                </a:lnTo>
                <a:lnTo>
                  <a:pt x="56" y="94"/>
                </a:lnTo>
                <a:lnTo>
                  <a:pt x="56" y="84"/>
                </a:lnTo>
                <a:lnTo>
                  <a:pt x="39" y="66"/>
                </a:lnTo>
                <a:lnTo>
                  <a:pt x="39" y="59"/>
                </a:lnTo>
                <a:lnTo>
                  <a:pt x="53" y="49"/>
                </a:lnTo>
                <a:lnTo>
                  <a:pt x="42" y="42"/>
                </a:lnTo>
                <a:lnTo>
                  <a:pt x="0" y="52"/>
                </a:lnTo>
                <a:lnTo>
                  <a:pt x="11" y="39"/>
                </a:lnTo>
                <a:lnTo>
                  <a:pt x="11" y="28"/>
                </a:lnTo>
                <a:lnTo>
                  <a:pt x="28" y="0"/>
                </a:lnTo>
                <a:lnTo>
                  <a:pt x="39" y="0"/>
                </a:lnTo>
                <a:lnTo>
                  <a:pt x="53" y="7"/>
                </a:lnTo>
                <a:lnTo>
                  <a:pt x="59" y="28"/>
                </a:lnTo>
                <a:lnTo>
                  <a:pt x="56" y="3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0" name="Freeform 256">
            <a:extLst>
              <a:ext uri="{FF2B5EF4-FFF2-40B4-BE49-F238E27FC236}">
                <a16:creationId xmlns:a16="http://schemas.microsoft.com/office/drawing/2014/main" id="{392D260B-25EF-4159-EEB3-C7FEA45252A6}"/>
              </a:ext>
              <a:ext uri="{C183D7F6-B498-43B3-948B-1728B52AA6E4}">
                <adec:decorative xmlns:adec="http://schemas.microsoft.com/office/drawing/2017/decorative" val="1"/>
              </a:ext>
            </a:extLst>
          </p:cNvPr>
          <p:cNvSpPr>
            <a:spLocks/>
          </p:cNvSpPr>
          <p:nvPr/>
        </p:nvSpPr>
        <p:spPr bwMode="auto">
          <a:xfrm>
            <a:off x="9590648" y="4071794"/>
            <a:ext cx="241572" cy="250303"/>
          </a:xfrm>
          <a:custGeom>
            <a:avLst/>
            <a:gdLst>
              <a:gd name="T0" fmla="*/ 31 w 83"/>
              <a:gd name="T1" fmla="*/ 0 h 86"/>
              <a:gd name="T2" fmla="*/ 45 w 83"/>
              <a:gd name="T3" fmla="*/ 17 h 86"/>
              <a:gd name="T4" fmla="*/ 59 w 83"/>
              <a:gd name="T5" fmla="*/ 27 h 86"/>
              <a:gd name="T6" fmla="*/ 83 w 83"/>
              <a:gd name="T7" fmla="*/ 59 h 86"/>
              <a:gd name="T8" fmla="*/ 66 w 83"/>
              <a:gd name="T9" fmla="*/ 62 h 86"/>
              <a:gd name="T10" fmla="*/ 59 w 83"/>
              <a:gd name="T11" fmla="*/ 80 h 86"/>
              <a:gd name="T12" fmla="*/ 59 w 83"/>
              <a:gd name="T13" fmla="*/ 83 h 86"/>
              <a:gd name="T14" fmla="*/ 52 w 83"/>
              <a:gd name="T15" fmla="*/ 86 h 86"/>
              <a:gd name="T16" fmla="*/ 38 w 83"/>
              <a:gd name="T17" fmla="*/ 83 h 86"/>
              <a:gd name="T18" fmla="*/ 27 w 83"/>
              <a:gd name="T19" fmla="*/ 73 h 86"/>
              <a:gd name="T20" fmla="*/ 31 w 83"/>
              <a:gd name="T21" fmla="*/ 48 h 86"/>
              <a:gd name="T22" fmla="*/ 0 w 83"/>
              <a:gd name="T23" fmla="*/ 24 h 86"/>
              <a:gd name="T24" fmla="*/ 20 w 83"/>
              <a:gd name="T25" fmla="*/ 24 h 86"/>
              <a:gd name="T26" fmla="*/ 27 w 83"/>
              <a:gd name="T27" fmla="*/ 7 h 86"/>
              <a:gd name="T28" fmla="*/ 27 w 83"/>
              <a:gd name="T29" fmla="*/ 3 h 86"/>
              <a:gd name="T30" fmla="*/ 31 w 83"/>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6">
                <a:moveTo>
                  <a:pt x="31" y="0"/>
                </a:moveTo>
                <a:lnTo>
                  <a:pt x="45" y="17"/>
                </a:lnTo>
                <a:lnTo>
                  <a:pt x="59" y="27"/>
                </a:lnTo>
                <a:lnTo>
                  <a:pt x="83" y="59"/>
                </a:lnTo>
                <a:lnTo>
                  <a:pt x="66" y="62"/>
                </a:lnTo>
                <a:lnTo>
                  <a:pt x="59" y="80"/>
                </a:lnTo>
                <a:lnTo>
                  <a:pt x="59" y="83"/>
                </a:lnTo>
                <a:lnTo>
                  <a:pt x="52" y="86"/>
                </a:lnTo>
                <a:lnTo>
                  <a:pt x="38" y="83"/>
                </a:lnTo>
                <a:lnTo>
                  <a:pt x="27" y="73"/>
                </a:lnTo>
                <a:lnTo>
                  <a:pt x="31" y="48"/>
                </a:lnTo>
                <a:lnTo>
                  <a:pt x="0" y="24"/>
                </a:lnTo>
                <a:lnTo>
                  <a:pt x="20" y="24"/>
                </a:lnTo>
                <a:lnTo>
                  <a:pt x="27" y="7"/>
                </a:lnTo>
                <a:lnTo>
                  <a:pt x="27" y="3"/>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1" name="Freeform 257">
            <a:extLst>
              <a:ext uri="{FF2B5EF4-FFF2-40B4-BE49-F238E27FC236}">
                <a16:creationId xmlns:a16="http://schemas.microsoft.com/office/drawing/2014/main" id="{8286F796-5DF0-A9B8-A823-F64AB3223227}"/>
              </a:ext>
              <a:ext uri="{C183D7F6-B498-43B3-948B-1728B52AA6E4}">
                <adec:decorative xmlns:adec="http://schemas.microsoft.com/office/drawing/2017/decorative" val="1"/>
              </a:ext>
            </a:extLst>
          </p:cNvPr>
          <p:cNvSpPr>
            <a:spLocks/>
          </p:cNvSpPr>
          <p:nvPr/>
        </p:nvSpPr>
        <p:spPr bwMode="auto">
          <a:xfrm>
            <a:off x="9730351" y="4685909"/>
            <a:ext cx="232840" cy="244482"/>
          </a:xfrm>
          <a:custGeom>
            <a:avLst/>
            <a:gdLst>
              <a:gd name="T0" fmla="*/ 80 w 80"/>
              <a:gd name="T1" fmla="*/ 21 h 84"/>
              <a:gd name="T2" fmla="*/ 80 w 80"/>
              <a:gd name="T3" fmla="*/ 11 h 84"/>
              <a:gd name="T4" fmla="*/ 66 w 80"/>
              <a:gd name="T5" fmla="*/ 4 h 84"/>
              <a:gd name="T6" fmla="*/ 63 w 80"/>
              <a:gd name="T7" fmla="*/ 0 h 84"/>
              <a:gd name="T8" fmla="*/ 56 w 80"/>
              <a:gd name="T9" fmla="*/ 4 h 84"/>
              <a:gd name="T10" fmla="*/ 49 w 80"/>
              <a:gd name="T11" fmla="*/ 7 h 84"/>
              <a:gd name="T12" fmla="*/ 35 w 80"/>
              <a:gd name="T13" fmla="*/ 28 h 84"/>
              <a:gd name="T14" fmla="*/ 25 w 80"/>
              <a:gd name="T15" fmla="*/ 25 h 84"/>
              <a:gd name="T16" fmla="*/ 11 w 80"/>
              <a:gd name="T17" fmla="*/ 7 h 84"/>
              <a:gd name="T18" fmla="*/ 4 w 80"/>
              <a:gd name="T19" fmla="*/ 11 h 84"/>
              <a:gd name="T20" fmla="*/ 0 w 80"/>
              <a:gd name="T21" fmla="*/ 18 h 84"/>
              <a:gd name="T22" fmla="*/ 11 w 80"/>
              <a:gd name="T23" fmla="*/ 38 h 84"/>
              <a:gd name="T24" fmla="*/ 7 w 80"/>
              <a:gd name="T25" fmla="*/ 45 h 84"/>
              <a:gd name="T26" fmla="*/ 14 w 80"/>
              <a:gd name="T27" fmla="*/ 70 h 84"/>
              <a:gd name="T28" fmla="*/ 11 w 80"/>
              <a:gd name="T29" fmla="*/ 77 h 84"/>
              <a:gd name="T30" fmla="*/ 28 w 80"/>
              <a:gd name="T31" fmla="*/ 84 h 84"/>
              <a:gd name="T32" fmla="*/ 32 w 80"/>
              <a:gd name="T33" fmla="*/ 77 h 84"/>
              <a:gd name="T34" fmla="*/ 45 w 80"/>
              <a:gd name="T35" fmla="*/ 77 h 84"/>
              <a:gd name="T36" fmla="*/ 52 w 80"/>
              <a:gd name="T37" fmla="*/ 73 h 84"/>
              <a:gd name="T38" fmla="*/ 63 w 80"/>
              <a:gd name="T39" fmla="*/ 63 h 84"/>
              <a:gd name="T40" fmla="*/ 77 w 80"/>
              <a:gd name="T41" fmla="*/ 45 h 84"/>
              <a:gd name="T42" fmla="*/ 80 w 80"/>
              <a:gd name="T43" fmla="*/ 45 h 84"/>
              <a:gd name="T44" fmla="*/ 77 w 80"/>
              <a:gd name="T45" fmla="*/ 32 h 84"/>
              <a:gd name="T46" fmla="*/ 80 w 80"/>
              <a:gd name="T47"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4">
                <a:moveTo>
                  <a:pt x="80" y="21"/>
                </a:moveTo>
                <a:lnTo>
                  <a:pt x="80" y="11"/>
                </a:lnTo>
                <a:lnTo>
                  <a:pt x="66" y="4"/>
                </a:lnTo>
                <a:lnTo>
                  <a:pt x="63" y="0"/>
                </a:lnTo>
                <a:lnTo>
                  <a:pt x="56" y="4"/>
                </a:lnTo>
                <a:lnTo>
                  <a:pt x="49" y="7"/>
                </a:lnTo>
                <a:lnTo>
                  <a:pt x="35" y="28"/>
                </a:lnTo>
                <a:lnTo>
                  <a:pt x="25" y="25"/>
                </a:lnTo>
                <a:lnTo>
                  <a:pt x="11" y="7"/>
                </a:lnTo>
                <a:lnTo>
                  <a:pt x="4" y="11"/>
                </a:lnTo>
                <a:lnTo>
                  <a:pt x="0" y="18"/>
                </a:lnTo>
                <a:lnTo>
                  <a:pt x="11" y="38"/>
                </a:lnTo>
                <a:lnTo>
                  <a:pt x="7" y="45"/>
                </a:lnTo>
                <a:lnTo>
                  <a:pt x="14" y="70"/>
                </a:lnTo>
                <a:lnTo>
                  <a:pt x="11" y="77"/>
                </a:lnTo>
                <a:lnTo>
                  <a:pt x="28" y="84"/>
                </a:lnTo>
                <a:lnTo>
                  <a:pt x="32" y="77"/>
                </a:lnTo>
                <a:lnTo>
                  <a:pt x="45" y="77"/>
                </a:lnTo>
                <a:lnTo>
                  <a:pt x="52" y="73"/>
                </a:lnTo>
                <a:lnTo>
                  <a:pt x="63" y="63"/>
                </a:lnTo>
                <a:lnTo>
                  <a:pt x="77" y="45"/>
                </a:lnTo>
                <a:lnTo>
                  <a:pt x="80" y="45"/>
                </a:lnTo>
                <a:lnTo>
                  <a:pt x="77" y="32"/>
                </a:lnTo>
                <a:lnTo>
                  <a:pt x="8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2" name="Freeform 258">
            <a:extLst>
              <a:ext uri="{FF2B5EF4-FFF2-40B4-BE49-F238E27FC236}">
                <a16:creationId xmlns:a16="http://schemas.microsoft.com/office/drawing/2014/main" id="{99BCCE38-9ADA-E9A6-EEF2-268F6F453E92}"/>
              </a:ext>
              <a:ext uri="{C183D7F6-B498-43B3-948B-1728B52AA6E4}">
                <adec:decorative xmlns:adec="http://schemas.microsoft.com/office/drawing/2017/decorative" val="1"/>
              </a:ext>
            </a:extLst>
          </p:cNvPr>
          <p:cNvSpPr>
            <a:spLocks/>
          </p:cNvSpPr>
          <p:nvPr/>
        </p:nvSpPr>
        <p:spPr bwMode="auto">
          <a:xfrm>
            <a:off x="9468407" y="5605627"/>
            <a:ext cx="151346" cy="180451"/>
          </a:xfrm>
          <a:custGeom>
            <a:avLst/>
            <a:gdLst>
              <a:gd name="T0" fmla="*/ 17 w 52"/>
              <a:gd name="T1" fmla="*/ 7 h 62"/>
              <a:gd name="T2" fmla="*/ 35 w 52"/>
              <a:gd name="T3" fmla="*/ 14 h 62"/>
              <a:gd name="T4" fmla="*/ 38 w 52"/>
              <a:gd name="T5" fmla="*/ 7 h 62"/>
              <a:gd name="T6" fmla="*/ 49 w 52"/>
              <a:gd name="T7" fmla="*/ 14 h 62"/>
              <a:gd name="T8" fmla="*/ 45 w 52"/>
              <a:gd name="T9" fmla="*/ 31 h 62"/>
              <a:gd name="T10" fmla="*/ 52 w 52"/>
              <a:gd name="T11" fmla="*/ 49 h 62"/>
              <a:gd name="T12" fmla="*/ 49 w 52"/>
              <a:gd name="T13" fmla="*/ 49 h 62"/>
              <a:gd name="T14" fmla="*/ 35 w 52"/>
              <a:gd name="T15" fmla="*/ 45 h 62"/>
              <a:gd name="T16" fmla="*/ 31 w 52"/>
              <a:gd name="T17" fmla="*/ 62 h 62"/>
              <a:gd name="T18" fmla="*/ 21 w 52"/>
              <a:gd name="T19" fmla="*/ 59 h 62"/>
              <a:gd name="T20" fmla="*/ 7 w 52"/>
              <a:gd name="T21" fmla="*/ 56 h 62"/>
              <a:gd name="T22" fmla="*/ 7 w 52"/>
              <a:gd name="T23" fmla="*/ 38 h 62"/>
              <a:gd name="T24" fmla="*/ 0 w 52"/>
              <a:gd name="T25" fmla="*/ 17 h 62"/>
              <a:gd name="T26" fmla="*/ 3 w 52"/>
              <a:gd name="T27" fmla="*/ 21 h 62"/>
              <a:gd name="T28" fmla="*/ 14 w 52"/>
              <a:gd name="T29" fmla="*/ 0 h 62"/>
              <a:gd name="T30" fmla="*/ 17 w 52"/>
              <a:gd name="T3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2">
                <a:moveTo>
                  <a:pt x="17" y="7"/>
                </a:moveTo>
                <a:lnTo>
                  <a:pt x="35" y="14"/>
                </a:lnTo>
                <a:lnTo>
                  <a:pt x="38" y="7"/>
                </a:lnTo>
                <a:lnTo>
                  <a:pt x="49" y="14"/>
                </a:lnTo>
                <a:lnTo>
                  <a:pt x="45" y="31"/>
                </a:lnTo>
                <a:lnTo>
                  <a:pt x="52" y="49"/>
                </a:lnTo>
                <a:lnTo>
                  <a:pt x="49" y="49"/>
                </a:lnTo>
                <a:lnTo>
                  <a:pt x="35" y="45"/>
                </a:lnTo>
                <a:lnTo>
                  <a:pt x="31" y="62"/>
                </a:lnTo>
                <a:lnTo>
                  <a:pt x="21" y="59"/>
                </a:lnTo>
                <a:lnTo>
                  <a:pt x="7" y="56"/>
                </a:lnTo>
                <a:lnTo>
                  <a:pt x="7" y="38"/>
                </a:lnTo>
                <a:lnTo>
                  <a:pt x="0" y="17"/>
                </a:lnTo>
                <a:lnTo>
                  <a:pt x="3" y="21"/>
                </a:lnTo>
                <a:lnTo>
                  <a:pt x="14" y="0"/>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3" name="Freeform 259">
            <a:extLst>
              <a:ext uri="{FF2B5EF4-FFF2-40B4-BE49-F238E27FC236}">
                <a16:creationId xmlns:a16="http://schemas.microsoft.com/office/drawing/2014/main" id="{72E8EE39-D0F8-28CA-03EE-D2E607647597}"/>
              </a:ext>
              <a:ext uri="{C183D7F6-B498-43B3-948B-1728B52AA6E4}">
                <adec:decorative xmlns:adec="http://schemas.microsoft.com/office/drawing/2017/decorative" val="1"/>
              </a:ext>
            </a:extLst>
          </p:cNvPr>
          <p:cNvSpPr>
            <a:spLocks/>
          </p:cNvSpPr>
          <p:nvPr/>
        </p:nvSpPr>
        <p:spPr bwMode="auto">
          <a:xfrm>
            <a:off x="9477138" y="5818091"/>
            <a:ext cx="72763" cy="69852"/>
          </a:xfrm>
          <a:custGeom>
            <a:avLst/>
            <a:gdLst>
              <a:gd name="T0" fmla="*/ 4 w 25"/>
              <a:gd name="T1" fmla="*/ 3 h 24"/>
              <a:gd name="T2" fmla="*/ 7 w 25"/>
              <a:gd name="T3" fmla="*/ 7 h 24"/>
              <a:gd name="T4" fmla="*/ 14 w 25"/>
              <a:gd name="T5" fmla="*/ 3 h 24"/>
              <a:gd name="T6" fmla="*/ 25 w 25"/>
              <a:gd name="T7" fmla="*/ 0 h 24"/>
              <a:gd name="T8" fmla="*/ 25 w 25"/>
              <a:gd name="T9" fmla="*/ 7 h 24"/>
              <a:gd name="T10" fmla="*/ 25 w 25"/>
              <a:gd name="T11" fmla="*/ 24 h 24"/>
              <a:gd name="T12" fmla="*/ 0 w 25"/>
              <a:gd name="T13" fmla="*/ 21 h 24"/>
              <a:gd name="T14" fmla="*/ 0 w 25"/>
              <a:gd name="T15" fmla="*/ 10 h 24"/>
              <a:gd name="T16" fmla="*/ 4 w 2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4">
                <a:moveTo>
                  <a:pt x="4" y="3"/>
                </a:moveTo>
                <a:lnTo>
                  <a:pt x="7" y="7"/>
                </a:lnTo>
                <a:lnTo>
                  <a:pt x="14" y="3"/>
                </a:lnTo>
                <a:lnTo>
                  <a:pt x="25" y="0"/>
                </a:lnTo>
                <a:lnTo>
                  <a:pt x="25" y="7"/>
                </a:lnTo>
                <a:lnTo>
                  <a:pt x="25" y="24"/>
                </a:lnTo>
                <a:lnTo>
                  <a:pt x="0" y="21"/>
                </a:lnTo>
                <a:lnTo>
                  <a:pt x="0" y="10"/>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4" name="Freeform 260">
            <a:extLst>
              <a:ext uri="{FF2B5EF4-FFF2-40B4-BE49-F238E27FC236}">
                <a16:creationId xmlns:a16="http://schemas.microsoft.com/office/drawing/2014/main" id="{CFBA2ED6-6E90-AAAA-8D2E-009A44D52A98}"/>
              </a:ext>
              <a:ext uri="{C183D7F6-B498-43B3-948B-1728B52AA6E4}">
                <adec:decorative xmlns:adec="http://schemas.microsoft.com/office/drawing/2017/decorative" val="1"/>
              </a:ext>
            </a:extLst>
          </p:cNvPr>
          <p:cNvSpPr>
            <a:spLocks/>
          </p:cNvSpPr>
          <p:nvPr/>
        </p:nvSpPr>
        <p:spPr bwMode="auto">
          <a:xfrm>
            <a:off x="9538259" y="5969438"/>
            <a:ext cx="93136" cy="122241"/>
          </a:xfrm>
          <a:custGeom>
            <a:avLst/>
            <a:gdLst>
              <a:gd name="T0" fmla="*/ 18 w 32"/>
              <a:gd name="T1" fmla="*/ 0 h 42"/>
              <a:gd name="T2" fmla="*/ 25 w 32"/>
              <a:gd name="T3" fmla="*/ 17 h 42"/>
              <a:gd name="T4" fmla="*/ 32 w 32"/>
              <a:gd name="T5" fmla="*/ 31 h 42"/>
              <a:gd name="T6" fmla="*/ 4 w 32"/>
              <a:gd name="T7" fmla="*/ 42 h 42"/>
              <a:gd name="T8" fmla="*/ 4 w 32"/>
              <a:gd name="T9" fmla="*/ 38 h 42"/>
              <a:gd name="T10" fmla="*/ 0 w 32"/>
              <a:gd name="T11" fmla="*/ 28 h 42"/>
              <a:gd name="T12" fmla="*/ 7 w 32"/>
              <a:gd name="T13" fmla="*/ 17 h 42"/>
              <a:gd name="T14" fmla="*/ 18 w 3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2">
                <a:moveTo>
                  <a:pt x="18" y="0"/>
                </a:moveTo>
                <a:lnTo>
                  <a:pt x="25" y="17"/>
                </a:lnTo>
                <a:lnTo>
                  <a:pt x="32" y="31"/>
                </a:lnTo>
                <a:lnTo>
                  <a:pt x="4" y="42"/>
                </a:lnTo>
                <a:lnTo>
                  <a:pt x="4" y="38"/>
                </a:lnTo>
                <a:lnTo>
                  <a:pt x="0" y="28"/>
                </a:lnTo>
                <a:lnTo>
                  <a:pt x="7" y="17"/>
                </a:lnTo>
                <a:lnTo>
                  <a:pt x="1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5" name="Freeform 262">
            <a:extLst>
              <a:ext uri="{FF2B5EF4-FFF2-40B4-BE49-F238E27FC236}">
                <a16:creationId xmlns:a16="http://schemas.microsoft.com/office/drawing/2014/main" id="{6DFF100A-541E-8AF5-87C4-1D365333BA37}"/>
              </a:ext>
              <a:ext uri="{C183D7F6-B498-43B3-948B-1728B52AA6E4}">
                <adec:decorative xmlns:adec="http://schemas.microsoft.com/office/drawing/2017/decorative" val="1"/>
              </a:ext>
            </a:extLst>
          </p:cNvPr>
          <p:cNvSpPr>
            <a:spLocks/>
          </p:cNvSpPr>
          <p:nvPr/>
        </p:nvSpPr>
        <p:spPr bwMode="auto">
          <a:xfrm>
            <a:off x="9357808" y="5806450"/>
            <a:ext cx="232840" cy="212467"/>
          </a:xfrm>
          <a:custGeom>
            <a:avLst/>
            <a:gdLst>
              <a:gd name="T0" fmla="*/ 41 w 80"/>
              <a:gd name="T1" fmla="*/ 0 h 73"/>
              <a:gd name="T2" fmla="*/ 45 w 80"/>
              <a:gd name="T3" fmla="*/ 7 h 73"/>
              <a:gd name="T4" fmla="*/ 41 w 80"/>
              <a:gd name="T5" fmla="*/ 14 h 73"/>
              <a:gd name="T6" fmla="*/ 41 w 80"/>
              <a:gd name="T7" fmla="*/ 25 h 73"/>
              <a:gd name="T8" fmla="*/ 66 w 80"/>
              <a:gd name="T9" fmla="*/ 28 h 73"/>
              <a:gd name="T10" fmla="*/ 69 w 80"/>
              <a:gd name="T11" fmla="*/ 39 h 73"/>
              <a:gd name="T12" fmla="*/ 76 w 80"/>
              <a:gd name="T13" fmla="*/ 45 h 73"/>
              <a:gd name="T14" fmla="*/ 80 w 80"/>
              <a:gd name="T15" fmla="*/ 56 h 73"/>
              <a:gd name="T16" fmla="*/ 69 w 80"/>
              <a:gd name="T17" fmla="*/ 73 h 73"/>
              <a:gd name="T18" fmla="*/ 55 w 80"/>
              <a:gd name="T19" fmla="*/ 70 h 73"/>
              <a:gd name="T20" fmla="*/ 55 w 80"/>
              <a:gd name="T21" fmla="*/ 63 h 73"/>
              <a:gd name="T22" fmla="*/ 41 w 80"/>
              <a:gd name="T23" fmla="*/ 59 h 73"/>
              <a:gd name="T24" fmla="*/ 34 w 80"/>
              <a:gd name="T25" fmla="*/ 52 h 73"/>
              <a:gd name="T26" fmla="*/ 28 w 80"/>
              <a:gd name="T27" fmla="*/ 42 h 73"/>
              <a:gd name="T28" fmla="*/ 14 w 80"/>
              <a:gd name="T29" fmla="*/ 32 h 73"/>
              <a:gd name="T30" fmla="*/ 0 w 80"/>
              <a:gd name="T31" fmla="*/ 11 h 73"/>
              <a:gd name="T32" fmla="*/ 14 w 80"/>
              <a:gd name="T33" fmla="*/ 0 h 73"/>
              <a:gd name="T34" fmla="*/ 24 w 80"/>
              <a:gd name="T35" fmla="*/ 4 h 73"/>
              <a:gd name="T36" fmla="*/ 41 w 80"/>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3">
                <a:moveTo>
                  <a:pt x="41" y="0"/>
                </a:moveTo>
                <a:lnTo>
                  <a:pt x="45" y="7"/>
                </a:lnTo>
                <a:lnTo>
                  <a:pt x="41" y="14"/>
                </a:lnTo>
                <a:lnTo>
                  <a:pt x="41" y="25"/>
                </a:lnTo>
                <a:lnTo>
                  <a:pt x="66" y="28"/>
                </a:lnTo>
                <a:lnTo>
                  <a:pt x="69" y="39"/>
                </a:lnTo>
                <a:lnTo>
                  <a:pt x="76" y="45"/>
                </a:lnTo>
                <a:lnTo>
                  <a:pt x="80" y="56"/>
                </a:lnTo>
                <a:lnTo>
                  <a:pt x="69" y="73"/>
                </a:lnTo>
                <a:lnTo>
                  <a:pt x="55" y="70"/>
                </a:lnTo>
                <a:lnTo>
                  <a:pt x="55" y="63"/>
                </a:lnTo>
                <a:lnTo>
                  <a:pt x="41" y="59"/>
                </a:lnTo>
                <a:lnTo>
                  <a:pt x="34" y="52"/>
                </a:lnTo>
                <a:lnTo>
                  <a:pt x="28" y="42"/>
                </a:lnTo>
                <a:lnTo>
                  <a:pt x="14" y="32"/>
                </a:lnTo>
                <a:lnTo>
                  <a:pt x="0" y="11"/>
                </a:lnTo>
                <a:lnTo>
                  <a:pt x="14" y="0"/>
                </a:lnTo>
                <a:lnTo>
                  <a:pt x="24" y="4"/>
                </a:lnTo>
                <a:lnTo>
                  <a:pt x="4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6" name="Freeform 263">
            <a:extLst>
              <a:ext uri="{FF2B5EF4-FFF2-40B4-BE49-F238E27FC236}">
                <a16:creationId xmlns:a16="http://schemas.microsoft.com/office/drawing/2014/main" id="{D24624F0-839C-79C1-F9BE-F3558F240DFD}"/>
              </a:ext>
              <a:ext uri="{C183D7F6-B498-43B3-948B-1728B52AA6E4}">
                <adec:decorative xmlns:adec="http://schemas.microsoft.com/office/drawing/2017/decorative" val="1"/>
              </a:ext>
            </a:extLst>
          </p:cNvPr>
          <p:cNvSpPr>
            <a:spLocks/>
          </p:cNvSpPr>
          <p:nvPr/>
        </p:nvSpPr>
        <p:spPr bwMode="auto">
          <a:xfrm>
            <a:off x="9439302" y="5928690"/>
            <a:ext cx="78584" cy="101868"/>
          </a:xfrm>
          <a:custGeom>
            <a:avLst/>
            <a:gdLst>
              <a:gd name="T0" fmla="*/ 0 w 27"/>
              <a:gd name="T1" fmla="*/ 0 h 35"/>
              <a:gd name="T2" fmla="*/ 6 w 27"/>
              <a:gd name="T3" fmla="*/ 10 h 35"/>
              <a:gd name="T4" fmla="*/ 13 w 27"/>
              <a:gd name="T5" fmla="*/ 17 h 35"/>
              <a:gd name="T6" fmla="*/ 27 w 27"/>
              <a:gd name="T7" fmla="*/ 21 h 35"/>
              <a:gd name="T8" fmla="*/ 27 w 27"/>
              <a:gd name="T9" fmla="*/ 28 h 35"/>
              <a:gd name="T10" fmla="*/ 20 w 27"/>
              <a:gd name="T11" fmla="*/ 35 h 35"/>
              <a:gd name="T12" fmla="*/ 13 w 27"/>
              <a:gd name="T13" fmla="*/ 31 h 35"/>
              <a:gd name="T14" fmla="*/ 6 w 27"/>
              <a:gd name="T15" fmla="*/ 35 h 35"/>
              <a:gd name="T16" fmla="*/ 3 w 27"/>
              <a:gd name="T17" fmla="*/ 24 h 35"/>
              <a:gd name="T18" fmla="*/ 0 w 2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5">
                <a:moveTo>
                  <a:pt x="0" y="0"/>
                </a:moveTo>
                <a:lnTo>
                  <a:pt x="6" y="10"/>
                </a:lnTo>
                <a:lnTo>
                  <a:pt x="13" y="17"/>
                </a:lnTo>
                <a:lnTo>
                  <a:pt x="27" y="21"/>
                </a:lnTo>
                <a:lnTo>
                  <a:pt x="27" y="28"/>
                </a:lnTo>
                <a:lnTo>
                  <a:pt x="20" y="35"/>
                </a:lnTo>
                <a:lnTo>
                  <a:pt x="13" y="31"/>
                </a:lnTo>
                <a:lnTo>
                  <a:pt x="6" y="35"/>
                </a:lnTo>
                <a:lnTo>
                  <a:pt x="3" y="2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7" name="Freeform 264">
            <a:extLst>
              <a:ext uri="{FF2B5EF4-FFF2-40B4-BE49-F238E27FC236}">
                <a16:creationId xmlns:a16="http://schemas.microsoft.com/office/drawing/2014/main" id="{0B214A73-BBFF-9C02-C7FD-7490802553D5}"/>
              </a:ext>
              <a:ext uri="{C183D7F6-B498-43B3-948B-1728B52AA6E4}">
                <adec:decorative xmlns:adec="http://schemas.microsoft.com/office/drawing/2017/decorative" val="1"/>
              </a:ext>
            </a:extLst>
          </p:cNvPr>
          <p:cNvSpPr>
            <a:spLocks/>
          </p:cNvSpPr>
          <p:nvPr/>
        </p:nvSpPr>
        <p:spPr bwMode="auto">
          <a:xfrm>
            <a:off x="9407285" y="5998543"/>
            <a:ext cx="151346" cy="122241"/>
          </a:xfrm>
          <a:custGeom>
            <a:avLst/>
            <a:gdLst>
              <a:gd name="T0" fmla="*/ 52 w 52"/>
              <a:gd name="T1" fmla="*/ 7 h 42"/>
              <a:gd name="T2" fmla="*/ 38 w 52"/>
              <a:gd name="T3" fmla="*/ 4 h 42"/>
              <a:gd name="T4" fmla="*/ 31 w 52"/>
              <a:gd name="T5" fmla="*/ 11 h 42"/>
              <a:gd name="T6" fmla="*/ 24 w 52"/>
              <a:gd name="T7" fmla="*/ 7 h 42"/>
              <a:gd name="T8" fmla="*/ 17 w 52"/>
              <a:gd name="T9" fmla="*/ 11 h 42"/>
              <a:gd name="T10" fmla="*/ 14 w 52"/>
              <a:gd name="T11" fmla="*/ 0 h 42"/>
              <a:gd name="T12" fmla="*/ 0 w 52"/>
              <a:gd name="T13" fmla="*/ 38 h 42"/>
              <a:gd name="T14" fmla="*/ 4 w 52"/>
              <a:gd name="T15" fmla="*/ 42 h 42"/>
              <a:gd name="T16" fmla="*/ 24 w 52"/>
              <a:gd name="T17" fmla="*/ 32 h 42"/>
              <a:gd name="T18" fmla="*/ 31 w 52"/>
              <a:gd name="T19" fmla="*/ 25 h 42"/>
              <a:gd name="T20" fmla="*/ 35 w 52"/>
              <a:gd name="T21" fmla="*/ 25 h 42"/>
              <a:gd name="T22" fmla="*/ 49 w 52"/>
              <a:gd name="T23" fmla="*/ 28 h 42"/>
              <a:gd name="T24" fmla="*/ 45 w 52"/>
              <a:gd name="T25" fmla="*/ 18 h 42"/>
              <a:gd name="T26" fmla="*/ 52 w 52"/>
              <a:gd name="T2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52" y="7"/>
                </a:moveTo>
                <a:lnTo>
                  <a:pt x="38" y="4"/>
                </a:lnTo>
                <a:lnTo>
                  <a:pt x="31" y="11"/>
                </a:lnTo>
                <a:lnTo>
                  <a:pt x="24" y="7"/>
                </a:lnTo>
                <a:lnTo>
                  <a:pt x="17" y="11"/>
                </a:lnTo>
                <a:lnTo>
                  <a:pt x="14" y="0"/>
                </a:lnTo>
                <a:lnTo>
                  <a:pt x="0" y="38"/>
                </a:lnTo>
                <a:lnTo>
                  <a:pt x="4" y="42"/>
                </a:lnTo>
                <a:lnTo>
                  <a:pt x="24" y="32"/>
                </a:lnTo>
                <a:lnTo>
                  <a:pt x="31" y="25"/>
                </a:lnTo>
                <a:lnTo>
                  <a:pt x="35" y="25"/>
                </a:lnTo>
                <a:lnTo>
                  <a:pt x="49" y="28"/>
                </a:lnTo>
                <a:lnTo>
                  <a:pt x="45" y="18"/>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8" name="Freeform 265">
            <a:extLst>
              <a:ext uri="{FF2B5EF4-FFF2-40B4-BE49-F238E27FC236}">
                <a16:creationId xmlns:a16="http://schemas.microsoft.com/office/drawing/2014/main" id="{46803756-97D6-77D7-96CD-3D0A3EDFCB73}"/>
              </a:ext>
              <a:ext uri="{C183D7F6-B498-43B3-948B-1728B52AA6E4}">
                <adec:decorative xmlns:adec="http://schemas.microsoft.com/office/drawing/2017/decorative" val="1"/>
              </a:ext>
            </a:extLst>
          </p:cNvPr>
          <p:cNvSpPr>
            <a:spLocks/>
          </p:cNvSpPr>
          <p:nvPr/>
        </p:nvSpPr>
        <p:spPr bwMode="auto">
          <a:xfrm>
            <a:off x="9378180" y="5614358"/>
            <a:ext cx="151346" cy="203735"/>
          </a:xfrm>
          <a:custGeom>
            <a:avLst/>
            <a:gdLst>
              <a:gd name="T0" fmla="*/ 52 w 52"/>
              <a:gd name="T1" fmla="*/ 56 h 70"/>
              <a:gd name="T2" fmla="*/ 38 w 52"/>
              <a:gd name="T3" fmla="*/ 53 h 70"/>
              <a:gd name="T4" fmla="*/ 38 w 52"/>
              <a:gd name="T5" fmla="*/ 35 h 70"/>
              <a:gd name="T6" fmla="*/ 31 w 52"/>
              <a:gd name="T7" fmla="*/ 14 h 70"/>
              <a:gd name="T8" fmla="*/ 10 w 52"/>
              <a:gd name="T9" fmla="*/ 11 h 70"/>
              <a:gd name="T10" fmla="*/ 3 w 52"/>
              <a:gd name="T11" fmla="*/ 0 h 70"/>
              <a:gd name="T12" fmla="*/ 0 w 52"/>
              <a:gd name="T13" fmla="*/ 7 h 70"/>
              <a:gd name="T14" fmla="*/ 0 w 52"/>
              <a:gd name="T15" fmla="*/ 11 h 70"/>
              <a:gd name="T16" fmla="*/ 3 w 52"/>
              <a:gd name="T17" fmla="*/ 18 h 70"/>
              <a:gd name="T18" fmla="*/ 3 w 52"/>
              <a:gd name="T19" fmla="*/ 32 h 70"/>
              <a:gd name="T20" fmla="*/ 3 w 52"/>
              <a:gd name="T21" fmla="*/ 56 h 70"/>
              <a:gd name="T22" fmla="*/ 7 w 52"/>
              <a:gd name="T23" fmla="*/ 66 h 70"/>
              <a:gd name="T24" fmla="*/ 17 w 52"/>
              <a:gd name="T25" fmla="*/ 70 h 70"/>
              <a:gd name="T26" fmla="*/ 34 w 52"/>
              <a:gd name="T27" fmla="*/ 66 h 70"/>
              <a:gd name="T28" fmla="*/ 31 w 52"/>
              <a:gd name="T29" fmla="*/ 59 h 70"/>
              <a:gd name="T30" fmla="*/ 52 w 52"/>
              <a:gd name="T31"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70">
                <a:moveTo>
                  <a:pt x="52" y="56"/>
                </a:moveTo>
                <a:lnTo>
                  <a:pt x="38" y="53"/>
                </a:lnTo>
                <a:lnTo>
                  <a:pt x="38" y="35"/>
                </a:lnTo>
                <a:lnTo>
                  <a:pt x="31" y="14"/>
                </a:lnTo>
                <a:lnTo>
                  <a:pt x="10" y="11"/>
                </a:lnTo>
                <a:lnTo>
                  <a:pt x="3" y="0"/>
                </a:lnTo>
                <a:lnTo>
                  <a:pt x="0" y="7"/>
                </a:lnTo>
                <a:lnTo>
                  <a:pt x="0" y="11"/>
                </a:lnTo>
                <a:lnTo>
                  <a:pt x="3" y="18"/>
                </a:lnTo>
                <a:lnTo>
                  <a:pt x="3" y="32"/>
                </a:lnTo>
                <a:lnTo>
                  <a:pt x="3" y="56"/>
                </a:lnTo>
                <a:lnTo>
                  <a:pt x="7" y="66"/>
                </a:lnTo>
                <a:lnTo>
                  <a:pt x="17" y="70"/>
                </a:lnTo>
                <a:lnTo>
                  <a:pt x="34" y="66"/>
                </a:lnTo>
                <a:lnTo>
                  <a:pt x="31" y="59"/>
                </a:lnTo>
                <a:lnTo>
                  <a:pt x="52" y="5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9" name="Freeform 266">
            <a:extLst>
              <a:ext uri="{FF2B5EF4-FFF2-40B4-BE49-F238E27FC236}">
                <a16:creationId xmlns:a16="http://schemas.microsoft.com/office/drawing/2014/main" id="{265E33A0-9EAB-89B1-441E-F58DEE237548}"/>
              </a:ext>
              <a:ext uri="{C183D7F6-B498-43B3-948B-1728B52AA6E4}">
                <adec:decorative xmlns:adec="http://schemas.microsoft.com/office/drawing/2017/decorative" val="1"/>
              </a:ext>
            </a:extLst>
          </p:cNvPr>
          <p:cNvSpPr>
            <a:spLocks/>
          </p:cNvSpPr>
          <p:nvPr/>
        </p:nvSpPr>
        <p:spPr bwMode="auto">
          <a:xfrm>
            <a:off x="9517884" y="5192336"/>
            <a:ext cx="81494" cy="119331"/>
          </a:xfrm>
          <a:custGeom>
            <a:avLst/>
            <a:gdLst>
              <a:gd name="T0" fmla="*/ 11 w 28"/>
              <a:gd name="T1" fmla="*/ 0 h 41"/>
              <a:gd name="T2" fmla="*/ 21 w 28"/>
              <a:gd name="T3" fmla="*/ 7 h 41"/>
              <a:gd name="T4" fmla="*/ 28 w 28"/>
              <a:gd name="T5" fmla="*/ 28 h 41"/>
              <a:gd name="T6" fmla="*/ 21 w 28"/>
              <a:gd name="T7" fmla="*/ 41 h 41"/>
              <a:gd name="T8" fmla="*/ 11 w 28"/>
              <a:gd name="T9" fmla="*/ 41 h 41"/>
              <a:gd name="T10" fmla="*/ 11 w 28"/>
              <a:gd name="T11" fmla="*/ 34 h 41"/>
              <a:gd name="T12" fmla="*/ 0 w 28"/>
              <a:gd name="T13" fmla="*/ 31 h 41"/>
              <a:gd name="T14" fmla="*/ 4 w 28"/>
              <a:gd name="T15" fmla="*/ 14 h 41"/>
              <a:gd name="T16" fmla="*/ 0 w 28"/>
              <a:gd name="T17" fmla="*/ 10 h 41"/>
              <a:gd name="T18" fmla="*/ 0 w 28"/>
              <a:gd name="T19" fmla="*/ 3 h 41"/>
              <a:gd name="T20" fmla="*/ 11 w 2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1">
                <a:moveTo>
                  <a:pt x="11" y="0"/>
                </a:moveTo>
                <a:lnTo>
                  <a:pt x="21" y="7"/>
                </a:lnTo>
                <a:lnTo>
                  <a:pt x="28" y="28"/>
                </a:lnTo>
                <a:lnTo>
                  <a:pt x="21" y="41"/>
                </a:lnTo>
                <a:lnTo>
                  <a:pt x="11" y="41"/>
                </a:lnTo>
                <a:lnTo>
                  <a:pt x="11" y="34"/>
                </a:lnTo>
                <a:lnTo>
                  <a:pt x="0" y="31"/>
                </a:lnTo>
                <a:lnTo>
                  <a:pt x="4" y="14"/>
                </a:lnTo>
                <a:lnTo>
                  <a:pt x="0" y="10"/>
                </a:lnTo>
                <a:lnTo>
                  <a:pt x="0" y="3"/>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0" name="Freeform 267">
            <a:extLst>
              <a:ext uri="{FF2B5EF4-FFF2-40B4-BE49-F238E27FC236}">
                <a16:creationId xmlns:a16="http://schemas.microsoft.com/office/drawing/2014/main" id="{6BFF95EB-D78A-1FF5-CE6D-9304439F6CFA}"/>
              </a:ext>
              <a:ext uri="{C183D7F6-B498-43B3-948B-1728B52AA6E4}">
                <adec:decorative xmlns:adec="http://schemas.microsoft.com/office/drawing/2017/decorative" val="1"/>
              </a:ext>
            </a:extLst>
          </p:cNvPr>
          <p:cNvSpPr>
            <a:spLocks/>
          </p:cNvSpPr>
          <p:nvPr/>
        </p:nvSpPr>
        <p:spPr bwMode="auto">
          <a:xfrm>
            <a:off x="9276315" y="5282560"/>
            <a:ext cx="192093" cy="90226"/>
          </a:xfrm>
          <a:custGeom>
            <a:avLst/>
            <a:gdLst>
              <a:gd name="T0" fmla="*/ 31 w 66"/>
              <a:gd name="T1" fmla="*/ 0 h 31"/>
              <a:gd name="T2" fmla="*/ 42 w 66"/>
              <a:gd name="T3" fmla="*/ 3 h 31"/>
              <a:gd name="T4" fmla="*/ 45 w 66"/>
              <a:gd name="T5" fmla="*/ 10 h 31"/>
              <a:gd name="T6" fmla="*/ 52 w 66"/>
              <a:gd name="T7" fmla="*/ 3 h 31"/>
              <a:gd name="T8" fmla="*/ 66 w 66"/>
              <a:gd name="T9" fmla="*/ 10 h 31"/>
              <a:gd name="T10" fmla="*/ 59 w 66"/>
              <a:gd name="T11" fmla="*/ 17 h 31"/>
              <a:gd name="T12" fmla="*/ 56 w 66"/>
              <a:gd name="T13" fmla="*/ 17 h 31"/>
              <a:gd name="T14" fmla="*/ 42 w 66"/>
              <a:gd name="T15" fmla="*/ 31 h 31"/>
              <a:gd name="T16" fmla="*/ 24 w 66"/>
              <a:gd name="T17" fmla="*/ 31 h 31"/>
              <a:gd name="T18" fmla="*/ 7 w 66"/>
              <a:gd name="T19" fmla="*/ 14 h 31"/>
              <a:gd name="T20" fmla="*/ 0 w 66"/>
              <a:gd name="T21" fmla="*/ 10 h 31"/>
              <a:gd name="T22" fmla="*/ 0 w 66"/>
              <a:gd name="T23" fmla="*/ 3 h 31"/>
              <a:gd name="T24" fmla="*/ 21 w 66"/>
              <a:gd name="T25" fmla="*/ 3 h 31"/>
              <a:gd name="T26" fmla="*/ 28 w 66"/>
              <a:gd name="T27" fmla="*/ 10 h 31"/>
              <a:gd name="T28" fmla="*/ 31 w 66"/>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31">
                <a:moveTo>
                  <a:pt x="31" y="0"/>
                </a:moveTo>
                <a:lnTo>
                  <a:pt x="42" y="3"/>
                </a:lnTo>
                <a:lnTo>
                  <a:pt x="45" y="10"/>
                </a:lnTo>
                <a:lnTo>
                  <a:pt x="52" y="3"/>
                </a:lnTo>
                <a:lnTo>
                  <a:pt x="66" y="10"/>
                </a:lnTo>
                <a:lnTo>
                  <a:pt x="59" y="17"/>
                </a:lnTo>
                <a:lnTo>
                  <a:pt x="56" y="17"/>
                </a:lnTo>
                <a:lnTo>
                  <a:pt x="42" y="31"/>
                </a:lnTo>
                <a:lnTo>
                  <a:pt x="24" y="31"/>
                </a:lnTo>
                <a:lnTo>
                  <a:pt x="7" y="14"/>
                </a:lnTo>
                <a:lnTo>
                  <a:pt x="0" y="10"/>
                </a:lnTo>
                <a:lnTo>
                  <a:pt x="0" y="3"/>
                </a:lnTo>
                <a:lnTo>
                  <a:pt x="21" y="3"/>
                </a:lnTo>
                <a:lnTo>
                  <a:pt x="28" y="1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1" name="Freeform 268">
            <a:extLst>
              <a:ext uri="{FF2B5EF4-FFF2-40B4-BE49-F238E27FC236}">
                <a16:creationId xmlns:a16="http://schemas.microsoft.com/office/drawing/2014/main" id="{754E4F29-DFD0-A208-8490-3BDD223149FA}"/>
              </a:ext>
              <a:ext uri="{C183D7F6-B498-43B3-948B-1728B52AA6E4}">
                <adec:decorative xmlns:adec="http://schemas.microsoft.com/office/drawing/2017/decorative" val="1"/>
              </a:ext>
            </a:extLst>
          </p:cNvPr>
          <p:cNvSpPr>
            <a:spLocks/>
          </p:cNvSpPr>
          <p:nvPr/>
        </p:nvSpPr>
        <p:spPr bwMode="auto">
          <a:xfrm>
            <a:off x="9276315" y="5413534"/>
            <a:ext cx="192093" cy="110599"/>
          </a:xfrm>
          <a:custGeom>
            <a:avLst/>
            <a:gdLst>
              <a:gd name="T0" fmla="*/ 17 w 66"/>
              <a:gd name="T1" fmla="*/ 7 h 38"/>
              <a:gd name="T2" fmla="*/ 35 w 66"/>
              <a:gd name="T3" fmla="*/ 0 h 38"/>
              <a:gd name="T4" fmla="*/ 49 w 66"/>
              <a:gd name="T5" fmla="*/ 0 h 38"/>
              <a:gd name="T6" fmla="*/ 66 w 66"/>
              <a:gd name="T7" fmla="*/ 21 h 38"/>
              <a:gd name="T8" fmla="*/ 52 w 66"/>
              <a:gd name="T9" fmla="*/ 31 h 38"/>
              <a:gd name="T10" fmla="*/ 38 w 66"/>
              <a:gd name="T11" fmla="*/ 35 h 38"/>
              <a:gd name="T12" fmla="*/ 35 w 66"/>
              <a:gd name="T13" fmla="*/ 31 h 38"/>
              <a:gd name="T14" fmla="*/ 28 w 66"/>
              <a:gd name="T15" fmla="*/ 31 h 38"/>
              <a:gd name="T16" fmla="*/ 7 w 66"/>
              <a:gd name="T17" fmla="*/ 35 h 38"/>
              <a:gd name="T18" fmla="*/ 0 w 66"/>
              <a:gd name="T19" fmla="*/ 38 h 38"/>
              <a:gd name="T20" fmla="*/ 7 w 66"/>
              <a:gd name="T21" fmla="*/ 24 h 38"/>
              <a:gd name="T22" fmla="*/ 10 w 66"/>
              <a:gd name="T23" fmla="*/ 21 h 38"/>
              <a:gd name="T24" fmla="*/ 17 w 66"/>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38">
                <a:moveTo>
                  <a:pt x="17" y="7"/>
                </a:moveTo>
                <a:lnTo>
                  <a:pt x="35" y="0"/>
                </a:lnTo>
                <a:lnTo>
                  <a:pt x="49" y="0"/>
                </a:lnTo>
                <a:lnTo>
                  <a:pt x="66" y="21"/>
                </a:lnTo>
                <a:lnTo>
                  <a:pt x="52" y="31"/>
                </a:lnTo>
                <a:lnTo>
                  <a:pt x="38" y="35"/>
                </a:lnTo>
                <a:lnTo>
                  <a:pt x="35" y="31"/>
                </a:lnTo>
                <a:lnTo>
                  <a:pt x="28" y="31"/>
                </a:lnTo>
                <a:lnTo>
                  <a:pt x="7" y="35"/>
                </a:lnTo>
                <a:lnTo>
                  <a:pt x="0" y="38"/>
                </a:lnTo>
                <a:lnTo>
                  <a:pt x="7" y="24"/>
                </a:lnTo>
                <a:lnTo>
                  <a:pt x="10" y="21"/>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2" name="Freeform 269">
            <a:extLst>
              <a:ext uri="{FF2B5EF4-FFF2-40B4-BE49-F238E27FC236}">
                <a16:creationId xmlns:a16="http://schemas.microsoft.com/office/drawing/2014/main" id="{78DE4DDB-5806-7F81-254B-B85ECC6F814E}"/>
              </a:ext>
              <a:ext uri="{C183D7F6-B498-43B3-948B-1728B52AA6E4}">
                <adec:decorative xmlns:adec="http://schemas.microsoft.com/office/drawing/2017/decorative" val="1"/>
              </a:ext>
            </a:extLst>
          </p:cNvPr>
          <p:cNvSpPr>
            <a:spLocks/>
          </p:cNvSpPr>
          <p:nvPr/>
        </p:nvSpPr>
        <p:spPr bwMode="auto">
          <a:xfrm>
            <a:off x="9357809" y="5139948"/>
            <a:ext cx="200825" cy="203735"/>
          </a:xfrm>
          <a:custGeom>
            <a:avLst/>
            <a:gdLst>
              <a:gd name="T0" fmla="*/ 45 w 69"/>
              <a:gd name="T1" fmla="*/ 4 h 70"/>
              <a:gd name="T2" fmla="*/ 52 w 69"/>
              <a:gd name="T3" fmla="*/ 0 h 70"/>
              <a:gd name="T4" fmla="*/ 59 w 69"/>
              <a:gd name="T5" fmla="*/ 4 h 70"/>
              <a:gd name="T6" fmla="*/ 69 w 69"/>
              <a:gd name="T7" fmla="*/ 11 h 70"/>
              <a:gd name="T8" fmla="*/ 66 w 69"/>
              <a:gd name="T9" fmla="*/ 18 h 70"/>
              <a:gd name="T10" fmla="*/ 55 w 69"/>
              <a:gd name="T11" fmla="*/ 21 h 70"/>
              <a:gd name="T12" fmla="*/ 55 w 69"/>
              <a:gd name="T13" fmla="*/ 28 h 70"/>
              <a:gd name="T14" fmla="*/ 59 w 69"/>
              <a:gd name="T15" fmla="*/ 32 h 70"/>
              <a:gd name="T16" fmla="*/ 55 w 69"/>
              <a:gd name="T17" fmla="*/ 49 h 70"/>
              <a:gd name="T18" fmla="*/ 66 w 69"/>
              <a:gd name="T19" fmla="*/ 52 h 70"/>
              <a:gd name="T20" fmla="*/ 66 w 69"/>
              <a:gd name="T21" fmla="*/ 59 h 70"/>
              <a:gd name="T22" fmla="*/ 66 w 69"/>
              <a:gd name="T23" fmla="*/ 70 h 70"/>
              <a:gd name="T24" fmla="*/ 55 w 69"/>
              <a:gd name="T25" fmla="*/ 70 h 70"/>
              <a:gd name="T26" fmla="*/ 38 w 69"/>
              <a:gd name="T27" fmla="*/ 59 h 70"/>
              <a:gd name="T28" fmla="*/ 24 w 69"/>
              <a:gd name="T29" fmla="*/ 52 h 70"/>
              <a:gd name="T30" fmla="*/ 17 w 69"/>
              <a:gd name="T31" fmla="*/ 59 h 70"/>
              <a:gd name="T32" fmla="*/ 14 w 69"/>
              <a:gd name="T33" fmla="*/ 52 h 70"/>
              <a:gd name="T34" fmla="*/ 3 w 69"/>
              <a:gd name="T35" fmla="*/ 49 h 70"/>
              <a:gd name="T36" fmla="*/ 0 w 69"/>
              <a:gd name="T37" fmla="*/ 46 h 70"/>
              <a:gd name="T38" fmla="*/ 14 w 69"/>
              <a:gd name="T39" fmla="*/ 21 h 70"/>
              <a:gd name="T40" fmla="*/ 17 w 69"/>
              <a:gd name="T41" fmla="*/ 21 h 70"/>
              <a:gd name="T42" fmla="*/ 24 w 69"/>
              <a:gd name="T43" fmla="*/ 21 h 70"/>
              <a:gd name="T44" fmla="*/ 34 w 69"/>
              <a:gd name="T45" fmla="*/ 14 h 70"/>
              <a:gd name="T46" fmla="*/ 38 w 69"/>
              <a:gd name="T47" fmla="*/ 4 h 70"/>
              <a:gd name="T48" fmla="*/ 45 w 69"/>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70">
                <a:moveTo>
                  <a:pt x="45" y="4"/>
                </a:moveTo>
                <a:lnTo>
                  <a:pt x="52" y="0"/>
                </a:lnTo>
                <a:lnTo>
                  <a:pt x="59" y="4"/>
                </a:lnTo>
                <a:lnTo>
                  <a:pt x="69" y="11"/>
                </a:lnTo>
                <a:lnTo>
                  <a:pt x="66" y="18"/>
                </a:lnTo>
                <a:lnTo>
                  <a:pt x="55" y="21"/>
                </a:lnTo>
                <a:lnTo>
                  <a:pt x="55" y="28"/>
                </a:lnTo>
                <a:lnTo>
                  <a:pt x="59" y="32"/>
                </a:lnTo>
                <a:lnTo>
                  <a:pt x="55" y="49"/>
                </a:lnTo>
                <a:lnTo>
                  <a:pt x="66" y="52"/>
                </a:lnTo>
                <a:lnTo>
                  <a:pt x="66" y="59"/>
                </a:lnTo>
                <a:lnTo>
                  <a:pt x="66" y="70"/>
                </a:lnTo>
                <a:lnTo>
                  <a:pt x="55" y="70"/>
                </a:lnTo>
                <a:lnTo>
                  <a:pt x="38" y="59"/>
                </a:lnTo>
                <a:lnTo>
                  <a:pt x="24" y="52"/>
                </a:lnTo>
                <a:lnTo>
                  <a:pt x="17" y="59"/>
                </a:lnTo>
                <a:lnTo>
                  <a:pt x="14" y="52"/>
                </a:lnTo>
                <a:lnTo>
                  <a:pt x="3" y="49"/>
                </a:lnTo>
                <a:lnTo>
                  <a:pt x="0" y="46"/>
                </a:lnTo>
                <a:lnTo>
                  <a:pt x="14" y="21"/>
                </a:lnTo>
                <a:lnTo>
                  <a:pt x="17" y="21"/>
                </a:lnTo>
                <a:lnTo>
                  <a:pt x="24" y="21"/>
                </a:lnTo>
                <a:lnTo>
                  <a:pt x="34" y="14"/>
                </a:lnTo>
                <a:lnTo>
                  <a:pt x="38" y="4"/>
                </a:lnTo>
                <a:lnTo>
                  <a:pt x="4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3" name="Freeform 270">
            <a:extLst>
              <a:ext uri="{FF2B5EF4-FFF2-40B4-BE49-F238E27FC236}">
                <a16:creationId xmlns:a16="http://schemas.microsoft.com/office/drawing/2014/main" id="{A6FEF0F2-2419-DD3F-3303-EFC5AD75A979}"/>
              </a:ext>
              <a:ext uri="{C183D7F6-B498-43B3-948B-1728B52AA6E4}">
                <adec:decorative xmlns:adec="http://schemas.microsoft.com/office/drawing/2017/decorative" val="1"/>
              </a:ext>
            </a:extLst>
          </p:cNvPr>
          <p:cNvSpPr>
            <a:spLocks/>
          </p:cNvSpPr>
          <p:nvPr/>
        </p:nvSpPr>
        <p:spPr bwMode="auto">
          <a:xfrm>
            <a:off x="9244299" y="5503758"/>
            <a:ext cx="133883" cy="81494"/>
          </a:xfrm>
          <a:custGeom>
            <a:avLst/>
            <a:gdLst>
              <a:gd name="T0" fmla="*/ 11 w 46"/>
              <a:gd name="T1" fmla="*/ 7 h 28"/>
              <a:gd name="T2" fmla="*/ 18 w 46"/>
              <a:gd name="T3" fmla="*/ 4 h 28"/>
              <a:gd name="T4" fmla="*/ 39 w 46"/>
              <a:gd name="T5" fmla="*/ 0 h 28"/>
              <a:gd name="T6" fmla="*/ 46 w 46"/>
              <a:gd name="T7" fmla="*/ 0 h 28"/>
              <a:gd name="T8" fmla="*/ 35 w 46"/>
              <a:gd name="T9" fmla="*/ 11 h 28"/>
              <a:gd name="T10" fmla="*/ 35 w 46"/>
              <a:gd name="T11" fmla="*/ 18 h 28"/>
              <a:gd name="T12" fmla="*/ 25 w 46"/>
              <a:gd name="T13" fmla="*/ 25 h 28"/>
              <a:gd name="T14" fmla="*/ 28 w 46"/>
              <a:gd name="T15" fmla="*/ 28 h 28"/>
              <a:gd name="T16" fmla="*/ 21 w 46"/>
              <a:gd name="T17" fmla="*/ 25 h 28"/>
              <a:gd name="T18" fmla="*/ 14 w 46"/>
              <a:gd name="T19" fmla="*/ 28 h 28"/>
              <a:gd name="T20" fmla="*/ 7 w 46"/>
              <a:gd name="T21" fmla="*/ 18 h 28"/>
              <a:gd name="T22" fmla="*/ 0 w 46"/>
              <a:gd name="T23" fmla="*/ 7 h 28"/>
              <a:gd name="T24" fmla="*/ 11 w 46"/>
              <a:gd name="T2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11" y="7"/>
                </a:moveTo>
                <a:lnTo>
                  <a:pt x="18" y="4"/>
                </a:lnTo>
                <a:lnTo>
                  <a:pt x="39" y="0"/>
                </a:lnTo>
                <a:lnTo>
                  <a:pt x="46" y="0"/>
                </a:lnTo>
                <a:lnTo>
                  <a:pt x="35" y="11"/>
                </a:lnTo>
                <a:lnTo>
                  <a:pt x="35" y="18"/>
                </a:lnTo>
                <a:lnTo>
                  <a:pt x="25" y="25"/>
                </a:lnTo>
                <a:lnTo>
                  <a:pt x="28" y="28"/>
                </a:lnTo>
                <a:lnTo>
                  <a:pt x="21" y="25"/>
                </a:lnTo>
                <a:lnTo>
                  <a:pt x="14" y="28"/>
                </a:lnTo>
                <a:lnTo>
                  <a:pt x="7" y="18"/>
                </a:lnTo>
                <a:lnTo>
                  <a:pt x="0" y="7"/>
                </a:lnTo>
                <a:lnTo>
                  <a:pt x="1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4" name="Freeform 271">
            <a:extLst>
              <a:ext uri="{FF2B5EF4-FFF2-40B4-BE49-F238E27FC236}">
                <a16:creationId xmlns:a16="http://schemas.microsoft.com/office/drawing/2014/main" id="{D331E03A-DD58-3CD5-5157-0E0436C38F7F}"/>
              </a:ext>
              <a:ext uri="{C183D7F6-B498-43B3-948B-1728B52AA6E4}">
                <adec:decorative xmlns:adec="http://schemas.microsoft.com/office/drawing/2017/decorative" val="1"/>
              </a:ext>
            </a:extLst>
          </p:cNvPr>
          <p:cNvSpPr>
            <a:spLocks/>
          </p:cNvSpPr>
          <p:nvPr/>
        </p:nvSpPr>
        <p:spPr bwMode="auto">
          <a:xfrm>
            <a:off x="9317062" y="5503758"/>
            <a:ext cx="110599" cy="101868"/>
          </a:xfrm>
          <a:custGeom>
            <a:avLst/>
            <a:gdLst>
              <a:gd name="T0" fmla="*/ 21 w 38"/>
              <a:gd name="T1" fmla="*/ 0 h 35"/>
              <a:gd name="T2" fmla="*/ 24 w 38"/>
              <a:gd name="T3" fmla="*/ 4 h 35"/>
              <a:gd name="T4" fmla="*/ 38 w 38"/>
              <a:gd name="T5" fmla="*/ 21 h 35"/>
              <a:gd name="T6" fmla="*/ 31 w 38"/>
              <a:gd name="T7" fmla="*/ 32 h 35"/>
              <a:gd name="T8" fmla="*/ 21 w 38"/>
              <a:gd name="T9" fmla="*/ 32 h 35"/>
              <a:gd name="T10" fmla="*/ 21 w 38"/>
              <a:gd name="T11" fmla="*/ 35 h 35"/>
              <a:gd name="T12" fmla="*/ 14 w 38"/>
              <a:gd name="T13" fmla="*/ 35 h 35"/>
              <a:gd name="T14" fmla="*/ 3 w 38"/>
              <a:gd name="T15" fmla="*/ 28 h 35"/>
              <a:gd name="T16" fmla="*/ 0 w 38"/>
              <a:gd name="T17" fmla="*/ 25 h 35"/>
              <a:gd name="T18" fmla="*/ 10 w 38"/>
              <a:gd name="T19" fmla="*/ 18 h 35"/>
              <a:gd name="T20" fmla="*/ 10 w 38"/>
              <a:gd name="T21" fmla="*/ 11 h 35"/>
              <a:gd name="T22" fmla="*/ 21 w 38"/>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5">
                <a:moveTo>
                  <a:pt x="21" y="0"/>
                </a:moveTo>
                <a:lnTo>
                  <a:pt x="24" y="4"/>
                </a:lnTo>
                <a:lnTo>
                  <a:pt x="38" y="21"/>
                </a:lnTo>
                <a:lnTo>
                  <a:pt x="31" y="32"/>
                </a:lnTo>
                <a:lnTo>
                  <a:pt x="21" y="32"/>
                </a:lnTo>
                <a:lnTo>
                  <a:pt x="21" y="35"/>
                </a:lnTo>
                <a:lnTo>
                  <a:pt x="14" y="35"/>
                </a:lnTo>
                <a:lnTo>
                  <a:pt x="3" y="28"/>
                </a:lnTo>
                <a:lnTo>
                  <a:pt x="0" y="25"/>
                </a:lnTo>
                <a:lnTo>
                  <a:pt x="10" y="18"/>
                </a:lnTo>
                <a:lnTo>
                  <a:pt x="10" y="11"/>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5" name="Freeform 272">
            <a:extLst>
              <a:ext uri="{FF2B5EF4-FFF2-40B4-BE49-F238E27FC236}">
                <a16:creationId xmlns:a16="http://schemas.microsoft.com/office/drawing/2014/main" id="{2DB50AC2-DB82-DC7F-A82B-4790969B78E0}"/>
              </a:ext>
              <a:ext uri="{C183D7F6-B498-43B3-948B-1728B52AA6E4}">
                <adec:decorative xmlns:adec="http://schemas.microsoft.com/office/drawing/2017/decorative" val="1"/>
              </a:ext>
            </a:extLst>
          </p:cNvPr>
          <p:cNvSpPr>
            <a:spLocks/>
          </p:cNvSpPr>
          <p:nvPr/>
        </p:nvSpPr>
        <p:spPr bwMode="auto">
          <a:xfrm>
            <a:off x="9378181" y="5474654"/>
            <a:ext cx="130973" cy="192093"/>
          </a:xfrm>
          <a:custGeom>
            <a:avLst/>
            <a:gdLst>
              <a:gd name="T0" fmla="*/ 3 w 45"/>
              <a:gd name="T1" fmla="*/ 14 h 66"/>
              <a:gd name="T2" fmla="*/ 17 w 45"/>
              <a:gd name="T3" fmla="*/ 10 h 66"/>
              <a:gd name="T4" fmla="*/ 31 w 45"/>
              <a:gd name="T5" fmla="*/ 0 h 66"/>
              <a:gd name="T6" fmla="*/ 45 w 45"/>
              <a:gd name="T7" fmla="*/ 17 h 66"/>
              <a:gd name="T8" fmla="*/ 38 w 45"/>
              <a:gd name="T9" fmla="*/ 21 h 66"/>
              <a:gd name="T10" fmla="*/ 38 w 45"/>
              <a:gd name="T11" fmla="*/ 31 h 66"/>
              <a:gd name="T12" fmla="*/ 45 w 45"/>
              <a:gd name="T13" fmla="*/ 45 h 66"/>
              <a:gd name="T14" fmla="*/ 34 w 45"/>
              <a:gd name="T15" fmla="*/ 66 h 66"/>
              <a:gd name="T16" fmla="*/ 31 w 45"/>
              <a:gd name="T17" fmla="*/ 62 h 66"/>
              <a:gd name="T18" fmla="*/ 10 w 45"/>
              <a:gd name="T19" fmla="*/ 59 h 66"/>
              <a:gd name="T20" fmla="*/ 3 w 45"/>
              <a:gd name="T21" fmla="*/ 48 h 66"/>
              <a:gd name="T22" fmla="*/ 0 w 45"/>
              <a:gd name="T23" fmla="*/ 45 h 66"/>
              <a:gd name="T24" fmla="*/ 0 w 45"/>
              <a:gd name="T25" fmla="*/ 42 h 66"/>
              <a:gd name="T26" fmla="*/ 10 w 45"/>
              <a:gd name="T27" fmla="*/ 42 h 66"/>
              <a:gd name="T28" fmla="*/ 17 w 45"/>
              <a:gd name="T29" fmla="*/ 31 h 66"/>
              <a:gd name="T30" fmla="*/ 3 w 45"/>
              <a:gd name="T31"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6">
                <a:moveTo>
                  <a:pt x="3" y="14"/>
                </a:moveTo>
                <a:lnTo>
                  <a:pt x="17" y="10"/>
                </a:lnTo>
                <a:lnTo>
                  <a:pt x="31" y="0"/>
                </a:lnTo>
                <a:lnTo>
                  <a:pt x="45" y="17"/>
                </a:lnTo>
                <a:lnTo>
                  <a:pt x="38" y="21"/>
                </a:lnTo>
                <a:lnTo>
                  <a:pt x="38" y="31"/>
                </a:lnTo>
                <a:lnTo>
                  <a:pt x="45" y="45"/>
                </a:lnTo>
                <a:lnTo>
                  <a:pt x="34" y="66"/>
                </a:lnTo>
                <a:lnTo>
                  <a:pt x="31" y="62"/>
                </a:lnTo>
                <a:lnTo>
                  <a:pt x="10" y="59"/>
                </a:lnTo>
                <a:lnTo>
                  <a:pt x="3" y="48"/>
                </a:lnTo>
                <a:lnTo>
                  <a:pt x="0" y="45"/>
                </a:lnTo>
                <a:lnTo>
                  <a:pt x="0" y="42"/>
                </a:lnTo>
                <a:lnTo>
                  <a:pt x="10" y="42"/>
                </a:lnTo>
                <a:lnTo>
                  <a:pt x="17" y="31"/>
                </a:lnTo>
                <a:lnTo>
                  <a:pt x="3"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6" name="Freeform 273">
            <a:extLst>
              <a:ext uri="{FF2B5EF4-FFF2-40B4-BE49-F238E27FC236}">
                <a16:creationId xmlns:a16="http://schemas.microsoft.com/office/drawing/2014/main" id="{A1DA45E2-1367-F7CA-563E-250DD9C64590}"/>
              </a:ext>
              <a:ext uri="{C183D7F6-B498-43B3-948B-1728B52AA6E4}">
                <adec:decorative xmlns:adec="http://schemas.microsoft.com/office/drawing/2017/decorative" val="1"/>
              </a:ext>
            </a:extLst>
          </p:cNvPr>
          <p:cNvSpPr>
            <a:spLocks/>
          </p:cNvSpPr>
          <p:nvPr/>
        </p:nvSpPr>
        <p:spPr bwMode="auto">
          <a:xfrm>
            <a:off x="9468407" y="5343681"/>
            <a:ext cx="241572" cy="323066"/>
          </a:xfrm>
          <a:custGeom>
            <a:avLst/>
            <a:gdLst>
              <a:gd name="T0" fmla="*/ 83 w 83"/>
              <a:gd name="T1" fmla="*/ 93 h 111"/>
              <a:gd name="T2" fmla="*/ 83 w 83"/>
              <a:gd name="T3" fmla="*/ 83 h 111"/>
              <a:gd name="T4" fmla="*/ 80 w 83"/>
              <a:gd name="T5" fmla="*/ 80 h 111"/>
              <a:gd name="T6" fmla="*/ 83 w 83"/>
              <a:gd name="T7" fmla="*/ 73 h 111"/>
              <a:gd name="T8" fmla="*/ 69 w 83"/>
              <a:gd name="T9" fmla="*/ 55 h 111"/>
              <a:gd name="T10" fmla="*/ 76 w 83"/>
              <a:gd name="T11" fmla="*/ 48 h 111"/>
              <a:gd name="T12" fmla="*/ 76 w 83"/>
              <a:gd name="T13" fmla="*/ 41 h 111"/>
              <a:gd name="T14" fmla="*/ 66 w 83"/>
              <a:gd name="T15" fmla="*/ 35 h 111"/>
              <a:gd name="T16" fmla="*/ 66 w 83"/>
              <a:gd name="T17" fmla="*/ 24 h 111"/>
              <a:gd name="T18" fmla="*/ 49 w 83"/>
              <a:gd name="T19" fmla="*/ 21 h 111"/>
              <a:gd name="T20" fmla="*/ 45 w 83"/>
              <a:gd name="T21" fmla="*/ 17 h 111"/>
              <a:gd name="T22" fmla="*/ 45 w 83"/>
              <a:gd name="T23" fmla="*/ 3 h 111"/>
              <a:gd name="T24" fmla="*/ 28 w 83"/>
              <a:gd name="T25" fmla="*/ 0 h 111"/>
              <a:gd name="T26" fmla="*/ 28 w 83"/>
              <a:gd name="T27" fmla="*/ 7 h 111"/>
              <a:gd name="T28" fmla="*/ 31 w 83"/>
              <a:gd name="T29" fmla="*/ 14 h 111"/>
              <a:gd name="T30" fmla="*/ 21 w 83"/>
              <a:gd name="T31" fmla="*/ 21 h 111"/>
              <a:gd name="T32" fmla="*/ 21 w 83"/>
              <a:gd name="T33" fmla="*/ 31 h 111"/>
              <a:gd name="T34" fmla="*/ 17 w 83"/>
              <a:gd name="T35" fmla="*/ 35 h 111"/>
              <a:gd name="T36" fmla="*/ 0 w 83"/>
              <a:gd name="T37" fmla="*/ 45 h 111"/>
              <a:gd name="T38" fmla="*/ 14 w 83"/>
              <a:gd name="T39" fmla="*/ 62 h 111"/>
              <a:gd name="T40" fmla="*/ 7 w 83"/>
              <a:gd name="T41" fmla="*/ 66 h 111"/>
              <a:gd name="T42" fmla="*/ 7 w 83"/>
              <a:gd name="T43" fmla="*/ 76 h 111"/>
              <a:gd name="T44" fmla="*/ 14 w 83"/>
              <a:gd name="T45" fmla="*/ 90 h 111"/>
              <a:gd name="T46" fmla="*/ 17 w 83"/>
              <a:gd name="T47" fmla="*/ 97 h 111"/>
              <a:gd name="T48" fmla="*/ 35 w 83"/>
              <a:gd name="T49" fmla="*/ 104 h 111"/>
              <a:gd name="T50" fmla="*/ 38 w 83"/>
              <a:gd name="T51" fmla="*/ 97 h 111"/>
              <a:gd name="T52" fmla="*/ 49 w 83"/>
              <a:gd name="T53" fmla="*/ 104 h 111"/>
              <a:gd name="T54" fmla="*/ 56 w 83"/>
              <a:gd name="T55" fmla="*/ 111 h 111"/>
              <a:gd name="T56" fmla="*/ 62 w 83"/>
              <a:gd name="T57" fmla="*/ 111 h 111"/>
              <a:gd name="T58" fmla="*/ 83 w 83"/>
              <a:gd name="T59" fmla="*/ 107 h 111"/>
              <a:gd name="T60" fmla="*/ 83 w 83"/>
              <a:gd name="T61"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111">
                <a:moveTo>
                  <a:pt x="83" y="93"/>
                </a:moveTo>
                <a:lnTo>
                  <a:pt x="83" y="83"/>
                </a:lnTo>
                <a:lnTo>
                  <a:pt x="80" y="80"/>
                </a:lnTo>
                <a:lnTo>
                  <a:pt x="83" y="73"/>
                </a:lnTo>
                <a:lnTo>
                  <a:pt x="69" y="55"/>
                </a:lnTo>
                <a:lnTo>
                  <a:pt x="76" y="48"/>
                </a:lnTo>
                <a:lnTo>
                  <a:pt x="76" y="41"/>
                </a:lnTo>
                <a:lnTo>
                  <a:pt x="66" y="35"/>
                </a:lnTo>
                <a:lnTo>
                  <a:pt x="66" y="24"/>
                </a:lnTo>
                <a:lnTo>
                  <a:pt x="49" y="21"/>
                </a:lnTo>
                <a:lnTo>
                  <a:pt x="45" y="17"/>
                </a:lnTo>
                <a:lnTo>
                  <a:pt x="45" y="3"/>
                </a:lnTo>
                <a:lnTo>
                  <a:pt x="28" y="0"/>
                </a:lnTo>
                <a:lnTo>
                  <a:pt x="28" y="7"/>
                </a:lnTo>
                <a:lnTo>
                  <a:pt x="31" y="14"/>
                </a:lnTo>
                <a:lnTo>
                  <a:pt x="21" y="21"/>
                </a:lnTo>
                <a:lnTo>
                  <a:pt x="21" y="31"/>
                </a:lnTo>
                <a:lnTo>
                  <a:pt x="17" y="35"/>
                </a:lnTo>
                <a:lnTo>
                  <a:pt x="0" y="45"/>
                </a:lnTo>
                <a:lnTo>
                  <a:pt x="14" y="62"/>
                </a:lnTo>
                <a:lnTo>
                  <a:pt x="7" y="66"/>
                </a:lnTo>
                <a:lnTo>
                  <a:pt x="7" y="76"/>
                </a:lnTo>
                <a:lnTo>
                  <a:pt x="14" y="90"/>
                </a:lnTo>
                <a:lnTo>
                  <a:pt x="17" y="97"/>
                </a:lnTo>
                <a:lnTo>
                  <a:pt x="35" y="104"/>
                </a:lnTo>
                <a:lnTo>
                  <a:pt x="38" y="97"/>
                </a:lnTo>
                <a:lnTo>
                  <a:pt x="49" y="104"/>
                </a:lnTo>
                <a:lnTo>
                  <a:pt x="56" y="111"/>
                </a:lnTo>
                <a:lnTo>
                  <a:pt x="62" y="111"/>
                </a:lnTo>
                <a:lnTo>
                  <a:pt x="83" y="107"/>
                </a:lnTo>
                <a:lnTo>
                  <a:pt x="83" y="9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7" name="Freeform 274">
            <a:extLst>
              <a:ext uri="{FF2B5EF4-FFF2-40B4-BE49-F238E27FC236}">
                <a16:creationId xmlns:a16="http://schemas.microsoft.com/office/drawing/2014/main" id="{451E983D-BE4C-8978-90A7-C17104758144}"/>
              </a:ext>
              <a:ext uri="{C183D7F6-B498-43B3-948B-1728B52AA6E4}">
                <adec:decorative xmlns:adec="http://schemas.microsoft.com/office/drawing/2017/decorative" val="1"/>
              </a:ext>
            </a:extLst>
          </p:cNvPr>
          <p:cNvSpPr>
            <a:spLocks/>
          </p:cNvSpPr>
          <p:nvPr/>
        </p:nvSpPr>
        <p:spPr bwMode="auto">
          <a:xfrm>
            <a:off x="9174446" y="5291292"/>
            <a:ext cx="384186" cy="232840"/>
          </a:xfrm>
          <a:custGeom>
            <a:avLst/>
            <a:gdLst>
              <a:gd name="T0" fmla="*/ 132 w 132"/>
              <a:gd name="T1" fmla="*/ 32 h 80"/>
              <a:gd name="T2" fmla="*/ 129 w 132"/>
              <a:gd name="T3" fmla="*/ 25 h 80"/>
              <a:gd name="T4" fmla="*/ 129 w 132"/>
              <a:gd name="T5" fmla="*/ 18 h 80"/>
              <a:gd name="T6" fmla="*/ 118 w 132"/>
              <a:gd name="T7" fmla="*/ 18 h 80"/>
              <a:gd name="T8" fmla="*/ 101 w 132"/>
              <a:gd name="T9" fmla="*/ 7 h 80"/>
              <a:gd name="T10" fmla="*/ 94 w 132"/>
              <a:gd name="T11" fmla="*/ 14 h 80"/>
              <a:gd name="T12" fmla="*/ 91 w 132"/>
              <a:gd name="T13" fmla="*/ 14 h 80"/>
              <a:gd name="T14" fmla="*/ 77 w 132"/>
              <a:gd name="T15" fmla="*/ 28 h 80"/>
              <a:gd name="T16" fmla="*/ 59 w 132"/>
              <a:gd name="T17" fmla="*/ 28 h 80"/>
              <a:gd name="T18" fmla="*/ 42 w 132"/>
              <a:gd name="T19" fmla="*/ 11 h 80"/>
              <a:gd name="T20" fmla="*/ 35 w 132"/>
              <a:gd name="T21" fmla="*/ 7 h 80"/>
              <a:gd name="T22" fmla="*/ 35 w 132"/>
              <a:gd name="T23" fmla="*/ 0 h 80"/>
              <a:gd name="T24" fmla="*/ 14 w 132"/>
              <a:gd name="T25" fmla="*/ 4 h 80"/>
              <a:gd name="T26" fmla="*/ 14 w 132"/>
              <a:gd name="T27" fmla="*/ 14 h 80"/>
              <a:gd name="T28" fmla="*/ 14 w 132"/>
              <a:gd name="T29" fmla="*/ 18 h 80"/>
              <a:gd name="T30" fmla="*/ 14 w 132"/>
              <a:gd name="T31" fmla="*/ 21 h 80"/>
              <a:gd name="T32" fmla="*/ 21 w 132"/>
              <a:gd name="T33" fmla="*/ 35 h 80"/>
              <a:gd name="T34" fmla="*/ 21 w 132"/>
              <a:gd name="T35" fmla="*/ 39 h 80"/>
              <a:gd name="T36" fmla="*/ 18 w 132"/>
              <a:gd name="T37" fmla="*/ 39 h 80"/>
              <a:gd name="T38" fmla="*/ 11 w 132"/>
              <a:gd name="T39" fmla="*/ 32 h 80"/>
              <a:gd name="T40" fmla="*/ 7 w 132"/>
              <a:gd name="T41" fmla="*/ 32 h 80"/>
              <a:gd name="T42" fmla="*/ 4 w 132"/>
              <a:gd name="T43" fmla="*/ 35 h 80"/>
              <a:gd name="T44" fmla="*/ 7 w 132"/>
              <a:gd name="T45" fmla="*/ 42 h 80"/>
              <a:gd name="T46" fmla="*/ 11 w 132"/>
              <a:gd name="T47" fmla="*/ 46 h 80"/>
              <a:gd name="T48" fmla="*/ 14 w 132"/>
              <a:gd name="T49" fmla="*/ 49 h 80"/>
              <a:gd name="T50" fmla="*/ 14 w 132"/>
              <a:gd name="T51" fmla="*/ 53 h 80"/>
              <a:gd name="T52" fmla="*/ 11 w 132"/>
              <a:gd name="T53" fmla="*/ 53 h 80"/>
              <a:gd name="T54" fmla="*/ 4 w 132"/>
              <a:gd name="T55" fmla="*/ 49 h 80"/>
              <a:gd name="T56" fmla="*/ 0 w 132"/>
              <a:gd name="T57" fmla="*/ 49 h 80"/>
              <a:gd name="T58" fmla="*/ 4 w 132"/>
              <a:gd name="T59" fmla="*/ 53 h 80"/>
              <a:gd name="T60" fmla="*/ 7 w 132"/>
              <a:gd name="T61" fmla="*/ 56 h 80"/>
              <a:gd name="T62" fmla="*/ 11 w 132"/>
              <a:gd name="T63" fmla="*/ 56 h 80"/>
              <a:gd name="T64" fmla="*/ 11 w 132"/>
              <a:gd name="T65" fmla="*/ 59 h 80"/>
              <a:gd name="T66" fmla="*/ 14 w 132"/>
              <a:gd name="T67" fmla="*/ 63 h 80"/>
              <a:gd name="T68" fmla="*/ 11 w 132"/>
              <a:gd name="T69" fmla="*/ 63 h 80"/>
              <a:gd name="T70" fmla="*/ 7 w 132"/>
              <a:gd name="T71" fmla="*/ 63 h 80"/>
              <a:gd name="T72" fmla="*/ 11 w 132"/>
              <a:gd name="T73" fmla="*/ 70 h 80"/>
              <a:gd name="T74" fmla="*/ 21 w 132"/>
              <a:gd name="T75" fmla="*/ 73 h 80"/>
              <a:gd name="T76" fmla="*/ 24 w 132"/>
              <a:gd name="T77" fmla="*/ 80 h 80"/>
              <a:gd name="T78" fmla="*/ 35 w 132"/>
              <a:gd name="T79" fmla="*/ 80 h 80"/>
              <a:gd name="T80" fmla="*/ 42 w 132"/>
              <a:gd name="T81" fmla="*/ 66 h 80"/>
              <a:gd name="T82" fmla="*/ 45 w 132"/>
              <a:gd name="T83" fmla="*/ 63 h 80"/>
              <a:gd name="T84" fmla="*/ 52 w 132"/>
              <a:gd name="T85" fmla="*/ 49 h 80"/>
              <a:gd name="T86" fmla="*/ 70 w 132"/>
              <a:gd name="T87" fmla="*/ 42 h 80"/>
              <a:gd name="T88" fmla="*/ 84 w 132"/>
              <a:gd name="T89" fmla="*/ 42 h 80"/>
              <a:gd name="T90" fmla="*/ 101 w 132"/>
              <a:gd name="T91" fmla="*/ 63 h 80"/>
              <a:gd name="T92" fmla="*/ 118 w 132"/>
              <a:gd name="T93" fmla="*/ 53 h 80"/>
              <a:gd name="T94" fmla="*/ 122 w 132"/>
              <a:gd name="T95" fmla="*/ 49 h 80"/>
              <a:gd name="T96" fmla="*/ 122 w 132"/>
              <a:gd name="T97" fmla="*/ 39 h 80"/>
              <a:gd name="T98" fmla="*/ 132 w 132"/>
              <a:gd name="T9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80">
                <a:moveTo>
                  <a:pt x="132" y="32"/>
                </a:moveTo>
                <a:lnTo>
                  <a:pt x="129" y="25"/>
                </a:lnTo>
                <a:lnTo>
                  <a:pt x="129" y="18"/>
                </a:lnTo>
                <a:lnTo>
                  <a:pt x="118" y="18"/>
                </a:lnTo>
                <a:lnTo>
                  <a:pt x="101" y="7"/>
                </a:lnTo>
                <a:lnTo>
                  <a:pt x="94" y="14"/>
                </a:lnTo>
                <a:lnTo>
                  <a:pt x="91" y="14"/>
                </a:lnTo>
                <a:lnTo>
                  <a:pt x="77" y="28"/>
                </a:lnTo>
                <a:lnTo>
                  <a:pt x="59" y="28"/>
                </a:lnTo>
                <a:lnTo>
                  <a:pt x="42" y="11"/>
                </a:lnTo>
                <a:lnTo>
                  <a:pt x="35" y="7"/>
                </a:lnTo>
                <a:lnTo>
                  <a:pt x="35" y="0"/>
                </a:lnTo>
                <a:lnTo>
                  <a:pt x="14" y="4"/>
                </a:lnTo>
                <a:lnTo>
                  <a:pt x="14" y="14"/>
                </a:lnTo>
                <a:lnTo>
                  <a:pt x="14" y="18"/>
                </a:lnTo>
                <a:lnTo>
                  <a:pt x="14" y="21"/>
                </a:lnTo>
                <a:lnTo>
                  <a:pt x="21" y="35"/>
                </a:lnTo>
                <a:lnTo>
                  <a:pt x="21" y="39"/>
                </a:lnTo>
                <a:lnTo>
                  <a:pt x="18" y="39"/>
                </a:lnTo>
                <a:lnTo>
                  <a:pt x="11" y="32"/>
                </a:lnTo>
                <a:lnTo>
                  <a:pt x="7" y="32"/>
                </a:lnTo>
                <a:lnTo>
                  <a:pt x="4" y="35"/>
                </a:lnTo>
                <a:lnTo>
                  <a:pt x="7" y="42"/>
                </a:lnTo>
                <a:lnTo>
                  <a:pt x="11" y="46"/>
                </a:lnTo>
                <a:lnTo>
                  <a:pt x="14" y="49"/>
                </a:lnTo>
                <a:lnTo>
                  <a:pt x="14" y="53"/>
                </a:lnTo>
                <a:lnTo>
                  <a:pt x="11" y="53"/>
                </a:lnTo>
                <a:lnTo>
                  <a:pt x="4" y="49"/>
                </a:lnTo>
                <a:lnTo>
                  <a:pt x="0" y="49"/>
                </a:lnTo>
                <a:lnTo>
                  <a:pt x="4" y="53"/>
                </a:lnTo>
                <a:lnTo>
                  <a:pt x="7" y="56"/>
                </a:lnTo>
                <a:lnTo>
                  <a:pt x="11" y="56"/>
                </a:lnTo>
                <a:lnTo>
                  <a:pt x="11" y="59"/>
                </a:lnTo>
                <a:lnTo>
                  <a:pt x="14" y="63"/>
                </a:lnTo>
                <a:lnTo>
                  <a:pt x="11" y="63"/>
                </a:lnTo>
                <a:lnTo>
                  <a:pt x="7" y="63"/>
                </a:lnTo>
                <a:lnTo>
                  <a:pt x="11" y="70"/>
                </a:lnTo>
                <a:lnTo>
                  <a:pt x="21" y="73"/>
                </a:lnTo>
                <a:lnTo>
                  <a:pt x="24" y="80"/>
                </a:lnTo>
                <a:lnTo>
                  <a:pt x="35" y="80"/>
                </a:lnTo>
                <a:lnTo>
                  <a:pt x="42" y="66"/>
                </a:lnTo>
                <a:lnTo>
                  <a:pt x="45" y="63"/>
                </a:lnTo>
                <a:lnTo>
                  <a:pt x="52" y="49"/>
                </a:lnTo>
                <a:lnTo>
                  <a:pt x="70" y="42"/>
                </a:lnTo>
                <a:lnTo>
                  <a:pt x="84" y="42"/>
                </a:lnTo>
                <a:lnTo>
                  <a:pt x="101" y="63"/>
                </a:lnTo>
                <a:lnTo>
                  <a:pt x="118" y="53"/>
                </a:lnTo>
                <a:lnTo>
                  <a:pt x="122" y="49"/>
                </a:lnTo>
                <a:lnTo>
                  <a:pt x="122" y="39"/>
                </a:lnTo>
                <a:lnTo>
                  <a:pt x="132" y="3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8" name="Freeform 275">
            <a:extLst>
              <a:ext uri="{FF2B5EF4-FFF2-40B4-BE49-F238E27FC236}">
                <a16:creationId xmlns:a16="http://schemas.microsoft.com/office/drawing/2014/main" id="{8A47791E-A8F8-115C-81E1-0CE47523EE94}"/>
              </a:ext>
              <a:ext uri="{C183D7F6-B498-43B3-948B-1728B52AA6E4}">
                <adec:decorative xmlns:adec="http://schemas.microsoft.com/office/drawing/2017/decorative" val="1"/>
              </a:ext>
            </a:extLst>
          </p:cNvPr>
          <p:cNvSpPr>
            <a:spLocks/>
          </p:cNvSpPr>
          <p:nvPr/>
        </p:nvSpPr>
        <p:spPr bwMode="auto">
          <a:xfrm>
            <a:off x="9165716" y="5332040"/>
            <a:ext cx="40747" cy="40747"/>
          </a:xfrm>
          <a:custGeom>
            <a:avLst/>
            <a:gdLst>
              <a:gd name="T0" fmla="*/ 14 w 14"/>
              <a:gd name="T1" fmla="*/ 14 h 14"/>
              <a:gd name="T2" fmla="*/ 14 w 14"/>
              <a:gd name="T3" fmla="*/ 11 h 14"/>
              <a:gd name="T4" fmla="*/ 10 w 14"/>
              <a:gd name="T5" fmla="*/ 7 h 14"/>
              <a:gd name="T6" fmla="*/ 7 w 14"/>
              <a:gd name="T7" fmla="*/ 4 h 14"/>
              <a:gd name="T8" fmla="*/ 7 w 14"/>
              <a:gd name="T9" fmla="*/ 0 h 14"/>
              <a:gd name="T10" fmla="*/ 3 w 14"/>
              <a:gd name="T11" fmla="*/ 0 h 14"/>
              <a:gd name="T12" fmla="*/ 3 w 14"/>
              <a:gd name="T13" fmla="*/ 7 h 14"/>
              <a:gd name="T14" fmla="*/ 0 w 14"/>
              <a:gd name="T15" fmla="*/ 11 h 14"/>
              <a:gd name="T16" fmla="*/ 3 w 14"/>
              <a:gd name="T17" fmla="*/ 14 h 14"/>
              <a:gd name="T18" fmla="*/ 7 w 14"/>
              <a:gd name="T19" fmla="*/ 14 h 14"/>
              <a:gd name="T20" fmla="*/ 10 w 14"/>
              <a:gd name="T21" fmla="*/ 14 h 14"/>
              <a:gd name="T22" fmla="*/ 14 w 1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14" y="14"/>
                </a:moveTo>
                <a:lnTo>
                  <a:pt x="14" y="11"/>
                </a:lnTo>
                <a:lnTo>
                  <a:pt x="10" y="7"/>
                </a:lnTo>
                <a:lnTo>
                  <a:pt x="7" y="4"/>
                </a:lnTo>
                <a:lnTo>
                  <a:pt x="7" y="0"/>
                </a:lnTo>
                <a:lnTo>
                  <a:pt x="3" y="0"/>
                </a:lnTo>
                <a:lnTo>
                  <a:pt x="3" y="7"/>
                </a:lnTo>
                <a:lnTo>
                  <a:pt x="0" y="11"/>
                </a:lnTo>
                <a:lnTo>
                  <a:pt x="3" y="14"/>
                </a:lnTo>
                <a:lnTo>
                  <a:pt x="7" y="14"/>
                </a:lnTo>
                <a:lnTo>
                  <a:pt x="10" y="14"/>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9" name="Freeform 276">
            <a:extLst>
              <a:ext uri="{FF2B5EF4-FFF2-40B4-BE49-F238E27FC236}">
                <a16:creationId xmlns:a16="http://schemas.microsoft.com/office/drawing/2014/main" id="{41C15BC5-EFBD-7C23-97DC-610A1F6DA6E2}"/>
              </a:ext>
              <a:ext uri="{C183D7F6-B498-43B3-948B-1728B52AA6E4}">
                <adec:decorative xmlns:adec="http://schemas.microsoft.com/office/drawing/2017/decorative" val="1"/>
              </a:ext>
            </a:extLst>
          </p:cNvPr>
          <p:cNvSpPr>
            <a:spLocks/>
          </p:cNvSpPr>
          <p:nvPr/>
        </p:nvSpPr>
        <p:spPr bwMode="auto">
          <a:xfrm>
            <a:off x="9154073" y="5474654"/>
            <a:ext cx="151346" cy="192093"/>
          </a:xfrm>
          <a:custGeom>
            <a:avLst/>
            <a:gdLst>
              <a:gd name="T0" fmla="*/ 52 w 52"/>
              <a:gd name="T1" fmla="*/ 62 h 66"/>
              <a:gd name="T2" fmla="*/ 49 w 52"/>
              <a:gd name="T3" fmla="*/ 59 h 66"/>
              <a:gd name="T4" fmla="*/ 45 w 52"/>
              <a:gd name="T5" fmla="*/ 38 h 66"/>
              <a:gd name="T6" fmla="*/ 38 w 52"/>
              <a:gd name="T7" fmla="*/ 28 h 66"/>
              <a:gd name="T8" fmla="*/ 31 w 52"/>
              <a:gd name="T9" fmla="*/ 17 h 66"/>
              <a:gd name="T10" fmla="*/ 28 w 52"/>
              <a:gd name="T11" fmla="*/ 10 h 66"/>
              <a:gd name="T12" fmla="*/ 18 w 52"/>
              <a:gd name="T13" fmla="*/ 7 h 66"/>
              <a:gd name="T14" fmla="*/ 14 w 52"/>
              <a:gd name="T15" fmla="*/ 0 h 66"/>
              <a:gd name="T16" fmla="*/ 7 w 52"/>
              <a:gd name="T17" fmla="*/ 0 h 66"/>
              <a:gd name="T18" fmla="*/ 7 w 52"/>
              <a:gd name="T19" fmla="*/ 3 h 66"/>
              <a:gd name="T20" fmla="*/ 11 w 52"/>
              <a:gd name="T21" fmla="*/ 14 h 66"/>
              <a:gd name="T22" fmla="*/ 11 w 52"/>
              <a:gd name="T23" fmla="*/ 21 h 66"/>
              <a:gd name="T24" fmla="*/ 11 w 52"/>
              <a:gd name="T25" fmla="*/ 28 h 66"/>
              <a:gd name="T26" fmla="*/ 11 w 52"/>
              <a:gd name="T27" fmla="*/ 31 h 66"/>
              <a:gd name="T28" fmla="*/ 7 w 52"/>
              <a:gd name="T29" fmla="*/ 35 h 66"/>
              <a:gd name="T30" fmla="*/ 7 w 52"/>
              <a:gd name="T31" fmla="*/ 38 h 66"/>
              <a:gd name="T32" fmla="*/ 11 w 52"/>
              <a:gd name="T33" fmla="*/ 38 h 66"/>
              <a:gd name="T34" fmla="*/ 11 w 52"/>
              <a:gd name="T35" fmla="*/ 42 h 66"/>
              <a:gd name="T36" fmla="*/ 7 w 52"/>
              <a:gd name="T37" fmla="*/ 45 h 66"/>
              <a:gd name="T38" fmla="*/ 4 w 52"/>
              <a:gd name="T39" fmla="*/ 42 h 66"/>
              <a:gd name="T40" fmla="*/ 0 w 52"/>
              <a:gd name="T41" fmla="*/ 42 h 66"/>
              <a:gd name="T42" fmla="*/ 0 w 52"/>
              <a:gd name="T43" fmla="*/ 48 h 66"/>
              <a:gd name="T44" fmla="*/ 18 w 52"/>
              <a:gd name="T45" fmla="*/ 59 h 66"/>
              <a:gd name="T46" fmla="*/ 21 w 52"/>
              <a:gd name="T47" fmla="*/ 66 h 66"/>
              <a:gd name="T48" fmla="*/ 42 w 52"/>
              <a:gd name="T49" fmla="*/ 66 h 66"/>
              <a:gd name="T50" fmla="*/ 45 w 52"/>
              <a:gd name="T51" fmla="*/ 66 h 66"/>
              <a:gd name="T52" fmla="*/ 52 w 52"/>
              <a:gd name="T53"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6">
                <a:moveTo>
                  <a:pt x="52" y="62"/>
                </a:moveTo>
                <a:lnTo>
                  <a:pt x="49" y="59"/>
                </a:lnTo>
                <a:lnTo>
                  <a:pt x="45" y="38"/>
                </a:lnTo>
                <a:lnTo>
                  <a:pt x="38" y="28"/>
                </a:lnTo>
                <a:lnTo>
                  <a:pt x="31" y="17"/>
                </a:lnTo>
                <a:lnTo>
                  <a:pt x="28" y="10"/>
                </a:lnTo>
                <a:lnTo>
                  <a:pt x="18" y="7"/>
                </a:lnTo>
                <a:lnTo>
                  <a:pt x="14" y="0"/>
                </a:lnTo>
                <a:lnTo>
                  <a:pt x="7" y="0"/>
                </a:lnTo>
                <a:lnTo>
                  <a:pt x="7" y="3"/>
                </a:lnTo>
                <a:lnTo>
                  <a:pt x="11" y="14"/>
                </a:lnTo>
                <a:lnTo>
                  <a:pt x="11" y="21"/>
                </a:lnTo>
                <a:lnTo>
                  <a:pt x="11" y="28"/>
                </a:lnTo>
                <a:lnTo>
                  <a:pt x="11" y="31"/>
                </a:lnTo>
                <a:lnTo>
                  <a:pt x="7" y="35"/>
                </a:lnTo>
                <a:lnTo>
                  <a:pt x="7" y="38"/>
                </a:lnTo>
                <a:lnTo>
                  <a:pt x="11" y="38"/>
                </a:lnTo>
                <a:lnTo>
                  <a:pt x="11" y="42"/>
                </a:lnTo>
                <a:lnTo>
                  <a:pt x="7" y="45"/>
                </a:lnTo>
                <a:lnTo>
                  <a:pt x="4" y="42"/>
                </a:lnTo>
                <a:lnTo>
                  <a:pt x="0" y="42"/>
                </a:lnTo>
                <a:lnTo>
                  <a:pt x="0" y="48"/>
                </a:lnTo>
                <a:lnTo>
                  <a:pt x="18" y="59"/>
                </a:lnTo>
                <a:lnTo>
                  <a:pt x="21" y="66"/>
                </a:lnTo>
                <a:lnTo>
                  <a:pt x="42" y="66"/>
                </a:lnTo>
                <a:lnTo>
                  <a:pt x="45" y="66"/>
                </a:lnTo>
                <a:lnTo>
                  <a:pt x="52"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0" name="Freeform 277">
            <a:extLst>
              <a:ext uri="{FF2B5EF4-FFF2-40B4-BE49-F238E27FC236}">
                <a16:creationId xmlns:a16="http://schemas.microsoft.com/office/drawing/2014/main" id="{435AF48D-6F22-7926-BC80-01C6089A2A31}"/>
              </a:ext>
              <a:ext uri="{C183D7F6-B498-43B3-948B-1728B52AA6E4}">
                <adec:decorative xmlns:adec="http://schemas.microsoft.com/office/drawing/2017/decorative" val="1"/>
              </a:ext>
            </a:extLst>
          </p:cNvPr>
          <p:cNvSpPr>
            <a:spLocks/>
          </p:cNvSpPr>
          <p:nvPr/>
        </p:nvSpPr>
        <p:spPr bwMode="auto">
          <a:xfrm>
            <a:off x="9285046" y="4607325"/>
            <a:ext cx="445307" cy="381276"/>
          </a:xfrm>
          <a:custGeom>
            <a:avLst/>
            <a:gdLst>
              <a:gd name="T0" fmla="*/ 153 w 153"/>
              <a:gd name="T1" fmla="*/ 121 h 131"/>
              <a:gd name="T2" fmla="*/ 139 w 153"/>
              <a:gd name="T3" fmla="*/ 111 h 131"/>
              <a:gd name="T4" fmla="*/ 146 w 153"/>
              <a:gd name="T5" fmla="*/ 107 h 131"/>
              <a:gd name="T6" fmla="*/ 132 w 153"/>
              <a:gd name="T7" fmla="*/ 72 h 131"/>
              <a:gd name="T8" fmla="*/ 129 w 153"/>
              <a:gd name="T9" fmla="*/ 76 h 131"/>
              <a:gd name="T10" fmla="*/ 122 w 153"/>
              <a:gd name="T11" fmla="*/ 55 h 131"/>
              <a:gd name="T12" fmla="*/ 98 w 153"/>
              <a:gd name="T13" fmla="*/ 59 h 131"/>
              <a:gd name="T14" fmla="*/ 84 w 153"/>
              <a:gd name="T15" fmla="*/ 48 h 131"/>
              <a:gd name="T16" fmla="*/ 49 w 153"/>
              <a:gd name="T17" fmla="*/ 34 h 131"/>
              <a:gd name="T18" fmla="*/ 53 w 153"/>
              <a:gd name="T19" fmla="*/ 31 h 131"/>
              <a:gd name="T20" fmla="*/ 56 w 153"/>
              <a:gd name="T21" fmla="*/ 24 h 131"/>
              <a:gd name="T22" fmla="*/ 32 w 153"/>
              <a:gd name="T23" fmla="*/ 13 h 131"/>
              <a:gd name="T24" fmla="*/ 14 w 153"/>
              <a:gd name="T25" fmla="*/ 0 h 131"/>
              <a:gd name="T26" fmla="*/ 11 w 153"/>
              <a:gd name="T27" fmla="*/ 7 h 131"/>
              <a:gd name="T28" fmla="*/ 11 w 153"/>
              <a:gd name="T29" fmla="*/ 17 h 131"/>
              <a:gd name="T30" fmla="*/ 11 w 153"/>
              <a:gd name="T31" fmla="*/ 27 h 131"/>
              <a:gd name="T32" fmla="*/ 11 w 153"/>
              <a:gd name="T33" fmla="*/ 34 h 131"/>
              <a:gd name="T34" fmla="*/ 0 w 153"/>
              <a:gd name="T35" fmla="*/ 48 h 131"/>
              <a:gd name="T36" fmla="*/ 14 w 153"/>
              <a:gd name="T37" fmla="*/ 48 h 131"/>
              <a:gd name="T38" fmla="*/ 14 w 153"/>
              <a:gd name="T39" fmla="*/ 55 h 131"/>
              <a:gd name="T40" fmla="*/ 28 w 153"/>
              <a:gd name="T41" fmla="*/ 59 h 131"/>
              <a:gd name="T42" fmla="*/ 32 w 153"/>
              <a:gd name="T43" fmla="*/ 52 h 131"/>
              <a:gd name="T44" fmla="*/ 42 w 153"/>
              <a:gd name="T45" fmla="*/ 52 h 131"/>
              <a:gd name="T46" fmla="*/ 39 w 153"/>
              <a:gd name="T47" fmla="*/ 69 h 131"/>
              <a:gd name="T48" fmla="*/ 49 w 153"/>
              <a:gd name="T49" fmla="*/ 69 h 131"/>
              <a:gd name="T50" fmla="*/ 53 w 153"/>
              <a:gd name="T51" fmla="*/ 65 h 131"/>
              <a:gd name="T52" fmla="*/ 70 w 153"/>
              <a:gd name="T53" fmla="*/ 76 h 131"/>
              <a:gd name="T54" fmla="*/ 70 w 153"/>
              <a:gd name="T55" fmla="*/ 79 h 131"/>
              <a:gd name="T56" fmla="*/ 91 w 153"/>
              <a:gd name="T57" fmla="*/ 90 h 131"/>
              <a:gd name="T58" fmla="*/ 98 w 153"/>
              <a:gd name="T59" fmla="*/ 114 h 131"/>
              <a:gd name="T60" fmla="*/ 91 w 153"/>
              <a:gd name="T61" fmla="*/ 124 h 131"/>
              <a:gd name="T62" fmla="*/ 108 w 153"/>
              <a:gd name="T63" fmla="*/ 131 h 131"/>
              <a:gd name="T64" fmla="*/ 115 w 153"/>
              <a:gd name="T65" fmla="*/ 131 h 131"/>
              <a:gd name="T66" fmla="*/ 132 w 153"/>
              <a:gd name="T67" fmla="*/ 131 h 131"/>
              <a:gd name="T68" fmla="*/ 153 w 153"/>
              <a:gd name="T6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31">
                <a:moveTo>
                  <a:pt x="153" y="121"/>
                </a:moveTo>
                <a:lnTo>
                  <a:pt x="139" y="111"/>
                </a:lnTo>
                <a:lnTo>
                  <a:pt x="146" y="107"/>
                </a:lnTo>
                <a:lnTo>
                  <a:pt x="132" y="72"/>
                </a:lnTo>
                <a:lnTo>
                  <a:pt x="129" y="76"/>
                </a:lnTo>
                <a:lnTo>
                  <a:pt x="122" y="55"/>
                </a:lnTo>
                <a:lnTo>
                  <a:pt x="98" y="59"/>
                </a:lnTo>
                <a:lnTo>
                  <a:pt x="84" y="48"/>
                </a:lnTo>
                <a:lnTo>
                  <a:pt x="49" y="34"/>
                </a:lnTo>
                <a:lnTo>
                  <a:pt x="53" y="31"/>
                </a:lnTo>
                <a:lnTo>
                  <a:pt x="56" y="24"/>
                </a:lnTo>
                <a:lnTo>
                  <a:pt x="32" y="13"/>
                </a:lnTo>
                <a:lnTo>
                  <a:pt x="14" y="0"/>
                </a:lnTo>
                <a:lnTo>
                  <a:pt x="11" y="7"/>
                </a:lnTo>
                <a:lnTo>
                  <a:pt x="11" y="17"/>
                </a:lnTo>
                <a:lnTo>
                  <a:pt x="11" y="27"/>
                </a:lnTo>
                <a:lnTo>
                  <a:pt x="11" y="34"/>
                </a:lnTo>
                <a:lnTo>
                  <a:pt x="0" y="48"/>
                </a:lnTo>
                <a:lnTo>
                  <a:pt x="14" y="48"/>
                </a:lnTo>
                <a:lnTo>
                  <a:pt x="14" y="55"/>
                </a:lnTo>
                <a:lnTo>
                  <a:pt x="28" y="59"/>
                </a:lnTo>
                <a:lnTo>
                  <a:pt x="32" y="52"/>
                </a:lnTo>
                <a:lnTo>
                  <a:pt x="42" y="52"/>
                </a:lnTo>
                <a:lnTo>
                  <a:pt x="39" y="69"/>
                </a:lnTo>
                <a:lnTo>
                  <a:pt x="49" y="69"/>
                </a:lnTo>
                <a:lnTo>
                  <a:pt x="53" y="65"/>
                </a:lnTo>
                <a:lnTo>
                  <a:pt x="70" y="76"/>
                </a:lnTo>
                <a:lnTo>
                  <a:pt x="70" y="79"/>
                </a:lnTo>
                <a:lnTo>
                  <a:pt x="91" y="90"/>
                </a:lnTo>
                <a:lnTo>
                  <a:pt x="98" y="114"/>
                </a:lnTo>
                <a:lnTo>
                  <a:pt x="91" y="124"/>
                </a:lnTo>
                <a:lnTo>
                  <a:pt x="108" y="131"/>
                </a:lnTo>
                <a:lnTo>
                  <a:pt x="115" y="131"/>
                </a:lnTo>
                <a:lnTo>
                  <a:pt x="132" y="131"/>
                </a:lnTo>
                <a:lnTo>
                  <a:pt x="153" y="1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1" name="Freeform 278">
            <a:extLst>
              <a:ext uri="{FF2B5EF4-FFF2-40B4-BE49-F238E27FC236}">
                <a16:creationId xmlns:a16="http://schemas.microsoft.com/office/drawing/2014/main" id="{29FCD563-F478-8658-8FB3-BC0CE04D91E0}"/>
              </a:ext>
              <a:ext uri="{C183D7F6-B498-43B3-948B-1728B52AA6E4}">
                <adec:decorative xmlns:adec="http://schemas.microsoft.com/office/drawing/2017/decorative" val="1"/>
              </a:ext>
            </a:extLst>
          </p:cNvPr>
          <p:cNvSpPr>
            <a:spLocks/>
          </p:cNvSpPr>
          <p:nvPr/>
        </p:nvSpPr>
        <p:spPr bwMode="auto">
          <a:xfrm>
            <a:off x="9124969" y="4656805"/>
            <a:ext cx="192093" cy="282319"/>
          </a:xfrm>
          <a:custGeom>
            <a:avLst/>
            <a:gdLst>
              <a:gd name="T0" fmla="*/ 0 w 66"/>
              <a:gd name="T1" fmla="*/ 17 h 97"/>
              <a:gd name="T2" fmla="*/ 24 w 66"/>
              <a:gd name="T3" fmla="*/ 17 h 97"/>
              <a:gd name="T4" fmla="*/ 28 w 66"/>
              <a:gd name="T5" fmla="*/ 0 h 97"/>
              <a:gd name="T6" fmla="*/ 66 w 66"/>
              <a:gd name="T7" fmla="*/ 0 h 97"/>
              <a:gd name="T8" fmla="*/ 66 w 66"/>
              <a:gd name="T9" fmla="*/ 10 h 97"/>
              <a:gd name="T10" fmla="*/ 66 w 66"/>
              <a:gd name="T11" fmla="*/ 17 h 97"/>
              <a:gd name="T12" fmla="*/ 55 w 66"/>
              <a:gd name="T13" fmla="*/ 31 h 97"/>
              <a:gd name="T14" fmla="*/ 52 w 66"/>
              <a:gd name="T15" fmla="*/ 35 h 97"/>
              <a:gd name="T16" fmla="*/ 41 w 66"/>
              <a:gd name="T17" fmla="*/ 73 h 97"/>
              <a:gd name="T18" fmla="*/ 41 w 66"/>
              <a:gd name="T19" fmla="*/ 76 h 97"/>
              <a:gd name="T20" fmla="*/ 31 w 66"/>
              <a:gd name="T21" fmla="*/ 90 h 97"/>
              <a:gd name="T22" fmla="*/ 17 w 66"/>
              <a:gd name="T23" fmla="*/ 97 h 97"/>
              <a:gd name="T24" fmla="*/ 21 w 66"/>
              <a:gd name="T25" fmla="*/ 90 h 97"/>
              <a:gd name="T26" fmla="*/ 21 w 66"/>
              <a:gd name="T27" fmla="*/ 87 h 97"/>
              <a:gd name="T28" fmla="*/ 21 w 66"/>
              <a:gd name="T29" fmla="*/ 83 h 97"/>
              <a:gd name="T30" fmla="*/ 17 w 66"/>
              <a:gd name="T31" fmla="*/ 83 h 97"/>
              <a:gd name="T32" fmla="*/ 14 w 66"/>
              <a:gd name="T33" fmla="*/ 83 h 97"/>
              <a:gd name="T34" fmla="*/ 21 w 66"/>
              <a:gd name="T35" fmla="*/ 73 h 97"/>
              <a:gd name="T36" fmla="*/ 14 w 66"/>
              <a:gd name="T37" fmla="*/ 66 h 97"/>
              <a:gd name="T38" fmla="*/ 3 w 66"/>
              <a:gd name="T39" fmla="*/ 73 h 97"/>
              <a:gd name="T40" fmla="*/ 3 w 66"/>
              <a:gd name="T41" fmla="*/ 69 h 97"/>
              <a:gd name="T42" fmla="*/ 7 w 66"/>
              <a:gd name="T43" fmla="*/ 62 h 97"/>
              <a:gd name="T44" fmla="*/ 7 w 66"/>
              <a:gd name="T45" fmla="*/ 59 h 97"/>
              <a:gd name="T46" fmla="*/ 3 w 66"/>
              <a:gd name="T47" fmla="*/ 59 h 97"/>
              <a:gd name="T48" fmla="*/ 3 w 66"/>
              <a:gd name="T49" fmla="*/ 55 h 97"/>
              <a:gd name="T50" fmla="*/ 3 w 66"/>
              <a:gd name="T51" fmla="*/ 52 h 97"/>
              <a:gd name="T52" fmla="*/ 3 w 66"/>
              <a:gd name="T53" fmla="*/ 45 h 97"/>
              <a:gd name="T54" fmla="*/ 10 w 66"/>
              <a:gd name="T55" fmla="*/ 35 h 97"/>
              <a:gd name="T56" fmla="*/ 10 w 66"/>
              <a:gd name="T57" fmla="*/ 31 h 97"/>
              <a:gd name="T58" fmla="*/ 10 w 66"/>
              <a:gd name="T59" fmla="*/ 28 h 97"/>
              <a:gd name="T60" fmla="*/ 7 w 66"/>
              <a:gd name="T61" fmla="*/ 28 h 97"/>
              <a:gd name="T62" fmla="*/ 3 w 66"/>
              <a:gd name="T63" fmla="*/ 28 h 97"/>
              <a:gd name="T64" fmla="*/ 0 w 66"/>
              <a:gd name="T65" fmla="*/ 28 h 97"/>
              <a:gd name="T66" fmla="*/ 0 w 66"/>
              <a:gd name="T67" fmla="*/ 1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97">
                <a:moveTo>
                  <a:pt x="0" y="17"/>
                </a:moveTo>
                <a:lnTo>
                  <a:pt x="24" y="17"/>
                </a:lnTo>
                <a:lnTo>
                  <a:pt x="28" y="0"/>
                </a:lnTo>
                <a:lnTo>
                  <a:pt x="66" y="0"/>
                </a:lnTo>
                <a:lnTo>
                  <a:pt x="66" y="10"/>
                </a:lnTo>
                <a:lnTo>
                  <a:pt x="66" y="17"/>
                </a:lnTo>
                <a:lnTo>
                  <a:pt x="55" y="31"/>
                </a:lnTo>
                <a:lnTo>
                  <a:pt x="52" y="35"/>
                </a:lnTo>
                <a:lnTo>
                  <a:pt x="41" y="73"/>
                </a:lnTo>
                <a:lnTo>
                  <a:pt x="41" y="76"/>
                </a:lnTo>
                <a:lnTo>
                  <a:pt x="31" y="90"/>
                </a:lnTo>
                <a:lnTo>
                  <a:pt x="17" y="97"/>
                </a:lnTo>
                <a:lnTo>
                  <a:pt x="21" y="90"/>
                </a:lnTo>
                <a:lnTo>
                  <a:pt x="21" y="87"/>
                </a:lnTo>
                <a:lnTo>
                  <a:pt x="21" y="83"/>
                </a:lnTo>
                <a:lnTo>
                  <a:pt x="17" y="83"/>
                </a:lnTo>
                <a:lnTo>
                  <a:pt x="14" y="83"/>
                </a:lnTo>
                <a:lnTo>
                  <a:pt x="21" y="73"/>
                </a:lnTo>
                <a:lnTo>
                  <a:pt x="14" y="66"/>
                </a:lnTo>
                <a:lnTo>
                  <a:pt x="3" y="73"/>
                </a:lnTo>
                <a:lnTo>
                  <a:pt x="3" y="69"/>
                </a:lnTo>
                <a:lnTo>
                  <a:pt x="7" y="62"/>
                </a:lnTo>
                <a:lnTo>
                  <a:pt x="7" y="59"/>
                </a:lnTo>
                <a:lnTo>
                  <a:pt x="3" y="59"/>
                </a:lnTo>
                <a:lnTo>
                  <a:pt x="3" y="55"/>
                </a:lnTo>
                <a:lnTo>
                  <a:pt x="3" y="52"/>
                </a:lnTo>
                <a:lnTo>
                  <a:pt x="3" y="45"/>
                </a:lnTo>
                <a:lnTo>
                  <a:pt x="10" y="35"/>
                </a:lnTo>
                <a:lnTo>
                  <a:pt x="10" y="31"/>
                </a:lnTo>
                <a:lnTo>
                  <a:pt x="10" y="28"/>
                </a:lnTo>
                <a:lnTo>
                  <a:pt x="7" y="28"/>
                </a:lnTo>
                <a:lnTo>
                  <a:pt x="3" y="28"/>
                </a:lnTo>
                <a:lnTo>
                  <a:pt x="0" y="28"/>
                </a:lnTo>
                <a:lnTo>
                  <a:pt x="0"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2" name="Freeform 279">
            <a:extLst>
              <a:ext uri="{FF2B5EF4-FFF2-40B4-BE49-F238E27FC236}">
                <a16:creationId xmlns:a16="http://schemas.microsoft.com/office/drawing/2014/main" id="{B890987D-0916-0401-6479-BC3312CAD2E1}"/>
              </a:ext>
              <a:ext uri="{C183D7F6-B498-43B3-948B-1728B52AA6E4}">
                <adec:decorative xmlns:adec="http://schemas.microsoft.com/office/drawing/2017/decorative" val="1"/>
              </a:ext>
            </a:extLst>
          </p:cNvPr>
          <p:cNvSpPr>
            <a:spLocks/>
          </p:cNvSpPr>
          <p:nvPr/>
        </p:nvSpPr>
        <p:spPr bwMode="auto">
          <a:xfrm>
            <a:off x="9113326" y="4758672"/>
            <a:ext cx="20374" cy="29105"/>
          </a:xfrm>
          <a:custGeom>
            <a:avLst/>
            <a:gdLst>
              <a:gd name="T0" fmla="*/ 0 w 7"/>
              <a:gd name="T1" fmla="*/ 7 h 10"/>
              <a:gd name="T2" fmla="*/ 0 w 7"/>
              <a:gd name="T3" fmla="*/ 3 h 10"/>
              <a:gd name="T4" fmla="*/ 0 w 7"/>
              <a:gd name="T5" fmla="*/ 0 h 10"/>
              <a:gd name="T6" fmla="*/ 4 w 7"/>
              <a:gd name="T7" fmla="*/ 0 h 10"/>
              <a:gd name="T8" fmla="*/ 4 w 7"/>
              <a:gd name="T9" fmla="*/ 3 h 10"/>
              <a:gd name="T10" fmla="*/ 7 w 7"/>
              <a:gd name="T11" fmla="*/ 7 h 10"/>
              <a:gd name="T12" fmla="*/ 4 w 7"/>
              <a:gd name="T13" fmla="*/ 10 h 10"/>
              <a:gd name="T14" fmla="*/ 0 w 7"/>
              <a:gd name="T15" fmla="*/ 10 h 10"/>
              <a:gd name="T16" fmla="*/ 0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7"/>
                </a:moveTo>
                <a:lnTo>
                  <a:pt x="0" y="3"/>
                </a:lnTo>
                <a:lnTo>
                  <a:pt x="0" y="0"/>
                </a:lnTo>
                <a:lnTo>
                  <a:pt x="4" y="0"/>
                </a:lnTo>
                <a:lnTo>
                  <a:pt x="4" y="3"/>
                </a:lnTo>
                <a:lnTo>
                  <a:pt x="7" y="7"/>
                </a:lnTo>
                <a:lnTo>
                  <a:pt x="4" y="10"/>
                </a:lnTo>
                <a:lnTo>
                  <a:pt x="0"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3" name="Freeform 280">
            <a:extLst>
              <a:ext uri="{FF2B5EF4-FFF2-40B4-BE49-F238E27FC236}">
                <a16:creationId xmlns:a16="http://schemas.microsoft.com/office/drawing/2014/main" id="{6AAD34AA-684A-F8D5-6CEB-2F001DA0CBF9}"/>
              </a:ext>
              <a:ext uri="{C183D7F6-B498-43B3-948B-1728B52AA6E4}">
                <adec:decorative xmlns:adec="http://schemas.microsoft.com/office/drawing/2017/decorative" val="1"/>
              </a:ext>
            </a:extLst>
          </p:cNvPr>
          <p:cNvSpPr>
            <a:spLocks/>
          </p:cNvSpPr>
          <p:nvPr/>
        </p:nvSpPr>
        <p:spPr bwMode="auto">
          <a:xfrm>
            <a:off x="9244298" y="4747029"/>
            <a:ext cx="162988" cy="171720"/>
          </a:xfrm>
          <a:custGeom>
            <a:avLst/>
            <a:gdLst>
              <a:gd name="T0" fmla="*/ 14 w 56"/>
              <a:gd name="T1" fmla="*/ 0 h 59"/>
              <a:gd name="T2" fmla="*/ 28 w 56"/>
              <a:gd name="T3" fmla="*/ 0 h 59"/>
              <a:gd name="T4" fmla="*/ 28 w 56"/>
              <a:gd name="T5" fmla="*/ 7 h 59"/>
              <a:gd name="T6" fmla="*/ 42 w 56"/>
              <a:gd name="T7" fmla="*/ 11 h 59"/>
              <a:gd name="T8" fmla="*/ 46 w 56"/>
              <a:gd name="T9" fmla="*/ 4 h 59"/>
              <a:gd name="T10" fmla="*/ 56 w 56"/>
              <a:gd name="T11" fmla="*/ 4 h 59"/>
              <a:gd name="T12" fmla="*/ 53 w 56"/>
              <a:gd name="T13" fmla="*/ 21 h 59"/>
              <a:gd name="T14" fmla="*/ 42 w 56"/>
              <a:gd name="T15" fmla="*/ 42 h 59"/>
              <a:gd name="T16" fmla="*/ 32 w 56"/>
              <a:gd name="T17" fmla="*/ 59 h 59"/>
              <a:gd name="T18" fmla="*/ 0 w 56"/>
              <a:gd name="T19" fmla="*/ 42 h 59"/>
              <a:gd name="T20" fmla="*/ 11 w 56"/>
              <a:gd name="T21" fmla="*/ 4 h 59"/>
              <a:gd name="T22" fmla="*/ 14 w 5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9">
                <a:moveTo>
                  <a:pt x="14" y="0"/>
                </a:moveTo>
                <a:lnTo>
                  <a:pt x="28" y="0"/>
                </a:lnTo>
                <a:lnTo>
                  <a:pt x="28" y="7"/>
                </a:lnTo>
                <a:lnTo>
                  <a:pt x="42" y="11"/>
                </a:lnTo>
                <a:lnTo>
                  <a:pt x="46" y="4"/>
                </a:lnTo>
                <a:lnTo>
                  <a:pt x="56" y="4"/>
                </a:lnTo>
                <a:lnTo>
                  <a:pt x="53" y="21"/>
                </a:lnTo>
                <a:lnTo>
                  <a:pt x="42" y="42"/>
                </a:lnTo>
                <a:lnTo>
                  <a:pt x="32" y="59"/>
                </a:lnTo>
                <a:lnTo>
                  <a:pt x="0" y="42"/>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4" name="Freeform 281">
            <a:extLst>
              <a:ext uri="{FF2B5EF4-FFF2-40B4-BE49-F238E27FC236}">
                <a16:creationId xmlns:a16="http://schemas.microsoft.com/office/drawing/2014/main" id="{39183CA7-B6B7-F97B-8832-E9841A9F6129}"/>
              </a:ext>
              <a:ext uri="{C183D7F6-B498-43B3-948B-1728B52AA6E4}">
                <adec:decorative xmlns:adec="http://schemas.microsoft.com/office/drawing/2017/decorative" val="1"/>
              </a:ext>
            </a:extLst>
          </p:cNvPr>
          <p:cNvSpPr>
            <a:spLocks/>
          </p:cNvSpPr>
          <p:nvPr/>
        </p:nvSpPr>
        <p:spPr bwMode="auto">
          <a:xfrm>
            <a:off x="9133700" y="4848898"/>
            <a:ext cx="52389" cy="49479"/>
          </a:xfrm>
          <a:custGeom>
            <a:avLst/>
            <a:gdLst>
              <a:gd name="T0" fmla="*/ 0 w 18"/>
              <a:gd name="T1" fmla="*/ 7 h 17"/>
              <a:gd name="T2" fmla="*/ 11 w 18"/>
              <a:gd name="T3" fmla="*/ 0 h 17"/>
              <a:gd name="T4" fmla="*/ 18 w 18"/>
              <a:gd name="T5" fmla="*/ 7 h 17"/>
              <a:gd name="T6" fmla="*/ 11 w 18"/>
              <a:gd name="T7" fmla="*/ 17 h 17"/>
              <a:gd name="T8" fmla="*/ 4 w 18"/>
              <a:gd name="T9" fmla="*/ 17 h 17"/>
              <a:gd name="T10" fmla="*/ 0 w 18"/>
              <a:gd name="T11" fmla="*/ 14 h 17"/>
              <a:gd name="T12" fmla="*/ 0 w 18"/>
              <a:gd name="T13" fmla="*/ 10 h 17"/>
              <a:gd name="T14" fmla="*/ 0 w 18"/>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7"/>
                </a:moveTo>
                <a:lnTo>
                  <a:pt x="11" y="0"/>
                </a:lnTo>
                <a:lnTo>
                  <a:pt x="18" y="7"/>
                </a:lnTo>
                <a:lnTo>
                  <a:pt x="11" y="17"/>
                </a:lnTo>
                <a:lnTo>
                  <a:pt x="4" y="17"/>
                </a:lnTo>
                <a:lnTo>
                  <a:pt x="0" y="14"/>
                </a:lnTo>
                <a:lnTo>
                  <a:pt x="0"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5" name="Freeform 282">
            <a:extLst>
              <a:ext uri="{FF2B5EF4-FFF2-40B4-BE49-F238E27FC236}">
                <a16:creationId xmlns:a16="http://schemas.microsoft.com/office/drawing/2014/main" id="{A53715FA-18A4-C874-DE49-E06A52BC1832}"/>
              </a:ext>
              <a:ext uri="{C183D7F6-B498-43B3-948B-1728B52AA6E4}">
                <adec:decorative xmlns:adec="http://schemas.microsoft.com/office/drawing/2017/decorative" val="1"/>
              </a:ext>
            </a:extLst>
          </p:cNvPr>
          <p:cNvSpPr>
            <a:spLocks/>
          </p:cNvSpPr>
          <p:nvPr/>
        </p:nvSpPr>
        <p:spPr bwMode="auto">
          <a:xfrm>
            <a:off x="9337434" y="4796509"/>
            <a:ext cx="232840" cy="293961"/>
          </a:xfrm>
          <a:custGeom>
            <a:avLst/>
            <a:gdLst>
              <a:gd name="T0" fmla="*/ 21 w 80"/>
              <a:gd name="T1" fmla="*/ 4 h 101"/>
              <a:gd name="T2" fmla="*/ 31 w 80"/>
              <a:gd name="T3" fmla="*/ 4 h 101"/>
              <a:gd name="T4" fmla="*/ 35 w 80"/>
              <a:gd name="T5" fmla="*/ 0 h 101"/>
              <a:gd name="T6" fmla="*/ 52 w 80"/>
              <a:gd name="T7" fmla="*/ 11 h 101"/>
              <a:gd name="T8" fmla="*/ 52 w 80"/>
              <a:gd name="T9" fmla="*/ 14 h 101"/>
              <a:gd name="T10" fmla="*/ 73 w 80"/>
              <a:gd name="T11" fmla="*/ 25 h 101"/>
              <a:gd name="T12" fmla="*/ 80 w 80"/>
              <a:gd name="T13" fmla="*/ 49 h 101"/>
              <a:gd name="T14" fmla="*/ 73 w 80"/>
              <a:gd name="T15" fmla="*/ 59 h 101"/>
              <a:gd name="T16" fmla="*/ 66 w 80"/>
              <a:gd name="T17" fmla="*/ 77 h 101"/>
              <a:gd name="T18" fmla="*/ 52 w 80"/>
              <a:gd name="T19" fmla="*/ 80 h 101"/>
              <a:gd name="T20" fmla="*/ 48 w 80"/>
              <a:gd name="T21" fmla="*/ 91 h 101"/>
              <a:gd name="T22" fmla="*/ 41 w 80"/>
              <a:gd name="T23" fmla="*/ 101 h 101"/>
              <a:gd name="T24" fmla="*/ 31 w 80"/>
              <a:gd name="T25" fmla="*/ 101 h 101"/>
              <a:gd name="T26" fmla="*/ 28 w 80"/>
              <a:gd name="T27" fmla="*/ 94 h 101"/>
              <a:gd name="T28" fmla="*/ 3 w 80"/>
              <a:gd name="T29" fmla="*/ 56 h 101"/>
              <a:gd name="T30" fmla="*/ 0 w 80"/>
              <a:gd name="T31" fmla="*/ 42 h 101"/>
              <a:gd name="T32" fmla="*/ 10 w 80"/>
              <a:gd name="T33" fmla="*/ 25 h 101"/>
              <a:gd name="T34" fmla="*/ 21 w 80"/>
              <a:gd name="T35"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01">
                <a:moveTo>
                  <a:pt x="21" y="4"/>
                </a:moveTo>
                <a:lnTo>
                  <a:pt x="31" y="4"/>
                </a:lnTo>
                <a:lnTo>
                  <a:pt x="35" y="0"/>
                </a:lnTo>
                <a:lnTo>
                  <a:pt x="52" y="11"/>
                </a:lnTo>
                <a:lnTo>
                  <a:pt x="52" y="14"/>
                </a:lnTo>
                <a:lnTo>
                  <a:pt x="73" y="25"/>
                </a:lnTo>
                <a:lnTo>
                  <a:pt x="80" y="49"/>
                </a:lnTo>
                <a:lnTo>
                  <a:pt x="73" y="59"/>
                </a:lnTo>
                <a:lnTo>
                  <a:pt x="66" y="77"/>
                </a:lnTo>
                <a:lnTo>
                  <a:pt x="52" y="80"/>
                </a:lnTo>
                <a:lnTo>
                  <a:pt x="48" y="91"/>
                </a:lnTo>
                <a:lnTo>
                  <a:pt x="41" y="101"/>
                </a:lnTo>
                <a:lnTo>
                  <a:pt x="31" y="101"/>
                </a:lnTo>
                <a:lnTo>
                  <a:pt x="28" y="94"/>
                </a:lnTo>
                <a:lnTo>
                  <a:pt x="3" y="56"/>
                </a:lnTo>
                <a:lnTo>
                  <a:pt x="0" y="42"/>
                </a:lnTo>
                <a:lnTo>
                  <a:pt x="10" y="25"/>
                </a:lnTo>
                <a:lnTo>
                  <a:pt x="2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6" name="Freeform 283">
            <a:extLst>
              <a:ext uri="{FF2B5EF4-FFF2-40B4-BE49-F238E27FC236}">
                <a16:creationId xmlns:a16="http://schemas.microsoft.com/office/drawing/2014/main" id="{0C49FE05-DF06-D9F0-6F21-18FD104E6B68}"/>
              </a:ext>
              <a:ext uri="{C183D7F6-B498-43B3-948B-1728B52AA6E4}">
                <adec:decorative xmlns:adec="http://schemas.microsoft.com/office/drawing/2017/decorative" val="1"/>
              </a:ext>
            </a:extLst>
          </p:cNvPr>
          <p:cNvSpPr>
            <a:spLocks/>
          </p:cNvSpPr>
          <p:nvPr/>
        </p:nvSpPr>
        <p:spPr bwMode="auto">
          <a:xfrm>
            <a:off x="9427661" y="4616057"/>
            <a:ext cx="212467" cy="162988"/>
          </a:xfrm>
          <a:custGeom>
            <a:avLst/>
            <a:gdLst>
              <a:gd name="T0" fmla="*/ 70 w 73"/>
              <a:gd name="T1" fmla="*/ 7 h 56"/>
              <a:gd name="T2" fmla="*/ 56 w 73"/>
              <a:gd name="T3" fmla="*/ 17 h 56"/>
              <a:gd name="T4" fmla="*/ 56 w 73"/>
              <a:gd name="T5" fmla="*/ 24 h 56"/>
              <a:gd name="T6" fmla="*/ 73 w 73"/>
              <a:gd name="T7" fmla="*/ 42 h 56"/>
              <a:gd name="T8" fmla="*/ 73 w 73"/>
              <a:gd name="T9" fmla="*/ 52 h 56"/>
              <a:gd name="T10" fmla="*/ 49 w 73"/>
              <a:gd name="T11" fmla="*/ 56 h 56"/>
              <a:gd name="T12" fmla="*/ 35 w 73"/>
              <a:gd name="T13" fmla="*/ 45 h 56"/>
              <a:gd name="T14" fmla="*/ 0 w 73"/>
              <a:gd name="T15" fmla="*/ 31 h 56"/>
              <a:gd name="T16" fmla="*/ 4 w 73"/>
              <a:gd name="T17" fmla="*/ 28 h 56"/>
              <a:gd name="T18" fmla="*/ 7 w 73"/>
              <a:gd name="T19" fmla="*/ 21 h 56"/>
              <a:gd name="T20" fmla="*/ 17 w 73"/>
              <a:gd name="T21" fmla="*/ 10 h 56"/>
              <a:gd name="T22" fmla="*/ 59 w 73"/>
              <a:gd name="T23" fmla="*/ 0 h 56"/>
              <a:gd name="T24" fmla="*/ 70 w 73"/>
              <a:gd name="T2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56">
                <a:moveTo>
                  <a:pt x="70" y="7"/>
                </a:moveTo>
                <a:lnTo>
                  <a:pt x="56" y="17"/>
                </a:lnTo>
                <a:lnTo>
                  <a:pt x="56" y="24"/>
                </a:lnTo>
                <a:lnTo>
                  <a:pt x="73" y="42"/>
                </a:lnTo>
                <a:lnTo>
                  <a:pt x="73" y="52"/>
                </a:lnTo>
                <a:lnTo>
                  <a:pt x="49" y="56"/>
                </a:lnTo>
                <a:lnTo>
                  <a:pt x="35" y="45"/>
                </a:lnTo>
                <a:lnTo>
                  <a:pt x="0" y="31"/>
                </a:lnTo>
                <a:lnTo>
                  <a:pt x="4" y="28"/>
                </a:lnTo>
                <a:lnTo>
                  <a:pt x="7" y="21"/>
                </a:lnTo>
                <a:lnTo>
                  <a:pt x="17" y="10"/>
                </a:lnTo>
                <a:lnTo>
                  <a:pt x="59" y="0"/>
                </a:lnTo>
                <a:lnTo>
                  <a:pt x="7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7" name="Freeform 284">
            <a:extLst>
              <a:ext uri="{FF2B5EF4-FFF2-40B4-BE49-F238E27FC236}">
                <a16:creationId xmlns:a16="http://schemas.microsoft.com/office/drawing/2014/main" id="{5A5A11E8-BD15-1667-6137-C00EB8189EE8}"/>
              </a:ext>
              <a:ext uri="{C183D7F6-B498-43B3-948B-1728B52AA6E4}">
                <adec:decorative xmlns:adec="http://schemas.microsoft.com/office/drawing/2017/decorative" val="1"/>
              </a:ext>
            </a:extLst>
          </p:cNvPr>
          <p:cNvSpPr>
            <a:spLocks/>
          </p:cNvSpPr>
          <p:nvPr/>
        </p:nvSpPr>
        <p:spPr bwMode="auto">
          <a:xfrm>
            <a:off x="9378181" y="6091678"/>
            <a:ext cx="98957" cy="78584"/>
          </a:xfrm>
          <a:custGeom>
            <a:avLst/>
            <a:gdLst>
              <a:gd name="T0" fmla="*/ 34 w 34"/>
              <a:gd name="T1" fmla="*/ 0 h 27"/>
              <a:gd name="T2" fmla="*/ 31 w 34"/>
              <a:gd name="T3" fmla="*/ 24 h 27"/>
              <a:gd name="T4" fmla="*/ 27 w 34"/>
              <a:gd name="T5" fmla="*/ 24 h 27"/>
              <a:gd name="T6" fmla="*/ 27 w 34"/>
              <a:gd name="T7" fmla="*/ 27 h 27"/>
              <a:gd name="T8" fmla="*/ 24 w 34"/>
              <a:gd name="T9" fmla="*/ 24 h 27"/>
              <a:gd name="T10" fmla="*/ 21 w 34"/>
              <a:gd name="T11" fmla="*/ 24 h 27"/>
              <a:gd name="T12" fmla="*/ 17 w 34"/>
              <a:gd name="T13" fmla="*/ 24 h 27"/>
              <a:gd name="T14" fmla="*/ 14 w 34"/>
              <a:gd name="T15" fmla="*/ 27 h 27"/>
              <a:gd name="T16" fmla="*/ 7 w 34"/>
              <a:gd name="T17" fmla="*/ 27 h 27"/>
              <a:gd name="T18" fmla="*/ 3 w 34"/>
              <a:gd name="T19" fmla="*/ 27 h 27"/>
              <a:gd name="T20" fmla="*/ 0 w 34"/>
              <a:gd name="T21" fmla="*/ 17 h 27"/>
              <a:gd name="T22" fmla="*/ 10 w 34"/>
              <a:gd name="T23" fmla="*/ 6 h 27"/>
              <a:gd name="T24" fmla="*/ 14 w 34"/>
              <a:gd name="T25" fmla="*/ 10 h 27"/>
              <a:gd name="T26" fmla="*/ 34 w 3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7">
                <a:moveTo>
                  <a:pt x="34" y="0"/>
                </a:moveTo>
                <a:lnTo>
                  <a:pt x="31" y="24"/>
                </a:lnTo>
                <a:lnTo>
                  <a:pt x="27" y="24"/>
                </a:lnTo>
                <a:lnTo>
                  <a:pt x="27" y="27"/>
                </a:lnTo>
                <a:lnTo>
                  <a:pt x="24" y="24"/>
                </a:lnTo>
                <a:lnTo>
                  <a:pt x="21" y="24"/>
                </a:lnTo>
                <a:lnTo>
                  <a:pt x="17" y="24"/>
                </a:lnTo>
                <a:lnTo>
                  <a:pt x="14" y="27"/>
                </a:lnTo>
                <a:lnTo>
                  <a:pt x="7" y="27"/>
                </a:lnTo>
                <a:lnTo>
                  <a:pt x="3" y="27"/>
                </a:lnTo>
                <a:lnTo>
                  <a:pt x="0" y="17"/>
                </a:lnTo>
                <a:lnTo>
                  <a:pt x="10" y="6"/>
                </a:lnTo>
                <a:lnTo>
                  <a:pt x="14" y="10"/>
                </a:lnTo>
                <a:lnTo>
                  <a:pt x="3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8" name="Freeform 285">
            <a:extLst>
              <a:ext uri="{FF2B5EF4-FFF2-40B4-BE49-F238E27FC236}">
                <a16:creationId xmlns:a16="http://schemas.microsoft.com/office/drawing/2014/main" id="{9138DCCD-956F-CCAF-FADE-ED1FD36D598E}"/>
              </a:ext>
              <a:ext uri="{C183D7F6-B498-43B3-948B-1728B52AA6E4}">
                <adec:decorative xmlns:adec="http://schemas.microsoft.com/office/drawing/2017/decorative" val="1"/>
              </a:ext>
            </a:extLst>
          </p:cNvPr>
          <p:cNvSpPr>
            <a:spLocks/>
          </p:cNvSpPr>
          <p:nvPr/>
        </p:nvSpPr>
        <p:spPr bwMode="auto">
          <a:xfrm>
            <a:off x="9226835" y="6080037"/>
            <a:ext cx="58210" cy="122241"/>
          </a:xfrm>
          <a:custGeom>
            <a:avLst/>
            <a:gdLst>
              <a:gd name="T0" fmla="*/ 10 w 20"/>
              <a:gd name="T1" fmla="*/ 10 h 42"/>
              <a:gd name="T2" fmla="*/ 13 w 20"/>
              <a:gd name="T3" fmla="*/ 10 h 42"/>
              <a:gd name="T4" fmla="*/ 20 w 20"/>
              <a:gd name="T5" fmla="*/ 24 h 42"/>
              <a:gd name="T6" fmla="*/ 20 w 20"/>
              <a:gd name="T7" fmla="*/ 28 h 42"/>
              <a:gd name="T8" fmla="*/ 20 w 20"/>
              <a:gd name="T9" fmla="*/ 38 h 42"/>
              <a:gd name="T10" fmla="*/ 17 w 20"/>
              <a:gd name="T11" fmla="*/ 42 h 42"/>
              <a:gd name="T12" fmla="*/ 13 w 20"/>
              <a:gd name="T13" fmla="*/ 42 h 42"/>
              <a:gd name="T14" fmla="*/ 10 w 20"/>
              <a:gd name="T15" fmla="*/ 42 h 42"/>
              <a:gd name="T16" fmla="*/ 10 w 20"/>
              <a:gd name="T17" fmla="*/ 38 h 42"/>
              <a:gd name="T18" fmla="*/ 6 w 20"/>
              <a:gd name="T19" fmla="*/ 35 h 42"/>
              <a:gd name="T20" fmla="*/ 10 w 20"/>
              <a:gd name="T21" fmla="*/ 31 h 42"/>
              <a:gd name="T22" fmla="*/ 10 w 20"/>
              <a:gd name="T23" fmla="*/ 28 h 42"/>
              <a:gd name="T24" fmla="*/ 3 w 20"/>
              <a:gd name="T25" fmla="*/ 21 h 42"/>
              <a:gd name="T26" fmla="*/ 0 w 20"/>
              <a:gd name="T27" fmla="*/ 14 h 42"/>
              <a:gd name="T28" fmla="*/ 0 w 20"/>
              <a:gd name="T29" fmla="*/ 10 h 42"/>
              <a:gd name="T30" fmla="*/ 0 w 20"/>
              <a:gd name="T31" fmla="*/ 7 h 42"/>
              <a:gd name="T32" fmla="*/ 0 w 20"/>
              <a:gd name="T33" fmla="*/ 4 h 42"/>
              <a:gd name="T34" fmla="*/ 3 w 20"/>
              <a:gd name="T35" fmla="*/ 0 h 42"/>
              <a:gd name="T36" fmla="*/ 6 w 20"/>
              <a:gd name="T37" fmla="*/ 4 h 42"/>
              <a:gd name="T38" fmla="*/ 10 w 20"/>
              <a:gd name="T39" fmla="*/ 7 h 42"/>
              <a:gd name="T40" fmla="*/ 10 w 20"/>
              <a:gd name="T4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42">
                <a:moveTo>
                  <a:pt x="10" y="10"/>
                </a:moveTo>
                <a:lnTo>
                  <a:pt x="13" y="10"/>
                </a:lnTo>
                <a:lnTo>
                  <a:pt x="20" y="24"/>
                </a:lnTo>
                <a:lnTo>
                  <a:pt x="20" y="28"/>
                </a:lnTo>
                <a:lnTo>
                  <a:pt x="20" y="38"/>
                </a:lnTo>
                <a:lnTo>
                  <a:pt x="17" y="42"/>
                </a:lnTo>
                <a:lnTo>
                  <a:pt x="13" y="42"/>
                </a:lnTo>
                <a:lnTo>
                  <a:pt x="10" y="42"/>
                </a:lnTo>
                <a:lnTo>
                  <a:pt x="10" y="38"/>
                </a:lnTo>
                <a:lnTo>
                  <a:pt x="6" y="35"/>
                </a:lnTo>
                <a:lnTo>
                  <a:pt x="10" y="31"/>
                </a:lnTo>
                <a:lnTo>
                  <a:pt x="10" y="28"/>
                </a:lnTo>
                <a:lnTo>
                  <a:pt x="3" y="21"/>
                </a:lnTo>
                <a:lnTo>
                  <a:pt x="0" y="14"/>
                </a:lnTo>
                <a:lnTo>
                  <a:pt x="0" y="10"/>
                </a:lnTo>
                <a:lnTo>
                  <a:pt x="0" y="7"/>
                </a:lnTo>
                <a:lnTo>
                  <a:pt x="0" y="4"/>
                </a:lnTo>
                <a:lnTo>
                  <a:pt x="3" y="0"/>
                </a:lnTo>
                <a:lnTo>
                  <a:pt x="6" y="4"/>
                </a:lnTo>
                <a:lnTo>
                  <a:pt x="10" y="7"/>
                </a:lnTo>
                <a:lnTo>
                  <a:pt x="1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9" name="Freeform 286">
            <a:extLst>
              <a:ext uri="{FF2B5EF4-FFF2-40B4-BE49-F238E27FC236}">
                <a16:creationId xmlns:a16="http://schemas.microsoft.com/office/drawing/2014/main" id="{B4A9836B-B256-59E5-AAED-20DE390C5586}"/>
              </a:ext>
              <a:ext uri="{C183D7F6-B498-43B3-948B-1728B52AA6E4}">
                <adec:decorative xmlns:adec="http://schemas.microsoft.com/office/drawing/2017/decorative" val="1"/>
              </a:ext>
            </a:extLst>
          </p:cNvPr>
          <p:cNvSpPr>
            <a:spLocks/>
          </p:cNvSpPr>
          <p:nvPr/>
        </p:nvSpPr>
        <p:spPr bwMode="auto">
          <a:xfrm>
            <a:off x="9186089" y="6141158"/>
            <a:ext cx="29105" cy="40747"/>
          </a:xfrm>
          <a:custGeom>
            <a:avLst/>
            <a:gdLst>
              <a:gd name="T0" fmla="*/ 0 w 10"/>
              <a:gd name="T1" fmla="*/ 0 h 14"/>
              <a:gd name="T2" fmla="*/ 7 w 10"/>
              <a:gd name="T3" fmla="*/ 0 h 14"/>
              <a:gd name="T4" fmla="*/ 10 w 10"/>
              <a:gd name="T5" fmla="*/ 3 h 14"/>
              <a:gd name="T6" fmla="*/ 10 w 10"/>
              <a:gd name="T7" fmla="*/ 7 h 14"/>
              <a:gd name="T8" fmla="*/ 10 w 10"/>
              <a:gd name="T9" fmla="*/ 10 h 14"/>
              <a:gd name="T10" fmla="*/ 3 w 10"/>
              <a:gd name="T11" fmla="*/ 14 h 14"/>
              <a:gd name="T12" fmla="*/ 0 w 10"/>
              <a:gd name="T13" fmla="*/ 10 h 14"/>
              <a:gd name="T14" fmla="*/ 0 w 10"/>
              <a:gd name="T15" fmla="*/ 7 h 14"/>
              <a:gd name="T16" fmla="*/ 0 w 10"/>
              <a:gd name="T17" fmla="*/ 3 h 14"/>
              <a:gd name="T18" fmla="*/ 0 w 1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0"/>
                </a:moveTo>
                <a:lnTo>
                  <a:pt x="7" y="0"/>
                </a:lnTo>
                <a:lnTo>
                  <a:pt x="10" y="3"/>
                </a:lnTo>
                <a:lnTo>
                  <a:pt x="10" y="7"/>
                </a:lnTo>
                <a:lnTo>
                  <a:pt x="10" y="10"/>
                </a:lnTo>
                <a:lnTo>
                  <a:pt x="3" y="14"/>
                </a:lnTo>
                <a:lnTo>
                  <a:pt x="0" y="10"/>
                </a:lnTo>
                <a:lnTo>
                  <a:pt x="0" y="7"/>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0" name="Freeform 287">
            <a:extLst>
              <a:ext uri="{FF2B5EF4-FFF2-40B4-BE49-F238E27FC236}">
                <a16:creationId xmlns:a16="http://schemas.microsoft.com/office/drawing/2014/main" id="{FCD14FD8-AC00-F00A-5EA5-D4DB3456CE82}"/>
              </a:ext>
              <a:ext uri="{C183D7F6-B498-43B3-948B-1728B52AA6E4}">
                <adec:decorative xmlns:adec="http://schemas.microsoft.com/office/drawing/2017/decorative" val="1"/>
              </a:ext>
            </a:extLst>
          </p:cNvPr>
          <p:cNvSpPr>
            <a:spLocks/>
          </p:cNvSpPr>
          <p:nvPr/>
        </p:nvSpPr>
        <p:spPr bwMode="auto">
          <a:xfrm>
            <a:off x="9194820" y="6039290"/>
            <a:ext cx="69852" cy="40747"/>
          </a:xfrm>
          <a:custGeom>
            <a:avLst/>
            <a:gdLst>
              <a:gd name="T0" fmla="*/ 11 w 24"/>
              <a:gd name="T1" fmla="*/ 0 h 14"/>
              <a:gd name="T2" fmla="*/ 11 w 24"/>
              <a:gd name="T3" fmla="*/ 7 h 14"/>
              <a:gd name="T4" fmla="*/ 24 w 24"/>
              <a:gd name="T5" fmla="*/ 11 h 14"/>
              <a:gd name="T6" fmla="*/ 21 w 24"/>
              <a:gd name="T7" fmla="*/ 11 h 14"/>
              <a:gd name="T8" fmla="*/ 14 w 24"/>
              <a:gd name="T9" fmla="*/ 11 h 14"/>
              <a:gd name="T10" fmla="*/ 11 w 24"/>
              <a:gd name="T11" fmla="*/ 11 h 14"/>
              <a:gd name="T12" fmla="*/ 7 w 24"/>
              <a:gd name="T13" fmla="*/ 14 h 14"/>
              <a:gd name="T14" fmla="*/ 4 w 24"/>
              <a:gd name="T15" fmla="*/ 14 h 14"/>
              <a:gd name="T16" fmla="*/ 0 w 24"/>
              <a:gd name="T17" fmla="*/ 14 h 14"/>
              <a:gd name="T18" fmla="*/ 4 w 24"/>
              <a:gd name="T19" fmla="*/ 11 h 14"/>
              <a:gd name="T20" fmla="*/ 4 w 24"/>
              <a:gd name="T21" fmla="*/ 4 h 14"/>
              <a:gd name="T22" fmla="*/ 7 w 24"/>
              <a:gd name="T23" fmla="*/ 0 h 14"/>
              <a:gd name="T24" fmla="*/ 11 w 2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
                <a:moveTo>
                  <a:pt x="11" y="0"/>
                </a:moveTo>
                <a:lnTo>
                  <a:pt x="11" y="7"/>
                </a:lnTo>
                <a:lnTo>
                  <a:pt x="24" y="11"/>
                </a:lnTo>
                <a:lnTo>
                  <a:pt x="21" y="11"/>
                </a:lnTo>
                <a:lnTo>
                  <a:pt x="14" y="11"/>
                </a:lnTo>
                <a:lnTo>
                  <a:pt x="11" y="11"/>
                </a:lnTo>
                <a:lnTo>
                  <a:pt x="7" y="14"/>
                </a:lnTo>
                <a:lnTo>
                  <a:pt x="4" y="14"/>
                </a:lnTo>
                <a:lnTo>
                  <a:pt x="0" y="14"/>
                </a:lnTo>
                <a:lnTo>
                  <a:pt x="4" y="11"/>
                </a:lnTo>
                <a:lnTo>
                  <a:pt x="4" y="4"/>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1" name="Freeform 288">
            <a:extLst>
              <a:ext uri="{FF2B5EF4-FFF2-40B4-BE49-F238E27FC236}">
                <a16:creationId xmlns:a16="http://schemas.microsoft.com/office/drawing/2014/main" id="{55758D46-9D4F-D174-8AA5-8D359008AB41}"/>
              </a:ext>
              <a:ext uri="{C183D7F6-B498-43B3-948B-1728B52AA6E4}">
                <adec:decorative xmlns:adec="http://schemas.microsoft.com/office/drawing/2017/decorative" val="1"/>
              </a:ext>
            </a:extLst>
          </p:cNvPr>
          <p:cNvSpPr>
            <a:spLocks/>
          </p:cNvSpPr>
          <p:nvPr/>
        </p:nvSpPr>
        <p:spPr bwMode="auto">
          <a:xfrm>
            <a:off x="9276315" y="6059665"/>
            <a:ext cx="49479" cy="61121"/>
          </a:xfrm>
          <a:custGeom>
            <a:avLst/>
            <a:gdLst>
              <a:gd name="T0" fmla="*/ 3 w 17"/>
              <a:gd name="T1" fmla="*/ 4 h 21"/>
              <a:gd name="T2" fmla="*/ 7 w 17"/>
              <a:gd name="T3" fmla="*/ 4 h 21"/>
              <a:gd name="T4" fmla="*/ 17 w 17"/>
              <a:gd name="T5" fmla="*/ 0 h 21"/>
              <a:gd name="T6" fmla="*/ 14 w 17"/>
              <a:gd name="T7" fmla="*/ 17 h 21"/>
              <a:gd name="T8" fmla="*/ 10 w 17"/>
              <a:gd name="T9" fmla="*/ 17 h 21"/>
              <a:gd name="T10" fmla="*/ 10 w 17"/>
              <a:gd name="T11" fmla="*/ 21 h 21"/>
              <a:gd name="T12" fmla="*/ 7 w 17"/>
              <a:gd name="T13" fmla="*/ 21 h 21"/>
              <a:gd name="T14" fmla="*/ 3 w 17"/>
              <a:gd name="T15" fmla="*/ 21 h 21"/>
              <a:gd name="T16" fmla="*/ 0 w 17"/>
              <a:gd name="T17" fmla="*/ 17 h 21"/>
              <a:gd name="T18" fmla="*/ 0 w 17"/>
              <a:gd name="T19" fmla="*/ 14 h 21"/>
              <a:gd name="T20" fmla="*/ 3 w 17"/>
              <a:gd name="T21" fmla="*/ 14 h 21"/>
              <a:gd name="T22" fmla="*/ 7 w 17"/>
              <a:gd name="T23" fmla="*/ 14 h 21"/>
              <a:gd name="T24" fmla="*/ 7 w 17"/>
              <a:gd name="T25" fmla="*/ 11 h 21"/>
              <a:gd name="T26" fmla="*/ 7 w 17"/>
              <a:gd name="T27" fmla="*/ 7 h 21"/>
              <a:gd name="T28" fmla="*/ 3 w 17"/>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1">
                <a:moveTo>
                  <a:pt x="3" y="4"/>
                </a:moveTo>
                <a:lnTo>
                  <a:pt x="7" y="4"/>
                </a:lnTo>
                <a:lnTo>
                  <a:pt x="17" y="0"/>
                </a:lnTo>
                <a:lnTo>
                  <a:pt x="14" y="17"/>
                </a:lnTo>
                <a:lnTo>
                  <a:pt x="10" y="17"/>
                </a:lnTo>
                <a:lnTo>
                  <a:pt x="10" y="21"/>
                </a:lnTo>
                <a:lnTo>
                  <a:pt x="7" y="21"/>
                </a:lnTo>
                <a:lnTo>
                  <a:pt x="3" y="21"/>
                </a:lnTo>
                <a:lnTo>
                  <a:pt x="0" y="17"/>
                </a:lnTo>
                <a:lnTo>
                  <a:pt x="0" y="14"/>
                </a:lnTo>
                <a:lnTo>
                  <a:pt x="3" y="14"/>
                </a:lnTo>
                <a:lnTo>
                  <a:pt x="7" y="14"/>
                </a:lnTo>
                <a:lnTo>
                  <a:pt x="7" y="11"/>
                </a:lnTo>
                <a:lnTo>
                  <a:pt x="7" y="7"/>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2" name="Freeform 289">
            <a:extLst>
              <a:ext uri="{FF2B5EF4-FFF2-40B4-BE49-F238E27FC236}">
                <a16:creationId xmlns:a16="http://schemas.microsoft.com/office/drawing/2014/main" id="{880FA282-C43A-D624-7754-640A236D45A0}"/>
              </a:ext>
              <a:ext uri="{C183D7F6-B498-43B3-948B-1728B52AA6E4}">
                <adec:decorative xmlns:adec="http://schemas.microsoft.com/office/drawing/2017/decorative" val="1"/>
              </a:ext>
            </a:extLst>
          </p:cNvPr>
          <p:cNvSpPr>
            <a:spLocks/>
          </p:cNvSpPr>
          <p:nvPr/>
        </p:nvSpPr>
        <p:spPr bwMode="auto">
          <a:xfrm>
            <a:off x="9145342" y="6091679"/>
            <a:ext cx="40747" cy="37837"/>
          </a:xfrm>
          <a:custGeom>
            <a:avLst/>
            <a:gdLst>
              <a:gd name="T0" fmla="*/ 0 w 14"/>
              <a:gd name="T1" fmla="*/ 6 h 13"/>
              <a:gd name="T2" fmla="*/ 3 w 14"/>
              <a:gd name="T3" fmla="*/ 3 h 13"/>
              <a:gd name="T4" fmla="*/ 10 w 14"/>
              <a:gd name="T5" fmla="*/ 0 h 13"/>
              <a:gd name="T6" fmla="*/ 14 w 14"/>
              <a:gd name="T7" fmla="*/ 6 h 13"/>
              <a:gd name="T8" fmla="*/ 10 w 14"/>
              <a:gd name="T9" fmla="*/ 10 h 13"/>
              <a:gd name="T10" fmla="*/ 7 w 14"/>
              <a:gd name="T11" fmla="*/ 13 h 13"/>
              <a:gd name="T12" fmla="*/ 3 w 14"/>
              <a:gd name="T13" fmla="*/ 13 h 13"/>
              <a:gd name="T14" fmla="*/ 0 w 1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0" y="6"/>
                </a:moveTo>
                <a:lnTo>
                  <a:pt x="3" y="3"/>
                </a:lnTo>
                <a:lnTo>
                  <a:pt x="10" y="0"/>
                </a:lnTo>
                <a:lnTo>
                  <a:pt x="14" y="6"/>
                </a:lnTo>
                <a:lnTo>
                  <a:pt x="10" y="10"/>
                </a:lnTo>
                <a:lnTo>
                  <a:pt x="7" y="13"/>
                </a:lnTo>
                <a:lnTo>
                  <a:pt x="3" y="13"/>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3" name="Freeform 290">
            <a:extLst>
              <a:ext uri="{FF2B5EF4-FFF2-40B4-BE49-F238E27FC236}">
                <a16:creationId xmlns:a16="http://schemas.microsoft.com/office/drawing/2014/main" id="{CC9CC97F-36AB-F2B0-EAF9-34922B26ECA8}"/>
              </a:ext>
              <a:ext uri="{C183D7F6-B498-43B3-948B-1728B52AA6E4}">
                <adec:decorative xmlns:adec="http://schemas.microsoft.com/office/drawing/2017/decorative" val="1"/>
              </a:ext>
            </a:extLst>
          </p:cNvPr>
          <p:cNvSpPr>
            <a:spLocks/>
          </p:cNvSpPr>
          <p:nvPr/>
        </p:nvSpPr>
        <p:spPr bwMode="auto">
          <a:xfrm>
            <a:off x="9386913" y="6243024"/>
            <a:ext cx="171720" cy="151346"/>
          </a:xfrm>
          <a:custGeom>
            <a:avLst/>
            <a:gdLst>
              <a:gd name="T0" fmla="*/ 21 w 59"/>
              <a:gd name="T1" fmla="*/ 48 h 52"/>
              <a:gd name="T2" fmla="*/ 14 w 59"/>
              <a:gd name="T3" fmla="*/ 52 h 52"/>
              <a:gd name="T4" fmla="*/ 7 w 59"/>
              <a:gd name="T5" fmla="*/ 52 h 52"/>
              <a:gd name="T6" fmla="*/ 4 w 59"/>
              <a:gd name="T7" fmla="*/ 52 h 52"/>
              <a:gd name="T8" fmla="*/ 0 w 59"/>
              <a:gd name="T9" fmla="*/ 45 h 52"/>
              <a:gd name="T10" fmla="*/ 0 w 59"/>
              <a:gd name="T11" fmla="*/ 38 h 52"/>
              <a:gd name="T12" fmla="*/ 0 w 59"/>
              <a:gd name="T13" fmla="*/ 34 h 52"/>
              <a:gd name="T14" fmla="*/ 4 w 59"/>
              <a:gd name="T15" fmla="*/ 31 h 52"/>
              <a:gd name="T16" fmla="*/ 11 w 59"/>
              <a:gd name="T17" fmla="*/ 27 h 52"/>
              <a:gd name="T18" fmla="*/ 11 w 59"/>
              <a:gd name="T19" fmla="*/ 24 h 52"/>
              <a:gd name="T20" fmla="*/ 11 w 59"/>
              <a:gd name="T21" fmla="*/ 20 h 52"/>
              <a:gd name="T22" fmla="*/ 7 w 59"/>
              <a:gd name="T23" fmla="*/ 17 h 52"/>
              <a:gd name="T24" fmla="*/ 11 w 59"/>
              <a:gd name="T25" fmla="*/ 13 h 52"/>
              <a:gd name="T26" fmla="*/ 11 w 59"/>
              <a:gd name="T27" fmla="*/ 6 h 52"/>
              <a:gd name="T28" fmla="*/ 14 w 59"/>
              <a:gd name="T29" fmla="*/ 6 h 52"/>
              <a:gd name="T30" fmla="*/ 18 w 59"/>
              <a:gd name="T31" fmla="*/ 10 h 52"/>
              <a:gd name="T32" fmla="*/ 24 w 59"/>
              <a:gd name="T33" fmla="*/ 10 h 52"/>
              <a:gd name="T34" fmla="*/ 42 w 59"/>
              <a:gd name="T35" fmla="*/ 3 h 52"/>
              <a:gd name="T36" fmla="*/ 52 w 59"/>
              <a:gd name="T37" fmla="*/ 0 h 52"/>
              <a:gd name="T38" fmla="*/ 59 w 59"/>
              <a:gd name="T39" fmla="*/ 0 h 52"/>
              <a:gd name="T40" fmla="*/ 59 w 59"/>
              <a:gd name="T41" fmla="*/ 3 h 52"/>
              <a:gd name="T42" fmla="*/ 52 w 59"/>
              <a:gd name="T43" fmla="*/ 10 h 52"/>
              <a:gd name="T44" fmla="*/ 52 w 59"/>
              <a:gd name="T45" fmla="*/ 17 h 52"/>
              <a:gd name="T46" fmla="*/ 52 w 59"/>
              <a:gd name="T47" fmla="*/ 24 h 52"/>
              <a:gd name="T48" fmla="*/ 56 w 59"/>
              <a:gd name="T49" fmla="*/ 27 h 52"/>
              <a:gd name="T50" fmla="*/ 52 w 59"/>
              <a:gd name="T51" fmla="*/ 31 h 52"/>
              <a:gd name="T52" fmla="*/ 52 w 59"/>
              <a:gd name="T53" fmla="*/ 34 h 52"/>
              <a:gd name="T54" fmla="*/ 45 w 59"/>
              <a:gd name="T55" fmla="*/ 38 h 52"/>
              <a:gd name="T56" fmla="*/ 42 w 59"/>
              <a:gd name="T57" fmla="*/ 41 h 52"/>
              <a:gd name="T58" fmla="*/ 42 w 59"/>
              <a:gd name="T59" fmla="*/ 45 h 52"/>
              <a:gd name="T60" fmla="*/ 42 w 59"/>
              <a:gd name="T61" fmla="*/ 48 h 52"/>
              <a:gd name="T62" fmla="*/ 38 w 59"/>
              <a:gd name="T63" fmla="*/ 52 h 52"/>
              <a:gd name="T64" fmla="*/ 31 w 59"/>
              <a:gd name="T65" fmla="*/ 52 h 52"/>
              <a:gd name="T66" fmla="*/ 24 w 59"/>
              <a:gd name="T67" fmla="*/ 48 h 52"/>
              <a:gd name="T68" fmla="*/ 21 w 59"/>
              <a:gd name="T6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2">
                <a:moveTo>
                  <a:pt x="21" y="48"/>
                </a:moveTo>
                <a:lnTo>
                  <a:pt x="14" y="52"/>
                </a:lnTo>
                <a:lnTo>
                  <a:pt x="7" y="52"/>
                </a:lnTo>
                <a:lnTo>
                  <a:pt x="4" y="52"/>
                </a:lnTo>
                <a:lnTo>
                  <a:pt x="0" y="45"/>
                </a:lnTo>
                <a:lnTo>
                  <a:pt x="0" y="38"/>
                </a:lnTo>
                <a:lnTo>
                  <a:pt x="0" y="34"/>
                </a:lnTo>
                <a:lnTo>
                  <a:pt x="4" y="31"/>
                </a:lnTo>
                <a:lnTo>
                  <a:pt x="11" y="27"/>
                </a:lnTo>
                <a:lnTo>
                  <a:pt x="11" y="24"/>
                </a:lnTo>
                <a:lnTo>
                  <a:pt x="11" y="20"/>
                </a:lnTo>
                <a:lnTo>
                  <a:pt x="7" y="17"/>
                </a:lnTo>
                <a:lnTo>
                  <a:pt x="11" y="13"/>
                </a:lnTo>
                <a:lnTo>
                  <a:pt x="11" y="6"/>
                </a:lnTo>
                <a:lnTo>
                  <a:pt x="14" y="6"/>
                </a:lnTo>
                <a:lnTo>
                  <a:pt x="18" y="10"/>
                </a:lnTo>
                <a:lnTo>
                  <a:pt x="24" y="10"/>
                </a:lnTo>
                <a:lnTo>
                  <a:pt x="42" y="3"/>
                </a:lnTo>
                <a:lnTo>
                  <a:pt x="52" y="0"/>
                </a:lnTo>
                <a:lnTo>
                  <a:pt x="59" y="0"/>
                </a:lnTo>
                <a:lnTo>
                  <a:pt x="59" y="3"/>
                </a:lnTo>
                <a:lnTo>
                  <a:pt x="52" y="10"/>
                </a:lnTo>
                <a:lnTo>
                  <a:pt x="52" y="17"/>
                </a:lnTo>
                <a:lnTo>
                  <a:pt x="52" y="24"/>
                </a:lnTo>
                <a:lnTo>
                  <a:pt x="56" y="27"/>
                </a:lnTo>
                <a:lnTo>
                  <a:pt x="52" y="31"/>
                </a:lnTo>
                <a:lnTo>
                  <a:pt x="52" y="34"/>
                </a:lnTo>
                <a:lnTo>
                  <a:pt x="45" y="38"/>
                </a:lnTo>
                <a:lnTo>
                  <a:pt x="42" y="41"/>
                </a:lnTo>
                <a:lnTo>
                  <a:pt x="42" y="45"/>
                </a:lnTo>
                <a:lnTo>
                  <a:pt x="42" y="48"/>
                </a:lnTo>
                <a:lnTo>
                  <a:pt x="38" y="52"/>
                </a:lnTo>
                <a:lnTo>
                  <a:pt x="31" y="52"/>
                </a:lnTo>
                <a:lnTo>
                  <a:pt x="24" y="48"/>
                </a:lnTo>
                <a:lnTo>
                  <a:pt x="21"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4" name="Freeform 291">
            <a:extLst>
              <a:ext uri="{FF2B5EF4-FFF2-40B4-BE49-F238E27FC236}">
                <a16:creationId xmlns:a16="http://schemas.microsoft.com/office/drawing/2014/main" id="{20DAE06A-B7DB-27F3-3E98-108534C88E4F}"/>
              </a:ext>
              <a:ext uri="{C183D7F6-B498-43B3-948B-1728B52AA6E4}">
                <adec:decorative xmlns:adec="http://schemas.microsoft.com/office/drawing/2017/decorative" val="1"/>
              </a:ext>
            </a:extLst>
          </p:cNvPr>
          <p:cNvSpPr>
            <a:spLocks/>
          </p:cNvSpPr>
          <p:nvPr/>
        </p:nvSpPr>
        <p:spPr bwMode="auto">
          <a:xfrm>
            <a:off x="9427661" y="6414745"/>
            <a:ext cx="40747" cy="29105"/>
          </a:xfrm>
          <a:custGeom>
            <a:avLst/>
            <a:gdLst>
              <a:gd name="T0" fmla="*/ 0 w 14"/>
              <a:gd name="T1" fmla="*/ 0 h 10"/>
              <a:gd name="T2" fmla="*/ 4 w 14"/>
              <a:gd name="T3" fmla="*/ 0 h 10"/>
              <a:gd name="T4" fmla="*/ 10 w 14"/>
              <a:gd name="T5" fmla="*/ 0 h 10"/>
              <a:gd name="T6" fmla="*/ 14 w 14"/>
              <a:gd name="T7" fmla="*/ 3 h 10"/>
              <a:gd name="T8" fmla="*/ 14 w 14"/>
              <a:gd name="T9" fmla="*/ 6 h 10"/>
              <a:gd name="T10" fmla="*/ 14 w 14"/>
              <a:gd name="T11" fmla="*/ 10 h 10"/>
              <a:gd name="T12" fmla="*/ 10 w 14"/>
              <a:gd name="T13" fmla="*/ 10 h 10"/>
              <a:gd name="T14" fmla="*/ 4 w 14"/>
              <a:gd name="T15" fmla="*/ 10 h 10"/>
              <a:gd name="T16" fmla="*/ 0 w 14"/>
              <a:gd name="T17" fmla="*/ 6 h 10"/>
              <a:gd name="T18" fmla="*/ 0 w 14"/>
              <a:gd name="T19" fmla="*/ 3 h 10"/>
              <a:gd name="T20" fmla="*/ 0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0"/>
                </a:moveTo>
                <a:lnTo>
                  <a:pt x="4" y="0"/>
                </a:lnTo>
                <a:lnTo>
                  <a:pt x="10" y="0"/>
                </a:lnTo>
                <a:lnTo>
                  <a:pt x="14" y="3"/>
                </a:lnTo>
                <a:lnTo>
                  <a:pt x="14" y="6"/>
                </a:lnTo>
                <a:lnTo>
                  <a:pt x="14" y="10"/>
                </a:lnTo>
                <a:lnTo>
                  <a:pt x="10" y="10"/>
                </a:lnTo>
                <a:lnTo>
                  <a:pt x="4" y="10"/>
                </a:lnTo>
                <a:lnTo>
                  <a:pt x="0" y="6"/>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5" name="Freeform 292">
            <a:extLst>
              <a:ext uri="{FF2B5EF4-FFF2-40B4-BE49-F238E27FC236}">
                <a16:creationId xmlns:a16="http://schemas.microsoft.com/office/drawing/2014/main" id="{F96807C4-C14C-0DE1-7973-7140BE397227}"/>
              </a:ext>
              <a:ext uri="{C183D7F6-B498-43B3-948B-1728B52AA6E4}">
                <adec:decorative xmlns:adec="http://schemas.microsoft.com/office/drawing/2017/decorative" val="1"/>
              </a:ext>
            </a:extLst>
          </p:cNvPr>
          <p:cNvSpPr>
            <a:spLocks/>
          </p:cNvSpPr>
          <p:nvPr/>
        </p:nvSpPr>
        <p:spPr bwMode="auto">
          <a:xfrm>
            <a:off x="9378181" y="6464223"/>
            <a:ext cx="49479" cy="29105"/>
          </a:xfrm>
          <a:custGeom>
            <a:avLst/>
            <a:gdLst>
              <a:gd name="T0" fmla="*/ 0 w 17"/>
              <a:gd name="T1" fmla="*/ 10 h 10"/>
              <a:gd name="T2" fmla="*/ 0 w 17"/>
              <a:gd name="T3" fmla="*/ 7 h 10"/>
              <a:gd name="T4" fmla="*/ 3 w 17"/>
              <a:gd name="T5" fmla="*/ 7 h 10"/>
              <a:gd name="T6" fmla="*/ 7 w 17"/>
              <a:gd name="T7" fmla="*/ 3 h 10"/>
              <a:gd name="T8" fmla="*/ 10 w 17"/>
              <a:gd name="T9" fmla="*/ 0 h 10"/>
              <a:gd name="T10" fmla="*/ 17 w 17"/>
              <a:gd name="T11" fmla="*/ 0 h 10"/>
              <a:gd name="T12" fmla="*/ 17 w 17"/>
              <a:gd name="T13" fmla="*/ 3 h 10"/>
              <a:gd name="T14" fmla="*/ 14 w 17"/>
              <a:gd name="T15" fmla="*/ 10 h 10"/>
              <a:gd name="T16" fmla="*/ 10 w 17"/>
              <a:gd name="T17" fmla="*/ 10 h 10"/>
              <a:gd name="T18" fmla="*/ 3 w 17"/>
              <a:gd name="T19" fmla="*/ 10 h 10"/>
              <a:gd name="T20" fmla="*/ 0 w 1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0" y="10"/>
                </a:moveTo>
                <a:lnTo>
                  <a:pt x="0" y="7"/>
                </a:lnTo>
                <a:lnTo>
                  <a:pt x="3" y="7"/>
                </a:lnTo>
                <a:lnTo>
                  <a:pt x="7" y="3"/>
                </a:lnTo>
                <a:lnTo>
                  <a:pt x="10" y="0"/>
                </a:lnTo>
                <a:lnTo>
                  <a:pt x="17" y="0"/>
                </a:lnTo>
                <a:lnTo>
                  <a:pt x="17" y="3"/>
                </a:lnTo>
                <a:lnTo>
                  <a:pt x="14" y="10"/>
                </a:lnTo>
                <a:lnTo>
                  <a:pt x="10"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6" name="Freeform 293">
            <a:extLst>
              <a:ext uri="{FF2B5EF4-FFF2-40B4-BE49-F238E27FC236}">
                <a16:creationId xmlns:a16="http://schemas.microsoft.com/office/drawing/2014/main" id="{33A789CA-1999-034B-BEC6-CDCD106988E7}"/>
              </a:ext>
              <a:ext uri="{C183D7F6-B498-43B3-948B-1728B52AA6E4}">
                <adec:decorative xmlns:adec="http://schemas.microsoft.com/office/drawing/2017/decorative" val="1"/>
              </a:ext>
            </a:extLst>
          </p:cNvPr>
          <p:cNvSpPr>
            <a:spLocks/>
          </p:cNvSpPr>
          <p:nvPr/>
        </p:nvSpPr>
        <p:spPr bwMode="auto">
          <a:xfrm>
            <a:off x="9366538" y="6403103"/>
            <a:ext cx="32016" cy="29105"/>
          </a:xfrm>
          <a:custGeom>
            <a:avLst/>
            <a:gdLst>
              <a:gd name="T0" fmla="*/ 0 w 11"/>
              <a:gd name="T1" fmla="*/ 7 h 10"/>
              <a:gd name="T2" fmla="*/ 4 w 11"/>
              <a:gd name="T3" fmla="*/ 4 h 10"/>
              <a:gd name="T4" fmla="*/ 4 w 11"/>
              <a:gd name="T5" fmla="*/ 0 h 10"/>
              <a:gd name="T6" fmla="*/ 7 w 11"/>
              <a:gd name="T7" fmla="*/ 0 h 10"/>
              <a:gd name="T8" fmla="*/ 11 w 11"/>
              <a:gd name="T9" fmla="*/ 0 h 10"/>
              <a:gd name="T10" fmla="*/ 11 w 11"/>
              <a:gd name="T11" fmla="*/ 4 h 10"/>
              <a:gd name="T12" fmla="*/ 11 w 11"/>
              <a:gd name="T13" fmla="*/ 10 h 10"/>
              <a:gd name="T14" fmla="*/ 7 w 11"/>
              <a:gd name="T15" fmla="*/ 10 h 10"/>
              <a:gd name="T16" fmla="*/ 4 w 11"/>
              <a:gd name="T17" fmla="*/ 10 h 10"/>
              <a:gd name="T18" fmla="*/ 0 w 11"/>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7"/>
                </a:moveTo>
                <a:lnTo>
                  <a:pt x="4" y="4"/>
                </a:lnTo>
                <a:lnTo>
                  <a:pt x="4" y="0"/>
                </a:lnTo>
                <a:lnTo>
                  <a:pt x="7" y="0"/>
                </a:lnTo>
                <a:lnTo>
                  <a:pt x="11" y="0"/>
                </a:lnTo>
                <a:lnTo>
                  <a:pt x="11" y="4"/>
                </a:lnTo>
                <a:lnTo>
                  <a:pt x="11" y="10"/>
                </a:lnTo>
                <a:lnTo>
                  <a:pt x="7" y="10"/>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7" name="Freeform 294">
            <a:extLst>
              <a:ext uri="{FF2B5EF4-FFF2-40B4-BE49-F238E27FC236}">
                <a16:creationId xmlns:a16="http://schemas.microsoft.com/office/drawing/2014/main" id="{104ABB32-B965-8E95-CB91-8CA3A5C09806}"/>
              </a:ext>
              <a:ext uri="{C183D7F6-B498-43B3-948B-1728B52AA6E4}">
                <adec:decorative xmlns:adec="http://schemas.microsoft.com/office/drawing/2017/decorative" val="1"/>
              </a:ext>
            </a:extLst>
          </p:cNvPr>
          <p:cNvSpPr>
            <a:spLocks/>
          </p:cNvSpPr>
          <p:nvPr/>
        </p:nvSpPr>
        <p:spPr bwMode="auto">
          <a:xfrm>
            <a:off x="9317062" y="6059665"/>
            <a:ext cx="49479" cy="49479"/>
          </a:xfrm>
          <a:custGeom>
            <a:avLst/>
            <a:gdLst>
              <a:gd name="T0" fmla="*/ 7 w 17"/>
              <a:gd name="T1" fmla="*/ 0 h 17"/>
              <a:gd name="T2" fmla="*/ 17 w 17"/>
              <a:gd name="T3" fmla="*/ 7 h 17"/>
              <a:gd name="T4" fmla="*/ 14 w 17"/>
              <a:gd name="T5" fmla="*/ 17 h 17"/>
              <a:gd name="T6" fmla="*/ 0 w 17"/>
              <a:gd name="T7" fmla="*/ 17 h 17"/>
              <a:gd name="T8" fmla="*/ 3 w 17"/>
              <a:gd name="T9" fmla="*/ 0 h 17"/>
              <a:gd name="T10" fmla="*/ 7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7" y="0"/>
                </a:moveTo>
                <a:lnTo>
                  <a:pt x="17" y="7"/>
                </a:lnTo>
                <a:lnTo>
                  <a:pt x="14" y="17"/>
                </a:lnTo>
                <a:lnTo>
                  <a:pt x="0" y="17"/>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8" name="Freeform 295">
            <a:extLst>
              <a:ext uri="{FF2B5EF4-FFF2-40B4-BE49-F238E27FC236}">
                <a16:creationId xmlns:a16="http://schemas.microsoft.com/office/drawing/2014/main" id="{486015E9-C214-E278-32F0-47F1441F59DE}"/>
              </a:ext>
              <a:ext uri="{C183D7F6-B498-43B3-948B-1728B52AA6E4}">
                <adec:decorative xmlns:adec="http://schemas.microsoft.com/office/drawing/2017/decorative" val="1"/>
              </a:ext>
            </a:extLst>
          </p:cNvPr>
          <p:cNvSpPr>
            <a:spLocks/>
          </p:cNvSpPr>
          <p:nvPr/>
        </p:nvSpPr>
        <p:spPr bwMode="auto">
          <a:xfrm>
            <a:off x="9427661" y="6161530"/>
            <a:ext cx="122241" cy="90226"/>
          </a:xfrm>
          <a:custGeom>
            <a:avLst/>
            <a:gdLst>
              <a:gd name="T0" fmla="*/ 10 w 42"/>
              <a:gd name="T1" fmla="*/ 3 h 31"/>
              <a:gd name="T2" fmla="*/ 10 w 42"/>
              <a:gd name="T3" fmla="*/ 0 h 31"/>
              <a:gd name="T4" fmla="*/ 14 w 42"/>
              <a:gd name="T5" fmla="*/ 0 h 31"/>
              <a:gd name="T6" fmla="*/ 38 w 42"/>
              <a:gd name="T7" fmla="*/ 3 h 31"/>
              <a:gd name="T8" fmla="*/ 42 w 42"/>
              <a:gd name="T9" fmla="*/ 21 h 31"/>
              <a:gd name="T10" fmla="*/ 38 w 42"/>
              <a:gd name="T11" fmla="*/ 21 h 31"/>
              <a:gd name="T12" fmla="*/ 38 w 42"/>
              <a:gd name="T13" fmla="*/ 24 h 31"/>
              <a:gd name="T14" fmla="*/ 31 w 42"/>
              <a:gd name="T15" fmla="*/ 28 h 31"/>
              <a:gd name="T16" fmla="*/ 24 w 42"/>
              <a:gd name="T17" fmla="*/ 28 h 31"/>
              <a:gd name="T18" fmla="*/ 17 w 42"/>
              <a:gd name="T19" fmla="*/ 31 h 31"/>
              <a:gd name="T20" fmla="*/ 14 w 42"/>
              <a:gd name="T21" fmla="*/ 28 h 31"/>
              <a:gd name="T22" fmla="*/ 10 w 42"/>
              <a:gd name="T23" fmla="*/ 24 h 31"/>
              <a:gd name="T24" fmla="*/ 4 w 42"/>
              <a:gd name="T25" fmla="*/ 24 h 31"/>
              <a:gd name="T26" fmla="*/ 0 w 42"/>
              <a:gd name="T27" fmla="*/ 24 h 31"/>
              <a:gd name="T28" fmla="*/ 0 w 42"/>
              <a:gd name="T29" fmla="*/ 21 h 31"/>
              <a:gd name="T30" fmla="*/ 7 w 42"/>
              <a:gd name="T31" fmla="*/ 10 h 31"/>
              <a:gd name="T32" fmla="*/ 7 w 42"/>
              <a:gd name="T33" fmla="*/ 7 h 31"/>
              <a:gd name="T34" fmla="*/ 10 w 42"/>
              <a:gd name="T3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1">
                <a:moveTo>
                  <a:pt x="10" y="3"/>
                </a:moveTo>
                <a:lnTo>
                  <a:pt x="10" y="0"/>
                </a:lnTo>
                <a:lnTo>
                  <a:pt x="14" y="0"/>
                </a:lnTo>
                <a:lnTo>
                  <a:pt x="38" y="3"/>
                </a:lnTo>
                <a:lnTo>
                  <a:pt x="42" y="21"/>
                </a:lnTo>
                <a:lnTo>
                  <a:pt x="38" y="21"/>
                </a:lnTo>
                <a:lnTo>
                  <a:pt x="38" y="24"/>
                </a:lnTo>
                <a:lnTo>
                  <a:pt x="31" y="28"/>
                </a:lnTo>
                <a:lnTo>
                  <a:pt x="24" y="28"/>
                </a:lnTo>
                <a:lnTo>
                  <a:pt x="17" y="31"/>
                </a:lnTo>
                <a:lnTo>
                  <a:pt x="14" y="28"/>
                </a:lnTo>
                <a:lnTo>
                  <a:pt x="10" y="24"/>
                </a:lnTo>
                <a:lnTo>
                  <a:pt x="4" y="24"/>
                </a:lnTo>
                <a:lnTo>
                  <a:pt x="0" y="24"/>
                </a:lnTo>
                <a:lnTo>
                  <a:pt x="0" y="21"/>
                </a:lnTo>
                <a:lnTo>
                  <a:pt x="7" y="10"/>
                </a:lnTo>
                <a:lnTo>
                  <a:pt x="7" y="7"/>
                </a:lnTo>
                <a:lnTo>
                  <a:pt x="1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9" name="Freeform 296">
            <a:extLst>
              <a:ext uri="{FF2B5EF4-FFF2-40B4-BE49-F238E27FC236}">
                <a16:creationId xmlns:a16="http://schemas.microsoft.com/office/drawing/2014/main" id="{EF77B415-2403-E91F-4CE9-81036117B6A3}"/>
              </a:ext>
              <a:ext uri="{C183D7F6-B498-43B3-948B-1728B52AA6E4}">
                <adec:decorative xmlns:adec="http://schemas.microsoft.com/office/drawing/2017/decorative" val="1"/>
              </a:ext>
            </a:extLst>
          </p:cNvPr>
          <p:cNvSpPr>
            <a:spLocks/>
          </p:cNvSpPr>
          <p:nvPr/>
        </p:nvSpPr>
        <p:spPr bwMode="auto">
          <a:xfrm>
            <a:off x="9538260" y="6464223"/>
            <a:ext cx="130973" cy="61121"/>
          </a:xfrm>
          <a:custGeom>
            <a:avLst/>
            <a:gdLst>
              <a:gd name="T0" fmla="*/ 25 w 45"/>
              <a:gd name="T1" fmla="*/ 0 h 21"/>
              <a:gd name="T2" fmla="*/ 45 w 45"/>
              <a:gd name="T3" fmla="*/ 3 h 21"/>
              <a:gd name="T4" fmla="*/ 45 w 45"/>
              <a:gd name="T5" fmla="*/ 7 h 21"/>
              <a:gd name="T6" fmla="*/ 45 w 45"/>
              <a:gd name="T7" fmla="*/ 10 h 21"/>
              <a:gd name="T8" fmla="*/ 38 w 45"/>
              <a:gd name="T9" fmla="*/ 14 h 21"/>
              <a:gd name="T10" fmla="*/ 35 w 45"/>
              <a:gd name="T11" fmla="*/ 17 h 21"/>
              <a:gd name="T12" fmla="*/ 32 w 45"/>
              <a:gd name="T13" fmla="*/ 17 h 21"/>
              <a:gd name="T14" fmla="*/ 25 w 45"/>
              <a:gd name="T15" fmla="*/ 17 h 21"/>
              <a:gd name="T16" fmla="*/ 21 w 45"/>
              <a:gd name="T17" fmla="*/ 17 h 21"/>
              <a:gd name="T18" fmla="*/ 14 w 45"/>
              <a:gd name="T19" fmla="*/ 17 h 21"/>
              <a:gd name="T20" fmla="*/ 11 w 45"/>
              <a:gd name="T21" fmla="*/ 21 h 21"/>
              <a:gd name="T22" fmla="*/ 4 w 45"/>
              <a:gd name="T23" fmla="*/ 21 h 21"/>
              <a:gd name="T24" fmla="*/ 0 w 45"/>
              <a:gd name="T25" fmla="*/ 21 h 21"/>
              <a:gd name="T26" fmla="*/ 0 w 45"/>
              <a:gd name="T27" fmla="*/ 17 h 21"/>
              <a:gd name="T28" fmla="*/ 0 w 45"/>
              <a:gd name="T29" fmla="*/ 14 h 21"/>
              <a:gd name="T30" fmla="*/ 7 w 45"/>
              <a:gd name="T31" fmla="*/ 10 h 21"/>
              <a:gd name="T32" fmla="*/ 14 w 45"/>
              <a:gd name="T33" fmla="*/ 7 h 21"/>
              <a:gd name="T34" fmla="*/ 21 w 45"/>
              <a:gd name="T35" fmla="*/ 7 h 21"/>
              <a:gd name="T36" fmla="*/ 25 w 45"/>
              <a:gd name="T37" fmla="*/ 3 h 21"/>
              <a:gd name="T38" fmla="*/ 25 w 45"/>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1">
                <a:moveTo>
                  <a:pt x="25" y="0"/>
                </a:moveTo>
                <a:lnTo>
                  <a:pt x="45" y="3"/>
                </a:lnTo>
                <a:lnTo>
                  <a:pt x="45" y="7"/>
                </a:lnTo>
                <a:lnTo>
                  <a:pt x="45" y="10"/>
                </a:lnTo>
                <a:lnTo>
                  <a:pt x="38" y="14"/>
                </a:lnTo>
                <a:lnTo>
                  <a:pt x="35" y="17"/>
                </a:lnTo>
                <a:lnTo>
                  <a:pt x="32" y="17"/>
                </a:lnTo>
                <a:lnTo>
                  <a:pt x="25" y="17"/>
                </a:lnTo>
                <a:lnTo>
                  <a:pt x="21" y="17"/>
                </a:lnTo>
                <a:lnTo>
                  <a:pt x="14" y="17"/>
                </a:lnTo>
                <a:lnTo>
                  <a:pt x="11" y="21"/>
                </a:lnTo>
                <a:lnTo>
                  <a:pt x="4" y="21"/>
                </a:lnTo>
                <a:lnTo>
                  <a:pt x="0" y="21"/>
                </a:lnTo>
                <a:lnTo>
                  <a:pt x="0" y="17"/>
                </a:lnTo>
                <a:lnTo>
                  <a:pt x="0" y="14"/>
                </a:lnTo>
                <a:lnTo>
                  <a:pt x="7" y="10"/>
                </a:lnTo>
                <a:lnTo>
                  <a:pt x="14" y="7"/>
                </a:lnTo>
                <a:lnTo>
                  <a:pt x="21" y="7"/>
                </a:lnTo>
                <a:lnTo>
                  <a:pt x="25" y="3"/>
                </a:lnTo>
                <a:lnTo>
                  <a:pt x="25"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00" name="Freeform 297">
            <a:extLst>
              <a:ext uri="{FF2B5EF4-FFF2-40B4-BE49-F238E27FC236}">
                <a16:creationId xmlns:a16="http://schemas.microsoft.com/office/drawing/2014/main" id="{E2ECC476-FBD9-883D-08DA-186B6C3566B7}"/>
              </a:ext>
              <a:ext uri="{C183D7F6-B498-43B3-948B-1728B52AA6E4}">
                <adec:decorative xmlns:adec="http://schemas.microsoft.com/office/drawing/2017/decorative" val="1"/>
              </a:ext>
            </a:extLst>
          </p:cNvPr>
          <p:cNvSpPr>
            <a:spLocks/>
          </p:cNvSpPr>
          <p:nvPr/>
        </p:nvSpPr>
        <p:spPr bwMode="auto">
          <a:xfrm>
            <a:off x="9468407" y="6071306"/>
            <a:ext cx="90226" cy="98957"/>
          </a:xfrm>
          <a:custGeom>
            <a:avLst/>
            <a:gdLst>
              <a:gd name="T0" fmla="*/ 10 w 31"/>
              <a:gd name="T1" fmla="*/ 0 h 34"/>
              <a:gd name="T2" fmla="*/ 14 w 31"/>
              <a:gd name="T3" fmla="*/ 0 h 34"/>
              <a:gd name="T4" fmla="*/ 28 w 31"/>
              <a:gd name="T5" fmla="*/ 3 h 34"/>
              <a:gd name="T6" fmla="*/ 28 w 31"/>
              <a:gd name="T7" fmla="*/ 7 h 34"/>
              <a:gd name="T8" fmla="*/ 31 w 31"/>
              <a:gd name="T9" fmla="*/ 17 h 34"/>
              <a:gd name="T10" fmla="*/ 24 w 31"/>
              <a:gd name="T11" fmla="*/ 34 h 34"/>
              <a:gd name="T12" fmla="*/ 0 w 31"/>
              <a:gd name="T13" fmla="*/ 31 h 34"/>
              <a:gd name="T14" fmla="*/ 3 w 31"/>
              <a:gd name="T15" fmla="*/ 7 h 34"/>
              <a:gd name="T16" fmla="*/ 10 w 3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0" y="0"/>
                </a:moveTo>
                <a:lnTo>
                  <a:pt x="14" y="0"/>
                </a:lnTo>
                <a:lnTo>
                  <a:pt x="28" y="3"/>
                </a:lnTo>
                <a:lnTo>
                  <a:pt x="28" y="7"/>
                </a:lnTo>
                <a:lnTo>
                  <a:pt x="31" y="17"/>
                </a:lnTo>
                <a:lnTo>
                  <a:pt x="24" y="34"/>
                </a:lnTo>
                <a:lnTo>
                  <a:pt x="0" y="31"/>
                </a:lnTo>
                <a:lnTo>
                  <a:pt x="3"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1" name="Freeform 298">
            <a:extLst>
              <a:ext uri="{FF2B5EF4-FFF2-40B4-BE49-F238E27FC236}">
                <a16:creationId xmlns:a16="http://schemas.microsoft.com/office/drawing/2014/main" id="{3352DBFC-B993-B868-3FE2-275148DB6FF0}"/>
              </a:ext>
              <a:ext uri="{C183D7F6-B498-43B3-948B-1728B52AA6E4}">
                <adec:decorative xmlns:adec="http://schemas.microsoft.com/office/drawing/2017/decorative" val="1"/>
              </a:ext>
            </a:extLst>
          </p:cNvPr>
          <p:cNvSpPr>
            <a:spLocks/>
          </p:cNvSpPr>
          <p:nvPr/>
        </p:nvSpPr>
        <p:spPr bwMode="auto">
          <a:xfrm>
            <a:off x="9317062" y="6181904"/>
            <a:ext cx="122241" cy="90226"/>
          </a:xfrm>
          <a:custGeom>
            <a:avLst/>
            <a:gdLst>
              <a:gd name="T0" fmla="*/ 0 w 42"/>
              <a:gd name="T1" fmla="*/ 10 h 31"/>
              <a:gd name="T2" fmla="*/ 0 w 42"/>
              <a:gd name="T3" fmla="*/ 3 h 31"/>
              <a:gd name="T4" fmla="*/ 3 w 42"/>
              <a:gd name="T5" fmla="*/ 0 h 31"/>
              <a:gd name="T6" fmla="*/ 10 w 42"/>
              <a:gd name="T7" fmla="*/ 3 h 31"/>
              <a:gd name="T8" fmla="*/ 21 w 42"/>
              <a:gd name="T9" fmla="*/ 3 h 31"/>
              <a:gd name="T10" fmla="*/ 24 w 42"/>
              <a:gd name="T11" fmla="*/ 0 h 31"/>
              <a:gd name="T12" fmla="*/ 31 w 42"/>
              <a:gd name="T13" fmla="*/ 0 h 31"/>
              <a:gd name="T14" fmla="*/ 35 w 42"/>
              <a:gd name="T15" fmla="*/ 0 h 31"/>
              <a:gd name="T16" fmla="*/ 38 w 42"/>
              <a:gd name="T17" fmla="*/ 0 h 31"/>
              <a:gd name="T18" fmla="*/ 42 w 42"/>
              <a:gd name="T19" fmla="*/ 0 h 31"/>
              <a:gd name="T20" fmla="*/ 42 w 42"/>
              <a:gd name="T21" fmla="*/ 3 h 31"/>
              <a:gd name="T22" fmla="*/ 38 w 42"/>
              <a:gd name="T23" fmla="*/ 7 h 31"/>
              <a:gd name="T24" fmla="*/ 35 w 42"/>
              <a:gd name="T25" fmla="*/ 10 h 31"/>
              <a:gd name="T26" fmla="*/ 31 w 42"/>
              <a:gd name="T27" fmla="*/ 17 h 31"/>
              <a:gd name="T28" fmla="*/ 28 w 42"/>
              <a:gd name="T29" fmla="*/ 21 h 31"/>
              <a:gd name="T30" fmla="*/ 24 w 42"/>
              <a:gd name="T31" fmla="*/ 24 h 31"/>
              <a:gd name="T32" fmla="*/ 21 w 42"/>
              <a:gd name="T33" fmla="*/ 27 h 31"/>
              <a:gd name="T34" fmla="*/ 17 w 42"/>
              <a:gd name="T35" fmla="*/ 31 h 31"/>
              <a:gd name="T36" fmla="*/ 10 w 42"/>
              <a:gd name="T37" fmla="*/ 31 h 31"/>
              <a:gd name="T38" fmla="*/ 7 w 42"/>
              <a:gd name="T39" fmla="*/ 27 h 31"/>
              <a:gd name="T40" fmla="*/ 7 w 42"/>
              <a:gd name="T41" fmla="*/ 24 h 31"/>
              <a:gd name="T42" fmla="*/ 7 w 42"/>
              <a:gd name="T43" fmla="*/ 21 h 31"/>
              <a:gd name="T44" fmla="*/ 0 w 42"/>
              <a:gd name="T45" fmla="*/ 17 h 31"/>
              <a:gd name="T46" fmla="*/ 0 w 42"/>
              <a:gd name="T4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0" y="10"/>
                </a:moveTo>
                <a:lnTo>
                  <a:pt x="0" y="3"/>
                </a:lnTo>
                <a:lnTo>
                  <a:pt x="3" y="0"/>
                </a:lnTo>
                <a:lnTo>
                  <a:pt x="10" y="3"/>
                </a:lnTo>
                <a:lnTo>
                  <a:pt x="21" y="3"/>
                </a:lnTo>
                <a:lnTo>
                  <a:pt x="24" y="0"/>
                </a:lnTo>
                <a:lnTo>
                  <a:pt x="31" y="0"/>
                </a:lnTo>
                <a:lnTo>
                  <a:pt x="35" y="0"/>
                </a:lnTo>
                <a:lnTo>
                  <a:pt x="38" y="0"/>
                </a:lnTo>
                <a:lnTo>
                  <a:pt x="42" y="0"/>
                </a:lnTo>
                <a:lnTo>
                  <a:pt x="42" y="3"/>
                </a:lnTo>
                <a:lnTo>
                  <a:pt x="38" y="7"/>
                </a:lnTo>
                <a:lnTo>
                  <a:pt x="35" y="10"/>
                </a:lnTo>
                <a:lnTo>
                  <a:pt x="31" y="17"/>
                </a:lnTo>
                <a:lnTo>
                  <a:pt x="28" y="21"/>
                </a:lnTo>
                <a:lnTo>
                  <a:pt x="24" y="24"/>
                </a:lnTo>
                <a:lnTo>
                  <a:pt x="21" y="27"/>
                </a:lnTo>
                <a:lnTo>
                  <a:pt x="17" y="31"/>
                </a:lnTo>
                <a:lnTo>
                  <a:pt x="10" y="31"/>
                </a:lnTo>
                <a:lnTo>
                  <a:pt x="7" y="27"/>
                </a:lnTo>
                <a:lnTo>
                  <a:pt x="7" y="24"/>
                </a:lnTo>
                <a:lnTo>
                  <a:pt x="7" y="21"/>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2" name="Freeform 299">
            <a:extLst>
              <a:ext uri="{FF2B5EF4-FFF2-40B4-BE49-F238E27FC236}">
                <a16:creationId xmlns:a16="http://schemas.microsoft.com/office/drawing/2014/main" id="{05B8FBA9-6CD7-C995-9C86-F7087D3C2D48}"/>
              </a:ext>
              <a:ext uri="{C183D7F6-B498-43B3-948B-1728B52AA6E4}">
                <adec:decorative xmlns:adec="http://schemas.microsoft.com/office/drawing/2017/decorative" val="1"/>
              </a:ext>
            </a:extLst>
          </p:cNvPr>
          <p:cNvSpPr>
            <a:spLocks/>
          </p:cNvSpPr>
          <p:nvPr/>
        </p:nvSpPr>
        <p:spPr bwMode="auto">
          <a:xfrm>
            <a:off x="9052206" y="6222652"/>
            <a:ext cx="61121" cy="37837"/>
          </a:xfrm>
          <a:custGeom>
            <a:avLst/>
            <a:gdLst>
              <a:gd name="T0" fmla="*/ 11 w 21"/>
              <a:gd name="T1" fmla="*/ 3 h 13"/>
              <a:gd name="T2" fmla="*/ 18 w 21"/>
              <a:gd name="T3" fmla="*/ 3 h 13"/>
              <a:gd name="T4" fmla="*/ 21 w 21"/>
              <a:gd name="T5" fmla="*/ 3 h 13"/>
              <a:gd name="T6" fmla="*/ 21 w 21"/>
              <a:gd name="T7" fmla="*/ 10 h 13"/>
              <a:gd name="T8" fmla="*/ 18 w 21"/>
              <a:gd name="T9" fmla="*/ 13 h 13"/>
              <a:gd name="T10" fmla="*/ 11 w 21"/>
              <a:gd name="T11" fmla="*/ 13 h 13"/>
              <a:gd name="T12" fmla="*/ 4 w 21"/>
              <a:gd name="T13" fmla="*/ 13 h 13"/>
              <a:gd name="T14" fmla="*/ 0 w 21"/>
              <a:gd name="T15" fmla="*/ 10 h 13"/>
              <a:gd name="T16" fmla="*/ 0 w 21"/>
              <a:gd name="T17" fmla="*/ 7 h 13"/>
              <a:gd name="T18" fmla="*/ 0 w 21"/>
              <a:gd name="T19" fmla="*/ 0 h 13"/>
              <a:gd name="T20" fmla="*/ 4 w 21"/>
              <a:gd name="T21" fmla="*/ 0 h 13"/>
              <a:gd name="T22" fmla="*/ 11 w 2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1" y="3"/>
                </a:moveTo>
                <a:lnTo>
                  <a:pt x="18" y="3"/>
                </a:lnTo>
                <a:lnTo>
                  <a:pt x="21" y="3"/>
                </a:lnTo>
                <a:lnTo>
                  <a:pt x="21" y="10"/>
                </a:lnTo>
                <a:lnTo>
                  <a:pt x="18" y="13"/>
                </a:lnTo>
                <a:lnTo>
                  <a:pt x="11" y="13"/>
                </a:lnTo>
                <a:lnTo>
                  <a:pt x="4" y="13"/>
                </a:lnTo>
                <a:lnTo>
                  <a:pt x="0" y="10"/>
                </a:lnTo>
                <a:lnTo>
                  <a:pt x="0" y="7"/>
                </a:lnTo>
                <a:lnTo>
                  <a:pt x="0" y="0"/>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3" name="Freeform 300">
            <a:extLst>
              <a:ext uri="{FF2B5EF4-FFF2-40B4-BE49-F238E27FC236}">
                <a16:creationId xmlns:a16="http://schemas.microsoft.com/office/drawing/2014/main" id="{02960BA5-0F5E-32C1-ACFF-70030F81C9E4}"/>
              </a:ext>
              <a:ext uri="{C183D7F6-B498-43B3-948B-1728B52AA6E4}">
                <adec:decorative xmlns:adec="http://schemas.microsoft.com/office/drawing/2017/decorative" val="1"/>
              </a:ext>
            </a:extLst>
          </p:cNvPr>
          <p:cNvSpPr>
            <a:spLocks/>
          </p:cNvSpPr>
          <p:nvPr/>
        </p:nvSpPr>
        <p:spPr bwMode="auto">
          <a:xfrm>
            <a:off x="9084222" y="6100411"/>
            <a:ext cx="29105" cy="40747"/>
          </a:xfrm>
          <a:custGeom>
            <a:avLst/>
            <a:gdLst>
              <a:gd name="T0" fmla="*/ 0 w 10"/>
              <a:gd name="T1" fmla="*/ 3 h 14"/>
              <a:gd name="T2" fmla="*/ 3 w 10"/>
              <a:gd name="T3" fmla="*/ 0 h 14"/>
              <a:gd name="T4" fmla="*/ 7 w 10"/>
              <a:gd name="T5" fmla="*/ 0 h 14"/>
              <a:gd name="T6" fmla="*/ 10 w 10"/>
              <a:gd name="T7" fmla="*/ 0 h 14"/>
              <a:gd name="T8" fmla="*/ 10 w 10"/>
              <a:gd name="T9" fmla="*/ 7 h 14"/>
              <a:gd name="T10" fmla="*/ 10 w 10"/>
              <a:gd name="T11" fmla="*/ 10 h 14"/>
              <a:gd name="T12" fmla="*/ 7 w 10"/>
              <a:gd name="T13" fmla="*/ 14 h 14"/>
              <a:gd name="T14" fmla="*/ 3 w 10"/>
              <a:gd name="T15" fmla="*/ 14 h 14"/>
              <a:gd name="T16" fmla="*/ 3 w 10"/>
              <a:gd name="T17" fmla="*/ 7 h 14"/>
              <a:gd name="T18" fmla="*/ 0 w 10"/>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3"/>
                </a:moveTo>
                <a:lnTo>
                  <a:pt x="3" y="0"/>
                </a:lnTo>
                <a:lnTo>
                  <a:pt x="7" y="0"/>
                </a:lnTo>
                <a:lnTo>
                  <a:pt x="10" y="0"/>
                </a:lnTo>
                <a:lnTo>
                  <a:pt x="10" y="7"/>
                </a:lnTo>
                <a:lnTo>
                  <a:pt x="10" y="10"/>
                </a:lnTo>
                <a:lnTo>
                  <a:pt x="7" y="14"/>
                </a:lnTo>
                <a:lnTo>
                  <a:pt x="3" y="14"/>
                </a:lnTo>
                <a:lnTo>
                  <a:pt x="3"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4" name="Freeform 301">
            <a:extLst>
              <a:ext uri="{FF2B5EF4-FFF2-40B4-BE49-F238E27FC236}">
                <a16:creationId xmlns:a16="http://schemas.microsoft.com/office/drawing/2014/main" id="{264202F5-312F-F3BC-94CD-BF5F6EE406F6}"/>
              </a:ext>
              <a:ext uri="{C183D7F6-B498-43B3-948B-1728B52AA6E4}">
                <adec:decorative xmlns:adec="http://schemas.microsoft.com/office/drawing/2017/decorative" val="1"/>
              </a:ext>
            </a:extLst>
          </p:cNvPr>
          <p:cNvSpPr>
            <a:spLocks/>
          </p:cNvSpPr>
          <p:nvPr/>
        </p:nvSpPr>
        <p:spPr bwMode="auto">
          <a:xfrm>
            <a:off x="9346167" y="6272130"/>
            <a:ext cx="61121" cy="40747"/>
          </a:xfrm>
          <a:custGeom>
            <a:avLst/>
            <a:gdLst>
              <a:gd name="T0" fmla="*/ 14 w 21"/>
              <a:gd name="T1" fmla="*/ 10 h 14"/>
              <a:gd name="T2" fmla="*/ 11 w 21"/>
              <a:gd name="T3" fmla="*/ 14 h 14"/>
              <a:gd name="T4" fmla="*/ 7 w 21"/>
              <a:gd name="T5" fmla="*/ 14 h 14"/>
              <a:gd name="T6" fmla="*/ 4 w 21"/>
              <a:gd name="T7" fmla="*/ 14 h 14"/>
              <a:gd name="T8" fmla="*/ 0 w 21"/>
              <a:gd name="T9" fmla="*/ 10 h 14"/>
              <a:gd name="T10" fmla="*/ 4 w 21"/>
              <a:gd name="T11" fmla="*/ 3 h 14"/>
              <a:gd name="T12" fmla="*/ 11 w 21"/>
              <a:gd name="T13" fmla="*/ 0 h 14"/>
              <a:gd name="T14" fmla="*/ 14 w 21"/>
              <a:gd name="T15" fmla="*/ 0 h 14"/>
              <a:gd name="T16" fmla="*/ 18 w 21"/>
              <a:gd name="T17" fmla="*/ 0 h 14"/>
              <a:gd name="T18" fmla="*/ 21 w 21"/>
              <a:gd name="T19" fmla="*/ 0 h 14"/>
              <a:gd name="T20" fmla="*/ 18 w 21"/>
              <a:gd name="T21" fmla="*/ 3 h 14"/>
              <a:gd name="T22" fmla="*/ 14 w 21"/>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14" y="10"/>
                </a:moveTo>
                <a:lnTo>
                  <a:pt x="11" y="14"/>
                </a:lnTo>
                <a:lnTo>
                  <a:pt x="7" y="14"/>
                </a:lnTo>
                <a:lnTo>
                  <a:pt x="4" y="14"/>
                </a:lnTo>
                <a:lnTo>
                  <a:pt x="0" y="10"/>
                </a:lnTo>
                <a:lnTo>
                  <a:pt x="4" y="3"/>
                </a:lnTo>
                <a:lnTo>
                  <a:pt x="11" y="0"/>
                </a:lnTo>
                <a:lnTo>
                  <a:pt x="14" y="0"/>
                </a:lnTo>
                <a:lnTo>
                  <a:pt x="18" y="0"/>
                </a:lnTo>
                <a:lnTo>
                  <a:pt x="21" y="0"/>
                </a:lnTo>
                <a:lnTo>
                  <a:pt x="18" y="3"/>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5" name="Freeform 302">
            <a:extLst>
              <a:ext uri="{FF2B5EF4-FFF2-40B4-BE49-F238E27FC236}">
                <a16:creationId xmlns:a16="http://schemas.microsoft.com/office/drawing/2014/main" id="{EE15EA4E-7DB7-66E4-32C1-99140F43FA8D}"/>
              </a:ext>
              <a:ext uri="{C183D7F6-B498-43B3-948B-1728B52AA6E4}">
                <adec:decorative xmlns:adec="http://schemas.microsoft.com/office/drawing/2017/decorative" val="1"/>
              </a:ext>
            </a:extLst>
          </p:cNvPr>
          <p:cNvSpPr>
            <a:spLocks/>
          </p:cNvSpPr>
          <p:nvPr/>
        </p:nvSpPr>
        <p:spPr bwMode="auto">
          <a:xfrm>
            <a:off x="9215194" y="6292504"/>
            <a:ext cx="61121" cy="29105"/>
          </a:xfrm>
          <a:custGeom>
            <a:avLst/>
            <a:gdLst>
              <a:gd name="T0" fmla="*/ 17 w 21"/>
              <a:gd name="T1" fmla="*/ 3 h 10"/>
              <a:gd name="T2" fmla="*/ 21 w 21"/>
              <a:gd name="T3" fmla="*/ 3 h 10"/>
              <a:gd name="T4" fmla="*/ 21 w 21"/>
              <a:gd name="T5" fmla="*/ 7 h 10"/>
              <a:gd name="T6" fmla="*/ 21 w 21"/>
              <a:gd name="T7" fmla="*/ 10 h 10"/>
              <a:gd name="T8" fmla="*/ 17 w 21"/>
              <a:gd name="T9" fmla="*/ 10 h 10"/>
              <a:gd name="T10" fmla="*/ 10 w 21"/>
              <a:gd name="T11" fmla="*/ 10 h 10"/>
              <a:gd name="T12" fmla="*/ 4 w 21"/>
              <a:gd name="T13" fmla="*/ 7 h 10"/>
              <a:gd name="T14" fmla="*/ 0 w 21"/>
              <a:gd name="T15" fmla="*/ 3 h 10"/>
              <a:gd name="T16" fmla="*/ 4 w 21"/>
              <a:gd name="T17" fmla="*/ 3 h 10"/>
              <a:gd name="T18" fmla="*/ 4 w 21"/>
              <a:gd name="T19" fmla="*/ 0 h 10"/>
              <a:gd name="T20" fmla="*/ 7 w 21"/>
              <a:gd name="T21" fmla="*/ 0 h 10"/>
              <a:gd name="T22" fmla="*/ 14 w 21"/>
              <a:gd name="T23" fmla="*/ 0 h 10"/>
              <a:gd name="T24" fmla="*/ 17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17" y="3"/>
                </a:moveTo>
                <a:lnTo>
                  <a:pt x="21" y="3"/>
                </a:lnTo>
                <a:lnTo>
                  <a:pt x="21" y="7"/>
                </a:lnTo>
                <a:lnTo>
                  <a:pt x="21" y="10"/>
                </a:lnTo>
                <a:lnTo>
                  <a:pt x="17" y="10"/>
                </a:lnTo>
                <a:lnTo>
                  <a:pt x="10" y="10"/>
                </a:lnTo>
                <a:lnTo>
                  <a:pt x="4" y="7"/>
                </a:lnTo>
                <a:lnTo>
                  <a:pt x="0" y="3"/>
                </a:lnTo>
                <a:lnTo>
                  <a:pt x="4" y="3"/>
                </a:lnTo>
                <a:lnTo>
                  <a:pt x="4" y="0"/>
                </a:lnTo>
                <a:lnTo>
                  <a:pt x="7" y="0"/>
                </a:lnTo>
                <a:lnTo>
                  <a:pt x="14" y="0"/>
                </a:lnTo>
                <a:lnTo>
                  <a:pt x="1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6" name="Freeform 303">
            <a:extLst>
              <a:ext uri="{FF2B5EF4-FFF2-40B4-BE49-F238E27FC236}">
                <a16:creationId xmlns:a16="http://schemas.microsoft.com/office/drawing/2014/main" id="{28B7AC82-E396-4B2B-ACF7-BFA950442ABD}"/>
              </a:ext>
              <a:ext uri="{C183D7F6-B498-43B3-948B-1728B52AA6E4}">
                <adec:decorative xmlns:adec="http://schemas.microsoft.com/office/drawing/2017/decorative" val="1"/>
              </a:ext>
            </a:extLst>
          </p:cNvPr>
          <p:cNvSpPr>
            <a:spLocks/>
          </p:cNvSpPr>
          <p:nvPr/>
        </p:nvSpPr>
        <p:spPr bwMode="auto">
          <a:xfrm>
            <a:off x="9113327" y="6472954"/>
            <a:ext cx="40747" cy="20374"/>
          </a:xfrm>
          <a:custGeom>
            <a:avLst/>
            <a:gdLst>
              <a:gd name="T0" fmla="*/ 0 w 14"/>
              <a:gd name="T1" fmla="*/ 7 h 7"/>
              <a:gd name="T2" fmla="*/ 0 w 14"/>
              <a:gd name="T3" fmla="*/ 4 h 7"/>
              <a:gd name="T4" fmla="*/ 4 w 14"/>
              <a:gd name="T5" fmla="*/ 0 h 7"/>
              <a:gd name="T6" fmla="*/ 7 w 14"/>
              <a:gd name="T7" fmla="*/ 0 h 7"/>
              <a:gd name="T8" fmla="*/ 14 w 14"/>
              <a:gd name="T9" fmla="*/ 0 h 7"/>
              <a:gd name="T10" fmla="*/ 14 w 14"/>
              <a:gd name="T11" fmla="*/ 4 h 7"/>
              <a:gd name="T12" fmla="*/ 11 w 14"/>
              <a:gd name="T13" fmla="*/ 7 h 7"/>
              <a:gd name="T14" fmla="*/ 7 w 14"/>
              <a:gd name="T15" fmla="*/ 7 h 7"/>
              <a:gd name="T16" fmla="*/ 4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4"/>
                </a:lnTo>
                <a:lnTo>
                  <a:pt x="4" y="0"/>
                </a:lnTo>
                <a:lnTo>
                  <a:pt x="7" y="0"/>
                </a:lnTo>
                <a:lnTo>
                  <a:pt x="14" y="0"/>
                </a:lnTo>
                <a:lnTo>
                  <a:pt x="14" y="4"/>
                </a:lnTo>
                <a:lnTo>
                  <a:pt x="11" y="7"/>
                </a:lnTo>
                <a:lnTo>
                  <a:pt x="7" y="7"/>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7" name="Freeform 304">
            <a:extLst>
              <a:ext uri="{FF2B5EF4-FFF2-40B4-BE49-F238E27FC236}">
                <a16:creationId xmlns:a16="http://schemas.microsoft.com/office/drawing/2014/main" id="{3D7ADF9D-0CC4-4C2D-19CC-103248AB0110}"/>
              </a:ext>
              <a:ext uri="{C183D7F6-B498-43B3-948B-1728B52AA6E4}">
                <adec:decorative xmlns:adec="http://schemas.microsoft.com/office/drawing/2017/decorative" val="1"/>
              </a:ext>
            </a:extLst>
          </p:cNvPr>
          <p:cNvSpPr>
            <a:spLocks/>
          </p:cNvSpPr>
          <p:nvPr/>
        </p:nvSpPr>
        <p:spPr bwMode="auto">
          <a:xfrm>
            <a:off x="9174446" y="6403103"/>
            <a:ext cx="32016" cy="40747"/>
          </a:xfrm>
          <a:custGeom>
            <a:avLst/>
            <a:gdLst>
              <a:gd name="T0" fmla="*/ 0 w 11"/>
              <a:gd name="T1" fmla="*/ 7 h 14"/>
              <a:gd name="T2" fmla="*/ 4 w 11"/>
              <a:gd name="T3" fmla="*/ 4 h 14"/>
              <a:gd name="T4" fmla="*/ 4 w 11"/>
              <a:gd name="T5" fmla="*/ 0 h 14"/>
              <a:gd name="T6" fmla="*/ 7 w 11"/>
              <a:gd name="T7" fmla="*/ 0 h 14"/>
              <a:gd name="T8" fmla="*/ 11 w 11"/>
              <a:gd name="T9" fmla="*/ 0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4"/>
                </a:lnTo>
                <a:lnTo>
                  <a:pt x="4" y="0"/>
                </a:lnTo>
                <a:lnTo>
                  <a:pt x="7" y="0"/>
                </a:lnTo>
                <a:lnTo>
                  <a:pt x="11" y="0"/>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8" name="Freeform 305">
            <a:extLst>
              <a:ext uri="{FF2B5EF4-FFF2-40B4-BE49-F238E27FC236}">
                <a16:creationId xmlns:a16="http://schemas.microsoft.com/office/drawing/2014/main" id="{6FF06B41-E6E2-0183-B90E-826AD4038224}"/>
              </a:ext>
              <a:ext uri="{C183D7F6-B498-43B3-948B-1728B52AA6E4}">
                <adec:decorative xmlns:adec="http://schemas.microsoft.com/office/drawing/2017/decorative" val="1"/>
              </a:ext>
            </a:extLst>
          </p:cNvPr>
          <p:cNvSpPr>
            <a:spLocks/>
          </p:cNvSpPr>
          <p:nvPr/>
        </p:nvSpPr>
        <p:spPr bwMode="auto">
          <a:xfrm>
            <a:off x="9113327" y="6251757"/>
            <a:ext cx="61121" cy="61121"/>
          </a:xfrm>
          <a:custGeom>
            <a:avLst/>
            <a:gdLst>
              <a:gd name="T0" fmla="*/ 0 w 21"/>
              <a:gd name="T1" fmla="*/ 17 h 21"/>
              <a:gd name="T2" fmla="*/ 4 w 21"/>
              <a:gd name="T3" fmla="*/ 14 h 21"/>
              <a:gd name="T4" fmla="*/ 4 w 21"/>
              <a:gd name="T5" fmla="*/ 10 h 21"/>
              <a:gd name="T6" fmla="*/ 11 w 21"/>
              <a:gd name="T7" fmla="*/ 3 h 21"/>
              <a:gd name="T8" fmla="*/ 18 w 21"/>
              <a:gd name="T9" fmla="*/ 0 h 21"/>
              <a:gd name="T10" fmla="*/ 21 w 21"/>
              <a:gd name="T11" fmla="*/ 0 h 21"/>
              <a:gd name="T12" fmla="*/ 21 w 21"/>
              <a:gd name="T13" fmla="*/ 3 h 21"/>
              <a:gd name="T14" fmla="*/ 21 w 21"/>
              <a:gd name="T15" fmla="*/ 10 h 21"/>
              <a:gd name="T16" fmla="*/ 18 w 21"/>
              <a:gd name="T17" fmla="*/ 17 h 21"/>
              <a:gd name="T18" fmla="*/ 14 w 21"/>
              <a:gd name="T19" fmla="*/ 21 h 21"/>
              <a:gd name="T20" fmla="*/ 11 w 21"/>
              <a:gd name="T21" fmla="*/ 21 h 21"/>
              <a:gd name="T22" fmla="*/ 7 w 21"/>
              <a:gd name="T23" fmla="*/ 21 h 21"/>
              <a:gd name="T24" fmla="*/ 4 w 21"/>
              <a:gd name="T25" fmla="*/ 17 h 21"/>
              <a:gd name="T26" fmla="*/ 0 w 21"/>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0" y="17"/>
                </a:moveTo>
                <a:lnTo>
                  <a:pt x="4" y="14"/>
                </a:lnTo>
                <a:lnTo>
                  <a:pt x="4" y="10"/>
                </a:lnTo>
                <a:lnTo>
                  <a:pt x="11" y="3"/>
                </a:lnTo>
                <a:lnTo>
                  <a:pt x="18" y="0"/>
                </a:lnTo>
                <a:lnTo>
                  <a:pt x="21" y="0"/>
                </a:lnTo>
                <a:lnTo>
                  <a:pt x="21" y="3"/>
                </a:lnTo>
                <a:lnTo>
                  <a:pt x="21" y="10"/>
                </a:lnTo>
                <a:lnTo>
                  <a:pt x="18" y="17"/>
                </a:lnTo>
                <a:lnTo>
                  <a:pt x="14" y="21"/>
                </a:lnTo>
                <a:lnTo>
                  <a:pt x="11" y="21"/>
                </a:lnTo>
                <a:lnTo>
                  <a:pt x="7" y="21"/>
                </a:lnTo>
                <a:lnTo>
                  <a:pt x="4" y="17"/>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9" name="Freeform 306">
            <a:extLst>
              <a:ext uri="{FF2B5EF4-FFF2-40B4-BE49-F238E27FC236}">
                <a16:creationId xmlns:a16="http://schemas.microsoft.com/office/drawing/2014/main" id="{EA60C977-296A-07C7-BECB-B503FCC6D1E4}"/>
              </a:ext>
              <a:ext uri="{C183D7F6-B498-43B3-948B-1728B52AA6E4}">
                <adec:decorative xmlns:adec="http://schemas.microsoft.com/office/drawing/2017/decorative" val="1"/>
              </a:ext>
            </a:extLst>
          </p:cNvPr>
          <p:cNvSpPr>
            <a:spLocks/>
          </p:cNvSpPr>
          <p:nvPr/>
        </p:nvSpPr>
        <p:spPr bwMode="auto">
          <a:xfrm>
            <a:off x="9264673" y="6251757"/>
            <a:ext cx="40747" cy="40747"/>
          </a:xfrm>
          <a:custGeom>
            <a:avLst/>
            <a:gdLst>
              <a:gd name="T0" fmla="*/ 0 w 14"/>
              <a:gd name="T1" fmla="*/ 10 h 14"/>
              <a:gd name="T2" fmla="*/ 0 w 14"/>
              <a:gd name="T3" fmla="*/ 7 h 14"/>
              <a:gd name="T4" fmla="*/ 4 w 14"/>
              <a:gd name="T5" fmla="*/ 3 h 14"/>
              <a:gd name="T6" fmla="*/ 11 w 14"/>
              <a:gd name="T7" fmla="*/ 0 h 14"/>
              <a:gd name="T8" fmla="*/ 14 w 14"/>
              <a:gd name="T9" fmla="*/ 0 h 14"/>
              <a:gd name="T10" fmla="*/ 14 w 14"/>
              <a:gd name="T11" fmla="*/ 3 h 14"/>
              <a:gd name="T12" fmla="*/ 14 w 14"/>
              <a:gd name="T13" fmla="*/ 7 h 14"/>
              <a:gd name="T14" fmla="*/ 11 w 14"/>
              <a:gd name="T15" fmla="*/ 10 h 14"/>
              <a:gd name="T16" fmla="*/ 11 w 14"/>
              <a:gd name="T17" fmla="*/ 14 h 14"/>
              <a:gd name="T18" fmla="*/ 4 w 14"/>
              <a:gd name="T19" fmla="*/ 14 h 14"/>
              <a:gd name="T20" fmla="*/ 0 w 14"/>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0"/>
                </a:moveTo>
                <a:lnTo>
                  <a:pt x="0" y="7"/>
                </a:lnTo>
                <a:lnTo>
                  <a:pt x="4" y="3"/>
                </a:lnTo>
                <a:lnTo>
                  <a:pt x="11" y="0"/>
                </a:lnTo>
                <a:lnTo>
                  <a:pt x="14" y="0"/>
                </a:lnTo>
                <a:lnTo>
                  <a:pt x="14" y="3"/>
                </a:lnTo>
                <a:lnTo>
                  <a:pt x="14" y="7"/>
                </a:lnTo>
                <a:lnTo>
                  <a:pt x="11" y="10"/>
                </a:lnTo>
                <a:lnTo>
                  <a:pt x="11" y="14"/>
                </a:lnTo>
                <a:lnTo>
                  <a:pt x="4"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0" name="Freeform 307">
            <a:extLst>
              <a:ext uri="{FF2B5EF4-FFF2-40B4-BE49-F238E27FC236}">
                <a16:creationId xmlns:a16="http://schemas.microsoft.com/office/drawing/2014/main" id="{72F4BE3C-C095-EDC8-8A40-4E4137A3DEC5}"/>
              </a:ext>
              <a:ext uri="{C183D7F6-B498-43B3-948B-1728B52AA6E4}">
                <adec:decorative xmlns:adec="http://schemas.microsoft.com/office/drawing/2017/decorative" val="1"/>
              </a:ext>
            </a:extLst>
          </p:cNvPr>
          <p:cNvSpPr>
            <a:spLocks/>
          </p:cNvSpPr>
          <p:nvPr/>
        </p:nvSpPr>
        <p:spPr bwMode="auto">
          <a:xfrm>
            <a:off x="9186088" y="6251757"/>
            <a:ext cx="69852" cy="61121"/>
          </a:xfrm>
          <a:custGeom>
            <a:avLst/>
            <a:gdLst>
              <a:gd name="T0" fmla="*/ 10 w 24"/>
              <a:gd name="T1" fmla="*/ 17 h 21"/>
              <a:gd name="T2" fmla="*/ 7 w 24"/>
              <a:gd name="T3" fmla="*/ 17 h 21"/>
              <a:gd name="T4" fmla="*/ 7 w 24"/>
              <a:gd name="T5" fmla="*/ 21 h 21"/>
              <a:gd name="T6" fmla="*/ 3 w 24"/>
              <a:gd name="T7" fmla="*/ 21 h 21"/>
              <a:gd name="T8" fmla="*/ 0 w 24"/>
              <a:gd name="T9" fmla="*/ 17 h 21"/>
              <a:gd name="T10" fmla="*/ 3 w 24"/>
              <a:gd name="T11" fmla="*/ 3 h 21"/>
              <a:gd name="T12" fmla="*/ 7 w 24"/>
              <a:gd name="T13" fmla="*/ 0 h 21"/>
              <a:gd name="T14" fmla="*/ 14 w 24"/>
              <a:gd name="T15" fmla="*/ 0 h 21"/>
              <a:gd name="T16" fmla="*/ 20 w 24"/>
              <a:gd name="T17" fmla="*/ 0 h 21"/>
              <a:gd name="T18" fmla="*/ 24 w 24"/>
              <a:gd name="T19" fmla="*/ 3 h 21"/>
              <a:gd name="T20" fmla="*/ 24 w 24"/>
              <a:gd name="T21" fmla="*/ 7 h 21"/>
              <a:gd name="T22" fmla="*/ 20 w 24"/>
              <a:gd name="T23" fmla="*/ 7 h 21"/>
              <a:gd name="T24" fmla="*/ 14 w 24"/>
              <a:gd name="T25" fmla="*/ 10 h 21"/>
              <a:gd name="T26" fmla="*/ 10 w 24"/>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10" y="17"/>
                </a:moveTo>
                <a:lnTo>
                  <a:pt x="7" y="17"/>
                </a:lnTo>
                <a:lnTo>
                  <a:pt x="7" y="21"/>
                </a:lnTo>
                <a:lnTo>
                  <a:pt x="3" y="21"/>
                </a:lnTo>
                <a:lnTo>
                  <a:pt x="0" y="17"/>
                </a:lnTo>
                <a:lnTo>
                  <a:pt x="3" y="3"/>
                </a:lnTo>
                <a:lnTo>
                  <a:pt x="7" y="0"/>
                </a:lnTo>
                <a:lnTo>
                  <a:pt x="14" y="0"/>
                </a:lnTo>
                <a:lnTo>
                  <a:pt x="20" y="0"/>
                </a:lnTo>
                <a:lnTo>
                  <a:pt x="24" y="3"/>
                </a:lnTo>
                <a:lnTo>
                  <a:pt x="24" y="7"/>
                </a:lnTo>
                <a:lnTo>
                  <a:pt x="20" y="7"/>
                </a:lnTo>
                <a:lnTo>
                  <a:pt x="14" y="10"/>
                </a:lnTo>
                <a:lnTo>
                  <a:pt x="1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1" name="Freeform 308">
            <a:extLst>
              <a:ext uri="{FF2B5EF4-FFF2-40B4-BE49-F238E27FC236}">
                <a16:creationId xmlns:a16="http://schemas.microsoft.com/office/drawing/2014/main" id="{5F6F66B6-0A8F-27C0-82A9-251E546A8414}"/>
              </a:ext>
              <a:ext uri="{C183D7F6-B498-43B3-948B-1728B52AA6E4}">
                <adec:decorative xmlns:adec="http://schemas.microsoft.com/office/drawing/2017/decorative" val="1"/>
              </a:ext>
            </a:extLst>
          </p:cNvPr>
          <p:cNvSpPr>
            <a:spLocks/>
          </p:cNvSpPr>
          <p:nvPr/>
        </p:nvSpPr>
        <p:spPr bwMode="auto">
          <a:xfrm>
            <a:off x="9034743" y="6091679"/>
            <a:ext cx="17463" cy="29105"/>
          </a:xfrm>
          <a:custGeom>
            <a:avLst/>
            <a:gdLst>
              <a:gd name="T0" fmla="*/ 0 w 6"/>
              <a:gd name="T1" fmla="*/ 6 h 10"/>
              <a:gd name="T2" fmla="*/ 0 w 6"/>
              <a:gd name="T3" fmla="*/ 3 h 10"/>
              <a:gd name="T4" fmla="*/ 0 w 6"/>
              <a:gd name="T5" fmla="*/ 0 h 10"/>
              <a:gd name="T6" fmla="*/ 3 w 6"/>
              <a:gd name="T7" fmla="*/ 0 h 10"/>
              <a:gd name="T8" fmla="*/ 6 w 6"/>
              <a:gd name="T9" fmla="*/ 3 h 10"/>
              <a:gd name="T10" fmla="*/ 6 w 6"/>
              <a:gd name="T11" fmla="*/ 6 h 10"/>
              <a:gd name="T12" fmla="*/ 3 w 6"/>
              <a:gd name="T13" fmla="*/ 10 h 10"/>
              <a:gd name="T14" fmla="*/ 0 w 6"/>
              <a:gd name="T15" fmla="*/ 10 h 10"/>
              <a:gd name="T16" fmla="*/ 0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6"/>
                </a:moveTo>
                <a:lnTo>
                  <a:pt x="0" y="3"/>
                </a:lnTo>
                <a:lnTo>
                  <a:pt x="0" y="0"/>
                </a:lnTo>
                <a:lnTo>
                  <a:pt x="3" y="0"/>
                </a:lnTo>
                <a:lnTo>
                  <a:pt x="6" y="3"/>
                </a:lnTo>
                <a:lnTo>
                  <a:pt x="6" y="6"/>
                </a:lnTo>
                <a:lnTo>
                  <a:pt x="3" y="10"/>
                </a:lnTo>
                <a:lnTo>
                  <a:pt x="0" y="10"/>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2" name="Freeform 309">
            <a:extLst>
              <a:ext uri="{FF2B5EF4-FFF2-40B4-BE49-F238E27FC236}">
                <a16:creationId xmlns:a16="http://schemas.microsoft.com/office/drawing/2014/main" id="{C0AAA346-FF4A-E5F2-AAD8-F079569FD7F2}"/>
              </a:ext>
              <a:ext uri="{C183D7F6-B498-43B3-948B-1728B52AA6E4}">
                <adec:decorative xmlns:adec="http://schemas.microsoft.com/office/drawing/2017/decorative" val="1"/>
              </a:ext>
            </a:extLst>
          </p:cNvPr>
          <p:cNvSpPr>
            <a:spLocks/>
          </p:cNvSpPr>
          <p:nvPr/>
        </p:nvSpPr>
        <p:spPr bwMode="auto">
          <a:xfrm>
            <a:off x="9133699" y="6190636"/>
            <a:ext cx="32016" cy="61121"/>
          </a:xfrm>
          <a:custGeom>
            <a:avLst/>
            <a:gdLst>
              <a:gd name="T0" fmla="*/ 0 w 11"/>
              <a:gd name="T1" fmla="*/ 18 h 21"/>
              <a:gd name="T2" fmla="*/ 0 w 11"/>
              <a:gd name="T3" fmla="*/ 14 h 21"/>
              <a:gd name="T4" fmla="*/ 0 w 11"/>
              <a:gd name="T5" fmla="*/ 4 h 21"/>
              <a:gd name="T6" fmla="*/ 4 w 11"/>
              <a:gd name="T7" fmla="*/ 0 h 21"/>
              <a:gd name="T8" fmla="*/ 7 w 11"/>
              <a:gd name="T9" fmla="*/ 4 h 21"/>
              <a:gd name="T10" fmla="*/ 11 w 11"/>
              <a:gd name="T11" fmla="*/ 11 h 21"/>
              <a:gd name="T12" fmla="*/ 11 w 11"/>
              <a:gd name="T13" fmla="*/ 14 h 21"/>
              <a:gd name="T14" fmla="*/ 11 w 11"/>
              <a:gd name="T15" fmla="*/ 18 h 21"/>
              <a:gd name="T16" fmla="*/ 7 w 11"/>
              <a:gd name="T17" fmla="*/ 21 h 21"/>
              <a:gd name="T18" fmla="*/ 4 w 11"/>
              <a:gd name="T19" fmla="*/ 21 h 21"/>
              <a:gd name="T20" fmla="*/ 4 w 11"/>
              <a:gd name="T21" fmla="*/ 18 h 21"/>
              <a:gd name="T22" fmla="*/ 0 w 11"/>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0" y="18"/>
                </a:moveTo>
                <a:lnTo>
                  <a:pt x="0" y="14"/>
                </a:lnTo>
                <a:lnTo>
                  <a:pt x="0" y="4"/>
                </a:lnTo>
                <a:lnTo>
                  <a:pt x="4" y="0"/>
                </a:lnTo>
                <a:lnTo>
                  <a:pt x="7" y="4"/>
                </a:lnTo>
                <a:lnTo>
                  <a:pt x="11" y="11"/>
                </a:lnTo>
                <a:lnTo>
                  <a:pt x="11" y="14"/>
                </a:lnTo>
                <a:lnTo>
                  <a:pt x="11" y="18"/>
                </a:lnTo>
                <a:lnTo>
                  <a:pt x="7" y="21"/>
                </a:lnTo>
                <a:lnTo>
                  <a:pt x="4" y="21"/>
                </a:lnTo>
                <a:lnTo>
                  <a:pt x="4" y="18"/>
                </a:lnTo>
                <a:lnTo>
                  <a:pt x="0"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3" name="Freeform 310">
            <a:extLst>
              <a:ext uri="{FF2B5EF4-FFF2-40B4-BE49-F238E27FC236}">
                <a16:creationId xmlns:a16="http://schemas.microsoft.com/office/drawing/2014/main" id="{C2DB5C6F-E280-E816-9B01-CCEC08ECCAC9}"/>
              </a:ext>
              <a:ext uri="{C183D7F6-B498-43B3-948B-1728B52AA6E4}">
                <adec:decorative xmlns:adec="http://schemas.microsoft.com/office/drawing/2017/decorative" val="1"/>
              </a:ext>
            </a:extLst>
          </p:cNvPr>
          <p:cNvSpPr>
            <a:spLocks/>
          </p:cNvSpPr>
          <p:nvPr/>
        </p:nvSpPr>
        <p:spPr bwMode="auto">
          <a:xfrm>
            <a:off x="9084222" y="6190635"/>
            <a:ext cx="29105" cy="32016"/>
          </a:xfrm>
          <a:custGeom>
            <a:avLst/>
            <a:gdLst>
              <a:gd name="T0" fmla="*/ 3 w 10"/>
              <a:gd name="T1" fmla="*/ 11 h 11"/>
              <a:gd name="T2" fmla="*/ 0 w 10"/>
              <a:gd name="T3" fmla="*/ 11 h 11"/>
              <a:gd name="T4" fmla="*/ 0 w 10"/>
              <a:gd name="T5" fmla="*/ 4 h 11"/>
              <a:gd name="T6" fmla="*/ 7 w 10"/>
              <a:gd name="T7" fmla="*/ 0 h 11"/>
              <a:gd name="T8" fmla="*/ 10 w 10"/>
              <a:gd name="T9" fmla="*/ 0 h 11"/>
              <a:gd name="T10" fmla="*/ 10 w 10"/>
              <a:gd name="T11" fmla="*/ 7 h 11"/>
              <a:gd name="T12" fmla="*/ 7 w 10"/>
              <a:gd name="T13" fmla="*/ 11 h 11"/>
              <a:gd name="T14" fmla="*/ 3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3" y="11"/>
                </a:moveTo>
                <a:lnTo>
                  <a:pt x="0" y="11"/>
                </a:lnTo>
                <a:lnTo>
                  <a:pt x="0" y="4"/>
                </a:lnTo>
                <a:lnTo>
                  <a:pt x="7" y="0"/>
                </a:lnTo>
                <a:lnTo>
                  <a:pt x="10" y="0"/>
                </a:lnTo>
                <a:lnTo>
                  <a:pt x="10" y="7"/>
                </a:lnTo>
                <a:lnTo>
                  <a:pt x="7" y="11"/>
                </a:lnTo>
                <a:lnTo>
                  <a:pt x="3"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4" name="Freeform 311">
            <a:extLst>
              <a:ext uri="{FF2B5EF4-FFF2-40B4-BE49-F238E27FC236}">
                <a16:creationId xmlns:a16="http://schemas.microsoft.com/office/drawing/2014/main" id="{21EBDECD-3CF4-30E2-F776-11EB8BE3F1F6}"/>
              </a:ext>
              <a:ext uri="{C183D7F6-B498-43B3-948B-1728B52AA6E4}">
                <adec:decorative xmlns:adec="http://schemas.microsoft.com/office/drawing/2017/decorative" val="1"/>
              </a:ext>
            </a:extLst>
          </p:cNvPr>
          <p:cNvSpPr>
            <a:spLocks/>
          </p:cNvSpPr>
          <p:nvPr/>
        </p:nvSpPr>
        <p:spPr bwMode="auto">
          <a:xfrm>
            <a:off x="9052205" y="6129515"/>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4 w 11"/>
              <a:gd name="T15" fmla="*/ 7 h 7"/>
              <a:gd name="T16" fmla="*/ 0 w 1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4"/>
                </a:moveTo>
                <a:lnTo>
                  <a:pt x="4" y="0"/>
                </a:lnTo>
                <a:lnTo>
                  <a:pt x="7" y="0"/>
                </a:lnTo>
                <a:lnTo>
                  <a:pt x="11" y="0"/>
                </a:lnTo>
                <a:lnTo>
                  <a:pt x="11" y="4"/>
                </a:lnTo>
                <a:lnTo>
                  <a:pt x="11" y="7"/>
                </a:lnTo>
                <a:lnTo>
                  <a:pt x="7" y="7"/>
                </a:lnTo>
                <a:lnTo>
                  <a:pt x="4"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5" name="Freeform 312">
            <a:extLst>
              <a:ext uri="{FF2B5EF4-FFF2-40B4-BE49-F238E27FC236}">
                <a16:creationId xmlns:a16="http://schemas.microsoft.com/office/drawing/2014/main" id="{147BB656-CF07-82AC-B0B4-FB5842485B60}"/>
              </a:ext>
              <a:ext uri="{C183D7F6-B498-43B3-948B-1728B52AA6E4}">
                <adec:decorative xmlns:adec="http://schemas.microsoft.com/office/drawing/2017/decorative" val="1"/>
              </a:ext>
            </a:extLst>
          </p:cNvPr>
          <p:cNvSpPr>
            <a:spLocks/>
          </p:cNvSpPr>
          <p:nvPr/>
        </p:nvSpPr>
        <p:spPr bwMode="auto">
          <a:xfrm>
            <a:off x="9529527" y="6292504"/>
            <a:ext cx="352171" cy="180451"/>
          </a:xfrm>
          <a:custGeom>
            <a:avLst/>
            <a:gdLst>
              <a:gd name="T0" fmla="*/ 21 w 121"/>
              <a:gd name="T1" fmla="*/ 17 h 62"/>
              <a:gd name="T2" fmla="*/ 28 w 121"/>
              <a:gd name="T3" fmla="*/ 17 h 62"/>
              <a:gd name="T4" fmla="*/ 38 w 121"/>
              <a:gd name="T5" fmla="*/ 17 h 62"/>
              <a:gd name="T6" fmla="*/ 52 w 121"/>
              <a:gd name="T7" fmla="*/ 3 h 62"/>
              <a:gd name="T8" fmla="*/ 59 w 121"/>
              <a:gd name="T9" fmla="*/ 10 h 62"/>
              <a:gd name="T10" fmla="*/ 76 w 121"/>
              <a:gd name="T11" fmla="*/ 0 h 62"/>
              <a:gd name="T12" fmla="*/ 87 w 121"/>
              <a:gd name="T13" fmla="*/ 3 h 62"/>
              <a:gd name="T14" fmla="*/ 90 w 121"/>
              <a:gd name="T15" fmla="*/ 7 h 62"/>
              <a:gd name="T16" fmla="*/ 107 w 121"/>
              <a:gd name="T17" fmla="*/ 3 h 62"/>
              <a:gd name="T18" fmla="*/ 114 w 121"/>
              <a:gd name="T19" fmla="*/ 3 h 62"/>
              <a:gd name="T20" fmla="*/ 121 w 121"/>
              <a:gd name="T21" fmla="*/ 17 h 62"/>
              <a:gd name="T22" fmla="*/ 107 w 121"/>
              <a:gd name="T23" fmla="*/ 21 h 62"/>
              <a:gd name="T24" fmla="*/ 114 w 121"/>
              <a:gd name="T25" fmla="*/ 35 h 62"/>
              <a:gd name="T26" fmla="*/ 101 w 121"/>
              <a:gd name="T27" fmla="*/ 42 h 62"/>
              <a:gd name="T28" fmla="*/ 104 w 121"/>
              <a:gd name="T29" fmla="*/ 48 h 62"/>
              <a:gd name="T30" fmla="*/ 101 w 121"/>
              <a:gd name="T31" fmla="*/ 48 h 62"/>
              <a:gd name="T32" fmla="*/ 97 w 121"/>
              <a:gd name="T33" fmla="*/ 52 h 62"/>
              <a:gd name="T34" fmla="*/ 94 w 121"/>
              <a:gd name="T35" fmla="*/ 48 h 62"/>
              <a:gd name="T36" fmla="*/ 90 w 121"/>
              <a:gd name="T37" fmla="*/ 48 h 62"/>
              <a:gd name="T38" fmla="*/ 90 w 121"/>
              <a:gd name="T39" fmla="*/ 52 h 62"/>
              <a:gd name="T40" fmla="*/ 90 w 121"/>
              <a:gd name="T41" fmla="*/ 55 h 62"/>
              <a:gd name="T42" fmla="*/ 90 w 121"/>
              <a:gd name="T43" fmla="*/ 59 h 62"/>
              <a:gd name="T44" fmla="*/ 87 w 121"/>
              <a:gd name="T45" fmla="*/ 59 h 62"/>
              <a:gd name="T46" fmla="*/ 83 w 121"/>
              <a:gd name="T47" fmla="*/ 59 h 62"/>
              <a:gd name="T48" fmla="*/ 80 w 121"/>
              <a:gd name="T49" fmla="*/ 59 h 62"/>
              <a:gd name="T50" fmla="*/ 73 w 121"/>
              <a:gd name="T51" fmla="*/ 59 h 62"/>
              <a:gd name="T52" fmla="*/ 66 w 121"/>
              <a:gd name="T53" fmla="*/ 62 h 62"/>
              <a:gd name="T54" fmla="*/ 62 w 121"/>
              <a:gd name="T55" fmla="*/ 59 h 62"/>
              <a:gd name="T56" fmla="*/ 59 w 121"/>
              <a:gd name="T57" fmla="*/ 55 h 62"/>
              <a:gd name="T58" fmla="*/ 55 w 121"/>
              <a:gd name="T59" fmla="*/ 55 h 62"/>
              <a:gd name="T60" fmla="*/ 52 w 121"/>
              <a:gd name="T61" fmla="*/ 59 h 62"/>
              <a:gd name="T62" fmla="*/ 48 w 121"/>
              <a:gd name="T63" fmla="*/ 59 h 62"/>
              <a:gd name="T64" fmla="*/ 48 w 121"/>
              <a:gd name="T65" fmla="*/ 62 h 62"/>
              <a:gd name="T66" fmla="*/ 28 w 121"/>
              <a:gd name="T67" fmla="*/ 59 h 62"/>
              <a:gd name="T68" fmla="*/ 31 w 121"/>
              <a:gd name="T69" fmla="*/ 59 h 62"/>
              <a:gd name="T70" fmla="*/ 31 w 121"/>
              <a:gd name="T71" fmla="*/ 48 h 62"/>
              <a:gd name="T72" fmla="*/ 31 w 121"/>
              <a:gd name="T73" fmla="*/ 45 h 62"/>
              <a:gd name="T74" fmla="*/ 28 w 121"/>
              <a:gd name="T75" fmla="*/ 42 h 62"/>
              <a:gd name="T76" fmla="*/ 24 w 121"/>
              <a:gd name="T77" fmla="*/ 45 h 62"/>
              <a:gd name="T78" fmla="*/ 24 w 121"/>
              <a:gd name="T79" fmla="*/ 48 h 62"/>
              <a:gd name="T80" fmla="*/ 24 w 121"/>
              <a:gd name="T81" fmla="*/ 55 h 62"/>
              <a:gd name="T82" fmla="*/ 21 w 121"/>
              <a:gd name="T83" fmla="*/ 59 h 62"/>
              <a:gd name="T84" fmla="*/ 17 w 121"/>
              <a:gd name="T85" fmla="*/ 55 h 62"/>
              <a:gd name="T86" fmla="*/ 14 w 121"/>
              <a:gd name="T87" fmla="*/ 55 h 62"/>
              <a:gd name="T88" fmla="*/ 7 w 121"/>
              <a:gd name="T89" fmla="*/ 55 h 62"/>
              <a:gd name="T90" fmla="*/ 3 w 121"/>
              <a:gd name="T91" fmla="*/ 52 h 62"/>
              <a:gd name="T92" fmla="*/ 0 w 121"/>
              <a:gd name="T93" fmla="*/ 48 h 62"/>
              <a:gd name="T94" fmla="*/ 0 w 121"/>
              <a:gd name="T95" fmla="*/ 42 h 62"/>
              <a:gd name="T96" fmla="*/ 3 w 121"/>
              <a:gd name="T97" fmla="*/ 38 h 62"/>
              <a:gd name="T98" fmla="*/ 10 w 121"/>
              <a:gd name="T99" fmla="*/ 38 h 62"/>
              <a:gd name="T100" fmla="*/ 14 w 121"/>
              <a:gd name="T101" fmla="*/ 42 h 62"/>
              <a:gd name="T102" fmla="*/ 17 w 121"/>
              <a:gd name="T103" fmla="*/ 42 h 62"/>
              <a:gd name="T104" fmla="*/ 17 w 121"/>
              <a:gd name="T105" fmla="*/ 31 h 62"/>
              <a:gd name="T106" fmla="*/ 21 w 121"/>
              <a:gd name="T107"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62">
                <a:moveTo>
                  <a:pt x="21" y="17"/>
                </a:moveTo>
                <a:lnTo>
                  <a:pt x="28" y="17"/>
                </a:lnTo>
                <a:lnTo>
                  <a:pt x="38" y="17"/>
                </a:lnTo>
                <a:lnTo>
                  <a:pt x="52" y="3"/>
                </a:lnTo>
                <a:lnTo>
                  <a:pt x="59" y="10"/>
                </a:lnTo>
                <a:lnTo>
                  <a:pt x="76" y="0"/>
                </a:lnTo>
                <a:lnTo>
                  <a:pt x="87" y="3"/>
                </a:lnTo>
                <a:lnTo>
                  <a:pt x="90" y="7"/>
                </a:lnTo>
                <a:lnTo>
                  <a:pt x="107" y="3"/>
                </a:lnTo>
                <a:lnTo>
                  <a:pt x="114" y="3"/>
                </a:lnTo>
                <a:lnTo>
                  <a:pt x="121" y="17"/>
                </a:lnTo>
                <a:lnTo>
                  <a:pt x="107" y="21"/>
                </a:lnTo>
                <a:lnTo>
                  <a:pt x="114" y="35"/>
                </a:lnTo>
                <a:lnTo>
                  <a:pt x="101" y="42"/>
                </a:lnTo>
                <a:lnTo>
                  <a:pt x="104" y="48"/>
                </a:lnTo>
                <a:lnTo>
                  <a:pt x="101" y="48"/>
                </a:lnTo>
                <a:lnTo>
                  <a:pt x="97" y="52"/>
                </a:lnTo>
                <a:lnTo>
                  <a:pt x="94" y="48"/>
                </a:lnTo>
                <a:lnTo>
                  <a:pt x="90" y="48"/>
                </a:lnTo>
                <a:lnTo>
                  <a:pt x="90" y="52"/>
                </a:lnTo>
                <a:lnTo>
                  <a:pt x="90" y="55"/>
                </a:lnTo>
                <a:lnTo>
                  <a:pt x="90" y="59"/>
                </a:lnTo>
                <a:lnTo>
                  <a:pt x="87" y="59"/>
                </a:lnTo>
                <a:lnTo>
                  <a:pt x="83" y="59"/>
                </a:lnTo>
                <a:lnTo>
                  <a:pt x="80" y="59"/>
                </a:lnTo>
                <a:lnTo>
                  <a:pt x="73" y="59"/>
                </a:lnTo>
                <a:lnTo>
                  <a:pt x="66" y="62"/>
                </a:lnTo>
                <a:lnTo>
                  <a:pt x="62" y="59"/>
                </a:lnTo>
                <a:lnTo>
                  <a:pt x="59" y="55"/>
                </a:lnTo>
                <a:lnTo>
                  <a:pt x="55" y="55"/>
                </a:lnTo>
                <a:lnTo>
                  <a:pt x="52" y="59"/>
                </a:lnTo>
                <a:lnTo>
                  <a:pt x="48" y="59"/>
                </a:lnTo>
                <a:lnTo>
                  <a:pt x="48" y="62"/>
                </a:lnTo>
                <a:lnTo>
                  <a:pt x="28" y="59"/>
                </a:lnTo>
                <a:lnTo>
                  <a:pt x="31" y="59"/>
                </a:lnTo>
                <a:lnTo>
                  <a:pt x="31" y="48"/>
                </a:lnTo>
                <a:lnTo>
                  <a:pt x="31" y="45"/>
                </a:lnTo>
                <a:lnTo>
                  <a:pt x="28" y="42"/>
                </a:lnTo>
                <a:lnTo>
                  <a:pt x="24" y="45"/>
                </a:lnTo>
                <a:lnTo>
                  <a:pt x="24" y="48"/>
                </a:lnTo>
                <a:lnTo>
                  <a:pt x="24" y="55"/>
                </a:lnTo>
                <a:lnTo>
                  <a:pt x="21" y="59"/>
                </a:lnTo>
                <a:lnTo>
                  <a:pt x="17" y="55"/>
                </a:lnTo>
                <a:lnTo>
                  <a:pt x="14" y="55"/>
                </a:lnTo>
                <a:lnTo>
                  <a:pt x="7" y="55"/>
                </a:lnTo>
                <a:lnTo>
                  <a:pt x="3" y="52"/>
                </a:lnTo>
                <a:lnTo>
                  <a:pt x="0" y="48"/>
                </a:lnTo>
                <a:lnTo>
                  <a:pt x="0" y="42"/>
                </a:lnTo>
                <a:lnTo>
                  <a:pt x="3" y="38"/>
                </a:lnTo>
                <a:lnTo>
                  <a:pt x="10" y="38"/>
                </a:lnTo>
                <a:lnTo>
                  <a:pt x="14" y="42"/>
                </a:lnTo>
                <a:lnTo>
                  <a:pt x="17" y="42"/>
                </a:lnTo>
                <a:lnTo>
                  <a:pt x="17" y="31"/>
                </a:lnTo>
                <a:lnTo>
                  <a:pt x="21"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6" name="Freeform 313">
            <a:extLst>
              <a:ext uri="{FF2B5EF4-FFF2-40B4-BE49-F238E27FC236}">
                <a16:creationId xmlns:a16="http://schemas.microsoft.com/office/drawing/2014/main" id="{007B16A7-2F54-F2D7-FAA8-8947B21BE5FE}"/>
              </a:ext>
              <a:ext uri="{C183D7F6-B498-43B3-948B-1728B52AA6E4}">
                <adec:decorative xmlns:adec="http://schemas.microsoft.com/office/drawing/2017/decorative" val="1"/>
              </a:ext>
            </a:extLst>
          </p:cNvPr>
          <p:cNvSpPr>
            <a:spLocks/>
          </p:cNvSpPr>
          <p:nvPr/>
        </p:nvSpPr>
        <p:spPr bwMode="auto">
          <a:xfrm>
            <a:off x="9689605" y="6484596"/>
            <a:ext cx="40747" cy="20374"/>
          </a:xfrm>
          <a:custGeom>
            <a:avLst/>
            <a:gdLst>
              <a:gd name="T0" fmla="*/ 0 w 14"/>
              <a:gd name="T1" fmla="*/ 7 h 7"/>
              <a:gd name="T2" fmla="*/ 0 w 14"/>
              <a:gd name="T3" fmla="*/ 3 h 7"/>
              <a:gd name="T4" fmla="*/ 4 w 14"/>
              <a:gd name="T5" fmla="*/ 0 h 7"/>
              <a:gd name="T6" fmla="*/ 7 w 14"/>
              <a:gd name="T7" fmla="*/ 0 h 7"/>
              <a:gd name="T8" fmla="*/ 11 w 14"/>
              <a:gd name="T9" fmla="*/ 0 h 7"/>
              <a:gd name="T10" fmla="*/ 14 w 14"/>
              <a:gd name="T11" fmla="*/ 0 h 7"/>
              <a:gd name="T12" fmla="*/ 14 w 14"/>
              <a:gd name="T13" fmla="*/ 3 h 7"/>
              <a:gd name="T14" fmla="*/ 11 w 14"/>
              <a:gd name="T15" fmla="*/ 3 h 7"/>
              <a:gd name="T16" fmla="*/ 7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3"/>
                </a:lnTo>
                <a:lnTo>
                  <a:pt x="4" y="0"/>
                </a:lnTo>
                <a:lnTo>
                  <a:pt x="7" y="0"/>
                </a:lnTo>
                <a:lnTo>
                  <a:pt x="11" y="0"/>
                </a:lnTo>
                <a:lnTo>
                  <a:pt x="14" y="0"/>
                </a:lnTo>
                <a:lnTo>
                  <a:pt x="14" y="3"/>
                </a:lnTo>
                <a:lnTo>
                  <a:pt x="11" y="3"/>
                </a:lnTo>
                <a:lnTo>
                  <a:pt x="7"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7" name="Freeform 315">
            <a:extLst>
              <a:ext uri="{FF2B5EF4-FFF2-40B4-BE49-F238E27FC236}">
                <a16:creationId xmlns:a16="http://schemas.microsoft.com/office/drawing/2014/main" id="{C38D2DCD-B5D8-5CCD-CF31-843E84C02988}"/>
              </a:ext>
              <a:ext uri="{C183D7F6-B498-43B3-948B-1728B52AA6E4}">
                <adec:decorative xmlns:adec="http://schemas.microsoft.com/office/drawing/2017/decorative" val="1"/>
              </a:ext>
            </a:extLst>
          </p:cNvPr>
          <p:cNvSpPr>
            <a:spLocks/>
          </p:cNvSpPr>
          <p:nvPr/>
        </p:nvSpPr>
        <p:spPr bwMode="auto">
          <a:xfrm>
            <a:off x="9529527" y="6362356"/>
            <a:ext cx="29105" cy="40747"/>
          </a:xfrm>
          <a:custGeom>
            <a:avLst/>
            <a:gdLst>
              <a:gd name="T0" fmla="*/ 0 w 10"/>
              <a:gd name="T1" fmla="*/ 7 h 14"/>
              <a:gd name="T2" fmla="*/ 0 w 10"/>
              <a:gd name="T3" fmla="*/ 4 h 14"/>
              <a:gd name="T4" fmla="*/ 3 w 10"/>
              <a:gd name="T5" fmla="*/ 0 h 14"/>
              <a:gd name="T6" fmla="*/ 7 w 10"/>
              <a:gd name="T7" fmla="*/ 0 h 14"/>
              <a:gd name="T8" fmla="*/ 10 w 10"/>
              <a:gd name="T9" fmla="*/ 4 h 14"/>
              <a:gd name="T10" fmla="*/ 10 w 10"/>
              <a:gd name="T11" fmla="*/ 11 h 14"/>
              <a:gd name="T12" fmla="*/ 3 w 10"/>
              <a:gd name="T13" fmla="*/ 14 h 14"/>
              <a:gd name="T14" fmla="*/ 0 w 10"/>
              <a:gd name="T15" fmla="*/ 11 h 14"/>
              <a:gd name="T16" fmla="*/ 0 w 10"/>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7"/>
                </a:moveTo>
                <a:lnTo>
                  <a:pt x="0" y="4"/>
                </a:lnTo>
                <a:lnTo>
                  <a:pt x="3" y="0"/>
                </a:lnTo>
                <a:lnTo>
                  <a:pt x="7" y="0"/>
                </a:lnTo>
                <a:lnTo>
                  <a:pt x="10" y="4"/>
                </a:lnTo>
                <a:lnTo>
                  <a:pt x="10" y="11"/>
                </a:lnTo>
                <a:lnTo>
                  <a:pt x="3"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8" name="Freeform 316">
            <a:extLst>
              <a:ext uri="{FF2B5EF4-FFF2-40B4-BE49-F238E27FC236}">
                <a16:creationId xmlns:a16="http://schemas.microsoft.com/office/drawing/2014/main" id="{25CB4AE7-6FFB-E5F3-74B4-CDE64E3AE516}"/>
              </a:ext>
              <a:ext uri="{C183D7F6-B498-43B3-948B-1728B52AA6E4}">
                <adec:decorative xmlns:adec="http://schemas.microsoft.com/office/drawing/2017/decorative" val="1"/>
              </a:ext>
            </a:extLst>
          </p:cNvPr>
          <p:cNvSpPr>
            <a:spLocks/>
          </p:cNvSpPr>
          <p:nvPr/>
        </p:nvSpPr>
        <p:spPr bwMode="auto">
          <a:xfrm>
            <a:off x="9538259" y="6333250"/>
            <a:ext cx="32016" cy="20374"/>
          </a:xfrm>
          <a:custGeom>
            <a:avLst/>
            <a:gdLst>
              <a:gd name="T0" fmla="*/ 0 w 11"/>
              <a:gd name="T1" fmla="*/ 3 h 7"/>
              <a:gd name="T2" fmla="*/ 4 w 11"/>
              <a:gd name="T3" fmla="*/ 0 h 7"/>
              <a:gd name="T4" fmla="*/ 7 w 11"/>
              <a:gd name="T5" fmla="*/ 0 h 7"/>
              <a:gd name="T6" fmla="*/ 11 w 11"/>
              <a:gd name="T7" fmla="*/ 0 h 7"/>
              <a:gd name="T8" fmla="*/ 11 w 11"/>
              <a:gd name="T9" fmla="*/ 3 h 7"/>
              <a:gd name="T10" fmla="*/ 7 w 11"/>
              <a:gd name="T11" fmla="*/ 7 h 7"/>
              <a:gd name="T12" fmla="*/ 4 w 11"/>
              <a:gd name="T13" fmla="*/ 7 h 7"/>
              <a:gd name="T14" fmla="*/ 0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3"/>
                </a:moveTo>
                <a:lnTo>
                  <a:pt x="4" y="0"/>
                </a:lnTo>
                <a:lnTo>
                  <a:pt x="7" y="0"/>
                </a:lnTo>
                <a:lnTo>
                  <a:pt x="11" y="0"/>
                </a:lnTo>
                <a:lnTo>
                  <a:pt x="11" y="3"/>
                </a:lnTo>
                <a:lnTo>
                  <a:pt x="7" y="7"/>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9" name="Freeform 317">
            <a:extLst>
              <a:ext uri="{FF2B5EF4-FFF2-40B4-BE49-F238E27FC236}">
                <a16:creationId xmlns:a16="http://schemas.microsoft.com/office/drawing/2014/main" id="{F788C821-FD69-6296-9FE4-C5BBFB2113CB}"/>
              </a:ext>
              <a:ext uri="{C183D7F6-B498-43B3-948B-1728B52AA6E4}">
                <adec:decorative xmlns:adec="http://schemas.microsoft.com/office/drawing/2017/decorative" val="1"/>
              </a:ext>
            </a:extLst>
          </p:cNvPr>
          <p:cNvSpPr>
            <a:spLocks/>
          </p:cNvSpPr>
          <p:nvPr/>
        </p:nvSpPr>
        <p:spPr bwMode="auto">
          <a:xfrm>
            <a:off x="8900860" y="6382729"/>
            <a:ext cx="52389" cy="40747"/>
          </a:xfrm>
          <a:custGeom>
            <a:avLst/>
            <a:gdLst>
              <a:gd name="T0" fmla="*/ 0 w 18"/>
              <a:gd name="T1" fmla="*/ 7 h 14"/>
              <a:gd name="T2" fmla="*/ 0 w 18"/>
              <a:gd name="T3" fmla="*/ 4 h 14"/>
              <a:gd name="T4" fmla="*/ 4 w 18"/>
              <a:gd name="T5" fmla="*/ 0 h 14"/>
              <a:gd name="T6" fmla="*/ 7 w 18"/>
              <a:gd name="T7" fmla="*/ 0 h 14"/>
              <a:gd name="T8" fmla="*/ 11 w 18"/>
              <a:gd name="T9" fmla="*/ 0 h 14"/>
              <a:gd name="T10" fmla="*/ 18 w 18"/>
              <a:gd name="T11" fmla="*/ 0 h 14"/>
              <a:gd name="T12" fmla="*/ 18 w 18"/>
              <a:gd name="T13" fmla="*/ 4 h 14"/>
              <a:gd name="T14" fmla="*/ 18 w 18"/>
              <a:gd name="T15" fmla="*/ 7 h 14"/>
              <a:gd name="T16" fmla="*/ 18 w 18"/>
              <a:gd name="T17" fmla="*/ 11 h 14"/>
              <a:gd name="T18" fmla="*/ 14 w 18"/>
              <a:gd name="T19" fmla="*/ 11 h 14"/>
              <a:gd name="T20" fmla="*/ 11 w 18"/>
              <a:gd name="T21" fmla="*/ 11 h 14"/>
              <a:gd name="T22" fmla="*/ 7 w 18"/>
              <a:gd name="T23" fmla="*/ 14 h 14"/>
              <a:gd name="T24" fmla="*/ 0 w 18"/>
              <a:gd name="T25" fmla="*/ 11 h 14"/>
              <a:gd name="T26" fmla="*/ 0 w 18"/>
              <a:gd name="T2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0" y="7"/>
                </a:moveTo>
                <a:lnTo>
                  <a:pt x="0" y="4"/>
                </a:lnTo>
                <a:lnTo>
                  <a:pt x="4" y="0"/>
                </a:lnTo>
                <a:lnTo>
                  <a:pt x="7" y="0"/>
                </a:lnTo>
                <a:lnTo>
                  <a:pt x="11" y="0"/>
                </a:lnTo>
                <a:lnTo>
                  <a:pt x="18" y="0"/>
                </a:lnTo>
                <a:lnTo>
                  <a:pt x="18" y="4"/>
                </a:lnTo>
                <a:lnTo>
                  <a:pt x="18" y="7"/>
                </a:lnTo>
                <a:lnTo>
                  <a:pt x="18" y="11"/>
                </a:lnTo>
                <a:lnTo>
                  <a:pt x="14" y="11"/>
                </a:lnTo>
                <a:lnTo>
                  <a:pt x="11" y="11"/>
                </a:lnTo>
                <a:lnTo>
                  <a:pt x="7"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0" name="Freeform 318">
            <a:extLst>
              <a:ext uri="{FF2B5EF4-FFF2-40B4-BE49-F238E27FC236}">
                <a16:creationId xmlns:a16="http://schemas.microsoft.com/office/drawing/2014/main" id="{4DDEB502-302C-1A9E-E359-5D914981E266}"/>
              </a:ext>
              <a:ext uri="{C183D7F6-B498-43B3-948B-1728B52AA6E4}">
                <adec:decorative xmlns:adec="http://schemas.microsoft.com/office/drawing/2017/decorative" val="1"/>
              </a:ext>
            </a:extLst>
          </p:cNvPr>
          <p:cNvSpPr>
            <a:spLocks/>
          </p:cNvSpPr>
          <p:nvPr/>
        </p:nvSpPr>
        <p:spPr bwMode="auto">
          <a:xfrm>
            <a:off x="9357809" y="5061362"/>
            <a:ext cx="130973" cy="139704"/>
          </a:xfrm>
          <a:custGeom>
            <a:avLst/>
            <a:gdLst>
              <a:gd name="T0" fmla="*/ 24 w 45"/>
              <a:gd name="T1" fmla="*/ 10 h 48"/>
              <a:gd name="T2" fmla="*/ 34 w 45"/>
              <a:gd name="T3" fmla="*/ 10 h 48"/>
              <a:gd name="T4" fmla="*/ 41 w 45"/>
              <a:gd name="T5" fmla="*/ 0 h 48"/>
              <a:gd name="T6" fmla="*/ 45 w 45"/>
              <a:gd name="T7" fmla="*/ 3 h 48"/>
              <a:gd name="T8" fmla="*/ 45 w 45"/>
              <a:gd name="T9" fmla="*/ 31 h 48"/>
              <a:gd name="T10" fmla="*/ 38 w 45"/>
              <a:gd name="T11" fmla="*/ 31 h 48"/>
              <a:gd name="T12" fmla="*/ 34 w 45"/>
              <a:gd name="T13" fmla="*/ 41 h 48"/>
              <a:gd name="T14" fmla="*/ 24 w 45"/>
              <a:gd name="T15" fmla="*/ 48 h 48"/>
              <a:gd name="T16" fmla="*/ 17 w 45"/>
              <a:gd name="T17" fmla="*/ 48 h 48"/>
              <a:gd name="T18" fmla="*/ 14 w 45"/>
              <a:gd name="T19" fmla="*/ 48 h 48"/>
              <a:gd name="T20" fmla="*/ 3 w 45"/>
              <a:gd name="T21" fmla="*/ 45 h 48"/>
              <a:gd name="T22" fmla="*/ 0 w 45"/>
              <a:gd name="T23" fmla="*/ 31 h 48"/>
              <a:gd name="T24" fmla="*/ 24 w 45"/>
              <a:gd name="T2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4" y="10"/>
                </a:moveTo>
                <a:lnTo>
                  <a:pt x="34" y="10"/>
                </a:lnTo>
                <a:lnTo>
                  <a:pt x="41" y="0"/>
                </a:lnTo>
                <a:lnTo>
                  <a:pt x="45" y="3"/>
                </a:lnTo>
                <a:lnTo>
                  <a:pt x="45" y="31"/>
                </a:lnTo>
                <a:lnTo>
                  <a:pt x="38" y="31"/>
                </a:lnTo>
                <a:lnTo>
                  <a:pt x="34" y="41"/>
                </a:lnTo>
                <a:lnTo>
                  <a:pt x="24" y="48"/>
                </a:lnTo>
                <a:lnTo>
                  <a:pt x="17" y="48"/>
                </a:lnTo>
                <a:lnTo>
                  <a:pt x="14" y="48"/>
                </a:lnTo>
                <a:lnTo>
                  <a:pt x="3" y="45"/>
                </a:lnTo>
                <a:lnTo>
                  <a:pt x="0" y="31"/>
                </a:lnTo>
                <a:lnTo>
                  <a:pt x="2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1" name="Freeform 319">
            <a:extLst>
              <a:ext uri="{FF2B5EF4-FFF2-40B4-BE49-F238E27FC236}">
                <a16:creationId xmlns:a16="http://schemas.microsoft.com/office/drawing/2014/main" id="{0DEB31E6-5B0F-FFD1-C5B9-02FB04D42F56}"/>
              </a:ext>
              <a:ext uri="{C183D7F6-B498-43B3-948B-1728B52AA6E4}">
                <adec:decorative xmlns:adec="http://schemas.microsoft.com/office/drawing/2017/decorative" val="1"/>
              </a:ext>
            </a:extLst>
          </p:cNvPr>
          <p:cNvSpPr>
            <a:spLocks/>
          </p:cNvSpPr>
          <p:nvPr/>
        </p:nvSpPr>
        <p:spPr bwMode="auto">
          <a:xfrm>
            <a:off x="9244298" y="4869270"/>
            <a:ext cx="101868" cy="130973"/>
          </a:xfrm>
          <a:custGeom>
            <a:avLst/>
            <a:gdLst>
              <a:gd name="T0" fmla="*/ 0 w 35"/>
              <a:gd name="T1" fmla="*/ 3 h 45"/>
              <a:gd name="T2" fmla="*/ 0 w 35"/>
              <a:gd name="T3" fmla="*/ 0 h 45"/>
              <a:gd name="T4" fmla="*/ 32 w 35"/>
              <a:gd name="T5" fmla="*/ 17 h 45"/>
              <a:gd name="T6" fmla="*/ 35 w 35"/>
              <a:gd name="T7" fmla="*/ 31 h 45"/>
              <a:gd name="T8" fmla="*/ 28 w 35"/>
              <a:gd name="T9" fmla="*/ 34 h 45"/>
              <a:gd name="T10" fmla="*/ 28 w 35"/>
              <a:gd name="T11" fmla="*/ 45 h 45"/>
              <a:gd name="T12" fmla="*/ 18 w 35"/>
              <a:gd name="T13" fmla="*/ 45 h 45"/>
              <a:gd name="T14" fmla="*/ 18 w 35"/>
              <a:gd name="T15" fmla="*/ 38 h 45"/>
              <a:gd name="T16" fmla="*/ 11 w 35"/>
              <a:gd name="T17" fmla="*/ 34 h 45"/>
              <a:gd name="T18" fmla="*/ 11 w 35"/>
              <a:gd name="T19" fmla="*/ 17 h 45"/>
              <a:gd name="T20" fmla="*/ 4 w 35"/>
              <a:gd name="T21" fmla="*/ 14 h 45"/>
              <a:gd name="T22" fmla="*/ 0 w 35"/>
              <a:gd name="T23"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0" y="3"/>
                </a:moveTo>
                <a:lnTo>
                  <a:pt x="0" y="0"/>
                </a:lnTo>
                <a:lnTo>
                  <a:pt x="32" y="17"/>
                </a:lnTo>
                <a:lnTo>
                  <a:pt x="35" y="31"/>
                </a:lnTo>
                <a:lnTo>
                  <a:pt x="28" y="34"/>
                </a:lnTo>
                <a:lnTo>
                  <a:pt x="28" y="45"/>
                </a:lnTo>
                <a:lnTo>
                  <a:pt x="18" y="45"/>
                </a:lnTo>
                <a:lnTo>
                  <a:pt x="18" y="38"/>
                </a:lnTo>
                <a:lnTo>
                  <a:pt x="11" y="34"/>
                </a:lnTo>
                <a:lnTo>
                  <a:pt x="11" y="17"/>
                </a:lnTo>
                <a:lnTo>
                  <a:pt x="4" y="14"/>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2" name="Freeform 320">
            <a:extLst>
              <a:ext uri="{FF2B5EF4-FFF2-40B4-BE49-F238E27FC236}">
                <a16:creationId xmlns:a16="http://schemas.microsoft.com/office/drawing/2014/main" id="{6B5527A4-8098-1196-B761-0F937D9F03DC}"/>
              </a:ext>
              <a:ext uri="{C183D7F6-B498-43B3-948B-1728B52AA6E4}">
                <adec:decorative xmlns:adec="http://schemas.microsoft.com/office/drawing/2017/decorative" val="1"/>
              </a:ext>
            </a:extLst>
          </p:cNvPr>
          <p:cNvSpPr>
            <a:spLocks/>
          </p:cNvSpPr>
          <p:nvPr/>
        </p:nvSpPr>
        <p:spPr bwMode="auto">
          <a:xfrm>
            <a:off x="9255940" y="4959497"/>
            <a:ext cx="171720" cy="192093"/>
          </a:xfrm>
          <a:custGeom>
            <a:avLst/>
            <a:gdLst>
              <a:gd name="T0" fmla="*/ 31 w 59"/>
              <a:gd name="T1" fmla="*/ 0 h 66"/>
              <a:gd name="T2" fmla="*/ 56 w 59"/>
              <a:gd name="T3" fmla="*/ 38 h 66"/>
              <a:gd name="T4" fmla="*/ 59 w 59"/>
              <a:gd name="T5" fmla="*/ 45 h 66"/>
              <a:gd name="T6" fmla="*/ 35 w 59"/>
              <a:gd name="T7" fmla="*/ 66 h 66"/>
              <a:gd name="T8" fmla="*/ 21 w 59"/>
              <a:gd name="T9" fmla="*/ 62 h 66"/>
              <a:gd name="T10" fmla="*/ 10 w 59"/>
              <a:gd name="T11" fmla="*/ 62 h 66"/>
              <a:gd name="T12" fmla="*/ 0 w 59"/>
              <a:gd name="T13" fmla="*/ 55 h 66"/>
              <a:gd name="T14" fmla="*/ 3 w 59"/>
              <a:gd name="T15" fmla="*/ 35 h 66"/>
              <a:gd name="T16" fmla="*/ 10 w 59"/>
              <a:gd name="T17" fmla="*/ 31 h 66"/>
              <a:gd name="T18" fmla="*/ 7 w 59"/>
              <a:gd name="T19" fmla="*/ 21 h 66"/>
              <a:gd name="T20" fmla="*/ 14 w 59"/>
              <a:gd name="T21" fmla="*/ 14 h 66"/>
              <a:gd name="T22" fmla="*/ 24 w 59"/>
              <a:gd name="T23" fmla="*/ 14 h 66"/>
              <a:gd name="T24" fmla="*/ 24 w 59"/>
              <a:gd name="T25" fmla="*/ 3 h 66"/>
              <a:gd name="T26" fmla="*/ 31 w 59"/>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6">
                <a:moveTo>
                  <a:pt x="31" y="0"/>
                </a:moveTo>
                <a:lnTo>
                  <a:pt x="56" y="38"/>
                </a:lnTo>
                <a:lnTo>
                  <a:pt x="59" y="45"/>
                </a:lnTo>
                <a:lnTo>
                  <a:pt x="35" y="66"/>
                </a:lnTo>
                <a:lnTo>
                  <a:pt x="21" y="62"/>
                </a:lnTo>
                <a:lnTo>
                  <a:pt x="10" y="62"/>
                </a:lnTo>
                <a:lnTo>
                  <a:pt x="0" y="55"/>
                </a:lnTo>
                <a:lnTo>
                  <a:pt x="3" y="35"/>
                </a:lnTo>
                <a:lnTo>
                  <a:pt x="10" y="31"/>
                </a:lnTo>
                <a:lnTo>
                  <a:pt x="7" y="21"/>
                </a:lnTo>
                <a:lnTo>
                  <a:pt x="14" y="14"/>
                </a:lnTo>
                <a:lnTo>
                  <a:pt x="24" y="14"/>
                </a:lnTo>
                <a:lnTo>
                  <a:pt x="24"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3" name="Freeform 321">
            <a:extLst>
              <a:ext uri="{FF2B5EF4-FFF2-40B4-BE49-F238E27FC236}">
                <a16:creationId xmlns:a16="http://schemas.microsoft.com/office/drawing/2014/main" id="{ED69DC69-7684-E77A-F9A3-57D56454F702}"/>
              </a:ext>
              <a:ext uri="{C183D7F6-B498-43B3-948B-1728B52AA6E4}">
                <adec:decorative xmlns:adec="http://schemas.microsoft.com/office/drawing/2017/decorative" val="1"/>
              </a:ext>
            </a:extLst>
          </p:cNvPr>
          <p:cNvSpPr>
            <a:spLocks/>
          </p:cNvSpPr>
          <p:nvPr/>
        </p:nvSpPr>
        <p:spPr bwMode="auto">
          <a:xfrm>
            <a:off x="9165716" y="5119572"/>
            <a:ext cx="119331" cy="183362"/>
          </a:xfrm>
          <a:custGeom>
            <a:avLst/>
            <a:gdLst>
              <a:gd name="T0" fmla="*/ 31 w 41"/>
              <a:gd name="T1" fmla="*/ 0 h 63"/>
              <a:gd name="T2" fmla="*/ 41 w 41"/>
              <a:gd name="T3" fmla="*/ 7 h 63"/>
              <a:gd name="T4" fmla="*/ 38 w 41"/>
              <a:gd name="T5" fmla="*/ 32 h 63"/>
              <a:gd name="T6" fmla="*/ 31 w 41"/>
              <a:gd name="T7" fmla="*/ 32 h 63"/>
              <a:gd name="T8" fmla="*/ 31 w 41"/>
              <a:gd name="T9" fmla="*/ 42 h 63"/>
              <a:gd name="T10" fmla="*/ 38 w 41"/>
              <a:gd name="T11" fmla="*/ 59 h 63"/>
              <a:gd name="T12" fmla="*/ 17 w 41"/>
              <a:gd name="T13" fmla="*/ 63 h 63"/>
              <a:gd name="T14" fmla="*/ 14 w 41"/>
              <a:gd name="T15" fmla="*/ 56 h 63"/>
              <a:gd name="T16" fmla="*/ 10 w 41"/>
              <a:gd name="T17" fmla="*/ 53 h 63"/>
              <a:gd name="T18" fmla="*/ 7 w 41"/>
              <a:gd name="T19" fmla="*/ 49 h 63"/>
              <a:gd name="T20" fmla="*/ 7 w 41"/>
              <a:gd name="T21" fmla="*/ 46 h 63"/>
              <a:gd name="T22" fmla="*/ 7 w 41"/>
              <a:gd name="T23" fmla="*/ 42 h 63"/>
              <a:gd name="T24" fmla="*/ 14 w 41"/>
              <a:gd name="T25" fmla="*/ 46 h 63"/>
              <a:gd name="T26" fmla="*/ 14 w 41"/>
              <a:gd name="T27" fmla="*/ 42 h 63"/>
              <a:gd name="T28" fmla="*/ 14 w 41"/>
              <a:gd name="T29" fmla="*/ 39 h 63"/>
              <a:gd name="T30" fmla="*/ 10 w 41"/>
              <a:gd name="T31" fmla="*/ 35 h 63"/>
              <a:gd name="T32" fmla="*/ 10 w 41"/>
              <a:gd name="T33" fmla="*/ 32 h 63"/>
              <a:gd name="T34" fmla="*/ 7 w 41"/>
              <a:gd name="T35" fmla="*/ 21 h 63"/>
              <a:gd name="T36" fmla="*/ 3 w 41"/>
              <a:gd name="T37" fmla="*/ 18 h 63"/>
              <a:gd name="T38" fmla="*/ 0 w 41"/>
              <a:gd name="T39" fmla="*/ 14 h 63"/>
              <a:gd name="T40" fmla="*/ 0 w 41"/>
              <a:gd name="T41" fmla="*/ 11 h 63"/>
              <a:gd name="T42" fmla="*/ 10 w 41"/>
              <a:gd name="T43" fmla="*/ 4 h 63"/>
              <a:gd name="T44" fmla="*/ 31 w 41"/>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63">
                <a:moveTo>
                  <a:pt x="31" y="0"/>
                </a:moveTo>
                <a:lnTo>
                  <a:pt x="41" y="7"/>
                </a:lnTo>
                <a:lnTo>
                  <a:pt x="38" y="32"/>
                </a:lnTo>
                <a:lnTo>
                  <a:pt x="31" y="32"/>
                </a:lnTo>
                <a:lnTo>
                  <a:pt x="31" y="42"/>
                </a:lnTo>
                <a:lnTo>
                  <a:pt x="38" y="59"/>
                </a:lnTo>
                <a:lnTo>
                  <a:pt x="17" y="63"/>
                </a:lnTo>
                <a:lnTo>
                  <a:pt x="14" y="56"/>
                </a:lnTo>
                <a:lnTo>
                  <a:pt x="10" y="53"/>
                </a:lnTo>
                <a:lnTo>
                  <a:pt x="7" y="49"/>
                </a:lnTo>
                <a:lnTo>
                  <a:pt x="7" y="46"/>
                </a:lnTo>
                <a:lnTo>
                  <a:pt x="7" y="42"/>
                </a:lnTo>
                <a:lnTo>
                  <a:pt x="14" y="46"/>
                </a:lnTo>
                <a:lnTo>
                  <a:pt x="14" y="42"/>
                </a:lnTo>
                <a:lnTo>
                  <a:pt x="14" y="39"/>
                </a:lnTo>
                <a:lnTo>
                  <a:pt x="10" y="35"/>
                </a:lnTo>
                <a:lnTo>
                  <a:pt x="10" y="32"/>
                </a:lnTo>
                <a:lnTo>
                  <a:pt x="7" y="21"/>
                </a:lnTo>
                <a:lnTo>
                  <a:pt x="3" y="18"/>
                </a:lnTo>
                <a:lnTo>
                  <a:pt x="0" y="14"/>
                </a:lnTo>
                <a:lnTo>
                  <a:pt x="0" y="11"/>
                </a:lnTo>
                <a:lnTo>
                  <a:pt x="10" y="4"/>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4" name="Freeform 322">
            <a:extLst>
              <a:ext uri="{FF2B5EF4-FFF2-40B4-BE49-F238E27FC236}">
                <a16:creationId xmlns:a16="http://schemas.microsoft.com/office/drawing/2014/main" id="{16EA3A9E-2D3F-6A1C-97B3-0B078D88A617}"/>
              </a:ext>
              <a:ext uri="{C183D7F6-B498-43B3-948B-1728B52AA6E4}">
                <adec:decorative xmlns:adec="http://schemas.microsoft.com/office/drawing/2017/decorative" val="1"/>
              </a:ext>
            </a:extLst>
          </p:cNvPr>
          <p:cNvSpPr>
            <a:spLocks/>
          </p:cNvSpPr>
          <p:nvPr/>
        </p:nvSpPr>
        <p:spPr bwMode="auto">
          <a:xfrm>
            <a:off x="9477138" y="4968226"/>
            <a:ext cx="142615" cy="183362"/>
          </a:xfrm>
          <a:custGeom>
            <a:avLst/>
            <a:gdLst>
              <a:gd name="T0" fmla="*/ 25 w 49"/>
              <a:gd name="T1" fmla="*/ 0 h 63"/>
              <a:gd name="T2" fmla="*/ 42 w 49"/>
              <a:gd name="T3" fmla="*/ 7 h 63"/>
              <a:gd name="T4" fmla="*/ 49 w 49"/>
              <a:gd name="T5" fmla="*/ 7 h 63"/>
              <a:gd name="T6" fmla="*/ 46 w 49"/>
              <a:gd name="T7" fmla="*/ 28 h 63"/>
              <a:gd name="T8" fmla="*/ 39 w 49"/>
              <a:gd name="T9" fmla="*/ 35 h 63"/>
              <a:gd name="T10" fmla="*/ 35 w 49"/>
              <a:gd name="T11" fmla="*/ 52 h 63"/>
              <a:gd name="T12" fmla="*/ 25 w 49"/>
              <a:gd name="T13" fmla="*/ 52 h 63"/>
              <a:gd name="T14" fmla="*/ 18 w 49"/>
              <a:gd name="T15" fmla="*/ 63 h 63"/>
              <a:gd name="T16" fmla="*/ 11 w 49"/>
              <a:gd name="T17" fmla="*/ 59 h 63"/>
              <a:gd name="T18" fmla="*/ 4 w 49"/>
              <a:gd name="T19" fmla="*/ 63 h 63"/>
              <a:gd name="T20" fmla="*/ 4 w 49"/>
              <a:gd name="T21" fmla="*/ 35 h 63"/>
              <a:gd name="T22" fmla="*/ 0 w 49"/>
              <a:gd name="T23" fmla="*/ 32 h 63"/>
              <a:gd name="T24" fmla="*/ 4 w 49"/>
              <a:gd name="T25" fmla="*/ 21 h 63"/>
              <a:gd name="T26" fmla="*/ 18 w 49"/>
              <a:gd name="T27" fmla="*/ 18 h 63"/>
              <a:gd name="T28" fmla="*/ 25 w 49"/>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3">
                <a:moveTo>
                  <a:pt x="25" y="0"/>
                </a:moveTo>
                <a:lnTo>
                  <a:pt x="42" y="7"/>
                </a:lnTo>
                <a:lnTo>
                  <a:pt x="49" y="7"/>
                </a:lnTo>
                <a:lnTo>
                  <a:pt x="46" y="28"/>
                </a:lnTo>
                <a:lnTo>
                  <a:pt x="39" y="35"/>
                </a:lnTo>
                <a:lnTo>
                  <a:pt x="35" y="52"/>
                </a:lnTo>
                <a:lnTo>
                  <a:pt x="25" y="52"/>
                </a:lnTo>
                <a:lnTo>
                  <a:pt x="18" y="63"/>
                </a:lnTo>
                <a:lnTo>
                  <a:pt x="11" y="59"/>
                </a:lnTo>
                <a:lnTo>
                  <a:pt x="4" y="63"/>
                </a:lnTo>
                <a:lnTo>
                  <a:pt x="4" y="35"/>
                </a:lnTo>
                <a:lnTo>
                  <a:pt x="0" y="32"/>
                </a:lnTo>
                <a:lnTo>
                  <a:pt x="4" y="21"/>
                </a:lnTo>
                <a:lnTo>
                  <a:pt x="18" y="18"/>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5" name="Freeform 323">
            <a:extLst>
              <a:ext uri="{FF2B5EF4-FFF2-40B4-BE49-F238E27FC236}">
                <a16:creationId xmlns:a16="http://schemas.microsoft.com/office/drawing/2014/main" id="{C9801668-D909-15AB-EF48-E01D15D326D4}"/>
              </a:ext>
              <a:ext uri="{C183D7F6-B498-43B3-948B-1728B52AA6E4}">
                <adec:decorative xmlns:adec="http://schemas.microsoft.com/office/drawing/2017/decorative" val="1"/>
              </a:ext>
            </a:extLst>
          </p:cNvPr>
          <p:cNvSpPr>
            <a:spLocks/>
          </p:cNvSpPr>
          <p:nvPr/>
        </p:nvSpPr>
        <p:spPr bwMode="auto">
          <a:xfrm>
            <a:off x="9255941" y="5139947"/>
            <a:ext cx="142615" cy="171720"/>
          </a:xfrm>
          <a:custGeom>
            <a:avLst/>
            <a:gdLst>
              <a:gd name="T0" fmla="*/ 10 w 49"/>
              <a:gd name="T1" fmla="*/ 0 h 59"/>
              <a:gd name="T2" fmla="*/ 21 w 49"/>
              <a:gd name="T3" fmla="*/ 0 h 59"/>
              <a:gd name="T4" fmla="*/ 35 w 49"/>
              <a:gd name="T5" fmla="*/ 4 h 59"/>
              <a:gd name="T6" fmla="*/ 38 w 49"/>
              <a:gd name="T7" fmla="*/ 18 h 59"/>
              <a:gd name="T8" fmla="*/ 49 w 49"/>
              <a:gd name="T9" fmla="*/ 21 h 59"/>
              <a:gd name="T10" fmla="*/ 35 w 49"/>
              <a:gd name="T11" fmla="*/ 46 h 59"/>
              <a:gd name="T12" fmla="*/ 38 w 49"/>
              <a:gd name="T13" fmla="*/ 49 h 59"/>
              <a:gd name="T14" fmla="*/ 35 w 49"/>
              <a:gd name="T15" fmla="*/ 59 h 59"/>
              <a:gd name="T16" fmla="*/ 28 w 49"/>
              <a:gd name="T17" fmla="*/ 52 h 59"/>
              <a:gd name="T18" fmla="*/ 7 w 49"/>
              <a:gd name="T19" fmla="*/ 52 h 59"/>
              <a:gd name="T20" fmla="*/ 0 w 49"/>
              <a:gd name="T21" fmla="*/ 35 h 59"/>
              <a:gd name="T22" fmla="*/ 0 w 49"/>
              <a:gd name="T23" fmla="*/ 25 h 59"/>
              <a:gd name="T24" fmla="*/ 7 w 49"/>
              <a:gd name="T25" fmla="*/ 25 h 59"/>
              <a:gd name="T26" fmla="*/ 10 w 49"/>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59">
                <a:moveTo>
                  <a:pt x="10" y="0"/>
                </a:moveTo>
                <a:lnTo>
                  <a:pt x="21" y="0"/>
                </a:lnTo>
                <a:lnTo>
                  <a:pt x="35" y="4"/>
                </a:lnTo>
                <a:lnTo>
                  <a:pt x="38" y="18"/>
                </a:lnTo>
                <a:lnTo>
                  <a:pt x="49" y="21"/>
                </a:lnTo>
                <a:lnTo>
                  <a:pt x="35" y="46"/>
                </a:lnTo>
                <a:lnTo>
                  <a:pt x="38" y="49"/>
                </a:lnTo>
                <a:lnTo>
                  <a:pt x="35" y="59"/>
                </a:lnTo>
                <a:lnTo>
                  <a:pt x="28" y="52"/>
                </a:lnTo>
                <a:lnTo>
                  <a:pt x="7" y="52"/>
                </a:lnTo>
                <a:lnTo>
                  <a:pt x="0" y="35"/>
                </a:lnTo>
                <a:lnTo>
                  <a:pt x="0" y="25"/>
                </a:lnTo>
                <a:lnTo>
                  <a:pt x="7" y="25"/>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6" name="Freeform 324">
            <a:extLst>
              <a:ext uri="{FF2B5EF4-FFF2-40B4-BE49-F238E27FC236}">
                <a16:creationId xmlns:a16="http://schemas.microsoft.com/office/drawing/2014/main" id="{3194EEEB-D3F3-615E-7634-9E5BFDCEEC4C}"/>
              </a:ext>
              <a:ext uri="{C183D7F6-B498-43B3-948B-1728B52AA6E4}">
                <adec:decorative xmlns:adec="http://schemas.microsoft.com/office/drawing/2017/decorative" val="1"/>
              </a:ext>
            </a:extLst>
          </p:cNvPr>
          <p:cNvSpPr>
            <a:spLocks/>
          </p:cNvSpPr>
          <p:nvPr/>
        </p:nvSpPr>
        <p:spPr bwMode="auto">
          <a:xfrm>
            <a:off x="9145341" y="4878003"/>
            <a:ext cx="151346" cy="273587"/>
          </a:xfrm>
          <a:custGeom>
            <a:avLst/>
            <a:gdLst>
              <a:gd name="T0" fmla="*/ 10 w 52"/>
              <a:gd name="T1" fmla="*/ 21 h 94"/>
              <a:gd name="T2" fmla="*/ 24 w 52"/>
              <a:gd name="T3" fmla="*/ 14 h 94"/>
              <a:gd name="T4" fmla="*/ 34 w 52"/>
              <a:gd name="T5" fmla="*/ 0 h 94"/>
              <a:gd name="T6" fmla="*/ 38 w 52"/>
              <a:gd name="T7" fmla="*/ 11 h 94"/>
              <a:gd name="T8" fmla="*/ 45 w 52"/>
              <a:gd name="T9" fmla="*/ 14 h 94"/>
              <a:gd name="T10" fmla="*/ 45 w 52"/>
              <a:gd name="T11" fmla="*/ 31 h 94"/>
              <a:gd name="T12" fmla="*/ 52 w 52"/>
              <a:gd name="T13" fmla="*/ 35 h 94"/>
              <a:gd name="T14" fmla="*/ 52 w 52"/>
              <a:gd name="T15" fmla="*/ 42 h 94"/>
              <a:gd name="T16" fmla="*/ 45 w 52"/>
              <a:gd name="T17" fmla="*/ 49 h 94"/>
              <a:gd name="T18" fmla="*/ 48 w 52"/>
              <a:gd name="T19" fmla="*/ 59 h 94"/>
              <a:gd name="T20" fmla="*/ 41 w 52"/>
              <a:gd name="T21" fmla="*/ 63 h 94"/>
              <a:gd name="T22" fmla="*/ 38 w 52"/>
              <a:gd name="T23" fmla="*/ 83 h 94"/>
              <a:gd name="T24" fmla="*/ 17 w 52"/>
              <a:gd name="T25" fmla="*/ 87 h 94"/>
              <a:gd name="T26" fmla="*/ 7 w 52"/>
              <a:gd name="T27" fmla="*/ 94 h 94"/>
              <a:gd name="T28" fmla="*/ 3 w 52"/>
              <a:gd name="T29" fmla="*/ 87 h 94"/>
              <a:gd name="T30" fmla="*/ 0 w 52"/>
              <a:gd name="T31" fmla="*/ 83 h 94"/>
              <a:gd name="T32" fmla="*/ 3 w 52"/>
              <a:gd name="T33" fmla="*/ 73 h 94"/>
              <a:gd name="T34" fmla="*/ 7 w 52"/>
              <a:gd name="T35" fmla="*/ 66 h 94"/>
              <a:gd name="T36" fmla="*/ 10 w 52"/>
              <a:gd name="T37" fmla="*/ 56 h 94"/>
              <a:gd name="T38" fmla="*/ 10 w 52"/>
              <a:gd name="T39" fmla="*/ 49 h 94"/>
              <a:gd name="T40" fmla="*/ 14 w 52"/>
              <a:gd name="T41" fmla="*/ 45 h 94"/>
              <a:gd name="T42" fmla="*/ 17 w 52"/>
              <a:gd name="T43" fmla="*/ 42 h 94"/>
              <a:gd name="T44" fmla="*/ 17 w 52"/>
              <a:gd name="T45" fmla="*/ 38 h 94"/>
              <a:gd name="T46" fmla="*/ 21 w 52"/>
              <a:gd name="T47" fmla="*/ 35 h 94"/>
              <a:gd name="T48" fmla="*/ 17 w 52"/>
              <a:gd name="T49" fmla="*/ 31 h 94"/>
              <a:gd name="T50" fmla="*/ 10 w 52"/>
              <a:gd name="T51" fmla="*/ 31 h 94"/>
              <a:gd name="T52" fmla="*/ 7 w 52"/>
              <a:gd name="T53" fmla="*/ 31 h 94"/>
              <a:gd name="T54" fmla="*/ 7 w 52"/>
              <a:gd name="T55" fmla="*/ 28 h 94"/>
              <a:gd name="T56" fmla="*/ 10 w 52"/>
              <a:gd name="T57"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4">
                <a:moveTo>
                  <a:pt x="10" y="21"/>
                </a:moveTo>
                <a:lnTo>
                  <a:pt x="24" y="14"/>
                </a:lnTo>
                <a:lnTo>
                  <a:pt x="34" y="0"/>
                </a:lnTo>
                <a:lnTo>
                  <a:pt x="38" y="11"/>
                </a:lnTo>
                <a:lnTo>
                  <a:pt x="45" y="14"/>
                </a:lnTo>
                <a:lnTo>
                  <a:pt x="45" y="31"/>
                </a:lnTo>
                <a:lnTo>
                  <a:pt x="52" y="35"/>
                </a:lnTo>
                <a:lnTo>
                  <a:pt x="52" y="42"/>
                </a:lnTo>
                <a:lnTo>
                  <a:pt x="45" y="49"/>
                </a:lnTo>
                <a:lnTo>
                  <a:pt x="48" y="59"/>
                </a:lnTo>
                <a:lnTo>
                  <a:pt x="41" y="63"/>
                </a:lnTo>
                <a:lnTo>
                  <a:pt x="38" y="83"/>
                </a:lnTo>
                <a:lnTo>
                  <a:pt x="17" y="87"/>
                </a:lnTo>
                <a:lnTo>
                  <a:pt x="7" y="94"/>
                </a:lnTo>
                <a:lnTo>
                  <a:pt x="3" y="87"/>
                </a:lnTo>
                <a:lnTo>
                  <a:pt x="0" y="83"/>
                </a:lnTo>
                <a:lnTo>
                  <a:pt x="3" y="73"/>
                </a:lnTo>
                <a:lnTo>
                  <a:pt x="7" y="66"/>
                </a:lnTo>
                <a:lnTo>
                  <a:pt x="10" y="56"/>
                </a:lnTo>
                <a:lnTo>
                  <a:pt x="10" y="49"/>
                </a:lnTo>
                <a:lnTo>
                  <a:pt x="14" y="45"/>
                </a:lnTo>
                <a:lnTo>
                  <a:pt x="17" y="42"/>
                </a:lnTo>
                <a:lnTo>
                  <a:pt x="17" y="38"/>
                </a:lnTo>
                <a:lnTo>
                  <a:pt x="21" y="35"/>
                </a:lnTo>
                <a:lnTo>
                  <a:pt x="17" y="31"/>
                </a:lnTo>
                <a:lnTo>
                  <a:pt x="10" y="31"/>
                </a:lnTo>
                <a:lnTo>
                  <a:pt x="7" y="31"/>
                </a:lnTo>
                <a:lnTo>
                  <a:pt x="7" y="28"/>
                </a:lnTo>
                <a:lnTo>
                  <a:pt x="1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7" name="Freeform 325">
            <a:extLst>
              <a:ext uri="{FF2B5EF4-FFF2-40B4-BE49-F238E27FC236}">
                <a16:creationId xmlns:a16="http://schemas.microsoft.com/office/drawing/2014/main" id="{EADEFAAD-E6E1-B21D-4DC7-C2AEA8E36988}"/>
              </a:ext>
              <a:ext uri="{C183D7F6-B498-43B3-948B-1728B52AA6E4}">
                <adec:decorative xmlns:adec="http://schemas.microsoft.com/office/drawing/2017/decorative" val="1"/>
              </a:ext>
            </a:extLst>
          </p:cNvPr>
          <p:cNvSpPr>
            <a:spLocks/>
          </p:cNvSpPr>
          <p:nvPr/>
        </p:nvSpPr>
        <p:spPr bwMode="auto">
          <a:xfrm>
            <a:off x="9124968" y="4575311"/>
            <a:ext cx="90226" cy="130973"/>
          </a:xfrm>
          <a:custGeom>
            <a:avLst/>
            <a:gdLst>
              <a:gd name="T0" fmla="*/ 28 w 31"/>
              <a:gd name="T1" fmla="*/ 0 h 45"/>
              <a:gd name="T2" fmla="*/ 31 w 31"/>
              <a:gd name="T3" fmla="*/ 11 h 45"/>
              <a:gd name="T4" fmla="*/ 28 w 31"/>
              <a:gd name="T5" fmla="*/ 14 h 45"/>
              <a:gd name="T6" fmla="*/ 28 w 31"/>
              <a:gd name="T7" fmla="*/ 28 h 45"/>
              <a:gd name="T8" fmla="*/ 24 w 31"/>
              <a:gd name="T9" fmla="*/ 45 h 45"/>
              <a:gd name="T10" fmla="*/ 0 w 31"/>
              <a:gd name="T11" fmla="*/ 45 h 45"/>
              <a:gd name="T12" fmla="*/ 3 w 31"/>
              <a:gd name="T13" fmla="*/ 42 h 45"/>
              <a:gd name="T14" fmla="*/ 3 w 31"/>
              <a:gd name="T15" fmla="*/ 38 h 45"/>
              <a:gd name="T16" fmla="*/ 7 w 31"/>
              <a:gd name="T17" fmla="*/ 38 h 45"/>
              <a:gd name="T18" fmla="*/ 10 w 31"/>
              <a:gd name="T19" fmla="*/ 31 h 45"/>
              <a:gd name="T20" fmla="*/ 10 w 31"/>
              <a:gd name="T21" fmla="*/ 24 h 45"/>
              <a:gd name="T22" fmla="*/ 7 w 31"/>
              <a:gd name="T23" fmla="*/ 21 h 45"/>
              <a:gd name="T24" fmla="*/ 7 w 31"/>
              <a:gd name="T25" fmla="*/ 18 h 45"/>
              <a:gd name="T26" fmla="*/ 10 w 31"/>
              <a:gd name="T27" fmla="*/ 18 h 45"/>
              <a:gd name="T28" fmla="*/ 17 w 31"/>
              <a:gd name="T29" fmla="*/ 18 h 45"/>
              <a:gd name="T30" fmla="*/ 17 w 31"/>
              <a:gd name="T31" fmla="*/ 14 h 45"/>
              <a:gd name="T32" fmla="*/ 21 w 31"/>
              <a:gd name="T33" fmla="*/ 7 h 45"/>
              <a:gd name="T34" fmla="*/ 21 w 31"/>
              <a:gd name="T35" fmla="*/ 0 h 45"/>
              <a:gd name="T36" fmla="*/ 24 w 31"/>
              <a:gd name="T37" fmla="*/ 0 h 45"/>
              <a:gd name="T38" fmla="*/ 28 w 31"/>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5">
                <a:moveTo>
                  <a:pt x="28" y="0"/>
                </a:moveTo>
                <a:lnTo>
                  <a:pt x="31" y="11"/>
                </a:lnTo>
                <a:lnTo>
                  <a:pt x="28" y="14"/>
                </a:lnTo>
                <a:lnTo>
                  <a:pt x="28" y="28"/>
                </a:lnTo>
                <a:lnTo>
                  <a:pt x="24" y="45"/>
                </a:lnTo>
                <a:lnTo>
                  <a:pt x="0" y="45"/>
                </a:lnTo>
                <a:lnTo>
                  <a:pt x="3" y="42"/>
                </a:lnTo>
                <a:lnTo>
                  <a:pt x="3" y="38"/>
                </a:lnTo>
                <a:lnTo>
                  <a:pt x="7" y="38"/>
                </a:lnTo>
                <a:lnTo>
                  <a:pt x="10" y="31"/>
                </a:lnTo>
                <a:lnTo>
                  <a:pt x="10" y="24"/>
                </a:lnTo>
                <a:lnTo>
                  <a:pt x="7" y="21"/>
                </a:lnTo>
                <a:lnTo>
                  <a:pt x="7" y="18"/>
                </a:lnTo>
                <a:lnTo>
                  <a:pt x="10" y="18"/>
                </a:lnTo>
                <a:lnTo>
                  <a:pt x="17" y="18"/>
                </a:lnTo>
                <a:lnTo>
                  <a:pt x="17" y="14"/>
                </a:lnTo>
                <a:lnTo>
                  <a:pt x="21" y="7"/>
                </a:lnTo>
                <a:lnTo>
                  <a:pt x="21" y="0"/>
                </a:lnTo>
                <a:lnTo>
                  <a:pt x="24" y="0"/>
                </a:lnTo>
                <a:lnTo>
                  <a:pt x="2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8" name="Freeform 326">
            <a:extLst>
              <a:ext uri="{FF2B5EF4-FFF2-40B4-BE49-F238E27FC236}">
                <a16:creationId xmlns:a16="http://schemas.microsoft.com/office/drawing/2014/main" id="{54810258-B66A-B01C-56FF-AC2E069429FF}"/>
              </a:ext>
              <a:ext uri="{C183D7F6-B498-43B3-948B-1728B52AA6E4}">
                <adec:decorative xmlns:adec="http://schemas.microsoft.com/office/drawing/2017/decorative" val="1"/>
              </a:ext>
            </a:extLst>
          </p:cNvPr>
          <p:cNvSpPr>
            <a:spLocks/>
          </p:cNvSpPr>
          <p:nvPr/>
        </p:nvSpPr>
        <p:spPr bwMode="auto">
          <a:xfrm>
            <a:off x="9113326" y="4645162"/>
            <a:ext cx="20374" cy="32016"/>
          </a:xfrm>
          <a:custGeom>
            <a:avLst/>
            <a:gdLst>
              <a:gd name="T0" fmla="*/ 0 w 7"/>
              <a:gd name="T1" fmla="*/ 7 h 11"/>
              <a:gd name="T2" fmla="*/ 0 w 7"/>
              <a:gd name="T3" fmla="*/ 4 h 11"/>
              <a:gd name="T4" fmla="*/ 4 w 7"/>
              <a:gd name="T5" fmla="*/ 0 h 11"/>
              <a:gd name="T6" fmla="*/ 7 w 7"/>
              <a:gd name="T7" fmla="*/ 4 h 11"/>
              <a:gd name="T8" fmla="*/ 7 w 7"/>
              <a:gd name="T9" fmla="*/ 7 h 11"/>
              <a:gd name="T10" fmla="*/ 7 w 7"/>
              <a:gd name="T11" fmla="*/ 11 h 11"/>
              <a:gd name="T12" fmla="*/ 4 w 7"/>
              <a:gd name="T13" fmla="*/ 11 h 11"/>
              <a:gd name="T14" fmla="*/ 0 w 7"/>
              <a:gd name="T15" fmla="*/ 11 h 11"/>
              <a:gd name="T16" fmla="*/ 0 w 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0" y="7"/>
                </a:moveTo>
                <a:lnTo>
                  <a:pt x="0" y="4"/>
                </a:lnTo>
                <a:lnTo>
                  <a:pt x="4" y="0"/>
                </a:lnTo>
                <a:lnTo>
                  <a:pt x="7" y="4"/>
                </a:lnTo>
                <a:lnTo>
                  <a:pt x="7" y="7"/>
                </a:lnTo>
                <a:lnTo>
                  <a:pt x="7" y="11"/>
                </a:lnTo>
                <a:lnTo>
                  <a:pt x="4" y="11"/>
                </a:lnTo>
                <a:lnTo>
                  <a:pt x="0"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9" name="Freeform 327">
            <a:extLst>
              <a:ext uri="{FF2B5EF4-FFF2-40B4-BE49-F238E27FC236}">
                <a16:creationId xmlns:a16="http://schemas.microsoft.com/office/drawing/2014/main" id="{A4DB8450-3B57-C893-7DB4-414197CD6853}"/>
              </a:ext>
              <a:ext uri="{C183D7F6-B498-43B3-948B-1728B52AA6E4}">
                <adec:decorative xmlns:adec="http://schemas.microsoft.com/office/drawing/2017/decorative" val="1"/>
              </a:ext>
            </a:extLst>
          </p:cNvPr>
          <p:cNvSpPr>
            <a:spLocks/>
          </p:cNvSpPr>
          <p:nvPr/>
        </p:nvSpPr>
        <p:spPr bwMode="auto">
          <a:xfrm>
            <a:off x="9133700" y="4586953"/>
            <a:ext cx="40747" cy="29105"/>
          </a:xfrm>
          <a:custGeom>
            <a:avLst/>
            <a:gdLst>
              <a:gd name="T0" fmla="*/ 0 w 14"/>
              <a:gd name="T1" fmla="*/ 7 h 10"/>
              <a:gd name="T2" fmla="*/ 0 w 14"/>
              <a:gd name="T3" fmla="*/ 3 h 10"/>
              <a:gd name="T4" fmla="*/ 4 w 14"/>
              <a:gd name="T5" fmla="*/ 0 h 10"/>
              <a:gd name="T6" fmla="*/ 7 w 14"/>
              <a:gd name="T7" fmla="*/ 0 h 10"/>
              <a:gd name="T8" fmla="*/ 11 w 14"/>
              <a:gd name="T9" fmla="*/ 0 h 10"/>
              <a:gd name="T10" fmla="*/ 14 w 14"/>
              <a:gd name="T11" fmla="*/ 0 h 10"/>
              <a:gd name="T12" fmla="*/ 14 w 14"/>
              <a:gd name="T13" fmla="*/ 3 h 10"/>
              <a:gd name="T14" fmla="*/ 11 w 14"/>
              <a:gd name="T15" fmla="*/ 7 h 10"/>
              <a:gd name="T16" fmla="*/ 7 w 14"/>
              <a:gd name="T17" fmla="*/ 10 h 10"/>
              <a:gd name="T18" fmla="*/ 4 w 14"/>
              <a:gd name="T19" fmla="*/ 7 h 10"/>
              <a:gd name="T20" fmla="*/ 0 w 14"/>
              <a:gd name="T2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7"/>
                </a:moveTo>
                <a:lnTo>
                  <a:pt x="0" y="3"/>
                </a:lnTo>
                <a:lnTo>
                  <a:pt x="4" y="0"/>
                </a:lnTo>
                <a:lnTo>
                  <a:pt x="7" y="0"/>
                </a:lnTo>
                <a:lnTo>
                  <a:pt x="11" y="0"/>
                </a:lnTo>
                <a:lnTo>
                  <a:pt x="14" y="0"/>
                </a:lnTo>
                <a:lnTo>
                  <a:pt x="14" y="3"/>
                </a:lnTo>
                <a:lnTo>
                  <a:pt x="11" y="7"/>
                </a:lnTo>
                <a:lnTo>
                  <a:pt x="7" y="10"/>
                </a:lnTo>
                <a:lnTo>
                  <a:pt x="4" y="7"/>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0" name="Freeform 328">
            <a:extLst>
              <a:ext uri="{FF2B5EF4-FFF2-40B4-BE49-F238E27FC236}">
                <a16:creationId xmlns:a16="http://schemas.microsoft.com/office/drawing/2014/main" id="{A9A2CE75-6289-06A7-3F0E-2EE39E5F27CF}"/>
              </a:ext>
              <a:ext uri="{C183D7F6-B498-43B3-948B-1728B52AA6E4}">
                <adec:decorative xmlns:adec="http://schemas.microsoft.com/office/drawing/2017/decorative" val="1"/>
              </a:ext>
            </a:extLst>
          </p:cNvPr>
          <p:cNvSpPr>
            <a:spLocks/>
          </p:cNvSpPr>
          <p:nvPr/>
        </p:nvSpPr>
        <p:spPr bwMode="auto">
          <a:xfrm>
            <a:off x="9325792" y="4485085"/>
            <a:ext cx="151346" cy="192093"/>
          </a:xfrm>
          <a:custGeom>
            <a:avLst/>
            <a:gdLst>
              <a:gd name="T0" fmla="*/ 39 w 52"/>
              <a:gd name="T1" fmla="*/ 21 h 66"/>
              <a:gd name="T2" fmla="*/ 45 w 52"/>
              <a:gd name="T3" fmla="*/ 38 h 66"/>
              <a:gd name="T4" fmla="*/ 52 w 52"/>
              <a:gd name="T5" fmla="*/ 55 h 66"/>
              <a:gd name="T6" fmla="*/ 42 w 52"/>
              <a:gd name="T7" fmla="*/ 66 h 66"/>
              <a:gd name="T8" fmla="*/ 18 w 52"/>
              <a:gd name="T9" fmla="*/ 55 h 66"/>
              <a:gd name="T10" fmla="*/ 0 w 52"/>
              <a:gd name="T11" fmla="*/ 42 h 66"/>
              <a:gd name="T12" fmla="*/ 4 w 52"/>
              <a:gd name="T13" fmla="*/ 31 h 66"/>
              <a:gd name="T14" fmla="*/ 18 w 52"/>
              <a:gd name="T15" fmla="*/ 0 h 66"/>
              <a:gd name="T16" fmla="*/ 39 w 52"/>
              <a:gd name="T1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39" y="21"/>
                </a:moveTo>
                <a:lnTo>
                  <a:pt x="45" y="38"/>
                </a:lnTo>
                <a:lnTo>
                  <a:pt x="52" y="55"/>
                </a:lnTo>
                <a:lnTo>
                  <a:pt x="42" y="66"/>
                </a:lnTo>
                <a:lnTo>
                  <a:pt x="18" y="55"/>
                </a:lnTo>
                <a:lnTo>
                  <a:pt x="0" y="42"/>
                </a:lnTo>
                <a:lnTo>
                  <a:pt x="4" y="31"/>
                </a:lnTo>
                <a:lnTo>
                  <a:pt x="18" y="0"/>
                </a:lnTo>
                <a:lnTo>
                  <a:pt x="39" y="2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1" name="Freeform 329">
            <a:extLst>
              <a:ext uri="{FF2B5EF4-FFF2-40B4-BE49-F238E27FC236}">
                <a16:creationId xmlns:a16="http://schemas.microsoft.com/office/drawing/2014/main" id="{8DED5F84-DF6F-1212-9B70-994D56D970E0}"/>
              </a:ext>
              <a:ext uri="{C183D7F6-B498-43B3-948B-1728B52AA6E4}">
                <adec:decorative xmlns:adec="http://schemas.microsoft.com/office/drawing/2017/decorative" val="1"/>
              </a:ext>
            </a:extLst>
          </p:cNvPr>
          <p:cNvSpPr>
            <a:spLocks/>
          </p:cNvSpPr>
          <p:nvPr/>
        </p:nvSpPr>
        <p:spPr bwMode="auto">
          <a:xfrm>
            <a:off x="9439302" y="4464712"/>
            <a:ext cx="139704" cy="180451"/>
          </a:xfrm>
          <a:custGeom>
            <a:avLst/>
            <a:gdLst>
              <a:gd name="T0" fmla="*/ 41 w 48"/>
              <a:gd name="T1" fmla="*/ 10 h 62"/>
              <a:gd name="T2" fmla="*/ 24 w 48"/>
              <a:gd name="T3" fmla="*/ 38 h 62"/>
              <a:gd name="T4" fmla="*/ 24 w 48"/>
              <a:gd name="T5" fmla="*/ 49 h 62"/>
              <a:gd name="T6" fmla="*/ 13 w 48"/>
              <a:gd name="T7" fmla="*/ 62 h 62"/>
              <a:gd name="T8" fmla="*/ 6 w 48"/>
              <a:gd name="T9" fmla="*/ 45 h 62"/>
              <a:gd name="T10" fmla="*/ 0 w 48"/>
              <a:gd name="T11" fmla="*/ 28 h 62"/>
              <a:gd name="T12" fmla="*/ 13 w 48"/>
              <a:gd name="T13" fmla="*/ 7 h 62"/>
              <a:gd name="T14" fmla="*/ 24 w 48"/>
              <a:gd name="T15" fmla="*/ 10 h 62"/>
              <a:gd name="T16" fmla="*/ 34 w 48"/>
              <a:gd name="T17" fmla="*/ 3 h 62"/>
              <a:gd name="T18" fmla="*/ 48 w 48"/>
              <a:gd name="T19" fmla="*/ 0 h 62"/>
              <a:gd name="T20" fmla="*/ 45 w 48"/>
              <a:gd name="T21" fmla="*/ 3 h 62"/>
              <a:gd name="T22" fmla="*/ 41 w 48"/>
              <a:gd name="T23"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2">
                <a:moveTo>
                  <a:pt x="41" y="10"/>
                </a:moveTo>
                <a:lnTo>
                  <a:pt x="24" y="38"/>
                </a:lnTo>
                <a:lnTo>
                  <a:pt x="24" y="49"/>
                </a:lnTo>
                <a:lnTo>
                  <a:pt x="13" y="62"/>
                </a:lnTo>
                <a:lnTo>
                  <a:pt x="6" y="45"/>
                </a:lnTo>
                <a:lnTo>
                  <a:pt x="0" y="28"/>
                </a:lnTo>
                <a:lnTo>
                  <a:pt x="13" y="7"/>
                </a:lnTo>
                <a:lnTo>
                  <a:pt x="24" y="10"/>
                </a:lnTo>
                <a:lnTo>
                  <a:pt x="34" y="3"/>
                </a:lnTo>
                <a:lnTo>
                  <a:pt x="48" y="0"/>
                </a:lnTo>
                <a:lnTo>
                  <a:pt x="45" y="3"/>
                </a:lnTo>
                <a:lnTo>
                  <a:pt x="41"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2" name="Freeform 330">
            <a:extLst>
              <a:ext uri="{FF2B5EF4-FFF2-40B4-BE49-F238E27FC236}">
                <a16:creationId xmlns:a16="http://schemas.microsoft.com/office/drawing/2014/main" id="{17DAAF86-8B16-4012-32E5-E369307672E1}"/>
              </a:ext>
              <a:ext uri="{C183D7F6-B498-43B3-948B-1728B52AA6E4}">
                <adec:decorative xmlns:adec="http://schemas.microsoft.com/office/drawing/2017/decorative" val="1"/>
              </a:ext>
            </a:extLst>
          </p:cNvPr>
          <p:cNvSpPr>
            <a:spLocks/>
          </p:cNvSpPr>
          <p:nvPr/>
        </p:nvSpPr>
        <p:spPr bwMode="auto">
          <a:xfrm>
            <a:off x="9276314" y="4333738"/>
            <a:ext cx="151346" cy="241572"/>
          </a:xfrm>
          <a:custGeom>
            <a:avLst/>
            <a:gdLst>
              <a:gd name="T0" fmla="*/ 3 w 52"/>
              <a:gd name="T1" fmla="*/ 24 h 83"/>
              <a:gd name="T2" fmla="*/ 3 w 52"/>
              <a:gd name="T3" fmla="*/ 17 h 83"/>
              <a:gd name="T4" fmla="*/ 3 w 52"/>
              <a:gd name="T5" fmla="*/ 7 h 83"/>
              <a:gd name="T6" fmla="*/ 7 w 52"/>
              <a:gd name="T7" fmla="*/ 3 h 83"/>
              <a:gd name="T8" fmla="*/ 7 w 52"/>
              <a:gd name="T9" fmla="*/ 0 h 83"/>
              <a:gd name="T10" fmla="*/ 10 w 52"/>
              <a:gd name="T11" fmla="*/ 0 h 83"/>
              <a:gd name="T12" fmla="*/ 10 w 52"/>
              <a:gd name="T13" fmla="*/ 3 h 83"/>
              <a:gd name="T14" fmla="*/ 10 w 52"/>
              <a:gd name="T15" fmla="*/ 7 h 83"/>
              <a:gd name="T16" fmla="*/ 14 w 52"/>
              <a:gd name="T17" fmla="*/ 10 h 83"/>
              <a:gd name="T18" fmla="*/ 21 w 52"/>
              <a:gd name="T19" fmla="*/ 14 h 83"/>
              <a:gd name="T20" fmla="*/ 28 w 52"/>
              <a:gd name="T21" fmla="*/ 7 h 83"/>
              <a:gd name="T22" fmla="*/ 31 w 52"/>
              <a:gd name="T23" fmla="*/ 7 h 83"/>
              <a:gd name="T24" fmla="*/ 35 w 52"/>
              <a:gd name="T25" fmla="*/ 7 h 83"/>
              <a:gd name="T26" fmla="*/ 38 w 52"/>
              <a:gd name="T27" fmla="*/ 3 h 83"/>
              <a:gd name="T28" fmla="*/ 45 w 52"/>
              <a:gd name="T29" fmla="*/ 7 h 83"/>
              <a:gd name="T30" fmla="*/ 52 w 52"/>
              <a:gd name="T31" fmla="*/ 28 h 83"/>
              <a:gd name="T32" fmla="*/ 52 w 52"/>
              <a:gd name="T33" fmla="*/ 35 h 83"/>
              <a:gd name="T34" fmla="*/ 35 w 52"/>
              <a:gd name="T35" fmla="*/ 52 h 83"/>
              <a:gd name="T36" fmla="*/ 21 w 52"/>
              <a:gd name="T37" fmla="*/ 83 h 83"/>
              <a:gd name="T38" fmla="*/ 0 w 52"/>
              <a:gd name="T39" fmla="*/ 62 h 83"/>
              <a:gd name="T40" fmla="*/ 10 w 52"/>
              <a:gd name="T41" fmla="*/ 48 h 83"/>
              <a:gd name="T42" fmla="*/ 21 w 52"/>
              <a:gd name="T43" fmla="*/ 52 h 83"/>
              <a:gd name="T44" fmla="*/ 28 w 52"/>
              <a:gd name="T45" fmla="*/ 42 h 83"/>
              <a:gd name="T46" fmla="*/ 28 w 52"/>
              <a:gd name="T47" fmla="*/ 28 h 83"/>
              <a:gd name="T48" fmla="*/ 21 w 52"/>
              <a:gd name="T49" fmla="*/ 24 h 83"/>
              <a:gd name="T50" fmla="*/ 14 w 52"/>
              <a:gd name="T51" fmla="*/ 31 h 83"/>
              <a:gd name="T52" fmla="*/ 3 w 52"/>
              <a:gd name="T5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3">
                <a:moveTo>
                  <a:pt x="3" y="24"/>
                </a:moveTo>
                <a:lnTo>
                  <a:pt x="3" y="17"/>
                </a:lnTo>
                <a:lnTo>
                  <a:pt x="3" y="7"/>
                </a:lnTo>
                <a:lnTo>
                  <a:pt x="7" y="3"/>
                </a:lnTo>
                <a:lnTo>
                  <a:pt x="7" y="0"/>
                </a:lnTo>
                <a:lnTo>
                  <a:pt x="10" y="0"/>
                </a:lnTo>
                <a:lnTo>
                  <a:pt x="10" y="3"/>
                </a:lnTo>
                <a:lnTo>
                  <a:pt x="10" y="7"/>
                </a:lnTo>
                <a:lnTo>
                  <a:pt x="14" y="10"/>
                </a:lnTo>
                <a:lnTo>
                  <a:pt x="21" y="14"/>
                </a:lnTo>
                <a:lnTo>
                  <a:pt x="28" y="7"/>
                </a:lnTo>
                <a:lnTo>
                  <a:pt x="31" y="7"/>
                </a:lnTo>
                <a:lnTo>
                  <a:pt x="35" y="7"/>
                </a:lnTo>
                <a:lnTo>
                  <a:pt x="38" y="3"/>
                </a:lnTo>
                <a:lnTo>
                  <a:pt x="45" y="7"/>
                </a:lnTo>
                <a:lnTo>
                  <a:pt x="52" y="28"/>
                </a:lnTo>
                <a:lnTo>
                  <a:pt x="52" y="35"/>
                </a:lnTo>
                <a:lnTo>
                  <a:pt x="35" y="52"/>
                </a:lnTo>
                <a:lnTo>
                  <a:pt x="21" y="83"/>
                </a:lnTo>
                <a:lnTo>
                  <a:pt x="0" y="62"/>
                </a:lnTo>
                <a:lnTo>
                  <a:pt x="10" y="48"/>
                </a:lnTo>
                <a:lnTo>
                  <a:pt x="21" y="52"/>
                </a:lnTo>
                <a:lnTo>
                  <a:pt x="28" y="42"/>
                </a:lnTo>
                <a:lnTo>
                  <a:pt x="28" y="28"/>
                </a:lnTo>
                <a:lnTo>
                  <a:pt x="21" y="24"/>
                </a:lnTo>
                <a:lnTo>
                  <a:pt x="14" y="31"/>
                </a:lnTo>
                <a:lnTo>
                  <a:pt x="3"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3" name="Freeform 331">
            <a:extLst>
              <a:ext uri="{FF2B5EF4-FFF2-40B4-BE49-F238E27FC236}">
                <a16:creationId xmlns:a16="http://schemas.microsoft.com/office/drawing/2014/main" id="{EF56262F-0AEE-559B-39C9-CE5D487F3EED}"/>
              </a:ext>
              <a:ext uri="{C183D7F6-B498-43B3-948B-1728B52AA6E4}">
                <adec:decorative xmlns:adec="http://schemas.microsoft.com/office/drawing/2017/decorative" val="1"/>
              </a:ext>
            </a:extLst>
          </p:cNvPr>
          <p:cNvSpPr>
            <a:spLocks/>
          </p:cNvSpPr>
          <p:nvPr/>
        </p:nvSpPr>
        <p:spPr bwMode="auto">
          <a:xfrm>
            <a:off x="9215194" y="4272618"/>
            <a:ext cx="40747" cy="32016"/>
          </a:xfrm>
          <a:custGeom>
            <a:avLst/>
            <a:gdLst>
              <a:gd name="T0" fmla="*/ 0 w 14"/>
              <a:gd name="T1" fmla="*/ 7 h 11"/>
              <a:gd name="T2" fmla="*/ 4 w 14"/>
              <a:gd name="T3" fmla="*/ 4 h 11"/>
              <a:gd name="T4" fmla="*/ 7 w 14"/>
              <a:gd name="T5" fmla="*/ 0 h 11"/>
              <a:gd name="T6" fmla="*/ 14 w 14"/>
              <a:gd name="T7" fmla="*/ 0 h 11"/>
              <a:gd name="T8" fmla="*/ 14 w 14"/>
              <a:gd name="T9" fmla="*/ 4 h 11"/>
              <a:gd name="T10" fmla="*/ 14 w 14"/>
              <a:gd name="T11" fmla="*/ 7 h 11"/>
              <a:gd name="T12" fmla="*/ 14 w 14"/>
              <a:gd name="T13" fmla="*/ 11 h 11"/>
              <a:gd name="T14" fmla="*/ 10 w 14"/>
              <a:gd name="T15" fmla="*/ 11 h 11"/>
              <a:gd name="T16" fmla="*/ 4 w 14"/>
              <a:gd name="T17" fmla="*/ 11 h 11"/>
              <a:gd name="T18" fmla="*/ 0 w 14"/>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7"/>
                </a:moveTo>
                <a:lnTo>
                  <a:pt x="4" y="4"/>
                </a:lnTo>
                <a:lnTo>
                  <a:pt x="7" y="0"/>
                </a:lnTo>
                <a:lnTo>
                  <a:pt x="14" y="0"/>
                </a:lnTo>
                <a:lnTo>
                  <a:pt x="14" y="4"/>
                </a:lnTo>
                <a:lnTo>
                  <a:pt x="14" y="7"/>
                </a:lnTo>
                <a:lnTo>
                  <a:pt x="14" y="11"/>
                </a:lnTo>
                <a:lnTo>
                  <a:pt x="10" y="11"/>
                </a:lnTo>
                <a:lnTo>
                  <a:pt x="4"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4" name="Freeform 332">
            <a:extLst>
              <a:ext uri="{FF2B5EF4-FFF2-40B4-BE49-F238E27FC236}">
                <a16:creationId xmlns:a16="http://schemas.microsoft.com/office/drawing/2014/main" id="{8FDAB3B2-BA5E-D6AF-1193-6849F2D2E4D6}"/>
              </a:ext>
              <a:ext uri="{C183D7F6-B498-43B3-948B-1728B52AA6E4}">
                <adec:decorative xmlns:adec="http://schemas.microsoft.com/office/drawing/2017/decorative" val="1"/>
              </a:ext>
            </a:extLst>
          </p:cNvPr>
          <p:cNvSpPr>
            <a:spLocks/>
          </p:cNvSpPr>
          <p:nvPr/>
        </p:nvSpPr>
        <p:spPr bwMode="auto">
          <a:xfrm>
            <a:off x="9317062" y="4313366"/>
            <a:ext cx="40747" cy="40747"/>
          </a:xfrm>
          <a:custGeom>
            <a:avLst/>
            <a:gdLst>
              <a:gd name="T0" fmla="*/ 0 w 14"/>
              <a:gd name="T1" fmla="*/ 10 h 14"/>
              <a:gd name="T2" fmla="*/ 3 w 14"/>
              <a:gd name="T3" fmla="*/ 7 h 14"/>
              <a:gd name="T4" fmla="*/ 3 w 14"/>
              <a:gd name="T5" fmla="*/ 0 h 14"/>
              <a:gd name="T6" fmla="*/ 7 w 14"/>
              <a:gd name="T7" fmla="*/ 0 h 14"/>
              <a:gd name="T8" fmla="*/ 10 w 14"/>
              <a:gd name="T9" fmla="*/ 0 h 14"/>
              <a:gd name="T10" fmla="*/ 14 w 14"/>
              <a:gd name="T11" fmla="*/ 3 h 14"/>
              <a:gd name="T12" fmla="*/ 14 w 14"/>
              <a:gd name="T13" fmla="*/ 7 h 14"/>
              <a:gd name="T14" fmla="*/ 14 w 14"/>
              <a:gd name="T15" fmla="*/ 10 h 14"/>
              <a:gd name="T16" fmla="*/ 10 w 14"/>
              <a:gd name="T17" fmla="*/ 10 h 14"/>
              <a:gd name="T18" fmla="*/ 7 w 14"/>
              <a:gd name="T19" fmla="*/ 7 h 14"/>
              <a:gd name="T20" fmla="*/ 7 w 14"/>
              <a:gd name="T21" fmla="*/ 10 h 14"/>
              <a:gd name="T22" fmla="*/ 3 w 14"/>
              <a:gd name="T23" fmla="*/ 14 h 14"/>
              <a:gd name="T24" fmla="*/ 0 w 14"/>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0" y="10"/>
                </a:moveTo>
                <a:lnTo>
                  <a:pt x="3" y="7"/>
                </a:lnTo>
                <a:lnTo>
                  <a:pt x="3" y="0"/>
                </a:lnTo>
                <a:lnTo>
                  <a:pt x="7" y="0"/>
                </a:lnTo>
                <a:lnTo>
                  <a:pt x="10" y="0"/>
                </a:lnTo>
                <a:lnTo>
                  <a:pt x="14" y="3"/>
                </a:lnTo>
                <a:lnTo>
                  <a:pt x="14" y="7"/>
                </a:lnTo>
                <a:lnTo>
                  <a:pt x="14" y="10"/>
                </a:lnTo>
                <a:lnTo>
                  <a:pt x="10" y="10"/>
                </a:lnTo>
                <a:lnTo>
                  <a:pt x="7" y="7"/>
                </a:lnTo>
                <a:lnTo>
                  <a:pt x="7" y="10"/>
                </a:lnTo>
                <a:lnTo>
                  <a:pt x="3" y="14"/>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5" name="Freeform 333">
            <a:extLst>
              <a:ext uri="{FF2B5EF4-FFF2-40B4-BE49-F238E27FC236}">
                <a16:creationId xmlns:a16="http://schemas.microsoft.com/office/drawing/2014/main" id="{32BC5F12-4A4F-66F4-D254-12EAC75277E4}"/>
              </a:ext>
              <a:ext uri="{C183D7F6-B498-43B3-948B-1728B52AA6E4}">
                <adec:decorative xmlns:adec="http://schemas.microsoft.com/office/drawing/2017/decorative" val="1"/>
              </a:ext>
            </a:extLst>
          </p:cNvPr>
          <p:cNvSpPr>
            <a:spLocks/>
          </p:cNvSpPr>
          <p:nvPr/>
        </p:nvSpPr>
        <p:spPr bwMode="auto">
          <a:xfrm>
            <a:off x="9165716" y="4304634"/>
            <a:ext cx="98957" cy="98957"/>
          </a:xfrm>
          <a:custGeom>
            <a:avLst/>
            <a:gdLst>
              <a:gd name="T0" fmla="*/ 0 w 34"/>
              <a:gd name="T1" fmla="*/ 6 h 34"/>
              <a:gd name="T2" fmla="*/ 0 w 34"/>
              <a:gd name="T3" fmla="*/ 3 h 34"/>
              <a:gd name="T4" fmla="*/ 3 w 34"/>
              <a:gd name="T5" fmla="*/ 3 h 34"/>
              <a:gd name="T6" fmla="*/ 7 w 34"/>
              <a:gd name="T7" fmla="*/ 6 h 34"/>
              <a:gd name="T8" fmla="*/ 10 w 34"/>
              <a:gd name="T9" fmla="*/ 3 h 34"/>
              <a:gd name="T10" fmla="*/ 14 w 34"/>
              <a:gd name="T11" fmla="*/ 0 h 34"/>
              <a:gd name="T12" fmla="*/ 17 w 34"/>
              <a:gd name="T13" fmla="*/ 3 h 34"/>
              <a:gd name="T14" fmla="*/ 17 w 34"/>
              <a:gd name="T15" fmla="*/ 10 h 34"/>
              <a:gd name="T16" fmla="*/ 14 w 34"/>
              <a:gd name="T17" fmla="*/ 10 h 34"/>
              <a:gd name="T18" fmla="*/ 14 w 34"/>
              <a:gd name="T19" fmla="*/ 13 h 34"/>
              <a:gd name="T20" fmla="*/ 14 w 34"/>
              <a:gd name="T21" fmla="*/ 17 h 34"/>
              <a:gd name="T22" fmla="*/ 21 w 34"/>
              <a:gd name="T23" fmla="*/ 17 h 34"/>
              <a:gd name="T24" fmla="*/ 24 w 34"/>
              <a:gd name="T25" fmla="*/ 13 h 34"/>
              <a:gd name="T26" fmla="*/ 27 w 34"/>
              <a:gd name="T27" fmla="*/ 10 h 34"/>
              <a:gd name="T28" fmla="*/ 31 w 34"/>
              <a:gd name="T29" fmla="*/ 13 h 34"/>
              <a:gd name="T30" fmla="*/ 34 w 34"/>
              <a:gd name="T31" fmla="*/ 20 h 34"/>
              <a:gd name="T32" fmla="*/ 34 w 34"/>
              <a:gd name="T33" fmla="*/ 27 h 34"/>
              <a:gd name="T34" fmla="*/ 31 w 34"/>
              <a:gd name="T35" fmla="*/ 27 h 34"/>
              <a:gd name="T36" fmla="*/ 27 w 34"/>
              <a:gd name="T37" fmla="*/ 27 h 34"/>
              <a:gd name="T38" fmla="*/ 24 w 34"/>
              <a:gd name="T39" fmla="*/ 27 h 34"/>
              <a:gd name="T40" fmla="*/ 21 w 34"/>
              <a:gd name="T41" fmla="*/ 31 h 34"/>
              <a:gd name="T42" fmla="*/ 21 w 34"/>
              <a:gd name="T43" fmla="*/ 34 h 34"/>
              <a:gd name="T44" fmla="*/ 14 w 34"/>
              <a:gd name="T45" fmla="*/ 34 h 34"/>
              <a:gd name="T46" fmla="*/ 10 w 34"/>
              <a:gd name="T47" fmla="*/ 31 h 34"/>
              <a:gd name="T48" fmla="*/ 7 w 34"/>
              <a:gd name="T49" fmla="*/ 27 h 34"/>
              <a:gd name="T50" fmla="*/ 3 w 34"/>
              <a:gd name="T51" fmla="*/ 27 h 34"/>
              <a:gd name="T52" fmla="*/ 3 w 34"/>
              <a:gd name="T53" fmla="*/ 20 h 34"/>
              <a:gd name="T54" fmla="*/ 0 w 34"/>
              <a:gd name="T5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4">
                <a:moveTo>
                  <a:pt x="0" y="6"/>
                </a:moveTo>
                <a:lnTo>
                  <a:pt x="0" y="3"/>
                </a:lnTo>
                <a:lnTo>
                  <a:pt x="3" y="3"/>
                </a:lnTo>
                <a:lnTo>
                  <a:pt x="7" y="6"/>
                </a:lnTo>
                <a:lnTo>
                  <a:pt x="10" y="3"/>
                </a:lnTo>
                <a:lnTo>
                  <a:pt x="14" y="0"/>
                </a:lnTo>
                <a:lnTo>
                  <a:pt x="17" y="3"/>
                </a:lnTo>
                <a:lnTo>
                  <a:pt x="17" y="10"/>
                </a:lnTo>
                <a:lnTo>
                  <a:pt x="14" y="10"/>
                </a:lnTo>
                <a:lnTo>
                  <a:pt x="14" y="13"/>
                </a:lnTo>
                <a:lnTo>
                  <a:pt x="14" y="17"/>
                </a:lnTo>
                <a:lnTo>
                  <a:pt x="21" y="17"/>
                </a:lnTo>
                <a:lnTo>
                  <a:pt x="24" y="13"/>
                </a:lnTo>
                <a:lnTo>
                  <a:pt x="27" y="10"/>
                </a:lnTo>
                <a:lnTo>
                  <a:pt x="31" y="13"/>
                </a:lnTo>
                <a:lnTo>
                  <a:pt x="34" y="20"/>
                </a:lnTo>
                <a:lnTo>
                  <a:pt x="34" y="27"/>
                </a:lnTo>
                <a:lnTo>
                  <a:pt x="31" y="27"/>
                </a:lnTo>
                <a:lnTo>
                  <a:pt x="27" y="27"/>
                </a:lnTo>
                <a:lnTo>
                  <a:pt x="24" y="27"/>
                </a:lnTo>
                <a:lnTo>
                  <a:pt x="21" y="31"/>
                </a:lnTo>
                <a:lnTo>
                  <a:pt x="21" y="34"/>
                </a:lnTo>
                <a:lnTo>
                  <a:pt x="14" y="34"/>
                </a:lnTo>
                <a:lnTo>
                  <a:pt x="10" y="31"/>
                </a:lnTo>
                <a:lnTo>
                  <a:pt x="7" y="27"/>
                </a:lnTo>
                <a:lnTo>
                  <a:pt x="3" y="27"/>
                </a:lnTo>
                <a:lnTo>
                  <a:pt x="3" y="20"/>
                </a:lnTo>
                <a:lnTo>
                  <a:pt x="0"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6" name="Freeform 334">
            <a:extLst>
              <a:ext uri="{FF2B5EF4-FFF2-40B4-BE49-F238E27FC236}">
                <a16:creationId xmlns:a16="http://schemas.microsoft.com/office/drawing/2014/main" id="{82EDED69-0AB3-7AF7-B8ED-CA8F977E22D1}"/>
              </a:ext>
              <a:ext uri="{C183D7F6-B498-43B3-948B-1728B52AA6E4}">
                <adec:decorative xmlns:adec="http://schemas.microsoft.com/office/drawing/2017/decorative" val="1"/>
              </a:ext>
            </a:extLst>
          </p:cNvPr>
          <p:cNvSpPr>
            <a:spLocks/>
          </p:cNvSpPr>
          <p:nvPr/>
        </p:nvSpPr>
        <p:spPr bwMode="auto">
          <a:xfrm>
            <a:off x="9186089" y="4252245"/>
            <a:ext cx="29105" cy="40747"/>
          </a:xfrm>
          <a:custGeom>
            <a:avLst/>
            <a:gdLst>
              <a:gd name="T0" fmla="*/ 0 w 10"/>
              <a:gd name="T1" fmla="*/ 11 h 14"/>
              <a:gd name="T2" fmla="*/ 7 w 10"/>
              <a:gd name="T3" fmla="*/ 0 h 14"/>
              <a:gd name="T4" fmla="*/ 10 w 10"/>
              <a:gd name="T5" fmla="*/ 0 h 14"/>
              <a:gd name="T6" fmla="*/ 10 w 10"/>
              <a:gd name="T7" fmla="*/ 7 h 14"/>
              <a:gd name="T8" fmla="*/ 7 w 10"/>
              <a:gd name="T9" fmla="*/ 11 h 14"/>
              <a:gd name="T10" fmla="*/ 7 w 10"/>
              <a:gd name="T11" fmla="*/ 14 h 14"/>
              <a:gd name="T12" fmla="*/ 3 w 10"/>
              <a:gd name="T13" fmla="*/ 14 h 14"/>
              <a:gd name="T14" fmla="*/ 0 w 10"/>
              <a:gd name="T15" fmla="*/ 14 h 14"/>
              <a:gd name="T16" fmla="*/ 0 w 10"/>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11"/>
                </a:moveTo>
                <a:lnTo>
                  <a:pt x="7" y="0"/>
                </a:lnTo>
                <a:lnTo>
                  <a:pt x="10" y="0"/>
                </a:lnTo>
                <a:lnTo>
                  <a:pt x="10" y="7"/>
                </a:lnTo>
                <a:lnTo>
                  <a:pt x="7" y="11"/>
                </a:lnTo>
                <a:lnTo>
                  <a:pt x="7" y="14"/>
                </a:lnTo>
                <a:lnTo>
                  <a:pt x="3" y="14"/>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7" name="Freeform 335">
            <a:extLst>
              <a:ext uri="{FF2B5EF4-FFF2-40B4-BE49-F238E27FC236}">
                <a16:creationId xmlns:a16="http://schemas.microsoft.com/office/drawing/2014/main" id="{BFDE62C2-CDC0-3A2D-AD88-3E2D19D0EB01}"/>
              </a:ext>
              <a:ext uri="{C183D7F6-B498-43B3-948B-1728B52AA6E4}">
                <adec:decorative xmlns:adec="http://schemas.microsoft.com/office/drawing/2017/decorative" val="1"/>
              </a:ext>
            </a:extLst>
          </p:cNvPr>
          <p:cNvSpPr>
            <a:spLocks/>
          </p:cNvSpPr>
          <p:nvPr/>
        </p:nvSpPr>
        <p:spPr bwMode="auto">
          <a:xfrm>
            <a:off x="9206463" y="4505458"/>
            <a:ext cx="130973" cy="151346"/>
          </a:xfrm>
          <a:custGeom>
            <a:avLst/>
            <a:gdLst>
              <a:gd name="T0" fmla="*/ 0 w 45"/>
              <a:gd name="T1" fmla="*/ 24 h 52"/>
              <a:gd name="T2" fmla="*/ 3 w 45"/>
              <a:gd name="T3" fmla="*/ 24 h 52"/>
              <a:gd name="T4" fmla="*/ 7 w 45"/>
              <a:gd name="T5" fmla="*/ 28 h 52"/>
              <a:gd name="T6" fmla="*/ 10 w 45"/>
              <a:gd name="T7" fmla="*/ 24 h 52"/>
              <a:gd name="T8" fmla="*/ 10 w 45"/>
              <a:gd name="T9" fmla="*/ 17 h 52"/>
              <a:gd name="T10" fmla="*/ 13 w 45"/>
              <a:gd name="T11" fmla="*/ 10 h 52"/>
              <a:gd name="T12" fmla="*/ 17 w 45"/>
              <a:gd name="T13" fmla="*/ 10 h 52"/>
              <a:gd name="T14" fmla="*/ 17 w 45"/>
              <a:gd name="T15" fmla="*/ 7 h 52"/>
              <a:gd name="T16" fmla="*/ 17 w 45"/>
              <a:gd name="T17" fmla="*/ 3 h 52"/>
              <a:gd name="T18" fmla="*/ 17 w 45"/>
              <a:gd name="T19" fmla="*/ 0 h 52"/>
              <a:gd name="T20" fmla="*/ 24 w 45"/>
              <a:gd name="T21" fmla="*/ 3 h 52"/>
              <a:gd name="T22" fmla="*/ 45 w 45"/>
              <a:gd name="T23" fmla="*/ 24 h 52"/>
              <a:gd name="T24" fmla="*/ 41 w 45"/>
              <a:gd name="T25" fmla="*/ 35 h 52"/>
              <a:gd name="T26" fmla="*/ 38 w 45"/>
              <a:gd name="T27" fmla="*/ 42 h 52"/>
              <a:gd name="T28" fmla="*/ 38 w 45"/>
              <a:gd name="T29" fmla="*/ 52 h 52"/>
              <a:gd name="T30" fmla="*/ 0 w 45"/>
              <a:gd name="T31" fmla="*/ 52 h 52"/>
              <a:gd name="T32" fmla="*/ 0 w 45"/>
              <a:gd name="T33" fmla="*/ 38 h 52"/>
              <a:gd name="T34" fmla="*/ 3 w 45"/>
              <a:gd name="T35" fmla="*/ 35 h 52"/>
              <a:gd name="T36" fmla="*/ 0 w 45"/>
              <a:gd name="T37"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2">
                <a:moveTo>
                  <a:pt x="0" y="24"/>
                </a:moveTo>
                <a:lnTo>
                  <a:pt x="3" y="24"/>
                </a:lnTo>
                <a:lnTo>
                  <a:pt x="7" y="28"/>
                </a:lnTo>
                <a:lnTo>
                  <a:pt x="10" y="24"/>
                </a:lnTo>
                <a:lnTo>
                  <a:pt x="10" y="17"/>
                </a:lnTo>
                <a:lnTo>
                  <a:pt x="13" y="10"/>
                </a:lnTo>
                <a:lnTo>
                  <a:pt x="17" y="10"/>
                </a:lnTo>
                <a:lnTo>
                  <a:pt x="17" y="7"/>
                </a:lnTo>
                <a:lnTo>
                  <a:pt x="17" y="3"/>
                </a:lnTo>
                <a:lnTo>
                  <a:pt x="17" y="0"/>
                </a:lnTo>
                <a:lnTo>
                  <a:pt x="24" y="3"/>
                </a:lnTo>
                <a:lnTo>
                  <a:pt x="45" y="24"/>
                </a:lnTo>
                <a:lnTo>
                  <a:pt x="41" y="35"/>
                </a:lnTo>
                <a:lnTo>
                  <a:pt x="38" y="42"/>
                </a:lnTo>
                <a:lnTo>
                  <a:pt x="38" y="52"/>
                </a:lnTo>
                <a:lnTo>
                  <a:pt x="0" y="52"/>
                </a:lnTo>
                <a:lnTo>
                  <a:pt x="0" y="38"/>
                </a:lnTo>
                <a:lnTo>
                  <a:pt x="3" y="35"/>
                </a:lnTo>
                <a:lnTo>
                  <a:pt x="0"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8" name="Freeform 336">
            <a:extLst>
              <a:ext uri="{FF2B5EF4-FFF2-40B4-BE49-F238E27FC236}">
                <a16:creationId xmlns:a16="http://schemas.microsoft.com/office/drawing/2014/main" id="{25462192-84F9-D0A1-CA56-686927E9910F}"/>
              </a:ext>
              <a:ext uri="{C183D7F6-B498-43B3-948B-1728B52AA6E4}">
                <adec:decorative xmlns:adec="http://schemas.microsoft.com/office/drawing/2017/decorative" val="1"/>
              </a:ext>
            </a:extLst>
          </p:cNvPr>
          <p:cNvSpPr>
            <a:spLocks/>
          </p:cNvSpPr>
          <p:nvPr/>
        </p:nvSpPr>
        <p:spPr bwMode="auto">
          <a:xfrm>
            <a:off x="9165715" y="4485085"/>
            <a:ext cx="20374" cy="40747"/>
          </a:xfrm>
          <a:custGeom>
            <a:avLst/>
            <a:gdLst>
              <a:gd name="T0" fmla="*/ 0 w 7"/>
              <a:gd name="T1" fmla="*/ 10 h 14"/>
              <a:gd name="T2" fmla="*/ 0 w 7"/>
              <a:gd name="T3" fmla="*/ 3 h 14"/>
              <a:gd name="T4" fmla="*/ 0 w 7"/>
              <a:gd name="T5" fmla="*/ 0 h 14"/>
              <a:gd name="T6" fmla="*/ 3 w 7"/>
              <a:gd name="T7" fmla="*/ 0 h 14"/>
              <a:gd name="T8" fmla="*/ 7 w 7"/>
              <a:gd name="T9" fmla="*/ 3 h 14"/>
              <a:gd name="T10" fmla="*/ 7 w 7"/>
              <a:gd name="T11" fmla="*/ 10 h 14"/>
              <a:gd name="T12" fmla="*/ 7 w 7"/>
              <a:gd name="T13" fmla="*/ 14 h 14"/>
              <a:gd name="T14" fmla="*/ 3 w 7"/>
              <a:gd name="T15" fmla="*/ 14 h 14"/>
              <a:gd name="T16" fmla="*/ 0 w 7"/>
              <a:gd name="T17" fmla="*/ 14 h 14"/>
              <a:gd name="T18" fmla="*/ 0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10"/>
                </a:moveTo>
                <a:lnTo>
                  <a:pt x="0" y="3"/>
                </a:lnTo>
                <a:lnTo>
                  <a:pt x="0" y="0"/>
                </a:lnTo>
                <a:lnTo>
                  <a:pt x="3" y="0"/>
                </a:lnTo>
                <a:lnTo>
                  <a:pt x="7" y="3"/>
                </a:lnTo>
                <a:lnTo>
                  <a:pt x="7" y="10"/>
                </a:lnTo>
                <a:lnTo>
                  <a:pt x="7" y="14"/>
                </a:lnTo>
                <a:lnTo>
                  <a:pt x="3" y="14"/>
                </a:lnTo>
                <a:lnTo>
                  <a:pt x="0" y="14"/>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9" name="Freeform 337">
            <a:extLst>
              <a:ext uri="{FF2B5EF4-FFF2-40B4-BE49-F238E27FC236}">
                <a16:creationId xmlns:a16="http://schemas.microsoft.com/office/drawing/2014/main" id="{E856DEBB-3BAA-49E6-A932-E4A005A2AF46}"/>
              </a:ext>
              <a:ext uri="{C183D7F6-B498-43B3-948B-1728B52AA6E4}">
                <adec:decorative xmlns:adec="http://schemas.microsoft.com/office/drawing/2017/decorative" val="1"/>
              </a:ext>
            </a:extLst>
          </p:cNvPr>
          <p:cNvSpPr>
            <a:spLocks/>
          </p:cNvSpPr>
          <p:nvPr/>
        </p:nvSpPr>
        <p:spPr bwMode="auto">
          <a:xfrm>
            <a:off x="9063848" y="4485085"/>
            <a:ext cx="29105" cy="29105"/>
          </a:xfrm>
          <a:custGeom>
            <a:avLst/>
            <a:gdLst>
              <a:gd name="T0" fmla="*/ 0 w 10"/>
              <a:gd name="T1" fmla="*/ 7 h 10"/>
              <a:gd name="T2" fmla="*/ 3 w 10"/>
              <a:gd name="T3" fmla="*/ 3 h 10"/>
              <a:gd name="T4" fmla="*/ 3 w 10"/>
              <a:gd name="T5" fmla="*/ 0 h 10"/>
              <a:gd name="T6" fmla="*/ 7 w 10"/>
              <a:gd name="T7" fmla="*/ 0 h 10"/>
              <a:gd name="T8" fmla="*/ 10 w 10"/>
              <a:gd name="T9" fmla="*/ 3 h 10"/>
              <a:gd name="T10" fmla="*/ 10 w 10"/>
              <a:gd name="T11" fmla="*/ 7 h 10"/>
              <a:gd name="T12" fmla="*/ 7 w 10"/>
              <a:gd name="T13" fmla="*/ 10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3" y="3"/>
                </a:lnTo>
                <a:lnTo>
                  <a:pt x="3" y="0"/>
                </a:lnTo>
                <a:lnTo>
                  <a:pt x="7" y="0"/>
                </a:lnTo>
                <a:lnTo>
                  <a:pt x="10" y="3"/>
                </a:lnTo>
                <a:lnTo>
                  <a:pt x="10" y="7"/>
                </a:lnTo>
                <a:lnTo>
                  <a:pt x="7" y="10"/>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0" name="Freeform 338">
            <a:extLst>
              <a:ext uri="{FF2B5EF4-FFF2-40B4-BE49-F238E27FC236}">
                <a16:creationId xmlns:a16="http://schemas.microsoft.com/office/drawing/2014/main" id="{85B6772D-1FD4-DFE7-C943-61D66DB92D1C}"/>
              </a:ext>
              <a:ext uri="{C183D7F6-B498-43B3-948B-1728B52AA6E4}">
                <adec:decorative xmlns:adec="http://schemas.microsoft.com/office/drawing/2017/decorative" val="1"/>
              </a:ext>
            </a:extLst>
          </p:cNvPr>
          <p:cNvSpPr>
            <a:spLocks/>
          </p:cNvSpPr>
          <p:nvPr/>
        </p:nvSpPr>
        <p:spPr bwMode="auto">
          <a:xfrm>
            <a:off x="9407286" y="4322096"/>
            <a:ext cx="203735" cy="171720"/>
          </a:xfrm>
          <a:custGeom>
            <a:avLst/>
            <a:gdLst>
              <a:gd name="T0" fmla="*/ 42 w 70"/>
              <a:gd name="T1" fmla="*/ 0 h 59"/>
              <a:gd name="T2" fmla="*/ 52 w 70"/>
              <a:gd name="T3" fmla="*/ 0 h 59"/>
              <a:gd name="T4" fmla="*/ 59 w 70"/>
              <a:gd name="T5" fmla="*/ 11 h 59"/>
              <a:gd name="T6" fmla="*/ 59 w 70"/>
              <a:gd name="T7" fmla="*/ 32 h 59"/>
              <a:gd name="T8" fmla="*/ 66 w 70"/>
              <a:gd name="T9" fmla="*/ 32 h 59"/>
              <a:gd name="T10" fmla="*/ 70 w 70"/>
              <a:gd name="T11" fmla="*/ 46 h 59"/>
              <a:gd name="T12" fmla="*/ 59 w 70"/>
              <a:gd name="T13" fmla="*/ 49 h 59"/>
              <a:gd name="T14" fmla="*/ 45 w 70"/>
              <a:gd name="T15" fmla="*/ 52 h 59"/>
              <a:gd name="T16" fmla="*/ 35 w 70"/>
              <a:gd name="T17" fmla="*/ 59 h 59"/>
              <a:gd name="T18" fmla="*/ 24 w 70"/>
              <a:gd name="T19" fmla="*/ 56 h 59"/>
              <a:gd name="T20" fmla="*/ 7 w 70"/>
              <a:gd name="T21" fmla="*/ 39 h 59"/>
              <a:gd name="T22" fmla="*/ 7 w 70"/>
              <a:gd name="T23" fmla="*/ 32 h 59"/>
              <a:gd name="T24" fmla="*/ 0 w 70"/>
              <a:gd name="T25" fmla="*/ 11 h 59"/>
              <a:gd name="T26" fmla="*/ 17 w 70"/>
              <a:gd name="T27" fmla="*/ 14 h 59"/>
              <a:gd name="T28" fmla="*/ 17 w 70"/>
              <a:gd name="T29" fmla="*/ 18 h 59"/>
              <a:gd name="T30" fmla="*/ 24 w 70"/>
              <a:gd name="T31" fmla="*/ 18 h 59"/>
              <a:gd name="T32" fmla="*/ 24 w 70"/>
              <a:gd name="T33" fmla="*/ 14 h 59"/>
              <a:gd name="T34" fmla="*/ 28 w 70"/>
              <a:gd name="T35" fmla="*/ 14 h 59"/>
              <a:gd name="T36" fmla="*/ 31 w 70"/>
              <a:gd name="T37" fmla="*/ 4 h 59"/>
              <a:gd name="T38" fmla="*/ 38 w 70"/>
              <a:gd name="T39" fmla="*/ 4 h 59"/>
              <a:gd name="T40" fmla="*/ 42 w 70"/>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9">
                <a:moveTo>
                  <a:pt x="42" y="0"/>
                </a:moveTo>
                <a:lnTo>
                  <a:pt x="52" y="0"/>
                </a:lnTo>
                <a:lnTo>
                  <a:pt x="59" y="11"/>
                </a:lnTo>
                <a:lnTo>
                  <a:pt x="59" y="32"/>
                </a:lnTo>
                <a:lnTo>
                  <a:pt x="66" y="32"/>
                </a:lnTo>
                <a:lnTo>
                  <a:pt x="70" y="46"/>
                </a:lnTo>
                <a:lnTo>
                  <a:pt x="59" y="49"/>
                </a:lnTo>
                <a:lnTo>
                  <a:pt x="45" y="52"/>
                </a:lnTo>
                <a:lnTo>
                  <a:pt x="35" y="59"/>
                </a:lnTo>
                <a:lnTo>
                  <a:pt x="24" y="56"/>
                </a:lnTo>
                <a:lnTo>
                  <a:pt x="7" y="39"/>
                </a:lnTo>
                <a:lnTo>
                  <a:pt x="7" y="32"/>
                </a:lnTo>
                <a:lnTo>
                  <a:pt x="0" y="11"/>
                </a:lnTo>
                <a:lnTo>
                  <a:pt x="17" y="14"/>
                </a:lnTo>
                <a:lnTo>
                  <a:pt x="17" y="18"/>
                </a:lnTo>
                <a:lnTo>
                  <a:pt x="24" y="18"/>
                </a:lnTo>
                <a:lnTo>
                  <a:pt x="24" y="14"/>
                </a:lnTo>
                <a:lnTo>
                  <a:pt x="28" y="14"/>
                </a:lnTo>
                <a:lnTo>
                  <a:pt x="31" y="4"/>
                </a:lnTo>
                <a:lnTo>
                  <a:pt x="38" y="4"/>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1" name="Freeform 339">
            <a:extLst>
              <a:ext uri="{FF2B5EF4-FFF2-40B4-BE49-F238E27FC236}">
                <a16:creationId xmlns:a16="http://schemas.microsoft.com/office/drawing/2014/main" id="{63BF32F5-D66F-64C7-C2A1-348583AF6985}"/>
              </a:ext>
              <a:ext uri="{C183D7F6-B498-43B3-948B-1728B52AA6E4}">
                <adec:decorative xmlns:adec="http://schemas.microsoft.com/office/drawing/2017/decorative" val="1"/>
              </a:ext>
            </a:extLst>
          </p:cNvPr>
          <p:cNvSpPr>
            <a:spLocks/>
          </p:cNvSpPr>
          <p:nvPr/>
        </p:nvSpPr>
        <p:spPr bwMode="auto">
          <a:xfrm>
            <a:off x="9407286" y="4272619"/>
            <a:ext cx="49479" cy="40747"/>
          </a:xfrm>
          <a:custGeom>
            <a:avLst/>
            <a:gdLst>
              <a:gd name="T0" fmla="*/ 0 w 17"/>
              <a:gd name="T1" fmla="*/ 14 h 14"/>
              <a:gd name="T2" fmla="*/ 0 w 17"/>
              <a:gd name="T3" fmla="*/ 11 h 14"/>
              <a:gd name="T4" fmla="*/ 4 w 17"/>
              <a:gd name="T5" fmla="*/ 7 h 14"/>
              <a:gd name="T6" fmla="*/ 7 w 17"/>
              <a:gd name="T7" fmla="*/ 4 h 14"/>
              <a:gd name="T8" fmla="*/ 11 w 17"/>
              <a:gd name="T9" fmla="*/ 0 h 14"/>
              <a:gd name="T10" fmla="*/ 14 w 17"/>
              <a:gd name="T11" fmla="*/ 4 h 14"/>
              <a:gd name="T12" fmla="*/ 17 w 17"/>
              <a:gd name="T13" fmla="*/ 4 h 14"/>
              <a:gd name="T14" fmla="*/ 14 w 17"/>
              <a:gd name="T15" fmla="*/ 7 h 14"/>
              <a:gd name="T16" fmla="*/ 7 w 17"/>
              <a:gd name="T17" fmla="*/ 11 h 14"/>
              <a:gd name="T18" fmla="*/ 4 w 17"/>
              <a:gd name="T19" fmla="*/ 14 h 14"/>
              <a:gd name="T20" fmla="*/ 0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0" y="14"/>
                </a:moveTo>
                <a:lnTo>
                  <a:pt x="0" y="11"/>
                </a:lnTo>
                <a:lnTo>
                  <a:pt x="4" y="7"/>
                </a:lnTo>
                <a:lnTo>
                  <a:pt x="7" y="4"/>
                </a:lnTo>
                <a:lnTo>
                  <a:pt x="11" y="0"/>
                </a:lnTo>
                <a:lnTo>
                  <a:pt x="14" y="4"/>
                </a:lnTo>
                <a:lnTo>
                  <a:pt x="17" y="4"/>
                </a:lnTo>
                <a:lnTo>
                  <a:pt x="14" y="7"/>
                </a:lnTo>
                <a:lnTo>
                  <a:pt x="7" y="11"/>
                </a:lnTo>
                <a:lnTo>
                  <a:pt x="4" y="14"/>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2" name="Freeform 340">
            <a:extLst>
              <a:ext uri="{FF2B5EF4-FFF2-40B4-BE49-F238E27FC236}">
                <a16:creationId xmlns:a16="http://schemas.microsoft.com/office/drawing/2014/main" id="{385ED489-8308-3D85-7967-8E3D924D60CD}"/>
              </a:ext>
              <a:ext uri="{C183D7F6-B498-43B3-948B-1728B52AA6E4}">
                <adec:decorative xmlns:adec="http://schemas.microsoft.com/office/drawing/2017/decorative" val="1"/>
              </a:ext>
            </a:extLst>
          </p:cNvPr>
          <p:cNvSpPr>
            <a:spLocks/>
          </p:cNvSpPr>
          <p:nvPr/>
        </p:nvSpPr>
        <p:spPr bwMode="auto">
          <a:xfrm>
            <a:off x="9366538" y="4223140"/>
            <a:ext cx="20374" cy="29105"/>
          </a:xfrm>
          <a:custGeom>
            <a:avLst/>
            <a:gdLst>
              <a:gd name="T0" fmla="*/ 0 w 7"/>
              <a:gd name="T1" fmla="*/ 3 h 10"/>
              <a:gd name="T2" fmla="*/ 4 w 7"/>
              <a:gd name="T3" fmla="*/ 0 h 10"/>
              <a:gd name="T4" fmla="*/ 7 w 7"/>
              <a:gd name="T5" fmla="*/ 3 h 10"/>
              <a:gd name="T6" fmla="*/ 7 w 7"/>
              <a:gd name="T7" fmla="*/ 7 h 10"/>
              <a:gd name="T8" fmla="*/ 7 w 7"/>
              <a:gd name="T9" fmla="*/ 10 h 10"/>
              <a:gd name="T10" fmla="*/ 4 w 7"/>
              <a:gd name="T11" fmla="*/ 10 h 10"/>
              <a:gd name="T12" fmla="*/ 0 w 7"/>
              <a:gd name="T13" fmla="*/ 10 h 10"/>
              <a:gd name="T14" fmla="*/ 0 w 7"/>
              <a:gd name="T15" fmla="*/ 7 h 10"/>
              <a:gd name="T16" fmla="*/ 0 w 7"/>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3"/>
                </a:moveTo>
                <a:lnTo>
                  <a:pt x="4" y="0"/>
                </a:lnTo>
                <a:lnTo>
                  <a:pt x="7" y="3"/>
                </a:lnTo>
                <a:lnTo>
                  <a:pt x="7" y="7"/>
                </a:lnTo>
                <a:lnTo>
                  <a:pt x="7" y="10"/>
                </a:lnTo>
                <a:lnTo>
                  <a:pt x="4" y="10"/>
                </a:lnTo>
                <a:lnTo>
                  <a:pt x="0" y="10"/>
                </a:lnTo>
                <a:lnTo>
                  <a:pt x="0" y="7"/>
                </a:lnTo>
                <a:lnTo>
                  <a:pt x="0"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3" name="Freeform 341">
            <a:extLst>
              <a:ext uri="{FF2B5EF4-FFF2-40B4-BE49-F238E27FC236}">
                <a16:creationId xmlns:a16="http://schemas.microsoft.com/office/drawing/2014/main" id="{E274634C-81F9-FDC9-A49A-42BAE3A5A14E}"/>
              </a:ext>
              <a:ext uri="{C183D7F6-B498-43B3-948B-1728B52AA6E4}">
                <adec:decorative xmlns:adec="http://schemas.microsoft.com/office/drawing/2017/decorative" val="1"/>
              </a:ext>
            </a:extLst>
          </p:cNvPr>
          <p:cNvSpPr>
            <a:spLocks/>
          </p:cNvSpPr>
          <p:nvPr/>
        </p:nvSpPr>
        <p:spPr bwMode="auto">
          <a:xfrm>
            <a:off x="9418927" y="4313366"/>
            <a:ext cx="69852" cy="40747"/>
          </a:xfrm>
          <a:custGeom>
            <a:avLst/>
            <a:gdLst>
              <a:gd name="T0" fmla="*/ 13 w 24"/>
              <a:gd name="T1" fmla="*/ 14 h 14"/>
              <a:gd name="T2" fmla="*/ 10 w 24"/>
              <a:gd name="T3" fmla="*/ 14 h 14"/>
              <a:gd name="T4" fmla="*/ 7 w 24"/>
              <a:gd name="T5" fmla="*/ 10 h 14"/>
              <a:gd name="T6" fmla="*/ 3 w 24"/>
              <a:gd name="T7" fmla="*/ 10 h 14"/>
              <a:gd name="T8" fmla="*/ 0 w 24"/>
              <a:gd name="T9" fmla="*/ 10 h 14"/>
              <a:gd name="T10" fmla="*/ 0 w 24"/>
              <a:gd name="T11" fmla="*/ 7 h 14"/>
              <a:gd name="T12" fmla="*/ 3 w 24"/>
              <a:gd name="T13" fmla="*/ 3 h 14"/>
              <a:gd name="T14" fmla="*/ 7 w 24"/>
              <a:gd name="T15" fmla="*/ 0 h 14"/>
              <a:gd name="T16" fmla="*/ 10 w 24"/>
              <a:gd name="T17" fmla="*/ 0 h 14"/>
              <a:gd name="T18" fmla="*/ 13 w 24"/>
              <a:gd name="T19" fmla="*/ 3 h 14"/>
              <a:gd name="T20" fmla="*/ 17 w 24"/>
              <a:gd name="T21" fmla="*/ 3 h 14"/>
              <a:gd name="T22" fmla="*/ 20 w 24"/>
              <a:gd name="T23" fmla="*/ 0 h 14"/>
              <a:gd name="T24" fmla="*/ 24 w 24"/>
              <a:gd name="T25" fmla="*/ 0 h 14"/>
              <a:gd name="T26" fmla="*/ 24 w 24"/>
              <a:gd name="T27" fmla="*/ 7 h 14"/>
              <a:gd name="T28" fmla="*/ 20 w 24"/>
              <a:gd name="T29" fmla="*/ 10 h 14"/>
              <a:gd name="T30" fmla="*/ 20 w 24"/>
              <a:gd name="T31" fmla="*/ 14 h 14"/>
              <a:gd name="T32" fmla="*/ 17 w 24"/>
              <a:gd name="T33" fmla="*/ 14 h 14"/>
              <a:gd name="T34" fmla="*/ 13 w 2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4">
                <a:moveTo>
                  <a:pt x="13" y="14"/>
                </a:moveTo>
                <a:lnTo>
                  <a:pt x="10" y="14"/>
                </a:lnTo>
                <a:lnTo>
                  <a:pt x="7" y="10"/>
                </a:lnTo>
                <a:lnTo>
                  <a:pt x="3" y="10"/>
                </a:lnTo>
                <a:lnTo>
                  <a:pt x="0" y="10"/>
                </a:lnTo>
                <a:lnTo>
                  <a:pt x="0" y="7"/>
                </a:lnTo>
                <a:lnTo>
                  <a:pt x="3" y="3"/>
                </a:lnTo>
                <a:lnTo>
                  <a:pt x="7" y="0"/>
                </a:lnTo>
                <a:lnTo>
                  <a:pt x="10" y="0"/>
                </a:lnTo>
                <a:lnTo>
                  <a:pt x="13" y="3"/>
                </a:lnTo>
                <a:lnTo>
                  <a:pt x="17" y="3"/>
                </a:lnTo>
                <a:lnTo>
                  <a:pt x="20" y="0"/>
                </a:lnTo>
                <a:lnTo>
                  <a:pt x="24" y="0"/>
                </a:lnTo>
                <a:lnTo>
                  <a:pt x="24" y="7"/>
                </a:lnTo>
                <a:lnTo>
                  <a:pt x="20" y="10"/>
                </a:lnTo>
                <a:lnTo>
                  <a:pt x="20" y="14"/>
                </a:lnTo>
                <a:lnTo>
                  <a:pt x="17" y="14"/>
                </a:lnTo>
                <a:lnTo>
                  <a:pt x="13"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4" name="Freeform 342">
            <a:extLst>
              <a:ext uri="{FF2B5EF4-FFF2-40B4-BE49-F238E27FC236}">
                <a16:creationId xmlns:a16="http://schemas.microsoft.com/office/drawing/2014/main" id="{84884F2E-55C2-E357-C66A-0DA70E014454}"/>
              </a:ext>
              <a:ext uri="{C183D7F6-B498-43B3-948B-1728B52AA6E4}">
                <adec:decorative xmlns:adec="http://schemas.microsoft.com/office/drawing/2017/decorative" val="1"/>
              </a:ext>
            </a:extLst>
          </p:cNvPr>
          <p:cNvSpPr>
            <a:spLocks/>
          </p:cNvSpPr>
          <p:nvPr/>
        </p:nvSpPr>
        <p:spPr bwMode="auto">
          <a:xfrm>
            <a:off x="9235568" y="4403591"/>
            <a:ext cx="122241" cy="110599"/>
          </a:xfrm>
          <a:custGeom>
            <a:avLst/>
            <a:gdLst>
              <a:gd name="T0" fmla="*/ 42 w 42"/>
              <a:gd name="T1" fmla="*/ 4 h 38"/>
              <a:gd name="T2" fmla="*/ 35 w 42"/>
              <a:gd name="T3" fmla="*/ 0 h 38"/>
              <a:gd name="T4" fmla="*/ 28 w 42"/>
              <a:gd name="T5" fmla="*/ 7 h 38"/>
              <a:gd name="T6" fmla="*/ 17 w 42"/>
              <a:gd name="T7" fmla="*/ 0 h 38"/>
              <a:gd name="T8" fmla="*/ 14 w 42"/>
              <a:gd name="T9" fmla="*/ 0 h 38"/>
              <a:gd name="T10" fmla="*/ 14 w 42"/>
              <a:gd name="T11" fmla="*/ 4 h 38"/>
              <a:gd name="T12" fmla="*/ 14 w 42"/>
              <a:gd name="T13" fmla="*/ 7 h 38"/>
              <a:gd name="T14" fmla="*/ 14 w 42"/>
              <a:gd name="T15" fmla="*/ 11 h 38"/>
              <a:gd name="T16" fmla="*/ 21 w 42"/>
              <a:gd name="T17" fmla="*/ 14 h 38"/>
              <a:gd name="T18" fmla="*/ 21 w 42"/>
              <a:gd name="T19" fmla="*/ 18 h 38"/>
              <a:gd name="T20" fmla="*/ 21 w 42"/>
              <a:gd name="T21" fmla="*/ 21 h 38"/>
              <a:gd name="T22" fmla="*/ 21 w 42"/>
              <a:gd name="T23" fmla="*/ 24 h 38"/>
              <a:gd name="T24" fmla="*/ 17 w 42"/>
              <a:gd name="T25" fmla="*/ 24 h 38"/>
              <a:gd name="T26" fmla="*/ 14 w 42"/>
              <a:gd name="T27" fmla="*/ 21 h 38"/>
              <a:gd name="T28" fmla="*/ 10 w 42"/>
              <a:gd name="T29" fmla="*/ 24 h 38"/>
              <a:gd name="T30" fmla="*/ 7 w 42"/>
              <a:gd name="T31" fmla="*/ 24 h 38"/>
              <a:gd name="T32" fmla="*/ 7 w 42"/>
              <a:gd name="T33" fmla="*/ 21 h 38"/>
              <a:gd name="T34" fmla="*/ 3 w 42"/>
              <a:gd name="T35" fmla="*/ 18 h 38"/>
              <a:gd name="T36" fmla="*/ 0 w 42"/>
              <a:gd name="T37" fmla="*/ 18 h 38"/>
              <a:gd name="T38" fmla="*/ 0 w 42"/>
              <a:gd name="T39" fmla="*/ 21 h 38"/>
              <a:gd name="T40" fmla="*/ 0 w 42"/>
              <a:gd name="T41" fmla="*/ 24 h 38"/>
              <a:gd name="T42" fmla="*/ 0 w 42"/>
              <a:gd name="T43" fmla="*/ 28 h 38"/>
              <a:gd name="T44" fmla="*/ 3 w 42"/>
              <a:gd name="T45" fmla="*/ 28 h 38"/>
              <a:gd name="T46" fmla="*/ 3 w 42"/>
              <a:gd name="T47" fmla="*/ 31 h 38"/>
              <a:gd name="T48" fmla="*/ 7 w 42"/>
              <a:gd name="T49" fmla="*/ 31 h 38"/>
              <a:gd name="T50" fmla="*/ 7 w 42"/>
              <a:gd name="T51" fmla="*/ 35 h 38"/>
              <a:gd name="T52" fmla="*/ 14 w 42"/>
              <a:gd name="T53" fmla="*/ 38 h 38"/>
              <a:gd name="T54" fmla="*/ 24 w 42"/>
              <a:gd name="T55" fmla="*/ 24 h 38"/>
              <a:gd name="T56" fmla="*/ 35 w 42"/>
              <a:gd name="T57" fmla="*/ 28 h 38"/>
              <a:gd name="T58" fmla="*/ 42 w 42"/>
              <a:gd name="T59" fmla="*/ 18 h 38"/>
              <a:gd name="T60" fmla="*/ 42 w 42"/>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8">
                <a:moveTo>
                  <a:pt x="42" y="4"/>
                </a:moveTo>
                <a:lnTo>
                  <a:pt x="35" y="0"/>
                </a:lnTo>
                <a:lnTo>
                  <a:pt x="28" y="7"/>
                </a:lnTo>
                <a:lnTo>
                  <a:pt x="17" y="0"/>
                </a:lnTo>
                <a:lnTo>
                  <a:pt x="14" y="0"/>
                </a:lnTo>
                <a:lnTo>
                  <a:pt x="14" y="4"/>
                </a:lnTo>
                <a:lnTo>
                  <a:pt x="14" y="7"/>
                </a:lnTo>
                <a:lnTo>
                  <a:pt x="14" y="11"/>
                </a:lnTo>
                <a:lnTo>
                  <a:pt x="21" y="14"/>
                </a:lnTo>
                <a:lnTo>
                  <a:pt x="21" y="18"/>
                </a:lnTo>
                <a:lnTo>
                  <a:pt x="21" y="21"/>
                </a:lnTo>
                <a:lnTo>
                  <a:pt x="21" y="24"/>
                </a:lnTo>
                <a:lnTo>
                  <a:pt x="17" y="24"/>
                </a:lnTo>
                <a:lnTo>
                  <a:pt x="14" y="21"/>
                </a:lnTo>
                <a:lnTo>
                  <a:pt x="10" y="24"/>
                </a:lnTo>
                <a:lnTo>
                  <a:pt x="7" y="24"/>
                </a:lnTo>
                <a:lnTo>
                  <a:pt x="7" y="21"/>
                </a:lnTo>
                <a:lnTo>
                  <a:pt x="3" y="18"/>
                </a:lnTo>
                <a:lnTo>
                  <a:pt x="0" y="18"/>
                </a:lnTo>
                <a:lnTo>
                  <a:pt x="0" y="21"/>
                </a:lnTo>
                <a:lnTo>
                  <a:pt x="0" y="24"/>
                </a:lnTo>
                <a:lnTo>
                  <a:pt x="0" y="28"/>
                </a:lnTo>
                <a:lnTo>
                  <a:pt x="3" y="28"/>
                </a:lnTo>
                <a:lnTo>
                  <a:pt x="3" y="31"/>
                </a:lnTo>
                <a:lnTo>
                  <a:pt x="7" y="31"/>
                </a:lnTo>
                <a:lnTo>
                  <a:pt x="7" y="35"/>
                </a:lnTo>
                <a:lnTo>
                  <a:pt x="14" y="38"/>
                </a:lnTo>
                <a:lnTo>
                  <a:pt x="24" y="24"/>
                </a:lnTo>
                <a:lnTo>
                  <a:pt x="35" y="28"/>
                </a:lnTo>
                <a:lnTo>
                  <a:pt x="42" y="18"/>
                </a:lnTo>
                <a:lnTo>
                  <a:pt x="42"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45" name="Freeform 343">
            <a:extLst>
              <a:ext uri="{FF2B5EF4-FFF2-40B4-BE49-F238E27FC236}">
                <a16:creationId xmlns:a16="http://schemas.microsoft.com/office/drawing/2014/main" id="{87843342-EB75-2E17-2F15-88C94096D6B6}"/>
              </a:ext>
              <a:ext uri="{C183D7F6-B498-43B3-948B-1728B52AA6E4}">
                <adec:decorative xmlns:adec="http://schemas.microsoft.com/office/drawing/2017/decorative" val="1"/>
              </a:ext>
            </a:extLst>
          </p:cNvPr>
          <p:cNvSpPr>
            <a:spLocks/>
          </p:cNvSpPr>
          <p:nvPr/>
        </p:nvSpPr>
        <p:spPr bwMode="auto">
          <a:xfrm>
            <a:off x="9378181" y="4435607"/>
            <a:ext cx="98957" cy="110599"/>
          </a:xfrm>
          <a:custGeom>
            <a:avLst/>
            <a:gdLst>
              <a:gd name="T0" fmla="*/ 34 w 34"/>
              <a:gd name="T1" fmla="*/ 17 h 38"/>
              <a:gd name="T2" fmla="*/ 17 w 34"/>
              <a:gd name="T3" fmla="*/ 0 h 38"/>
              <a:gd name="T4" fmla="*/ 0 w 34"/>
              <a:gd name="T5" fmla="*/ 17 h 38"/>
              <a:gd name="T6" fmla="*/ 21 w 34"/>
              <a:gd name="T7" fmla="*/ 38 h 38"/>
              <a:gd name="T8" fmla="*/ 34 w 34"/>
              <a:gd name="T9" fmla="*/ 17 h 38"/>
            </a:gdLst>
            <a:ahLst/>
            <a:cxnLst>
              <a:cxn ang="0">
                <a:pos x="T0" y="T1"/>
              </a:cxn>
              <a:cxn ang="0">
                <a:pos x="T2" y="T3"/>
              </a:cxn>
              <a:cxn ang="0">
                <a:pos x="T4" y="T5"/>
              </a:cxn>
              <a:cxn ang="0">
                <a:pos x="T6" y="T7"/>
              </a:cxn>
              <a:cxn ang="0">
                <a:pos x="T8" y="T9"/>
              </a:cxn>
            </a:cxnLst>
            <a:rect l="0" t="0" r="r" b="b"/>
            <a:pathLst>
              <a:path w="34" h="38">
                <a:moveTo>
                  <a:pt x="34" y="17"/>
                </a:moveTo>
                <a:lnTo>
                  <a:pt x="17" y="0"/>
                </a:lnTo>
                <a:lnTo>
                  <a:pt x="0" y="17"/>
                </a:lnTo>
                <a:lnTo>
                  <a:pt x="21" y="38"/>
                </a:lnTo>
                <a:lnTo>
                  <a:pt x="34"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6" name="Freeform 344">
            <a:extLst>
              <a:ext uri="{FF2B5EF4-FFF2-40B4-BE49-F238E27FC236}">
                <a16:creationId xmlns:a16="http://schemas.microsoft.com/office/drawing/2014/main" id="{01C33A23-9357-1112-2937-B62D59E82FF3}"/>
              </a:ext>
              <a:ext uri="{C183D7F6-B498-43B3-948B-1728B52AA6E4}">
                <adec:decorative xmlns:adec="http://schemas.microsoft.com/office/drawing/2017/decorative" val="1"/>
              </a:ext>
            </a:extLst>
          </p:cNvPr>
          <p:cNvSpPr>
            <a:spLocks/>
          </p:cNvSpPr>
          <p:nvPr/>
        </p:nvSpPr>
        <p:spPr bwMode="auto">
          <a:xfrm>
            <a:off x="9226835" y="5989812"/>
            <a:ext cx="151346" cy="81494"/>
          </a:xfrm>
          <a:custGeom>
            <a:avLst/>
            <a:gdLst>
              <a:gd name="T0" fmla="*/ 0 w 52"/>
              <a:gd name="T1" fmla="*/ 17 h 28"/>
              <a:gd name="T2" fmla="*/ 3 w 52"/>
              <a:gd name="T3" fmla="*/ 17 h 28"/>
              <a:gd name="T4" fmla="*/ 6 w 52"/>
              <a:gd name="T5" fmla="*/ 14 h 28"/>
              <a:gd name="T6" fmla="*/ 6 w 52"/>
              <a:gd name="T7" fmla="*/ 7 h 28"/>
              <a:gd name="T8" fmla="*/ 13 w 52"/>
              <a:gd name="T9" fmla="*/ 10 h 28"/>
              <a:gd name="T10" fmla="*/ 20 w 52"/>
              <a:gd name="T11" fmla="*/ 3 h 28"/>
              <a:gd name="T12" fmla="*/ 31 w 52"/>
              <a:gd name="T13" fmla="*/ 14 h 28"/>
              <a:gd name="T14" fmla="*/ 48 w 52"/>
              <a:gd name="T15" fmla="*/ 0 h 28"/>
              <a:gd name="T16" fmla="*/ 52 w 52"/>
              <a:gd name="T17" fmla="*/ 0 h 28"/>
              <a:gd name="T18" fmla="*/ 48 w 52"/>
              <a:gd name="T19" fmla="*/ 7 h 28"/>
              <a:gd name="T20" fmla="*/ 38 w 52"/>
              <a:gd name="T21" fmla="*/ 24 h 28"/>
              <a:gd name="T22" fmla="*/ 34 w 52"/>
              <a:gd name="T23" fmla="*/ 24 h 28"/>
              <a:gd name="T24" fmla="*/ 24 w 52"/>
              <a:gd name="T25" fmla="*/ 28 h 28"/>
              <a:gd name="T26" fmla="*/ 20 w 52"/>
              <a:gd name="T27" fmla="*/ 28 h 28"/>
              <a:gd name="T28" fmla="*/ 17 w 52"/>
              <a:gd name="T29" fmla="*/ 28 h 28"/>
              <a:gd name="T30" fmla="*/ 13 w 52"/>
              <a:gd name="T31" fmla="*/ 28 h 28"/>
              <a:gd name="T32" fmla="*/ 0 w 52"/>
              <a:gd name="T33" fmla="*/ 24 h 28"/>
              <a:gd name="T34" fmla="*/ 0 w 52"/>
              <a:gd name="T35"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8">
                <a:moveTo>
                  <a:pt x="0" y="17"/>
                </a:moveTo>
                <a:lnTo>
                  <a:pt x="3" y="17"/>
                </a:lnTo>
                <a:lnTo>
                  <a:pt x="6" y="14"/>
                </a:lnTo>
                <a:lnTo>
                  <a:pt x="6" y="7"/>
                </a:lnTo>
                <a:lnTo>
                  <a:pt x="13" y="10"/>
                </a:lnTo>
                <a:lnTo>
                  <a:pt x="20" y="3"/>
                </a:lnTo>
                <a:lnTo>
                  <a:pt x="31" y="14"/>
                </a:lnTo>
                <a:lnTo>
                  <a:pt x="48" y="0"/>
                </a:lnTo>
                <a:lnTo>
                  <a:pt x="52" y="0"/>
                </a:lnTo>
                <a:lnTo>
                  <a:pt x="48" y="7"/>
                </a:lnTo>
                <a:lnTo>
                  <a:pt x="38" y="24"/>
                </a:lnTo>
                <a:lnTo>
                  <a:pt x="34" y="24"/>
                </a:lnTo>
                <a:lnTo>
                  <a:pt x="24" y="28"/>
                </a:lnTo>
                <a:lnTo>
                  <a:pt x="20" y="28"/>
                </a:lnTo>
                <a:lnTo>
                  <a:pt x="17" y="28"/>
                </a:lnTo>
                <a:lnTo>
                  <a:pt x="13" y="28"/>
                </a:lnTo>
                <a:lnTo>
                  <a:pt x="0" y="24"/>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7" name="Freeform 345">
            <a:extLst>
              <a:ext uri="{FF2B5EF4-FFF2-40B4-BE49-F238E27FC236}">
                <a16:creationId xmlns:a16="http://schemas.microsoft.com/office/drawing/2014/main" id="{2CB9C4D5-43A3-CF4F-2A9D-B931B61B112A}"/>
              </a:ext>
              <a:ext uri="{C183D7F6-B498-43B3-948B-1728B52AA6E4}">
                <adec:decorative xmlns:adec="http://schemas.microsoft.com/office/drawing/2017/decorative" val="1"/>
              </a:ext>
            </a:extLst>
          </p:cNvPr>
          <p:cNvSpPr>
            <a:spLocks/>
          </p:cNvSpPr>
          <p:nvPr/>
        </p:nvSpPr>
        <p:spPr bwMode="auto">
          <a:xfrm>
            <a:off x="9285046" y="5928690"/>
            <a:ext cx="154257" cy="101868"/>
          </a:xfrm>
          <a:custGeom>
            <a:avLst/>
            <a:gdLst>
              <a:gd name="T0" fmla="*/ 32 w 53"/>
              <a:gd name="T1" fmla="*/ 21 h 35"/>
              <a:gd name="T2" fmla="*/ 28 w 53"/>
              <a:gd name="T3" fmla="*/ 21 h 35"/>
              <a:gd name="T4" fmla="*/ 11 w 53"/>
              <a:gd name="T5" fmla="*/ 35 h 35"/>
              <a:gd name="T6" fmla="*/ 0 w 53"/>
              <a:gd name="T7" fmla="*/ 24 h 35"/>
              <a:gd name="T8" fmla="*/ 4 w 53"/>
              <a:gd name="T9" fmla="*/ 21 h 35"/>
              <a:gd name="T10" fmla="*/ 14 w 53"/>
              <a:gd name="T11" fmla="*/ 10 h 35"/>
              <a:gd name="T12" fmla="*/ 39 w 53"/>
              <a:gd name="T13" fmla="*/ 3 h 35"/>
              <a:gd name="T14" fmla="*/ 53 w 53"/>
              <a:gd name="T15" fmla="*/ 0 h 35"/>
              <a:gd name="T16" fmla="*/ 32 w 53"/>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32" y="21"/>
                </a:moveTo>
                <a:lnTo>
                  <a:pt x="28" y="21"/>
                </a:lnTo>
                <a:lnTo>
                  <a:pt x="11" y="35"/>
                </a:lnTo>
                <a:lnTo>
                  <a:pt x="0" y="24"/>
                </a:lnTo>
                <a:lnTo>
                  <a:pt x="4" y="21"/>
                </a:lnTo>
                <a:lnTo>
                  <a:pt x="14" y="10"/>
                </a:lnTo>
                <a:lnTo>
                  <a:pt x="39" y="3"/>
                </a:lnTo>
                <a:lnTo>
                  <a:pt x="53" y="0"/>
                </a:lnTo>
                <a:lnTo>
                  <a:pt x="32"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8" name="Freeform 346">
            <a:extLst>
              <a:ext uri="{FF2B5EF4-FFF2-40B4-BE49-F238E27FC236}">
                <a16:creationId xmlns:a16="http://schemas.microsoft.com/office/drawing/2014/main" id="{3B269D16-BA69-F872-B030-CD64DC1EF445}"/>
              </a:ext>
              <a:ext uri="{C183D7F6-B498-43B3-948B-1728B52AA6E4}">
                <adec:decorative xmlns:adec="http://schemas.microsoft.com/office/drawing/2017/decorative" val="1"/>
              </a:ext>
            </a:extLst>
          </p:cNvPr>
          <p:cNvSpPr>
            <a:spLocks/>
          </p:cNvSpPr>
          <p:nvPr/>
        </p:nvSpPr>
        <p:spPr bwMode="auto">
          <a:xfrm>
            <a:off x="9337434" y="5928690"/>
            <a:ext cx="101868" cy="151346"/>
          </a:xfrm>
          <a:custGeom>
            <a:avLst/>
            <a:gdLst>
              <a:gd name="T0" fmla="*/ 21 w 35"/>
              <a:gd name="T1" fmla="*/ 35 h 52"/>
              <a:gd name="T2" fmla="*/ 10 w 35"/>
              <a:gd name="T3" fmla="*/ 52 h 52"/>
              <a:gd name="T4" fmla="*/ 0 w 35"/>
              <a:gd name="T5" fmla="*/ 45 h 52"/>
              <a:gd name="T6" fmla="*/ 10 w 35"/>
              <a:gd name="T7" fmla="*/ 28 h 52"/>
              <a:gd name="T8" fmla="*/ 14 w 35"/>
              <a:gd name="T9" fmla="*/ 21 h 52"/>
              <a:gd name="T10" fmla="*/ 35 w 35"/>
              <a:gd name="T11" fmla="*/ 0 h 52"/>
              <a:gd name="T12" fmla="*/ 28 w 35"/>
              <a:gd name="T13" fmla="*/ 21 h 52"/>
              <a:gd name="T14" fmla="*/ 21 w 35"/>
              <a:gd name="T15" fmla="*/ 3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2">
                <a:moveTo>
                  <a:pt x="21" y="35"/>
                </a:moveTo>
                <a:lnTo>
                  <a:pt x="10" y="52"/>
                </a:lnTo>
                <a:lnTo>
                  <a:pt x="0" y="45"/>
                </a:lnTo>
                <a:lnTo>
                  <a:pt x="10" y="28"/>
                </a:lnTo>
                <a:lnTo>
                  <a:pt x="14" y="21"/>
                </a:lnTo>
                <a:lnTo>
                  <a:pt x="35" y="0"/>
                </a:lnTo>
                <a:lnTo>
                  <a:pt x="28" y="21"/>
                </a:lnTo>
                <a:lnTo>
                  <a:pt x="21"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9" name="Freeform 347">
            <a:extLst>
              <a:ext uri="{FF2B5EF4-FFF2-40B4-BE49-F238E27FC236}">
                <a16:creationId xmlns:a16="http://schemas.microsoft.com/office/drawing/2014/main" id="{844027A8-710E-482B-863E-D224EBE3E953}"/>
              </a:ext>
              <a:ext uri="{C183D7F6-B498-43B3-948B-1728B52AA6E4}">
                <adec:decorative xmlns:adec="http://schemas.microsoft.com/office/drawing/2017/decorative" val="1"/>
              </a:ext>
            </a:extLst>
          </p:cNvPr>
          <p:cNvSpPr>
            <a:spLocks/>
          </p:cNvSpPr>
          <p:nvPr/>
        </p:nvSpPr>
        <p:spPr bwMode="auto">
          <a:xfrm>
            <a:off x="9113326" y="5978170"/>
            <a:ext cx="101868" cy="93136"/>
          </a:xfrm>
          <a:custGeom>
            <a:avLst/>
            <a:gdLst>
              <a:gd name="T0" fmla="*/ 0 w 35"/>
              <a:gd name="T1" fmla="*/ 0 h 32"/>
              <a:gd name="T2" fmla="*/ 11 w 35"/>
              <a:gd name="T3" fmla="*/ 0 h 32"/>
              <a:gd name="T4" fmla="*/ 18 w 35"/>
              <a:gd name="T5" fmla="*/ 4 h 32"/>
              <a:gd name="T6" fmla="*/ 28 w 35"/>
              <a:gd name="T7" fmla="*/ 7 h 32"/>
              <a:gd name="T8" fmla="*/ 35 w 35"/>
              <a:gd name="T9" fmla="*/ 11 h 32"/>
              <a:gd name="T10" fmla="*/ 28 w 35"/>
              <a:gd name="T11" fmla="*/ 14 h 32"/>
              <a:gd name="T12" fmla="*/ 28 w 35"/>
              <a:gd name="T13" fmla="*/ 21 h 32"/>
              <a:gd name="T14" fmla="*/ 25 w 35"/>
              <a:gd name="T15" fmla="*/ 28 h 32"/>
              <a:gd name="T16" fmla="*/ 25 w 35"/>
              <a:gd name="T17" fmla="*/ 32 h 32"/>
              <a:gd name="T18" fmla="*/ 18 w 35"/>
              <a:gd name="T19" fmla="*/ 28 h 32"/>
              <a:gd name="T20" fmla="*/ 14 w 35"/>
              <a:gd name="T21" fmla="*/ 25 h 32"/>
              <a:gd name="T22" fmla="*/ 14 w 35"/>
              <a:gd name="T23" fmla="*/ 18 h 32"/>
              <a:gd name="T24" fmla="*/ 11 w 35"/>
              <a:gd name="T25" fmla="*/ 14 h 32"/>
              <a:gd name="T26" fmla="*/ 7 w 35"/>
              <a:gd name="T27" fmla="*/ 11 h 32"/>
              <a:gd name="T28" fmla="*/ 4 w 35"/>
              <a:gd name="T29" fmla="*/ 7 h 32"/>
              <a:gd name="T30" fmla="*/ 4 w 35"/>
              <a:gd name="T31" fmla="*/ 4 h 32"/>
              <a:gd name="T32" fmla="*/ 0 w 35"/>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2">
                <a:moveTo>
                  <a:pt x="0" y="0"/>
                </a:moveTo>
                <a:lnTo>
                  <a:pt x="11" y="0"/>
                </a:lnTo>
                <a:lnTo>
                  <a:pt x="18" y="4"/>
                </a:lnTo>
                <a:lnTo>
                  <a:pt x="28" y="7"/>
                </a:lnTo>
                <a:lnTo>
                  <a:pt x="35" y="11"/>
                </a:lnTo>
                <a:lnTo>
                  <a:pt x="28" y="14"/>
                </a:lnTo>
                <a:lnTo>
                  <a:pt x="28" y="21"/>
                </a:lnTo>
                <a:lnTo>
                  <a:pt x="25" y="28"/>
                </a:lnTo>
                <a:lnTo>
                  <a:pt x="25" y="32"/>
                </a:lnTo>
                <a:lnTo>
                  <a:pt x="18" y="28"/>
                </a:lnTo>
                <a:lnTo>
                  <a:pt x="14" y="25"/>
                </a:lnTo>
                <a:lnTo>
                  <a:pt x="14" y="18"/>
                </a:lnTo>
                <a:lnTo>
                  <a:pt x="11" y="14"/>
                </a:lnTo>
                <a:lnTo>
                  <a:pt x="7" y="11"/>
                </a:lnTo>
                <a:lnTo>
                  <a:pt x="4" y="7"/>
                </a:lnTo>
                <a:lnTo>
                  <a:pt x="4"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0" name="Freeform 348">
            <a:extLst>
              <a:ext uri="{FF2B5EF4-FFF2-40B4-BE49-F238E27FC236}">
                <a16:creationId xmlns:a16="http://schemas.microsoft.com/office/drawing/2014/main" id="{E61671EF-256E-DA51-02C8-1633CA23D869}"/>
              </a:ext>
              <a:ext uri="{C183D7F6-B498-43B3-948B-1728B52AA6E4}">
                <adec:decorative xmlns:adec="http://schemas.microsoft.com/office/drawing/2017/decorative" val="1"/>
              </a:ext>
            </a:extLst>
          </p:cNvPr>
          <p:cNvSpPr>
            <a:spLocks/>
          </p:cNvSpPr>
          <p:nvPr/>
        </p:nvSpPr>
        <p:spPr bwMode="auto">
          <a:xfrm>
            <a:off x="9235568" y="5818092"/>
            <a:ext cx="203735" cy="200825"/>
          </a:xfrm>
          <a:custGeom>
            <a:avLst/>
            <a:gdLst>
              <a:gd name="T0" fmla="*/ 38 w 70"/>
              <a:gd name="T1" fmla="*/ 0 h 69"/>
              <a:gd name="T2" fmla="*/ 42 w 70"/>
              <a:gd name="T3" fmla="*/ 7 h 69"/>
              <a:gd name="T4" fmla="*/ 56 w 70"/>
              <a:gd name="T5" fmla="*/ 28 h 69"/>
              <a:gd name="T6" fmla="*/ 70 w 70"/>
              <a:gd name="T7" fmla="*/ 38 h 69"/>
              <a:gd name="T8" fmla="*/ 56 w 70"/>
              <a:gd name="T9" fmla="*/ 41 h 69"/>
              <a:gd name="T10" fmla="*/ 31 w 70"/>
              <a:gd name="T11" fmla="*/ 48 h 69"/>
              <a:gd name="T12" fmla="*/ 21 w 70"/>
              <a:gd name="T13" fmla="*/ 59 h 69"/>
              <a:gd name="T14" fmla="*/ 17 w 70"/>
              <a:gd name="T15" fmla="*/ 62 h 69"/>
              <a:gd name="T16" fmla="*/ 10 w 70"/>
              <a:gd name="T17" fmla="*/ 69 h 69"/>
              <a:gd name="T18" fmla="*/ 3 w 70"/>
              <a:gd name="T19" fmla="*/ 66 h 69"/>
              <a:gd name="T20" fmla="*/ 3 w 70"/>
              <a:gd name="T21" fmla="*/ 62 h 69"/>
              <a:gd name="T22" fmla="*/ 0 w 70"/>
              <a:gd name="T23" fmla="*/ 62 h 69"/>
              <a:gd name="T24" fmla="*/ 0 w 70"/>
              <a:gd name="T25" fmla="*/ 48 h 69"/>
              <a:gd name="T26" fmla="*/ 0 w 70"/>
              <a:gd name="T27" fmla="*/ 31 h 69"/>
              <a:gd name="T28" fmla="*/ 28 w 70"/>
              <a:gd name="T29" fmla="*/ 14 h 69"/>
              <a:gd name="T30" fmla="*/ 38 w 7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8" y="0"/>
                </a:moveTo>
                <a:lnTo>
                  <a:pt x="42" y="7"/>
                </a:lnTo>
                <a:lnTo>
                  <a:pt x="56" y="28"/>
                </a:lnTo>
                <a:lnTo>
                  <a:pt x="70" y="38"/>
                </a:lnTo>
                <a:lnTo>
                  <a:pt x="56" y="41"/>
                </a:lnTo>
                <a:lnTo>
                  <a:pt x="31" y="48"/>
                </a:lnTo>
                <a:lnTo>
                  <a:pt x="21" y="59"/>
                </a:lnTo>
                <a:lnTo>
                  <a:pt x="17" y="62"/>
                </a:lnTo>
                <a:lnTo>
                  <a:pt x="10" y="69"/>
                </a:lnTo>
                <a:lnTo>
                  <a:pt x="3" y="66"/>
                </a:lnTo>
                <a:lnTo>
                  <a:pt x="3" y="62"/>
                </a:lnTo>
                <a:lnTo>
                  <a:pt x="0" y="62"/>
                </a:lnTo>
                <a:lnTo>
                  <a:pt x="0" y="48"/>
                </a:lnTo>
                <a:lnTo>
                  <a:pt x="0" y="31"/>
                </a:lnTo>
                <a:lnTo>
                  <a:pt x="28" y="1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1" name="Freeform 349">
            <a:extLst>
              <a:ext uri="{FF2B5EF4-FFF2-40B4-BE49-F238E27FC236}">
                <a16:creationId xmlns:a16="http://schemas.microsoft.com/office/drawing/2014/main" id="{B1D8580C-B12F-27EA-A6BB-6F703534FB09}"/>
              </a:ext>
              <a:ext uri="{C183D7F6-B498-43B3-948B-1728B52AA6E4}">
                <adec:decorative xmlns:adec="http://schemas.microsoft.com/office/drawing/2017/decorative" val="1"/>
              </a:ext>
            </a:extLst>
          </p:cNvPr>
          <p:cNvSpPr>
            <a:spLocks/>
          </p:cNvSpPr>
          <p:nvPr/>
        </p:nvSpPr>
        <p:spPr bwMode="auto">
          <a:xfrm>
            <a:off x="9165715" y="5908318"/>
            <a:ext cx="69852" cy="101868"/>
          </a:xfrm>
          <a:custGeom>
            <a:avLst/>
            <a:gdLst>
              <a:gd name="T0" fmla="*/ 24 w 24"/>
              <a:gd name="T1" fmla="*/ 0 h 35"/>
              <a:gd name="T2" fmla="*/ 24 w 24"/>
              <a:gd name="T3" fmla="*/ 17 h 35"/>
              <a:gd name="T4" fmla="*/ 24 w 24"/>
              <a:gd name="T5" fmla="*/ 31 h 35"/>
              <a:gd name="T6" fmla="*/ 21 w 24"/>
              <a:gd name="T7" fmla="*/ 31 h 35"/>
              <a:gd name="T8" fmla="*/ 17 w 24"/>
              <a:gd name="T9" fmla="*/ 35 h 35"/>
              <a:gd name="T10" fmla="*/ 10 w 24"/>
              <a:gd name="T11" fmla="*/ 31 h 35"/>
              <a:gd name="T12" fmla="*/ 0 w 24"/>
              <a:gd name="T13" fmla="*/ 28 h 35"/>
              <a:gd name="T14" fmla="*/ 0 w 24"/>
              <a:gd name="T15" fmla="*/ 7 h 35"/>
              <a:gd name="T16" fmla="*/ 21 w 24"/>
              <a:gd name="T17" fmla="*/ 0 h 35"/>
              <a:gd name="T18" fmla="*/ 24 w 2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5">
                <a:moveTo>
                  <a:pt x="24" y="0"/>
                </a:moveTo>
                <a:lnTo>
                  <a:pt x="24" y="17"/>
                </a:lnTo>
                <a:lnTo>
                  <a:pt x="24" y="31"/>
                </a:lnTo>
                <a:lnTo>
                  <a:pt x="21" y="31"/>
                </a:lnTo>
                <a:lnTo>
                  <a:pt x="17" y="35"/>
                </a:lnTo>
                <a:lnTo>
                  <a:pt x="10" y="31"/>
                </a:lnTo>
                <a:lnTo>
                  <a:pt x="0" y="28"/>
                </a:lnTo>
                <a:lnTo>
                  <a:pt x="0" y="7"/>
                </a:lnTo>
                <a:lnTo>
                  <a:pt x="21" y="0"/>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2" name="Freeform 350">
            <a:extLst>
              <a:ext uri="{FF2B5EF4-FFF2-40B4-BE49-F238E27FC236}">
                <a16:creationId xmlns:a16="http://schemas.microsoft.com/office/drawing/2014/main" id="{0031D582-DAA1-3201-5E3C-1A509CAE6A92}"/>
              </a:ext>
              <a:ext uri="{C183D7F6-B498-43B3-948B-1728B52AA6E4}">
                <adec:decorative xmlns:adec="http://schemas.microsoft.com/office/drawing/2017/decorative" val="1"/>
              </a:ext>
            </a:extLst>
          </p:cNvPr>
          <p:cNvSpPr>
            <a:spLocks/>
          </p:cNvSpPr>
          <p:nvPr/>
        </p:nvSpPr>
        <p:spPr bwMode="auto">
          <a:xfrm>
            <a:off x="9317062" y="5928690"/>
            <a:ext cx="130973" cy="253214"/>
          </a:xfrm>
          <a:custGeom>
            <a:avLst/>
            <a:gdLst>
              <a:gd name="T0" fmla="*/ 0 w 45"/>
              <a:gd name="T1" fmla="*/ 62 h 87"/>
              <a:gd name="T2" fmla="*/ 14 w 45"/>
              <a:gd name="T3" fmla="*/ 62 h 87"/>
              <a:gd name="T4" fmla="*/ 17 w 45"/>
              <a:gd name="T5" fmla="*/ 52 h 87"/>
              <a:gd name="T6" fmla="*/ 28 w 45"/>
              <a:gd name="T7" fmla="*/ 35 h 87"/>
              <a:gd name="T8" fmla="*/ 35 w 45"/>
              <a:gd name="T9" fmla="*/ 21 h 87"/>
              <a:gd name="T10" fmla="*/ 42 w 45"/>
              <a:gd name="T11" fmla="*/ 0 h 87"/>
              <a:gd name="T12" fmla="*/ 45 w 45"/>
              <a:gd name="T13" fmla="*/ 24 h 87"/>
              <a:gd name="T14" fmla="*/ 31 w 45"/>
              <a:gd name="T15" fmla="*/ 62 h 87"/>
              <a:gd name="T16" fmla="*/ 21 w 45"/>
              <a:gd name="T17" fmla="*/ 73 h 87"/>
              <a:gd name="T18" fmla="*/ 24 w 45"/>
              <a:gd name="T19" fmla="*/ 83 h 87"/>
              <a:gd name="T20" fmla="*/ 21 w 45"/>
              <a:gd name="T21" fmla="*/ 87 h 87"/>
              <a:gd name="T22" fmla="*/ 17 w 45"/>
              <a:gd name="T23" fmla="*/ 87 h 87"/>
              <a:gd name="T24" fmla="*/ 14 w 45"/>
              <a:gd name="T25" fmla="*/ 87 h 87"/>
              <a:gd name="T26" fmla="*/ 10 w 45"/>
              <a:gd name="T27" fmla="*/ 83 h 87"/>
              <a:gd name="T28" fmla="*/ 7 w 45"/>
              <a:gd name="T29" fmla="*/ 80 h 87"/>
              <a:gd name="T30" fmla="*/ 3 w 45"/>
              <a:gd name="T31" fmla="*/ 80 h 87"/>
              <a:gd name="T32" fmla="*/ 0 w 45"/>
              <a:gd name="T33" fmla="*/ 80 h 87"/>
              <a:gd name="T34" fmla="*/ 0 w 45"/>
              <a:gd name="T35" fmla="*/ 76 h 87"/>
              <a:gd name="T36" fmla="*/ 0 w 45"/>
              <a:gd name="T37" fmla="*/ 69 h 87"/>
              <a:gd name="T38" fmla="*/ 0 w 45"/>
              <a:gd name="T39" fmla="*/ 66 h 87"/>
              <a:gd name="T40" fmla="*/ 0 w 45"/>
              <a:gd name="T41"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87">
                <a:moveTo>
                  <a:pt x="0" y="62"/>
                </a:moveTo>
                <a:lnTo>
                  <a:pt x="14" y="62"/>
                </a:lnTo>
                <a:lnTo>
                  <a:pt x="17" y="52"/>
                </a:lnTo>
                <a:lnTo>
                  <a:pt x="28" y="35"/>
                </a:lnTo>
                <a:lnTo>
                  <a:pt x="35" y="21"/>
                </a:lnTo>
                <a:lnTo>
                  <a:pt x="42" y="0"/>
                </a:lnTo>
                <a:lnTo>
                  <a:pt x="45" y="24"/>
                </a:lnTo>
                <a:lnTo>
                  <a:pt x="31" y="62"/>
                </a:lnTo>
                <a:lnTo>
                  <a:pt x="21" y="73"/>
                </a:lnTo>
                <a:lnTo>
                  <a:pt x="24" y="83"/>
                </a:lnTo>
                <a:lnTo>
                  <a:pt x="21" y="87"/>
                </a:lnTo>
                <a:lnTo>
                  <a:pt x="17" y="87"/>
                </a:lnTo>
                <a:lnTo>
                  <a:pt x="14" y="87"/>
                </a:lnTo>
                <a:lnTo>
                  <a:pt x="10" y="83"/>
                </a:lnTo>
                <a:lnTo>
                  <a:pt x="7" y="80"/>
                </a:lnTo>
                <a:lnTo>
                  <a:pt x="3" y="80"/>
                </a:lnTo>
                <a:lnTo>
                  <a:pt x="0" y="80"/>
                </a:lnTo>
                <a:lnTo>
                  <a:pt x="0" y="76"/>
                </a:lnTo>
                <a:lnTo>
                  <a:pt x="0" y="69"/>
                </a:lnTo>
                <a:lnTo>
                  <a:pt x="0" y="66"/>
                </a:lnTo>
                <a:lnTo>
                  <a:pt x="0"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3" name="Freeform 351">
            <a:extLst>
              <a:ext uri="{FF2B5EF4-FFF2-40B4-BE49-F238E27FC236}">
                <a16:creationId xmlns:a16="http://schemas.microsoft.com/office/drawing/2014/main" id="{EA025174-51CD-428C-5A67-2F3E826F7E00}"/>
              </a:ext>
              <a:ext uri="{C183D7F6-B498-43B3-948B-1728B52AA6E4}">
                <adec:decorative xmlns:adec="http://schemas.microsoft.com/office/drawing/2017/decorative" val="1"/>
              </a:ext>
            </a:extLst>
          </p:cNvPr>
          <p:cNvSpPr>
            <a:spLocks/>
          </p:cNvSpPr>
          <p:nvPr/>
        </p:nvSpPr>
        <p:spPr bwMode="auto">
          <a:xfrm>
            <a:off x="9092953" y="6010185"/>
            <a:ext cx="40747" cy="61121"/>
          </a:xfrm>
          <a:custGeom>
            <a:avLst/>
            <a:gdLst>
              <a:gd name="T0" fmla="*/ 14 w 14"/>
              <a:gd name="T1" fmla="*/ 14 h 21"/>
              <a:gd name="T2" fmla="*/ 14 w 14"/>
              <a:gd name="T3" fmla="*/ 17 h 21"/>
              <a:gd name="T4" fmla="*/ 14 w 14"/>
              <a:gd name="T5" fmla="*/ 21 h 21"/>
              <a:gd name="T6" fmla="*/ 11 w 14"/>
              <a:gd name="T7" fmla="*/ 21 h 21"/>
              <a:gd name="T8" fmla="*/ 4 w 14"/>
              <a:gd name="T9" fmla="*/ 17 h 21"/>
              <a:gd name="T10" fmla="*/ 0 w 14"/>
              <a:gd name="T11" fmla="*/ 10 h 21"/>
              <a:gd name="T12" fmla="*/ 0 w 14"/>
              <a:gd name="T13" fmla="*/ 7 h 21"/>
              <a:gd name="T14" fmla="*/ 0 w 14"/>
              <a:gd name="T15" fmla="*/ 3 h 21"/>
              <a:gd name="T16" fmla="*/ 4 w 14"/>
              <a:gd name="T17" fmla="*/ 0 h 21"/>
              <a:gd name="T18" fmla="*/ 11 w 14"/>
              <a:gd name="T19" fmla="*/ 3 h 21"/>
              <a:gd name="T20" fmla="*/ 14 w 14"/>
              <a:gd name="T21" fmla="*/ 10 h 21"/>
              <a:gd name="T22" fmla="*/ 14 w 14"/>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14" y="14"/>
                </a:moveTo>
                <a:lnTo>
                  <a:pt x="14" y="17"/>
                </a:lnTo>
                <a:lnTo>
                  <a:pt x="14" y="21"/>
                </a:lnTo>
                <a:lnTo>
                  <a:pt x="11" y="21"/>
                </a:lnTo>
                <a:lnTo>
                  <a:pt x="4" y="17"/>
                </a:lnTo>
                <a:lnTo>
                  <a:pt x="0" y="10"/>
                </a:lnTo>
                <a:lnTo>
                  <a:pt x="0" y="7"/>
                </a:lnTo>
                <a:lnTo>
                  <a:pt x="0" y="3"/>
                </a:lnTo>
                <a:lnTo>
                  <a:pt x="4" y="0"/>
                </a:lnTo>
                <a:lnTo>
                  <a:pt x="11" y="3"/>
                </a:lnTo>
                <a:lnTo>
                  <a:pt x="14" y="10"/>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4" name="Freeform 352">
            <a:extLst>
              <a:ext uri="{FF2B5EF4-FFF2-40B4-BE49-F238E27FC236}">
                <a16:creationId xmlns:a16="http://schemas.microsoft.com/office/drawing/2014/main" id="{0282FA10-A70D-9EB4-38C0-44ACE917A2FB}"/>
              </a:ext>
              <a:ext uri="{C183D7F6-B498-43B3-948B-1728B52AA6E4}">
                <adec:decorative xmlns:adec="http://schemas.microsoft.com/office/drawing/2017/decorative" val="1"/>
              </a:ext>
            </a:extLst>
          </p:cNvPr>
          <p:cNvSpPr>
            <a:spLocks/>
          </p:cNvSpPr>
          <p:nvPr/>
        </p:nvSpPr>
        <p:spPr bwMode="auto">
          <a:xfrm>
            <a:off x="9052205" y="6010185"/>
            <a:ext cx="32016" cy="49479"/>
          </a:xfrm>
          <a:custGeom>
            <a:avLst/>
            <a:gdLst>
              <a:gd name="T0" fmla="*/ 0 w 11"/>
              <a:gd name="T1" fmla="*/ 0 h 17"/>
              <a:gd name="T2" fmla="*/ 4 w 11"/>
              <a:gd name="T3" fmla="*/ 0 h 17"/>
              <a:gd name="T4" fmla="*/ 7 w 11"/>
              <a:gd name="T5" fmla="*/ 3 h 17"/>
              <a:gd name="T6" fmla="*/ 11 w 11"/>
              <a:gd name="T7" fmla="*/ 10 h 17"/>
              <a:gd name="T8" fmla="*/ 11 w 11"/>
              <a:gd name="T9" fmla="*/ 17 h 17"/>
              <a:gd name="T10" fmla="*/ 7 w 11"/>
              <a:gd name="T11" fmla="*/ 17 h 17"/>
              <a:gd name="T12" fmla="*/ 4 w 11"/>
              <a:gd name="T13" fmla="*/ 17 h 17"/>
              <a:gd name="T14" fmla="*/ 4 w 11"/>
              <a:gd name="T15" fmla="*/ 14 h 17"/>
              <a:gd name="T16" fmla="*/ 0 w 11"/>
              <a:gd name="T17" fmla="*/ 3 h 17"/>
              <a:gd name="T18" fmla="*/ 0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0" y="0"/>
                </a:moveTo>
                <a:lnTo>
                  <a:pt x="4" y="0"/>
                </a:lnTo>
                <a:lnTo>
                  <a:pt x="7" y="3"/>
                </a:lnTo>
                <a:lnTo>
                  <a:pt x="11" y="10"/>
                </a:lnTo>
                <a:lnTo>
                  <a:pt x="11" y="17"/>
                </a:lnTo>
                <a:lnTo>
                  <a:pt x="7" y="17"/>
                </a:lnTo>
                <a:lnTo>
                  <a:pt x="4" y="17"/>
                </a:lnTo>
                <a:lnTo>
                  <a:pt x="4" y="14"/>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5" name="Freeform 353">
            <a:extLst>
              <a:ext uri="{FF2B5EF4-FFF2-40B4-BE49-F238E27FC236}">
                <a16:creationId xmlns:a16="http://schemas.microsoft.com/office/drawing/2014/main" id="{61166A7C-3562-F2E0-B871-254EA0A31098}"/>
              </a:ext>
              <a:ext uri="{C183D7F6-B498-43B3-948B-1728B52AA6E4}">
                <adec:decorative xmlns:adec="http://schemas.microsoft.com/office/drawing/2017/decorative" val="1"/>
              </a:ext>
            </a:extLst>
          </p:cNvPr>
          <p:cNvSpPr>
            <a:spLocks/>
          </p:cNvSpPr>
          <p:nvPr/>
        </p:nvSpPr>
        <p:spPr bwMode="auto">
          <a:xfrm>
            <a:off x="9052206" y="5957796"/>
            <a:ext cx="40747" cy="52389"/>
          </a:xfrm>
          <a:custGeom>
            <a:avLst/>
            <a:gdLst>
              <a:gd name="T0" fmla="*/ 11 w 14"/>
              <a:gd name="T1" fmla="*/ 0 h 18"/>
              <a:gd name="T2" fmla="*/ 11 w 14"/>
              <a:gd name="T3" fmla="*/ 4 h 18"/>
              <a:gd name="T4" fmla="*/ 14 w 14"/>
              <a:gd name="T5" fmla="*/ 14 h 18"/>
              <a:gd name="T6" fmla="*/ 11 w 14"/>
              <a:gd name="T7" fmla="*/ 18 h 18"/>
              <a:gd name="T8" fmla="*/ 7 w 14"/>
              <a:gd name="T9" fmla="*/ 18 h 18"/>
              <a:gd name="T10" fmla="*/ 4 w 14"/>
              <a:gd name="T11" fmla="*/ 14 h 18"/>
              <a:gd name="T12" fmla="*/ 4 w 14"/>
              <a:gd name="T13" fmla="*/ 7 h 18"/>
              <a:gd name="T14" fmla="*/ 0 w 14"/>
              <a:gd name="T15" fmla="*/ 4 h 18"/>
              <a:gd name="T16" fmla="*/ 4 w 14"/>
              <a:gd name="T17" fmla="*/ 4 h 18"/>
              <a:gd name="T18" fmla="*/ 4 w 14"/>
              <a:gd name="T19" fmla="*/ 0 h 18"/>
              <a:gd name="T20" fmla="*/ 7 w 14"/>
              <a:gd name="T21" fmla="*/ 0 h 18"/>
              <a:gd name="T22" fmla="*/ 11 w 14"/>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11" y="0"/>
                </a:moveTo>
                <a:lnTo>
                  <a:pt x="11" y="4"/>
                </a:lnTo>
                <a:lnTo>
                  <a:pt x="14" y="14"/>
                </a:lnTo>
                <a:lnTo>
                  <a:pt x="11" y="18"/>
                </a:lnTo>
                <a:lnTo>
                  <a:pt x="7" y="18"/>
                </a:lnTo>
                <a:lnTo>
                  <a:pt x="4" y="14"/>
                </a:lnTo>
                <a:lnTo>
                  <a:pt x="4" y="7"/>
                </a:lnTo>
                <a:lnTo>
                  <a:pt x="0" y="4"/>
                </a:lnTo>
                <a:lnTo>
                  <a:pt x="4" y="4"/>
                </a:lnTo>
                <a:lnTo>
                  <a:pt x="4" y="0"/>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6" name="Freeform 354">
            <a:extLst>
              <a:ext uri="{FF2B5EF4-FFF2-40B4-BE49-F238E27FC236}">
                <a16:creationId xmlns:a16="http://schemas.microsoft.com/office/drawing/2014/main" id="{69BDBBCF-CE5C-8660-BB3A-EEA482108CC4}"/>
              </a:ext>
              <a:ext uri="{C183D7F6-B498-43B3-948B-1728B52AA6E4}">
                <adec:decorative xmlns:adec="http://schemas.microsoft.com/office/drawing/2017/decorative" val="1"/>
              </a:ext>
            </a:extLst>
          </p:cNvPr>
          <p:cNvSpPr>
            <a:spLocks/>
          </p:cNvSpPr>
          <p:nvPr/>
        </p:nvSpPr>
        <p:spPr bwMode="auto">
          <a:xfrm>
            <a:off x="9276315" y="5576522"/>
            <a:ext cx="122241" cy="261945"/>
          </a:xfrm>
          <a:custGeom>
            <a:avLst/>
            <a:gdLst>
              <a:gd name="T0" fmla="*/ 42 w 42"/>
              <a:gd name="T1" fmla="*/ 79 h 90"/>
              <a:gd name="T2" fmla="*/ 28 w 42"/>
              <a:gd name="T3" fmla="*/ 90 h 90"/>
              <a:gd name="T4" fmla="*/ 24 w 42"/>
              <a:gd name="T5" fmla="*/ 83 h 90"/>
              <a:gd name="T6" fmla="*/ 7 w 42"/>
              <a:gd name="T7" fmla="*/ 79 h 90"/>
              <a:gd name="T8" fmla="*/ 0 w 42"/>
              <a:gd name="T9" fmla="*/ 62 h 90"/>
              <a:gd name="T10" fmla="*/ 21 w 42"/>
              <a:gd name="T11" fmla="*/ 55 h 90"/>
              <a:gd name="T12" fmla="*/ 17 w 42"/>
              <a:gd name="T13" fmla="*/ 45 h 90"/>
              <a:gd name="T14" fmla="*/ 10 w 42"/>
              <a:gd name="T15" fmla="*/ 41 h 90"/>
              <a:gd name="T16" fmla="*/ 3 w 42"/>
              <a:gd name="T17" fmla="*/ 31 h 90"/>
              <a:gd name="T18" fmla="*/ 10 w 42"/>
              <a:gd name="T19" fmla="*/ 27 h 90"/>
              <a:gd name="T20" fmla="*/ 7 w 42"/>
              <a:gd name="T21" fmla="*/ 24 h 90"/>
              <a:gd name="T22" fmla="*/ 3 w 42"/>
              <a:gd name="T23" fmla="*/ 3 h 90"/>
              <a:gd name="T24" fmla="*/ 10 w 42"/>
              <a:gd name="T25" fmla="*/ 0 h 90"/>
              <a:gd name="T26" fmla="*/ 17 w 42"/>
              <a:gd name="T27" fmla="*/ 3 h 90"/>
              <a:gd name="T28" fmla="*/ 28 w 42"/>
              <a:gd name="T29" fmla="*/ 10 h 90"/>
              <a:gd name="T30" fmla="*/ 35 w 42"/>
              <a:gd name="T31" fmla="*/ 10 h 90"/>
              <a:gd name="T32" fmla="*/ 38 w 42"/>
              <a:gd name="T33" fmla="*/ 13 h 90"/>
              <a:gd name="T34" fmla="*/ 35 w 42"/>
              <a:gd name="T35" fmla="*/ 20 h 90"/>
              <a:gd name="T36" fmla="*/ 35 w 42"/>
              <a:gd name="T37" fmla="*/ 24 h 90"/>
              <a:gd name="T38" fmla="*/ 38 w 42"/>
              <a:gd name="T39" fmla="*/ 31 h 90"/>
              <a:gd name="T40" fmla="*/ 38 w 42"/>
              <a:gd name="T41" fmla="*/ 45 h 90"/>
              <a:gd name="T42" fmla="*/ 38 w 42"/>
              <a:gd name="T43" fmla="*/ 69 h 90"/>
              <a:gd name="T44" fmla="*/ 42 w 42"/>
              <a:gd name="T45"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0">
                <a:moveTo>
                  <a:pt x="42" y="79"/>
                </a:moveTo>
                <a:lnTo>
                  <a:pt x="28" y="90"/>
                </a:lnTo>
                <a:lnTo>
                  <a:pt x="24" y="83"/>
                </a:lnTo>
                <a:lnTo>
                  <a:pt x="7" y="79"/>
                </a:lnTo>
                <a:lnTo>
                  <a:pt x="0" y="62"/>
                </a:lnTo>
                <a:lnTo>
                  <a:pt x="21" y="55"/>
                </a:lnTo>
                <a:lnTo>
                  <a:pt x="17" y="45"/>
                </a:lnTo>
                <a:lnTo>
                  <a:pt x="10" y="41"/>
                </a:lnTo>
                <a:lnTo>
                  <a:pt x="3" y="31"/>
                </a:lnTo>
                <a:lnTo>
                  <a:pt x="10" y="27"/>
                </a:lnTo>
                <a:lnTo>
                  <a:pt x="7" y="24"/>
                </a:lnTo>
                <a:lnTo>
                  <a:pt x="3" y="3"/>
                </a:lnTo>
                <a:lnTo>
                  <a:pt x="10" y="0"/>
                </a:lnTo>
                <a:lnTo>
                  <a:pt x="17" y="3"/>
                </a:lnTo>
                <a:lnTo>
                  <a:pt x="28" y="10"/>
                </a:lnTo>
                <a:lnTo>
                  <a:pt x="35" y="10"/>
                </a:lnTo>
                <a:lnTo>
                  <a:pt x="38" y="13"/>
                </a:lnTo>
                <a:lnTo>
                  <a:pt x="35" y="20"/>
                </a:lnTo>
                <a:lnTo>
                  <a:pt x="35" y="24"/>
                </a:lnTo>
                <a:lnTo>
                  <a:pt x="38" y="31"/>
                </a:lnTo>
                <a:lnTo>
                  <a:pt x="38" y="45"/>
                </a:lnTo>
                <a:lnTo>
                  <a:pt x="38" y="69"/>
                </a:lnTo>
                <a:lnTo>
                  <a:pt x="42" y="7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7" name="Freeform 355">
            <a:extLst>
              <a:ext uri="{FF2B5EF4-FFF2-40B4-BE49-F238E27FC236}">
                <a16:creationId xmlns:a16="http://schemas.microsoft.com/office/drawing/2014/main" id="{3CAF3EE5-8904-B922-53C0-CE838FADE0A8}"/>
              </a:ext>
              <a:ext uri="{C183D7F6-B498-43B3-948B-1728B52AA6E4}">
                <adec:decorative xmlns:adec="http://schemas.microsoft.com/office/drawing/2017/decorative" val="1"/>
              </a:ext>
            </a:extLst>
          </p:cNvPr>
          <p:cNvSpPr>
            <a:spLocks/>
          </p:cNvSpPr>
          <p:nvPr/>
        </p:nvSpPr>
        <p:spPr bwMode="auto">
          <a:xfrm>
            <a:off x="9104595" y="5695851"/>
            <a:ext cx="110599" cy="130973"/>
          </a:xfrm>
          <a:custGeom>
            <a:avLst/>
            <a:gdLst>
              <a:gd name="T0" fmla="*/ 7 w 38"/>
              <a:gd name="T1" fmla="*/ 0 h 45"/>
              <a:gd name="T2" fmla="*/ 17 w 38"/>
              <a:gd name="T3" fmla="*/ 14 h 45"/>
              <a:gd name="T4" fmla="*/ 24 w 38"/>
              <a:gd name="T5" fmla="*/ 14 h 45"/>
              <a:gd name="T6" fmla="*/ 31 w 38"/>
              <a:gd name="T7" fmla="*/ 7 h 45"/>
              <a:gd name="T8" fmla="*/ 38 w 38"/>
              <a:gd name="T9" fmla="*/ 25 h 45"/>
              <a:gd name="T10" fmla="*/ 28 w 38"/>
              <a:gd name="T11" fmla="*/ 31 h 45"/>
              <a:gd name="T12" fmla="*/ 21 w 38"/>
              <a:gd name="T13" fmla="*/ 25 h 45"/>
              <a:gd name="T14" fmla="*/ 21 w 38"/>
              <a:gd name="T15" fmla="*/ 45 h 45"/>
              <a:gd name="T16" fmla="*/ 14 w 38"/>
              <a:gd name="T17" fmla="*/ 45 h 45"/>
              <a:gd name="T18" fmla="*/ 0 w 38"/>
              <a:gd name="T19" fmla="*/ 18 h 45"/>
              <a:gd name="T20" fmla="*/ 3 w 38"/>
              <a:gd name="T21" fmla="*/ 21 h 45"/>
              <a:gd name="T22" fmla="*/ 7 w 38"/>
              <a:gd name="T23" fmla="*/ 28 h 45"/>
              <a:gd name="T24" fmla="*/ 10 w 38"/>
              <a:gd name="T25" fmla="*/ 31 h 45"/>
              <a:gd name="T26" fmla="*/ 10 w 38"/>
              <a:gd name="T27" fmla="*/ 28 h 45"/>
              <a:gd name="T28" fmla="*/ 10 w 38"/>
              <a:gd name="T29" fmla="*/ 25 h 45"/>
              <a:gd name="T30" fmla="*/ 3 w 38"/>
              <a:gd name="T31" fmla="*/ 18 h 45"/>
              <a:gd name="T32" fmla="*/ 0 w 38"/>
              <a:gd name="T33" fmla="*/ 4 h 45"/>
              <a:gd name="T34" fmla="*/ 0 w 38"/>
              <a:gd name="T35" fmla="*/ 0 h 45"/>
              <a:gd name="T36" fmla="*/ 3 w 38"/>
              <a:gd name="T37" fmla="*/ 0 h 45"/>
              <a:gd name="T38" fmla="*/ 7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7" y="0"/>
                </a:moveTo>
                <a:lnTo>
                  <a:pt x="17" y="14"/>
                </a:lnTo>
                <a:lnTo>
                  <a:pt x="24" y="14"/>
                </a:lnTo>
                <a:lnTo>
                  <a:pt x="31" y="7"/>
                </a:lnTo>
                <a:lnTo>
                  <a:pt x="38" y="25"/>
                </a:lnTo>
                <a:lnTo>
                  <a:pt x="28" y="31"/>
                </a:lnTo>
                <a:lnTo>
                  <a:pt x="21" y="25"/>
                </a:lnTo>
                <a:lnTo>
                  <a:pt x="21" y="45"/>
                </a:lnTo>
                <a:lnTo>
                  <a:pt x="14" y="45"/>
                </a:lnTo>
                <a:lnTo>
                  <a:pt x="0" y="18"/>
                </a:lnTo>
                <a:lnTo>
                  <a:pt x="3" y="21"/>
                </a:lnTo>
                <a:lnTo>
                  <a:pt x="7" y="28"/>
                </a:lnTo>
                <a:lnTo>
                  <a:pt x="10" y="31"/>
                </a:lnTo>
                <a:lnTo>
                  <a:pt x="10" y="28"/>
                </a:lnTo>
                <a:lnTo>
                  <a:pt x="10" y="25"/>
                </a:lnTo>
                <a:lnTo>
                  <a:pt x="3" y="18"/>
                </a:lnTo>
                <a:lnTo>
                  <a:pt x="0" y="4"/>
                </a:lnTo>
                <a:lnTo>
                  <a:pt x="0" y="0"/>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8" name="Freeform 356">
            <a:extLst>
              <a:ext uri="{FF2B5EF4-FFF2-40B4-BE49-F238E27FC236}">
                <a16:creationId xmlns:a16="http://schemas.microsoft.com/office/drawing/2014/main" id="{D3EC2D06-2A24-12DB-B13E-FA92CFFA8870}"/>
              </a:ext>
              <a:ext uri="{C183D7F6-B498-43B3-948B-1728B52AA6E4}">
                <adec:decorative xmlns:adec="http://schemas.microsoft.com/office/drawing/2017/decorative" val="1"/>
              </a:ext>
            </a:extLst>
          </p:cNvPr>
          <p:cNvSpPr>
            <a:spLocks/>
          </p:cNvSpPr>
          <p:nvPr/>
        </p:nvSpPr>
        <p:spPr bwMode="auto">
          <a:xfrm>
            <a:off x="9165716" y="5736597"/>
            <a:ext cx="180451" cy="171720"/>
          </a:xfrm>
          <a:custGeom>
            <a:avLst/>
            <a:gdLst>
              <a:gd name="T0" fmla="*/ 31 w 62"/>
              <a:gd name="T1" fmla="*/ 0 h 59"/>
              <a:gd name="T2" fmla="*/ 38 w 62"/>
              <a:gd name="T3" fmla="*/ 7 h 59"/>
              <a:gd name="T4" fmla="*/ 45 w 62"/>
              <a:gd name="T5" fmla="*/ 24 h 59"/>
              <a:gd name="T6" fmla="*/ 62 w 62"/>
              <a:gd name="T7" fmla="*/ 28 h 59"/>
              <a:gd name="T8" fmla="*/ 52 w 62"/>
              <a:gd name="T9" fmla="*/ 42 h 59"/>
              <a:gd name="T10" fmla="*/ 24 w 62"/>
              <a:gd name="T11" fmla="*/ 59 h 59"/>
              <a:gd name="T12" fmla="*/ 21 w 62"/>
              <a:gd name="T13" fmla="*/ 59 h 59"/>
              <a:gd name="T14" fmla="*/ 14 w 62"/>
              <a:gd name="T15" fmla="*/ 45 h 59"/>
              <a:gd name="T16" fmla="*/ 3 w 62"/>
              <a:gd name="T17" fmla="*/ 38 h 59"/>
              <a:gd name="T18" fmla="*/ 0 w 62"/>
              <a:gd name="T19" fmla="*/ 31 h 59"/>
              <a:gd name="T20" fmla="*/ 0 w 62"/>
              <a:gd name="T21" fmla="*/ 11 h 59"/>
              <a:gd name="T22" fmla="*/ 7 w 62"/>
              <a:gd name="T23" fmla="*/ 17 h 59"/>
              <a:gd name="T24" fmla="*/ 17 w 62"/>
              <a:gd name="T25" fmla="*/ 11 h 59"/>
              <a:gd name="T26" fmla="*/ 31 w 62"/>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9">
                <a:moveTo>
                  <a:pt x="31" y="0"/>
                </a:moveTo>
                <a:lnTo>
                  <a:pt x="38" y="7"/>
                </a:lnTo>
                <a:lnTo>
                  <a:pt x="45" y="24"/>
                </a:lnTo>
                <a:lnTo>
                  <a:pt x="62" y="28"/>
                </a:lnTo>
                <a:lnTo>
                  <a:pt x="52" y="42"/>
                </a:lnTo>
                <a:lnTo>
                  <a:pt x="24" y="59"/>
                </a:lnTo>
                <a:lnTo>
                  <a:pt x="21" y="59"/>
                </a:lnTo>
                <a:lnTo>
                  <a:pt x="14" y="45"/>
                </a:lnTo>
                <a:lnTo>
                  <a:pt x="3" y="38"/>
                </a:lnTo>
                <a:lnTo>
                  <a:pt x="0" y="31"/>
                </a:lnTo>
                <a:lnTo>
                  <a:pt x="0" y="11"/>
                </a:lnTo>
                <a:lnTo>
                  <a:pt x="7" y="17"/>
                </a:lnTo>
                <a:lnTo>
                  <a:pt x="17"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9" name="Freeform 357">
            <a:extLst>
              <a:ext uri="{FF2B5EF4-FFF2-40B4-BE49-F238E27FC236}">
                <a16:creationId xmlns:a16="http://schemas.microsoft.com/office/drawing/2014/main" id="{D2238B28-0377-C7D1-3DCC-916FE3387B1D}"/>
              </a:ext>
              <a:ext uri="{C183D7F6-B498-43B3-948B-1728B52AA6E4}">
                <adec:decorative xmlns:adec="http://schemas.microsoft.com/office/drawing/2017/decorative" val="1"/>
              </a:ext>
            </a:extLst>
          </p:cNvPr>
          <p:cNvSpPr>
            <a:spLocks/>
          </p:cNvSpPr>
          <p:nvPr/>
        </p:nvSpPr>
        <p:spPr bwMode="auto">
          <a:xfrm>
            <a:off x="9124969" y="5614358"/>
            <a:ext cx="212467" cy="154257"/>
          </a:xfrm>
          <a:custGeom>
            <a:avLst/>
            <a:gdLst>
              <a:gd name="T0" fmla="*/ 10 w 73"/>
              <a:gd name="T1" fmla="*/ 0 h 53"/>
              <a:gd name="T2" fmla="*/ 28 w 73"/>
              <a:gd name="T3" fmla="*/ 11 h 53"/>
              <a:gd name="T4" fmla="*/ 31 w 73"/>
              <a:gd name="T5" fmla="*/ 18 h 53"/>
              <a:gd name="T6" fmla="*/ 52 w 73"/>
              <a:gd name="T7" fmla="*/ 18 h 53"/>
              <a:gd name="T8" fmla="*/ 55 w 73"/>
              <a:gd name="T9" fmla="*/ 18 h 53"/>
              <a:gd name="T10" fmla="*/ 62 w 73"/>
              <a:gd name="T11" fmla="*/ 28 h 53"/>
              <a:gd name="T12" fmla="*/ 69 w 73"/>
              <a:gd name="T13" fmla="*/ 32 h 53"/>
              <a:gd name="T14" fmla="*/ 73 w 73"/>
              <a:gd name="T15" fmla="*/ 42 h 53"/>
              <a:gd name="T16" fmla="*/ 52 w 73"/>
              <a:gd name="T17" fmla="*/ 49 h 53"/>
              <a:gd name="T18" fmla="*/ 45 w 73"/>
              <a:gd name="T19" fmla="*/ 42 h 53"/>
              <a:gd name="T20" fmla="*/ 31 w 73"/>
              <a:gd name="T21" fmla="*/ 53 h 53"/>
              <a:gd name="T22" fmla="*/ 24 w 73"/>
              <a:gd name="T23" fmla="*/ 35 h 53"/>
              <a:gd name="T24" fmla="*/ 17 w 73"/>
              <a:gd name="T25" fmla="*/ 42 h 53"/>
              <a:gd name="T26" fmla="*/ 10 w 73"/>
              <a:gd name="T27" fmla="*/ 42 h 53"/>
              <a:gd name="T28" fmla="*/ 0 w 73"/>
              <a:gd name="T29" fmla="*/ 28 h 53"/>
              <a:gd name="T30" fmla="*/ 3 w 73"/>
              <a:gd name="T31" fmla="*/ 28 h 53"/>
              <a:gd name="T32" fmla="*/ 7 w 73"/>
              <a:gd name="T33" fmla="*/ 28 h 53"/>
              <a:gd name="T34" fmla="*/ 7 w 73"/>
              <a:gd name="T35" fmla="*/ 25 h 53"/>
              <a:gd name="T36" fmla="*/ 7 w 73"/>
              <a:gd name="T37" fmla="*/ 21 h 53"/>
              <a:gd name="T38" fmla="*/ 10 w 73"/>
              <a:gd name="T39" fmla="*/ 11 h 53"/>
              <a:gd name="T40" fmla="*/ 10 w 73"/>
              <a:gd name="T41" fmla="*/ 7 h 53"/>
              <a:gd name="T42" fmla="*/ 10 w 73"/>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3">
                <a:moveTo>
                  <a:pt x="10" y="0"/>
                </a:moveTo>
                <a:lnTo>
                  <a:pt x="28" y="11"/>
                </a:lnTo>
                <a:lnTo>
                  <a:pt x="31" y="18"/>
                </a:lnTo>
                <a:lnTo>
                  <a:pt x="52" y="18"/>
                </a:lnTo>
                <a:lnTo>
                  <a:pt x="55" y="18"/>
                </a:lnTo>
                <a:lnTo>
                  <a:pt x="62" y="28"/>
                </a:lnTo>
                <a:lnTo>
                  <a:pt x="69" y="32"/>
                </a:lnTo>
                <a:lnTo>
                  <a:pt x="73" y="42"/>
                </a:lnTo>
                <a:lnTo>
                  <a:pt x="52" y="49"/>
                </a:lnTo>
                <a:lnTo>
                  <a:pt x="45" y="42"/>
                </a:lnTo>
                <a:lnTo>
                  <a:pt x="31" y="53"/>
                </a:lnTo>
                <a:lnTo>
                  <a:pt x="24" y="35"/>
                </a:lnTo>
                <a:lnTo>
                  <a:pt x="17" y="42"/>
                </a:lnTo>
                <a:lnTo>
                  <a:pt x="10" y="42"/>
                </a:lnTo>
                <a:lnTo>
                  <a:pt x="0" y="28"/>
                </a:lnTo>
                <a:lnTo>
                  <a:pt x="3" y="28"/>
                </a:lnTo>
                <a:lnTo>
                  <a:pt x="7" y="28"/>
                </a:lnTo>
                <a:lnTo>
                  <a:pt x="7" y="25"/>
                </a:lnTo>
                <a:lnTo>
                  <a:pt x="7" y="21"/>
                </a:lnTo>
                <a:lnTo>
                  <a:pt x="10" y="11"/>
                </a:lnTo>
                <a:lnTo>
                  <a:pt x="10"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0" name="Freeform 358">
            <a:extLst>
              <a:ext uri="{FF2B5EF4-FFF2-40B4-BE49-F238E27FC236}">
                <a16:creationId xmlns:a16="http://schemas.microsoft.com/office/drawing/2014/main" id="{FED6AC74-FA61-414F-E899-ED899816B5B6}"/>
              </a:ext>
              <a:ext uri="{C183D7F6-B498-43B3-948B-1728B52AA6E4}">
                <adec:decorative xmlns:adec="http://schemas.microsoft.com/office/drawing/2017/decorative" val="1"/>
              </a:ext>
            </a:extLst>
          </p:cNvPr>
          <p:cNvSpPr>
            <a:spLocks/>
          </p:cNvSpPr>
          <p:nvPr/>
        </p:nvSpPr>
        <p:spPr bwMode="auto">
          <a:xfrm>
            <a:off x="9124968" y="5614357"/>
            <a:ext cx="20374" cy="32016"/>
          </a:xfrm>
          <a:custGeom>
            <a:avLst/>
            <a:gdLst>
              <a:gd name="T0" fmla="*/ 7 w 7"/>
              <a:gd name="T1" fmla="*/ 7 h 11"/>
              <a:gd name="T2" fmla="*/ 3 w 7"/>
              <a:gd name="T3" fmla="*/ 11 h 11"/>
              <a:gd name="T4" fmla="*/ 0 w 7"/>
              <a:gd name="T5" fmla="*/ 7 h 11"/>
              <a:gd name="T6" fmla="*/ 0 w 7"/>
              <a:gd name="T7" fmla="*/ 4 h 11"/>
              <a:gd name="T8" fmla="*/ 0 w 7"/>
              <a:gd name="T9" fmla="*/ 0 h 11"/>
              <a:gd name="T10" fmla="*/ 3 w 7"/>
              <a:gd name="T11" fmla="*/ 0 h 11"/>
              <a:gd name="T12" fmla="*/ 7 w 7"/>
              <a:gd name="T13" fmla="*/ 0 h 11"/>
              <a:gd name="T14" fmla="*/ 7 w 7"/>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7"/>
                </a:moveTo>
                <a:lnTo>
                  <a:pt x="3" y="11"/>
                </a:lnTo>
                <a:lnTo>
                  <a:pt x="0" y="7"/>
                </a:lnTo>
                <a:lnTo>
                  <a:pt x="0" y="4"/>
                </a:lnTo>
                <a:lnTo>
                  <a:pt x="0" y="0"/>
                </a:lnTo>
                <a:lnTo>
                  <a:pt x="3" y="0"/>
                </a:lnTo>
                <a:lnTo>
                  <a:pt x="7" y="0"/>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1" name="Freeform 359">
            <a:extLst>
              <a:ext uri="{FF2B5EF4-FFF2-40B4-BE49-F238E27FC236}">
                <a16:creationId xmlns:a16="http://schemas.microsoft.com/office/drawing/2014/main" id="{2FE88750-FF05-9477-5D20-4FE4321A06B1}"/>
              </a:ext>
              <a:ext uri="{C183D7F6-B498-43B3-948B-1728B52AA6E4}">
                <adec:decorative xmlns:adec="http://schemas.microsoft.com/office/drawing/2017/decorative" val="1"/>
              </a:ext>
            </a:extLst>
          </p:cNvPr>
          <p:cNvSpPr>
            <a:spLocks/>
          </p:cNvSpPr>
          <p:nvPr/>
        </p:nvSpPr>
        <p:spPr bwMode="auto">
          <a:xfrm>
            <a:off x="9063847" y="5748239"/>
            <a:ext cx="162988" cy="241572"/>
          </a:xfrm>
          <a:custGeom>
            <a:avLst/>
            <a:gdLst>
              <a:gd name="T0" fmla="*/ 14 w 56"/>
              <a:gd name="T1" fmla="*/ 0 h 83"/>
              <a:gd name="T2" fmla="*/ 28 w 56"/>
              <a:gd name="T3" fmla="*/ 27 h 83"/>
              <a:gd name="T4" fmla="*/ 35 w 56"/>
              <a:gd name="T5" fmla="*/ 27 h 83"/>
              <a:gd name="T6" fmla="*/ 38 w 56"/>
              <a:gd name="T7" fmla="*/ 34 h 83"/>
              <a:gd name="T8" fmla="*/ 49 w 56"/>
              <a:gd name="T9" fmla="*/ 41 h 83"/>
              <a:gd name="T10" fmla="*/ 56 w 56"/>
              <a:gd name="T11" fmla="*/ 55 h 83"/>
              <a:gd name="T12" fmla="*/ 35 w 56"/>
              <a:gd name="T13" fmla="*/ 62 h 83"/>
              <a:gd name="T14" fmla="*/ 35 w 56"/>
              <a:gd name="T15" fmla="*/ 83 h 83"/>
              <a:gd name="T16" fmla="*/ 28 w 56"/>
              <a:gd name="T17" fmla="*/ 79 h 83"/>
              <a:gd name="T18" fmla="*/ 17 w 56"/>
              <a:gd name="T19" fmla="*/ 79 h 83"/>
              <a:gd name="T20" fmla="*/ 17 w 56"/>
              <a:gd name="T21" fmla="*/ 76 h 83"/>
              <a:gd name="T22" fmla="*/ 14 w 56"/>
              <a:gd name="T23" fmla="*/ 69 h 83"/>
              <a:gd name="T24" fmla="*/ 14 w 56"/>
              <a:gd name="T25" fmla="*/ 62 h 83"/>
              <a:gd name="T26" fmla="*/ 14 w 56"/>
              <a:gd name="T27" fmla="*/ 55 h 83"/>
              <a:gd name="T28" fmla="*/ 14 w 56"/>
              <a:gd name="T29" fmla="*/ 52 h 83"/>
              <a:gd name="T30" fmla="*/ 10 w 56"/>
              <a:gd name="T31" fmla="*/ 48 h 83"/>
              <a:gd name="T32" fmla="*/ 10 w 56"/>
              <a:gd name="T33" fmla="*/ 38 h 83"/>
              <a:gd name="T34" fmla="*/ 7 w 56"/>
              <a:gd name="T35" fmla="*/ 34 h 83"/>
              <a:gd name="T36" fmla="*/ 10 w 56"/>
              <a:gd name="T37" fmla="*/ 31 h 83"/>
              <a:gd name="T38" fmla="*/ 14 w 56"/>
              <a:gd name="T39" fmla="*/ 27 h 83"/>
              <a:gd name="T40" fmla="*/ 10 w 56"/>
              <a:gd name="T41" fmla="*/ 24 h 83"/>
              <a:gd name="T42" fmla="*/ 3 w 56"/>
              <a:gd name="T43" fmla="*/ 20 h 83"/>
              <a:gd name="T44" fmla="*/ 0 w 56"/>
              <a:gd name="T45" fmla="*/ 17 h 83"/>
              <a:gd name="T46" fmla="*/ 3 w 56"/>
              <a:gd name="T47" fmla="*/ 13 h 83"/>
              <a:gd name="T48" fmla="*/ 10 w 56"/>
              <a:gd name="T49" fmla="*/ 13 h 83"/>
              <a:gd name="T50" fmla="*/ 10 w 56"/>
              <a:gd name="T51" fmla="*/ 10 h 83"/>
              <a:gd name="T52" fmla="*/ 10 w 56"/>
              <a:gd name="T53" fmla="*/ 7 h 83"/>
              <a:gd name="T54" fmla="*/ 7 w 56"/>
              <a:gd name="T55" fmla="*/ 3 h 83"/>
              <a:gd name="T56" fmla="*/ 10 w 56"/>
              <a:gd name="T57" fmla="*/ 0 h 83"/>
              <a:gd name="T58" fmla="*/ 14 w 56"/>
              <a:gd name="T5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83">
                <a:moveTo>
                  <a:pt x="14" y="0"/>
                </a:moveTo>
                <a:lnTo>
                  <a:pt x="28" y="27"/>
                </a:lnTo>
                <a:lnTo>
                  <a:pt x="35" y="27"/>
                </a:lnTo>
                <a:lnTo>
                  <a:pt x="38" y="34"/>
                </a:lnTo>
                <a:lnTo>
                  <a:pt x="49" y="41"/>
                </a:lnTo>
                <a:lnTo>
                  <a:pt x="56" y="55"/>
                </a:lnTo>
                <a:lnTo>
                  <a:pt x="35" y="62"/>
                </a:lnTo>
                <a:lnTo>
                  <a:pt x="35" y="83"/>
                </a:lnTo>
                <a:lnTo>
                  <a:pt x="28" y="79"/>
                </a:lnTo>
                <a:lnTo>
                  <a:pt x="17" y="79"/>
                </a:lnTo>
                <a:lnTo>
                  <a:pt x="17" y="76"/>
                </a:lnTo>
                <a:lnTo>
                  <a:pt x="14" y="69"/>
                </a:lnTo>
                <a:lnTo>
                  <a:pt x="14" y="62"/>
                </a:lnTo>
                <a:lnTo>
                  <a:pt x="14" y="55"/>
                </a:lnTo>
                <a:lnTo>
                  <a:pt x="14" y="52"/>
                </a:lnTo>
                <a:lnTo>
                  <a:pt x="10" y="48"/>
                </a:lnTo>
                <a:lnTo>
                  <a:pt x="10" y="38"/>
                </a:lnTo>
                <a:lnTo>
                  <a:pt x="7" y="34"/>
                </a:lnTo>
                <a:lnTo>
                  <a:pt x="10" y="31"/>
                </a:lnTo>
                <a:lnTo>
                  <a:pt x="14" y="27"/>
                </a:lnTo>
                <a:lnTo>
                  <a:pt x="10" y="24"/>
                </a:lnTo>
                <a:lnTo>
                  <a:pt x="3" y="20"/>
                </a:lnTo>
                <a:lnTo>
                  <a:pt x="0" y="17"/>
                </a:lnTo>
                <a:lnTo>
                  <a:pt x="3" y="13"/>
                </a:lnTo>
                <a:lnTo>
                  <a:pt x="10" y="13"/>
                </a:lnTo>
                <a:lnTo>
                  <a:pt x="10" y="10"/>
                </a:lnTo>
                <a:lnTo>
                  <a:pt x="10" y="7"/>
                </a:lnTo>
                <a:lnTo>
                  <a:pt x="7" y="3"/>
                </a:lnTo>
                <a:lnTo>
                  <a:pt x="10" y="0"/>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2" name="Freeform 360">
            <a:extLst>
              <a:ext uri="{FF2B5EF4-FFF2-40B4-BE49-F238E27FC236}">
                <a16:creationId xmlns:a16="http://schemas.microsoft.com/office/drawing/2014/main" id="{D21EB3CD-999A-DB91-921A-6168163298FE}"/>
              </a:ext>
              <a:ext uri="{C183D7F6-B498-43B3-948B-1728B52AA6E4}">
                <adec:decorative xmlns:adec="http://schemas.microsoft.com/office/drawing/2017/decorative" val="1"/>
              </a:ext>
            </a:extLst>
          </p:cNvPr>
          <p:cNvSpPr>
            <a:spLocks/>
          </p:cNvSpPr>
          <p:nvPr/>
        </p:nvSpPr>
        <p:spPr bwMode="auto">
          <a:xfrm>
            <a:off x="8993996" y="6018918"/>
            <a:ext cx="29105" cy="72763"/>
          </a:xfrm>
          <a:custGeom>
            <a:avLst/>
            <a:gdLst>
              <a:gd name="T0" fmla="*/ 7 w 10"/>
              <a:gd name="T1" fmla="*/ 25 h 25"/>
              <a:gd name="T2" fmla="*/ 3 w 10"/>
              <a:gd name="T3" fmla="*/ 21 h 25"/>
              <a:gd name="T4" fmla="*/ 0 w 10"/>
              <a:gd name="T5" fmla="*/ 14 h 25"/>
              <a:gd name="T6" fmla="*/ 0 w 10"/>
              <a:gd name="T7" fmla="*/ 4 h 25"/>
              <a:gd name="T8" fmla="*/ 0 w 10"/>
              <a:gd name="T9" fmla="*/ 0 h 25"/>
              <a:gd name="T10" fmla="*/ 3 w 10"/>
              <a:gd name="T11" fmla="*/ 0 h 25"/>
              <a:gd name="T12" fmla="*/ 7 w 10"/>
              <a:gd name="T13" fmla="*/ 4 h 25"/>
              <a:gd name="T14" fmla="*/ 10 w 10"/>
              <a:gd name="T15" fmla="*/ 11 h 25"/>
              <a:gd name="T16" fmla="*/ 10 w 10"/>
              <a:gd name="T17" fmla="*/ 14 h 25"/>
              <a:gd name="T18" fmla="*/ 10 w 10"/>
              <a:gd name="T19" fmla="*/ 18 h 25"/>
              <a:gd name="T20" fmla="*/ 7 w 10"/>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5">
                <a:moveTo>
                  <a:pt x="7" y="25"/>
                </a:moveTo>
                <a:lnTo>
                  <a:pt x="3" y="21"/>
                </a:lnTo>
                <a:lnTo>
                  <a:pt x="0" y="14"/>
                </a:lnTo>
                <a:lnTo>
                  <a:pt x="0" y="4"/>
                </a:lnTo>
                <a:lnTo>
                  <a:pt x="0" y="0"/>
                </a:lnTo>
                <a:lnTo>
                  <a:pt x="3" y="0"/>
                </a:lnTo>
                <a:lnTo>
                  <a:pt x="7" y="4"/>
                </a:lnTo>
                <a:lnTo>
                  <a:pt x="10" y="11"/>
                </a:lnTo>
                <a:lnTo>
                  <a:pt x="10" y="14"/>
                </a:lnTo>
                <a:lnTo>
                  <a:pt x="10" y="18"/>
                </a:lnTo>
                <a:lnTo>
                  <a:pt x="7" y="2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3" name="Freeform 361">
            <a:extLst>
              <a:ext uri="{FF2B5EF4-FFF2-40B4-BE49-F238E27FC236}">
                <a16:creationId xmlns:a16="http://schemas.microsoft.com/office/drawing/2014/main" id="{47B05BF5-35B8-CE27-AF83-D5B77749C10C}"/>
              </a:ext>
              <a:ext uri="{C183D7F6-B498-43B3-948B-1728B52AA6E4}">
                <adec:decorative xmlns:adec="http://schemas.microsoft.com/office/drawing/2017/decorative" val="1"/>
              </a:ext>
            </a:extLst>
          </p:cNvPr>
          <p:cNvSpPr>
            <a:spLocks/>
          </p:cNvSpPr>
          <p:nvPr/>
        </p:nvSpPr>
        <p:spPr bwMode="auto">
          <a:xfrm>
            <a:off x="8953248" y="6050932"/>
            <a:ext cx="20374" cy="49479"/>
          </a:xfrm>
          <a:custGeom>
            <a:avLst/>
            <a:gdLst>
              <a:gd name="T0" fmla="*/ 0 w 7"/>
              <a:gd name="T1" fmla="*/ 10 h 17"/>
              <a:gd name="T2" fmla="*/ 0 w 7"/>
              <a:gd name="T3" fmla="*/ 3 h 17"/>
              <a:gd name="T4" fmla="*/ 3 w 7"/>
              <a:gd name="T5" fmla="*/ 0 h 17"/>
              <a:gd name="T6" fmla="*/ 7 w 7"/>
              <a:gd name="T7" fmla="*/ 3 h 17"/>
              <a:gd name="T8" fmla="*/ 7 w 7"/>
              <a:gd name="T9" fmla="*/ 7 h 17"/>
              <a:gd name="T10" fmla="*/ 7 w 7"/>
              <a:gd name="T11" fmla="*/ 14 h 17"/>
              <a:gd name="T12" fmla="*/ 7 w 7"/>
              <a:gd name="T13" fmla="*/ 17 h 17"/>
              <a:gd name="T14" fmla="*/ 3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3"/>
                </a:lnTo>
                <a:lnTo>
                  <a:pt x="3" y="0"/>
                </a:lnTo>
                <a:lnTo>
                  <a:pt x="7" y="3"/>
                </a:lnTo>
                <a:lnTo>
                  <a:pt x="7" y="7"/>
                </a:lnTo>
                <a:lnTo>
                  <a:pt x="7" y="14"/>
                </a:lnTo>
                <a:lnTo>
                  <a:pt x="7" y="17"/>
                </a:lnTo>
                <a:lnTo>
                  <a:pt x="3" y="17"/>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4" name="Freeform 362">
            <a:extLst>
              <a:ext uri="{FF2B5EF4-FFF2-40B4-BE49-F238E27FC236}">
                <a16:creationId xmlns:a16="http://schemas.microsoft.com/office/drawing/2014/main" id="{6CF680FC-6987-428F-95D8-4E477BC6FAAE}"/>
              </a:ext>
              <a:ext uri="{C183D7F6-B498-43B3-948B-1728B52AA6E4}">
                <adec:decorative xmlns:adec="http://schemas.microsoft.com/office/drawing/2017/decorative" val="1"/>
              </a:ext>
            </a:extLst>
          </p:cNvPr>
          <p:cNvSpPr>
            <a:spLocks/>
          </p:cNvSpPr>
          <p:nvPr/>
        </p:nvSpPr>
        <p:spPr bwMode="auto">
          <a:xfrm>
            <a:off x="8982353" y="6100411"/>
            <a:ext cx="32016" cy="49479"/>
          </a:xfrm>
          <a:custGeom>
            <a:avLst/>
            <a:gdLst>
              <a:gd name="T0" fmla="*/ 11 w 11"/>
              <a:gd name="T1" fmla="*/ 3 h 17"/>
              <a:gd name="T2" fmla="*/ 7 w 11"/>
              <a:gd name="T3" fmla="*/ 17 h 17"/>
              <a:gd name="T4" fmla="*/ 4 w 11"/>
              <a:gd name="T5" fmla="*/ 17 h 17"/>
              <a:gd name="T6" fmla="*/ 0 w 11"/>
              <a:gd name="T7" fmla="*/ 14 h 17"/>
              <a:gd name="T8" fmla="*/ 0 w 11"/>
              <a:gd name="T9" fmla="*/ 7 h 17"/>
              <a:gd name="T10" fmla="*/ 0 w 11"/>
              <a:gd name="T11" fmla="*/ 3 h 17"/>
              <a:gd name="T12" fmla="*/ 4 w 11"/>
              <a:gd name="T13" fmla="*/ 0 h 17"/>
              <a:gd name="T14" fmla="*/ 11 w 1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3"/>
                </a:moveTo>
                <a:lnTo>
                  <a:pt x="7" y="17"/>
                </a:lnTo>
                <a:lnTo>
                  <a:pt x="4" y="17"/>
                </a:lnTo>
                <a:lnTo>
                  <a:pt x="0" y="14"/>
                </a:lnTo>
                <a:lnTo>
                  <a:pt x="0" y="7"/>
                </a:lnTo>
                <a:lnTo>
                  <a:pt x="0" y="3"/>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5" name="Freeform 363">
            <a:extLst>
              <a:ext uri="{FF2B5EF4-FFF2-40B4-BE49-F238E27FC236}">
                <a16:creationId xmlns:a16="http://schemas.microsoft.com/office/drawing/2014/main" id="{BC48FF43-661D-E51E-D9E1-0A627E2E9F99}"/>
              </a:ext>
              <a:ext uri="{C183D7F6-B498-43B3-948B-1728B52AA6E4}">
                <adec:decorative xmlns:adec="http://schemas.microsoft.com/office/drawing/2017/decorative" val="1"/>
              </a:ext>
            </a:extLst>
          </p:cNvPr>
          <p:cNvSpPr>
            <a:spLocks/>
          </p:cNvSpPr>
          <p:nvPr/>
        </p:nvSpPr>
        <p:spPr bwMode="auto">
          <a:xfrm>
            <a:off x="8892130" y="6170263"/>
            <a:ext cx="29105" cy="40747"/>
          </a:xfrm>
          <a:custGeom>
            <a:avLst/>
            <a:gdLst>
              <a:gd name="T0" fmla="*/ 0 w 10"/>
              <a:gd name="T1" fmla="*/ 4 h 14"/>
              <a:gd name="T2" fmla="*/ 7 w 10"/>
              <a:gd name="T3" fmla="*/ 0 h 14"/>
              <a:gd name="T4" fmla="*/ 10 w 10"/>
              <a:gd name="T5" fmla="*/ 4 h 14"/>
              <a:gd name="T6" fmla="*/ 10 w 10"/>
              <a:gd name="T7" fmla="*/ 11 h 14"/>
              <a:gd name="T8" fmla="*/ 7 w 10"/>
              <a:gd name="T9" fmla="*/ 14 h 14"/>
              <a:gd name="T10" fmla="*/ 3 w 10"/>
              <a:gd name="T11" fmla="*/ 14 h 14"/>
              <a:gd name="T12" fmla="*/ 0 w 10"/>
              <a:gd name="T13" fmla="*/ 14 h 14"/>
              <a:gd name="T14" fmla="*/ 0 w 10"/>
              <a:gd name="T15" fmla="*/ 11 h 14"/>
              <a:gd name="T16" fmla="*/ 0 w 10"/>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4"/>
                </a:moveTo>
                <a:lnTo>
                  <a:pt x="7" y="0"/>
                </a:lnTo>
                <a:lnTo>
                  <a:pt x="10" y="4"/>
                </a:lnTo>
                <a:lnTo>
                  <a:pt x="10" y="11"/>
                </a:lnTo>
                <a:lnTo>
                  <a:pt x="7" y="14"/>
                </a:lnTo>
                <a:lnTo>
                  <a:pt x="3" y="14"/>
                </a:lnTo>
                <a:lnTo>
                  <a:pt x="0" y="14"/>
                </a:lnTo>
                <a:lnTo>
                  <a:pt x="0" y="11"/>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6" name="Freeform 364">
            <a:extLst>
              <a:ext uri="{FF2B5EF4-FFF2-40B4-BE49-F238E27FC236}">
                <a16:creationId xmlns:a16="http://schemas.microsoft.com/office/drawing/2014/main" id="{95F0430E-8945-9537-88E9-812960EE5FAB}"/>
              </a:ext>
              <a:ext uri="{C183D7F6-B498-43B3-948B-1728B52AA6E4}">
                <adec:decorative xmlns:adec="http://schemas.microsoft.com/office/drawing/2017/decorative" val="1"/>
              </a:ext>
            </a:extLst>
          </p:cNvPr>
          <p:cNvSpPr>
            <a:spLocks/>
          </p:cNvSpPr>
          <p:nvPr/>
        </p:nvSpPr>
        <p:spPr bwMode="auto">
          <a:xfrm>
            <a:off x="8921233" y="6120784"/>
            <a:ext cx="32016" cy="40747"/>
          </a:xfrm>
          <a:custGeom>
            <a:avLst/>
            <a:gdLst>
              <a:gd name="T0" fmla="*/ 0 w 11"/>
              <a:gd name="T1" fmla="*/ 7 h 14"/>
              <a:gd name="T2" fmla="*/ 4 w 11"/>
              <a:gd name="T3" fmla="*/ 0 h 14"/>
              <a:gd name="T4" fmla="*/ 7 w 11"/>
              <a:gd name="T5" fmla="*/ 0 h 14"/>
              <a:gd name="T6" fmla="*/ 7 w 11"/>
              <a:gd name="T7" fmla="*/ 3 h 14"/>
              <a:gd name="T8" fmla="*/ 11 w 11"/>
              <a:gd name="T9" fmla="*/ 7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0"/>
                </a:lnTo>
                <a:lnTo>
                  <a:pt x="7" y="0"/>
                </a:lnTo>
                <a:lnTo>
                  <a:pt x="7" y="3"/>
                </a:lnTo>
                <a:lnTo>
                  <a:pt x="11" y="7"/>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7" name="Freeform 365">
            <a:extLst>
              <a:ext uri="{FF2B5EF4-FFF2-40B4-BE49-F238E27FC236}">
                <a16:creationId xmlns:a16="http://schemas.microsoft.com/office/drawing/2014/main" id="{C8119FE8-C89B-71DA-0CA2-96B2BD57A417}"/>
              </a:ext>
              <a:ext uri="{C183D7F6-B498-43B3-948B-1728B52AA6E4}">
                <adec:decorative xmlns:adec="http://schemas.microsoft.com/office/drawing/2017/decorative" val="1"/>
              </a:ext>
            </a:extLst>
          </p:cNvPr>
          <p:cNvSpPr>
            <a:spLocks/>
          </p:cNvSpPr>
          <p:nvPr/>
        </p:nvSpPr>
        <p:spPr bwMode="auto">
          <a:xfrm>
            <a:off x="8851383" y="6202278"/>
            <a:ext cx="29105" cy="40747"/>
          </a:xfrm>
          <a:custGeom>
            <a:avLst/>
            <a:gdLst>
              <a:gd name="T0" fmla="*/ 0 w 10"/>
              <a:gd name="T1" fmla="*/ 3 h 14"/>
              <a:gd name="T2" fmla="*/ 3 w 10"/>
              <a:gd name="T3" fmla="*/ 3 h 14"/>
              <a:gd name="T4" fmla="*/ 3 w 10"/>
              <a:gd name="T5" fmla="*/ 0 h 14"/>
              <a:gd name="T6" fmla="*/ 10 w 10"/>
              <a:gd name="T7" fmla="*/ 3 h 14"/>
              <a:gd name="T8" fmla="*/ 10 w 10"/>
              <a:gd name="T9" fmla="*/ 7 h 14"/>
              <a:gd name="T10" fmla="*/ 10 w 10"/>
              <a:gd name="T11" fmla="*/ 10 h 14"/>
              <a:gd name="T12" fmla="*/ 7 w 10"/>
              <a:gd name="T13" fmla="*/ 14 h 14"/>
              <a:gd name="T14" fmla="*/ 3 w 10"/>
              <a:gd name="T15" fmla="*/ 10 h 14"/>
              <a:gd name="T16" fmla="*/ 0 w 1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3"/>
                </a:moveTo>
                <a:lnTo>
                  <a:pt x="3" y="3"/>
                </a:lnTo>
                <a:lnTo>
                  <a:pt x="3" y="0"/>
                </a:lnTo>
                <a:lnTo>
                  <a:pt x="10" y="3"/>
                </a:lnTo>
                <a:lnTo>
                  <a:pt x="10" y="7"/>
                </a:lnTo>
                <a:lnTo>
                  <a:pt x="10" y="10"/>
                </a:lnTo>
                <a:lnTo>
                  <a:pt x="7" y="14"/>
                </a:lnTo>
                <a:lnTo>
                  <a:pt x="3" y="10"/>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8" name="Freeform 366">
            <a:extLst>
              <a:ext uri="{FF2B5EF4-FFF2-40B4-BE49-F238E27FC236}">
                <a16:creationId xmlns:a16="http://schemas.microsoft.com/office/drawing/2014/main" id="{8197011A-6648-8D40-7F68-853BADB2E0F2}"/>
              </a:ext>
              <a:ext uri="{C183D7F6-B498-43B3-948B-1728B52AA6E4}">
                <adec:decorative xmlns:adec="http://schemas.microsoft.com/office/drawing/2017/decorative" val="1"/>
              </a:ext>
            </a:extLst>
          </p:cNvPr>
          <p:cNvSpPr>
            <a:spLocks/>
          </p:cNvSpPr>
          <p:nvPr/>
        </p:nvSpPr>
        <p:spPr bwMode="auto">
          <a:xfrm>
            <a:off x="8880487" y="6129515"/>
            <a:ext cx="32016" cy="32016"/>
          </a:xfrm>
          <a:custGeom>
            <a:avLst/>
            <a:gdLst>
              <a:gd name="T0" fmla="*/ 0 w 11"/>
              <a:gd name="T1" fmla="*/ 7 h 11"/>
              <a:gd name="T2" fmla="*/ 4 w 11"/>
              <a:gd name="T3" fmla="*/ 0 h 11"/>
              <a:gd name="T4" fmla="*/ 7 w 11"/>
              <a:gd name="T5" fmla="*/ 0 h 11"/>
              <a:gd name="T6" fmla="*/ 11 w 11"/>
              <a:gd name="T7" fmla="*/ 0 h 11"/>
              <a:gd name="T8" fmla="*/ 11 w 11"/>
              <a:gd name="T9" fmla="*/ 4 h 11"/>
              <a:gd name="T10" fmla="*/ 7 w 11"/>
              <a:gd name="T11" fmla="*/ 7 h 11"/>
              <a:gd name="T12" fmla="*/ 7 w 11"/>
              <a:gd name="T13" fmla="*/ 11 h 11"/>
              <a:gd name="T14" fmla="*/ 4 w 11"/>
              <a:gd name="T15" fmla="*/ 11 h 11"/>
              <a:gd name="T16" fmla="*/ 0 w 11"/>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7"/>
                </a:moveTo>
                <a:lnTo>
                  <a:pt x="4" y="0"/>
                </a:lnTo>
                <a:lnTo>
                  <a:pt x="7" y="0"/>
                </a:lnTo>
                <a:lnTo>
                  <a:pt x="11" y="0"/>
                </a:lnTo>
                <a:lnTo>
                  <a:pt x="11" y="4"/>
                </a:lnTo>
                <a:lnTo>
                  <a:pt x="7" y="7"/>
                </a:lnTo>
                <a:lnTo>
                  <a:pt x="7" y="11"/>
                </a:lnTo>
                <a:lnTo>
                  <a:pt x="4"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9" name="Freeform 367">
            <a:extLst>
              <a:ext uri="{FF2B5EF4-FFF2-40B4-BE49-F238E27FC236}">
                <a16:creationId xmlns:a16="http://schemas.microsoft.com/office/drawing/2014/main" id="{A3909D83-DD2F-076B-3CCA-9B99D0A31822}"/>
              </a:ext>
              <a:ext uri="{C183D7F6-B498-43B3-948B-1728B52AA6E4}">
                <adec:decorative xmlns:adec="http://schemas.microsoft.com/office/drawing/2017/decorative" val="1"/>
              </a:ext>
            </a:extLst>
          </p:cNvPr>
          <p:cNvSpPr>
            <a:spLocks/>
          </p:cNvSpPr>
          <p:nvPr/>
        </p:nvSpPr>
        <p:spPr bwMode="auto">
          <a:xfrm>
            <a:off x="8761156" y="6149889"/>
            <a:ext cx="29105" cy="72763"/>
          </a:xfrm>
          <a:custGeom>
            <a:avLst/>
            <a:gdLst>
              <a:gd name="T0" fmla="*/ 0 w 10"/>
              <a:gd name="T1" fmla="*/ 11 h 25"/>
              <a:gd name="T2" fmla="*/ 0 w 10"/>
              <a:gd name="T3" fmla="*/ 7 h 25"/>
              <a:gd name="T4" fmla="*/ 3 w 10"/>
              <a:gd name="T5" fmla="*/ 4 h 25"/>
              <a:gd name="T6" fmla="*/ 7 w 10"/>
              <a:gd name="T7" fmla="*/ 4 h 25"/>
              <a:gd name="T8" fmla="*/ 10 w 10"/>
              <a:gd name="T9" fmla="*/ 0 h 25"/>
              <a:gd name="T10" fmla="*/ 10 w 10"/>
              <a:gd name="T11" fmla="*/ 4 h 25"/>
              <a:gd name="T12" fmla="*/ 10 w 10"/>
              <a:gd name="T13" fmla="*/ 7 h 25"/>
              <a:gd name="T14" fmla="*/ 10 w 10"/>
              <a:gd name="T15" fmla="*/ 11 h 25"/>
              <a:gd name="T16" fmla="*/ 10 w 10"/>
              <a:gd name="T17" fmla="*/ 14 h 25"/>
              <a:gd name="T18" fmla="*/ 10 w 10"/>
              <a:gd name="T19" fmla="*/ 18 h 25"/>
              <a:gd name="T20" fmla="*/ 10 w 10"/>
              <a:gd name="T21" fmla="*/ 21 h 25"/>
              <a:gd name="T22" fmla="*/ 7 w 10"/>
              <a:gd name="T23" fmla="*/ 25 h 25"/>
              <a:gd name="T24" fmla="*/ 3 w 10"/>
              <a:gd name="T25" fmla="*/ 25 h 25"/>
              <a:gd name="T26" fmla="*/ 3 w 10"/>
              <a:gd name="T27" fmla="*/ 21 h 25"/>
              <a:gd name="T28" fmla="*/ 3 w 10"/>
              <a:gd name="T29" fmla="*/ 18 h 25"/>
              <a:gd name="T30" fmla="*/ 3 w 10"/>
              <a:gd name="T31" fmla="*/ 14 h 25"/>
              <a:gd name="T32" fmla="*/ 0 w 10"/>
              <a:gd name="T3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25">
                <a:moveTo>
                  <a:pt x="0" y="11"/>
                </a:moveTo>
                <a:lnTo>
                  <a:pt x="0" y="7"/>
                </a:lnTo>
                <a:lnTo>
                  <a:pt x="3" y="4"/>
                </a:lnTo>
                <a:lnTo>
                  <a:pt x="7" y="4"/>
                </a:lnTo>
                <a:lnTo>
                  <a:pt x="10" y="0"/>
                </a:lnTo>
                <a:lnTo>
                  <a:pt x="10" y="4"/>
                </a:lnTo>
                <a:lnTo>
                  <a:pt x="10" y="7"/>
                </a:lnTo>
                <a:lnTo>
                  <a:pt x="10" y="11"/>
                </a:lnTo>
                <a:lnTo>
                  <a:pt x="10" y="14"/>
                </a:lnTo>
                <a:lnTo>
                  <a:pt x="10" y="18"/>
                </a:lnTo>
                <a:lnTo>
                  <a:pt x="10" y="21"/>
                </a:lnTo>
                <a:lnTo>
                  <a:pt x="7" y="25"/>
                </a:lnTo>
                <a:lnTo>
                  <a:pt x="3" y="25"/>
                </a:lnTo>
                <a:lnTo>
                  <a:pt x="3" y="21"/>
                </a:lnTo>
                <a:lnTo>
                  <a:pt x="3" y="18"/>
                </a:lnTo>
                <a:lnTo>
                  <a:pt x="3" y="14"/>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0" name="Freeform 368">
            <a:extLst>
              <a:ext uri="{FF2B5EF4-FFF2-40B4-BE49-F238E27FC236}">
                <a16:creationId xmlns:a16="http://schemas.microsoft.com/office/drawing/2014/main" id="{451DC50D-2B1B-9C15-D20E-ED33592BE1B3}"/>
              </a:ext>
              <a:ext uri="{C183D7F6-B498-43B3-948B-1728B52AA6E4}">
                <adec:decorative xmlns:adec="http://schemas.microsoft.com/office/drawing/2017/decorative" val="1"/>
              </a:ext>
            </a:extLst>
          </p:cNvPr>
          <p:cNvSpPr>
            <a:spLocks/>
          </p:cNvSpPr>
          <p:nvPr/>
        </p:nvSpPr>
        <p:spPr bwMode="auto">
          <a:xfrm>
            <a:off x="8749514" y="6109141"/>
            <a:ext cx="52389" cy="32016"/>
          </a:xfrm>
          <a:custGeom>
            <a:avLst/>
            <a:gdLst>
              <a:gd name="T0" fmla="*/ 4 w 18"/>
              <a:gd name="T1" fmla="*/ 7 h 11"/>
              <a:gd name="T2" fmla="*/ 0 w 18"/>
              <a:gd name="T3" fmla="*/ 4 h 11"/>
              <a:gd name="T4" fmla="*/ 4 w 18"/>
              <a:gd name="T5" fmla="*/ 4 h 11"/>
              <a:gd name="T6" fmla="*/ 7 w 18"/>
              <a:gd name="T7" fmla="*/ 0 h 11"/>
              <a:gd name="T8" fmla="*/ 11 w 18"/>
              <a:gd name="T9" fmla="*/ 4 h 11"/>
              <a:gd name="T10" fmla="*/ 14 w 18"/>
              <a:gd name="T11" fmla="*/ 7 h 11"/>
              <a:gd name="T12" fmla="*/ 18 w 18"/>
              <a:gd name="T13" fmla="*/ 7 h 11"/>
              <a:gd name="T14" fmla="*/ 18 w 18"/>
              <a:gd name="T15" fmla="*/ 11 h 11"/>
              <a:gd name="T16" fmla="*/ 14 w 18"/>
              <a:gd name="T17" fmla="*/ 11 h 11"/>
              <a:gd name="T18" fmla="*/ 11 w 18"/>
              <a:gd name="T19" fmla="*/ 11 h 11"/>
              <a:gd name="T20" fmla="*/ 4 w 18"/>
              <a:gd name="T21" fmla="*/ 11 h 11"/>
              <a:gd name="T22" fmla="*/ 4 w 18"/>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
                <a:moveTo>
                  <a:pt x="4" y="7"/>
                </a:moveTo>
                <a:lnTo>
                  <a:pt x="0" y="4"/>
                </a:lnTo>
                <a:lnTo>
                  <a:pt x="4" y="4"/>
                </a:lnTo>
                <a:lnTo>
                  <a:pt x="7" y="0"/>
                </a:lnTo>
                <a:lnTo>
                  <a:pt x="11" y="4"/>
                </a:lnTo>
                <a:lnTo>
                  <a:pt x="14" y="7"/>
                </a:lnTo>
                <a:lnTo>
                  <a:pt x="18" y="7"/>
                </a:lnTo>
                <a:lnTo>
                  <a:pt x="18" y="11"/>
                </a:lnTo>
                <a:lnTo>
                  <a:pt x="14" y="11"/>
                </a:lnTo>
                <a:lnTo>
                  <a:pt x="11" y="11"/>
                </a:lnTo>
                <a:lnTo>
                  <a:pt x="4" y="11"/>
                </a:lnTo>
                <a:lnTo>
                  <a:pt x="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1" name="Freeform 369">
            <a:extLst>
              <a:ext uri="{FF2B5EF4-FFF2-40B4-BE49-F238E27FC236}">
                <a16:creationId xmlns:a16="http://schemas.microsoft.com/office/drawing/2014/main" id="{4CC19665-95C0-07CB-0509-9308101E95BB}"/>
              </a:ext>
              <a:ext uri="{C183D7F6-B498-43B3-948B-1728B52AA6E4}">
                <adec:decorative xmlns:adec="http://schemas.microsoft.com/office/drawing/2017/decorative" val="1"/>
              </a:ext>
            </a:extLst>
          </p:cNvPr>
          <p:cNvSpPr>
            <a:spLocks/>
          </p:cNvSpPr>
          <p:nvPr/>
        </p:nvSpPr>
        <p:spPr bwMode="auto">
          <a:xfrm>
            <a:off x="8831008" y="6231383"/>
            <a:ext cx="40747" cy="61121"/>
          </a:xfrm>
          <a:custGeom>
            <a:avLst/>
            <a:gdLst>
              <a:gd name="T0" fmla="*/ 7 w 14"/>
              <a:gd name="T1" fmla="*/ 4 h 21"/>
              <a:gd name="T2" fmla="*/ 10 w 14"/>
              <a:gd name="T3" fmla="*/ 4 h 21"/>
              <a:gd name="T4" fmla="*/ 14 w 14"/>
              <a:gd name="T5" fmla="*/ 10 h 21"/>
              <a:gd name="T6" fmla="*/ 14 w 14"/>
              <a:gd name="T7" fmla="*/ 14 h 21"/>
              <a:gd name="T8" fmla="*/ 14 w 14"/>
              <a:gd name="T9" fmla="*/ 17 h 21"/>
              <a:gd name="T10" fmla="*/ 14 w 14"/>
              <a:gd name="T11" fmla="*/ 21 h 21"/>
              <a:gd name="T12" fmla="*/ 7 w 14"/>
              <a:gd name="T13" fmla="*/ 21 h 21"/>
              <a:gd name="T14" fmla="*/ 3 w 14"/>
              <a:gd name="T15" fmla="*/ 10 h 21"/>
              <a:gd name="T16" fmla="*/ 0 w 14"/>
              <a:gd name="T17" fmla="*/ 7 h 21"/>
              <a:gd name="T18" fmla="*/ 3 w 14"/>
              <a:gd name="T19" fmla="*/ 4 h 21"/>
              <a:gd name="T20" fmla="*/ 7 w 14"/>
              <a:gd name="T21" fmla="*/ 0 h 21"/>
              <a:gd name="T22" fmla="*/ 7 w 14"/>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7" y="4"/>
                </a:moveTo>
                <a:lnTo>
                  <a:pt x="10" y="4"/>
                </a:lnTo>
                <a:lnTo>
                  <a:pt x="14" y="10"/>
                </a:lnTo>
                <a:lnTo>
                  <a:pt x="14" y="14"/>
                </a:lnTo>
                <a:lnTo>
                  <a:pt x="14" y="17"/>
                </a:lnTo>
                <a:lnTo>
                  <a:pt x="14" y="21"/>
                </a:lnTo>
                <a:lnTo>
                  <a:pt x="7" y="21"/>
                </a:lnTo>
                <a:lnTo>
                  <a:pt x="3" y="10"/>
                </a:lnTo>
                <a:lnTo>
                  <a:pt x="0" y="7"/>
                </a:lnTo>
                <a:lnTo>
                  <a:pt x="3" y="4"/>
                </a:lnTo>
                <a:lnTo>
                  <a:pt x="7" y="0"/>
                </a:lnTo>
                <a:lnTo>
                  <a:pt x="7"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2" name="Freeform 370">
            <a:extLst>
              <a:ext uri="{FF2B5EF4-FFF2-40B4-BE49-F238E27FC236}">
                <a16:creationId xmlns:a16="http://schemas.microsoft.com/office/drawing/2014/main" id="{653EA300-76A1-237A-D374-4768EC25B9CF}"/>
              </a:ext>
              <a:ext uri="{C183D7F6-B498-43B3-948B-1728B52AA6E4}">
                <adec:decorative xmlns:adec="http://schemas.microsoft.com/office/drawing/2017/decorative" val="1"/>
              </a:ext>
            </a:extLst>
          </p:cNvPr>
          <p:cNvSpPr>
            <a:spLocks/>
          </p:cNvSpPr>
          <p:nvPr/>
        </p:nvSpPr>
        <p:spPr bwMode="auto">
          <a:xfrm>
            <a:off x="8740783" y="6312877"/>
            <a:ext cx="90226" cy="40747"/>
          </a:xfrm>
          <a:custGeom>
            <a:avLst/>
            <a:gdLst>
              <a:gd name="T0" fmla="*/ 0 w 31"/>
              <a:gd name="T1" fmla="*/ 10 h 14"/>
              <a:gd name="T2" fmla="*/ 3 w 31"/>
              <a:gd name="T3" fmla="*/ 7 h 14"/>
              <a:gd name="T4" fmla="*/ 10 w 31"/>
              <a:gd name="T5" fmla="*/ 3 h 14"/>
              <a:gd name="T6" fmla="*/ 14 w 31"/>
              <a:gd name="T7" fmla="*/ 0 h 14"/>
              <a:gd name="T8" fmla="*/ 17 w 31"/>
              <a:gd name="T9" fmla="*/ 0 h 14"/>
              <a:gd name="T10" fmla="*/ 21 w 31"/>
              <a:gd name="T11" fmla="*/ 0 h 14"/>
              <a:gd name="T12" fmla="*/ 24 w 31"/>
              <a:gd name="T13" fmla="*/ 0 h 14"/>
              <a:gd name="T14" fmla="*/ 28 w 31"/>
              <a:gd name="T15" fmla="*/ 3 h 14"/>
              <a:gd name="T16" fmla="*/ 31 w 31"/>
              <a:gd name="T17" fmla="*/ 3 h 14"/>
              <a:gd name="T18" fmla="*/ 31 w 31"/>
              <a:gd name="T19" fmla="*/ 7 h 14"/>
              <a:gd name="T20" fmla="*/ 28 w 31"/>
              <a:gd name="T21" fmla="*/ 10 h 14"/>
              <a:gd name="T22" fmla="*/ 24 w 31"/>
              <a:gd name="T23" fmla="*/ 10 h 14"/>
              <a:gd name="T24" fmla="*/ 14 w 31"/>
              <a:gd name="T25" fmla="*/ 14 h 14"/>
              <a:gd name="T26" fmla="*/ 10 w 31"/>
              <a:gd name="T27" fmla="*/ 14 h 14"/>
              <a:gd name="T28" fmla="*/ 3 w 31"/>
              <a:gd name="T29" fmla="*/ 14 h 14"/>
              <a:gd name="T30" fmla="*/ 0 w 31"/>
              <a:gd name="T31" fmla="*/ 14 h 14"/>
              <a:gd name="T32" fmla="*/ 0 w 31"/>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4">
                <a:moveTo>
                  <a:pt x="0" y="10"/>
                </a:moveTo>
                <a:lnTo>
                  <a:pt x="3" y="7"/>
                </a:lnTo>
                <a:lnTo>
                  <a:pt x="10" y="3"/>
                </a:lnTo>
                <a:lnTo>
                  <a:pt x="14" y="0"/>
                </a:lnTo>
                <a:lnTo>
                  <a:pt x="17" y="0"/>
                </a:lnTo>
                <a:lnTo>
                  <a:pt x="21" y="0"/>
                </a:lnTo>
                <a:lnTo>
                  <a:pt x="24" y="0"/>
                </a:lnTo>
                <a:lnTo>
                  <a:pt x="28" y="3"/>
                </a:lnTo>
                <a:lnTo>
                  <a:pt x="31" y="3"/>
                </a:lnTo>
                <a:lnTo>
                  <a:pt x="31" y="7"/>
                </a:lnTo>
                <a:lnTo>
                  <a:pt x="28" y="10"/>
                </a:lnTo>
                <a:lnTo>
                  <a:pt x="24" y="10"/>
                </a:lnTo>
                <a:lnTo>
                  <a:pt x="14" y="14"/>
                </a:lnTo>
                <a:lnTo>
                  <a:pt x="10"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3" name="Freeform 371">
            <a:extLst>
              <a:ext uri="{FF2B5EF4-FFF2-40B4-BE49-F238E27FC236}">
                <a16:creationId xmlns:a16="http://schemas.microsoft.com/office/drawing/2014/main" id="{5D35FF71-6837-5467-1B97-1209246EF63B}"/>
              </a:ext>
              <a:ext uri="{C183D7F6-B498-43B3-948B-1728B52AA6E4}">
                <adec:decorative xmlns:adec="http://schemas.microsoft.com/office/drawing/2017/decorative" val="1"/>
              </a:ext>
            </a:extLst>
          </p:cNvPr>
          <p:cNvSpPr>
            <a:spLocks/>
          </p:cNvSpPr>
          <p:nvPr/>
        </p:nvSpPr>
        <p:spPr bwMode="auto">
          <a:xfrm>
            <a:off x="8790261" y="6272130"/>
            <a:ext cx="40747" cy="29105"/>
          </a:xfrm>
          <a:custGeom>
            <a:avLst/>
            <a:gdLst>
              <a:gd name="T0" fmla="*/ 0 w 14"/>
              <a:gd name="T1" fmla="*/ 3 h 10"/>
              <a:gd name="T2" fmla="*/ 4 w 14"/>
              <a:gd name="T3" fmla="*/ 0 h 10"/>
              <a:gd name="T4" fmla="*/ 7 w 14"/>
              <a:gd name="T5" fmla="*/ 0 h 10"/>
              <a:gd name="T6" fmla="*/ 11 w 14"/>
              <a:gd name="T7" fmla="*/ 3 h 10"/>
              <a:gd name="T8" fmla="*/ 14 w 14"/>
              <a:gd name="T9" fmla="*/ 7 h 10"/>
              <a:gd name="T10" fmla="*/ 14 w 14"/>
              <a:gd name="T11" fmla="*/ 10 h 10"/>
              <a:gd name="T12" fmla="*/ 7 w 14"/>
              <a:gd name="T13" fmla="*/ 10 h 10"/>
              <a:gd name="T14" fmla="*/ 4 w 14"/>
              <a:gd name="T15" fmla="*/ 7 h 10"/>
              <a:gd name="T16" fmla="*/ 0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3"/>
                </a:moveTo>
                <a:lnTo>
                  <a:pt x="4" y="0"/>
                </a:lnTo>
                <a:lnTo>
                  <a:pt x="7" y="0"/>
                </a:lnTo>
                <a:lnTo>
                  <a:pt x="11" y="3"/>
                </a:lnTo>
                <a:lnTo>
                  <a:pt x="14" y="7"/>
                </a:lnTo>
                <a:lnTo>
                  <a:pt x="14" y="10"/>
                </a:lnTo>
                <a:lnTo>
                  <a:pt x="7" y="10"/>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4" name="Freeform 372">
            <a:extLst>
              <a:ext uri="{FF2B5EF4-FFF2-40B4-BE49-F238E27FC236}">
                <a16:creationId xmlns:a16="http://schemas.microsoft.com/office/drawing/2014/main" id="{26A65697-B15E-2262-04F4-EA0E0260B138}"/>
              </a:ext>
              <a:ext uri="{C183D7F6-B498-43B3-948B-1728B52AA6E4}">
                <adec:decorative xmlns:adec="http://schemas.microsoft.com/office/drawing/2017/decorative" val="1"/>
              </a:ext>
            </a:extLst>
          </p:cNvPr>
          <p:cNvSpPr>
            <a:spLocks/>
          </p:cNvSpPr>
          <p:nvPr/>
        </p:nvSpPr>
        <p:spPr bwMode="auto">
          <a:xfrm>
            <a:off x="8647648" y="6272129"/>
            <a:ext cx="72763" cy="81494"/>
          </a:xfrm>
          <a:custGeom>
            <a:avLst/>
            <a:gdLst>
              <a:gd name="T0" fmla="*/ 0 w 25"/>
              <a:gd name="T1" fmla="*/ 10 h 28"/>
              <a:gd name="T2" fmla="*/ 0 w 25"/>
              <a:gd name="T3" fmla="*/ 0 h 28"/>
              <a:gd name="T4" fmla="*/ 0 w 25"/>
              <a:gd name="T5" fmla="*/ 3 h 28"/>
              <a:gd name="T6" fmla="*/ 4 w 25"/>
              <a:gd name="T7" fmla="*/ 3 h 28"/>
              <a:gd name="T8" fmla="*/ 7 w 25"/>
              <a:gd name="T9" fmla="*/ 3 h 28"/>
              <a:gd name="T10" fmla="*/ 11 w 25"/>
              <a:gd name="T11" fmla="*/ 0 h 28"/>
              <a:gd name="T12" fmla="*/ 14 w 25"/>
              <a:gd name="T13" fmla="*/ 0 h 28"/>
              <a:gd name="T14" fmla="*/ 18 w 25"/>
              <a:gd name="T15" fmla="*/ 3 h 28"/>
              <a:gd name="T16" fmla="*/ 21 w 25"/>
              <a:gd name="T17" fmla="*/ 3 h 28"/>
              <a:gd name="T18" fmla="*/ 25 w 25"/>
              <a:gd name="T19" fmla="*/ 10 h 28"/>
              <a:gd name="T20" fmla="*/ 21 w 25"/>
              <a:gd name="T21" fmla="*/ 14 h 28"/>
              <a:gd name="T22" fmla="*/ 21 w 25"/>
              <a:gd name="T23" fmla="*/ 17 h 28"/>
              <a:gd name="T24" fmla="*/ 25 w 25"/>
              <a:gd name="T25" fmla="*/ 21 h 28"/>
              <a:gd name="T26" fmla="*/ 25 w 25"/>
              <a:gd name="T27" fmla="*/ 24 h 28"/>
              <a:gd name="T28" fmla="*/ 21 w 25"/>
              <a:gd name="T29" fmla="*/ 28 h 28"/>
              <a:gd name="T30" fmla="*/ 18 w 25"/>
              <a:gd name="T31" fmla="*/ 28 h 28"/>
              <a:gd name="T32" fmla="*/ 14 w 25"/>
              <a:gd name="T33" fmla="*/ 24 h 28"/>
              <a:gd name="T34" fmla="*/ 11 w 25"/>
              <a:gd name="T35" fmla="*/ 24 h 28"/>
              <a:gd name="T36" fmla="*/ 11 w 25"/>
              <a:gd name="T37" fmla="*/ 21 h 28"/>
              <a:gd name="T38" fmla="*/ 7 w 25"/>
              <a:gd name="T39" fmla="*/ 14 h 28"/>
              <a:gd name="T40" fmla="*/ 0 w 25"/>
              <a:gd name="T4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0" y="10"/>
                </a:moveTo>
                <a:lnTo>
                  <a:pt x="0" y="0"/>
                </a:lnTo>
                <a:lnTo>
                  <a:pt x="0" y="3"/>
                </a:lnTo>
                <a:lnTo>
                  <a:pt x="4" y="3"/>
                </a:lnTo>
                <a:lnTo>
                  <a:pt x="7" y="3"/>
                </a:lnTo>
                <a:lnTo>
                  <a:pt x="11" y="0"/>
                </a:lnTo>
                <a:lnTo>
                  <a:pt x="14" y="0"/>
                </a:lnTo>
                <a:lnTo>
                  <a:pt x="18" y="3"/>
                </a:lnTo>
                <a:lnTo>
                  <a:pt x="21" y="3"/>
                </a:lnTo>
                <a:lnTo>
                  <a:pt x="25" y="10"/>
                </a:lnTo>
                <a:lnTo>
                  <a:pt x="21" y="14"/>
                </a:lnTo>
                <a:lnTo>
                  <a:pt x="21" y="17"/>
                </a:lnTo>
                <a:lnTo>
                  <a:pt x="25" y="21"/>
                </a:lnTo>
                <a:lnTo>
                  <a:pt x="25" y="24"/>
                </a:lnTo>
                <a:lnTo>
                  <a:pt x="21" y="28"/>
                </a:lnTo>
                <a:lnTo>
                  <a:pt x="18" y="28"/>
                </a:lnTo>
                <a:lnTo>
                  <a:pt x="14" y="24"/>
                </a:lnTo>
                <a:lnTo>
                  <a:pt x="11" y="24"/>
                </a:lnTo>
                <a:lnTo>
                  <a:pt x="11" y="21"/>
                </a:lnTo>
                <a:lnTo>
                  <a:pt x="7"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5" name="Freeform 373">
            <a:extLst>
              <a:ext uri="{FF2B5EF4-FFF2-40B4-BE49-F238E27FC236}">
                <a16:creationId xmlns:a16="http://schemas.microsoft.com/office/drawing/2014/main" id="{E3283872-4CC9-9143-943D-F973497D9C9B}"/>
              </a:ext>
              <a:ext uri="{C183D7F6-B498-43B3-948B-1728B52AA6E4}">
                <adec:decorative xmlns:adec="http://schemas.microsoft.com/office/drawing/2017/decorative" val="1"/>
              </a:ext>
            </a:extLst>
          </p:cNvPr>
          <p:cNvSpPr>
            <a:spLocks/>
          </p:cNvSpPr>
          <p:nvPr/>
        </p:nvSpPr>
        <p:spPr bwMode="auto">
          <a:xfrm>
            <a:off x="8589437" y="6059665"/>
            <a:ext cx="69852" cy="61121"/>
          </a:xfrm>
          <a:custGeom>
            <a:avLst/>
            <a:gdLst>
              <a:gd name="T0" fmla="*/ 24 w 24"/>
              <a:gd name="T1" fmla="*/ 11 h 21"/>
              <a:gd name="T2" fmla="*/ 10 w 24"/>
              <a:gd name="T3" fmla="*/ 21 h 21"/>
              <a:gd name="T4" fmla="*/ 10 w 24"/>
              <a:gd name="T5" fmla="*/ 17 h 21"/>
              <a:gd name="T6" fmla="*/ 7 w 24"/>
              <a:gd name="T7" fmla="*/ 17 h 21"/>
              <a:gd name="T8" fmla="*/ 3 w 24"/>
              <a:gd name="T9" fmla="*/ 17 h 21"/>
              <a:gd name="T10" fmla="*/ 0 w 24"/>
              <a:gd name="T11" fmla="*/ 14 h 21"/>
              <a:gd name="T12" fmla="*/ 3 w 24"/>
              <a:gd name="T13" fmla="*/ 14 h 21"/>
              <a:gd name="T14" fmla="*/ 3 w 24"/>
              <a:gd name="T15" fmla="*/ 7 h 21"/>
              <a:gd name="T16" fmla="*/ 7 w 24"/>
              <a:gd name="T17" fmla="*/ 4 h 21"/>
              <a:gd name="T18" fmla="*/ 14 w 24"/>
              <a:gd name="T19" fmla="*/ 4 h 21"/>
              <a:gd name="T20" fmla="*/ 14 w 24"/>
              <a:gd name="T21" fmla="*/ 0 h 21"/>
              <a:gd name="T22" fmla="*/ 17 w 24"/>
              <a:gd name="T23" fmla="*/ 4 h 21"/>
              <a:gd name="T24" fmla="*/ 24 w 24"/>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24" y="11"/>
                </a:moveTo>
                <a:lnTo>
                  <a:pt x="10" y="21"/>
                </a:lnTo>
                <a:lnTo>
                  <a:pt x="10" y="17"/>
                </a:lnTo>
                <a:lnTo>
                  <a:pt x="7" y="17"/>
                </a:lnTo>
                <a:lnTo>
                  <a:pt x="3" y="17"/>
                </a:lnTo>
                <a:lnTo>
                  <a:pt x="0" y="14"/>
                </a:lnTo>
                <a:lnTo>
                  <a:pt x="3" y="14"/>
                </a:lnTo>
                <a:lnTo>
                  <a:pt x="3" y="7"/>
                </a:lnTo>
                <a:lnTo>
                  <a:pt x="7" y="4"/>
                </a:lnTo>
                <a:lnTo>
                  <a:pt x="14" y="4"/>
                </a:lnTo>
                <a:lnTo>
                  <a:pt x="14" y="0"/>
                </a:lnTo>
                <a:lnTo>
                  <a:pt x="17" y="4"/>
                </a:lnTo>
                <a:lnTo>
                  <a:pt x="24"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6" name="Freeform 374">
            <a:extLst>
              <a:ext uri="{FF2B5EF4-FFF2-40B4-BE49-F238E27FC236}">
                <a16:creationId xmlns:a16="http://schemas.microsoft.com/office/drawing/2014/main" id="{6B49221D-40AF-44E3-737D-BBB1CE5BC66E}"/>
              </a:ext>
              <a:ext uri="{C183D7F6-B498-43B3-948B-1728B52AA6E4}">
                <adec:decorative xmlns:adec="http://schemas.microsoft.com/office/drawing/2017/decorative" val="1"/>
              </a:ext>
            </a:extLst>
          </p:cNvPr>
          <p:cNvSpPr>
            <a:spLocks/>
          </p:cNvSpPr>
          <p:nvPr/>
        </p:nvSpPr>
        <p:spPr bwMode="auto">
          <a:xfrm>
            <a:off x="8609810" y="6243024"/>
            <a:ext cx="37837" cy="58210"/>
          </a:xfrm>
          <a:custGeom>
            <a:avLst/>
            <a:gdLst>
              <a:gd name="T0" fmla="*/ 13 w 13"/>
              <a:gd name="T1" fmla="*/ 10 h 20"/>
              <a:gd name="T2" fmla="*/ 13 w 13"/>
              <a:gd name="T3" fmla="*/ 20 h 20"/>
              <a:gd name="T4" fmla="*/ 3 w 13"/>
              <a:gd name="T5" fmla="*/ 20 h 20"/>
              <a:gd name="T6" fmla="*/ 3 w 13"/>
              <a:gd name="T7" fmla="*/ 13 h 20"/>
              <a:gd name="T8" fmla="*/ 3 w 13"/>
              <a:gd name="T9" fmla="*/ 10 h 20"/>
              <a:gd name="T10" fmla="*/ 0 w 13"/>
              <a:gd name="T11" fmla="*/ 10 h 20"/>
              <a:gd name="T12" fmla="*/ 0 w 13"/>
              <a:gd name="T13" fmla="*/ 0 h 20"/>
              <a:gd name="T14" fmla="*/ 10 w 13"/>
              <a:gd name="T15" fmla="*/ 0 h 20"/>
              <a:gd name="T16" fmla="*/ 13 w 13"/>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13" y="10"/>
                </a:moveTo>
                <a:lnTo>
                  <a:pt x="13" y="20"/>
                </a:lnTo>
                <a:lnTo>
                  <a:pt x="3" y="20"/>
                </a:lnTo>
                <a:lnTo>
                  <a:pt x="3" y="13"/>
                </a:lnTo>
                <a:lnTo>
                  <a:pt x="3" y="10"/>
                </a:lnTo>
                <a:lnTo>
                  <a:pt x="0" y="10"/>
                </a:lnTo>
                <a:lnTo>
                  <a:pt x="0" y="0"/>
                </a:lnTo>
                <a:lnTo>
                  <a:pt x="10" y="0"/>
                </a:lnTo>
                <a:lnTo>
                  <a:pt x="13"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7" name="Freeform 375">
            <a:extLst>
              <a:ext uri="{FF2B5EF4-FFF2-40B4-BE49-F238E27FC236}">
                <a16:creationId xmlns:a16="http://schemas.microsoft.com/office/drawing/2014/main" id="{9FAF2E62-5037-90B7-E7E8-E6A7795B5369}"/>
              </a:ext>
              <a:ext uri="{C183D7F6-B498-43B3-948B-1728B52AA6E4}">
                <adec:decorative xmlns:adec="http://schemas.microsoft.com/office/drawing/2017/decorative" val="1"/>
              </a:ext>
            </a:extLst>
          </p:cNvPr>
          <p:cNvSpPr>
            <a:spLocks/>
          </p:cNvSpPr>
          <p:nvPr/>
        </p:nvSpPr>
        <p:spPr bwMode="auto">
          <a:xfrm>
            <a:off x="8537049" y="6120784"/>
            <a:ext cx="72763" cy="122241"/>
          </a:xfrm>
          <a:custGeom>
            <a:avLst/>
            <a:gdLst>
              <a:gd name="T0" fmla="*/ 0 w 25"/>
              <a:gd name="T1" fmla="*/ 3 h 42"/>
              <a:gd name="T2" fmla="*/ 4 w 25"/>
              <a:gd name="T3" fmla="*/ 3 h 42"/>
              <a:gd name="T4" fmla="*/ 7 w 25"/>
              <a:gd name="T5" fmla="*/ 7 h 42"/>
              <a:gd name="T6" fmla="*/ 11 w 25"/>
              <a:gd name="T7" fmla="*/ 3 h 42"/>
              <a:gd name="T8" fmla="*/ 14 w 25"/>
              <a:gd name="T9" fmla="*/ 3 h 42"/>
              <a:gd name="T10" fmla="*/ 18 w 25"/>
              <a:gd name="T11" fmla="*/ 0 h 42"/>
              <a:gd name="T12" fmla="*/ 21 w 25"/>
              <a:gd name="T13" fmla="*/ 0 h 42"/>
              <a:gd name="T14" fmla="*/ 25 w 25"/>
              <a:gd name="T15" fmla="*/ 3 h 42"/>
              <a:gd name="T16" fmla="*/ 25 w 25"/>
              <a:gd name="T17" fmla="*/ 7 h 42"/>
              <a:gd name="T18" fmla="*/ 21 w 25"/>
              <a:gd name="T19" fmla="*/ 14 h 42"/>
              <a:gd name="T20" fmla="*/ 21 w 25"/>
              <a:gd name="T21" fmla="*/ 24 h 42"/>
              <a:gd name="T22" fmla="*/ 25 w 25"/>
              <a:gd name="T23" fmla="*/ 31 h 42"/>
              <a:gd name="T24" fmla="*/ 11 w 25"/>
              <a:gd name="T25" fmla="*/ 42 h 42"/>
              <a:gd name="T26" fmla="*/ 11 w 25"/>
              <a:gd name="T27" fmla="*/ 38 h 42"/>
              <a:gd name="T28" fmla="*/ 7 w 25"/>
              <a:gd name="T29" fmla="*/ 35 h 42"/>
              <a:gd name="T30" fmla="*/ 7 w 25"/>
              <a:gd name="T31" fmla="*/ 31 h 42"/>
              <a:gd name="T32" fmla="*/ 0 w 25"/>
              <a:gd name="T3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0" y="3"/>
                </a:moveTo>
                <a:lnTo>
                  <a:pt x="4" y="3"/>
                </a:lnTo>
                <a:lnTo>
                  <a:pt x="7" y="7"/>
                </a:lnTo>
                <a:lnTo>
                  <a:pt x="11" y="3"/>
                </a:lnTo>
                <a:lnTo>
                  <a:pt x="14" y="3"/>
                </a:lnTo>
                <a:lnTo>
                  <a:pt x="18" y="0"/>
                </a:lnTo>
                <a:lnTo>
                  <a:pt x="21" y="0"/>
                </a:lnTo>
                <a:lnTo>
                  <a:pt x="25" y="3"/>
                </a:lnTo>
                <a:lnTo>
                  <a:pt x="25" y="7"/>
                </a:lnTo>
                <a:lnTo>
                  <a:pt x="21" y="14"/>
                </a:lnTo>
                <a:lnTo>
                  <a:pt x="21" y="24"/>
                </a:lnTo>
                <a:lnTo>
                  <a:pt x="25" y="31"/>
                </a:lnTo>
                <a:lnTo>
                  <a:pt x="11" y="42"/>
                </a:lnTo>
                <a:lnTo>
                  <a:pt x="11" y="38"/>
                </a:lnTo>
                <a:lnTo>
                  <a:pt x="7" y="35"/>
                </a:lnTo>
                <a:lnTo>
                  <a:pt x="7" y="31"/>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8" name="Freeform 376">
            <a:extLst>
              <a:ext uri="{FF2B5EF4-FFF2-40B4-BE49-F238E27FC236}">
                <a16:creationId xmlns:a16="http://schemas.microsoft.com/office/drawing/2014/main" id="{E510ECC8-7F95-C119-EA6F-FA5E2EC2A5DE}"/>
              </a:ext>
              <a:ext uri="{C183D7F6-B498-43B3-948B-1728B52AA6E4}">
                <adec:decorative xmlns:adec="http://schemas.microsoft.com/office/drawing/2017/decorative" val="1"/>
              </a:ext>
            </a:extLst>
          </p:cNvPr>
          <p:cNvSpPr>
            <a:spLocks/>
          </p:cNvSpPr>
          <p:nvPr/>
        </p:nvSpPr>
        <p:spPr bwMode="auto">
          <a:xfrm>
            <a:off x="8659289" y="6141157"/>
            <a:ext cx="81494" cy="81494"/>
          </a:xfrm>
          <a:custGeom>
            <a:avLst/>
            <a:gdLst>
              <a:gd name="T0" fmla="*/ 0 w 28"/>
              <a:gd name="T1" fmla="*/ 21 h 28"/>
              <a:gd name="T2" fmla="*/ 3 w 28"/>
              <a:gd name="T3" fmla="*/ 17 h 28"/>
              <a:gd name="T4" fmla="*/ 17 w 28"/>
              <a:gd name="T5" fmla="*/ 7 h 28"/>
              <a:gd name="T6" fmla="*/ 21 w 28"/>
              <a:gd name="T7" fmla="*/ 0 h 28"/>
              <a:gd name="T8" fmla="*/ 21 w 28"/>
              <a:gd name="T9" fmla="*/ 3 h 28"/>
              <a:gd name="T10" fmla="*/ 28 w 28"/>
              <a:gd name="T11" fmla="*/ 7 h 28"/>
              <a:gd name="T12" fmla="*/ 28 w 28"/>
              <a:gd name="T13" fmla="*/ 10 h 28"/>
              <a:gd name="T14" fmla="*/ 28 w 28"/>
              <a:gd name="T15" fmla="*/ 17 h 28"/>
              <a:gd name="T16" fmla="*/ 28 w 28"/>
              <a:gd name="T17" fmla="*/ 21 h 28"/>
              <a:gd name="T18" fmla="*/ 24 w 28"/>
              <a:gd name="T19" fmla="*/ 24 h 28"/>
              <a:gd name="T20" fmla="*/ 17 w 28"/>
              <a:gd name="T21" fmla="*/ 24 h 28"/>
              <a:gd name="T22" fmla="*/ 14 w 28"/>
              <a:gd name="T23" fmla="*/ 28 h 28"/>
              <a:gd name="T24" fmla="*/ 10 w 28"/>
              <a:gd name="T25" fmla="*/ 28 h 28"/>
              <a:gd name="T26" fmla="*/ 7 w 28"/>
              <a:gd name="T27" fmla="*/ 24 h 28"/>
              <a:gd name="T28" fmla="*/ 3 w 28"/>
              <a:gd name="T29" fmla="*/ 21 h 28"/>
              <a:gd name="T30" fmla="*/ 0 w 28"/>
              <a:gd name="T3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21"/>
                </a:moveTo>
                <a:lnTo>
                  <a:pt x="3" y="17"/>
                </a:lnTo>
                <a:lnTo>
                  <a:pt x="17" y="7"/>
                </a:lnTo>
                <a:lnTo>
                  <a:pt x="21" y="0"/>
                </a:lnTo>
                <a:lnTo>
                  <a:pt x="21" y="3"/>
                </a:lnTo>
                <a:lnTo>
                  <a:pt x="28" y="7"/>
                </a:lnTo>
                <a:lnTo>
                  <a:pt x="28" y="10"/>
                </a:lnTo>
                <a:lnTo>
                  <a:pt x="28" y="17"/>
                </a:lnTo>
                <a:lnTo>
                  <a:pt x="28" y="21"/>
                </a:lnTo>
                <a:lnTo>
                  <a:pt x="24" y="24"/>
                </a:lnTo>
                <a:lnTo>
                  <a:pt x="17" y="24"/>
                </a:lnTo>
                <a:lnTo>
                  <a:pt x="14" y="28"/>
                </a:lnTo>
                <a:lnTo>
                  <a:pt x="10" y="28"/>
                </a:lnTo>
                <a:lnTo>
                  <a:pt x="7" y="24"/>
                </a:lnTo>
                <a:lnTo>
                  <a:pt x="3" y="21"/>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9" name="Freeform 377">
            <a:extLst>
              <a:ext uri="{FF2B5EF4-FFF2-40B4-BE49-F238E27FC236}">
                <a16:creationId xmlns:a16="http://schemas.microsoft.com/office/drawing/2014/main" id="{86357D90-C2A7-C821-19F7-93A3FC8B9E05}"/>
              </a:ext>
              <a:ext uri="{C183D7F6-B498-43B3-948B-1728B52AA6E4}">
                <adec:decorative xmlns:adec="http://schemas.microsoft.com/office/drawing/2017/decorative" val="1"/>
              </a:ext>
            </a:extLst>
          </p:cNvPr>
          <p:cNvSpPr>
            <a:spLocks/>
          </p:cNvSpPr>
          <p:nvPr/>
        </p:nvSpPr>
        <p:spPr bwMode="auto">
          <a:xfrm>
            <a:off x="8496302" y="6129515"/>
            <a:ext cx="61121" cy="101868"/>
          </a:xfrm>
          <a:custGeom>
            <a:avLst/>
            <a:gdLst>
              <a:gd name="T0" fmla="*/ 14 w 21"/>
              <a:gd name="T1" fmla="*/ 0 h 35"/>
              <a:gd name="T2" fmla="*/ 21 w 21"/>
              <a:gd name="T3" fmla="*/ 28 h 35"/>
              <a:gd name="T4" fmla="*/ 18 w 21"/>
              <a:gd name="T5" fmla="*/ 28 h 35"/>
              <a:gd name="T6" fmla="*/ 14 w 21"/>
              <a:gd name="T7" fmla="*/ 28 h 35"/>
              <a:gd name="T8" fmla="*/ 11 w 21"/>
              <a:gd name="T9" fmla="*/ 28 h 35"/>
              <a:gd name="T10" fmla="*/ 7 w 21"/>
              <a:gd name="T11" fmla="*/ 32 h 35"/>
              <a:gd name="T12" fmla="*/ 4 w 21"/>
              <a:gd name="T13" fmla="*/ 35 h 35"/>
              <a:gd name="T14" fmla="*/ 4 w 21"/>
              <a:gd name="T15" fmla="*/ 32 h 35"/>
              <a:gd name="T16" fmla="*/ 0 w 21"/>
              <a:gd name="T17" fmla="*/ 28 h 35"/>
              <a:gd name="T18" fmla="*/ 0 w 21"/>
              <a:gd name="T19" fmla="*/ 21 h 35"/>
              <a:gd name="T20" fmla="*/ 4 w 21"/>
              <a:gd name="T21" fmla="*/ 18 h 35"/>
              <a:gd name="T22" fmla="*/ 4 w 21"/>
              <a:gd name="T23" fmla="*/ 14 h 35"/>
              <a:gd name="T24" fmla="*/ 0 w 21"/>
              <a:gd name="T25" fmla="*/ 14 h 35"/>
              <a:gd name="T26" fmla="*/ 0 w 21"/>
              <a:gd name="T27" fmla="*/ 11 h 35"/>
              <a:gd name="T28" fmla="*/ 0 w 21"/>
              <a:gd name="T29" fmla="*/ 7 h 35"/>
              <a:gd name="T30" fmla="*/ 7 w 21"/>
              <a:gd name="T31" fmla="*/ 7 h 35"/>
              <a:gd name="T32" fmla="*/ 11 w 21"/>
              <a:gd name="T33" fmla="*/ 4 h 35"/>
              <a:gd name="T34" fmla="*/ 14 w 21"/>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5">
                <a:moveTo>
                  <a:pt x="14" y="0"/>
                </a:moveTo>
                <a:lnTo>
                  <a:pt x="21" y="28"/>
                </a:lnTo>
                <a:lnTo>
                  <a:pt x="18" y="28"/>
                </a:lnTo>
                <a:lnTo>
                  <a:pt x="14" y="28"/>
                </a:lnTo>
                <a:lnTo>
                  <a:pt x="11" y="28"/>
                </a:lnTo>
                <a:lnTo>
                  <a:pt x="7" y="32"/>
                </a:lnTo>
                <a:lnTo>
                  <a:pt x="4" y="35"/>
                </a:lnTo>
                <a:lnTo>
                  <a:pt x="4" y="32"/>
                </a:lnTo>
                <a:lnTo>
                  <a:pt x="0" y="28"/>
                </a:lnTo>
                <a:lnTo>
                  <a:pt x="0" y="21"/>
                </a:lnTo>
                <a:lnTo>
                  <a:pt x="4" y="18"/>
                </a:lnTo>
                <a:lnTo>
                  <a:pt x="4" y="14"/>
                </a:lnTo>
                <a:lnTo>
                  <a:pt x="0" y="14"/>
                </a:lnTo>
                <a:lnTo>
                  <a:pt x="0" y="11"/>
                </a:lnTo>
                <a:lnTo>
                  <a:pt x="0" y="7"/>
                </a:lnTo>
                <a:lnTo>
                  <a:pt x="7" y="7"/>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0" name="Freeform 378">
            <a:extLst>
              <a:ext uri="{FF2B5EF4-FFF2-40B4-BE49-F238E27FC236}">
                <a16:creationId xmlns:a16="http://schemas.microsoft.com/office/drawing/2014/main" id="{41745E7D-36AF-1CA7-1ACC-D5A18D6426A9}"/>
              </a:ext>
              <a:ext uri="{C183D7F6-B498-43B3-948B-1728B52AA6E4}">
                <adec:decorative xmlns:adec="http://schemas.microsoft.com/office/drawing/2017/decorative" val="1"/>
              </a:ext>
            </a:extLst>
          </p:cNvPr>
          <p:cNvSpPr>
            <a:spLocks/>
          </p:cNvSpPr>
          <p:nvPr/>
        </p:nvSpPr>
        <p:spPr bwMode="auto">
          <a:xfrm>
            <a:off x="8598167" y="6091679"/>
            <a:ext cx="69852" cy="130973"/>
          </a:xfrm>
          <a:custGeom>
            <a:avLst/>
            <a:gdLst>
              <a:gd name="T0" fmla="*/ 0 w 24"/>
              <a:gd name="T1" fmla="*/ 24 h 45"/>
              <a:gd name="T2" fmla="*/ 7 w 24"/>
              <a:gd name="T3" fmla="*/ 24 h 45"/>
              <a:gd name="T4" fmla="*/ 7 w 24"/>
              <a:gd name="T5" fmla="*/ 20 h 45"/>
              <a:gd name="T6" fmla="*/ 7 w 24"/>
              <a:gd name="T7" fmla="*/ 17 h 45"/>
              <a:gd name="T8" fmla="*/ 7 w 24"/>
              <a:gd name="T9" fmla="*/ 10 h 45"/>
              <a:gd name="T10" fmla="*/ 21 w 24"/>
              <a:gd name="T11" fmla="*/ 0 h 45"/>
              <a:gd name="T12" fmla="*/ 24 w 24"/>
              <a:gd name="T13" fmla="*/ 0 h 45"/>
              <a:gd name="T14" fmla="*/ 17 w 24"/>
              <a:gd name="T15" fmla="*/ 17 h 45"/>
              <a:gd name="T16" fmla="*/ 24 w 24"/>
              <a:gd name="T17" fmla="*/ 34 h 45"/>
              <a:gd name="T18" fmla="*/ 21 w 24"/>
              <a:gd name="T19" fmla="*/ 38 h 45"/>
              <a:gd name="T20" fmla="*/ 17 w 24"/>
              <a:gd name="T21" fmla="*/ 41 h 45"/>
              <a:gd name="T22" fmla="*/ 21 w 24"/>
              <a:gd name="T23" fmla="*/ 45 h 45"/>
              <a:gd name="T24" fmla="*/ 11 w 24"/>
              <a:gd name="T25" fmla="*/ 38 h 45"/>
              <a:gd name="T26" fmla="*/ 4 w 24"/>
              <a:gd name="T27" fmla="*/ 41 h 45"/>
              <a:gd name="T28" fmla="*/ 0 w 24"/>
              <a:gd name="T29" fmla="*/ 34 h 45"/>
              <a:gd name="T30" fmla="*/ 0 w 24"/>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5">
                <a:moveTo>
                  <a:pt x="0" y="24"/>
                </a:moveTo>
                <a:lnTo>
                  <a:pt x="7" y="24"/>
                </a:lnTo>
                <a:lnTo>
                  <a:pt x="7" y="20"/>
                </a:lnTo>
                <a:lnTo>
                  <a:pt x="7" y="17"/>
                </a:lnTo>
                <a:lnTo>
                  <a:pt x="7" y="10"/>
                </a:lnTo>
                <a:lnTo>
                  <a:pt x="21" y="0"/>
                </a:lnTo>
                <a:lnTo>
                  <a:pt x="24" y="0"/>
                </a:lnTo>
                <a:lnTo>
                  <a:pt x="17" y="17"/>
                </a:lnTo>
                <a:lnTo>
                  <a:pt x="24" y="34"/>
                </a:lnTo>
                <a:lnTo>
                  <a:pt x="21" y="38"/>
                </a:lnTo>
                <a:lnTo>
                  <a:pt x="17" y="41"/>
                </a:lnTo>
                <a:lnTo>
                  <a:pt x="21" y="45"/>
                </a:lnTo>
                <a:lnTo>
                  <a:pt x="11" y="38"/>
                </a:lnTo>
                <a:lnTo>
                  <a:pt x="4" y="41"/>
                </a:lnTo>
                <a:lnTo>
                  <a:pt x="0" y="34"/>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1" name="Freeform 379">
            <a:extLst>
              <a:ext uri="{FF2B5EF4-FFF2-40B4-BE49-F238E27FC236}">
                <a16:creationId xmlns:a16="http://schemas.microsoft.com/office/drawing/2014/main" id="{61EC5D35-83E0-29BA-A9FF-F7463B25B6DA}"/>
              </a:ext>
              <a:ext uri="{C183D7F6-B498-43B3-948B-1728B52AA6E4}">
                <adec:decorative xmlns:adec="http://schemas.microsoft.com/office/drawing/2017/decorative" val="1"/>
              </a:ext>
            </a:extLst>
          </p:cNvPr>
          <p:cNvSpPr>
            <a:spLocks/>
          </p:cNvSpPr>
          <p:nvPr/>
        </p:nvSpPr>
        <p:spPr bwMode="auto">
          <a:xfrm>
            <a:off x="8569063" y="6202277"/>
            <a:ext cx="98957" cy="69852"/>
          </a:xfrm>
          <a:custGeom>
            <a:avLst/>
            <a:gdLst>
              <a:gd name="T0" fmla="*/ 0 w 34"/>
              <a:gd name="T1" fmla="*/ 14 h 24"/>
              <a:gd name="T2" fmla="*/ 14 w 34"/>
              <a:gd name="T3" fmla="*/ 3 h 24"/>
              <a:gd name="T4" fmla="*/ 21 w 34"/>
              <a:gd name="T5" fmla="*/ 0 h 24"/>
              <a:gd name="T6" fmla="*/ 31 w 34"/>
              <a:gd name="T7" fmla="*/ 7 h 24"/>
              <a:gd name="T8" fmla="*/ 34 w 34"/>
              <a:gd name="T9" fmla="*/ 10 h 24"/>
              <a:gd name="T10" fmla="*/ 34 w 34"/>
              <a:gd name="T11" fmla="*/ 14 h 24"/>
              <a:gd name="T12" fmla="*/ 27 w 34"/>
              <a:gd name="T13" fmla="*/ 24 h 24"/>
              <a:gd name="T14" fmla="*/ 24 w 34"/>
              <a:gd name="T15" fmla="*/ 14 h 24"/>
              <a:gd name="T16" fmla="*/ 14 w 34"/>
              <a:gd name="T17" fmla="*/ 14 h 24"/>
              <a:gd name="T18" fmla="*/ 14 w 34"/>
              <a:gd name="T19" fmla="*/ 24 h 24"/>
              <a:gd name="T20" fmla="*/ 10 w 34"/>
              <a:gd name="T21" fmla="*/ 24 h 24"/>
              <a:gd name="T22" fmla="*/ 7 w 34"/>
              <a:gd name="T23" fmla="*/ 24 h 24"/>
              <a:gd name="T24" fmla="*/ 3 w 34"/>
              <a:gd name="T25" fmla="*/ 20 h 24"/>
              <a:gd name="T26" fmla="*/ 0 w 34"/>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4">
                <a:moveTo>
                  <a:pt x="0" y="14"/>
                </a:moveTo>
                <a:lnTo>
                  <a:pt x="14" y="3"/>
                </a:lnTo>
                <a:lnTo>
                  <a:pt x="21" y="0"/>
                </a:lnTo>
                <a:lnTo>
                  <a:pt x="31" y="7"/>
                </a:lnTo>
                <a:lnTo>
                  <a:pt x="34" y="10"/>
                </a:lnTo>
                <a:lnTo>
                  <a:pt x="34" y="14"/>
                </a:lnTo>
                <a:lnTo>
                  <a:pt x="27" y="24"/>
                </a:lnTo>
                <a:lnTo>
                  <a:pt x="24" y="14"/>
                </a:lnTo>
                <a:lnTo>
                  <a:pt x="14" y="14"/>
                </a:lnTo>
                <a:lnTo>
                  <a:pt x="14" y="24"/>
                </a:lnTo>
                <a:lnTo>
                  <a:pt x="10" y="24"/>
                </a:lnTo>
                <a:lnTo>
                  <a:pt x="7" y="24"/>
                </a:lnTo>
                <a:lnTo>
                  <a:pt x="3" y="20"/>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2" name="Freeform 380">
            <a:extLst>
              <a:ext uri="{FF2B5EF4-FFF2-40B4-BE49-F238E27FC236}">
                <a16:creationId xmlns:a16="http://schemas.microsoft.com/office/drawing/2014/main" id="{8EF88C6A-3EEB-7C5B-281A-CE975A62AEC1}"/>
              </a:ext>
              <a:ext uri="{C183D7F6-B498-43B3-948B-1728B52AA6E4}">
                <adec:decorative xmlns:adec="http://schemas.microsoft.com/office/drawing/2017/decorative" val="1"/>
              </a:ext>
            </a:extLst>
          </p:cNvPr>
          <p:cNvSpPr>
            <a:spLocks/>
          </p:cNvSpPr>
          <p:nvPr/>
        </p:nvSpPr>
        <p:spPr bwMode="auto">
          <a:xfrm>
            <a:off x="8647648" y="6091679"/>
            <a:ext cx="72763" cy="98957"/>
          </a:xfrm>
          <a:custGeom>
            <a:avLst/>
            <a:gdLst>
              <a:gd name="T0" fmla="*/ 7 w 25"/>
              <a:gd name="T1" fmla="*/ 0 h 34"/>
              <a:gd name="T2" fmla="*/ 11 w 25"/>
              <a:gd name="T3" fmla="*/ 3 h 34"/>
              <a:gd name="T4" fmla="*/ 14 w 25"/>
              <a:gd name="T5" fmla="*/ 3 h 34"/>
              <a:gd name="T6" fmla="*/ 18 w 25"/>
              <a:gd name="T7" fmla="*/ 6 h 34"/>
              <a:gd name="T8" fmla="*/ 18 w 25"/>
              <a:gd name="T9" fmla="*/ 10 h 34"/>
              <a:gd name="T10" fmla="*/ 25 w 25"/>
              <a:gd name="T11" fmla="*/ 13 h 34"/>
              <a:gd name="T12" fmla="*/ 25 w 25"/>
              <a:gd name="T13" fmla="*/ 17 h 34"/>
              <a:gd name="T14" fmla="*/ 21 w 25"/>
              <a:gd name="T15" fmla="*/ 24 h 34"/>
              <a:gd name="T16" fmla="*/ 7 w 25"/>
              <a:gd name="T17" fmla="*/ 34 h 34"/>
              <a:gd name="T18" fmla="*/ 0 w 25"/>
              <a:gd name="T19" fmla="*/ 17 h 34"/>
              <a:gd name="T20" fmla="*/ 7 w 25"/>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4">
                <a:moveTo>
                  <a:pt x="7" y="0"/>
                </a:moveTo>
                <a:lnTo>
                  <a:pt x="11" y="3"/>
                </a:lnTo>
                <a:lnTo>
                  <a:pt x="14" y="3"/>
                </a:lnTo>
                <a:lnTo>
                  <a:pt x="18" y="6"/>
                </a:lnTo>
                <a:lnTo>
                  <a:pt x="18" y="10"/>
                </a:lnTo>
                <a:lnTo>
                  <a:pt x="25" y="13"/>
                </a:lnTo>
                <a:lnTo>
                  <a:pt x="25" y="17"/>
                </a:lnTo>
                <a:lnTo>
                  <a:pt x="21" y="24"/>
                </a:lnTo>
                <a:lnTo>
                  <a:pt x="7" y="34"/>
                </a:lnTo>
                <a:lnTo>
                  <a:pt x="0" y="17"/>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3" name="Freeform 381">
            <a:extLst>
              <a:ext uri="{FF2B5EF4-FFF2-40B4-BE49-F238E27FC236}">
                <a16:creationId xmlns:a16="http://schemas.microsoft.com/office/drawing/2014/main" id="{455E0219-EF48-BD6A-0295-58EE29EB3643}"/>
              </a:ext>
              <a:ext uri="{C183D7F6-B498-43B3-948B-1728B52AA6E4}">
                <adec:decorative xmlns:adec="http://schemas.microsoft.com/office/drawing/2017/decorative" val="1"/>
              </a:ext>
            </a:extLst>
          </p:cNvPr>
          <p:cNvSpPr>
            <a:spLocks/>
          </p:cNvSpPr>
          <p:nvPr/>
        </p:nvSpPr>
        <p:spPr bwMode="auto">
          <a:xfrm>
            <a:off x="8708766" y="6231383"/>
            <a:ext cx="32016" cy="61121"/>
          </a:xfrm>
          <a:custGeom>
            <a:avLst/>
            <a:gdLst>
              <a:gd name="T0" fmla="*/ 11 w 11"/>
              <a:gd name="T1" fmla="*/ 21 h 21"/>
              <a:gd name="T2" fmla="*/ 7 w 11"/>
              <a:gd name="T3" fmla="*/ 21 h 21"/>
              <a:gd name="T4" fmla="*/ 4 w 11"/>
              <a:gd name="T5" fmla="*/ 21 h 21"/>
              <a:gd name="T6" fmla="*/ 4 w 11"/>
              <a:gd name="T7" fmla="*/ 14 h 21"/>
              <a:gd name="T8" fmla="*/ 0 w 11"/>
              <a:gd name="T9" fmla="*/ 10 h 21"/>
              <a:gd name="T10" fmla="*/ 4 w 11"/>
              <a:gd name="T11" fmla="*/ 10 h 21"/>
              <a:gd name="T12" fmla="*/ 4 w 11"/>
              <a:gd name="T13" fmla="*/ 7 h 21"/>
              <a:gd name="T14" fmla="*/ 7 w 11"/>
              <a:gd name="T15" fmla="*/ 0 h 21"/>
              <a:gd name="T16" fmla="*/ 11 w 11"/>
              <a:gd name="T17" fmla="*/ 4 h 21"/>
              <a:gd name="T18" fmla="*/ 11 w 11"/>
              <a:gd name="T19" fmla="*/ 7 h 21"/>
              <a:gd name="T20" fmla="*/ 11 w 11"/>
              <a:gd name="T21" fmla="*/ 14 h 21"/>
              <a:gd name="T22" fmla="*/ 11 w 11"/>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11" y="21"/>
                </a:moveTo>
                <a:lnTo>
                  <a:pt x="7" y="21"/>
                </a:lnTo>
                <a:lnTo>
                  <a:pt x="4" y="21"/>
                </a:lnTo>
                <a:lnTo>
                  <a:pt x="4" y="14"/>
                </a:lnTo>
                <a:lnTo>
                  <a:pt x="0" y="10"/>
                </a:lnTo>
                <a:lnTo>
                  <a:pt x="4" y="10"/>
                </a:lnTo>
                <a:lnTo>
                  <a:pt x="4" y="7"/>
                </a:lnTo>
                <a:lnTo>
                  <a:pt x="7" y="0"/>
                </a:lnTo>
                <a:lnTo>
                  <a:pt x="11" y="4"/>
                </a:lnTo>
                <a:lnTo>
                  <a:pt x="11" y="7"/>
                </a:lnTo>
                <a:lnTo>
                  <a:pt x="11" y="14"/>
                </a:lnTo>
                <a:lnTo>
                  <a:pt x="11"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4" name="Freeform 96">
            <a:extLst>
              <a:ext uri="{FF2B5EF4-FFF2-40B4-BE49-F238E27FC236}">
                <a16:creationId xmlns:a16="http://schemas.microsoft.com/office/drawing/2014/main" id="{08DF3F1F-5FCD-BE87-B13E-92F167892FC6}"/>
              </a:ext>
              <a:ext uri="{C183D7F6-B498-43B3-948B-1728B52AA6E4}">
                <adec:decorative xmlns:adec="http://schemas.microsoft.com/office/drawing/2017/decorative" val="1"/>
              </a:ext>
            </a:extLst>
          </p:cNvPr>
          <p:cNvSpPr>
            <a:spLocks/>
          </p:cNvSpPr>
          <p:nvPr/>
        </p:nvSpPr>
        <p:spPr bwMode="auto">
          <a:xfrm>
            <a:off x="10690816" y="2031536"/>
            <a:ext cx="445307" cy="474412"/>
          </a:xfrm>
          <a:custGeom>
            <a:avLst/>
            <a:gdLst>
              <a:gd name="T0" fmla="*/ 0 w 153"/>
              <a:gd name="T1" fmla="*/ 24 h 163"/>
              <a:gd name="T2" fmla="*/ 11 w 153"/>
              <a:gd name="T3" fmla="*/ 21 h 163"/>
              <a:gd name="T4" fmla="*/ 46 w 153"/>
              <a:gd name="T5" fmla="*/ 14 h 163"/>
              <a:gd name="T6" fmla="*/ 63 w 153"/>
              <a:gd name="T7" fmla="*/ 14 h 163"/>
              <a:gd name="T8" fmla="*/ 77 w 153"/>
              <a:gd name="T9" fmla="*/ 0 h 163"/>
              <a:gd name="T10" fmla="*/ 84 w 153"/>
              <a:gd name="T11" fmla="*/ 10 h 163"/>
              <a:gd name="T12" fmla="*/ 98 w 153"/>
              <a:gd name="T13" fmla="*/ 10 h 163"/>
              <a:gd name="T14" fmla="*/ 108 w 153"/>
              <a:gd name="T15" fmla="*/ 24 h 163"/>
              <a:gd name="T16" fmla="*/ 125 w 153"/>
              <a:gd name="T17" fmla="*/ 35 h 163"/>
              <a:gd name="T18" fmla="*/ 136 w 153"/>
              <a:gd name="T19" fmla="*/ 73 h 163"/>
              <a:gd name="T20" fmla="*/ 150 w 153"/>
              <a:gd name="T21" fmla="*/ 73 h 163"/>
              <a:gd name="T22" fmla="*/ 153 w 153"/>
              <a:gd name="T23" fmla="*/ 90 h 163"/>
              <a:gd name="T24" fmla="*/ 143 w 153"/>
              <a:gd name="T25" fmla="*/ 114 h 163"/>
              <a:gd name="T26" fmla="*/ 146 w 153"/>
              <a:gd name="T27" fmla="*/ 135 h 163"/>
              <a:gd name="T28" fmla="*/ 129 w 153"/>
              <a:gd name="T29" fmla="*/ 135 h 163"/>
              <a:gd name="T30" fmla="*/ 115 w 153"/>
              <a:gd name="T31" fmla="*/ 135 h 163"/>
              <a:gd name="T32" fmla="*/ 105 w 153"/>
              <a:gd name="T33" fmla="*/ 139 h 163"/>
              <a:gd name="T34" fmla="*/ 98 w 153"/>
              <a:gd name="T35" fmla="*/ 139 h 163"/>
              <a:gd name="T36" fmla="*/ 94 w 153"/>
              <a:gd name="T37" fmla="*/ 146 h 163"/>
              <a:gd name="T38" fmla="*/ 84 w 153"/>
              <a:gd name="T39" fmla="*/ 163 h 163"/>
              <a:gd name="T40" fmla="*/ 70 w 153"/>
              <a:gd name="T41" fmla="*/ 153 h 163"/>
              <a:gd name="T42" fmla="*/ 56 w 153"/>
              <a:gd name="T43" fmla="*/ 146 h 163"/>
              <a:gd name="T44" fmla="*/ 25 w 153"/>
              <a:gd name="T45" fmla="*/ 104 h 163"/>
              <a:gd name="T46" fmla="*/ 21 w 153"/>
              <a:gd name="T47" fmla="*/ 52 h 163"/>
              <a:gd name="T48" fmla="*/ 0 w 153"/>
              <a:gd name="T49"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63">
                <a:moveTo>
                  <a:pt x="0" y="24"/>
                </a:moveTo>
                <a:lnTo>
                  <a:pt x="11" y="21"/>
                </a:lnTo>
                <a:lnTo>
                  <a:pt x="46" y="14"/>
                </a:lnTo>
                <a:lnTo>
                  <a:pt x="63" y="14"/>
                </a:lnTo>
                <a:lnTo>
                  <a:pt x="77" y="0"/>
                </a:lnTo>
                <a:lnTo>
                  <a:pt x="84" y="10"/>
                </a:lnTo>
                <a:lnTo>
                  <a:pt x="98" y="10"/>
                </a:lnTo>
                <a:lnTo>
                  <a:pt x="108" y="24"/>
                </a:lnTo>
                <a:lnTo>
                  <a:pt x="125" y="35"/>
                </a:lnTo>
                <a:lnTo>
                  <a:pt x="136" y="73"/>
                </a:lnTo>
                <a:lnTo>
                  <a:pt x="150" y="73"/>
                </a:lnTo>
                <a:lnTo>
                  <a:pt x="153" y="90"/>
                </a:lnTo>
                <a:lnTo>
                  <a:pt x="143" y="114"/>
                </a:lnTo>
                <a:lnTo>
                  <a:pt x="146" y="135"/>
                </a:lnTo>
                <a:lnTo>
                  <a:pt x="129" y="135"/>
                </a:lnTo>
                <a:lnTo>
                  <a:pt x="115" y="135"/>
                </a:lnTo>
                <a:lnTo>
                  <a:pt x="105" y="139"/>
                </a:lnTo>
                <a:lnTo>
                  <a:pt x="98" y="139"/>
                </a:lnTo>
                <a:lnTo>
                  <a:pt x="94" y="146"/>
                </a:lnTo>
                <a:lnTo>
                  <a:pt x="84" y="163"/>
                </a:lnTo>
                <a:lnTo>
                  <a:pt x="70" y="153"/>
                </a:lnTo>
                <a:lnTo>
                  <a:pt x="56" y="146"/>
                </a:lnTo>
                <a:lnTo>
                  <a:pt x="25" y="104"/>
                </a:lnTo>
                <a:lnTo>
                  <a:pt x="21" y="52"/>
                </a:lnTo>
                <a:lnTo>
                  <a:pt x="0" y="24"/>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85" name="Otsikko 8">
            <a:extLst>
              <a:ext uri="{FF2B5EF4-FFF2-40B4-BE49-F238E27FC236}">
                <a16:creationId xmlns:a16="http://schemas.microsoft.com/office/drawing/2014/main" id="{AC080B32-EA95-FEEA-0527-DB239EDA762B}"/>
              </a:ext>
              <a:ext uri="{C183D7F6-B498-43B3-948B-1728B52AA6E4}">
                <adec:decorative xmlns:adec="http://schemas.microsoft.com/office/drawing/2017/decorative" val="0"/>
              </a:ext>
            </a:extLst>
          </p:cNvPr>
          <p:cNvSpPr>
            <a:spLocks noGrp="1"/>
          </p:cNvSpPr>
          <p:nvPr>
            <p:ph type="title"/>
          </p:nvPr>
        </p:nvSpPr>
        <p:spPr>
          <a:xfrm>
            <a:off x="4135029" y="226448"/>
            <a:ext cx="498870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a:spcBef>
                <a:spcPts val="0"/>
              </a:spcBef>
              <a:defRPr/>
            </a:pPr>
            <a:r>
              <a:rPr kumimoji="0" lang="fi-FI"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Kaikukortti maantieteellisesti</a:t>
            </a:r>
            <a:br>
              <a:rPr kumimoji="0" lang="fi-FI"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lang="fi-FI" sz="1600" dirty="0">
                <a:latin typeface="Calibri" panose="020F0502020204030204" pitchFamily="34" charset="0"/>
                <a:cs typeface="Calibri" panose="020F0502020204030204" pitchFamily="34" charset="0"/>
              </a:rPr>
              <a:t>Kaikukortti toimii ristiin eri alueiden välillä.</a:t>
            </a:r>
            <a:endParaRPr kumimoji="0" lang="fi-FI" sz="1600" b="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Calibri" panose="020F0502020204030204" pitchFamily="34" charset="0"/>
            </a:endParaRPr>
          </a:p>
        </p:txBody>
      </p:sp>
      <p:sp>
        <p:nvSpPr>
          <p:cNvPr id="386" name="Sisällön paikkamerkki 385">
            <a:extLst>
              <a:ext uri="{FF2B5EF4-FFF2-40B4-BE49-F238E27FC236}">
                <a16:creationId xmlns:a16="http://schemas.microsoft.com/office/drawing/2014/main" id="{7CE24FD7-E351-0B77-CCA6-868746436684}"/>
              </a:ext>
            </a:extLst>
          </p:cNvPr>
          <p:cNvSpPr txBox="1">
            <a:spLocks noGrp="1"/>
          </p:cNvSpPr>
          <p:nvPr>
            <p:ph idx="1"/>
          </p:nvPr>
        </p:nvSpPr>
        <p:spPr>
          <a:xfrm>
            <a:off x="951099" y="1205630"/>
            <a:ext cx="7492815" cy="5136351"/>
          </a:xfrm>
          <a:prstGeom prst="rect">
            <a:avLst/>
          </a:prstGeom>
          <a:noFill/>
          <a:ln w="28575">
            <a:solidFill>
              <a:schemeClr val="tx1"/>
            </a:solidFill>
          </a:ln>
        </p:spPr>
        <p:txBody>
          <a:bodyPr wrap="square" rtlCol="0">
            <a:spAutoFit/>
          </a:bodyPr>
          <a:lstStyle/>
          <a:p>
            <a:pPr marL="0" indent="0">
              <a:lnSpc>
                <a:spcPts val="2000"/>
              </a:lnSpc>
              <a:buNone/>
            </a:pPr>
            <a:r>
              <a:rPr lang="fi-FI" sz="1600" b="1" dirty="0">
                <a:solidFill>
                  <a:srgbClr val="00B050"/>
                </a:solidFill>
              </a:rPr>
              <a:t>Kaikukortti käytössä tai kokeilussa: </a:t>
            </a:r>
            <a:r>
              <a:rPr lang="fi-FI" sz="1600" b="1" dirty="0"/>
              <a:t>Etelä-Karjala:</a:t>
            </a:r>
            <a:r>
              <a:rPr lang="fi-FI" sz="1600" dirty="0"/>
              <a:t> Imatra, Lappeenranta, Luumäki;</a:t>
            </a:r>
            <a:br>
              <a:rPr lang="fi-FI" sz="1600" dirty="0"/>
            </a:br>
            <a:r>
              <a:rPr lang="fi-FI" sz="1600" b="1" dirty="0"/>
              <a:t>Etelä-Pohjanmaa:</a:t>
            </a:r>
            <a:r>
              <a:rPr lang="fi-FI" sz="1600" dirty="0"/>
              <a:t> Alajärvi, Evijärvi, Isokyrö, Kauhava, Lappajärvi, Lapua, Seinäjoki, Soini, Vimpeli; </a:t>
            </a:r>
            <a:r>
              <a:rPr lang="fi-FI" sz="1600" b="1" dirty="0"/>
              <a:t>Etelä-Savo:</a:t>
            </a:r>
            <a:r>
              <a:rPr lang="fi-FI" sz="1600" dirty="0"/>
              <a:t> Savonlinna; </a:t>
            </a:r>
            <a:r>
              <a:rPr lang="fi-FI" sz="1600" b="1" dirty="0"/>
              <a:t>Kainuu:</a:t>
            </a:r>
            <a:r>
              <a:rPr lang="fi-FI" sz="1600" dirty="0"/>
              <a:t> Hyrynsalmi, Kajaani, Kuhmo, Paltamo, Puolanka, Ristijärvi, Sotkamo, Suomussalmi; </a:t>
            </a:r>
            <a:r>
              <a:rPr lang="fi-FI" sz="1600" b="1" dirty="0"/>
              <a:t>Kanta-Häme:</a:t>
            </a:r>
            <a:r>
              <a:rPr lang="fi-FI" sz="1600" dirty="0"/>
              <a:t> Forssa, Hausjärvi, Humppila, Hämeenlinna, Jokioinen, Loppi, Riihimäki, Tammela, Ypäjä; </a:t>
            </a:r>
            <a:r>
              <a:rPr lang="fi-FI" sz="1600" b="1" dirty="0"/>
              <a:t>Keski-Pohjanmaa:</a:t>
            </a:r>
            <a:r>
              <a:rPr lang="fi-FI" sz="1600" dirty="0"/>
              <a:t> Halsua, Kannus, Kaustinen, Kokkola, Lestijärvi, Perho, Toholampi, Veteli; </a:t>
            </a:r>
            <a:r>
              <a:rPr lang="fi-FI" sz="1600" b="1" dirty="0"/>
              <a:t>Keski-Uusimaa:</a:t>
            </a:r>
            <a:r>
              <a:rPr lang="fi-FI" sz="1600" dirty="0"/>
              <a:t> Järvenpää, Nurmijärvi, Tuusula; </a:t>
            </a:r>
            <a:r>
              <a:rPr lang="fi-FI" sz="1600" b="1" dirty="0"/>
              <a:t>Kymenlaakso:</a:t>
            </a:r>
            <a:r>
              <a:rPr lang="fi-FI" sz="1600" dirty="0"/>
              <a:t> Hamina, Kotka; </a:t>
            </a:r>
            <a:r>
              <a:rPr lang="fi-FI" sz="1600" b="1" dirty="0"/>
              <a:t>Lappi:</a:t>
            </a:r>
            <a:r>
              <a:rPr lang="fi-FI" sz="1600" dirty="0"/>
              <a:t> Kemi, Keminmaa, Rovaniemi, Tornio; </a:t>
            </a:r>
            <a:r>
              <a:rPr lang="fi-FI" sz="1600" b="1" dirty="0"/>
              <a:t>Länsi-Uusimaa:</a:t>
            </a:r>
            <a:r>
              <a:rPr lang="fi-FI" sz="1600" dirty="0"/>
              <a:t> Espoo, Karkkila, Kauniainen, Lohja, Vihti; </a:t>
            </a:r>
            <a:r>
              <a:rPr lang="fi-FI" sz="1600" b="1" dirty="0"/>
              <a:t>Pirkanmaa:</a:t>
            </a:r>
            <a:r>
              <a:rPr lang="fi-FI" sz="1600" dirty="0"/>
              <a:t> Nokia, Orivesi, Tampere, Valkeakoski; </a:t>
            </a:r>
            <a:r>
              <a:rPr lang="fi-FI" sz="1600" b="1" dirty="0"/>
              <a:t>Pohjanmaa:</a:t>
            </a:r>
            <a:r>
              <a:rPr lang="fi-FI" sz="1600" dirty="0"/>
              <a:t> Korsnäs, Kruunupyy, Laihia, Luoto, Maalahti, Mustasaari, Närpiö, </a:t>
            </a:r>
            <a:r>
              <a:rPr lang="fi-FI" sz="1600" dirty="0" err="1"/>
              <a:t>Pedersöre</a:t>
            </a:r>
            <a:r>
              <a:rPr lang="fi-FI" sz="1600" dirty="0"/>
              <a:t>, Pietarsaari, Uusikaarlepyy, Vaasa, Vöyri;</a:t>
            </a:r>
            <a:br>
              <a:rPr lang="fi-FI" sz="1600" dirty="0"/>
            </a:br>
            <a:r>
              <a:rPr lang="fi-FI" sz="1600" b="1" dirty="0"/>
              <a:t>Pohjois-Pohjanmaa:</a:t>
            </a:r>
            <a:r>
              <a:rPr lang="fi-FI" sz="1600" dirty="0"/>
              <a:t> Alavieska, Haapajärvi, Haapavesi, Ii, Kalajoki, Kempele, Kuusamo, Merijärvi, Nivala, Oulainen, Oulu, Pyhäjoki, Pyhäjärvi, Pyhäntä, Raahe, Reisjärvi, Sievi, Siikajoki, Siikalatva, Taivalkoski, Ylivieska; </a:t>
            </a:r>
            <a:r>
              <a:rPr lang="fi-FI" sz="1600" b="1" dirty="0"/>
              <a:t>Pohjois-Savo:</a:t>
            </a:r>
            <a:r>
              <a:rPr lang="fi-FI" sz="1600" dirty="0"/>
              <a:t> Iisalmi, Joroinen, Kaavi, Kiuruvesi, Kuopio, Lapinlahti, Leppävirta, Rautalampi, Rautavaara, Siilinjärvi, Sonkajärvi, Suonenjoki, Tervo, Tuusniemi, Varkaus, Vesanto, Vieremä; </a:t>
            </a:r>
            <a:r>
              <a:rPr lang="fi-FI" sz="1600" b="1" dirty="0"/>
              <a:t>Vantaan ja Keravan hyvinvointialue:</a:t>
            </a:r>
            <a:r>
              <a:rPr lang="fi-FI" sz="1600" dirty="0"/>
              <a:t> Kerava, Vantaa; </a:t>
            </a:r>
            <a:r>
              <a:rPr lang="fi-FI" sz="1600" b="1" dirty="0"/>
              <a:t>Ruotsi:</a:t>
            </a:r>
            <a:r>
              <a:rPr lang="fi-FI" sz="1600" dirty="0"/>
              <a:t> Haaparanta.</a:t>
            </a:r>
            <a:endParaRPr lang="fi-FI" sz="1600" b="1" dirty="0">
              <a:solidFill>
                <a:schemeClr val="accent3">
                  <a:lumMod val="50000"/>
                </a:schemeClr>
              </a:solidFill>
            </a:endParaRPr>
          </a:p>
          <a:p>
            <a:pPr marL="0" indent="0">
              <a:lnSpc>
                <a:spcPts val="2000"/>
              </a:lnSpc>
              <a:buNone/>
            </a:pPr>
            <a:r>
              <a:rPr lang="fi-FI" sz="1600" b="1" kern="100" dirty="0">
                <a:solidFill>
                  <a:srgbClr val="7030A0"/>
                </a:solidFill>
                <a:cs typeface="Times New Roman" panose="02020603050405020304" pitchFamily="18" charset="0"/>
              </a:rPr>
              <a:t>Kaikukortti kokeilussa tai tulossa kokeiluun v. 2026: </a:t>
            </a:r>
            <a:r>
              <a:rPr lang="fi-FI" sz="1600" b="1" kern="100" dirty="0">
                <a:cs typeface="Times New Roman" panose="02020603050405020304" pitchFamily="18" charset="0"/>
              </a:rPr>
              <a:t>Etelä-Karjala</a:t>
            </a:r>
            <a:r>
              <a:rPr lang="fi-FI" sz="1600" kern="100" dirty="0">
                <a:cs typeface="Times New Roman" panose="02020603050405020304" pitchFamily="18" charset="0"/>
              </a:rPr>
              <a:t>: </a:t>
            </a:r>
            <a:r>
              <a:rPr lang="fi-FI" sz="1600" dirty="0">
                <a:solidFill>
                  <a:srgbClr val="000000"/>
                </a:solidFill>
              </a:rPr>
              <a:t>Parikkala, Rautjärvi ja Ruokolahti, Taipalsaari, Savitaipale, Lemi; </a:t>
            </a:r>
            <a:r>
              <a:rPr lang="fi-FI" sz="1600" b="1" dirty="0">
                <a:solidFill>
                  <a:srgbClr val="000000"/>
                </a:solidFill>
              </a:rPr>
              <a:t>Länsi-Uusimaa</a:t>
            </a:r>
            <a:r>
              <a:rPr lang="fi-FI" sz="1600" dirty="0">
                <a:solidFill>
                  <a:srgbClr val="000000"/>
                </a:solidFill>
              </a:rPr>
              <a:t>: Hanko; </a:t>
            </a:r>
            <a:r>
              <a:rPr lang="fi-FI" sz="1600" b="1" dirty="0">
                <a:solidFill>
                  <a:srgbClr val="000000"/>
                </a:solidFill>
              </a:rPr>
              <a:t>Pirkanmaa</a:t>
            </a:r>
            <a:r>
              <a:rPr lang="fi-FI" sz="1600" dirty="0">
                <a:solidFill>
                  <a:srgbClr val="000000"/>
                </a:solidFill>
              </a:rPr>
              <a:t>: Vesilahti, Pirkkala; </a:t>
            </a:r>
            <a:r>
              <a:rPr lang="fi-FI" sz="1600" b="1" dirty="0">
                <a:solidFill>
                  <a:srgbClr val="000000"/>
                </a:solidFill>
              </a:rPr>
              <a:t>Pohjois-Pohjanmaa</a:t>
            </a:r>
            <a:r>
              <a:rPr lang="fi-FI" sz="1600" dirty="0">
                <a:solidFill>
                  <a:srgbClr val="000000"/>
                </a:solidFill>
              </a:rPr>
              <a:t>: Liminka, Muhos, </a:t>
            </a:r>
            <a:r>
              <a:rPr lang="fi-FI" sz="1600" dirty="0">
                <a:solidFill>
                  <a:srgbClr val="000000"/>
                </a:solidFill>
                <a:highlight>
                  <a:srgbClr val="FFFF00"/>
                </a:highlight>
              </a:rPr>
              <a:t>Utajärvi</a:t>
            </a:r>
            <a:r>
              <a:rPr lang="fi-FI" sz="1600" kern="100" dirty="0">
                <a:ea typeface="Calibri" panose="020F0502020204030204" pitchFamily="34" charset="0"/>
                <a:cs typeface="Times New Roman" panose="02020603050405020304" pitchFamily="18" charset="0"/>
              </a:rPr>
              <a:t>; </a:t>
            </a:r>
            <a:r>
              <a:rPr lang="fi-FI" sz="1600" b="1" kern="100" dirty="0">
                <a:ea typeface="Calibri" panose="020F0502020204030204" pitchFamily="34" charset="0"/>
                <a:cs typeface="Times New Roman" panose="02020603050405020304" pitchFamily="18" charset="0"/>
              </a:rPr>
              <a:t>Pohjois-Savo: </a:t>
            </a:r>
            <a:r>
              <a:rPr lang="fi-FI" sz="1600" kern="100" dirty="0">
                <a:ea typeface="Calibri" panose="020F0502020204030204" pitchFamily="34" charset="0"/>
                <a:cs typeface="Times New Roman" panose="02020603050405020304" pitchFamily="18" charset="0"/>
              </a:rPr>
              <a:t>Keitele, Pielavesi.</a:t>
            </a:r>
            <a:endParaRPr lang="fi-FI" sz="1600" kern="100" dirty="0">
              <a:cs typeface="Times New Roman" panose="02020603050405020304" pitchFamily="18" charset="0"/>
            </a:endParaRPr>
          </a:p>
        </p:txBody>
      </p:sp>
      <p:sp>
        <p:nvSpPr>
          <p:cNvPr id="387" name="Suorakulmio 386">
            <a:extLst>
              <a:ext uri="{FF2B5EF4-FFF2-40B4-BE49-F238E27FC236}">
                <a16:creationId xmlns:a16="http://schemas.microsoft.com/office/drawing/2014/main" id="{BA172C6D-D989-2DB8-77A4-62ACCF968BCE}"/>
              </a:ext>
              <a:ext uri="{C183D7F6-B498-43B3-948B-1728B52AA6E4}">
                <adec:decorative xmlns:adec="http://schemas.microsoft.com/office/drawing/2017/decorative" val="1"/>
              </a:ext>
            </a:extLst>
          </p:cNvPr>
          <p:cNvSpPr/>
          <p:nvPr/>
        </p:nvSpPr>
        <p:spPr>
          <a:xfrm>
            <a:off x="966822" y="6449370"/>
            <a:ext cx="8346159" cy="338554"/>
          </a:xfrm>
          <a:prstGeom prst="rect">
            <a:avLst/>
          </a:prstGeom>
        </p:spPr>
        <p:txBody>
          <a:bodyPr wrap="square">
            <a:spAutoFit/>
          </a:bodyPr>
          <a:lstStyle/>
          <a:p>
            <a:pPr>
              <a:buClr>
                <a:schemeClr val="dk1"/>
              </a:buClr>
              <a:buSzPts val="2100"/>
              <a:defRPr/>
            </a:pPr>
            <a:r>
              <a:rPr lang="fi-FI" sz="1600" dirty="0">
                <a:highlight>
                  <a:srgbClr val="FFFF00"/>
                </a:highlight>
                <a:latin typeface="Calibri" panose="020F0502020204030204" pitchFamily="34" charset="0"/>
                <a:cs typeface="Calibri" panose="020F0502020204030204" pitchFamily="34" charset="0"/>
              </a:rPr>
              <a:t>Keltaisella alustavat. </a:t>
            </a:r>
            <a:r>
              <a:rPr lang="fi-FI" sz="1600" dirty="0">
                <a:latin typeface="Calibri" panose="020F0502020204030204" pitchFamily="34" charset="0"/>
                <a:cs typeface="Calibri" panose="020F0502020204030204" pitchFamily="34" charset="0"/>
              </a:rPr>
              <a:t>Tiedot eivät ole välttämättä ajan tasalla. Päivitetty 27.1.2026. </a:t>
            </a:r>
            <a:endParaRPr lang="fi-FI" sz="16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02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14" name="Otsikko 13">
            <a:extLst>
              <a:ext uri="{FF2B5EF4-FFF2-40B4-BE49-F238E27FC236}">
                <a16:creationId xmlns:a16="http://schemas.microsoft.com/office/drawing/2014/main" id="{01F60895-BB7B-3942-9903-15F3D7BEEE18}"/>
              </a:ext>
            </a:extLst>
          </p:cNvPr>
          <p:cNvSpPr txBox="1">
            <a:spLocks noGrp="1"/>
          </p:cNvSpPr>
          <p:nvPr>
            <p:ph type="title" idx="4294967295"/>
          </p:nvPr>
        </p:nvSpPr>
        <p:spPr>
          <a:xfrm>
            <a:off x="4684173" y="130046"/>
            <a:ext cx="658908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chemeClr val="tx1"/>
                </a:solidFill>
                <a:effectLst/>
                <a:uLnTx/>
                <a:uFillTx/>
                <a:latin typeface="+mn-lt"/>
                <a:ea typeface="+mn-ea"/>
                <a:cs typeface="+mn-cs"/>
              </a:rPr>
              <a:t>Kaikukortin koordinointi</a:t>
            </a:r>
            <a:endParaRPr kumimoji="0" lang="fi-FI" b="0" i="0" u="none" strike="noStrike" kern="1200" cap="none" spc="0" normalizeH="0" baseline="0" noProof="0" dirty="0">
              <a:ln>
                <a:noFill/>
              </a:ln>
              <a:solidFill>
                <a:srgbClr val="FF0000"/>
              </a:solidFill>
              <a:effectLst/>
              <a:uLnTx/>
              <a:uFillTx/>
              <a:latin typeface="+mn-lt"/>
              <a:ea typeface="+mn-ea"/>
              <a:cs typeface="+mn-cs"/>
            </a:endParaRPr>
          </a:p>
        </p:txBody>
      </p:sp>
      <p:graphicFrame>
        <p:nvGraphicFramePr>
          <p:cNvPr id="2" name="Kaaviokuva 1" descr="Kaavio paikallisesta Kaikukortti-verkostosta.Paikalinen koordinointi sote + kult yhdessä, kortinjakajat, kulttuuri- ja liikuntatoimijat, kohderyhmä. Kaikukanta, jonne kortit ja niiden käyttö rekisteröidään .">
            <a:extLst>
              <a:ext uri="{FF2B5EF4-FFF2-40B4-BE49-F238E27FC236}">
                <a16:creationId xmlns:a16="http://schemas.microsoft.com/office/drawing/2014/main" id="{093BC6B2-6703-4B7E-95AB-02D429D6F7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0110040"/>
              </p:ext>
            </p:extLst>
          </p:nvPr>
        </p:nvGraphicFramePr>
        <p:xfrm>
          <a:off x="6189588" y="1102339"/>
          <a:ext cx="6317689" cy="475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Ryhmä 16"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E4FBAF3E-50C6-4104-855E-AEE6349A132C}"/>
              </a:ext>
            </a:extLst>
          </p:cNvPr>
          <p:cNvGrpSpPr/>
          <p:nvPr/>
        </p:nvGrpSpPr>
        <p:grpSpPr>
          <a:xfrm>
            <a:off x="953280" y="2367671"/>
            <a:ext cx="2421756" cy="2494357"/>
            <a:chOff x="2562764" y="1366799"/>
            <a:chExt cx="1816317" cy="1870768"/>
          </a:xfrm>
          <a:solidFill>
            <a:srgbClr val="82DDFA"/>
          </a:solidFill>
        </p:grpSpPr>
        <p:sp>
          <p:nvSpPr>
            <p:cNvPr id="18" name="Ellipsi 17">
              <a:extLst>
                <a:ext uri="{FF2B5EF4-FFF2-40B4-BE49-F238E27FC236}">
                  <a16:creationId xmlns:a16="http://schemas.microsoft.com/office/drawing/2014/main" id="{B8D15F07-F35B-4489-9CC9-502CA2D8E3CC}"/>
                </a:ext>
              </a:extLst>
            </p:cNvPr>
            <p:cNvSpPr/>
            <p:nvPr/>
          </p:nvSpPr>
          <p:spPr>
            <a:xfrm>
              <a:off x="2562764" y="1366799"/>
              <a:ext cx="1816317" cy="1870768"/>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fi-FI"/>
            </a:p>
          </p:txBody>
        </p:sp>
        <p:sp>
          <p:nvSpPr>
            <p:cNvPr id="19" name="Ellipsi 4">
              <a:extLst>
                <a:ext uri="{FF2B5EF4-FFF2-40B4-BE49-F238E27FC236}">
                  <a16:creationId xmlns:a16="http://schemas.microsoft.com/office/drawing/2014/main" id="{58C5FC44-0665-4A7A-B581-6EEB9785FB5B}"/>
                </a:ext>
                <a:ext uri="{C183D7F6-B498-43B3-948B-1728B52AA6E4}">
                  <adec:decorative xmlns:adec="http://schemas.microsoft.com/office/drawing/2017/decorative" val="1"/>
                </a:ext>
              </a:extLst>
            </p:cNvPr>
            <p:cNvSpPr txBox="1"/>
            <p:nvPr/>
          </p:nvSpPr>
          <p:spPr>
            <a:xfrm>
              <a:off x="2792291" y="1687946"/>
              <a:ext cx="1246200" cy="127318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33867" tIns="33867" rIns="33867" bIns="33867" numCol="1" spcCol="1270" anchor="ctr" anchorCtr="0">
              <a:noAutofit/>
            </a:bodyPr>
            <a:lstStyle/>
            <a:p>
              <a:pPr algn="ctr" defTabSz="1185304">
                <a:lnSpc>
                  <a:spcPct val="90000"/>
                </a:lnSpc>
                <a:spcBef>
                  <a:spcPct val="0"/>
                </a:spcBef>
                <a:spcAft>
                  <a:spcPct val="35000"/>
                </a:spcAft>
              </a:pPr>
              <a:r>
                <a:rPr lang="fi-FI" sz="2000" b="1" dirty="0">
                  <a:latin typeface="Arial" panose="020B0604020202020204" pitchFamily="34" charset="0"/>
                  <a:cs typeface="Arial" panose="020B0604020202020204" pitchFamily="34" charset="0"/>
                </a:rPr>
                <a:t>Valta-kunnallinen koordinointi:  Kaikukeskus</a:t>
              </a:r>
            </a:p>
          </p:txBody>
        </p:sp>
      </p:grpSp>
      <p:cxnSp>
        <p:nvCxnSpPr>
          <p:cNvPr id="26" name="Suora nuoliyhdysviiva 25">
            <a:extLst>
              <a:ext uri="{FF2B5EF4-FFF2-40B4-BE49-F238E27FC236}">
                <a16:creationId xmlns:a16="http://schemas.microsoft.com/office/drawing/2014/main" id="{5CF865E8-F293-45C9-8FA4-38C46E78B5DF}"/>
              </a:ext>
              <a:ext uri="{C183D7F6-B498-43B3-948B-1728B52AA6E4}">
                <adec:decorative xmlns:adec="http://schemas.microsoft.com/office/drawing/2017/decorative" val="1"/>
              </a:ext>
            </a:extLst>
          </p:cNvPr>
          <p:cNvCxnSpPr>
            <a:cxnSpLocks/>
          </p:cNvCxnSpPr>
          <p:nvPr/>
        </p:nvCxnSpPr>
        <p:spPr>
          <a:xfrm>
            <a:off x="4349432" y="4848235"/>
            <a:ext cx="2287195" cy="830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Kuva 15" descr="Kaikukortti.">
            <a:extLst>
              <a:ext uri="{FF2B5EF4-FFF2-40B4-BE49-F238E27FC236}">
                <a16:creationId xmlns:a16="http://schemas.microsoft.com/office/drawing/2014/main" id="{F641A27E-5C52-49B9-9997-9020B143D220}"/>
              </a:ext>
            </a:extLst>
          </p:cNvPr>
          <p:cNvPicPr>
            <a:picLocks noChangeAspect="1"/>
          </p:cNvPicPr>
          <p:nvPr/>
        </p:nvPicPr>
        <p:blipFill>
          <a:blip r:embed="rId8"/>
          <a:stretch>
            <a:fillRect/>
          </a:stretch>
        </p:blipFill>
        <p:spPr>
          <a:xfrm rot="20589416">
            <a:off x="10088208" y="1144169"/>
            <a:ext cx="650676" cy="1093403"/>
          </a:xfrm>
          <a:prstGeom prst="rect">
            <a:avLst/>
          </a:prstGeom>
          <a:ln>
            <a:solidFill>
              <a:schemeClr val="tx1"/>
            </a:solidFill>
          </a:ln>
        </p:spPr>
      </p:pic>
      <p:pic>
        <p:nvPicPr>
          <p:cNvPr id="22" name="Kuva 21" descr="Kaikukortti">
            <a:extLst>
              <a:ext uri="{FF2B5EF4-FFF2-40B4-BE49-F238E27FC236}">
                <a16:creationId xmlns:a16="http://schemas.microsoft.com/office/drawing/2014/main" id="{A627B462-0D4B-476C-A421-3150CFFDF21A}"/>
              </a:ext>
            </a:extLst>
          </p:cNvPr>
          <p:cNvPicPr>
            <a:picLocks noChangeAspect="1"/>
          </p:cNvPicPr>
          <p:nvPr/>
        </p:nvPicPr>
        <p:blipFill>
          <a:blip r:embed="rId8"/>
          <a:stretch>
            <a:fillRect/>
          </a:stretch>
        </p:blipFill>
        <p:spPr>
          <a:xfrm rot="1261675">
            <a:off x="10396199" y="4085127"/>
            <a:ext cx="615982" cy="1035103"/>
          </a:xfrm>
          <a:prstGeom prst="rect">
            <a:avLst/>
          </a:prstGeom>
          <a:ln>
            <a:solidFill>
              <a:schemeClr val="tx1"/>
            </a:solidFill>
          </a:ln>
        </p:spPr>
      </p:pic>
      <p:grpSp>
        <p:nvGrpSpPr>
          <p:cNvPr id="24" name="Ryhmä 23">
            <a:extLst>
              <a:ext uri="{FF2B5EF4-FFF2-40B4-BE49-F238E27FC236}">
                <a16:creationId xmlns:a16="http://schemas.microsoft.com/office/drawing/2014/main" id="{84CBA38B-509D-4C02-921A-123629213253}"/>
              </a:ext>
              <a:ext uri="{C183D7F6-B498-43B3-948B-1728B52AA6E4}">
                <adec:decorative xmlns:adec="http://schemas.microsoft.com/office/drawing/2017/decorative" val="1"/>
              </a:ext>
            </a:extLst>
          </p:cNvPr>
          <p:cNvGrpSpPr/>
          <p:nvPr/>
        </p:nvGrpSpPr>
        <p:grpSpPr>
          <a:xfrm>
            <a:off x="6456554" y="3845421"/>
            <a:ext cx="1100877" cy="1016607"/>
            <a:chOff x="603174" y="1393701"/>
            <a:chExt cx="1749599" cy="1852461"/>
          </a:xfrm>
        </p:grpSpPr>
        <p:sp>
          <p:nvSpPr>
            <p:cNvPr id="25" name="Ellipsi 24">
              <a:extLst>
                <a:ext uri="{FF2B5EF4-FFF2-40B4-BE49-F238E27FC236}">
                  <a16:creationId xmlns:a16="http://schemas.microsoft.com/office/drawing/2014/main" id="{3DD1400F-755F-41A6-B2A5-CB7F9781B4B3}"/>
                </a:ext>
                <a:ext uri="{C183D7F6-B498-43B3-948B-1728B52AA6E4}">
                  <adec:decorative xmlns:adec="http://schemas.microsoft.com/office/drawing/2017/decorative" val="1"/>
                </a:ext>
              </a:extLst>
            </p:cNvPr>
            <p:cNvSpPr/>
            <p:nvPr/>
          </p:nvSpPr>
          <p:spPr>
            <a:xfrm>
              <a:off x="603174" y="1393701"/>
              <a:ext cx="1749599" cy="1852461"/>
            </a:xfrm>
            <a:prstGeom prst="ellipse">
              <a:avLst/>
            </a:prstGeom>
            <a:solidFill>
              <a:srgbClr val="BFC4C9">
                <a:alpha val="9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fi-FI"/>
            </a:p>
          </p:txBody>
        </p:sp>
        <p:sp>
          <p:nvSpPr>
            <p:cNvPr id="28" name="Ellipsi 4">
              <a:extLst>
                <a:ext uri="{FF2B5EF4-FFF2-40B4-BE49-F238E27FC236}">
                  <a16:creationId xmlns:a16="http://schemas.microsoft.com/office/drawing/2014/main" id="{D0F5B1A2-EB04-4BEA-A8C6-C11B263CD1EC}"/>
                </a:ext>
                <a:ext uri="{C183D7F6-B498-43B3-948B-1728B52AA6E4}">
                  <adec:decorative xmlns:adec="http://schemas.microsoft.com/office/drawing/2017/decorative" val="1"/>
                </a:ext>
              </a:extLst>
            </p:cNvPr>
            <p:cNvSpPr txBox="1"/>
            <p:nvPr/>
          </p:nvSpPr>
          <p:spPr>
            <a:xfrm>
              <a:off x="859397" y="1664988"/>
              <a:ext cx="1237153" cy="13098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1600" b="1" kern="1200" dirty="0" err="1">
                  <a:latin typeface="Arial" panose="020B0604020202020204" pitchFamily="34" charset="0"/>
                  <a:cs typeface="Arial" panose="020B0604020202020204" pitchFamily="34" charset="0"/>
                </a:rPr>
                <a:t>Kult</a:t>
              </a:r>
              <a:r>
                <a:rPr lang="fi-FI" sz="1600" b="1" kern="1200" dirty="0">
                  <a:latin typeface="Arial" panose="020B0604020202020204" pitchFamily="34" charset="0"/>
                  <a:cs typeface="Arial" panose="020B0604020202020204" pitchFamily="34" charset="0"/>
                </a:rPr>
                <a:t> (kunta x)</a:t>
              </a:r>
            </a:p>
          </p:txBody>
        </p:sp>
      </p:grpSp>
      <p:sp>
        <p:nvSpPr>
          <p:cNvPr id="31" name="Kuutio 30">
            <a:extLst>
              <a:ext uri="{FF2B5EF4-FFF2-40B4-BE49-F238E27FC236}">
                <a16:creationId xmlns:a16="http://schemas.microsoft.com/office/drawing/2014/main" id="{4183EC3F-C94D-45CC-96B8-1320558E3B5B}"/>
              </a:ext>
              <a:ext uri="{C183D7F6-B498-43B3-948B-1728B52AA6E4}">
                <adec:decorative xmlns:adec="http://schemas.microsoft.com/office/drawing/2017/decorative" val="1"/>
              </a:ext>
            </a:extLst>
          </p:cNvPr>
          <p:cNvSpPr/>
          <p:nvPr/>
        </p:nvSpPr>
        <p:spPr>
          <a:xfrm>
            <a:off x="6696329" y="5297606"/>
            <a:ext cx="1282387" cy="110733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rPr>
              <a:t>Kaiku-kanta</a:t>
            </a:r>
          </a:p>
        </p:txBody>
      </p:sp>
      <p:sp>
        <p:nvSpPr>
          <p:cNvPr id="32" name="Kuutio 31">
            <a:extLst>
              <a:ext uri="{FF2B5EF4-FFF2-40B4-BE49-F238E27FC236}">
                <a16:creationId xmlns:a16="http://schemas.microsoft.com/office/drawing/2014/main" id="{1947888E-11E0-4E4F-B325-E86A24991DC2}"/>
              </a:ext>
              <a:ext uri="{C183D7F6-B498-43B3-948B-1728B52AA6E4}">
                <adec:decorative xmlns:adec="http://schemas.microsoft.com/office/drawing/2017/decorative" val="1"/>
              </a:ext>
            </a:extLst>
          </p:cNvPr>
          <p:cNvSpPr/>
          <p:nvPr/>
        </p:nvSpPr>
        <p:spPr>
          <a:xfrm>
            <a:off x="6851032" y="959701"/>
            <a:ext cx="1282387" cy="110733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rPr>
              <a:t>Kaiku-kanta</a:t>
            </a:r>
          </a:p>
        </p:txBody>
      </p:sp>
      <p:cxnSp>
        <p:nvCxnSpPr>
          <p:cNvPr id="33" name="Suora nuoliyhdysviiva 32">
            <a:extLst>
              <a:ext uri="{FF2B5EF4-FFF2-40B4-BE49-F238E27FC236}">
                <a16:creationId xmlns:a16="http://schemas.microsoft.com/office/drawing/2014/main" id="{D63108DA-D3E2-489B-B9B8-89D32694F9BD}"/>
              </a:ext>
              <a:ext uri="{C183D7F6-B498-43B3-948B-1728B52AA6E4}">
                <adec:decorative xmlns:adec="http://schemas.microsoft.com/office/drawing/2017/decorative" val="1"/>
              </a:ext>
            </a:extLst>
          </p:cNvPr>
          <p:cNvCxnSpPr>
            <a:cxnSpLocks/>
          </p:cNvCxnSpPr>
          <p:nvPr/>
        </p:nvCxnSpPr>
        <p:spPr>
          <a:xfrm>
            <a:off x="8133419" y="1073354"/>
            <a:ext cx="58639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uora nuoliyhdysviiva 34">
            <a:extLst>
              <a:ext uri="{FF2B5EF4-FFF2-40B4-BE49-F238E27FC236}">
                <a16:creationId xmlns:a16="http://schemas.microsoft.com/office/drawing/2014/main" id="{FBAA5B76-9413-471B-8DD7-9B905A8BF2CC}"/>
              </a:ext>
              <a:ext uri="{C183D7F6-B498-43B3-948B-1728B52AA6E4}">
                <adec:decorative xmlns:adec="http://schemas.microsoft.com/office/drawing/2017/decorative" val="1"/>
              </a:ext>
            </a:extLst>
          </p:cNvPr>
          <p:cNvCxnSpPr>
            <a:cxnSpLocks/>
          </p:cNvCxnSpPr>
          <p:nvPr/>
        </p:nvCxnSpPr>
        <p:spPr>
          <a:xfrm>
            <a:off x="7138290" y="4658179"/>
            <a:ext cx="199232" cy="55664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uora nuoliyhdysviiva 35">
            <a:extLst>
              <a:ext uri="{FF2B5EF4-FFF2-40B4-BE49-F238E27FC236}">
                <a16:creationId xmlns:a16="http://schemas.microsoft.com/office/drawing/2014/main" id="{7A322948-75A3-4DE6-BB9A-6B96F83C1079}"/>
              </a:ext>
              <a:ext uri="{C183D7F6-B498-43B3-948B-1728B52AA6E4}">
                <adec:decorative xmlns:adec="http://schemas.microsoft.com/office/drawing/2017/decorative" val="1"/>
              </a:ext>
            </a:extLst>
          </p:cNvPr>
          <p:cNvCxnSpPr>
            <a:cxnSpLocks/>
          </p:cNvCxnSpPr>
          <p:nvPr/>
        </p:nvCxnSpPr>
        <p:spPr>
          <a:xfrm flipV="1">
            <a:off x="7888629" y="5372243"/>
            <a:ext cx="736115" cy="41309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Ellipsi 36">
            <a:extLst>
              <a:ext uri="{FF2B5EF4-FFF2-40B4-BE49-F238E27FC236}">
                <a16:creationId xmlns:a16="http://schemas.microsoft.com/office/drawing/2014/main" id="{B60A8891-51DA-4B69-B304-47A9CDC73651}"/>
              </a:ext>
              <a:ext uri="{C183D7F6-B498-43B3-948B-1728B52AA6E4}">
                <adec:decorative xmlns:adec="http://schemas.microsoft.com/office/drawing/2017/decorative" val="1"/>
              </a:ext>
            </a:extLst>
          </p:cNvPr>
          <p:cNvSpPr/>
          <p:nvPr/>
        </p:nvSpPr>
        <p:spPr>
          <a:xfrm>
            <a:off x="5892146" y="3175485"/>
            <a:ext cx="1100877" cy="1016607"/>
          </a:xfrm>
          <a:prstGeom prst="ellipse">
            <a:avLst/>
          </a:prstGeom>
          <a:solidFill>
            <a:srgbClr val="BFC4C9">
              <a:alpha val="9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fi-FI"/>
          </a:p>
        </p:txBody>
      </p:sp>
      <p:sp>
        <p:nvSpPr>
          <p:cNvPr id="38" name="Ellipsi 4">
            <a:extLst>
              <a:ext uri="{FF2B5EF4-FFF2-40B4-BE49-F238E27FC236}">
                <a16:creationId xmlns:a16="http://schemas.microsoft.com/office/drawing/2014/main" id="{E84FF491-8DE2-4692-921D-2C53B05DEA58}"/>
              </a:ext>
              <a:ext uri="{C183D7F6-B498-43B3-948B-1728B52AA6E4}">
                <adec:decorative xmlns:adec="http://schemas.microsoft.com/office/drawing/2017/decorative" val="1"/>
              </a:ext>
            </a:extLst>
          </p:cNvPr>
          <p:cNvSpPr txBox="1"/>
          <p:nvPr/>
        </p:nvSpPr>
        <p:spPr>
          <a:xfrm>
            <a:off x="6017769" y="3374347"/>
            <a:ext cx="778437" cy="71884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1600" b="1" kern="1200" dirty="0" err="1">
                <a:latin typeface="Arial" panose="020B0604020202020204" pitchFamily="34" charset="0"/>
                <a:cs typeface="Arial" panose="020B0604020202020204" pitchFamily="34" charset="0"/>
              </a:rPr>
              <a:t>Kult</a:t>
            </a:r>
            <a:r>
              <a:rPr lang="fi-FI" sz="1600" b="1" kern="1200" dirty="0">
                <a:latin typeface="Arial" panose="020B0604020202020204" pitchFamily="34" charset="0"/>
                <a:cs typeface="Arial" panose="020B0604020202020204" pitchFamily="34" charset="0"/>
              </a:rPr>
              <a:t> (kunta x)</a:t>
            </a:r>
          </a:p>
        </p:txBody>
      </p:sp>
      <p:sp>
        <p:nvSpPr>
          <p:cNvPr id="39" name="Ellipsi 38">
            <a:extLst>
              <a:ext uri="{FF2B5EF4-FFF2-40B4-BE49-F238E27FC236}">
                <a16:creationId xmlns:a16="http://schemas.microsoft.com/office/drawing/2014/main" id="{358ED5A6-0D75-4F49-954D-F2F39B43A50E}"/>
              </a:ext>
              <a:ext uri="{C183D7F6-B498-43B3-948B-1728B52AA6E4}">
                <adec:decorative xmlns:adec="http://schemas.microsoft.com/office/drawing/2017/decorative" val="1"/>
              </a:ext>
            </a:extLst>
          </p:cNvPr>
          <p:cNvSpPr/>
          <p:nvPr/>
        </p:nvSpPr>
        <p:spPr>
          <a:xfrm>
            <a:off x="5993782" y="2361394"/>
            <a:ext cx="1100877" cy="1016607"/>
          </a:xfrm>
          <a:prstGeom prst="ellipse">
            <a:avLst/>
          </a:prstGeom>
          <a:solidFill>
            <a:srgbClr val="BFC4C9">
              <a:alpha val="9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fi-FI"/>
          </a:p>
        </p:txBody>
      </p:sp>
      <p:sp>
        <p:nvSpPr>
          <p:cNvPr id="40" name="Ellipsi 4">
            <a:extLst>
              <a:ext uri="{FF2B5EF4-FFF2-40B4-BE49-F238E27FC236}">
                <a16:creationId xmlns:a16="http://schemas.microsoft.com/office/drawing/2014/main" id="{564CAED3-6885-4DA1-961B-7911CF712FF1}"/>
              </a:ext>
              <a:ext uri="{C183D7F6-B498-43B3-948B-1728B52AA6E4}">
                <adec:decorative xmlns:adec="http://schemas.microsoft.com/office/drawing/2017/decorative" val="1"/>
              </a:ext>
            </a:extLst>
          </p:cNvPr>
          <p:cNvSpPr txBox="1"/>
          <p:nvPr/>
        </p:nvSpPr>
        <p:spPr>
          <a:xfrm>
            <a:off x="6067335" y="2544496"/>
            <a:ext cx="925688" cy="596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1500" b="1" kern="1200" dirty="0">
                <a:latin typeface="Arial" panose="020B0604020202020204" pitchFamily="34" charset="0"/>
                <a:cs typeface="Arial" panose="020B0604020202020204" pitchFamily="34" charset="0"/>
              </a:rPr>
              <a:t>Hyvin-vointi-alue</a:t>
            </a:r>
            <a:endParaRPr lang="fi-FI" sz="1600" b="1" kern="1200" dirty="0">
              <a:latin typeface="Arial" panose="020B0604020202020204" pitchFamily="34" charset="0"/>
              <a:cs typeface="Arial" panose="020B0604020202020204" pitchFamily="34" charset="0"/>
            </a:endParaRPr>
          </a:p>
        </p:txBody>
      </p:sp>
      <p:cxnSp>
        <p:nvCxnSpPr>
          <p:cNvPr id="34" name="Suora nuoliyhdysviiva 33">
            <a:extLst>
              <a:ext uri="{FF2B5EF4-FFF2-40B4-BE49-F238E27FC236}">
                <a16:creationId xmlns:a16="http://schemas.microsoft.com/office/drawing/2014/main" id="{82A0C209-45FF-4E11-A2AD-1B0BB9853182}"/>
              </a:ext>
              <a:ext uri="{C183D7F6-B498-43B3-948B-1728B52AA6E4}">
                <adec:decorative xmlns:adec="http://schemas.microsoft.com/office/drawing/2017/decorative" val="1"/>
              </a:ext>
            </a:extLst>
          </p:cNvPr>
          <p:cNvCxnSpPr>
            <a:cxnSpLocks/>
          </p:cNvCxnSpPr>
          <p:nvPr/>
        </p:nvCxnSpPr>
        <p:spPr>
          <a:xfrm flipH="1">
            <a:off x="6821317" y="1951677"/>
            <a:ext cx="490517" cy="59281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uora nuoliyhdysviiva 40">
            <a:extLst>
              <a:ext uri="{FF2B5EF4-FFF2-40B4-BE49-F238E27FC236}">
                <a16:creationId xmlns:a16="http://schemas.microsoft.com/office/drawing/2014/main" id="{2D5F9D65-BC5C-400C-BFE9-47F82B2A4953}"/>
              </a:ext>
              <a:ext uri="{C183D7F6-B498-43B3-948B-1728B52AA6E4}">
                <adec:decorative xmlns:adec="http://schemas.microsoft.com/office/drawing/2017/decorative" val="1"/>
              </a:ext>
            </a:extLst>
          </p:cNvPr>
          <p:cNvCxnSpPr>
            <a:cxnSpLocks/>
          </p:cNvCxnSpPr>
          <p:nvPr/>
        </p:nvCxnSpPr>
        <p:spPr>
          <a:xfrm>
            <a:off x="6527351" y="4062456"/>
            <a:ext cx="587925" cy="133624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Kuutio 41"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B8A653D3-2A28-4329-8FFB-72BC2A2E814E}"/>
              </a:ext>
            </a:extLst>
          </p:cNvPr>
          <p:cNvSpPr/>
          <p:nvPr/>
        </p:nvSpPr>
        <p:spPr>
          <a:xfrm>
            <a:off x="2734774" y="4054472"/>
            <a:ext cx="1505382" cy="1179371"/>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rPr>
              <a:t>Kaiku-kannan ylläpito</a:t>
            </a:r>
          </a:p>
        </p:txBody>
      </p:sp>
      <p:cxnSp>
        <p:nvCxnSpPr>
          <p:cNvPr id="44" name="Suora nuoliyhdysviiva 43">
            <a:extLst>
              <a:ext uri="{FF2B5EF4-FFF2-40B4-BE49-F238E27FC236}">
                <a16:creationId xmlns:a16="http://schemas.microsoft.com/office/drawing/2014/main" id="{55649521-CCE5-48FD-8B30-732468ED46B8}"/>
              </a:ext>
              <a:ext uri="{C183D7F6-B498-43B3-948B-1728B52AA6E4}">
                <adec:decorative xmlns:adec="http://schemas.microsoft.com/office/drawing/2017/decorative" val="1"/>
              </a:ext>
            </a:extLst>
          </p:cNvPr>
          <p:cNvCxnSpPr>
            <a:cxnSpLocks/>
          </p:cNvCxnSpPr>
          <p:nvPr/>
        </p:nvCxnSpPr>
        <p:spPr>
          <a:xfrm flipV="1">
            <a:off x="3089797" y="1365523"/>
            <a:ext cx="3697705" cy="269309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uora nuoliyhdysviiva 46">
            <a:extLst>
              <a:ext uri="{FF2B5EF4-FFF2-40B4-BE49-F238E27FC236}">
                <a16:creationId xmlns:a16="http://schemas.microsoft.com/office/drawing/2014/main" id="{392ED13A-4068-4C47-97CF-6AE00CB21CC2}"/>
              </a:ext>
              <a:ext uri="{C183D7F6-B498-43B3-948B-1728B52AA6E4}">
                <adec:decorative xmlns:adec="http://schemas.microsoft.com/office/drawing/2017/decorative" val="1"/>
              </a:ext>
            </a:extLst>
          </p:cNvPr>
          <p:cNvCxnSpPr>
            <a:cxnSpLocks/>
          </p:cNvCxnSpPr>
          <p:nvPr/>
        </p:nvCxnSpPr>
        <p:spPr>
          <a:xfrm>
            <a:off x="3020379" y="3644660"/>
            <a:ext cx="267867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uora nuoliyhdysviiva 50">
            <a:extLst>
              <a:ext uri="{FF2B5EF4-FFF2-40B4-BE49-F238E27FC236}">
                <a16:creationId xmlns:a16="http://schemas.microsoft.com/office/drawing/2014/main" id="{69A7ACFE-C04C-4C2C-8FAA-403048D19E3D}"/>
              </a:ext>
              <a:ext uri="{C183D7F6-B498-43B3-948B-1728B52AA6E4}">
                <adec:decorative xmlns:adec="http://schemas.microsoft.com/office/drawing/2017/decorative" val="1"/>
              </a:ext>
            </a:extLst>
          </p:cNvPr>
          <p:cNvCxnSpPr>
            <a:cxnSpLocks/>
          </p:cNvCxnSpPr>
          <p:nvPr/>
        </p:nvCxnSpPr>
        <p:spPr>
          <a:xfrm>
            <a:off x="9999728" y="2071358"/>
            <a:ext cx="685676" cy="61450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3" name="Suora nuoliyhdysviiva 52">
            <a:extLst>
              <a:ext uri="{FF2B5EF4-FFF2-40B4-BE49-F238E27FC236}">
                <a16:creationId xmlns:a16="http://schemas.microsoft.com/office/drawing/2014/main" id="{169B3146-10F0-42C4-8A74-9A90FBED7959}"/>
              </a:ext>
              <a:ext uri="{C183D7F6-B498-43B3-948B-1728B52AA6E4}">
                <adec:decorative xmlns:adec="http://schemas.microsoft.com/office/drawing/2017/decorative" val="1"/>
              </a:ext>
            </a:extLst>
          </p:cNvPr>
          <p:cNvCxnSpPr>
            <a:cxnSpLocks/>
          </p:cNvCxnSpPr>
          <p:nvPr/>
        </p:nvCxnSpPr>
        <p:spPr>
          <a:xfrm flipH="1">
            <a:off x="9921534" y="3941415"/>
            <a:ext cx="663795" cy="92061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6" name="Suora nuoliyhdysviiva 55">
            <a:extLst>
              <a:ext uri="{FF2B5EF4-FFF2-40B4-BE49-F238E27FC236}">
                <a16:creationId xmlns:a16="http://schemas.microsoft.com/office/drawing/2014/main" id="{59B4ABC2-6E5F-47E7-BD80-C15EBF071FDE}"/>
              </a:ext>
              <a:ext uri="{C183D7F6-B498-43B3-948B-1728B52AA6E4}">
                <adec:decorative xmlns:adec="http://schemas.microsoft.com/office/drawing/2017/decorative" val="1"/>
              </a:ext>
            </a:extLst>
          </p:cNvPr>
          <p:cNvCxnSpPr>
            <a:cxnSpLocks/>
          </p:cNvCxnSpPr>
          <p:nvPr/>
        </p:nvCxnSpPr>
        <p:spPr>
          <a:xfrm>
            <a:off x="7902625" y="4215948"/>
            <a:ext cx="553851" cy="64608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8" name="Suora nuoliyhdysviiva 57">
            <a:extLst>
              <a:ext uri="{FF2B5EF4-FFF2-40B4-BE49-F238E27FC236}">
                <a16:creationId xmlns:a16="http://schemas.microsoft.com/office/drawing/2014/main" id="{42462120-A76F-479F-80C4-D9BB565F3013}"/>
              </a:ext>
              <a:ext uri="{C183D7F6-B498-43B3-948B-1728B52AA6E4}">
                <adec:decorative xmlns:adec="http://schemas.microsoft.com/office/drawing/2017/decorative" val="1"/>
              </a:ext>
            </a:extLst>
          </p:cNvPr>
          <p:cNvCxnSpPr>
            <a:cxnSpLocks/>
          </p:cNvCxnSpPr>
          <p:nvPr/>
        </p:nvCxnSpPr>
        <p:spPr>
          <a:xfrm flipV="1">
            <a:off x="7902625" y="2071567"/>
            <a:ext cx="587720" cy="55998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67" name="Pilvi 66"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A2E461B1-D945-48DC-A92C-849EFD1057B8}"/>
              </a:ext>
            </a:extLst>
          </p:cNvPr>
          <p:cNvSpPr/>
          <p:nvPr/>
        </p:nvSpPr>
        <p:spPr>
          <a:xfrm>
            <a:off x="733648" y="1365524"/>
            <a:ext cx="3046306" cy="1475730"/>
          </a:xfrm>
          <a:prstGeom prst="cloud">
            <a:avLst/>
          </a:prstGeom>
          <a:solidFill>
            <a:srgbClr val="FBD1C9"/>
          </a:solidFill>
          <a:ln w="12700">
            <a:solidFill>
              <a:srgbClr val="F0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b="1" dirty="0">
              <a:solidFill>
                <a:schemeClr val="tx1"/>
              </a:solidFill>
              <a:hlinkClick r:id="rId9">
                <a:extLst>
                  <a:ext uri="{A12FA001-AC4F-418D-AE19-62706E023703}">
                    <ahyp:hlinkClr xmlns:ahyp="http://schemas.microsoft.com/office/drawing/2018/hyperlinkcolor" val="tx"/>
                  </a:ext>
                </a:extLst>
              </a:hlinkClick>
            </a:endParaRPr>
          </a:p>
          <a:p>
            <a:pPr algn="ctr"/>
            <a:r>
              <a:rPr lang="fi-FI" b="1" dirty="0">
                <a:solidFill>
                  <a:schemeClr val="tx1"/>
                </a:solidFill>
                <a:hlinkClick r:id="rId9">
                  <a:extLst>
                    <a:ext uri="{A12FA001-AC4F-418D-AE19-62706E023703}">
                      <ahyp:hlinkClr xmlns:ahyp="http://schemas.microsoft.com/office/drawing/2018/hyperlinkcolor" val="tx"/>
                    </a:ext>
                  </a:extLst>
                </a:hlinkClick>
              </a:rPr>
              <a:t>Kaikukortti.fi/</a:t>
            </a:r>
            <a:r>
              <a:rPr lang="fi-FI" b="1" dirty="0">
                <a:solidFill>
                  <a:schemeClr val="tx1"/>
                </a:solidFill>
              </a:rPr>
              <a:t> Koulutus- ja perehdytys-materiaalit, ohjeet</a:t>
            </a:r>
          </a:p>
          <a:p>
            <a:pPr algn="ctr"/>
            <a:endParaRPr lang="fi-FI" sz="2000" b="1" dirty="0">
              <a:solidFill>
                <a:schemeClr val="tx1"/>
              </a:solidFill>
            </a:endParaRPr>
          </a:p>
        </p:txBody>
      </p:sp>
      <p:sp>
        <p:nvSpPr>
          <p:cNvPr id="43" name="Tekstiruutu 42">
            <a:extLst>
              <a:ext uri="{FF2B5EF4-FFF2-40B4-BE49-F238E27FC236}">
                <a16:creationId xmlns:a16="http://schemas.microsoft.com/office/drawing/2014/main" id="{D59579A1-6756-4C23-9A04-1F1126236C5B}"/>
              </a:ext>
            </a:extLst>
          </p:cNvPr>
          <p:cNvSpPr txBox="1"/>
          <p:nvPr/>
        </p:nvSpPr>
        <p:spPr>
          <a:xfrm>
            <a:off x="847494" y="5807730"/>
            <a:ext cx="5770280" cy="954107"/>
          </a:xfrm>
          <a:prstGeom prst="rect">
            <a:avLst/>
          </a:prstGeom>
          <a:noFill/>
          <a:ln>
            <a:solidFill>
              <a:schemeClr val="tx1"/>
            </a:solidFill>
          </a:ln>
        </p:spPr>
        <p:txBody>
          <a:bodyPr wrap="square">
            <a:spAutoFit/>
          </a:bodyPr>
          <a:lstStyle/>
          <a:p>
            <a:r>
              <a:rPr lang="fi-FI" sz="1400" dirty="0"/>
              <a:t>Vastuu Kaikukortin koordinoinnista alueella on aina paikallinen. Kulttuuria kaikille -palvelun Kaikukeskus kouluttaa ja tukee paikallisia Kaikukortti-verkostoja sekä ylläpitää valtakunnallista Kaikukortti-rekisteriä, Kaikukantaa, sekä Kaikukortti.fi-verkkosivustoa ja tuottaa viestintämateriaalipohjat.</a:t>
            </a:r>
          </a:p>
        </p:txBody>
      </p:sp>
      <p:sp>
        <p:nvSpPr>
          <p:cNvPr id="45" name="Pilvi 44"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529E532D-14AD-466E-9B1E-AEF3ACD11609}"/>
              </a:ext>
            </a:extLst>
          </p:cNvPr>
          <p:cNvSpPr/>
          <p:nvPr/>
        </p:nvSpPr>
        <p:spPr>
          <a:xfrm>
            <a:off x="522028" y="4386058"/>
            <a:ext cx="1987891" cy="115951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b="1" dirty="0">
              <a:solidFill>
                <a:schemeClr val="tx1"/>
              </a:solidFill>
              <a:hlinkClick r:id="rId9">
                <a:extLst>
                  <a:ext uri="{A12FA001-AC4F-418D-AE19-62706E023703}">
                    <ahyp:hlinkClr xmlns:ahyp="http://schemas.microsoft.com/office/drawing/2018/hyperlinkcolor" val="tx"/>
                  </a:ext>
                </a:extLst>
              </a:hlinkClick>
            </a:endParaRPr>
          </a:p>
          <a:p>
            <a:pPr algn="ctr"/>
            <a:r>
              <a:rPr lang="fi-FI" b="1" dirty="0">
                <a:solidFill>
                  <a:schemeClr val="tx1"/>
                </a:solidFill>
              </a:rPr>
              <a:t>Mallipohjat kortti, esite ja juliste</a:t>
            </a:r>
          </a:p>
          <a:p>
            <a:pPr algn="ctr"/>
            <a:endParaRPr lang="fi-FI" sz="2000" b="1" dirty="0">
              <a:solidFill>
                <a:schemeClr val="tx1"/>
              </a:solidFill>
            </a:endParaRPr>
          </a:p>
        </p:txBody>
      </p:sp>
      <p:pic>
        <p:nvPicPr>
          <p:cNvPr id="46" name="Kuva 45"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45E11912-4A83-4989-BA7E-6E3D078ED563}"/>
              </a:ext>
            </a:extLst>
          </p:cNvPr>
          <p:cNvPicPr>
            <a:picLocks noChangeAspect="1"/>
          </p:cNvPicPr>
          <p:nvPr/>
        </p:nvPicPr>
        <p:blipFill>
          <a:blip r:embed="rId8"/>
          <a:stretch>
            <a:fillRect/>
          </a:stretch>
        </p:blipFill>
        <p:spPr>
          <a:xfrm>
            <a:off x="86978" y="3992286"/>
            <a:ext cx="650676" cy="1093403"/>
          </a:xfrm>
          <a:prstGeom prst="rect">
            <a:avLst/>
          </a:prstGeom>
          <a:ln>
            <a:solidFill>
              <a:schemeClr val="tx1"/>
            </a:solidFill>
          </a:ln>
        </p:spPr>
      </p:pic>
    </p:spTree>
    <p:extLst>
      <p:ext uri="{BB962C8B-B14F-4D97-AF65-F5344CB8AC3E}">
        <p14:creationId xmlns:p14="http://schemas.microsoft.com/office/powerpoint/2010/main" val="162550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210291" y="78770"/>
            <a:ext cx="8156027" cy="1030122"/>
          </a:xfrm>
        </p:spPr>
        <p:txBody>
          <a:bodyPr>
            <a:noAutofit/>
          </a:bodyPr>
          <a:lstStyle/>
          <a:p>
            <a:r>
              <a:rPr lang="fi-FI" sz="3600" dirty="0">
                <a:latin typeface="+mn-lt"/>
              </a:rPr>
              <a:t>Ketkä jakavat Kaikukorttia? 1/2</a:t>
            </a:r>
            <a:br>
              <a:rPr lang="fi-FI" sz="3600" dirty="0">
                <a:latin typeface="+mn-lt"/>
              </a:rPr>
            </a:br>
            <a:endParaRPr lang="fi-FI" sz="3600" dirty="0">
              <a:latin typeface="+mn-lt"/>
              <a:cs typeface="Arial" panose="020B0604020202020204" pitchFamily="34" charset="0"/>
            </a:endParaRPr>
          </a:p>
        </p:txBody>
      </p:sp>
      <p:sp>
        <p:nvSpPr>
          <p:cNvPr id="4" name="Shape 316">
            <a:extLst>
              <a:ext uri="{FF2B5EF4-FFF2-40B4-BE49-F238E27FC236}">
                <a16:creationId xmlns:a16="http://schemas.microsoft.com/office/drawing/2014/main" id="{F97AA77F-3E57-42F4-8CC5-BAA7213D03CB}"/>
              </a:ext>
              <a:ext uri="{C183D7F6-B498-43B3-948B-1728B52AA6E4}">
                <adec:decorative xmlns:adec="http://schemas.microsoft.com/office/drawing/2017/decorative" val="1"/>
              </a:ext>
            </a:extLst>
          </p:cNvPr>
          <p:cNvSpPr/>
          <p:nvPr/>
        </p:nvSpPr>
        <p:spPr>
          <a:xfrm>
            <a:off x="5879939" y="560669"/>
            <a:ext cx="6130092" cy="4308652"/>
          </a:xfrm>
          <a:prstGeom prst="wedgeEllipseCallout">
            <a:avLst>
              <a:gd name="adj1" fmla="val -42647"/>
              <a:gd name="adj2" fmla="val 48011"/>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endParaRPr lang="fi-FI" sz="2800" dirty="0">
              <a:solidFill>
                <a:schemeClr val="dk1"/>
              </a:solidFill>
              <a:latin typeface="Arial" panose="020B0604020202020204" pitchFamily="34" charset="0"/>
              <a:ea typeface="Calibri"/>
              <a:cs typeface="Arial" panose="020B0604020202020204" pitchFamily="34" charset="0"/>
              <a:sym typeface="Calibri"/>
            </a:endParaRPr>
          </a:p>
          <a:p>
            <a:pPr marL="596892" indent="-342900">
              <a:spcBef>
                <a:spcPts val="0"/>
              </a:spcBef>
              <a:buFont typeface="Wingdings" panose="05000000000000000000" pitchFamily="2" charset="2"/>
              <a:buChar char="à"/>
            </a:pPr>
            <a:r>
              <a:rPr lang="fi-FI" sz="2200" dirty="0">
                <a:cs typeface="Arial" panose="020B0604020202020204" pitchFamily="34" charset="0"/>
              </a:rPr>
              <a:t>Huom. Verkostot vaihtelevat jonkin verran eri alueilla. </a:t>
            </a:r>
            <a:r>
              <a:rPr lang="fi-FI" sz="2200" b="1" dirty="0">
                <a:cs typeface="Arial" panose="020B0604020202020204" pitchFamily="34" charset="0"/>
                <a:sym typeface="Wingdings" panose="05000000000000000000" pitchFamily="2" charset="2"/>
              </a:rPr>
              <a:t>Edellytämme</a:t>
            </a:r>
            <a:r>
              <a:rPr lang="fi-FI" sz="2200" dirty="0">
                <a:cs typeface="Arial" panose="020B0604020202020204" pitchFamily="34" charset="0"/>
                <a:sym typeface="Wingdings" panose="05000000000000000000" pitchFamily="2" charset="2"/>
              </a:rPr>
              <a:t>, että mukana on 3. sektorin toimija. </a:t>
            </a:r>
          </a:p>
          <a:p>
            <a:pPr marL="596892" indent="-342900">
              <a:spcBef>
                <a:spcPts val="0"/>
              </a:spcBef>
              <a:buFont typeface="Wingdings" panose="05000000000000000000" pitchFamily="2" charset="2"/>
              <a:buChar char="à"/>
            </a:pPr>
            <a:r>
              <a:rPr lang="fi-FI" sz="2200" dirty="0">
                <a:cs typeface="Arial" panose="020B0604020202020204" pitchFamily="34" charset="0"/>
                <a:sym typeface="Wingdings" panose="05000000000000000000" pitchFamily="2" charset="2"/>
              </a:rPr>
              <a:t>Kortinjakajat saavat käyttöönsä </a:t>
            </a:r>
            <a:r>
              <a:rPr lang="fi-FI" sz="2200" b="1" dirty="0">
                <a:cs typeface="Arial" panose="020B0604020202020204" pitchFamily="34" charset="0"/>
                <a:sym typeface="Wingdings" panose="05000000000000000000" pitchFamily="2" charset="2"/>
              </a:rPr>
              <a:t>yhteisön Kaikukortin</a:t>
            </a:r>
            <a:r>
              <a:rPr lang="fi-FI" sz="2200" dirty="0">
                <a:cs typeface="Arial" panose="020B0604020202020204" pitchFamily="34" charset="0"/>
                <a:sym typeface="Wingdings" panose="05000000000000000000" pitchFamily="2" charset="2"/>
              </a:rPr>
              <a:t>: työntekijä voi hankkia itselleen ja alle 16-vuotiaalle asiakkaalleen maksuttoman pääsylipun, kun osallistuu yhdessä asiakkaiden kanssa. </a:t>
            </a:r>
            <a:endParaRPr lang="fi" sz="2200" dirty="0"/>
          </a:p>
          <a:p>
            <a:endParaRPr lang="fi-FI" sz="2800" dirty="0">
              <a:latin typeface="Arial" panose="020B0604020202020204" pitchFamily="34" charset="0"/>
              <a:cs typeface="Arial" panose="020B0604020202020204" pitchFamily="34" charset="0"/>
            </a:endParaRPr>
          </a:p>
        </p:txBody>
      </p:sp>
      <p:sp>
        <p:nvSpPr>
          <p:cNvPr id="5" name="Shape 82">
            <a:extLst>
              <a:ext uri="{FF2B5EF4-FFF2-40B4-BE49-F238E27FC236}">
                <a16:creationId xmlns:a16="http://schemas.microsoft.com/office/drawing/2014/main" id="{8E74345C-AABC-44D8-A2FF-56DC2CF4157A}"/>
              </a:ext>
            </a:extLst>
          </p:cNvPr>
          <p:cNvSpPr txBox="1">
            <a:spLocks/>
          </p:cNvSpPr>
          <p:nvPr/>
        </p:nvSpPr>
        <p:spPr>
          <a:xfrm>
            <a:off x="719169" y="1166648"/>
            <a:ext cx="5376831" cy="4849293"/>
          </a:xfrm>
          <a:prstGeom prst="rect">
            <a:avLst/>
          </a:prstGeom>
        </p:spPr>
        <p:txBody>
          <a:bodyPr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3992" indent="0">
              <a:buNone/>
            </a:pPr>
            <a:r>
              <a:rPr lang="sv-FI" sz="2600" b="1" dirty="0" err="1">
                <a:solidFill>
                  <a:srgbClr val="000000"/>
                </a:solidFill>
                <a:latin typeface="Calibri" panose="020F0502020204030204" pitchFamily="34" charset="0"/>
                <a:cs typeface="Calibri" panose="020F0502020204030204" pitchFamily="34" charset="0"/>
              </a:rPr>
              <a:t>Kaikukorttia</a:t>
            </a:r>
            <a:r>
              <a:rPr lang="sv-FI" sz="2600" b="1" dirty="0">
                <a:solidFill>
                  <a:srgbClr val="000000"/>
                </a:solidFill>
                <a:latin typeface="Calibri" panose="020F0502020204030204" pitchFamily="34" charset="0"/>
                <a:cs typeface="Calibri" panose="020F0502020204030204" pitchFamily="34" charset="0"/>
              </a:rPr>
              <a:t> </a:t>
            </a:r>
            <a:r>
              <a:rPr lang="sv-FI" sz="2600" b="1" dirty="0" err="1">
                <a:solidFill>
                  <a:srgbClr val="000000"/>
                </a:solidFill>
                <a:latin typeface="Calibri" panose="020F0502020204030204" pitchFamily="34" charset="0"/>
                <a:cs typeface="Calibri" panose="020F0502020204030204" pitchFamily="34" charset="0"/>
              </a:rPr>
              <a:t>jaetaan</a:t>
            </a:r>
            <a:r>
              <a:rPr lang="sv-FI" sz="2600" b="1" dirty="0">
                <a:solidFill>
                  <a:srgbClr val="000000"/>
                </a:solidFill>
                <a:latin typeface="Calibri" panose="020F0502020204030204" pitchFamily="34" charset="0"/>
                <a:cs typeface="Calibri" panose="020F0502020204030204" pitchFamily="34" charset="0"/>
              </a:rPr>
              <a:t> </a:t>
            </a:r>
            <a:r>
              <a:rPr lang="sv-FI" sz="2600" b="1" dirty="0" err="1">
                <a:solidFill>
                  <a:srgbClr val="000000"/>
                </a:solidFill>
                <a:latin typeface="Calibri" panose="020F0502020204030204" pitchFamily="34" charset="0"/>
                <a:cs typeface="Calibri" panose="020F0502020204030204" pitchFamily="34" charset="0"/>
              </a:rPr>
              <a:t>esim</a:t>
            </a:r>
            <a:r>
              <a:rPr lang="sv-FI" sz="2600" b="1" dirty="0">
                <a:solidFill>
                  <a:srgbClr val="000000"/>
                </a:solidFill>
                <a:latin typeface="Calibri" panose="020F0502020204030204" pitchFamily="34" charset="0"/>
                <a:cs typeface="Calibri" panose="020F0502020204030204" pitchFamily="34" charset="0"/>
              </a:rPr>
              <a:t>.</a:t>
            </a:r>
          </a:p>
          <a:p>
            <a:pPr marL="711192" indent="-457200">
              <a:spcBef>
                <a:spcPts val="0"/>
              </a:spcBef>
            </a:pPr>
            <a:r>
              <a:rPr lang="sv-FI" sz="2600" dirty="0">
                <a:solidFill>
                  <a:srgbClr val="000000"/>
                </a:solidFill>
                <a:latin typeface="Calibri" panose="020F0502020204030204" pitchFamily="34" charset="0"/>
                <a:cs typeface="Calibri" panose="020F0502020204030204" pitchFamily="34" charset="0"/>
              </a:rPr>
              <a:t>e</a:t>
            </a:r>
            <a:r>
              <a:rPr lang="fi" sz="2600" dirty="0">
                <a:solidFill>
                  <a:srgbClr val="000000"/>
                </a:solidFill>
                <a:latin typeface="Calibri" panose="020F0502020204030204" pitchFamily="34" charset="0"/>
                <a:cs typeface="Calibri" panose="020F0502020204030204" pitchFamily="34" charset="0"/>
              </a:rPr>
              <a:t>tsivässä/löytävässä nuorisotyössä</a:t>
            </a:r>
          </a:p>
          <a:p>
            <a:pPr marL="711192" indent="-457200">
              <a:spcBef>
                <a:spcPts val="0"/>
              </a:spcBef>
            </a:pPr>
            <a:r>
              <a:rPr lang="fi-FI" sz="2600" dirty="0">
                <a:solidFill>
                  <a:srgbClr val="000000"/>
                </a:solidFill>
                <a:latin typeface="Calibri" panose="020F0502020204030204" pitchFamily="34" charset="0"/>
                <a:cs typeface="Calibri" panose="020F0502020204030204" pitchFamily="34" charset="0"/>
              </a:rPr>
              <a:t>e</a:t>
            </a:r>
            <a:r>
              <a:rPr lang="fi" sz="2600" dirty="0">
                <a:solidFill>
                  <a:srgbClr val="000000"/>
                </a:solidFill>
                <a:latin typeface="Calibri" panose="020F0502020204030204" pitchFamily="34" charset="0"/>
                <a:cs typeface="Calibri" panose="020F0502020204030204" pitchFamily="34" charset="0"/>
              </a:rPr>
              <a:t>tsivässä/löytävässä seniorityössä</a:t>
            </a:r>
          </a:p>
          <a:p>
            <a:pPr marL="711192" indent="-457200">
              <a:spcBef>
                <a:spcPts val="0"/>
              </a:spcBef>
            </a:pPr>
            <a:r>
              <a:rPr lang="fi-FI" sz="2600" dirty="0">
                <a:latin typeface="Calibri" panose="020F0502020204030204" pitchFamily="34" charset="0"/>
                <a:cs typeface="Calibri" panose="020F0502020204030204" pitchFamily="34" charset="0"/>
              </a:rPr>
              <a:t>klubitaloissa</a:t>
            </a:r>
          </a:p>
          <a:p>
            <a:pPr marL="711192" indent="-457200">
              <a:spcBef>
                <a:spcPts val="0"/>
              </a:spcBef>
            </a:pPr>
            <a:r>
              <a:rPr lang="fi-FI" sz="2600" dirty="0">
                <a:latin typeface="Calibri" panose="020F0502020204030204" pitchFamily="34" charset="0"/>
                <a:cs typeface="Calibri" panose="020F0502020204030204" pitchFamily="34" charset="0"/>
              </a:rPr>
              <a:t>kotiin tehtävässä perhetyössä</a:t>
            </a:r>
          </a:p>
          <a:p>
            <a:pPr marL="711192" indent="-457200">
              <a:spcBef>
                <a:spcPts val="0"/>
              </a:spcBef>
            </a:pPr>
            <a:r>
              <a:rPr lang="fi-FI" sz="2600" dirty="0">
                <a:solidFill>
                  <a:srgbClr val="000000"/>
                </a:solidFill>
                <a:latin typeface="Calibri" panose="020F0502020204030204" pitchFamily="34" charset="0"/>
                <a:cs typeface="Calibri" panose="020F0502020204030204" pitchFamily="34" charset="0"/>
              </a:rPr>
              <a:t>k</a:t>
            </a:r>
            <a:r>
              <a:rPr lang="fi" sz="2600" dirty="0">
                <a:solidFill>
                  <a:srgbClr val="000000"/>
                </a:solidFill>
                <a:latin typeface="Calibri" panose="020F0502020204030204" pitchFamily="34" charset="0"/>
                <a:cs typeface="Calibri" panose="020F0502020204030204" pitchFamily="34" charset="0"/>
              </a:rPr>
              <a:t>untouttavassa työtoiminnassa</a:t>
            </a:r>
          </a:p>
          <a:p>
            <a:pPr marL="711192" indent="-457200">
              <a:spcBef>
                <a:spcPts val="0"/>
              </a:spcBef>
            </a:pPr>
            <a:r>
              <a:rPr lang="fi" sz="2600" dirty="0">
                <a:solidFill>
                  <a:srgbClr val="000000"/>
                </a:solidFill>
                <a:latin typeface="Calibri" panose="020F0502020204030204" pitchFamily="34" charset="0"/>
                <a:cs typeface="Calibri" panose="020F0502020204030204" pitchFamily="34" charset="0"/>
              </a:rPr>
              <a:t>m</a:t>
            </a:r>
            <a:r>
              <a:rPr lang="fi-FI" sz="2600" dirty="0" err="1">
                <a:latin typeface="Calibri" panose="020F0502020204030204" pitchFamily="34" charset="0"/>
                <a:cs typeface="Calibri" panose="020F0502020204030204" pitchFamily="34" charset="0"/>
              </a:rPr>
              <a:t>aahanmuuttajapalveluissa</a:t>
            </a:r>
            <a:endParaRPr lang="fi-FI" sz="2600" dirty="0">
              <a:latin typeface="Calibri" panose="020F0502020204030204" pitchFamily="34" charset="0"/>
              <a:cs typeface="Calibri" panose="020F0502020204030204" pitchFamily="34" charset="0"/>
            </a:endParaRPr>
          </a:p>
          <a:p>
            <a:pPr marL="711192" indent="-457200">
              <a:spcBef>
                <a:spcPts val="0"/>
              </a:spcBef>
            </a:pPr>
            <a:r>
              <a:rPr lang="fi" sz="2600" dirty="0">
                <a:solidFill>
                  <a:srgbClr val="000000"/>
                </a:solidFill>
                <a:latin typeface="Calibri" panose="020F0502020204030204" pitchFamily="34" charset="0"/>
                <a:cs typeface="Calibri" panose="020F0502020204030204" pitchFamily="34" charset="0"/>
              </a:rPr>
              <a:t>päihde- ja mielenterveyspalveluissa</a:t>
            </a:r>
          </a:p>
          <a:p>
            <a:pPr marL="711192" indent="-457200">
              <a:spcBef>
                <a:spcPts val="0"/>
              </a:spcBef>
            </a:pPr>
            <a:r>
              <a:rPr lang="fi" sz="2600" dirty="0">
                <a:solidFill>
                  <a:srgbClr val="000000"/>
                </a:solidFill>
                <a:latin typeface="Calibri" panose="020F0502020204030204" pitchFamily="34" charset="0"/>
                <a:cs typeface="Calibri" panose="020F0502020204030204" pitchFamily="34" charset="0"/>
              </a:rPr>
              <a:t>sosiaalitoimistossa</a:t>
            </a:r>
          </a:p>
          <a:p>
            <a:pPr marL="711192" indent="-457200">
              <a:spcBef>
                <a:spcPts val="0"/>
              </a:spcBef>
            </a:pPr>
            <a:r>
              <a:rPr lang="fi-FI" sz="2600" dirty="0">
                <a:latin typeface="Calibri" panose="020F0502020204030204" pitchFamily="34" charset="0"/>
                <a:cs typeface="Calibri" panose="020F0502020204030204" pitchFamily="34" charset="0"/>
              </a:rPr>
              <a:t>vammaispalveluissa </a:t>
            </a:r>
          </a:p>
          <a:p>
            <a:pPr marL="711192" indent="-457200">
              <a:spcBef>
                <a:spcPts val="0"/>
              </a:spcBef>
            </a:pPr>
            <a:r>
              <a:rPr lang="fi-FI" sz="2600" dirty="0">
                <a:latin typeface="Calibri" panose="020F0502020204030204" pitchFamily="34" charset="0"/>
                <a:cs typeface="Calibri" panose="020F0502020204030204" pitchFamily="34" charset="0"/>
              </a:rPr>
              <a:t>talous- ja velkaneuvonnassa</a:t>
            </a:r>
          </a:p>
          <a:p>
            <a:pPr marL="711192" indent="-457200">
              <a:spcBef>
                <a:spcPts val="0"/>
              </a:spcBef>
            </a:pPr>
            <a:r>
              <a:rPr lang="fi-FI" sz="2600" dirty="0">
                <a:latin typeface="Calibri" panose="020F0502020204030204" pitchFamily="34" charset="0"/>
                <a:cs typeface="Calibri" panose="020F0502020204030204" pitchFamily="34" charset="0"/>
              </a:rPr>
              <a:t>työvoiman palvelukeskuksissa</a:t>
            </a:r>
          </a:p>
        </p:txBody>
      </p:sp>
      <p:pic>
        <p:nvPicPr>
          <p:cNvPr id="6" name="Kuva 3" descr="Kuva Kaikukortista ja yhteisön Kaikukortista.">
            <a:extLst>
              <a:ext uri="{FF2B5EF4-FFF2-40B4-BE49-F238E27FC236}">
                <a16:creationId xmlns:a16="http://schemas.microsoft.com/office/drawing/2014/main" id="{4DB4E587-0D81-4F54-9FCB-A63E3B4F2426}"/>
              </a:ext>
            </a:extLst>
          </p:cNvPr>
          <p:cNvPicPr>
            <a:picLocks noChangeAspect="1"/>
          </p:cNvPicPr>
          <p:nvPr/>
        </p:nvPicPr>
        <p:blipFill>
          <a:blip r:embed="rId3"/>
          <a:stretch>
            <a:fillRect/>
          </a:stretch>
        </p:blipFill>
        <p:spPr>
          <a:xfrm>
            <a:off x="6587093" y="4966952"/>
            <a:ext cx="3596942" cy="1643008"/>
          </a:xfrm>
          <a:prstGeom prst="rect">
            <a:avLst/>
          </a:prstGeom>
        </p:spPr>
      </p:pic>
      <p:sp>
        <p:nvSpPr>
          <p:cNvPr id="7" name="Tekstiruutu 6">
            <a:extLst>
              <a:ext uri="{FF2B5EF4-FFF2-40B4-BE49-F238E27FC236}">
                <a16:creationId xmlns:a16="http://schemas.microsoft.com/office/drawing/2014/main" id="{D3015A91-FF20-46FC-AA2F-DC2B18D255CB}"/>
              </a:ext>
            </a:extLst>
          </p:cNvPr>
          <p:cNvSpPr txBox="1"/>
          <p:nvPr/>
        </p:nvSpPr>
        <p:spPr>
          <a:xfrm>
            <a:off x="6863655" y="6456072"/>
            <a:ext cx="5328345" cy="307777"/>
          </a:xfrm>
          <a:prstGeom prst="rect">
            <a:avLst/>
          </a:prstGeom>
          <a:noFill/>
        </p:spPr>
        <p:txBody>
          <a:bodyPr wrap="square" lIns="91440" tIns="45720" rIns="91440" bIns="45720" rtlCol="0" anchor="t">
            <a:spAutoFit/>
          </a:bodyPr>
          <a:lstStyle/>
          <a:p>
            <a:r>
              <a:rPr lang="fi-FI"/>
              <a:t>Kuva: esimerkki yhteisön ja  asiakkaan Kaikukortista</a:t>
            </a:r>
          </a:p>
        </p:txBody>
      </p:sp>
      <p:pic>
        <p:nvPicPr>
          <p:cNvPr id="9" name="Shape 315">
            <a:extLst>
              <a:ext uri="{FF2B5EF4-FFF2-40B4-BE49-F238E27FC236}">
                <a16:creationId xmlns:a16="http://schemas.microsoft.com/office/drawing/2014/main" id="{1DC3C67C-4168-40D7-B656-5129D5D4307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37636"/>
      </p:ext>
    </p:extLst>
  </p:cSld>
  <p:clrMapOvr>
    <a:masterClrMapping/>
  </p:clrMapOvr>
</p:sld>
</file>

<file path=ppt/theme/theme1.xml><?xml version="1.0" encoding="utf-8"?>
<a:theme xmlns:a="http://schemas.openxmlformats.org/drawingml/2006/main" name="Office Theme">
  <a:themeElements>
    <a:clrScheme name="Office-te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87997e-a399-4792-bf62-8ae5425f34e1">
      <Terms xmlns="http://schemas.microsoft.com/office/infopath/2007/PartnerControls"/>
    </lcf76f155ced4ddcb4097134ff3c332f>
    <TaxCatchAll xmlns="f9c1e99c-e606-452d-8bcf-1001e7ebeb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2766DA09AFEA94A9694D45AFA785C17" ma:contentTypeVersion="18" ma:contentTypeDescription="Luo uusi asiakirja." ma:contentTypeScope="" ma:versionID="ac93235862a4d1e0e366d5bc027fc3b6">
  <xsd:schema xmlns:xsd="http://www.w3.org/2001/XMLSchema" xmlns:xs="http://www.w3.org/2001/XMLSchema" xmlns:p="http://schemas.microsoft.com/office/2006/metadata/properties" xmlns:ns2="b087997e-a399-4792-bf62-8ae5425f34e1" xmlns:ns3="f9c1e99c-e606-452d-8bcf-1001e7ebeb43" targetNamespace="http://schemas.microsoft.com/office/2006/metadata/properties" ma:root="true" ma:fieldsID="21de690864b6c1e69ec23dfbafdbe212" ns2:_="" ns3:_="">
    <xsd:import namespace="b087997e-a399-4792-bf62-8ae5425f34e1"/>
    <xsd:import namespace="f9c1e99c-e606-452d-8bcf-1001e7ebeb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7997e-a399-4792-bf62-8ae5425f3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c05be70b-7e63-479c-93ef-9a52c36b29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1e99c-e606-452d-8bcf-1001e7ebeb43"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119f20f1-7cf4-4815-a41f-80207f32a9d6}" ma:internalName="TaxCatchAll" ma:showField="CatchAllData" ma:web="f9c1e99c-e606-452d-8bcf-1001e7ebeb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33105-2A6F-4E33-8439-12EF75EF5DE1}">
  <ds:schemaRefs>
    <ds:schemaRef ds:uri="b087997e-a399-4792-bf62-8ae5425f34e1"/>
    <ds:schemaRef ds:uri="http://purl.org/dc/elements/1.1/"/>
    <ds:schemaRef ds:uri="http://purl.org/dc/terms/"/>
    <ds:schemaRef ds:uri="f9c1e99c-e606-452d-8bcf-1001e7ebeb43"/>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6762F5-C1C3-4713-A30E-01D6C0B779B4}">
  <ds:schemaRefs>
    <ds:schemaRef ds:uri="http://schemas.microsoft.com/sharepoint/v3/contenttype/forms"/>
  </ds:schemaRefs>
</ds:datastoreItem>
</file>

<file path=customXml/itemProps3.xml><?xml version="1.0" encoding="utf-8"?>
<ds:datastoreItem xmlns:ds="http://schemas.openxmlformats.org/officeDocument/2006/customXml" ds:itemID="{2E5BE1DB-72AE-4FD8-B296-5A23C1A8D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7997e-a399-4792-bf62-8ae5425f34e1"/>
    <ds:schemaRef ds:uri="f9c1e99c-e606-452d-8bcf-1001e7eb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345</TotalTime>
  <Words>2767</Words>
  <Application>Microsoft Office PowerPoint</Application>
  <PresentationFormat>Laajakuva</PresentationFormat>
  <Paragraphs>250</Paragraphs>
  <Slides>35</Slides>
  <Notes>26</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35</vt:i4>
      </vt:variant>
    </vt:vector>
  </HeadingPairs>
  <TitlesOfParts>
    <vt:vector size="43" baseType="lpstr">
      <vt:lpstr>Arial</vt:lpstr>
      <vt:lpstr>Calibri</vt:lpstr>
      <vt:lpstr>Calibri Light</vt:lpstr>
      <vt:lpstr>Times New Roman</vt:lpstr>
      <vt:lpstr>Verdana</vt:lpstr>
      <vt:lpstr>Wingdings</vt:lpstr>
      <vt:lpstr>Office Theme</vt:lpstr>
      <vt:lpstr>Office-teema</vt:lpstr>
      <vt:lpstr>– oikeus osallistua </vt:lpstr>
      <vt:lpstr>Perehdytyksen sisältö</vt:lpstr>
      <vt:lpstr>Kaikukortin tavoitteet </vt:lpstr>
      <vt:lpstr>Kaikukortin hyötyjä</vt:lpstr>
      <vt:lpstr>Kaikukortti pähkinänkuoressa (kaavio)</vt:lpstr>
      <vt:lpstr>Kaikukortti.fi-verkkosivuilta löytyy runsaasti tietoa Kaikukortista, esimerkiksi materiaaleja ja ohjeita.​ </vt:lpstr>
      <vt:lpstr>Kaikukortti maantieteellisesti Kaikukortti toimii ristiin eri alueiden välillä.</vt:lpstr>
      <vt:lpstr>Kaikukortin koordinointi</vt:lpstr>
      <vt:lpstr>Ketkä jakavat Kaikukorttia? 1/2 </vt:lpstr>
      <vt:lpstr>Ketkä jakavat Kaikukorttia? 2/2 </vt:lpstr>
      <vt:lpstr>Mihin Kaikukortilla pääsee?</vt:lpstr>
      <vt:lpstr>Kurkataan paikallisia tietoja… </vt:lpstr>
      <vt:lpstr>Kaikukortti-toiminnan periaatteita ja ohjeita</vt:lpstr>
      <vt:lpstr>Perehdytysmateriaalit saatavilla  Kaikukortti.fi-sivulla</vt:lpstr>
      <vt:lpstr>Muistilista Kaikukortin jakajille 1/4</vt:lpstr>
      <vt:lpstr>Muistilista Kaikukortin jakajille 2/4</vt:lpstr>
      <vt:lpstr>Muistilista Kaikukortin jakajille 3/4</vt:lpstr>
      <vt:lpstr>Muistilista Kaikukortin jakajille   4/4</vt:lpstr>
      <vt:lpstr>Valtakunnallisesta toimintamallista</vt:lpstr>
      <vt:lpstr>Kurkataan toimintamallia…</vt:lpstr>
      <vt:lpstr>Kun tarvitsette lisää Kaikukortteja</vt:lpstr>
      <vt:lpstr>Viestinnästä 1/2 </vt:lpstr>
      <vt:lpstr>Viestinnästä 2/2 </vt:lpstr>
      <vt:lpstr>Yhteishenkilön nimeäminen ja henkilökunnan ohjeistus Kaikukortti-toimintaan</vt:lpstr>
      <vt:lpstr>Kaikukortti-toiminnan paikalliset vastuuhenkilöt</vt:lpstr>
      <vt:lpstr>Kumppanuussitoumukset</vt:lpstr>
      <vt:lpstr>Kaikukeskus 1/2</vt:lpstr>
      <vt:lpstr>Kaikukeskus 2/2</vt:lpstr>
      <vt:lpstr>Muuta:</vt:lpstr>
      <vt:lpstr>Kaikukortti-käyttäjien kertomaa 1/2</vt:lpstr>
      <vt:lpstr>Kaikukortti-käyttäjien kertomaa 2/2 </vt:lpstr>
      <vt:lpstr>Kaikukorttialueiden kertomaa 1/2</vt:lpstr>
      <vt:lpstr>Kaikukorttialueiden kertomaa 2/2</vt:lpstr>
      <vt:lpstr>Lisätietoja Kaikukortista:</vt:lpstr>
      <vt:lpstr>Lisätietoja Kulttuuria kaikille -palvelusta: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Mira Haataja;Seppo Mallenius</dc:creator>
  <cp:lastModifiedBy>Mira Haataja</cp:lastModifiedBy>
  <cp:revision>3</cp:revision>
  <dcterms:created xsi:type="dcterms:W3CDTF">2017-01-10T06:13:43Z</dcterms:created>
  <dcterms:modified xsi:type="dcterms:W3CDTF">2026-01-27T12:25:38Z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0x01010092766DA09AFEA94A9694D45AFA785C17</vt:lpwstr>
  </property>
  <property fmtid="{D5CDD505-2E9C-101B-9397-08002B2CF9AE}" pid="3" name="AuthorIds_UIVersion_18944">
    <vt:lpwstr>6</vt:lpwstr>
  </property>
  <property fmtid="{D5CDD505-2E9C-101B-9397-08002B2CF9AE}" pid="4" name="MediaServiceImageTags">
    <vt:lpwstr/>
  </property>
</Properties>
</file>