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991" r:id="rId5"/>
    <p:sldId id="257" r:id="rId6"/>
    <p:sldId id="1146" r:id="rId7"/>
    <p:sldId id="1038" r:id="rId8"/>
    <p:sldId id="1493" r:id="rId9"/>
    <p:sldId id="1492" r:id="rId10"/>
    <p:sldId id="1490" r:id="rId11"/>
    <p:sldId id="1496" r:id="rId12"/>
    <p:sldId id="1495" r:id="rId13"/>
    <p:sldId id="1494" r:id="rId14"/>
    <p:sldId id="1498" r:id="rId15"/>
    <p:sldId id="1201" r:id="rId16"/>
    <p:sldId id="1499" r:id="rId17"/>
    <p:sldId id="1540" r:id="rId18"/>
    <p:sldId id="1478" r:id="rId19"/>
    <p:sldId id="1480" r:id="rId20"/>
    <p:sldId id="1479" r:id="rId21"/>
    <p:sldId id="1481" r:id="rId22"/>
    <p:sldId id="1464" r:id="rId23"/>
    <p:sldId id="1476" r:id="rId24"/>
    <p:sldId id="1467" r:id="rId25"/>
    <p:sldId id="1477" r:id="rId26"/>
    <p:sldId id="1471" r:id="rId27"/>
    <p:sldId id="1463" r:id="rId28"/>
    <p:sldId id="287" r:id="rId29"/>
    <p:sldId id="1448" r:id="rId30"/>
    <p:sldId id="1482" r:id="rId31"/>
    <p:sldId id="815" r:id="rId32"/>
    <p:sldId id="294" r:id="rId33"/>
    <p:sldId id="1522" r:id="rId34"/>
    <p:sldId id="825" r:id="rId35"/>
    <p:sldId id="826" r:id="rId36"/>
    <p:sldId id="1513" r:id="rId37"/>
    <p:sldId id="1514" r:id="rId38"/>
    <p:sldId id="1515" r:id="rId39"/>
    <p:sldId id="1528" r:id="rId40"/>
    <p:sldId id="1517" r:id="rId41"/>
    <p:sldId id="1512" r:id="rId42"/>
    <p:sldId id="1527" r:id="rId43"/>
    <p:sldId id="1484" r:id="rId44"/>
    <p:sldId id="1446" r:id="rId45"/>
    <p:sldId id="1447" r:id="rId46"/>
    <p:sldId id="1219" r:id="rId47"/>
    <p:sldId id="1497" r:id="rId48"/>
    <p:sldId id="1151" r:id="rId4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E8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3A7DC-CCB8-4A9C-B70F-35FC46445989}" v="49" dt="2025-10-21T09:38:47.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p:cViewPr varScale="1">
        <p:scale>
          <a:sx n="62" d="100"/>
          <a:sy n="62" d="100"/>
        </p:scale>
        <p:origin x="1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aataja" userId="9f0d74c7-367b-4246-8cff-4a99c7e303f4" providerId="ADAL" clId="{A163A7DC-CCB8-4A9C-B70F-35FC46445989}"/>
    <pc:docChg chg="undo custSel addSld delSld modSld sldOrd">
      <pc:chgData name="Mira Haataja" userId="9f0d74c7-367b-4246-8cff-4a99c7e303f4" providerId="ADAL" clId="{A163A7DC-CCB8-4A9C-B70F-35FC46445989}" dt="2025-09-04T09:29:35.875" v="1461" actId="1076"/>
      <pc:docMkLst>
        <pc:docMk/>
      </pc:docMkLst>
      <pc:sldChg chg="modSp mod">
        <pc:chgData name="Mira Haataja" userId="9f0d74c7-367b-4246-8cff-4a99c7e303f4" providerId="ADAL" clId="{A163A7DC-CCB8-4A9C-B70F-35FC46445989}" dt="2025-09-03T06:00:08.846" v="1209" actId="113"/>
        <pc:sldMkLst>
          <pc:docMk/>
          <pc:sldMk cId="3324324712" sldId="257"/>
        </pc:sldMkLst>
      </pc:sldChg>
      <pc:sldChg chg="addSp modSp mod">
        <pc:chgData name="Mira Haataja" userId="9f0d74c7-367b-4246-8cff-4a99c7e303f4" providerId="ADAL" clId="{A163A7DC-CCB8-4A9C-B70F-35FC46445989}" dt="2025-09-03T06:02:07.352" v="1221" actId="1076"/>
        <pc:sldMkLst>
          <pc:docMk/>
          <pc:sldMk cId="0" sldId="991"/>
        </pc:sldMkLst>
      </pc:sldChg>
      <pc:sldChg chg="del">
        <pc:chgData name="Mira Haataja" userId="9f0d74c7-367b-4246-8cff-4a99c7e303f4" providerId="ADAL" clId="{A163A7DC-CCB8-4A9C-B70F-35FC46445989}" dt="2025-09-03T06:01:13.501" v="1218" actId="47"/>
        <pc:sldMkLst>
          <pc:docMk/>
          <pc:sldMk cId="3527542012" sldId="1040"/>
        </pc:sldMkLst>
      </pc:sldChg>
      <pc:sldChg chg="del">
        <pc:chgData name="Mira Haataja" userId="9f0d74c7-367b-4246-8cff-4a99c7e303f4" providerId="ADAL" clId="{A163A7DC-CCB8-4A9C-B70F-35FC46445989}" dt="2025-09-03T06:01:21.013" v="1219" actId="47"/>
        <pc:sldMkLst>
          <pc:docMk/>
          <pc:sldMk cId="3780020692" sldId="1143"/>
        </pc:sldMkLst>
      </pc:sldChg>
      <pc:sldChg chg="modSp mod">
        <pc:chgData name="Mira Haataja" userId="9f0d74c7-367b-4246-8cff-4a99c7e303f4" providerId="ADAL" clId="{A163A7DC-CCB8-4A9C-B70F-35FC46445989}" dt="2025-09-03T05:59:41.450" v="1172" actId="20577"/>
        <pc:sldMkLst>
          <pc:docMk/>
          <pc:sldMk cId="550081145" sldId="1146"/>
        </pc:sldMkLst>
      </pc:sldChg>
      <pc:sldChg chg="del">
        <pc:chgData name="Mira Haataja" userId="9f0d74c7-367b-4246-8cff-4a99c7e303f4" providerId="ADAL" clId="{A163A7DC-CCB8-4A9C-B70F-35FC46445989}" dt="2025-09-03T06:00:32.580" v="1210" actId="47"/>
        <pc:sldMkLst>
          <pc:docMk/>
          <pc:sldMk cId="3659373433" sldId="1148"/>
        </pc:sldMkLst>
      </pc:sldChg>
      <pc:sldChg chg="del">
        <pc:chgData name="Mira Haataja" userId="9f0d74c7-367b-4246-8cff-4a99c7e303f4" providerId="ADAL" clId="{A163A7DC-CCB8-4A9C-B70F-35FC46445989}" dt="2025-09-03T06:00:33.837" v="1211" actId="47"/>
        <pc:sldMkLst>
          <pc:docMk/>
          <pc:sldMk cId="2141980219" sldId="1149"/>
        </pc:sldMkLst>
      </pc:sldChg>
      <pc:sldChg chg="del">
        <pc:chgData name="Mira Haataja" userId="9f0d74c7-367b-4246-8cff-4a99c7e303f4" providerId="ADAL" clId="{A163A7DC-CCB8-4A9C-B70F-35FC46445989}" dt="2025-09-03T06:00:34.738" v="1212" actId="47"/>
        <pc:sldMkLst>
          <pc:docMk/>
          <pc:sldMk cId="3181791720" sldId="1150"/>
        </pc:sldMkLst>
      </pc:sldChg>
      <pc:sldChg chg="modSp del mod">
        <pc:chgData name="Mira Haataja" userId="9f0d74c7-367b-4246-8cff-4a99c7e303f4" providerId="ADAL" clId="{A163A7DC-CCB8-4A9C-B70F-35FC46445989}" dt="2025-09-03T05:55:55.427" v="951" actId="2696"/>
        <pc:sldMkLst>
          <pc:docMk/>
          <pc:sldMk cId="1354382097" sldId="1151"/>
        </pc:sldMkLst>
      </pc:sldChg>
      <pc:sldChg chg="add">
        <pc:chgData name="Mira Haataja" userId="9f0d74c7-367b-4246-8cff-4a99c7e303f4" providerId="ADAL" clId="{A163A7DC-CCB8-4A9C-B70F-35FC46445989}" dt="2025-09-03T05:55:59.935" v="952"/>
        <pc:sldMkLst>
          <pc:docMk/>
          <pc:sldMk cId="3671244356" sldId="1151"/>
        </pc:sldMkLst>
      </pc:sldChg>
      <pc:sldChg chg="del">
        <pc:chgData name="Mira Haataja" userId="9f0d74c7-367b-4246-8cff-4a99c7e303f4" providerId="ADAL" clId="{A163A7DC-CCB8-4A9C-B70F-35FC46445989}" dt="2025-09-03T06:00:51.683" v="1213" actId="47"/>
        <pc:sldMkLst>
          <pc:docMk/>
          <pc:sldMk cId="2956285002" sldId="1156"/>
        </pc:sldMkLst>
      </pc:sldChg>
      <pc:sldChg chg="addSp modSp mod">
        <pc:chgData name="Mira Haataja" userId="9f0d74c7-367b-4246-8cff-4a99c7e303f4" providerId="ADAL" clId="{A163A7DC-CCB8-4A9C-B70F-35FC46445989}" dt="2025-09-03T06:03:07.570" v="1239" actId="208"/>
        <pc:sldMkLst>
          <pc:docMk/>
          <pc:sldMk cId="0" sldId="1201"/>
        </pc:sldMkLst>
      </pc:sldChg>
      <pc:sldChg chg="addSp modSp mod">
        <pc:chgData name="Mira Haataja" userId="9f0d74c7-367b-4246-8cff-4a99c7e303f4" providerId="ADAL" clId="{A163A7DC-CCB8-4A9C-B70F-35FC46445989}" dt="2025-09-03T05:57:18.280" v="1010" actId="20577"/>
        <pc:sldMkLst>
          <pc:docMk/>
          <pc:sldMk cId="3336024531" sldId="1219"/>
        </pc:sldMkLst>
      </pc:sldChg>
      <pc:sldChg chg="modSp add mod">
        <pc:chgData name="Mira Haataja" userId="9f0d74c7-367b-4246-8cff-4a99c7e303f4" providerId="ADAL" clId="{A163A7DC-CCB8-4A9C-B70F-35FC46445989}" dt="2025-09-03T06:33:46.611" v="1311" actId="13926"/>
        <pc:sldMkLst>
          <pc:docMk/>
          <pc:sldMk cId="1341579583" sldId="1418"/>
        </pc:sldMkLst>
      </pc:sldChg>
      <pc:sldChg chg="del">
        <pc:chgData name="Mira Haataja" userId="9f0d74c7-367b-4246-8cff-4a99c7e303f4" providerId="ADAL" clId="{A163A7DC-CCB8-4A9C-B70F-35FC46445989}" dt="2025-09-03T06:33:03.079" v="1305" actId="47"/>
        <pc:sldMkLst>
          <pc:docMk/>
          <pc:sldMk cId="2625961775" sldId="1432"/>
        </pc:sldMkLst>
      </pc:sldChg>
      <pc:sldChg chg="add">
        <pc:chgData name="Mira Haataja" userId="9f0d74c7-367b-4246-8cff-4a99c7e303f4" providerId="ADAL" clId="{A163A7DC-CCB8-4A9C-B70F-35FC46445989}" dt="2025-09-03T06:41:10.026" v="1425"/>
        <pc:sldMkLst>
          <pc:docMk/>
          <pc:sldMk cId="2161454104" sldId="1446"/>
        </pc:sldMkLst>
      </pc:sldChg>
      <pc:sldChg chg="add">
        <pc:chgData name="Mira Haataja" userId="9f0d74c7-367b-4246-8cff-4a99c7e303f4" providerId="ADAL" clId="{A163A7DC-CCB8-4A9C-B70F-35FC46445989}" dt="2025-09-03T06:41:10.026" v="1425"/>
        <pc:sldMkLst>
          <pc:docMk/>
          <pc:sldMk cId="3417654241" sldId="1447"/>
        </pc:sldMkLst>
      </pc:sldChg>
      <pc:sldChg chg="modSp mod">
        <pc:chgData name="Mira Haataja" userId="9f0d74c7-367b-4246-8cff-4a99c7e303f4" providerId="ADAL" clId="{A163A7DC-CCB8-4A9C-B70F-35FC46445989}" dt="2025-09-03T06:36:19.755" v="1423" actId="20577"/>
        <pc:sldMkLst>
          <pc:docMk/>
          <pc:sldMk cId="4160753148" sldId="1472"/>
        </pc:sldMkLst>
      </pc:sldChg>
      <pc:sldChg chg="add ord">
        <pc:chgData name="Mira Haataja" userId="9f0d74c7-367b-4246-8cff-4a99c7e303f4" providerId="ADAL" clId="{A163A7DC-CCB8-4A9C-B70F-35FC46445989}" dt="2025-09-03T06:34:37.762" v="1332"/>
        <pc:sldMkLst>
          <pc:docMk/>
          <pc:sldMk cId="1269746722" sldId="1478"/>
        </pc:sldMkLst>
      </pc:sldChg>
      <pc:sldChg chg="addSp delSp modSp mod">
        <pc:chgData name="Mira Haataja" userId="9f0d74c7-367b-4246-8cff-4a99c7e303f4" providerId="ADAL" clId="{A163A7DC-CCB8-4A9C-B70F-35FC46445989}" dt="2025-09-03T06:10:31.206" v="1303" actId="20577"/>
        <pc:sldMkLst>
          <pc:docMk/>
          <pc:sldMk cId="1290109044" sldId="1481"/>
        </pc:sldMkLst>
      </pc:sldChg>
      <pc:sldChg chg="modSp mod">
        <pc:chgData name="Mira Haataja" userId="9f0d74c7-367b-4246-8cff-4a99c7e303f4" providerId="ADAL" clId="{A163A7DC-CCB8-4A9C-B70F-35FC46445989}" dt="2025-09-03T06:36:49.958" v="1424" actId="255"/>
        <pc:sldMkLst>
          <pc:docMk/>
          <pc:sldMk cId="1089621330" sldId="1484"/>
        </pc:sldMkLst>
      </pc:sldChg>
      <pc:sldChg chg="del">
        <pc:chgData name="Mira Haataja" userId="9f0d74c7-367b-4246-8cff-4a99c7e303f4" providerId="ADAL" clId="{A163A7DC-CCB8-4A9C-B70F-35FC46445989}" dt="2025-09-03T06:00:54.637" v="1215" actId="47"/>
        <pc:sldMkLst>
          <pc:docMk/>
          <pc:sldMk cId="1857839036" sldId="1485"/>
        </pc:sldMkLst>
      </pc:sldChg>
      <pc:sldChg chg="del">
        <pc:chgData name="Mira Haataja" userId="9f0d74c7-367b-4246-8cff-4a99c7e303f4" providerId="ADAL" clId="{A163A7DC-CCB8-4A9C-B70F-35FC46445989}" dt="2025-09-03T06:00:56.950" v="1217" actId="47"/>
        <pc:sldMkLst>
          <pc:docMk/>
          <pc:sldMk cId="587348877" sldId="1486"/>
        </pc:sldMkLst>
      </pc:sldChg>
      <pc:sldChg chg="addSp delSp modSp del mod">
        <pc:chgData name="Mira Haataja" userId="9f0d74c7-367b-4246-8cff-4a99c7e303f4" providerId="ADAL" clId="{A163A7DC-CCB8-4A9C-B70F-35FC46445989}" dt="2025-09-03T06:34:25.736" v="1328" actId="47"/>
        <pc:sldMkLst>
          <pc:docMk/>
          <pc:sldMk cId="2830562535" sldId="1487"/>
        </pc:sldMkLst>
      </pc:sldChg>
      <pc:sldChg chg="del">
        <pc:chgData name="Mira Haataja" userId="9f0d74c7-367b-4246-8cff-4a99c7e303f4" providerId="ADAL" clId="{A163A7DC-CCB8-4A9C-B70F-35FC46445989}" dt="2025-09-03T06:00:55.613" v="1216" actId="47"/>
        <pc:sldMkLst>
          <pc:docMk/>
          <pc:sldMk cId="2679054247" sldId="1488"/>
        </pc:sldMkLst>
      </pc:sldChg>
      <pc:sldChg chg="del">
        <pc:chgData name="Mira Haataja" userId="9f0d74c7-367b-4246-8cff-4a99c7e303f4" providerId="ADAL" clId="{A163A7DC-CCB8-4A9C-B70F-35FC46445989}" dt="2025-09-03T06:00:52.684" v="1214" actId="47"/>
        <pc:sldMkLst>
          <pc:docMk/>
          <pc:sldMk cId="1401932257" sldId="1489"/>
        </pc:sldMkLst>
      </pc:sldChg>
      <pc:sldChg chg="modSp mod">
        <pc:chgData name="Mira Haataja" userId="9f0d74c7-367b-4246-8cff-4a99c7e303f4" providerId="ADAL" clId="{A163A7DC-CCB8-4A9C-B70F-35FC46445989}" dt="2025-09-03T05:53:20.302" v="895" actId="1076"/>
        <pc:sldMkLst>
          <pc:docMk/>
          <pc:sldMk cId="2617669149" sldId="1490"/>
        </pc:sldMkLst>
      </pc:sldChg>
      <pc:sldChg chg="addSp delSp modSp mod">
        <pc:chgData name="Mira Haataja" userId="9f0d74c7-367b-4246-8cff-4a99c7e303f4" providerId="ADAL" clId="{A163A7DC-CCB8-4A9C-B70F-35FC46445989}" dt="2025-09-03T05:53:40.852" v="901" actId="207"/>
        <pc:sldMkLst>
          <pc:docMk/>
          <pc:sldMk cId="1165954929" sldId="1492"/>
        </pc:sldMkLst>
      </pc:sldChg>
      <pc:sldChg chg="modSp add mod ord">
        <pc:chgData name="Mira Haataja" userId="9f0d74c7-367b-4246-8cff-4a99c7e303f4" providerId="ADAL" clId="{A163A7DC-CCB8-4A9C-B70F-35FC46445989}" dt="2025-09-03T05:54:51.392" v="933" actId="20577"/>
        <pc:sldMkLst>
          <pc:docMk/>
          <pc:sldMk cId="3432505431" sldId="1493"/>
        </pc:sldMkLst>
      </pc:sldChg>
      <pc:sldChg chg="modSp add mod">
        <pc:chgData name="Mira Haataja" userId="9f0d74c7-367b-4246-8cff-4a99c7e303f4" providerId="ADAL" clId="{A163A7DC-CCB8-4A9C-B70F-35FC46445989}" dt="2025-09-03T05:55:08.530" v="938" actId="27636"/>
        <pc:sldMkLst>
          <pc:docMk/>
          <pc:sldMk cId="4146515042" sldId="1494"/>
        </pc:sldMkLst>
      </pc:sldChg>
      <pc:sldChg chg="modSp add mod">
        <pc:chgData name="Mira Haataja" userId="9f0d74c7-367b-4246-8cff-4a99c7e303f4" providerId="ADAL" clId="{A163A7DC-CCB8-4A9C-B70F-35FC46445989}" dt="2025-09-03T05:54:27.296" v="911" actId="20577"/>
        <pc:sldMkLst>
          <pc:docMk/>
          <pc:sldMk cId="2556965888" sldId="1495"/>
        </pc:sldMkLst>
      </pc:sldChg>
      <pc:sldChg chg="modSp add mod">
        <pc:chgData name="Mira Haataja" userId="9f0d74c7-367b-4246-8cff-4a99c7e303f4" providerId="ADAL" clId="{A163A7DC-CCB8-4A9C-B70F-35FC46445989}" dt="2025-09-03T05:54:05.116" v="907" actId="20577"/>
        <pc:sldMkLst>
          <pc:docMk/>
          <pc:sldMk cId="2079540864" sldId="1496"/>
        </pc:sldMkLst>
      </pc:sldChg>
      <pc:sldChg chg="modSp add del mod ord">
        <pc:chgData name="Mira Haataja" userId="9f0d74c7-367b-4246-8cff-4a99c7e303f4" providerId="ADAL" clId="{A163A7DC-CCB8-4A9C-B70F-35FC46445989}" dt="2025-09-03T05:55:55.427" v="951" actId="2696"/>
        <pc:sldMkLst>
          <pc:docMk/>
          <pc:sldMk cId="259145145" sldId="1497"/>
        </pc:sldMkLst>
      </pc:sldChg>
      <pc:sldChg chg="add">
        <pc:chgData name="Mira Haataja" userId="9f0d74c7-367b-4246-8cff-4a99c7e303f4" providerId="ADAL" clId="{A163A7DC-CCB8-4A9C-B70F-35FC46445989}" dt="2025-09-03T05:55:59.935" v="952"/>
        <pc:sldMkLst>
          <pc:docMk/>
          <pc:sldMk cId="623095296" sldId="1497"/>
        </pc:sldMkLst>
      </pc:sldChg>
      <pc:sldChg chg="add">
        <pc:chgData name="Mira Haataja" userId="9f0d74c7-367b-4246-8cff-4a99c7e303f4" providerId="ADAL" clId="{A163A7DC-CCB8-4A9C-B70F-35FC46445989}" dt="2025-09-03T05:55:28.330" v="940" actId="2890"/>
        <pc:sldMkLst>
          <pc:docMk/>
          <pc:sldMk cId="141029968" sldId="1498"/>
        </pc:sldMkLst>
      </pc:sldChg>
      <pc:sldChg chg="delSp modSp add mod">
        <pc:chgData name="Mira Haataja" userId="9f0d74c7-367b-4246-8cff-4a99c7e303f4" providerId="ADAL" clId="{A163A7DC-CCB8-4A9C-B70F-35FC46445989}" dt="2025-09-04T09:29:35.875" v="1461" actId="1076"/>
        <pc:sldMkLst>
          <pc:docMk/>
          <pc:sldMk cId="2480769084" sldId="1499"/>
        </pc:sldMkLst>
      </pc:sldChg>
      <pc:sldChg chg="modSp add del mod">
        <pc:chgData name="Mira Haataja" userId="9f0d74c7-367b-4246-8cff-4a99c7e303f4" providerId="ADAL" clId="{A163A7DC-CCB8-4A9C-B70F-35FC46445989}" dt="2025-09-03T06:10:21.945" v="1290" actId="47"/>
        <pc:sldMkLst>
          <pc:docMk/>
          <pc:sldMk cId="3027786718" sldId="1499"/>
        </pc:sldMkLst>
      </pc:sldChg>
    </pc:docChg>
  </pc:docChgLst>
  <pc:docChgLst>
    <pc:chgData name="Mira Haataja" userId="9f0d74c7-367b-4246-8cff-4a99c7e303f4" providerId="ADAL" clId="{AA4DA590-768D-432A-9410-A112D87E36F8}"/>
    <pc:docChg chg="custSel addSld delSld modSld">
      <pc:chgData name="Mira Haataja" userId="9f0d74c7-367b-4246-8cff-4a99c7e303f4" providerId="ADAL" clId="{AA4DA590-768D-432A-9410-A112D87E36F8}" dt="2025-10-21T09:46:44.852" v="56" actId="20577"/>
      <pc:docMkLst>
        <pc:docMk/>
      </pc:docMkLst>
      <pc:sldChg chg="modSp add mod">
        <pc:chgData name="Mira Haataja" userId="9f0d74c7-367b-4246-8cff-4a99c7e303f4" providerId="ADAL" clId="{AA4DA590-768D-432A-9410-A112D87E36F8}" dt="2025-10-21T09:36:28.532" v="14" actId="27636"/>
        <pc:sldMkLst>
          <pc:docMk/>
          <pc:sldMk cId="0" sldId="287"/>
        </pc:sldMkLst>
        <pc:spChg chg="mod">
          <ac:chgData name="Mira Haataja" userId="9f0d74c7-367b-4246-8cff-4a99c7e303f4" providerId="ADAL" clId="{AA4DA590-768D-432A-9410-A112D87E36F8}" dt="2025-10-21T09:36:28.532" v="14" actId="27636"/>
          <ac:spMkLst>
            <pc:docMk/>
            <pc:sldMk cId="0" sldId="287"/>
            <ac:spMk id="2" creationId="{4FDC9DD4-52DE-44C0-BB5C-482907680499}"/>
          </ac:spMkLst>
        </pc:spChg>
      </pc:sldChg>
      <pc:sldChg chg="add">
        <pc:chgData name="Mira Haataja" userId="9f0d74c7-367b-4246-8cff-4a99c7e303f4" providerId="ADAL" clId="{AA4DA590-768D-432A-9410-A112D87E36F8}" dt="2025-10-21T09:38:06.109" v="44"/>
        <pc:sldMkLst>
          <pc:docMk/>
          <pc:sldMk cId="2526696912" sldId="294"/>
        </pc:sldMkLst>
      </pc:sldChg>
      <pc:sldChg chg="add">
        <pc:chgData name="Mira Haataja" userId="9f0d74c7-367b-4246-8cff-4a99c7e303f4" providerId="ADAL" clId="{AA4DA590-768D-432A-9410-A112D87E36F8}" dt="2025-10-21T09:37:13.745" v="17"/>
        <pc:sldMkLst>
          <pc:docMk/>
          <pc:sldMk cId="2363765158" sldId="815"/>
        </pc:sldMkLst>
      </pc:sldChg>
      <pc:sldChg chg="add">
        <pc:chgData name="Mira Haataja" userId="9f0d74c7-367b-4246-8cff-4a99c7e303f4" providerId="ADAL" clId="{AA4DA590-768D-432A-9410-A112D87E36F8}" dt="2025-10-21T09:38:47.671" v="46"/>
        <pc:sldMkLst>
          <pc:docMk/>
          <pc:sldMk cId="2018951542" sldId="825"/>
        </pc:sldMkLst>
      </pc:sldChg>
      <pc:sldChg chg="add">
        <pc:chgData name="Mira Haataja" userId="9f0d74c7-367b-4246-8cff-4a99c7e303f4" providerId="ADAL" clId="{AA4DA590-768D-432A-9410-A112D87E36F8}" dt="2025-10-21T09:38:47.671" v="46"/>
        <pc:sldMkLst>
          <pc:docMk/>
          <pc:sldMk cId="629013869" sldId="826"/>
        </pc:sldMkLst>
      </pc:sldChg>
      <pc:sldChg chg="modSp mod">
        <pc:chgData name="Mira Haataja" userId="9f0d74c7-367b-4246-8cff-4a99c7e303f4" providerId="ADAL" clId="{AA4DA590-768D-432A-9410-A112D87E36F8}" dt="2025-10-21T09:46:44.852" v="56" actId="20577"/>
        <pc:sldMkLst>
          <pc:docMk/>
          <pc:sldMk cId="0" sldId="991"/>
        </pc:sldMkLst>
        <pc:spChg chg="mod">
          <ac:chgData name="Mira Haataja" userId="9f0d74c7-367b-4246-8cff-4a99c7e303f4" providerId="ADAL" clId="{AA4DA590-768D-432A-9410-A112D87E36F8}" dt="2025-10-21T09:46:44.852" v="56" actId="20577"/>
          <ac:spMkLst>
            <pc:docMk/>
            <pc:sldMk cId="0" sldId="991"/>
            <ac:spMk id="5" creationId="{A7B4466B-6501-0B5C-49D5-35588208517B}"/>
          </ac:spMkLst>
        </pc:spChg>
      </pc:sldChg>
      <pc:sldChg chg="del">
        <pc:chgData name="Mira Haataja" userId="9f0d74c7-367b-4246-8cff-4a99c7e303f4" providerId="ADAL" clId="{AA4DA590-768D-432A-9410-A112D87E36F8}" dt="2025-10-21T09:34:32.948" v="1" actId="47"/>
        <pc:sldMkLst>
          <pc:docMk/>
          <pc:sldMk cId="1341579583" sldId="1418"/>
        </pc:sldMkLst>
      </pc:sldChg>
      <pc:sldChg chg="add">
        <pc:chgData name="Mira Haataja" userId="9f0d74c7-367b-4246-8cff-4a99c7e303f4" providerId="ADAL" clId="{AA4DA590-768D-432A-9410-A112D87E36F8}" dt="2025-10-21T09:36:45.231" v="16"/>
        <pc:sldMkLst>
          <pc:docMk/>
          <pc:sldMk cId="3642996989" sldId="1448"/>
        </pc:sldMkLst>
      </pc:sldChg>
      <pc:sldChg chg="del">
        <pc:chgData name="Mira Haataja" userId="9f0d74c7-367b-4246-8cff-4a99c7e303f4" providerId="ADAL" clId="{AA4DA590-768D-432A-9410-A112D87E36F8}" dt="2025-10-21T09:36:34.925" v="15" actId="47"/>
        <pc:sldMkLst>
          <pc:docMk/>
          <pc:sldMk cId="4160753148" sldId="1472"/>
        </pc:sldMkLst>
      </pc:sldChg>
      <pc:sldChg chg="addSp delSp modSp mod">
        <pc:chgData name="Mira Haataja" userId="9f0d74c7-367b-4246-8cff-4a99c7e303f4" providerId="ADAL" clId="{AA4DA590-768D-432A-9410-A112D87E36F8}" dt="2025-10-21T09:37:34.312" v="43" actId="1076"/>
        <pc:sldMkLst>
          <pc:docMk/>
          <pc:sldMk cId="3901450639" sldId="1482"/>
        </pc:sldMkLst>
        <pc:spChg chg="mod">
          <ac:chgData name="Mira Haataja" userId="9f0d74c7-367b-4246-8cff-4a99c7e303f4" providerId="ADAL" clId="{AA4DA590-768D-432A-9410-A112D87E36F8}" dt="2025-10-21T09:37:34.312" v="43" actId="1076"/>
          <ac:spMkLst>
            <pc:docMk/>
            <pc:sldMk cId="3901450639" sldId="1482"/>
            <ac:spMk id="2" creationId="{4B5CF93A-81A8-B55F-560B-727F6DCCF488}"/>
          </ac:spMkLst>
        </pc:spChg>
        <pc:spChg chg="del">
          <ac:chgData name="Mira Haataja" userId="9f0d74c7-367b-4246-8cff-4a99c7e303f4" providerId="ADAL" clId="{AA4DA590-768D-432A-9410-A112D87E36F8}" dt="2025-10-21T09:37:26.257" v="41" actId="478"/>
          <ac:spMkLst>
            <pc:docMk/>
            <pc:sldMk cId="3901450639" sldId="1482"/>
            <ac:spMk id="3" creationId="{777D3C45-8F4A-C7ED-8FCA-17B18502731A}"/>
          </ac:spMkLst>
        </pc:spChg>
        <pc:spChg chg="add del mod">
          <ac:chgData name="Mira Haataja" userId="9f0d74c7-367b-4246-8cff-4a99c7e303f4" providerId="ADAL" clId="{AA4DA590-768D-432A-9410-A112D87E36F8}" dt="2025-10-21T09:37:29.966" v="42" actId="478"/>
          <ac:spMkLst>
            <pc:docMk/>
            <pc:sldMk cId="3901450639" sldId="1482"/>
            <ac:spMk id="7" creationId="{8609ADAB-E260-C48B-E407-AECB657ADFFE}"/>
          </ac:spMkLst>
        </pc:spChg>
      </pc:sldChg>
      <pc:sldChg chg="del">
        <pc:chgData name="Mira Haataja" userId="9f0d74c7-367b-4246-8cff-4a99c7e303f4" providerId="ADAL" clId="{AA4DA590-768D-432A-9410-A112D87E36F8}" dt="2025-10-21T09:38:09.658" v="45" actId="47"/>
        <pc:sldMkLst>
          <pc:docMk/>
          <pc:sldMk cId="4046570825" sldId="1483"/>
        </pc:sldMkLst>
      </pc:sldChg>
      <pc:sldChg chg="add">
        <pc:chgData name="Mira Haataja" userId="9f0d74c7-367b-4246-8cff-4a99c7e303f4" providerId="ADAL" clId="{AA4DA590-768D-432A-9410-A112D87E36F8}" dt="2025-10-21T09:38:47.671" v="46"/>
        <pc:sldMkLst>
          <pc:docMk/>
          <pc:sldMk cId="1677685384" sldId="1512"/>
        </pc:sldMkLst>
      </pc:sldChg>
      <pc:sldChg chg="add">
        <pc:chgData name="Mira Haataja" userId="9f0d74c7-367b-4246-8cff-4a99c7e303f4" providerId="ADAL" clId="{AA4DA590-768D-432A-9410-A112D87E36F8}" dt="2025-10-21T09:38:47.671" v="46"/>
        <pc:sldMkLst>
          <pc:docMk/>
          <pc:sldMk cId="1340506473" sldId="1513"/>
        </pc:sldMkLst>
      </pc:sldChg>
      <pc:sldChg chg="add">
        <pc:chgData name="Mira Haataja" userId="9f0d74c7-367b-4246-8cff-4a99c7e303f4" providerId="ADAL" clId="{AA4DA590-768D-432A-9410-A112D87E36F8}" dt="2025-10-21T09:38:47.671" v="46"/>
        <pc:sldMkLst>
          <pc:docMk/>
          <pc:sldMk cId="272587406" sldId="1514"/>
        </pc:sldMkLst>
      </pc:sldChg>
      <pc:sldChg chg="add">
        <pc:chgData name="Mira Haataja" userId="9f0d74c7-367b-4246-8cff-4a99c7e303f4" providerId="ADAL" clId="{AA4DA590-768D-432A-9410-A112D87E36F8}" dt="2025-10-21T09:38:47.671" v="46"/>
        <pc:sldMkLst>
          <pc:docMk/>
          <pc:sldMk cId="2039897085" sldId="1515"/>
        </pc:sldMkLst>
      </pc:sldChg>
      <pc:sldChg chg="add">
        <pc:chgData name="Mira Haataja" userId="9f0d74c7-367b-4246-8cff-4a99c7e303f4" providerId="ADAL" clId="{AA4DA590-768D-432A-9410-A112D87E36F8}" dt="2025-10-21T09:38:47.671" v="46"/>
        <pc:sldMkLst>
          <pc:docMk/>
          <pc:sldMk cId="1078279858" sldId="1517"/>
        </pc:sldMkLst>
      </pc:sldChg>
      <pc:sldChg chg="add">
        <pc:chgData name="Mira Haataja" userId="9f0d74c7-367b-4246-8cff-4a99c7e303f4" providerId="ADAL" clId="{AA4DA590-768D-432A-9410-A112D87E36F8}" dt="2025-10-21T09:38:06.109" v="44"/>
        <pc:sldMkLst>
          <pc:docMk/>
          <pc:sldMk cId="3616707652" sldId="1522"/>
        </pc:sldMkLst>
      </pc:sldChg>
      <pc:sldChg chg="add">
        <pc:chgData name="Mira Haataja" userId="9f0d74c7-367b-4246-8cff-4a99c7e303f4" providerId="ADAL" clId="{AA4DA590-768D-432A-9410-A112D87E36F8}" dt="2025-10-21T09:38:47.671" v="46"/>
        <pc:sldMkLst>
          <pc:docMk/>
          <pc:sldMk cId="567429751" sldId="1527"/>
        </pc:sldMkLst>
      </pc:sldChg>
      <pc:sldChg chg="add">
        <pc:chgData name="Mira Haataja" userId="9f0d74c7-367b-4246-8cff-4a99c7e303f4" providerId="ADAL" clId="{AA4DA590-768D-432A-9410-A112D87E36F8}" dt="2025-10-21T09:38:47.671" v="46"/>
        <pc:sldMkLst>
          <pc:docMk/>
          <pc:sldMk cId="1449968228" sldId="1528"/>
        </pc:sldMkLst>
      </pc:sldChg>
      <pc:sldChg chg="add">
        <pc:chgData name="Mira Haataja" userId="9f0d74c7-367b-4246-8cff-4a99c7e303f4" providerId="ADAL" clId="{AA4DA590-768D-432A-9410-A112D87E36F8}" dt="2025-10-21T09:34:30.993" v="0"/>
        <pc:sldMkLst>
          <pc:docMk/>
          <pc:sldMk cId="3045862571" sldId="154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A8EDD-6BCA-494C-9B52-014B3F44C6F9}" type="datetimeFigureOut">
              <a:rPr lang="fi-FI" smtClean="0"/>
              <a:t>21.10.2025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2132A-F441-409A-A6F9-70C2553BBFA3}" type="slidenum">
              <a:rPr lang="fi-FI" smtClean="0"/>
              <a:t>‹#›</a:t>
            </a:fld>
            <a:endParaRPr lang="fi-FI"/>
          </a:p>
        </p:txBody>
      </p:sp>
    </p:spTree>
    <p:extLst>
      <p:ext uri="{BB962C8B-B14F-4D97-AF65-F5344CB8AC3E}">
        <p14:creationId xmlns:p14="http://schemas.microsoft.com/office/powerpoint/2010/main" val="137202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a:extLst>
              <a:ext uri="{FF2B5EF4-FFF2-40B4-BE49-F238E27FC236}">
                <a16:creationId xmlns:a16="http://schemas.microsoft.com/office/drawing/2014/main" id="{62E53CC4-5C1B-4A55-A01C-53306DB85D3E}"/>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Huomautusten paikkamerkki 2">
            <a:extLst>
              <a:ext uri="{FF2B5EF4-FFF2-40B4-BE49-F238E27FC236}">
                <a16:creationId xmlns:a16="http://schemas.microsoft.com/office/drawing/2014/main" id="{1D23DDCF-B03E-4789-B1B7-F8749E6756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18436" name="Dian numeron paikkamerkki 3">
            <a:extLst>
              <a:ext uri="{FF2B5EF4-FFF2-40B4-BE49-F238E27FC236}">
                <a16:creationId xmlns:a16="http://schemas.microsoft.com/office/drawing/2014/main" id="{A47F6FA6-0EB4-42AC-8B28-5D6C659DD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357042-47DA-429C-BCF2-AA0B64C8188A}" type="slidenum">
              <a:rPr lang="sv-FI" altLang="sv-FI" smtClean="0">
                <a:latin typeface="Calibri" panose="020F0502020204030204" pitchFamily="34" charset="0"/>
                <a:ea typeface="MS PGothic" panose="020B0600070205080204" pitchFamily="34" charset="-128"/>
              </a:rPr>
              <a:pPr/>
              <a:t>1</a:t>
            </a:fld>
            <a:endParaRPr lang="sv-FI" altLang="sv-FI">
              <a:latin typeface="Calibri" panose="020F050202020403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Hanko varmaan vasta 2026</a:t>
            </a:r>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14</a:t>
            </a:fld>
            <a:endParaRPr lang="sv-FI" altLang="sv-FI"/>
          </a:p>
        </p:txBody>
      </p:sp>
    </p:spTree>
    <p:extLst>
      <p:ext uri="{BB962C8B-B14F-4D97-AF65-F5344CB8AC3E}">
        <p14:creationId xmlns:p14="http://schemas.microsoft.com/office/powerpoint/2010/main" val="162039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Dian kuvan paikkamerkki 1">
            <a:extLst>
              <a:ext uri="{FF2B5EF4-FFF2-40B4-BE49-F238E27FC236}">
                <a16:creationId xmlns:a16="http://schemas.microsoft.com/office/drawing/2014/main" id="{7505B08A-345A-497A-8284-8DD224BAAF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Huomautusten paikkamerkki 2">
            <a:extLst>
              <a:ext uri="{FF2B5EF4-FFF2-40B4-BE49-F238E27FC236}">
                <a16:creationId xmlns:a16="http://schemas.microsoft.com/office/drawing/2014/main" id="{BDE2F864-958C-4990-ACEE-409CC7505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134148" name="Dian numeron paikkamerkki 3">
            <a:extLst>
              <a:ext uri="{FF2B5EF4-FFF2-40B4-BE49-F238E27FC236}">
                <a16:creationId xmlns:a16="http://schemas.microsoft.com/office/drawing/2014/main" id="{23F767C5-0768-462A-ACF5-E7839CD1A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fld id="{97AE2690-3A21-4EE3-BA1C-2C672CBFB710}" type="slidenum">
              <a:rPr lang="en-US" altLang="sv-FI" smtClean="0"/>
              <a:pPr/>
              <a:t>15</a:t>
            </a:fld>
            <a:endParaRPr lang="en-US" altLang="sv-FI"/>
          </a:p>
        </p:txBody>
      </p:sp>
    </p:spTree>
    <p:extLst>
      <p:ext uri="{BB962C8B-B14F-4D97-AF65-F5344CB8AC3E}">
        <p14:creationId xmlns:p14="http://schemas.microsoft.com/office/powerpoint/2010/main" val="3690316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E7385-3395-4389-6B2B-7CFDB4606E1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C63F75D4-15F6-828C-6747-30E21855BEE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490AAFE-76FA-952C-16A8-F1297CAAAF46}"/>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B363267C-C4A7-2E22-E7D0-73DBFFA812D8}"/>
              </a:ext>
            </a:extLst>
          </p:cNvPr>
          <p:cNvSpPr>
            <a:spLocks noGrp="1"/>
          </p:cNvSpPr>
          <p:nvPr>
            <p:ph type="sldNum" sz="quarter" idx="5"/>
          </p:nvPr>
        </p:nvSpPr>
        <p:spPr/>
        <p:txBody>
          <a:bodyPr/>
          <a:lstStyle/>
          <a:p>
            <a:pPr>
              <a:defRPr/>
            </a:pPr>
            <a:fld id="{76F01DAC-1CAB-4BDF-87CC-2491FB751E0D}" type="slidenum">
              <a:rPr lang="sv-FI" altLang="sv-FI" smtClean="0"/>
              <a:pPr>
                <a:defRPr/>
              </a:pPr>
              <a:t>19</a:t>
            </a:fld>
            <a:endParaRPr lang="sv-FI" altLang="sv-FI"/>
          </a:p>
        </p:txBody>
      </p:sp>
    </p:spTree>
    <p:extLst>
      <p:ext uri="{BB962C8B-B14F-4D97-AF65-F5344CB8AC3E}">
        <p14:creationId xmlns:p14="http://schemas.microsoft.com/office/powerpoint/2010/main" val="304904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E75A-DA41-B845-39AF-630DE95DAF9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68F3997-4ECB-C1A0-73F8-E0FE0FFA7AE4}"/>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94D21343-F239-B497-B5B4-205878E61EA0}"/>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AA622A36-2CF0-7C80-A9B9-5AC04DC37DD1}"/>
              </a:ext>
            </a:extLst>
          </p:cNvPr>
          <p:cNvSpPr>
            <a:spLocks noGrp="1"/>
          </p:cNvSpPr>
          <p:nvPr>
            <p:ph type="sldNum" sz="quarter" idx="5"/>
          </p:nvPr>
        </p:nvSpPr>
        <p:spPr/>
        <p:txBody>
          <a:bodyPr/>
          <a:lstStyle/>
          <a:p>
            <a:pPr>
              <a:defRPr/>
            </a:pPr>
            <a:fld id="{76F01DAC-1CAB-4BDF-87CC-2491FB751E0D}" type="slidenum">
              <a:rPr lang="sv-FI" altLang="sv-FI" smtClean="0"/>
              <a:pPr>
                <a:defRPr/>
              </a:pPr>
              <a:t>20</a:t>
            </a:fld>
            <a:endParaRPr lang="sv-FI" altLang="sv-FI"/>
          </a:p>
        </p:txBody>
      </p:sp>
    </p:spTree>
    <p:extLst>
      <p:ext uri="{BB962C8B-B14F-4D97-AF65-F5344CB8AC3E}">
        <p14:creationId xmlns:p14="http://schemas.microsoft.com/office/powerpoint/2010/main" val="222473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2455-7AF2-99B4-81BD-659630620CA1}"/>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BF310EDC-8111-0055-CFCC-FC511543D9A5}"/>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BDF37843-C3C0-6E31-CF7C-9841784D6BAD}"/>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CA72C32B-B8D5-B47A-BCF1-A1BEB5F1B20D}"/>
              </a:ext>
            </a:extLst>
          </p:cNvPr>
          <p:cNvSpPr>
            <a:spLocks noGrp="1"/>
          </p:cNvSpPr>
          <p:nvPr>
            <p:ph type="sldNum" sz="quarter" idx="5"/>
          </p:nvPr>
        </p:nvSpPr>
        <p:spPr/>
        <p:txBody>
          <a:bodyPr/>
          <a:lstStyle/>
          <a:p>
            <a:pPr>
              <a:defRPr/>
            </a:pPr>
            <a:fld id="{76F01DAC-1CAB-4BDF-87CC-2491FB751E0D}" type="slidenum">
              <a:rPr lang="sv-FI" altLang="sv-FI" smtClean="0"/>
              <a:pPr>
                <a:defRPr/>
              </a:pPr>
              <a:t>21</a:t>
            </a:fld>
            <a:endParaRPr lang="sv-FI" altLang="sv-FI"/>
          </a:p>
        </p:txBody>
      </p:sp>
    </p:spTree>
    <p:extLst>
      <p:ext uri="{BB962C8B-B14F-4D97-AF65-F5344CB8AC3E}">
        <p14:creationId xmlns:p14="http://schemas.microsoft.com/office/powerpoint/2010/main" val="42102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AE1B0-7262-4D9F-B435-9495902FB24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9D49502-A17C-5DFA-9F7F-54117C7F7A33}"/>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2F76D00-994E-DA0F-DE9F-1FDC93F5A9B7}"/>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2BFB0EE6-83DB-AA23-6349-4F7FD49C8255}"/>
              </a:ext>
            </a:extLst>
          </p:cNvPr>
          <p:cNvSpPr>
            <a:spLocks noGrp="1"/>
          </p:cNvSpPr>
          <p:nvPr>
            <p:ph type="sldNum" sz="quarter" idx="5"/>
          </p:nvPr>
        </p:nvSpPr>
        <p:spPr/>
        <p:txBody>
          <a:bodyPr/>
          <a:lstStyle/>
          <a:p>
            <a:pPr>
              <a:defRPr/>
            </a:pPr>
            <a:fld id="{76F01DAC-1CAB-4BDF-87CC-2491FB751E0D}" type="slidenum">
              <a:rPr lang="sv-FI" altLang="sv-FI" smtClean="0"/>
              <a:pPr>
                <a:defRPr/>
              </a:pPr>
              <a:t>22</a:t>
            </a:fld>
            <a:endParaRPr lang="sv-FI" altLang="sv-FI"/>
          </a:p>
        </p:txBody>
      </p:sp>
    </p:spTree>
    <p:extLst>
      <p:ext uri="{BB962C8B-B14F-4D97-AF65-F5344CB8AC3E}">
        <p14:creationId xmlns:p14="http://schemas.microsoft.com/office/powerpoint/2010/main" val="335636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76F01DAC-1CAB-4BDF-87CC-2491FB751E0D}" type="slidenum">
              <a:rPr lang="sv-FI" altLang="sv-FI" smtClean="0"/>
              <a:pPr>
                <a:defRPr/>
              </a:pPr>
              <a:t>23</a:t>
            </a:fld>
            <a:endParaRPr lang="sv-FI" altLang="sv-FI"/>
          </a:p>
        </p:txBody>
      </p:sp>
    </p:spTree>
    <p:extLst>
      <p:ext uri="{BB962C8B-B14F-4D97-AF65-F5344CB8AC3E}">
        <p14:creationId xmlns:p14="http://schemas.microsoft.com/office/powerpoint/2010/main" val="361857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0AF01B2-2C8E-4B5B-8A7B-C993B8A60366}" type="slidenum">
              <a:rPr lang="fi-FI" smtClean="0"/>
              <a:t>26</a:t>
            </a:fld>
            <a:endParaRPr lang="fi-FI"/>
          </a:p>
        </p:txBody>
      </p:sp>
    </p:spTree>
    <p:extLst>
      <p:ext uri="{BB962C8B-B14F-4D97-AF65-F5344CB8AC3E}">
        <p14:creationId xmlns:p14="http://schemas.microsoft.com/office/powerpoint/2010/main" val="147371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87576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394463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288061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BDC92DB-D2E5-5D99-0862-80AB6DAC71A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B768A5F7-F060-44EC-A752-1BAC94B68066}"/>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2E50A91E-510C-BC63-47F4-25CD5DC0D7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749183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93302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71422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6B0011DE-6F2D-3BAB-FC1F-35402D16F816}"/>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37C94B1-04FF-4ED0-0472-C3AE3CB166C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80AEEE16-1ADB-E2DD-A35B-1CFCABE5DAB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764581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999584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0A4B179-71EF-ED13-BC45-7F8BF9FDA87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AA31387A-3962-031F-5D23-CA9F43942052}"/>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5B10824E-90B8-3CC7-7564-49EE83260CF4}"/>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4100123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FC7ADADE-8103-EB99-6D0A-09ACB3985585}"/>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36A08F9D-220D-02D5-1CE6-557A445DEC55}"/>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49F27F64-1E6F-9E39-E3EB-44CC6088E356}"/>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697432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91B76380-D9A7-418A-C3BC-E67CE53A7F0C}"/>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4B186A8D-454C-2D7A-4518-03286D00FB8C}"/>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10872B6C-6F03-ADD0-8BAE-3C500DB2A159}"/>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098851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054542B-F2DD-ABA1-DB44-6561288B019B}"/>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2BBEA45F-BF53-CA03-E200-CB7421C7E05D}"/>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F3679950-9827-5819-578F-508AAFFE5AF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0872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9459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461D6BA-B1CE-4C0C-5916-E84D865152E8}"/>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4C0B2336-3D63-8ADB-D6A5-0E2BA869A4D9}"/>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fi-FI"/>
          </a:p>
        </p:txBody>
      </p:sp>
      <p:sp>
        <p:nvSpPr>
          <p:cNvPr id="46083" name="Shape 311">
            <a:extLst>
              <a:ext uri="{FF2B5EF4-FFF2-40B4-BE49-F238E27FC236}">
                <a16:creationId xmlns:a16="http://schemas.microsoft.com/office/drawing/2014/main" id="{BB4C66C6-DE75-B153-6001-0ABF83615B66}"/>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408851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E0D2792-12FA-412E-A92D-2BBED28098FE}" type="slidenum">
              <a:rPr lang="fi-FI" smtClean="0"/>
              <a:t>41</a:t>
            </a:fld>
            <a:endParaRPr lang="fi-FI"/>
          </a:p>
        </p:txBody>
      </p:sp>
    </p:spTree>
    <p:extLst>
      <p:ext uri="{BB962C8B-B14F-4D97-AF65-F5344CB8AC3E}">
        <p14:creationId xmlns:p14="http://schemas.microsoft.com/office/powerpoint/2010/main" val="241509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ian kuvan paikkamerkki 1">
            <a:extLst>
              <a:ext uri="{FF2B5EF4-FFF2-40B4-BE49-F238E27FC236}">
                <a16:creationId xmlns:a16="http://schemas.microsoft.com/office/drawing/2014/main" id="{06E4E003-C081-433D-A1C7-008B6898D1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Huomautusten paikkamerkki 2">
            <a:extLst>
              <a:ext uri="{FF2B5EF4-FFF2-40B4-BE49-F238E27FC236}">
                <a16:creationId xmlns:a16="http://schemas.microsoft.com/office/drawing/2014/main" id="{C72D7F75-9A92-4E3D-B0EB-E9469920EE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i-FI">
              <a:cs typeface="Calibri"/>
            </a:endParaRPr>
          </a:p>
        </p:txBody>
      </p:sp>
      <p:sp>
        <p:nvSpPr>
          <p:cNvPr id="4" name="Dian numeron paikkamerkki 3">
            <a:extLst>
              <a:ext uri="{FF2B5EF4-FFF2-40B4-BE49-F238E27FC236}">
                <a16:creationId xmlns:a16="http://schemas.microsoft.com/office/drawing/2014/main" id="{9B6893BF-C0E0-489A-8502-CCFF48FE5849}"/>
              </a:ext>
            </a:extLst>
          </p:cNvPr>
          <p:cNvSpPr>
            <a:spLocks noGrp="1"/>
          </p:cNvSpPr>
          <p:nvPr>
            <p:ph type="sldNum" sz="quarter" idx="5"/>
          </p:nvPr>
        </p:nvSpPr>
        <p:spPr/>
        <p:txBody>
          <a:bodyPr/>
          <a:lstStyle/>
          <a:p>
            <a:pPr>
              <a:defRPr/>
            </a:pPr>
            <a:fld id="{DC730764-BC3F-4ECD-8395-AD5CDB081647}" type="slidenum">
              <a:rPr lang="fi-FI" smtClean="0"/>
              <a:pPr>
                <a:defRPr/>
              </a:pPr>
              <a:t>43</a:t>
            </a:fld>
            <a:endParaRPr lang="fi-FI"/>
          </a:p>
        </p:txBody>
      </p:sp>
    </p:spTree>
    <p:extLst>
      <p:ext uri="{BB962C8B-B14F-4D97-AF65-F5344CB8AC3E}">
        <p14:creationId xmlns:p14="http://schemas.microsoft.com/office/powerpoint/2010/main" val="1568390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8700A6DB-2C19-D87B-89AE-6A885813EE37}"/>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C0D29453-EDAE-5A20-765D-DFA480D452C3}"/>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4D60E328-BE15-2C66-6F95-D15270ABAA3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074129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310">
            <a:extLst>
              <a:ext uri="{FF2B5EF4-FFF2-40B4-BE49-F238E27FC236}">
                <a16:creationId xmlns:a16="http://schemas.microsoft.com/office/drawing/2014/main" id="{C9187735-6A08-42C7-AC99-2DDBEBDBC34F}"/>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3EBBFC60-6944-4A83-8F04-FF437D25B8A2}"/>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341585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6D6AD53-7400-E3CA-CA82-70D4F8BBF604}"/>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68969A6-2CC8-6616-E864-488E888669BD}"/>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EB8CC6A6-666A-B11E-50B7-2793F108C651}"/>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99808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CD5D83F2-E166-59E2-4C02-BF45F3922C87}"/>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D2EBDDD4-4DC5-2643-0DB4-99FFE5D2FB65}"/>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01492D9A-6720-8B96-C752-D714D3B4B4C5}"/>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2585625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BF5FEBB-6AF5-29B0-00F1-21EC986FA8C1}"/>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943FC6AA-E28E-0970-1F59-FF2365071BDA}"/>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88BF9EB6-E6A2-7243-3422-DBF4C02A08F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914347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45FEDC3-19DB-6621-CB3B-FF181C55D800}"/>
            </a:ext>
          </a:extLst>
        </p:cNvPr>
        <p:cNvGrpSpPr/>
        <p:nvPr/>
      </p:nvGrpSpPr>
      <p:grpSpPr>
        <a:xfrm>
          <a:off x="0" y="0"/>
          <a:ext cx="0" cy="0"/>
          <a:chOff x="0" y="0"/>
          <a:chExt cx="0" cy="0"/>
        </a:xfrm>
      </p:grpSpPr>
      <p:sp>
        <p:nvSpPr>
          <p:cNvPr id="46082" name="Shape 310">
            <a:extLst>
              <a:ext uri="{FF2B5EF4-FFF2-40B4-BE49-F238E27FC236}">
                <a16:creationId xmlns:a16="http://schemas.microsoft.com/office/drawing/2014/main" id="{8FC1D408-7891-D1D1-0C98-1119BCA415DB}"/>
              </a:ext>
            </a:extLst>
          </p:cNvPr>
          <p:cNvSpPr>
            <a:spLocks noGrp="1" noRot="1" noChangeAspect="1" noTextEdit="1"/>
          </p:cNvSpPr>
          <p:nvPr>
            <p:ph type="sldImg" idx="2"/>
          </p:nvPr>
        </p:nvSpPr>
        <p:spPr bwMode="auto">
          <a:xfrm>
            <a:off x="652463" y="631825"/>
            <a:ext cx="5613400" cy="3157538"/>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6083" name="Shape 311">
            <a:extLst>
              <a:ext uri="{FF2B5EF4-FFF2-40B4-BE49-F238E27FC236}">
                <a16:creationId xmlns:a16="http://schemas.microsoft.com/office/drawing/2014/main" id="{2C938E3B-DFC7-8086-1E7E-0A2E87D9A588}"/>
              </a:ext>
            </a:extLst>
          </p:cNvPr>
          <p:cNvSpPr>
            <a:spLocks noGrp="1"/>
          </p:cNvSpPr>
          <p:nvPr>
            <p:ph type="body" idx="1"/>
          </p:nvPr>
        </p:nvSpPr>
        <p:spPr bwMode="auto">
          <a:xfrm>
            <a:off x="692150" y="4000500"/>
            <a:ext cx="5534025" cy="378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2000"/>
              <a:buFont typeface="Calibri" panose="020F0502020204030204" pitchFamily="34" charset="0"/>
              <a:buNone/>
            </a:pPr>
            <a:endParaRPr lang="fi-FI" altLang="fi-FI" sz="2000">
              <a:solidFill>
                <a:srgbClr val="000000"/>
              </a:solidFill>
              <a:sym typeface="Calibri" panose="020F0502020204030204" pitchFamily="34" charset="0"/>
            </a:endParaRPr>
          </a:p>
        </p:txBody>
      </p:sp>
    </p:spTree>
    <p:extLst>
      <p:ext uri="{BB962C8B-B14F-4D97-AF65-F5344CB8AC3E}">
        <p14:creationId xmlns:p14="http://schemas.microsoft.com/office/powerpoint/2010/main" val="1224049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E4F968F5-E139-4B3B-9346-5E3DBF2DA1A1}"/>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2F671D28-4FBB-4072-9F6E-82A4B7CCF5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26628" name="Dian numeron paikkamerkki 3">
            <a:extLst>
              <a:ext uri="{FF2B5EF4-FFF2-40B4-BE49-F238E27FC236}">
                <a16:creationId xmlns:a16="http://schemas.microsoft.com/office/drawing/2014/main" id="{56D5EBFA-119B-4F1B-8169-687879D4F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D09BD9-B31D-496E-B21C-B647F8A17535}" type="slidenum">
              <a:rPr lang="sv-FI" altLang="sv-FI" smtClean="0">
                <a:latin typeface="Calibri" panose="020F0502020204030204" pitchFamily="34" charset="0"/>
                <a:ea typeface="MS PGothic" panose="020B0600070205080204" pitchFamily="34" charset="-128"/>
              </a:rPr>
              <a:pPr/>
              <a:t>12</a:t>
            </a:fld>
            <a:endParaRPr lang="sv-FI" altLang="sv-FI">
              <a:latin typeface="Calibri" panose="020F050202020403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A1F03-0826-EE3F-F24B-9B5F484CA111}"/>
            </a:ext>
          </a:extLst>
        </p:cNvPr>
        <p:cNvGrpSpPr/>
        <p:nvPr/>
      </p:nvGrpSpPr>
      <p:grpSpPr>
        <a:xfrm>
          <a:off x="0" y="0"/>
          <a:ext cx="0" cy="0"/>
          <a:chOff x="0" y="0"/>
          <a:chExt cx="0" cy="0"/>
        </a:xfrm>
      </p:grpSpPr>
      <p:sp>
        <p:nvSpPr>
          <p:cNvPr id="26626" name="Dian kuvan paikkamerkki 1">
            <a:extLst>
              <a:ext uri="{FF2B5EF4-FFF2-40B4-BE49-F238E27FC236}">
                <a16:creationId xmlns:a16="http://schemas.microsoft.com/office/drawing/2014/main" id="{A190A14D-9C9A-B52A-15CF-4D79DE30C0AD}"/>
              </a:ext>
            </a:extLst>
          </p:cNvPr>
          <p:cNvSpPr>
            <a:spLocks noGrp="1" noRot="1" noChangeAspect="1" noTextEdit="1"/>
          </p:cNvSpPr>
          <p:nvPr>
            <p:ph type="sldImg"/>
          </p:nvPr>
        </p:nvSpPr>
        <p:spPr bwMode="auto">
          <a:xfrm>
            <a:off x="90488" y="744538"/>
            <a:ext cx="6618287"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a:extLst>
              <a:ext uri="{FF2B5EF4-FFF2-40B4-BE49-F238E27FC236}">
                <a16:creationId xmlns:a16="http://schemas.microsoft.com/office/drawing/2014/main" id="{72E534AF-DFED-6A1D-D5AD-B6A694D01C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sv-FI"/>
          </a:p>
        </p:txBody>
      </p:sp>
      <p:sp>
        <p:nvSpPr>
          <p:cNvPr id="26628" name="Dian numeron paikkamerkki 3">
            <a:extLst>
              <a:ext uri="{FF2B5EF4-FFF2-40B4-BE49-F238E27FC236}">
                <a16:creationId xmlns:a16="http://schemas.microsoft.com/office/drawing/2014/main" id="{086EE8D4-7116-1682-77AA-1407CC4AA2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D09BD9-B31D-496E-B21C-B647F8A17535}" type="slidenum">
              <a:rPr lang="sv-FI" altLang="sv-FI" smtClean="0">
                <a:latin typeface="Calibri" panose="020F0502020204030204" pitchFamily="34" charset="0"/>
                <a:ea typeface="MS PGothic" panose="020B0600070205080204" pitchFamily="34" charset="-128"/>
              </a:rPr>
              <a:pPr/>
              <a:t>13</a:t>
            </a:fld>
            <a:endParaRPr lang="sv-FI" altLang="sv-FI">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368047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39C082-BEE9-4F75-4334-260A51120DA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471D925-4D7E-7A57-4760-16041C7F38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C649B6F-DF02-9F8B-38BD-683D621500EA}"/>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5" name="Alatunnisteen paikkamerkki 4">
            <a:extLst>
              <a:ext uri="{FF2B5EF4-FFF2-40B4-BE49-F238E27FC236}">
                <a16:creationId xmlns:a16="http://schemas.microsoft.com/office/drawing/2014/main" id="{E2A6AEEB-2330-A63C-95ED-BDA51E632B6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E2F2D62-43DB-2549-4C6B-F51AA1B02B0F}"/>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07862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2395C4-97B7-F725-77ED-9D5560FDCA5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EA53EC4A-4AC5-D6B3-EADF-41B593C4D82E}"/>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04E3F3-DA18-6E4E-C160-A3998D0DB6A3}"/>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5" name="Alatunnisteen paikkamerkki 4">
            <a:extLst>
              <a:ext uri="{FF2B5EF4-FFF2-40B4-BE49-F238E27FC236}">
                <a16:creationId xmlns:a16="http://schemas.microsoft.com/office/drawing/2014/main" id="{A0883557-7A59-9905-966E-0F32C0CA51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261BB7-A501-703B-A91C-531017C44E0E}"/>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99918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FF7BC16-C22E-5C8A-A7C6-A880DF223785}"/>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719CCEB-24CD-2B83-05A4-5A4493D05669}"/>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0D947F-F299-7160-9E29-5DA8AB6E1C54}"/>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5" name="Alatunnisteen paikkamerkki 4">
            <a:extLst>
              <a:ext uri="{FF2B5EF4-FFF2-40B4-BE49-F238E27FC236}">
                <a16:creationId xmlns:a16="http://schemas.microsoft.com/office/drawing/2014/main" id="{B724564B-A610-F6AF-DF18-58A9980A921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5055CA7-E20E-F1F7-740A-D3768DF47BF3}"/>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59926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15600" y="593367"/>
            <a:ext cx="11360800" cy="763600"/>
          </a:xfrm>
          <a:prstGeom prst="rect">
            <a:avLst/>
          </a:prstGeom>
          <a:noFill/>
          <a:ln>
            <a:noFill/>
          </a:ln>
        </p:spPr>
        <p:txBody>
          <a:bodyPr spcFirstLastPara="1" lIns="68575" tIns="68575" rIns="68575" bIns="68575" anchor="t"/>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400"/>
            </a:lvl2pPr>
            <a:lvl3pPr lvl="2" rtl="0">
              <a:spcBef>
                <a:spcPts val="0"/>
              </a:spcBef>
              <a:spcAft>
                <a:spcPts val="0"/>
              </a:spcAft>
              <a:buSzPts val="1400"/>
              <a:buFont typeface="Arial"/>
              <a:buNone/>
              <a:defRPr sz="1400"/>
            </a:lvl3pPr>
            <a:lvl4pPr lvl="3" rtl="0">
              <a:spcBef>
                <a:spcPts val="0"/>
              </a:spcBef>
              <a:spcAft>
                <a:spcPts val="0"/>
              </a:spcAft>
              <a:buSzPts val="1400"/>
              <a:buFont typeface="Arial"/>
              <a:buNone/>
              <a:defRPr sz="1400"/>
            </a:lvl4pPr>
            <a:lvl5pPr lvl="4" rtl="0">
              <a:spcBef>
                <a:spcPts val="0"/>
              </a:spcBef>
              <a:spcAft>
                <a:spcPts val="0"/>
              </a:spcAft>
              <a:buSzPts val="1400"/>
              <a:buFont typeface="Arial"/>
              <a:buNone/>
              <a:defRPr sz="1400"/>
            </a:lvl5pPr>
            <a:lvl6pPr lvl="5" rtl="0">
              <a:spcBef>
                <a:spcPts val="0"/>
              </a:spcBef>
              <a:spcAft>
                <a:spcPts val="0"/>
              </a:spcAft>
              <a:buSzPts val="1400"/>
              <a:buFont typeface="Arial"/>
              <a:buNone/>
              <a:defRPr sz="1400"/>
            </a:lvl6pPr>
            <a:lvl7pPr lvl="6" rtl="0">
              <a:spcBef>
                <a:spcPts val="0"/>
              </a:spcBef>
              <a:spcAft>
                <a:spcPts val="0"/>
              </a:spcAft>
              <a:buSzPts val="1400"/>
              <a:buFont typeface="Arial"/>
              <a:buNone/>
              <a:defRPr sz="1400"/>
            </a:lvl7pPr>
            <a:lvl8pPr lvl="7" rtl="0">
              <a:spcBef>
                <a:spcPts val="0"/>
              </a:spcBef>
              <a:spcAft>
                <a:spcPts val="0"/>
              </a:spcAft>
              <a:buSzPts val="1400"/>
              <a:buFont typeface="Arial"/>
              <a:buNone/>
              <a:defRPr sz="1400"/>
            </a:lvl8pPr>
            <a:lvl9pPr lvl="8" rtl="0">
              <a:spcBef>
                <a:spcPts val="0"/>
              </a:spcBef>
              <a:spcAft>
                <a:spcPts val="0"/>
              </a:spcAft>
              <a:buSzPts val="1400"/>
              <a:buFont typeface="Arial"/>
              <a:buNone/>
              <a:defRPr sz="1400"/>
            </a:lvl9pPr>
          </a:lstStyle>
          <a:p>
            <a:endParaRPr/>
          </a:p>
        </p:txBody>
      </p:sp>
      <p:sp>
        <p:nvSpPr>
          <p:cNvPr id="207" name="Shape 207"/>
          <p:cNvSpPr txBox="1">
            <a:spLocks noGrp="1"/>
          </p:cNvSpPr>
          <p:nvPr>
            <p:ph type="body" idx="1"/>
          </p:nvPr>
        </p:nvSpPr>
        <p:spPr>
          <a:xfrm>
            <a:off x="415600" y="1536633"/>
            <a:ext cx="5333200" cy="4555200"/>
          </a:xfrm>
          <a:prstGeom prst="rect">
            <a:avLst/>
          </a:prstGeom>
          <a:noFill/>
          <a:ln>
            <a:noFill/>
          </a:ln>
        </p:spPr>
        <p:txBody>
          <a:bodyPr spcFirstLastPara="1" lIns="68575" tIns="68575" rIns="68575" bIns="68575"/>
          <a:lstStyle>
            <a:lvl1pPr marL="457189" marR="0" lvl="0" indent="-317492"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378" marR="0" lvl="1"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566" marR="0" lvl="2"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754" marR="0" lvl="3"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5943" marR="0" lvl="4"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132" marR="0" lvl="5"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320" marR="0" lvl="6"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509" marR="0" lvl="7"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697" marR="0" lvl="8"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body" idx="2"/>
          </p:nvPr>
        </p:nvSpPr>
        <p:spPr>
          <a:xfrm>
            <a:off x="6443200" y="1536633"/>
            <a:ext cx="5333200" cy="4555200"/>
          </a:xfrm>
          <a:prstGeom prst="rect">
            <a:avLst/>
          </a:prstGeom>
          <a:noFill/>
          <a:ln>
            <a:noFill/>
          </a:ln>
        </p:spPr>
        <p:txBody>
          <a:bodyPr spcFirstLastPara="1" lIns="68575" tIns="68575" rIns="68575" bIns="68575"/>
          <a:lstStyle>
            <a:lvl1pPr marL="457189" marR="0" lvl="0" indent="-317492" algn="l" rtl="0">
              <a:lnSpc>
                <a:spcPct val="90000"/>
              </a:lnSpc>
              <a:spcBef>
                <a:spcPts val="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1pPr>
            <a:lvl2pPr marL="914378" marR="0" lvl="1"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566" marR="0" lvl="2"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754" marR="0" lvl="3"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5943" marR="0" lvl="4"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132" marR="0" lvl="5"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320" marR="0" lvl="6"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509" marR="0" lvl="7"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697" marR="0" lvl="8" indent="-304793" algn="l" rtl="0">
              <a:lnSpc>
                <a:spcPct val="90000"/>
              </a:lnSpc>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 name="Shape 209">
            <a:extLst>
              <a:ext uri="{FF2B5EF4-FFF2-40B4-BE49-F238E27FC236}">
                <a16:creationId xmlns:a16="http://schemas.microsoft.com/office/drawing/2014/main" id="{46816AEE-F752-4197-9C1A-1670EE9E5F03}"/>
              </a:ext>
            </a:extLst>
          </p:cNvPr>
          <p:cNvSpPr txBox="1">
            <a:spLocks noGrp="1"/>
          </p:cNvSpPr>
          <p:nvPr>
            <p:ph type="sldNum" idx="10"/>
          </p:nvPr>
        </p:nvSpPr>
        <p:spPr>
          <a:xfrm>
            <a:off x="11296654" y="6218243"/>
            <a:ext cx="732367" cy="523875"/>
          </a:xfrm>
        </p:spPr>
        <p:txBody>
          <a:bodyPr spcFirstLastPara="1" wrap="square" lIns="68575" tIns="68575" rIns="68575" bIns="68575" anchorCtr="0">
            <a:no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a:defRPr/>
            </a:pPr>
            <a:fld id="{33B11993-9C12-449E-9041-FAA37309FEFB}" type="slidenum">
              <a:rPr lang="fi"/>
              <a:pPr>
                <a:defRPr/>
              </a:pPr>
              <a:t>‹#›</a:t>
            </a:fld>
            <a:endParaRPr lang="fi"/>
          </a:p>
        </p:txBody>
      </p:sp>
    </p:spTree>
    <p:extLst>
      <p:ext uri="{BB962C8B-B14F-4D97-AF65-F5344CB8AC3E}">
        <p14:creationId xmlns:p14="http://schemas.microsoft.com/office/powerpoint/2010/main" val="393832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7D932F-03D4-0BBF-6177-98EC9D87416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2F48867-3E6F-0C0D-6CB9-F4DDB9B6954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3689C2B-AA45-10D1-1760-4E71A0A653D1}"/>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5" name="Alatunnisteen paikkamerkki 4">
            <a:extLst>
              <a:ext uri="{FF2B5EF4-FFF2-40B4-BE49-F238E27FC236}">
                <a16:creationId xmlns:a16="http://schemas.microsoft.com/office/drawing/2014/main" id="{C6619C83-9062-651D-5948-D039CEF0DA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98CD9A3-CA35-46B1-CA06-6DE7E6D30259}"/>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188533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446209-D69D-AB0F-DBA4-FD04A028D874}"/>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74C321D-B1C3-F56C-51F8-EFD9120BAE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1A1A63C-4429-9A2A-A037-2B36E02937C2}"/>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5" name="Alatunnisteen paikkamerkki 4">
            <a:extLst>
              <a:ext uri="{FF2B5EF4-FFF2-40B4-BE49-F238E27FC236}">
                <a16:creationId xmlns:a16="http://schemas.microsoft.com/office/drawing/2014/main" id="{6F9BAEE1-FECC-4227-290B-5E18E3C6F8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610A9FB-E035-E3AD-C080-037978561211}"/>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25871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82FFBE-5F27-ABB6-80A3-F0FBA4C64E3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CA59BAC-E357-81B7-9DC3-AE06CAA9126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F331FEF-6449-A50A-E0B8-4ADF996140C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DA417A9-2E81-1533-A4F5-1B7FEBB4E25C}"/>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6" name="Alatunnisteen paikkamerkki 5">
            <a:extLst>
              <a:ext uri="{FF2B5EF4-FFF2-40B4-BE49-F238E27FC236}">
                <a16:creationId xmlns:a16="http://schemas.microsoft.com/office/drawing/2014/main" id="{2632E940-7CA6-D508-5993-5E719B33EE7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10649F-F1C4-A376-57B8-A726E4B6AFEC}"/>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65413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93D289-C096-99AF-9C55-6A0AA0C5E9C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9D18226-B465-610F-3C08-2F47D489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147C421B-6C44-34A6-43D3-AA7961B7376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579D229-7FA4-3134-0349-B5893AA28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DFC6A9D9-C5B8-52FE-418D-7FB0FA2FDF9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026902B-8F77-509D-A22C-CBE3ADE2DDC8}"/>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8" name="Alatunnisteen paikkamerkki 7">
            <a:extLst>
              <a:ext uri="{FF2B5EF4-FFF2-40B4-BE49-F238E27FC236}">
                <a16:creationId xmlns:a16="http://schemas.microsoft.com/office/drawing/2014/main" id="{01BC25DC-CBB1-6AED-D61A-923AAC97D9EF}"/>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D16BC474-0EFA-67AC-6A96-E2645BFB3971}"/>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79865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86762B-9BCC-04CD-C0CD-08BF2B6182F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A2C76E9F-7AD5-A71D-1626-798B77A7926B}"/>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4" name="Alatunnisteen paikkamerkki 3">
            <a:extLst>
              <a:ext uri="{FF2B5EF4-FFF2-40B4-BE49-F238E27FC236}">
                <a16:creationId xmlns:a16="http://schemas.microsoft.com/office/drawing/2014/main" id="{FBB51EE5-6395-F655-AF0E-FBF7B0CE77F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95498A0-A4A2-8F90-F019-FB2619BADE72}"/>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42853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D684827-3216-5560-281E-04B5A37A127A}"/>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3" name="Alatunnisteen paikkamerkki 2">
            <a:extLst>
              <a:ext uri="{FF2B5EF4-FFF2-40B4-BE49-F238E27FC236}">
                <a16:creationId xmlns:a16="http://schemas.microsoft.com/office/drawing/2014/main" id="{5015C490-F274-9391-B796-0863F6DD225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E3EB23C-D9E4-3E7C-81C8-1F2340D94417}"/>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88693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6F347-EA9E-59A2-E16E-8F0C7B2DB50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600AF36-9091-CB9A-6322-E1729862D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21D0A85-91B4-B671-C76B-7290E5919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C98CAAD-4781-8A54-35C4-7F07B247F47D}"/>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6" name="Alatunnisteen paikkamerkki 5">
            <a:extLst>
              <a:ext uri="{FF2B5EF4-FFF2-40B4-BE49-F238E27FC236}">
                <a16:creationId xmlns:a16="http://schemas.microsoft.com/office/drawing/2014/main" id="{0DA5FEF2-7167-E284-F012-2129A90EFA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1E31542-C44A-9B05-C563-C32CC69B463A}"/>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300188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CD746F-B6FB-0FB7-DD49-C781BE73875F}"/>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7A5FBD6B-B23A-2E46-F71D-D27FFF161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A90DB1AF-487A-E51E-4573-DF1251CD9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FF8629C-83DF-7F97-2B71-4FB3CC66F260}"/>
              </a:ext>
            </a:extLst>
          </p:cNvPr>
          <p:cNvSpPr>
            <a:spLocks noGrp="1"/>
          </p:cNvSpPr>
          <p:nvPr>
            <p:ph type="dt" sz="half" idx="10"/>
          </p:nvPr>
        </p:nvSpPr>
        <p:spPr/>
        <p:txBody>
          <a:bodyPr/>
          <a:lstStyle/>
          <a:p>
            <a:fld id="{EDF245BC-3E4C-43F9-BFF8-376C3A20E2F4}" type="datetimeFigureOut">
              <a:rPr lang="fi-FI" smtClean="0"/>
              <a:t>21.10.2025</a:t>
            </a:fld>
            <a:endParaRPr lang="fi-FI"/>
          </a:p>
        </p:txBody>
      </p:sp>
      <p:sp>
        <p:nvSpPr>
          <p:cNvPr id="6" name="Alatunnisteen paikkamerkki 5">
            <a:extLst>
              <a:ext uri="{FF2B5EF4-FFF2-40B4-BE49-F238E27FC236}">
                <a16:creationId xmlns:a16="http://schemas.microsoft.com/office/drawing/2014/main" id="{52DB5D9A-A8FD-B0DB-18E7-3EE5469212E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9A43C90-77DF-4757-0F7B-C623BB5ADE3B}"/>
              </a:ext>
            </a:extLst>
          </p:cNvPr>
          <p:cNvSpPr>
            <a:spLocks noGrp="1"/>
          </p:cNvSpPr>
          <p:nvPr>
            <p:ph type="sldNum" sz="quarter" idx="12"/>
          </p:nvPr>
        </p:nvSpPr>
        <p:spPr/>
        <p:txBody>
          <a:bodyPr/>
          <a:lstStyle/>
          <a:p>
            <a:fld id="{FD06F981-5F50-44EF-9851-2EC8D277BB54}" type="slidenum">
              <a:rPr lang="fi-FI" smtClean="0"/>
              <a:t>‹#›</a:t>
            </a:fld>
            <a:endParaRPr lang="fi-FI"/>
          </a:p>
        </p:txBody>
      </p:sp>
    </p:spTree>
    <p:extLst>
      <p:ext uri="{BB962C8B-B14F-4D97-AF65-F5344CB8AC3E}">
        <p14:creationId xmlns:p14="http://schemas.microsoft.com/office/powerpoint/2010/main" val="22977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93BE317D-32A4-9E71-2FCA-600A4460D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7295AD02-2D42-EC05-D650-CC5AA7C1F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000A12E-1C55-91F8-C386-3F882BB67E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F245BC-3E4C-43F9-BFF8-376C3A20E2F4}" type="datetimeFigureOut">
              <a:rPr lang="fi-FI" smtClean="0"/>
              <a:t>21.10.2025</a:t>
            </a:fld>
            <a:endParaRPr lang="fi-FI"/>
          </a:p>
        </p:txBody>
      </p:sp>
      <p:sp>
        <p:nvSpPr>
          <p:cNvPr id="5" name="Alatunnisteen paikkamerkki 4">
            <a:extLst>
              <a:ext uri="{FF2B5EF4-FFF2-40B4-BE49-F238E27FC236}">
                <a16:creationId xmlns:a16="http://schemas.microsoft.com/office/drawing/2014/main" id="{3F9356BB-327D-4337-8F71-B37B29F9C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53E88267-4BFB-09D7-CCE6-EB60D0F1E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06F981-5F50-44EF-9851-2EC8D277BB54}" type="slidenum">
              <a:rPr lang="fi-FI" smtClean="0"/>
              <a:t>‹#›</a:t>
            </a:fld>
            <a:endParaRPr lang="fi-FI"/>
          </a:p>
        </p:txBody>
      </p:sp>
    </p:spTree>
    <p:extLst>
      <p:ext uri="{BB962C8B-B14F-4D97-AF65-F5344CB8AC3E}">
        <p14:creationId xmlns:p14="http://schemas.microsoft.com/office/powerpoint/2010/main" val="4013703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kaikukortti.fi/suomen-kaikukortti-kohteet/" TargetMode="External"/><Relationship Id="rId2" Type="http://schemas.openxmlformats.org/officeDocument/2006/relationships/hyperlink" Target="https://kaikukortti.fi/koulutukset/" TargetMode="Externa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hyperlink" Target="https://kaikukortti.fi/lisatietoa/toimintamall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kaikukortti.fi/lisatietoa/kaikukortin-tilastot"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4.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hyperlink" Target="https://kaikukortti.fi/lisatietoa/toimintamall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omakaiku.fi/"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hyperlink" Target="https://kaikukortti.fi/kaikukanta/"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kaikukortti.fi/lisatietoa/kaikukortin-tilastot/" TargetMode="External"/><Relationship Id="rId2" Type="http://schemas.openxmlformats.org/officeDocument/2006/relationships/hyperlink" Target="https://kaikukortti.fi/" TargetMode="Externa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kulttuuriakaikille.fi/"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kaikukortti.fi/etusivu-2/yhteystiedot/" TargetMode="External"/><Relationship Id="rId7"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facebook.com/kaikukortti" TargetMode="External"/><Relationship Id="rId4" Type="http://schemas.openxmlformats.org/officeDocument/2006/relationships/hyperlink" Target="http://www.kaikukortti.fi/"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kstiruutu 1">
            <a:extLst>
              <a:ext uri="{FF2B5EF4-FFF2-40B4-BE49-F238E27FC236}">
                <a16:creationId xmlns:a16="http://schemas.microsoft.com/office/drawing/2014/main" id="{B4171B40-6BB8-436F-8BFF-9E247E74A012}"/>
              </a:ext>
            </a:extLst>
          </p:cNvPr>
          <p:cNvSpPr txBox="1">
            <a:spLocks noChangeArrowheads="1"/>
          </p:cNvSpPr>
          <p:nvPr/>
        </p:nvSpPr>
        <p:spPr bwMode="auto">
          <a:xfrm>
            <a:off x="619384" y="3585057"/>
            <a:ext cx="84137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sv-FI" sz="5400" dirty="0" err="1">
                <a:ea typeface="MS PGothic" panose="020B0600070205080204" pitchFamily="34" charset="-128"/>
              </a:rPr>
              <a:t>Kaikukortti-palautekokous</a:t>
            </a:r>
            <a:endParaRPr lang="en-US" altLang="sv-FI" sz="5400" dirty="0">
              <a:ea typeface="MS PGothic" panose="020B0600070205080204" pitchFamily="34" charset="-128"/>
            </a:endParaRPr>
          </a:p>
          <a:p>
            <a:pPr>
              <a:lnSpc>
                <a:spcPct val="100000"/>
              </a:lnSpc>
              <a:spcBef>
                <a:spcPct val="0"/>
              </a:spcBef>
              <a:buNone/>
            </a:pPr>
            <a:r>
              <a:rPr lang="en-US" altLang="sv-FI" sz="5400" dirty="0" err="1">
                <a:solidFill>
                  <a:srgbClr val="FF0000"/>
                </a:solidFill>
                <a:ea typeface="MS PGothic" panose="020B0600070205080204" pitchFamily="34" charset="-128"/>
              </a:rPr>
              <a:t>Alueen</a:t>
            </a:r>
            <a:r>
              <a:rPr lang="en-US" altLang="sv-FI" sz="5400" dirty="0">
                <a:solidFill>
                  <a:srgbClr val="FF0000"/>
                </a:solidFill>
                <a:ea typeface="MS PGothic" panose="020B0600070205080204" pitchFamily="34" charset="-128"/>
              </a:rPr>
              <a:t> </a:t>
            </a:r>
            <a:r>
              <a:rPr lang="en-US" altLang="sv-FI" sz="5400" dirty="0" err="1">
                <a:solidFill>
                  <a:srgbClr val="FF0000"/>
                </a:solidFill>
                <a:ea typeface="MS PGothic" panose="020B0600070205080204" pitchFamily="34" charset="-128"/>
              </a:rPr>
              <a:t>nimi</a:t>
            </a:r>
            <a:r>
              <a:rPr lang="en-US" altLang="sv-FI" sz="5400" dirty="0">
                <a:solidFill>
                  <a:srgbClr val="FF0000"/>
                </a:solidFill>
                <a:ea typeface="MS PGothic" panose="020B0600070205080204" pitchFamily="34" charset="-128"/>
              </a:rPr>
              <a:t> ja </a:t>
            </a:r>
            <a:r>
              <a:rPr lang="en-US" altLang="sv-FI" sz="5400" dirty="0" err="1">
                <a:solidFill>
                  <a:srgbClr val="FF0000"/>
                </a:solidFill>
                <a:ea typeface="MS PGothic" panose="020B0600070205080204" pitchFamily="34" charset="-128"/>
              </a:rPr>
              <a:t>pvm</a:t>
            </a:r>
            <a:endParaRPr lang="en-US" altLang="sv-FI" sz="5400" dirty="0">
              <a:solidFill>
                <a:srgbClr val="FF0000"/>
              </a:solidFill>
              <a:ea typeface="MS PGothic" panose="020B0600070205080204" pitchFamily="34" charset="-128"/>
            </a:endParaRPr>
          </a:p>
        </p:txBody>
      </p:sp>
      <p:pic>
        <p:nvPicPr>
          <p:cNvPr id="17412" name="Kuva 3">
            <a:extLst>
              <a:ext uri="{FF2B5EF4-FFF2-40B4-BE49-F238E27FC236}">
                <a16:creationId xmlns:a16="http://schemas.microsoft.com/office/drawing/2014/main" id="{7F4F0D55-BF42-4A15-BBCD-6F2ADB0A79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45582" cy="14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6" descr="Kaikukortin logo.">
            <a:extLst>
              <a:ext uri="{FF2B5EF4-FFF2-40B4-BE49-F238E27FC236}">
                <a16:creationId xmlns:a16="http://schemas.microsoft.com/office/drawing/2014/main" id="{958DFA87-E674-8657-3BA9-4F71ADD563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3932" y="1565638"/>
            <a:ext cx="5042025" cy="12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iruutu 3">
            <a:extLst>
              <a:ext uri="{FF2B5EF4-FFF2-40B4-BE49-F238E27FC236}">
                <a16:creationId xmlns:a16="http://schemas.microsoft.com/office/drawing/2014/main" id="{30A16823-B7FC-0751-D773-5DBB456123B1}"/>
              </a:ext>
            </a:extLst>
          </p:cNvPr>
          <p:cNvSpPr txBox="1"/>
          <p:nvPr/>
        </p:nvSpPr>
        <p:spPr>
          <a:xfrm>
            <a:off x="1847273" y="6066940"/>
            <a:ext cx="4930773" cy="369332"/>
          </a:xfrm>
          <a:prstGeom prst="rect">
            <a:avLst/>
          </a:prstGeom>
          <a:noFill/>
        </p:spPr>
        <p:txBody>
          <a:bodyPr wrap="none" rtlCol="0">
            <a:spAutoFit/>
          </a:bodyPr>
          <a:lstStyle/>
          <a:p>
            <a:r>
              <a:rPr lang="fi-FI" dirty="0" err="1">
                <a:solidFill>
                  <a:srgbClr val="FF0000"/>
                </a:solidFill>
              </a:rPr>
              <a:t>Järjestejän</a:t>
            </a:r>
            <a:r>
              <a:rPr lang="fi-FI" dirty="0">
                <a:solidFill>
                  <a:srgbClr val="FF0000"/>
                </a:solidFill>
              </a:rPr>
              <a:t> logot, esim. kunta ja hyvinvointialue</a:t>
            </a:r>
          </a:p>
        </p:txBody>
      </p:sp>
      <p:sp>
        <p:nvSpPr>
          <p:cNvPr id="5" name="Tekstiruutu 4">
            <a:extLst>
              <a:ext uri="{FF2B5EF4-FFF2-40B4-BE49-F238E27FC236}">
                <a16:creationId xmlns:a16="http://schemas.microsoft.com/office/drawing/2014/main" id="{A7B4466B-6501-0B5C-49D5-35588208517B}"/>
              </a:ext>
            </a:extLst>
          </p:cNvPr>
          <p:cNvSpPr txBox="1"/>
          <p:nvPr/>
        </p:nvSpPr>
        <p:spPr>
          <a:xfrm>
            <a:off x="9439563" y="6400678"/>
            <a:ext cx="2869503" cy="369332"/>
          </a:xfrm>
          <a:prstGeom prst="rect">
            <a:avLst/>
          </a:prstGeom>
          <a:noFill/>
        </p:spPr>
        <p:txBody>
          <a:bodyPr wrap="none" rtlCol="0">
            <a:spAutoFit/>
          </a:bodyPr>
          <a:lstStyle/>
          <a:p>
            <a:r>
              <a:rPr lang="fi-FI" dirty="0"/>
              <a:t>Pohja </a:t>
            </a:r>
            <a:r>
              <a:rPr lang="fi-FI"/>
              <a:t>päivitetty 20.10.2025</a:t>
            </a:r>
            <a:endParaRPr lang="fi-FI" dirty="0"/>
          </a:p>
        </p:txBody>
      </p:sp>
      <p:pic>
        <p:nvPicPr>
          <p:cNvPr id="7" name="Kuva 6" descr="Kaikukortti 10 -vuotta -logo">
            <a:extLst>
              <a:ext uri="{FF2B5EF4-FFF2-40B4-BE49-F238E27FC236}">
                <a16:creationId xmlns:a16="http://schemas.microsoft.com/office/drawing/2014/main" id="{B720D3E1-6873-D2C0-5244-1487D19913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984" y="1872672"/>
            <a:ext cx="2538760" cy="31126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5E275-D5A9-3317-29C6-ED807D0CB70E}"/>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53CED9B1-A802-EAFD-42D9-9772775EC483}"/>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993ADA57-2D22-181A-5B9E-CC6D57641A94}"/>
              </a:ext>
            </a:extLst>
          </p:cNvPr>
          <p:cNvSpPr>
            <a:spLocks noGrp="1"/>
          </p:cNvSpPr>
          <p:nvPr>
            <p:ph type="title"/>
          </p:nvPr>
        </p:nvSpPr>
        <p:spPr>
          <a:xfrm>
            <a:off x="1138035" y="2343929"/>
            <a:ext cx="9816292" cy="1840143"/>
          </a:xfrm>
        </p:spPr>
        <p:txBody>
          <a:bodyPr>
            <a:normAutofit/>
          </a:bodyPr>
          <a:lstStyle/>
          <a:p>
            <a:r>
              <a:rPr lang="fi-FI" sz="4400" kern="1200" dirty="0">
                <a:solidFill>
                  <a:srgbClr val="000000"/>
                </a:solidFill>
                <a:effectLst/>
                <a:latin typeface="Calibri" panose="020F0502020204030204" pitchFamily="34" charset="0"/>
                <a:ea typeface="+mn-ea"/>
                <a:cs typeface="+mn-cs"/>
              </a:rPr>
              <a:t>6. </a:t>
            </a:r>
            <a:r>
              <a:rPr lang="fi-FI" sz="3600" dirty="0">
                <a:solidFill>
                  <a:srgbClr val="000000"/>
                </a:solidFill>
                <a:latin typeface="Calibri" panose="020F0502020204030204" pitchFamily="34" charset="0"/>
              </a:rPr>
              <a:t>Nykyisten kumppaneiden halukkuus jatkaa toiminnassa seuraavana vuonna</a:t>
            </a:r>
            <a:br>
              <a:rPr lang="fi-FI" sz="3600" dirty="0">
                <a:solidFill>
                  <a:srgbClr val="000000"/>
                </a:solidFill>
                <a:latin typeface="Calibri" panose="020F0502020204030204" pitchFamily="34" charset="0"/>
              </a:rPr>
            </a:br>
            <a:endParaRPr lang="fi-FI" dirty="0"/>
          </a:p>
        </p:txBody>
      </p:sp>
    </p:spTree>
    <p:extLst>
      <p:ext uri="{BB962C8B-B14F-4D97-AF65-F5344CB8AC3E}">
        <p14:creationId xmlns:p14="http://schemas.microsoft.com/office/powerpoint/2010/main" val="414651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C8B93-A31A-286B-B167-9F7B1B6ED51F}"/>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CDBD7B42-02F7-D8BE-430B-9EA89525E5EB}"/>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6FFE3449-2D4F-64E1-1888-1CC1DFF9C04C}"/>
              </a:ext>
            </a:extLst>
          </p:cNvPr>
          <p:cNvSpPr>
            <a:spLocks noGrp="1"/>
          </p:cNvSpPr>
          <p:nvPr>
            <p:ph type="title"/>
          </p:nvPr>
        </p:nvSpPr>
        <p:spPr>
          <a:xfrm>
            <a:off x="1295054" y="1956002"/>
            <a:ext cx="11360800" cy="763600"/>
          </a:xfrm>
        </p:spPr>
        <p:txBody>
          <a:bodyPr>
            <a:normAutofit fontScale="90000"/>
          </a:bodyPr>
          <a:lstStyle/>
          <a:p>
            <a:pPr rtl="0" eaLnBrk="1" latinLnBrk="0" hangingPunct="1"/>
            <a:r>
              <a:rPr lang="fi-FI" sz="4400" kern="1200" dirty="0">
                <a:solidFill>
                  <a:srgbClr val="000000"/>
                </a:solidFill>
                <a:effectLst/>
                <a:latin typeface="Calibri" panose="020F0502020204030204" pitchFamily="34" charset="0"/>
                <a:ea typeface="+mn-ea"/>
                <a:cs typeface="+mn-cs"/>
              </a:rPr>
              <a:t>7. </a:t>
            </a:r>
            <a:r>
              <a:rPr lang="fi-FI" sz="4400" dirty="0">
                <a:solidFill>
                  <a:srgbClr val="000000"/>
                </a:solidFill>
                <a:latin typeface="Calibri" panose="020F0502020204030204" pitchFamily="34" charset="0"/>
              </a:rPr>
              <a:t>Kaikukortti valtakunnallisesti: </a:t>
            </a:r>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Kaikukortin tukipalvelun kuulumisia + Kaikukanta ja </a:t>
            </a:r>
            <a:r>
              <a:rPr lang="fi-FI" sz="4400" dirty="0" err="1">
                <a:solidFill>
                  <a:srgbClr val="000000"/>
                </a:solidFill>
                <a:latin typeface="Calibri" panose="020F0502020204030204" pitchFamily="34" charset="0"/>
              </a:rPr>
              <a:t>mobiiliKaikukortti</a:t>
            </a:r>
            <a:r>
              <a:rPr lang="fi-FI" sz="4400" dirty="0">
                <a:solidFill>
                  <a:srgbClr val="000000"/>
                </a:solidFill>
                <a:latin typeface="Calibri" panose="020F0502020204030204" pitchFamily="34" charset="0"/>
              </a:rPr>
              <a:t> </a:t>
            </a:r>
            <a:endParaRPr lang="fi-FI" dirty="0"/>
          </a:p>
        </p:txBody>
      </p:sp>
    </p:spTree>
    <p:extLst>
      <p:ext uri="{BB962C8B-B14F-4D97-AF65-F5344CB8AC3E}">
        <p14:creationId xmlns:p14="http://schemas.microsoft.com/office/powerpoint/2010/main" val="14102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864E47-BD01-4E40-A66A-5B7915E59731}"/>
              </a:ext>
            </a:extLst>
          </p:cNvPr>
          <p:cNvSpPr>
            <a:spLocks noGrp="1"/>
          </p:cNvSpPr>
          <p:nvPr>
            <p:ph type="ctrTitle"/>
          </p:nvPr>
        </p:nvSpPr>
        <p:spPr>
          <a:xfrm>
            <a:off x="1524000" y="1659823"/>
            <a:ext cx="9144000" cy="2387600"/>
          </a:xfrm>
        </p:spPr>
        <p:txBody>
          <a:bodyPr/>
          <a:lstStyle/>
          <a:p>
            <a:pPr rtl="0" eaLnBrk="1" latinLnBrk="0" hangingPunct="1"/>
            <a:r>
              <a:rPr lang="en-US" sz="4000" kern="1200" dirty="0">
                <a:solidFill>
                  <a:srgbClr val="000000"/>
                </a:solidFill>
                <a:effectLst/>
                <a:latin typeface="Calibri" panose="020F0502020204030204" pitchFamily="34" charset="0"/>
                <a:ea typeface="MS PGothic" panose="020B0600070205080204" pitchFamily="34" charset="-128"/>
                <a:cs typeface="+mn-cs"/>
              </a:rPr>
              <a:t>KAIKUKORTTI VALTAKUNNALLISESTI </a:t>
            </a:r>
            <a:endParaRPr lang="fi-FI" dirty="0">
              <a:effectLst/>
            </a:endParaRPr>
          </a:p>
        </p:txBody>
      </p:sp>
      <p:sp>
        <p:nvSpPr>
          <p:cNvPr id="12" name="Tekstiruutu 1">
            <a:extLst>
              <a:ext uri="{FF2B5EF4-FFF2-40B4-BE49-F238E27FC236}">
                <a16:creationId xmlns:a16="http://schemas.microsoft.com/office/drawing/2014/main" id="{20CC81C2-22CC-47BC-AA43-3FCD160024E2}"/>
              </a:ext>
            </a:extLst>
          </p:cNvPr>
          <p:cNvSpPr txBox="1">
            <a:spLocks noChangeArrowheads="1"/>
          </p:cNvSpPr>
          <p:nvPr/>
        </p:nvSpPr>
        <p:spPr bwMode="auto">
          <a:xfrm>
            <a:off x="2292803" y="2577074"/>
            <a:ext cx="8779376"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0"/>
              </a:spcBef>
              <a:buNone/>
            </a:pPr>
            <a:r>
              <a:rPr lang="en-US" altLang="sv-FI" sz="4500" dirty="0">
                <a:ea typeface="MS PGothic" panose="020B0600070205080204" pitchFamily="34" charset="-128"/>
              </a:rPr>
              <a:t> </a:t>
            </a:r>
          </a:p>
          <a:p>
            <a:pPr>
              <a:lnSpc>
                <a:spcPct val="100000"/>
              </a:lnSpc>
              <a:spcBef>
                <a:spcPct val="0"/>
              </a:spcBef>
              <a:buNone/>
            </a:pPr>
            <a:endParaRPr lang="en-US" altLang="sv-FI" sz="4500" dirty="0">
              <a:ea typeface="MS PGothic" panose="020B0600070205080204" pitchFamily="34" charset="-128"/>
            </a:endParaRPr>
          </a:p>
          <a:p>
            <a:pPr>
              <a:lnSpc>
                <a:spcPct val="100000"/>
              </a:lnSpc>
              <a:spcBef>
                <a:spcPct val="0"/>
              </a:spcBef>
              <a:buNone/>
            </a:pPr>
            <a:r>
              <a:rPr lang="en-US" altLang="sv-FI" sz="3600" dirty="0" err="1">
                <a:ea typeface="MS PGothic" panose="020B0600070205080204" pitchFamily="34" charset="-128"/>
              </a:rPr>
              <a:t>Kaikukeskuksen</a:t>
            </a:r>
            <a:r>
              <a:rPr lang="en-US" altLang="sv-FI" sz="3600" dirty="0">
                <a:ea typeface="MS PGothic" panose="020B0600070205080204" pitchFamily="34" charset="-128"/>
              </a:rPr>
              <a:t> - </a:t>
            </a:r>
            <a:r>
              <a:rPr lang="en-US" altLang="sv-FI" sz="3600" dirty="0" err="1">
                <a:ea typeface="MS PGothic" panose="020B0600070205080204" pitchFamily="34" charset="-128"/>
              </a:rPr>
              <a:t>Kaikukortin</a:t>
            </a:r>
            <a:r>
              <a:rPr lang="en-US" altLang="sv-FI" sz="3600" dirty="0">
                <a:ea typeface="MS PGothic" panose="020B0600070205080204" pitchFamily="34" charset="-128"/>
              </a:rPr>
              <a:t> </a:t>
            </a:r>
            <a:r>
              <a:rPr lang="en-US" altLang="sv-FI" sz="3600" dirty="0" err="1">
                <a:ea typeface="MS PGothic" panose="020B0600070205080204" pitchFamily="34" charset="-128"/>
              </a:rPr>
              <a:t>tuki</a:t>
            </a:r>
            <a:r>
              <a:rPr lang="en-US" altLang="sv-FI" sz="3600" dirty="0">
                <a:ea typeface="MS PGothic" panose="020B0600070205080204" pitchFamily="34" charset="-128"/>
              </a:rPr>
              <a:t>- ja </a:t>
            </a:r>
            <a:r>
              <a:rPr lang="en-US" altLang="sv-FI" sz="3600" dirty="0" err="1">
                <a:ea typeface="MS PGothic" panose="020B0600070205080204" pitchFamily="34" charset="-128"/>
              </a:rPr>
              <a:t>kehittämispalvelun</a:t>
            </a:r>
            <a:r>
              <a:rPr lang="en-US" altLang="sv-FI" sz="3600" dirty="0">
                <a:ea typeface="MS PGothic" panose="020B0600070205080204" pitchFamily="34" charset="-128"/>
              </a:rPr>
              <a:t> </a:t>
            </a:r>
            <a:r>
              <a:rPr lang="en-US" altLang="sv-FI" sz="3600" dirty="0" err="1">
                <a:ea typeface="MS PGothic" panose="020B0600070205080204" pitchFamily="34" charset="-128"/>
              </a:rPr>
              <a:t>kuulumisia</a:t>
            </a:r>
            <a:endParaRPr lang="en-US" altLang="sv-FI" sz="3600" dirty="0">
              <a:highlight>
                <a:srgbClr val="FFFF00"/>
              </a:highlight>
              <a:ea typeface="MS PGothic" panose="020B0600070205080204" pitchFamily="34" charset="-128"/>
            </a:endParaRPr>
          </a:p>
          <a:p>
            <a:pPr>
              <a:lnSpc>
                <a:spcPct val="100000"/>
              </a:lnSpc>
              <a:spcBef>
                <a:spcPct val="0"/>
              </a:spcBef>
              <a:buNone/>
            </a:pPr>
            <a:endParaRPr lang="en-US" altLang="sv-FI" sz="2400" dirty="0">
              <a:ea typeface="MS PGothic" panose="020B0600070205080204" pitchFamily="34" charset="-128"/>
            </a:endParaRPr>
          </a:p>
        </p:txBody>
      </p:sp>
      <p:sp>
        <p:nvSpPr>
          <p:cNvPr id="11" name="Tekstiruutu 10">
            <a:extLst>
              <a:ext uri="{FF2B5EF4-FFF2-40B4-BE49-F238E27FC236}">
                <a16:creationId xmlns:a16="http://schemas.microsoft.com/office/drawing/2014/main" id="{46E2E1FA-E736-416B-B87F-1B2E74E0EE30}"/>
              </a:ext>
            </a:extLst>
          </p:cNvPr>
          <p:cNvSpPr txBox="1"/>
          <p:nvPr/>
        </p:nvSpPr>
        <p:spPr>
          <a:xfrm>
            <a:off x="2107624" y="6301289"/>
            <a:ext cx="6094268" cy="369332"/>
          </a:xfrm>
          <a:prstGeom prst="rect">
            <a:avLst/>
          </a:prstGeom>
          <a:noFill/>
        </p:spPr>
        <p:txBody>
          <a:bodyPr wrap="square">
            <a:spAutoFit/>
          </a:bodyPr>
          <a:lstStyle/>
          <a:p>
            <a:r>
              <a:rPr lang="fi-FI" dirty="0"/>
              <a:t>Kaikukeskus / Kulttuuria kaikille -palvelu</a:t>
            </a:r>
          </a:p>
        </p:txBody>
      </p:sp>
      <p:pic>
        <p:nvPicPr>
          <p:cNvPr id="25604" name="Kuva 6" descr="Kaikukortin logo.">
            <a:extLst>
              <a:ext uri="{FF2B5EF4-FFF2-40B4-BE49-F238E27FC236}">
                <a16:creationId xmlns:a16="http://schemas.microsoft.com/office/drawing/2014/main" id="{89A2873F-D302-47E9-86D5-260F8D6C720B}"/>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92" y="1659823"/>
            <a:ext cx="6508087" cy="166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Kuvaselite-ellipsi 1" descr="Some: #kaikukortti ja #kulttuuriakaikille.">
            <a:extLst>
              <a:ext uri="{FF2B5EF4-FFF2-40B4-BE49-F238E27FC236}">
                <a16:creationId xmlns:a16="http://schemas.microsoft.com/office/drawing/2014/main" id="{F00284DF-B95A-4CFF-B196-7B936984C20B}"/>
              </a:ext>
              <a:ext uri="{C183D7F6-B498-43B3-948B-1728B52AA6E4}">
                <adec:decorative xmlns:adec="http://schemas.microsoft.com/office/drawing/2017/decorative" val="0"/>
              </a:ext>
            </a:extLst>
          </p:cNvPr>
          <p:cNvSpPr/>
          <p:nvPr/>
        </p:nvSpPr>
        <p:spPr>
          <a:xfrm>
            <a:off x="8472493" y="4545351"/>
            <a:ext cx="3528204" cy="1441442"/>
          </a:xfrm>
          <a:prstGeom prst="wedgeEllipseCallout">
            <a:avLst>
              <a:gd name="adj1" fmla="val -64719"/>
              <a:gd name="adj2" fmla="val 31627"/>
            </a:avLst>
          </a:prstGeom>
          <a:solidFill>
            <a:srgbClr val="E8F9FE"/>
          </a:solidFill>
          <a:ln w="57150">
            <a:solidFill>
              <a:srgbClr val="CDE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400" b="1" dirty="0">
                <a:solidFill>
                  <a:schemeClr val="tx1"/>
                </a:solidFill>
                <a:latin typeface="Calibri" panose="020F0502020204030204" pitchFamily="34" charset="0"/>
              </a:rPr>
              <a:t>Some: </a:t>
            </a:r>
          </a:p>
          <a:p>
            <a:r>
              <a:rPr lang="fi-FI" sz="2400" dirty="0">
                <a:solidFill>
                  <a:schemeClr val="tx1"/>
                </a:solidFill>
                <a:latin typeface="Calibri" panose="020F0502020204030204" pitchFamily="34" charset="0"/>
              </a:rPr>
              <a:t>#kaikukortti</a:t>
            </a:r>
          </a:p>
          <a:p>
            <a:r>
              <a:rPr lang="fi-FI" sz="2400" dirty="0">
                <a:solidFill>
                  <a:schemeClr val="tx1"/>
                </a:solidFill>
                <a:latin typeface="Calibri" panose="020F0502020204030204" pitchFamily="34" charset="0"/>
              </a:rPr>
              <a:t>#KulttuuriaKaikille</a:t>
            </a:r>
          </a:p>
        </p:txBody>
      </p:sp>
      <p:pic>
        <p:nvPicPr>
          <p:cNvPr id="25603" name="Kuva 6" descr="Kulttuuria kaikille -palvelun logo.">
            <a:extLst>
              <a:ext uri="{FF2B5EF4-FFF2-40B4-BE49-F238E27FC236}">
                <a16:creationId xmlns:a16="http://schemas.microsoft.com/office/drawing/2014/main" id="{1D60C478-215F-429D-A55A-797473947F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493" y="6043613"/>
            <a:ext cx="2179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Kuva 3">
            <a:extLst>
              <a:ext uri="{FF2B5EF4-FFF2-40B4-BE49-F238E27FC236}">
                <a16:creationId xmlns:a16="http://schemas.microsoft.com/office/drawing/2014/main" id="{0758A33B-4B6D-4A7C-80AA-F0CFF11399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879"/>
            <a:ext cx="12192000" cy="141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uva 2" descr="Hyvä käytäntö -palkinto 2018 -logo">
            <a:extLst>
              <a:ext uri="{FF2B5EF4-FFF2-40B4-BE49-F238E27FC236}">
                <a16:creationId xmlns:a16="http://schemas.microsoft.com/office/drawing/2014/main" id="{88970ECF-AA85-9AEF-DBDC-6BF51ED07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68" y="4578683"/>
            <a:ext cx="1861077" cy="1855455"/>
          </a:xfrm>
          <a:prstGeom prst="rect">
            <a:avLst/>
          </a:prstGeom>
        </p:spPr>
      </p:pic>
      <p:pic>
        <p:nvPicPr>
          <p:cNvPr id="4" name="Kuva 3" descr="Kuva, joka sisältää kohteen Fontti, ympyrä, logo, keltainen&#10;&#10;Tekoälyn generoima sisältö voi olla virheellistä.">
            <a:extLst>
              <a:ext uri="{FF2B5EF4-FFF2-40B4-BE49-F238E27FC236}">
                <a16:creationId xmlns:a16="http://schemas.microsoft.com/office/drawing/2014/main" id="{1812370A-85C8-0134-DEC4-42A2876142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295" y="1751688"/>
            <a:ext cx="1861077" cy="22817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EFFF9-B2E9-9F51-1825-3F8258073C3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9EF87-8E71-DFFC-DEB1-47D384798BA4}"/>
              </a:ext>
            </a:extLst>
          </p:cNvPr>
          <p:cNvSpPr>
            <a:spLocks noGrp="1"/>
          </p:cNvSpPr>
          <p:nvPr>
            <p:ph type="ctrTitle"/>
          </p:nvPr>
        </p:nvSpPr>
        <p:spPr>
          <a:xfrm>
            <a:off x="1961341" y="710459"/>
            <a:ext cx="3793415" cy="1530637"/>
          </a:xfrm>
        </p:spPr>
        <p:txBody>
          <a:bodyPr>
            <a:normAutofit/>
          </a:bodyPr>
          <a:lstStyle/>
          <a:p>
            <a:pPr rtl="0" eaLnBrk="1" latinLnBrk="0" hangingPunct="1"/>
            <a:r>
              <a:rPr lang="en-US" sz="4400" kern="1200" dirty="0" err="1">
                <a:solidFill>
                  <a:srgbClr val="000000"/>
                </a:solidFill>
                <a:effectLst/>
                <a:latin typeface="Calibri" panose="020F0502020204030204" pitchFamily="34" charset="0"/>
                <a:ea typeface="MS PGothic" panose="020B0600070205080204" pitchFamily="34" charset="-128"/>
                <a:cs typeface="+mn-cs"/>
              </a:rPr>
              <a:t>Juhlavuosi</a:t>
            </a:r>
            <a:endParaRPr lang="fi-FI" sz="4400" dirty="0">
              <a:effectLst/>
            </a:endParaRPr>
          </a:p>
        </p:txBody>
      </p:sp>
      <p:pic>
        <p:nvPicPr>
          <p:cNvPr id="25606" name="Kuva 3">
            <a:extLst>
              <a:ext uri="{FF2B5EF4-FFF2-40B4-BE49-F238E27FC236}">
                <a16:creationId xmlns:a16="http://schemas.microsoft.com/office/drawing/2014/main" id="{43788806-91A4-F8BF-EAC9-D5B41BD094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85726">
            <a:off x="-2803044" y="1982782"/>
            <a:ext cx="8607743" cy="10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descr="Kuva, joka sisältää kohteen Fontti, ympyrä, logo, keltainen&#10;&#10;Tekoälyn generoima sisältö voi olla virheellistä.">
            <a:extLst>
              <a:ext uri="{FF2B5EF4-FFF2-40B4-BE49-F238E27FC236}">
                <a16:creationId xmlns:a16="http://schemas.microsoft.com/office/drawing/2014/main" id="{982376AE-2C48-4F68-0110-916E72C78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36679"/>
            <a:ext cx="4595172" cy="5633924"/>
          </a:xfrm>
          <a:prstGeom prst="rect">
            <a:avLst/>
          </a:prstGeom>
        </p:spPr>
      </p:pic>
    </p:spTree>
    <p:extLst>
      <p:ext uri="{BB962C8B-B14F-4D97-AF65-F5344CB8AC3E}">
        <p14:creationId xmlns:p14="http://schemas.microsoft.com/office/powerpoint/2010/main" val="2480769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2C47CD32-175A-4A90-9757-CA6FFEE08D65}"/>
              </a:ext>
              <a:ext uri="{C183D7F6-B498-43B3-948B-1728B52AA6E4}">
                <adec:decorative xmlns:adec="http://schemas.microsoft.com/office/drawing/2017/decorative" val="0"/>
              </a:ext>
            </a:extLst>
          </p:cNvPr>
          <p:cNvSpPr>
            <a:spLocks noGrp="1"/>
          </p:cNvSpPr>
          <p:nvPr>
            <p:ph type="title" idx="4294967295"/>
          </p:nvPr>
        </p:nvSpPr>
        <p:spPr>
          <a:xfrm>
            <a:off x="3206440" y="409621"/>
            <a:ext cx="525443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Kaikukortti maantieteellisesti</a:t>
            </a:r>
            <a:endParaRPr kumimoji="0" lang="fi-FI" sz="1600" b="0" i="0" u="none" strike="noStrike" kern="1200" cap="none" spc="0" normalizeH="0" baseline="0" noProof="0">
              <a:ln>
                <a:noFill/>
              </a:ln>
              <a:solidFill>
                <a:schemeClr val="tx1"/>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2" name="Tekstiruutu 1">
            <a:extLst>
              <a:ext uri="{FF2B5EF4-FFF2-40B4-BE49-F238E27FC236}">
                <a16:creationId xmlns:a16="http://schemas.microsoft.com/office/drawing/2014/main" id="{B7D10227-8FC5-C399-6609-870CB6E56BB8}"/>
              </a:ext>
            </a:extLst>
          </p:cNvPr>
          <p:cNvSpPr txBox="1"/>
          <p:nvPr/>
        </p:nvSpPr>
        <p:spPr>
          <a:xfrm>
            <a:off x="457653" y="1100655"/>
            <a:ext cx="8003224" cy="5346592"/>
          </a:xfrm>
          <a:prstGeom prst="rect">
            <a:avLst/>
          </a:prstGeom>
          <a:noFill/>
          <a:ln w="28575">
            <a:solidFill>
              <a:schemeClr val="tx1"/>
            </a:solidFill>
          </a:ln>
        </p:spPr>
        <p:txBody>
          <a:bodyPr wrap="square" rtlCol="0">
            <a:spAutoFit/>
          </a:bodyPr>
          <a:lstStyle/>
          <a:p>
            <a:r>
              <a:rPr lang="fi-FI" sz="1500" b="1" dirty="0">
                <a:solidFill>
                  <a:schemeClr val="accent3">
                    <a:lumMod val="50000"/>
                  </a:schemeClr>
                </a:solidFill>
              </a:rPr>
              <a:t>Kaikukortti käytössä:</a:t>
            </a:r>
            <a:r>
              <a:rPr lang="fi-FI" sz="1500" dirty="0">
                <a:solidFill>
                  <a:schemeClr val="accent3">
                    <a:lumMod val="50000"/>
                  </a:schemeClr>
                </a:solidFill>
              </a:rPr>
              <a:t> </a:t>
            </a:r>
            <a:r>
              <a:rPr lang="fi-FI" sz="1500" b="1" dirty="0">
                <a:solidFill>
                  <a:srgbClr val="000000"/>
                </a:solidFill>
                <a:effectLst/>
              </a:rPr>
              <a:t>Etelä-Karjala: </a:t>
            </a:r>
            <a:r>
              <a:rPr lang="fi-FI" sz="1500" dirty="0">
                <a:solidFill>
                  <a:srgbClr val="000000"/>
                </a:solidFill>
                <a:effectLst/>
              </a:rPr>
              <a:t>Imatra, Lappeenranta; </a:t>
            </a:r>
          </a:p>
          <a:p>
            <a:r>
              <a:rPr lang="fi-FI" sz="1500" b="1" dirty="0"/>
              <a:t>Etelä-Pohjanmaa: </a:t>
            </a:r>
            <a:r>
              <a:rPr lang="fi-FI" sz="1500" dirty="0"/>
              <a:t>Alajärvi, </a:t>
            </a:r>
            <a:r>
              <a:rPr lang="fi-FI" sz="1500" dirty="0">
                <a:cs typeface="Calibri" panose="020F0502020204030204" pitchFamily="34" charset="0"/>
              </a:rPr>
              <a:t>Evijärvi, Kauhava, Lappajärvi, Lapua, Seinäjoki, Vimpeli; </a:t>
            </a:r>
            <a:r>
              <a:rPr lang="fi-FI" sz="1500" b="1" dirty="0">
                <a:cs typeface="Calibri" panose="020F0502020204030204" pitchFamily="34" charset="0"/>
              </a:rPr>
              <a:t>Etelä-Savo: </a:t>
            </a:r>
            <a:r>
              <a:rPr lang="fi-FI" sz="1500" dirty="0">
                <a:cs typeface="Calibri" panose="020F0502020204030204" pitchFamily="34" charset="0"/>
              </a:rPr>
              <a:t>Savonlinna; </a:t>
            </a:r>
            <a:r>
              <a:rPr lang="fi-FI" sz="1500" b="1" dirty="0">
                <a:cs typeface="Calibri" panose="020F0502020204030204" pitchFamily="34" charset="0"/>
              </a:rPr>
              <a:t>Kainuu: </a:t>
            </a:r>
            <a:r>
              <a:rPr lang="fi-FI" sz="1500" dirty="0">
                <a:cs typeface="Calibri" panose="020F0502020204030204" pitchFamily="34" charset="0"/>
              </a:rPr>
              <a:t>Hyrynsalmi, Kajaani, Kuhmo, Paltamo, Puolanka, Ristijärvi, Sotkamo, Suomussalmi; </a:t>
            </a:r>
            <a:r>
              <a:rPr lang="fi-FI" sz="1500" b="1" dirty="0">
                <a:cs typeface="Calibri" panose="020F0502020204030204" pitchFamily="34" charset="0"/>
              </a:rPr>
              <a:t>Kanta-Häme</a:t>
            </a:r>
            <a:r>
              <a:rPr lang="fi-FI" sz="1500" dirty="0">
                <a:cs typeface="Calibri" panose="020F0502020204030204" pitchFamily="34" charset="0"/>
              </a:rPr>
              <a:t>: Forssa, Hausjärvi, Humppila, Hämeenlinna, Jokioinen, Loppi, Riihimäki, Tammela ja Ypäjä; </a:t>
            </a:r>
            <a:r>
              <a:rPr lang="fi-FI" sz="1500" b="1" dirty="0">
                <a:cs typeface="Calibri" panose="020F0502020204030204" pitchFamily="34" charset="0"/>
              </a:rPr>
              <a:t>Keski-Pohjanmaa: </a:t>
            </a:r>
            <a:r>
              <a:rPr lang="fi-FI" sz="1500" dirty="0">
                <a:cs typeface="Calibri" panose="020F0502020204030204" pitchFamily="34" charset="0"/>
              </a:rPr>
              <a:t>Halsua, Kannus, Kaustinen, Kokkola, Lestijärvi, Perho, Toholampi ja Veteli; </a:t>
            </a:r>
            <a:r>
              <a:rPr lang="fi-FI" sz="1500" b="1" dirty="0">
                <a:cs typeface="Calibri" panose="020F0502020204030204" pitchFamily="34" charset="0"/>
              </a:rPr>
              <a:t>Keski-Uusimaa: </a:t>
            </a:r>
            <a:r>
              <a:rPr lang="fi-FI" sz="1500" dirty="0">
                <a:cs typeface="Calibri" panose="020F0502020204030204" pitchFamily="34" charset="0"/>
              </a:rPr>
              <a:t>Järvenpää,</a:t>
            </a:r>
            <a:r>
              <a:rPr lang="fi-FI" sz="1500" b="1" kern="100" dirty="0">
                <a:effectLst/>
                <a:ea typeface="Calibri" panose="020F0502020204030204" pitchFamily="34" charset="0"/>
                <a:cs typeface="Times New Roman" panose="02020603050405020304" pitchFamily="18" charset="0"/>
              </a:rPr>
              <a:t> </a:t>
            </a:r>
            <a:r>
              <a:rPr lang="fi-FI" sz="1500" kern="100" dirty="0">
                <a:effectLst/>
                <a:ea typeface="Calibri" panose="020F0502020204030204" pitchFamily="34" charset="0"/>
                <a:cs typeface="Times New Roman" panose="02020603050405020304" pitchFamily="18" charset="0"/>
              </a:rPr>
              <a:t>Nurmijärvi, Tuusula</a:t>
            </a:r>
            <a:r>
              <a:rPr lang="fi-FI" sz="1500" kern="100" dirty="0">
                <a:effectLst/>
                <a:ea typeface="Calibri" panose="020F0502020204030204" pitchFamily="34" charset="0"/>
                <a:cs typeface="Calibri" panose="020F0502020204030204" pitchFamily="34" charset="0"/>
              </a:rPr>
              <a:t>; </a:t>
            </a:r>
            <a:r>
              <a:rPr lang="fi-FI" sz="1500" b="1" kern="100" dirty="0">
                <a:effectLst/>
                <a:ea typeface="Calibri" panose="020F0502020204030204" pitchFamily="34" charset="0"/>
                <a:cs typeface="Times New Roman" panose="02020603050405020304" pitchFamily="18" charset="0"/>
              </a:rPr>
              <a:t>Kymenlaakso: </a:t>
            </a:r>
            <a:r>
              <a:rPr lang="fi-FI" sz="1500" kern="100" dirty="0">
                <a:effectLst/>
                <a:ea typeface="Calibri" panose="020F0502020204030204" pitchFamily="34" charset="0"/>
                <a:cs typeface="Times New Roman" panose="02020603050405020304" pitchFamily="18" charset="0"/>
              </a:rPr>
              <a:t>Kotka, </a:t>
            </a:r>
            <a:r>
              <a:rPr lang="fi-FI" sz="1500" b="1" dirty="0"/>
              <a:t>Lappi: </a:t>
            </a:r>
            <a:r>
              <a:rPr lang="fi-FI" sz="1500" dirty="0"/>
              <a:t>Kemi, Keminmaa Rovaniemi, Tornio; </a:t>
            </a:r>
            <a:r>
              <a:rPr lang="fi-FI" sz="1500" b="1" dirty="0"/>
              <a:t>Länsi-Uusimaa:</a:t>
            </a:r>
            <a:r>
              <a:rPr lang="fi-FI" sz="1500" dirty="0"/>
              <a:t> Espoo, Karkkila, Kauniainen, Lohja. </a:t>
            </a:r>
            <a:r>
              <a:rPr lang="fi-FI" sz="1500" b="1" dirty="0"/>
              <a:t>Pirkanmaa: </a:t>
            </a:r>
            <a:r>
              <a:rPr lang="fi-FI" sz="1500" dirty="0"/>
              <a:t>Tampere. </a:t>
            </a:r>
            <a:r>
              <a:rPr lang="fi-FI" sz="1500" b="1" dirty="0"/>
              <a:t>Pohjanmaa: </a:t>
            </a:r>
            <a:r>
              <a:rPr lang="fi-FI" sz="1500" dirty="0"/>
              <a:t>Korsnäs, Kruunupyy, Mustasaari, Närpiö, Vaasa, Vöyri; </a:t>
            </a:r>
            <a:r>
              <a:rPr lang="fi-FI" sz="1500" b="1" dirty="0"/>
              <a:t>Pohjois-Pohjanmaa: </a:t>
            </a:r>
            <a:r>
              <a:rPr lang="fi-FI" sz="1500" dirty="0"/>
              <a:t>Alavieska,</a:t>
            </a:r>
            <a:r>
              <a:rPr lang="fi-FI" sz="1500" dirty="0">
                <a:cs typeface="Calibri" panose="020F0502020204030204" pitchFamily="34" charset="0"/>
              </a:rPr>
              <a:t> Kempele, Nivala, Oulu, Sievi. </a:t>
            </a:r>
            <a:r>
              <a:rPr lang="fi-FI" sz="1500" b="1" kern="100" dirty="0">
                <a:effectLst/>
                <a:ea typeface="Calibri" panose="020F0502020204030204" pitchFamily="34" charset="0"/>
                <a:cs typeface="Times New Roman" panose="02020603050405020304" pitchFamily="18" charset="0"/>
              </a:rPr>
              <a:t>Ruotsi: </a:t>
            </a:r>
            <a:r>
              <a:rPr lang="fi-FI" sz="1500" kern="100" dirty="0">
                <a:effectLst/>
                <a:ea typeface="Calibri" panose="020F0502020204030204" pitchFamily="34" charset="0"/>
                <a:cs typeface="Times New Roman" panose="02020603050405020304" pitchFamily="18" charset="0"/>
              </a:rPr>
              <a:t>Haaparanta. </a:t>
            </a:r>
            <a:endParaRPr lang="fi-FI" sz="1500" dirty="0">
              <a:cs typeface="Calibri" panose="020F0502020204030204" pitchFamily="34" charset="0"/>
            </a:endParaRPr>
          </a:p>
          <a:p>
            <a:pPr>
              <a:lnSpc>
                <a:spcPct val="107000"/>
              </a:lnSpc>
              <a:spcAft>
                <a:spcPts val="800"/>
              </a:spcAft>
            </a:pPr>
            <a:r>
              <a:rPr lang="fi-FI" sz="1500" b="1" kern="100" dirty="0">
                <a:solidFill>
                  <a:schemeClr val="accent6">
                    <a:lumMod val="50000"/>
                  </a:schemeClr>
                </a:solidFill>
                <a:effectLst/>
                <a:ea typeface="Calibri" panose="020F0502020204030204" pitchFamily="34" charset="0"/>
                <a:cs typeface="Times New Roman" panose="02020603050405020304" pitchFamily="18" charset="0"/>
              </a:rPr>
              <a:t>Kaikukortti kokeilussa: </a:t>
            </a:r>
            <a:r>
              <a:rPr lang="fi-FI" sz="1500" b="1" kern="100" dirty="0">
                <a:ea typeface="Calibri" panose="020F0502020204030204" pitchFamily="34" charset="0"/>
                <a:cs typeface="Times New Roman" panose="02020603050405020304" pitchFamily="18" charset="0"/>
              </a:rPr>
              <a:t>E</a:t>
            </a:r>
            <a:r>
              <a:rPr lang="fi-FI" sz="1500" b="1" kern="100" dirty="0">
                <a:effectLst/>
                <a:ea typeface="Calibri" panose="020F0502020204030204" pitchFamily="34" charset="0"/>
                <a:cs typeface="Times New Roman" panose="02020603050405020304" pitchFamily="18" charset="0"/>
              </a:rPr>
              <a:t>telä-Pohjanmaa: </a:t>
            </a:r>
            <a:r>
              <a:rPr lang="fi-FI" sz="1500" kern="100" dirty="0">
                <a:effectLst/>
                <a:ea typeface="Calibri" panose="020F0502020204030204" pitchFamily="34" charset="0"/>
                <a:cs typeface="Times New Roman" panose="02020603050405020304" pitchFamily="18" charset="0"/>
              </a:rPr>
              <a:t>Isokyr</a:t>
            </a:r>
            <a:r>
              <a:rPr lang="fi-FI" sz="1500" kern="100" dirty="0">
                <a:ea typeface="Calibri" panose="020F0502020204030204" pitchFamily="34" charset="0"/>
                <a:cs typeface="Times New Roman" panose="02020603050405020304" pitchFamily="18" charset="0"/>
              </a:rPr>
              <a:t>ö</a:t>
            </a:r>
            <a:r>
              <a:rPr lang="fi-FI" sz="1500" b="1" kern="100" dirty="0">
                <a:ea typeface="Calibri" panose="020F0502020204030204" pitchFamily="34" charset="0"/>
                <a:cs typeface="Times New Roman" panose="02020603050405020304" pitchFamily="18" charset="0"/>
              </a:rPr>
              <a:t>;</a:t>
            </a:r>
            <a:r>
              <a:rPr lang="fi-FI" sz="1500" b="1" kern="100" dirty="0">
                <a:effectLst/>
                <a:ea typeface="Calibri" panose="020F0502020204030204" pitchFamily="34" charset="0"/>
                <a:cs typeface="Times New Roman" panose="02020603050405020304" pitchFamily="18" charset="0"/>
              </a:rPr>
              <a:t> Kymenlaakso: </a:t>
            </a:r>
            <a:r>
              <a:rPr lang="fi-FI" sz="1500" kern="100" dirty="0">
                <a:ea typeface="Calibri" panose="020F0502020204030204" pitchFamily="34" charset="0"/>
                <a:cs typeface="Times New Roman" panose="02020603050405020304" pitchFamily="18" charset="0"/>
              </a:rPr>
              <a:t>Hamina</a:t>
            </a:r>
            <a:r>
              <a:rPr lang="fi-FI" sz="1500" kern="100" dirty="0">
                <a:effectLst/>
                <a:ea typeface="Calibri" panose="020F0502020204030204" pitchFamily="34" charset="0"/>
                <a:cs typeface="Times New Roman" panose="02020603050405020304" pitchFamily="18" charset="0"/>
              </a:rPr>
              <a:t>; </a:t>
            </a:r>
            <a:r>
              <a:rPr lang="fi-FI" sz="1500" b="1" dirty="0"/>
              <a:t>Pirkanmaa: </a:t>
            </a:r>
            <a:r>
              <a:rPr lang="fi-FI" sz="1500" dirty="0"/>
              <a:t>Nokia, Orivesi ja Valkeakoski; </a:t>
            </a:r>
            <a:r>
              <a:rPr lang="fi-FI" sz="1500" b="1" dirty="0"/>
              <a:t>Pohjanmaa: </a:t>
            </a:r>
            <a:r>
              <a:rPr lang="fi-FI" sz="1500" dirty="0"/>
              <a:t>Maalahti, Laihia, Luoto, Pietarsaari, </a:t>
            </a:r>
            <a:r>
              <a:rPr lang="fi-FI" sz="1500" dirty="0" err="1"/>
              <a:t>Pedersöre</a:t>
            </a:r>
            <a:r>
              <a:rPr lang="fi-FI" sz="1500" dirty="0"/>
              <a:t>, Uusikaarlepyy; </a:t>
            </a:r>
            <a:r>
              <a:rPr lang="fi-FI" sz="1500" b="1" kern="100" dirty="0">
                <a:effectLst/>
                <a:ea typeface="Calibri" panose="020F0502020204030204" pitchFamily="34" charset="0"/>
                <a:cs typeface="Times New Roman" panose="02020603050405020304" pitchFamily="18" charset="0"/>
              </a:rPr>
              <a:t>Pohjois-Pohjanmaa: </a:t>
            </a:r>
            <a:r>
              <a:rPr lang="fi-FI" sz="1500" kern="100" dirty="0">
                <a:effectLst/>
                <a:ea typeface="Calibri" panose="020F0502020204030204" pitchFamily="34" charset="0"/>
                <a:cs typeface="Times New Roman" panose="02020603050405020304" pitchFamily="18" charset="0"/>
              </a:rPr>
              <a:t>Haapajärvi, Haapavesi, Ii, Kalajoki, Kuusamo, Merijärvi, Oulainen, Pyhäntä, Raahe, Siikajoki, Ylivieska ja Taivalkoski</a:t>
            </a:r>
            <a:r>
              <a:rPr lang="fi-FI" sz="1500" kern="100" dirty="0">
                <a:ea typeface="Calibri" panose="020F0502020204030204" pitchFamily="34" charset="0"/>
                <a:cs typeface="Times New Roman" panose="02020603050405020304" pitchFamily="18" charset="0"/>
              </a:rPr>
              <a:t>; </a:t>
            </a:r>
            <a:r>
              <a:rPr lang="fi-FI" sz="1500" b="1" kern="100" dirty="0">
                <a:effectLst/>
                <a:ea typeface="Calibri" panose="020F0502020204030204" pitchFamily="34" charset="0"/>
                <a:cs typeface="Times New Roman" panose="02020603050405020304" pitchFamily="18" charset="0"/>
              </a:rPr>
              <a:t>Pohjois-Savo: </a:t>
            </a:r>
            <a:r>
              <a:rPr lang="fi-FI" sz="1500" b="0" i="0" dirty="0">
                <a:solidFill>
                  <a:srgbClr val="000000"/>
                </a:solidFill>
                <a:effectLst/>
              </a:rPr>
              <a:t>Iisalmi, Joroinen, Kaavi, Kiuruvesi, Kuopio, Lapinlahti, Leppävirta, Siilinjärvi, Suonenjoki, Tuusniemi, Varkaus, Vieremä ja Tervo. </a:t>
            </a:r>
            <a:br>
              <a:rPr lang="fi-FI" sz="1500" dirty="0">
                <a:solidFill>
                  <a:srgbClr val="000000"/>
                </a:solidFill>
                <a:highlight>
                  <a:srgbClr val="FFFF00"/>
                </a:highlight>
              </a:rPr>
            </a:br>
            <a:r>
              <a:rPr lang="fi-FI" sz="1500" b="1" kern="100" dirty="0">
                <a:solidFill>
                  <a:schemeClr val="accent6">
                    <a:lumMod val="50000"/>
                  </a:schemeClr>
                </a:solidFill>
                <a:cs typeface="Times New Roman" panose="02020603050405020304" pitchFamily="18" charset="0"/>
              </a:rPr>
              <a:t>Kaikukortti kokeilussa tai tulossa kokeiluun v. 2025-2026: </a:t>
            </a:r>
            <a:r>
              <a:rPr lang="fi-FI" sz="1500" b="1" kern="100" dirty="0">
                <a:cs typeface="Times New Roman" panose="02020603050405020304" pitchFamily="18" charset="0"/>
              </a:rPr>
              <a:t>Vantaan ja Keravan hyvinvointialue:</a:t>
            </a:r>
            <a:r>
              <a:rPr lang="fi-FI" sz="1500" b="1" kern="100" dirty="0">
                <a:solidFill>
                  <a:schemeClr val="accent6">
                    <a:lumMod val="50000"/>
                  </a:schemeClr>
                </a:solidFill>
                <a:cs typeface="Times New Roman" panose="02020603050405020304" pitchFamily="18" charset="0"/>
              </a:rPr>
              <a:t> </a:t>
            </a:r>
            <a:r>
              <a:rPr lang="fi-FI" sz="1500" kern="100" dirty="0">
                <a:cs typeface="Times New Roman" panose="02020603050405020304" pitchFamily="18" charset="0"/>
              </a:rPr>
              <a:t>Vantaa</a:t>
            </a:r>
            <a:r>
              <a:rPr lang="fi-FI" sz="1500" b="1" kern="100" dirty="0">
                <a:solidFill>
                  <a:schemeClr val="accent6">
                    <a:lumMod val="50000"/>
                  </a:schemeClr>
                </a:solidFill>
                <a:cs typeface="Times New Roman" panose="02020603050405020304" pitchFamily="18" charset="0"/>
              </a:rPr>
              <a:t> </a:t>
            </a:r>
            <a:r>
              <a:rPr lang="fi-FI" sz="1500" kern="100" dirty="0">
                <a:cs typeface="Times New Roman" panose="02020603050405020304" pitchFamily="18" charset="0"/>
              </a:rPr>
              <a:t>ja Kerava, </a:t>
            </a:r>
            <a:r>
              <a:rPr lang="fi-FI" sz="1500" b="1" kern="100" dirty="0">
                <a:cs typeface="Times New Roman" panose="02020603050405020304" pitchFamily="18" charset="0"/>
              </a:rPr>
              <a:t>Etelä-Karjala</a:t>
            </a:r>
            <a:r>
              <a:rPr lang="fi-FI" sz="1500" kern="100" dirty="0">
                <a:cs typeface="Times New Roman" panose="02020603050405020304" pitchFamily="18" charset="0"/>
              </a:rPr>
              <a:t>: </a:t>
            </a:r>
            <a:r>
              <a:rPr lang="fi-FI" sz="1500" b="0" i="0" dirty="0">
                <a:solidFill>
                  <a:srgbClr val="000000"/>
                </a:solidFill>
                <a:effectLst/>
              </a:rPr>
              <a:t>Parikkala, Luumäki, Rautjärvi ja Ruokolahti, Taipalsaari, Savitaipale, Lemi, </a:t>
            </a:r>
            <a:r>
              <a:rPr lang="fi-FI" sz="1500" b="1" i="0" dirty="0">
                <a:solidFill>
                  <a:srgbClr val="000000"/>
                </a:solidFill>
                <a:effectLst/>
              </a:rPr>
              <a:t>Etelä-Pohjanmaa: </a:t>
            </a:r>
            <a:r>
              <a:rPr lang="fi-FI" sz="1500" b="0" i="0" dirty="0">
                <a:solidFill>
                  <a:srgbClr val="000000"/>
                </a:solidFill>
                <a:effectLst/>
                <a:highlight>
                  <a:srgbClr val="FFFF00"/>
                </a:highlight>
              </a:rPr>
              <a:t>Soini</a:t>
            </a:r>
            <a:r>
              <a:rPr lang="fi-FI" sz="1500" b="0" i="0" dirty="0">
                <a:solidFill>
                  <a:srgbClr val="000000"/>
                </a:solidFill>
                <a:effectLst/>
              </a:rPr>
              <a:t> </a:t>
            </a:r>
            <a:r>
              <a:rPr lang="fi-FI" sz="1500" b="1" i="0" dirty="0">
                <a:solidFill>
                  <a:srgbClr val="000000"/>
                </a:solidFill>
                <a:effectLst/>
              </a:rPr>
              <a:t>Pohjois-Savo</a:t>
            </a:r>
            <a:r>
              <a:rPr lang="fi-FI" sz="1500" b="0" i="0" dirty="0">
                <a:solidFill>
                  <a:srgbClr val="000000"/>
                </a:solidFill>
                <a:effectLst/>
              </a:rPr>
              <a:t>: Rautavaara, Rautalampi, Sonkajärvi, Vesanto, </a:t>
            </a:r>
            <a:r>
              <a:rPr lang="fi-FI" sz="1500" b="1" i="0" dirty="0">
                <a:solidFill>
                  <a:srgbClr val="000000"/>
                </a:solidFill>
                <a:effectLst/>
              </a:rPr>
              <a:t>Pirkanmaa</a:t>
            </a:r>
            <a:r>
              <a:rPr lang="fi-FI" sz="1500" b="0" i="0" dirty="0">
                <a:solidFill>
                  <a:srgbClr val="000000"/>
                </a:solidFill>
                <a:effectLst/>
              </a:rPr>
              <a:t>: Vesilahti, Pirkkala </a:t>
            </a:r>
            <a:r>
              <a:rPr lang="fi-FI" sz="1500" b="1" i="0" dirty="0">
                <a:solidFill>
                  <a:srgbClr val="000000"/>
                </a:solidFill>
                <a:effectLst/>
              </a:rPr>
              <a:t>Pohjois-Pohjanmaa</a:t>
            </a:r>
            <a:r>
              <a:rPr lang="fi-FI" sz="1500" b="0" i="0" dirty="0">
                <a:solidFill>
                  <a:srgbClr val="000000"/>
                </a:solidFill>
                <a:effectLst/>
              </a:rPr>
              <a:t>: Liminka, </a:t>
            </a:r>
            <a:r>
              <a:rPr lang="fi-FI" sz="1500" b="0" i="0">
                <a:solidFill>
                  <a:srgbClr val="000000"/>
                </a:solidFill>
                <a:effectLst/>
              </a:rPr>
              <a:t>Muhos, Pyhäjärvi</a:t>
            </a:r>
            <a:r>
              <a:rPr lang="fi-FI" sz="1500" b="0" i="0" dirty="0">
                <a:solidFill>
                  <a:srgbClr val="000000"/>
                </a:solidFill>
                <a:effectLst/>
              </a:rPr>
              <a:t>, </a:t>
            </a:r>
            <a:r>
              <a:rPr lang="fi-FI" sz="1500" b="0" i="0" dirty="0">
                <a:solidFill>
                  <a:srgbClr val="000000"/>
                </a:solidFill>
                <a:effectLst/>
                <a:highlight>
                  <a:srgbClr val="FFFF00"/>
                </a:highlight>
              </a:rPr>
              <a:t>Pyhäjoki, </a:t>
            </a:r>
            <a:r>
              <a:rPr lang="fi-FI" sz="1500" b="0" i="0" dirty="0">
                <a:solidFill>
                  <a:srgbClr val="000000"/>
                </a:solidFill>
                <a:effectLst/>
              </a:rPr>
              <a:t>Reisjärvi, Siikalatva, </a:t>
            </a:r>
            <a:r>
              <a:rPr lang="fi-FI" sz="1500" b="0" i="0" dirty="0">
                <a:solidFill>
                  <a:srgbClr val="000000"/>
                </a:solidFill>
                <a:effectLst/>
                <a:highlight>
                  <a:srgbClr val="FFFF00"/>
                </a:highlight>
              </a:rPr>
              <a:t>Utajärvi</a:t>
            </a:r>
            <a:r>
              <a:rPr lang="fi-FI" sz="1500" b="0" i="0" dirty="0">
                <a:solidFill>
                  <a:srgbClr val="000000"/>
                </a:solidFill>
                <a:effectLst/>
              </a:rPr>
              <a:t> </a:t>
            </a:r>
            <a:r>
              <a:rPr lang="fi-FI" sz="1500" b="1" i="0" dirty="0">
                <a:solidFill>
                  <a:srgbClr val="000000"/>
                </a:solidFill>
                <a:effectLst/>
              </a:rPr>
              <a:t>Länsi-Uusimaa</a:t>
            </a:r>
            <a:r>
              <a:rPr lang="fi-FI" sz="1500" b="0" i="0" dirty="0">
                <a:solidFill>
                  <a:srgbClr val="000000"/>
                </a:solidFill>
                <a:effectLst/>
              </a:rPr>
              <a:t>: Vihti </a:t>
            </a:r>
            <a:endParaRPr lang="fi-FI" sz="1500" kern="100" dirty="0">
              <a:cs typeface="Times New Roman" panose="02020603050405020304" pitchFamily="18" charset="0"/>
            </a:endParaRPr>
          </a:p>
        </p:txBody>
      </p:sp>
      <p:sp>
        <p:nvSpPr>
          <p:cNvPr id="4" name="Ellipsi 3">
            <a:extLst>
              <a:ext uri="{FF2B5EF4-FFF2-40B4-BE49-F238E27FC236}">
                <a16:creationId xmlns:a16="http://schemas.microsoft.com/office/drawing/2014/main" id="{5B5DC061-8DD4-4F11-BEAA-58317186BA79}"/>
              </a:ext>
              <a:ext uri="{C183D7F6-B498-43B3-948B-1728B52AA6E4}">
                <adec:decorative xmlns:adec="http://schemas.microsoft.com/office/drawing/2017/decorative" val="1"/>
              </a:ext>
            </a:extLst>
          </p:cNvPr>
          <p:cNvSpPr>
            <a:spLocks noChangeAspect="1"/>
          </p:cNvSpPr>
          <p:nvPr/>
        </p:nvSpPr>
        <p:spPr>
          <a:xfrm>
            <a:off x="162182" y="3416122"/>
            <a:ext cx="237626" cy="237600"/>
          </a:xfrm>
          <a:prstGeom prst="ellipse">
            <a:avLst/>
          </a:pr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 name="Ellipsi 5">
            <a:extLst>
              <a:ext uri="{FF2B5EF4-FFF2-40B4-BE49-F238E27FC236}">
                <a16:creationId xmlns:a16="http://schemas.microsoft.com/office/drawing/2014/main" id="{FB958F94-9083-4520-8316-0B6688616E6C}"/>
              </a:ext>
              <a:ext uri="{C183D7F6-B498-43B3-948B-1728B52AA6E4}">
                <adec:decorative xmlns:adec="http://schemas.microsoft.com/office/drawing/2017/decorative" val="1"/>
              </a:ext>
            </a:extLst>
          </p:cNvPr>
          <p:cNvSpPr>
            <a:spLocks noChangeAspect="1"/>
          </p:cNvSpPr>
          <p:nvPr/>
        </p:nvSpPr>
        <p:spPr>
          <a:xfrm>
            <a:off x="162182" y="1145954"/>
            <a:ext cx="237626" cy="237600"/>
          </a:xfrm>
          <a:prstGeom prst="ellipse">
            <a:avLst/>
          </a:pr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solidFill>
                <a:schemeClr val="tx1"/>
              </a:solidFill>
            </a:endParaRPr>
          </a:p>
        </p:txBody>
      </p:sp>
      <p:pic>
        <p:nvPicPr>
          <p:cNvPr id="8" name="Shape 306">
            <a:extLst>
              <a:ext uri="{FF2B5EF4-FFF2-40B4-BE49-F238E27FC236}">
                <a16:creationId xmlns:a16="http://schemas.microsoft.com/office/drawing/2014/main" id="{1A18C8E4-E700-4536-AF89-FF5910DE87AB}"/>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2696" y="160998"/>
            <a:ext cx="2883521" cy="805188"/>
          </a:xfrm>
          <a:prstGeom prst="rect">
            <a:avLst/>
          </a:prstGeom>
          <a:noFill/>
          <a:ln>
            <a:noFill/>
          </a:ln>
        </p:spPr>
      </p:pic>
      <p:sp>
        <p:nvSpPr>
          <p:cNvPr id="10" name="Suorakulmio 9">
            <a:extLst>
              <a:ext uri="{FF2B5EF4-FFF2-40B4-BE49-F238E27FC236}">
                <a16:creationId xmlns:a16="http://schemas.microsoft.com/office/drawing/2014/main" id="{CFC37938-93D1-477A-926F-A5DC95CDCD1E}"/>
              </a:ext>
              <a:ext uri="{C183D7F6-B498-43B3-948B-1728B52AA6E4}">
                <adec:decorative xmlns:adec="http://schemas.microsoft.com/office/drawing/2017/decorative" val="1"/>
              </a:ext>
            </a:extLst>
          </p:cNvPr>
          <p:cNvSpPr/>
          <p:nvPr/>
        </p:nvSpPr>
        <p:spPr>
          <a:xfrm>
            <a:off x="399808" y="6488668"/>
            <a:ext cx="5595877" cy="338554"/>
          </a:xfrm>
          <a:prstGeom prst="rect">
            <a:avLst/>
          </a:prstGeom>
        </p:spPr>
        <p:txBody>
          <a:bodyPr wrap="square">
            <a:spAutoFit/>
          </a:bodyPr>
          <a:lstStyle/>
          <a:p>
            <a:pPr>
              <a:buClr>
                <a:schemeClr val="dk1"/>
              </a:buClr>
              <a:buSzPts val="2100"/>
              <a:defRPr/>
            </a:pPr>
            <a:r>
              <a:rPr lang="fi-FI" sz="1600">
                <a:latin typeface="Calibri" panose="020F0502020204030204" pitchFamily="34" charset="0"/>
                <a:cs typeface="Calibri" panose="020F0502020204030204" pitchFamily="34" charset="0"/>
              </a:rPr>
              <a:t>Kaikukortti toimii ristiin eri alueiden välillä. </a:t>
            </a:r>
            <a:r>
              <a:rPr lang="fi-FI" sz="1600">
                <a:highlight>
                  <a:srgbClr val="FFFF00"/>
                </a:highlight>
                <a:latin typeface="Calibri" panose="020F0502020204030204" pitchFamily="34" charset="0"/>
                <a:cs typeface="Calibri" panose="020F0502020204030204" pitchFamily="34" charset="0"/>
              </a:rPr>
              <a:t>Keltaisella alustavat.</a:t>
            </a:r>
          </a:p>
        </p:txBody>
      </p:sp>
      <p:sp>
        <p:nvSpPr>
          <p:cNvPr id="11" name="Tekstiruutu 10">
            <a:extLst>
              <a:ext uri="{FF2B5EF4-FFF2-40B4-BE49-F238E27FC236}">
                <a16:creationId xmlns:a16="http://schemas.microsoft.com/office/drawing/2014/main" id="{2A30F669-672F-4EBF-A038-FBF2A78AC23B}"/>
              </a:ext>
              <a:ext uri="{C183D7F6-B498-43B3-948B-1728B52AA6E4}">
                <adec:decorative xmlns:adec="http://schemas.microsoft.com/office/drawing/2017/decorative" val="1"/>
              </a:ext>
            </a:extLst>
          </p:cNvPr>
          <p:cNvSpPr txBox="1"/>
          <p:nvPr/>
        </p:nvSpPr>
        <p:spPr>
          <a:xfrm>
            <a:off x="5666073" y="6488668"/>
            <a:ext cx="2329129" cy="369332"/>
          </a:xfrm>
          <a:prstGeom prst="rect">
            <a:avLst/>
          </a:prstGeom>
          <a:noFill/>
        </p:spPr>
        <p:txBody>
          <a:bodyPr wrap="square">
            <a:spAutoFit/>
          </a:bodyPr>
          <a:lstStyle/>
          <a:p>
            <a:pPr>
              <a:buClr>
                <a:schemeClr val="dk1"/>
              </a:buClr>
              <a:buSzPts val="2100"/>
              <a:defRPr/>
            </a:pPr>
            <a:r>
              <a:rPr lang="fi-FI" sz="1800" dirty="0">
                <a:latin typeface="Calibri" panose="020F0502020204030204" pitchFamily="34" charset="0"/>
                <a:cs typeface="Calibri" panose="020F0502020204030204" pitchFamily="34" charset="0"/>
              </a:rPr>
              <a:t>Päivitetty </a:t>
            </a:r>
            <a:r>
              <a:rPr lang="fi-FI" dirty="0">
                <a:latin typeface="Calibri" panose="020F0502020204030204" pitchFamily="34" charset="0"/>
                <a:cs typeface="Calibri" panose="020F0502020204030204" pitchFamily="34" charset="0"/>
              </a:rPr>
              <a:t>20</a:t>
            </a:r>
            <a:r>
              <a:rPr lang="fi-FI" sz="1800" dirty="0">
                <a:latin typeface="Calibri" panose="020F0502020204030204" pitchFamily="34" charset="0"/>
                <a:cs typeface="Calibri" panose="020F0502020204030204" pitchFamily="34" charset="0"/>
              </a:rPr>
              <a:t>.10.2025</a:t>
            </a:r>
          </a:p>
        </p:txBody>
      </p:sp>
      <p:grpSp>
        <p:nvGrpSpPr>
          <p:cNvPr id="15" name="Ryhmä 14" descr="Suomen kartta, johon on merkitty kuntarajat. Kaikukorttia käyttävät ja kokeilevat alueet on merkitty karttaan värillisinä alueina.">
            <a:extLst>
              <a:ext uri="{FF2B5EF4-FFF2-40B4-BE49-F238E27FC236}">
                <a16:creationId xmlns:a16="http://schemas.microsoft.com/office/drawing/2014/main" id="{11D360C8-CA0D-AE3A-F4A6-03527FD040DB}"/>
              </a:ext>
            </a:extLst>
          </p:cNvPr>
          <p:cNvGrpSpPr/>
          <p:nvPr/>
        </p:nvGrpSpPr>
        <p:grpSpPr>
          <a:xfrm>
            <a:off x="8571476" y="281883"/>
            <a:ext cx="3962848" cy="6545339"/>
            <a:chOff x="8003933" y="133893"/>
            <a:chExt cx="3962848" cy="6545339"/>
          </a:xfrm>
        </p:grpSpPr>
        <p:sp>
          <p:nvSpPr>
            <p:cNvPr id="5" name="Freeform 34">
              <a:extLst>
                <a:ext uri="{FF2B5EF4-FFF2-40B4-BE49-F238E27FC236}">
                  <a16:creationId xmlns:a16="http://schemas.microsoft.com/office/drawing/2014/main" id="{9C645553-9EFC-7F9C-3D86-6E3E539A2EA9}"/>
                </a:ext>
                <a:ext uri="{C183D7F6-B498-43B3-948B-1728B52AA6E4}">
                  <adec:decorative xmlns:adec="http://schemas.microsoft.com/office/drawing/2017/decorative" val="1"/>
                </a:ext>
              </a:extLst>
            </p:cNvPr>
            <p:cNvSpPr>
              <a:spLocks/>
            </p:cNvSpPr>
            <p:nvPr/>
          </p:nvSpPr>
          <p:spPr bwMode="auto">
            <a:xfrm>
              <a:off x="10553527" y="5634731"/>
              <a:ext cx="334708" cy="395828"/>
            </a:xfrm>
            <a:custGeom>
              <a:avLst/>
              <a:gdLst>
                <a:gd name="T0" fmla="*/ 73 w 115"/>
                <a:gd name="T1" fmla="*/ 0 h 136"/>
                <a:gd name="T2" fmla="*/ 94 w 115"/>
                <a:gd name="T3" fmla="*/ 18 h 136"/>
                <a:gd name="T4" fmla="*/ 101 w 115"/>
                <a:gd name="T5" fmla="*/ 11 h 136"/>
                <a:gd name="T6" fmla="*/ 104 w 115"/>
                <a:gd name="T7" fmla="*/ 14 h 136"/>
                <a:gd name="T8" fmla="*/ 115 w 115"/>
                <a:gd name="T9" fmla="*/ 35 h 136"/>
                <a:gd name="T10" fmla="*/ 115 w 115"/>
                <a:gd name="T11" fmla="*/ 39 h 136"/>
                <a:gd name="T12" fmla="*/ 111 w 115"/>
                <a:gd name="T13" fmla="*/ 49 h 136"/>
                <a:gd name="T14" fmla="*/ 104 w 115"/>
                <a:gd name="T15" fmla="*/ 70 h 136"/>
                <a:gd name="T16" fmla="*/ 101 w 115"/>
                <a:gd name="T17" fmla="*/ 70 h 136"/>
                <a:gd name="T18" fmla="*/ 90 w 115"/>
                <a:gd name="T19" fmla="*/ 73 h 136"/>
                <a:gd name="T20" fmla="*/ 87 w 115"/>
                <a:gd name="T21" fmla="*/ 77 h 136"/>
                <a:gd name="T22" fmla="*/ 76 w 115"/>
                <a:gd name="T23" fmla="*/ 84 h 136"/>
                <a:gd name="T24" fmla="*/ 63 w 115"/>
                <a:gd name="T25" fmla="*/ 98 h 136"/>
                <a:gd name="T26" fmla="*/ 56 w 115"/>
                <a:gd name="T27" fmla="*/ 108 h 136"/>
                <a:gd name="T28" fmla="*/ 38 w 115"/>
                <a:gd name="T29" fmla="*/ 129 h 136"/>
                <a:gd name="T30" fmla="*/ 31 w 115"/>
                <a:gd name="T31" fmla="*/ 136 h 136"/>
                <a:gd name="T32" fmla="*/ 24 w 115"/>
                <a:gd name="T33" fmla="*/ 129 h 136"/>
                <a:gd name="T34" fmla="*/ 17 w 115"/>
                <a:gd name="T35" fmla="*/ 118 h 136"/>
                <a:gd name="T36" fmla="*/ 7 w 115"/>
                <a:gd name="T37" fmla="*/ 115 h 136"/>
                <a:gd name="T38" fmla="*/ 0 w 115"/>
                <a:gd name="T39" fmla="*/ 104 h 136"/>
                <a:gd name="T40" fmla="*/ 3 w 115"/>
                <a:gd name="T41" fmla="*/ 94 h 136"/>
                <a:gd name="T42" fmla="*/ 7 w 115"/>
                <a:gd name="T43" fmla="*/ 94 h 136"/>
                <a:gd name="T44" fmla="*/ 14 w 115"/>
                <a:gd name="T45" fmla="*/ 101 h 136"/>
                <a:gd name="T46" fmla="*/ 17 w 115"/>
                <a:gd name="T47" fmla="*/ 101 h 136"/>
                <a:gd name="T48" fmla="*/ 28 w 115"/>
                <a:gd name="T49" fmla="*/ 87 h 136"/>
                <a:gd name="T50" fmla="*/ 24 w 115"/>
                <a:gd name="T51" fmla="*/ 63 h 136"/>
                <a:gd name="T52" fmla="*/ 17 w 115"/>
                <a:gd name="T53" fmla="*/ 63 h 136"/>
                <a:gd name="T54" fmla="*/ 21 w 115"/>
                <a:gd name="T55" fmla="*/ 59 h 136"/>
                <a:gd name="T56" fmla="*/ 31 w 115"/>
                <a:gd name="T57" fmla="*/ 49 h 136"/>
                <a:gd name="T58" fmla="*/ 70 w 115"/>
                <a:gd name="T59" fmla="*/ 35 h 136"/>
                <a:gd name="T60" fmla="*/ 73 w 115"/>
                <a:gd name="T61" fmla="*/ 21 h 136"/>
                <a:gd name="T62" fmla="*/ 66 w 115"/>
                <a:gd name="T63" fmla="*/ 11 h 136"/>
                <a:gd name="T64" fmla="*/ 73 w 115"/>
                <a:gd name="T6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36">
                  <a:moveTo>
                    <a:pt x="73" y="0"/>
                  </a:moveTo>
                  <a:lnTo>
                    <a:pt x="94" y="18"/>
                  </a:lnTo>
                  <a:lnTo>
                    <a:pt x="101" y="11"/>
                  </a:lnTo>
                  <a:lnTo>
                    <a:pt x="104" y="14"/>
                  </a:lnTo>
                  <a:lnTo>
                    <a:pt x="115" y="35"/>
                  </a:lnTo>
                  <a:lnTo>
                    <a:pt x="115" y="39"/>
                  </a:lnTo>
                  <a:lnTo>
                    <a:pt x="111" y="49"/>
                  </a:lnTo>
                  <a:lnTo>
                    <a:pt x="104" y="70"/>
                  </a:lnTo>
                  <a:lnTo>
                    <a:pt x="101" y="70"/>
                  </a:lnTo>
                  <a:lnTo>
                    <a:pt x="90" y="73"/>
                  </a:lnTo>
                  <a:lnTo>
                    <a:pt x="87" y="77"/>
                  </a:lnTo>
                  <a:lnTo>
                    <a:pt x="76" y="84"/>
                  </a:lnTo>
                  <a:lnTo>
                    <a:pt x="63" y="98"/>
                  </a:lnTo>
                  <a:lnTo>
                    <a:pt x="56" y="108"/>
                  </a:lnTo>
                  <a:lnTo>
                    <a:pt x="38" y="129"/>
                  </a:lnTo>
                  <a:lnTo>
                    <a:pt x="31" y="136"/>
                  </a:lnTo>
                  <a:lnTo>
                    <a:pt x="24" y="129"/>
                  </a:lnTo>
                  <a:lnTo>
                    <a:pt x="17" y="118"/>
                  </a:lnTo>
                  <a:lnTo>
                    <a:pt x="7" y="115"/>
                  </a:lnTo>
                  <a:lnTo>
                    <a:pt x="0" y="104"/>
                  </a:lnTo>
                  <a:lnTo>
                    <a:pt x="3" y="94"/>
                  </a:lnTo>
                  <a:lnTo>
                    <a:pt x="7" y="94"/>
                  </a:lnTo>
                  <a:lnTo>
                    <a:pt x="14" y="101"/>
                  </a:lnTo>
                  <a:lnTo>
                    <a:pt x="17" y="101"/>
                  </a:lnTo>
                  <a:lnTo>
                    <a:pt x="28" y="87"/>
                  </a:lnTo>
                  <a:lnTo>
                    <a:pt x="24" y="63"/>
                  </a:lnTo>
                  <a:lnTo>
                    <a:pt x="17" y="63"/>
                  </a:lnTo>
                  <a:lnTo>
                    <a:pt x="21" y="59"/>
                  </a:lnTo>
                  <a:lnTo>
                    <a:pt x="31" y="49"/>
                  </a:lnTo>
                  <a:lnTo>
                    <a:pt x="70" y="35"/>
                  </a:lnTo>
                  <a:lnTo>
                    <a:pt x="73" y="21"/>
                  </a:lnTo>
                  <a:lnTo>
                    <a:pt x="66" y="11"/>
                  </a:lnTo>
                  <a:lnTo>
                    <a:pt x="73"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 name="Freeform 66">
              <a:extLst>
                <a:ext uri="{FF2B5EF4-FFF2-40B4-BE49-F238E27FC236}">
                  <a16:creationId xmlns:a16="http://schemas.microsoft.com/office/drawing/2014/main" id="{99CD1D15-95D0-56E4-23D3-ACDDE4CD30E9}"/>
                </a:ext>
                <a:ext uri="{C183D7F6-B498-43B3-948B-1728B52AA6E4}">
                  <adec:decorative xmlns:adec="http://schemas.microsoft.com/office/drawing/2017/decorative" val="1"/>
                </a:ext>
              </a:extLst>
            </p:cNvPr>
            <p:cNvSpPr>
              <a:spLocks/>
            </p:cNvSpPr>
            <p:nvPr/>
          </p:nvSpPr>
          <p:spPr bwMode="auto">
            <a:xfrm>
              <a:off x="10311955" y="4292992"/>
              <a:ext cx="544264" cy="523889"/>
            </a:xfrm>
            <a:custGeom>
              <a:avLst/>
              <a:gdLst>
                <a:gd name="T0" fmla="*/ 177 w 187"/>
                <a:gd name="T1" fmla="*/ 52 h 180"/>
                <a:gd name="T2" fmla="*/ 153 w 187"/>
                <a:gd name="T3" fmla="*/ 35 h 180"/>
                <a:gd name="T4" fmla="*/ 146 w 187"/>
                <a:gd name="T5" fmla="*/ 14 h 180"/>
                <a:gd name="T6" fmla="*/ 135 w 187"/>
                <a:gd name="T7" fmla="*/ 24 h 180"/>
                <a:gd name="T8" fmla="*/ 118 w 187"/>
                <a:gd name="T9" fmla="*/ 7 h 180"/>
                <a:gd name="T10" fmla="*/ 104 w 187"/>
                <a:gd name="T11" fmla="*/ 21 h 180"/>
                <a:gd name="T12" fmla="*/ 76 w 187"/>
                <a:gd name="T13" fmla="*/ 42 h 180"/>
                <a:gd name="T14" fmla="*/ 93 w 187"/>
                <a:gd name="T15" fmla="*/ 59 h 180"/>
                <a:gd name="T16" fmla="*/ 90 w 187"/>
                <a:gd name="T17" fmla="*/ 83 h 180"/>
                <a:gd name="T18" fmla="*/ 97 w 187"/>
                <a:gd name="T19" fmla="*/ 94 h 180"/>
                <a:gd name="T20" fmla="*/ 83 w 187"/>
                <a:gd name="T21" fmla="*/ 101 h 180"/>
                <a:gd name="T22" fmla="*/ 59 w 187"/>
                <a:gd name="T23" fmla="*/ 97 h 180"/>
                <a:gd name="T24" fmla="*/ 55 w 187"/>
                <a:gd name="T25" fmla="*/ 83 h 180"/>
                <a:gd name="T26" fmla="*/ 59 w 187"/>
                <a:gd name="T27" fmla="*/ 69 h 180"/>
                <a:gd name="T28" fmla="*/ 45 w 187"/>
                <a:gd name="T29" fmla="*/ 56 h 180"/>
                <a:gd name="T30" fmla="*/ 27 w 187"/>
                <a:gd name="T31" fmla="*/ 21 h 180"/>
                <a:gd name="T32" fmla="*/ 24 w 187"/>
                <a:gd name="T33" fmla="*/ 38 h 180"/>
                <a:gd name="T34" fmla="*/ 17 w 187"/>
                <a:gd name="T35" fmla="*/ 49 h 180"/>
                <a:gd name="T36" fmla="*/ 10 w 187"/>
                <a:gd name="T37" fmla="*/ 66 h 180"/>
                <a:gd name="T38" fmla="*/ 10 w 187"/>
                <a:gd name="T39" fmla="*/ 101 h 180"/>
                <a:gd name="T40" fmla="*/ 0 w 187"/>
                <a:gd name="T41" fmla="*/ 101 h 180"/>
                <a:gd name="T42" fmla="*/ 3 w 187"/>
                <a:gd name="T43" fmla="*/ 132 h 180"/>
                <a:gd name="T44" fmla="*/ 7 w 187"/>
                <a:gd name="T45" fmla="*/ 146 h 180"/>
                <a:gd name="T46" fmla="*/ 20 w 187"/>
                <a:gd name="T47" fmla="*/ 146 h 180"/>
                <a:gd name="T48" fmla="*/ 59 w 187"/>
                <a:gd name="T49" fmla="*/ 160 h 180"/>
                <a:gd name="T50" fmla="*/ 83 w 187"/>
                <a:gd name="T51" fmla="*/ 163 h 180"/>
                <a:gd name="T52" fmla="*/ 104 w 187"/>
                <a:gd name="T53" fmla="*/ 163 h 180"/>
                <a:gd name="T54" fmla="*/ 135 w 187"/>
                <a:gd name="T55" fmla="*/ 180 h 180"/>
                <a:gd name="T56" fmla="*/ 142 w 187"/>
                <a:gd name="T57" fmla="*/ 132 h 180"/>
                <a:gd name="T58" fmla="*/ 132 w 187"/>
                <a:gd name="T59" fmla="*/ 121 h 180"/>
                <a:gd name="T60" fmla="*/ 139 w 187"/>
                <a:gd name="T61" fmla="*/ 104 h 180"/>
                <a:gd name="T62" fmla="*/ 156 w 187"/>
                <a:gd name="T63" fmla="*/ 90 h 180"/>
                <a:gd name="T64" fmla="*/ 156 w 187"/>
                <a:gd name="T65" fmla="*/ 69 h 180"/>
                <a:gd name="T66" fmla="*/ 187 w 187"/>
                <a:gd name="T67" fmla="*/ 6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7" h="180">
                  <a:moveTo>
                    <a:pt x="187" y="66"/>
                  </a:moveTo>
                  <a:lnTo>
                    <a:pt x="177" y="52"/>
                  </a:lnTo>
                  <a:lnTo>
                    <a:pt x="170" y="45"/>
                  </a:lnTo>
                  <a:lnTo>
                    <a:pt x="153" y="35"/>
                  </a:lnTo>
                  <a:lnTo>
                    <a:pt x="149" y="14"/>
                  </a:lnTo>
                  <a:lnTo>
                    <a:pt x="146" y="14"/>
                  </a:lnTo>
                  <a:lnTo>
                    <a:pt x="142" y="24"/>
                  </a:lnTo>
                  <a:lnTo>
                    <a:pt x="135" y="24"/>
                  </a:lnTo>
                  <a:lnTo>
                    <a:pt x="135" y="17"/>
                  </a:lnTo>
                  <a:lnTo>
                    <a:pt x="118" y="7"/>
                  </a:lnTo>
                  <a:lnTo>
                    <a:pt x="118" y="0"/>
                  </a:lnTo>
                  <a:lnTo>
                    <a:pt x="104" y="21"/>
                  </a:lnTo>
                  <a:lnTo>
                    <a:pt x="90" y="38"/>
                  </a:lnTo>
                  <a:lnTo>
                    <a:pt x="76" y="42"/>
                  </a:lnTo>
                  <a:lnTo>
                    <a:pt x="86" y="52"/>
                  </a:lnTo>
                  <a:lnTo>
                    <a:pt x="93" y="59"/>
                  </a:lnTo>
                  <a:lnTo>
                    <a:pt x="93" y="73"/>
                  </a:lnTo>
                  <a:lnTo>
                    <a:pt x="90" y="83"/>
                  </a:lnTo>
                  <a:lnTo>
                    <a:pt x="104" y="90"/>
                  </a:lnTo>
                  <a:lnTo>
                    <a:pt x="97" y="94"/>
                  </a:lnTo>
                  <a:lnTo>
                    <a:pt x="93" y="108"/>
                  </a:lnTo>
                  <a:lnTo>
                    <a:pt x="83" y="101"/>
                  </a:lnTo>
                  <a:lnTo>
                    <a:pt x="69" y="104"/>
                  </a:lnTo>
                  <a:lnTo>
                    <a:pt x="59" y="97"/>
                  </a:lnTo>
                  <a:lnTo>
                    <a:pt x="52" y="87"/>
                  </a:lnTo>
                  <a:lnTo>
                    <a:pt x="55" y="83"/>
                  </a:lnTo>
                  <a:lnTo>
                    <a:pt x="62" y="73"/>
                  </a:lnTo>
                  <a:lnTo>
                    <a:pt x="59" y="69"/>
                  </a:lnTo>
                  <a:lnTo>
                    <a:pt x="59" y="62"/>
                  </a:lnTo>
                  <a:lnTo>
                    <a:pt x="45" y="56"/>
                  </a:lnTo>
                  <a:lnTo>
                    <a:pt x="41" y="35"/>
                  </a:lnTo>
                  <a:lnTo>
                    <a:pt x="27" y="21"/>
                  </a:lnTo>
                  <a:lnTo>
                    <a:pt x="24" y="24"/>
                  </a:lnTo>
                  <a:lnTo>
                    <a:pt x="24" y="38"/>
                  </a:lnTo>
                  <a:lnTo>
                    <a:pt x="17" y="42"/>
                  </a:lnTo>
                  <a:lnTo>
                    <a:pt x="17" y="49"/>
                  </a:lnTo>
                  <a:lnTo>
                    <a:pt x="14" y="59"/>
                  </a:lnTo>
                  <a:lnTo>
                    <a:pt x="10" y="66"/>
                  </a:lnTo>
                  <a:lnTo>
                    <a:pt x="24" y="94"/>
                  </a:lnTo>
                  <a:lnTo>
                    <a:pt x="10" y="101"/>
                  </a:lnTo>
                  <a:lnTo>
                    <a:pt x="7" y="97"/>
                  </a:lnTo>
                  <a:lnTo>
                    <a:pt x="0" y="101"/>
                  </a:lnTo>
                  <a:lnTo>
                    <a:pt x="7" y="121"/>
                  </a:lnTo>
                  <a:lnTo>
                    <a:pt x="3" y="132"/>
                  </a:lnTo>
                  <a:lnTo>
                    <a:pt x="10" y="135"/>
                  </a:lnTo>
                  <a:lnTo>
                    <a:pt x="7" y="146"/>
                  </a:lnTo>
                  <a:lnTo>
                    <a:pt x="14" y="149"/>
                  </a:lnTo>
                  <a:lnTo>
                    <a:pt x="20" y="146"/>
                  </a:lnTo>
                  <a:lnTo>
                    <a:pt x="41" y="156"/>
                  </a:lnTo>
                  <a:lnTo>
                    <a:pt x="59" y="160"/>
                  </a:lnTo>
                  <a:lnTo>
                    <a:pt x="73" y="160"/>
                  </a:lnTo>
                  <a:lnTo>
                    <a:pt x="83" y="163"/>
                  </a:lnTo>
                  <a:lnTo>
                    <a:pt x="93" y="170"/>
                  </a:lnTo>
                  <a:lnTo>
                    <a:pt x="104" y="163"/>
                  </a:lnTo>
                  <a:lnTo>
                    <a:pt x="132" y="170"/>
                  </a:lnTo>
                  <a:lnTo>
                    <a:pt x="135" y="180"/>
                  </a:lnTo>
                  <a:lnTo>
                    <a:pt x="146" y="177"/>
                  </a:lnTo>
                  <a:lnTo>
                    <a:pt x="142" y="132"/>
                  </a:lnTo>
                  <a:lnTo>
                    <a:pt x="135" y="132"/>
                  </a:lnTo>
                  <a:lnTo>
                    <a:pt x="132" y="121"/>
                  </a:lnTo>
                  <a:lnTo>
                    <a:pt x="139" y="121"/>
                  </a:lnTo>
                  <a:lnTo>
                    <a:pt x="139" y="104"/>
                  </a:lnTo>
                  <a:lnTo>
                    <a:pt x="153" y="97"/>
                  </a:lnTo>
                  <a:lnTo>
                    <a:pt x="156" y="90"/>
                  </a:lnTo>
                  <a:lnTo>
                    <a:pt x="149" y="80"/>
                  </a:lnTo>
                  <a:lnTo>
                    <a:pt x="156" y="69"/>
                  </a:lnTo>
                  <a:lnTo>
                    <a:pt x="166" y="66"/>
                  </a:lnTo>
                  <a:lnTo>
                    <a:pt x="187" y="6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12" name="Rectangle 96">
              <a:extLst>
                <a:ext uri="{FF2B5EF4-FFF2-40B4-BE49-F238E27FC236}">
                  <a16:creationId xmlns:a16="http://schemas.microsoft.com/office/drawing/2014/main" id="{859B64AC-DAB9-284F-D733-388180B73203}"/>
                </a:ext>
                <a:ext uri="{C183D7F6-B498-43B3-948B-1728B52AA6E4}">
                  <adec:decorative xmlns:adec="http://schemas.microsoft.com/office/drawing/2017/decorative" val="1"/>
                </a:ext>
              </a:extLst>
            </p:cNvPr>
            <p:cNvSpPr>
              <a:spLocks noChangeArrowheads="1"/>
            </p:cNvSpPr>
            <p:nvPr/>
          </p:nvSpPr>
          <p:spPr bwMode="auto">
            <a:xfrm>
              <a:off x="9785155" y="6525344"/>
              <a:ext cx="218162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000" b="0" i="0" u="none" strike="noStrike" cap="none" normalizeH="0" baseline="0">
                  <a:ln>
                    <a:noFill/>
                  </a:ln>
                  <a:solidFill>
                    <a:schemeClr val="tx1">
                      <a:lumMod val="95000"/>
                      <a:lumOff val="5000"/>
                    </a:schemeClr>
                  </a:solidFill>
                  <a:effectLst/>
                  <a:latin typeface="Verdana" pitchFamily="34" charset="0"/>
                  <a:cs typeface="Arial" pitchFamily="34" charset="0"/>
                </a:rPr>
                <a:t>Aluejaot © MML, 2017</a:t>
              </a:r>
              <a:endParaRPr kumimoji="0" lang="fi-FI" sz="2400" b="0" i="0" u="none" strike="noStrike" cap="none" normalizeH="0" baseline="0">
                <a:ln>
                  <a:noFill/>
                </a:ln>
                <a:solidFill>
                  <a:schemeClr val="tx1">
                    <a:lumMod val="95000"/>
                    <a:lumOff val="5000"/>
                  </a:schemeClr>
                </a:solidFill>
                <a:effectLst/>
                <a:latin typeface="Arial" pitchFamily="34" charset="0"/>
                <a:cs typeface="Arial" pitchFamily="34" charset="0"/>
              </a:endParaRPr>
            </a:p>
          </p:txBody>
        </p:sp>
        <p:sp>
          <p:nvSpPr>
            <p:cNvPr id="13" name="Freeform 238">
              <a:extLst>
                <a:ext uri="{FF2B5EF4-FFF2-40B4-BE49-F238E27FC236}">
                  <a16:creationId xmlns:a16="http://schemas.microsoft.com/office/drawing/2014/main" id="{FAD3258A-8F48-1EE0-9204-FD903BF1725C}"/>
                </a:ext>
                <a:ext uri="{C183D7F6-B498-43B3-948B-1728B52AA6E4}">
                  <adec:decorative xmlns:adec="http://schemas.microsoft.com/office/drawing/2017/decorative" val="1"/>
                </a:ext>
              </a:extLst>
            </p:cNvPr>
            <p:cNvSpPr>
              <a:spLocks/>
            </p:cNvSpPr>
            <p:nvPr/>
          </p:nvSpPr>
          <p:spPr bwMode="auto">
            <a:xfrm>
              <a:off x="9188503" y="5777344"/>
              <a:ext cx="81494" cy="90226"/>
            </a:xfrm>
            <a:custGeom>
              <a:avLst/>
              <a:gdLst>
                <a:gd name="T0" fmla="*/ 7 w 28"/>
                <a:gd name="T1" fmla="*/ 0 h 31"/>
                <a:gd name="T2" fmla="*/ 17 w 28"/>
                <a:gd name="T3" fmla="*/ 3 h 31"/>
                <a:gd name="T4" fmla="*/ 17 w 28"/>
                <a:gd name="T5" fmla="*/ 10 h 31"/>
                <a:gd name="T6" fmla="*/ 28 w 28"/>
                <a:gd name="T7" fmla="*/ 14 h 31"/>
                <a:gd name="T8" fmla="*/ 28 w 28"/>
                <a:gd name="T9" fmla="*/ 17 h 31"/>
                <a:gd name="T10" fmla="*/ 21 w 28"/>
                <a:gd name="T11" fmla="*/ 31 h 31"/>
                <a:gd name="T12" fmla="*/ 7 w 28"/>
                <a:gd name="T13" fmla="*/ 31 h 31"/>
                <a:gd name="T14" fmla="*/ 3 w 28"/>
                <a:gd name="T15" fmla="*/ 28 h 31"/>
                <a:gd name="T16" fmla="*/ 7 w 28"/>
                <a:gd name="T17" fmla="*/ 14 h 31"/>
                <a:gd name="T18" fmla="*/ 0 w 28"/>
                <a:gd name="T19" fmla="*/ 10 h 31"/>
                <a:gd name="T20" fmla="*/ 0 w 28"/>
                <a:gd name="T21" fmla="*/ 3 h 31"/>
                <a:gd name="T22" fmla="*/ 7 w 28"/>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31">
                  <a:moveTo>
                    <a:pt x="7" y="0"/>
                  </a:moveTo>
                  <a:lnTo>
                    <a:pt x="17" y="3"/>
                  </a:lnTo>
                  <a:lnTo>
                    <a:pt x="17" y="10"/>
                  </a:lnTo>
                  <a:lnTo>
                    <a:pt x="28" y="14"/>
                  </a:lnTo>
                  <a:lnTo>
                    <a:pt x="28" y="17"/>
                  </a:lnTo>
                  <a:lnTo>
                    <a:pt x="21" y="31"/>
                  </a:lnTo>
                  <a:lnTo>
                    <a:pt x="7" y="31"/>
                  </a:lnTo>
                  <a:lnTo>
                    <a:pt x="3" y="28"/>
                  </a:lnTo>
                  <a:lnTo>
                    <a:pt x="7" y="14"/>
                  </a:lnTo>
                  <a:lnTo>
                    <a:pt x="0" y="10"/>
                  </a:lnTo>
                  <a:lnTo>
                    <a:pt x="0" y="3"/>
                  </a:lnTo>
                  <a:lnTo>
                    <a:pt x="7"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1" name="Freeform 236">
              <a:extLst>
                <a:ext uri="{FF2B5EF4-FFF2-40B4-BE49-F238E27FC236}">
                  <a16:creationId xmlns:a16="http://schemas.microsoft.com/office/drawing/2014/main" id="{865A6443-09EF-5934-8120-50B41B5E97BE}"/>
                </a:ext>
                <a:ext uri="{C183D7F6-B498-43B3-948B-1728B52AA6E4}">
                  <adec:decorative xmlns:adec="http://schemas.microsoft.com/office/drawing/2017/decorative" val="1"/>
                </a:ext>
              </a:extLst>
            </p:cNvPr>
            <p:cNvSpPr>
              <a:spLocks/>
            </p:cNvSpPr>
            <p:nvPr/>
          </p:nvSpPr>
          <p:spPr bwMode="auto">
            <a:xfrm>
              <a:off x="9168131" y="5937423"/>
              <a:ext cx="221198" cy="183362"/>
            </a:xfrm>
            <a:custGeom>
              <a:avLst/>
              <a:gdLst>
                <a:gd name="T0" fmla="*/ 31 w 76"/>
                <a:gd name="T1" fmla="*/ 4 h 63"/>
                <a:gd name="T2" fmla="*/ 56 w 76"/>
                <a:gd name="T3" fmla="*/ 25 h 63"/>
                <a:gd name="T4" fmla="*/ 76 w 76"/>
                <a:gd name="T5" fmla="*/ 28 h 63"/>
                <a:gd name="T6" fmla="*/ 73 w 76"/>
                <a:gd name="T7" fmla="*/ 35 h 63"/>
                <a:gd name="T8" fmla="*/ 76 w 76"/>
                <a:gd name="T9" fmla="*/ 39 h 63"/>
                <a:gd name="T10" fmla="*/ 69 w 76"/>
                <a:gd name="T11" fmla="*/ 59 h 63"/>
                <a:gd name="T12" fmla="*/ 52 w 76"/>
                <a:gd name="T13" fmla="*/ 59 h 63"/>
                <a:gd name="T14" fmla="*/ 42 w 76"/>
                <a:gd name="T15" fmla="*/ 63 h 63"/>
                <a:gd name="T16" fmla="*/ 38 w 76"/>
                <a:gd name="T17" fmla="*/ 56 h 63"/>
                <a:gd name="T18" fmla="*/ 31 w 76"/>
                <a:gd name="T19" fmla="*/ 53 h 63"/>
                <a:gd name="T20" fmla="*/ 31 w 76"/>
                <a:gd name="T21" fmla="*/ 42 h 63"/>
                <a:gd name="T22" fmla="*/ 21 w 76"/>
                <a:gd name="T23" fmla="*/ 46 h 63"/>
                <a:gd name="T24" fmla="*/ 7 w 76"/>
                <a:gd name="T25" fmla="*/ 39 h 63"/>
                <a:gd name="T26" fmla="*/ 3 w 76"/>
                <a:gd name="T27" fmla="*/ 39 h 63"/>
                <a:gd name="T28" fmla="*/ 7 w 76"/>
                <a:gd name="T29" fmla="*/ 28 h 63"/>
                <a:gd name="T30" fmla="*/ 0 w 76"/>
                <a:gd name="T31" fmla="*/ 0 h 63"/>
                <a:gd name="T32" fmla="*/ 17 w 76"/>
                <a:gd name="T33" fmla="*/ 7 h 63"/>
                <a:gd name="T34" fmla="*/ 24 w 76"/>
                <a:gd name="T35" fmla="*/ 7 h 63"/>
                <a:gd name="T36" fmla="*/ 31 w 76"/>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63">
                  <a:moveTo>
                    <a:pt x="31" y="4"/>
                  </a:moveTo>
                  <a:lnTo>
                    <a:pt x="56" y="25"/>
                  </a:lnTo>
                  <a:lnTo>
                    <a:pt x="76" y="28"/>
                  </a:lnTo>
                  <a:lnTo>
                    <a:pt x="73" y="35"/>
                  </a:lnTo>
                  <a:lnTo>
                    <a:pt x="76" y="39"/>
                  </a:lnTo>
                  <a:lnTo>
                    <a:pt x="69" y="59"/>
                  </a:lnTo>
                  <a:lnTo>
                    <a:pt x="52" y="59"/>
                  </a:lnTo>
                  <a:lnTo>
                    <a:pt x="42" y="63"/>
                  </a:lnTo>
                  <a:lnTo>
                    <a:pt x="38" y="56"/>
                  </a:lnTo>
                  <a:lnTo>
                    <a:pt x="31" y="53"/>
                  </a:lnTo>
                  <a:lnTo>
                    <a:pt x="31" y="42"/>
                  </a:lnTo>
                  <a:lnTo>
                    <a:pt x="21" y="46"/>
                  </a:lnTo>
                  <a:lnTo>
                    <a:pt x="7" y="39"/>
                  </a:lnTo>
                  <a:lnTo>
                    <a:pt x="3" y="39"/>
                  </a:lnTo>
                  <a:lnTo>
                    <a:pt x="7" y="28"/>
                  </a:lnTo>
                  <a:lnTo>
                    <a:pt x="0" y="0"/>
                  </a:lnTo>
                  <a:lnTo>
                    <a:pt x="17" y="7"/>
                  </a:lnTo>
                  <a:lnTo>
                    <a:pt x="24" y="7"/>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2" name="Freeform 242">
              <a:extLst>
                <a:ext uri="{FF2B5EF4-FFF2-40B4-BE49-F238E27FC236}">
                  <a16:creationId xmlns:a16="http://schemas.microsoft.com/office/drawing/2014/main" id="{0A8F4238-8E95-A141-C73C-93B0B7DB4571}"/>
                </a:ext>
                <a:ext uri="{C183D7F6-B498-43B3-948B-1728B52AA6E4}">
                  <adec:decorative xmlns:adec="http://schemas.microsoft.com/office/drawing/2017/decorative" val="1"/>
                </a:ext>
              </a:extLst>
            </p:cNvPr>
            <p:cNvSpPr>
              <a:spLocks/>
            </p:cNvSpPr>
            <p:nvPr/>
          </p:nvSpPr>
          <p:spPr bwMode="auto">
            <a:xfrm>
              <a:off x="9208877" y="5826825"/>
              <a:ext cx="81494" cy="130973"/>
            </a:xfrm>
            <a:custGeom>
              <a:avLst/>
              <a:gdLst>
                <a:gd name="T0" fmla="*/ 21 w 28"/>
                <a:gd name="T1" fmla="*/ 0 h 45"/>
                <a:gd name="T2" fmla="*/ 28 w 28"/>
                <a:gd name="T3" fmla="*/ 7 h 45"/>
                <a:gd name="T4" fmla="*/ 28 w 28"/>
                <a:gd name="T5" fmla="*/ 32 h 45"/>
                <a:gd name="T6" fmla="*/ 24 w 28"/>
                <a:gd name="T7" fmla="*/ 35 h 45"/>
                <a:gd name="T8" fmla="*/ 21 w 28"/>
                <a:gd name="T9" fmla="*/ 42 h 45"/>
                <a:gd name="T10" fmla="*/ 17 w 28"/>
                <a:gd name="T11" fmla="*/ 42 h 45"/>
                <a:gd name="T12" fmla="*/ 10 w 28"/>
                <a:gd name="T13" fmla="*/ 45 h 45"/>
                <a:gd name="T14" fmla="*/ 0 w 28"/>
                <a:gd name="T15" fmla="*/ 14 h 45"/>
                <a:gd name="T16" fmla="*/ 14 w 28"/>
                <a:gd name="T17" fmla="*/ 14 h 45"/>
                <a:gd name="T18" fmla="*/ 21 w 28"/>
                <a:gd name="T1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21" y="0"/>
                  </a:moveTo>
                  <a:lnTo>
                    <a:pt x="28" y="7"/>
                  </a:lnTo>
                  <a:lnTo>
                    <a:pt x="28" y="32"/>
                  </a:lnTo>
                  <a:lnTo>
                    <a:pt x="24" y="35"/>
                  </a:lnTo>
                  <a:lnTo>
                    <a:pt x="21" y="42"/>
                  </a:lnTo>
                  <a:lnTo>
                    <a:pt x="17" y="42"/>
                  </a:lnTo>
                  <a:lnTo>
                    <a:pt x="10" y="45"/>
                  </a:lnTo>
                  <a:lnTo>
                    <a:pt x="0" y="14"/>
                  </a:lnTo>
                  <a:lnTo>
                    <a:pt x="14" y="14"/>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3" name="Freeform 261">
              <a:extLst>
                <a:ext uri="{FF2B5EF4-FFF2-40B4-BE49-F238E27FC236}">
                  <a16:creationId xmlns:a16="http://schemas.microsoft.com/office/drawing/2014/main" id="{C1264C0B-0614-DFCB-1201-EE1AE06E482D}"/>
                </a:ext>
                <a:ext uri="{C183D7F6-B498-43B3-948B-1728B52AA6E4}">
                  <adec:decorative xmlns:adec="http://schemas.microsoft.com/office/drawing/2017/decorative" val="1"/>
                </a:ext>
              </a:extLst>
            </p:cNvPr>
            <p:cNvSpPr>
              <a:spLocks/>
            </p:cNvSpPr>
            <p:nvPr/>
          </p:nvSpPr>
          <p:spPr bwMode="auto">
            <a:xfrm>
              <a:off x="8976038" y="5736597"/>
              <a:ext cx="232840" cy="232840"/>
            </a:xfrm>
            <a:custGeom>
              <a:avLst/>
              <a:gdLst>
                <a:gd name="T0" fmla="*/ 49 w 80"/>
                <a:gd name="T1" fmla="*/ 4 h 80"/>
                <a:gd name="T2" fmla="*/ 52 w 80"/>
                <a:gd name="T3" fmla="*/ 11 h 80"/>
                <a:gd name="T4" fmla="*/ 66 w 80"/>
                <a:gd name="T5" fmla="*/ 11 h 80"/>
                <a:gd name="T6" fmla="*/ 69 w 80"/>
                <a:gd name="T7" fmla="*/ 17 h 80"/>
                <a:gd name="T8" fmla="*/ 73 w 80"/>
                <a:gd name="T9" fmla="*/ 17 h 80"/>
                <a:gd name="T10" fmla="*/ 73 w 80"/>
                <a:gd name="T11" fmla="*/ 24 h 80"/>
                <a:gd name="T12" fmla="*/ 80 w 80"/>
                <a:gd name="T13" fmla="*/ 28 h 80"/>
                <a:gd name="T14" fmla="*/ 76 w 80"/>
                <a:gd name="T15" fmla="*/ 42 h 80"/>
                <a:gd name="T16" fmla="*/ 66 w 80"/>
                <a:gd name="T17" fmla="*/ 42 h 80"/>
                <a:gd name="T18" fmla="*/ 66 w 80"/>
                <a:gd name="T19" fmla="*/ 52 h 80"/>
                <a:gd name="T20" fmla="*/ 69 w 80"/>
                <a:gd name="T21" fmla="*/ 59 h 80"/>
                <a:gd name="T22" fmla="*/ 62 w 80"/>
                <a:gd name="T23" fmla="*/ 63 h 80"/>
                <a:gd name="T24" fmla="*/ 66 w 80"/>
                <a:gd name="T25" fmla="*/ 69 h 80"/>
                <a:gd name="T26" fmla="*/ 56 w 80"/>
                <a:gd name="T27" fmla="*/ 80 h 80"/>
                <a:gd name="T28" fmla="*/ 42 w 80"/>
                <a:gd name="T29" fmla="*/ 80 h 80"/>
                <a:gd name="T30" fmla="*/ 38 w 80"/>
                <a:gd name="T31" fmla="*/ 69 h 80"/>
                <a:gd name="T32" fmla="*/ 31 w 80"/>
                <a:gd name="T33" fmla="*/ 63 h 80"/>
                <a:gd name="T34" fmla="*/ 28 w 80"/>
                <a:gd name="T35" fmla="*/ 52 h 80"/>
                <a:gd name="T36" fmla="*/ 28 w 80"/>
                <a:gd name="T37" fmla="*/ 35 h 80"/>
                <a:gd name="T38" fmla="*/ 28 w 80"/>
                <a:gd name="T39" fmla="*/ 28 h 80"/>
                <a:gd name="T40" fmla="*/ 17 w 80"/>
                <a:gd name="T41" fmla="*/ 31 h 80"/>
                <a:gd name="T42" fmla="*/ 10 w 80"/>
                <a:gd name="T43" fmla="*/ 35 h 80"/>
                <a:gd name="T44" fmla="*/ 7 w 80"/>
                <a:gd name="T45" fmla="*/ 31 h 80"/>
                <a:gd name="T46" fmla="*/ 3 w 80"/>
                <a:gd name="T47" fmla="*/ 24 h 80"/>
                <a:gd name="T48" fmla="*/ 0 w 80"/>
                <a:gd name="T49" fmla="*/ 17 h 80"/>
                <a:gd name="T50" fmla="*/ 21 w 80"/>
                <a:gd name="T51" fmla="*/ 14 h 80"/>
                <a:gd name="T52" fmla="*/ 31 w 80"/>
                <a:gd name="T53" fmla="*/ 17 h 80"/>
                <a:gd name="T54" fmla="*/ 35 w 80"/>
                <a:gd name="T55" fmla="*/ 0 h 80"/>
                <a:gd name="T56" fmla="*/ 49 w 80"/>
                <a:gd name="T5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49" y="4"/>
                  </a:moveTo>
                  <a:lnTo>
                    <a:pt x="52" y="11"/>
                  </a:lnTo>
                  <a:lnTo>
                    <a:pt x="66" y="11"/>
                  </a:lnTo>
                  <a:lnTo>
                    <a:pt x="69" y="17"/>
                  </a:lnTo>
                  <a:lnTo>
                    <a:pt x="73" y="17"/>
                  </a:lnTo>
                  <a:lnTo>
                    <a:pt x="73" y="24"/>
                  </a:lnTo>
                  <a:lnTo>
                    <a:pt x="80" y="28"/>
                  </a:lnTo>
                  <a:lnTo>
                    <a:pt x="76" y="42"/>
                  </a:lnTo>
                  <a:lnTo>
                    <a:pt x="66" y="42"/>
                  </a:lnTo>
                  <a:lnTo>
                    <a:pt x="66" y="52"/>
                  </a:lnTo>
                  <a:lnTo>
                    <a:pt x="69" y="59"/>
                  </a:lnTo>
                  <a:lnTo>
                    <a:pt x="62" y="63"/>
                  </a:lnTo>
                  <a:lnTo>
                    <a:pt x="66" y="69"/>
                  </a:lnTo>
                  <a:lnTo>
                    <a:pt x="56" y="80"/>
                  </a:lnTo>
                  <a:lnTo>
                    <a:pt x="42" y="80"/>
                  </a:lnTo>
                  <a:lnTo>
                    <a:pt x="38" y="69"/>
                  </a:lnTo>
                  <a:lnTo>
                    <a:pt x="31" y="63"/>
                  </a:lnTo>
                  <a:lnTo>
                    <a:pt x="28" y="52"/>
                  </a:lnTo>
                  <a:lnTo>
                    <a:pt x="28" y="35"/>
                  </a:lnTo>
                  <a:lnTo>
                    <a:pt x="28" y="28"/>
                  </a:lnTo>
                  <a:lnTo>
                    <a:pt x="17" y="31"/>
                  </a:lnTo>
                  <a:lnTo>
                    <a:pt x="10" y="35"/>
                  </a:lnTo>
                  <a:lnTo>
                    <a:pt x="7" y="31"/>
                  </a:lnTo>
                  <a:lnTo>
                    <a:pt x="3" y="24"/>
                  </a:lnTo>
                  <a:lnTo>
                    <a:pt x="0" y="17"/>
                  </a:lnTo>
                  <a:lnTo>
                    <a:pt x="21" y="14"/>
                  </a:lnTo>
                  <a:lnTo>
                    <a:pt x="31" y="17"/>
                  </a:lnTo>
                  <a:lnTo>
                    <a:pt x="35" y="0"/>
                  </a:lnTo>
                  <a:lnTo>
                    <a:pt x="49"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4" name="Freeform 149">
              <a:extLst>
                <a:ext uri="{FF2B5EF4-FFF2-40B4-BE49-F238E27FC236}">
                  <a16:creationId xmlns:a16="http://schemas.microsoft.com/office/drawing/2014/main" id="{0364F371-0DBE-7838-7DBB-5B8673EED8C0}"/>
                </a:ext>
                <a:ext uri="{C183D7F6-B498-43B3-948B-1728B52AA6E4}">
                  <adec:decorative xmlns:adec="http://schemas.microsoft.com/office/drawing/2017/decorative" val="1"/>
                </a:ext>
              </a:extLst>
            </p:cNvPr>
            <p:cNvSpPr>
              <a:spLocks/>
            </p:cNvSpPr>
            <p:nvPr/>
          </p:nvSpPr>
          <p:spPr bwMode="auto">
            <a:xfrm>
              <a:off x="9764782" y="3978658"/>
              <a:ext cx="212467" cy="212467"/>
            </a:xfrm>
            <a:custGeom>
              <a:avLst/>
              <a:gdLst>
                <a:gd name="T0" fmla="*/ 45 w 73"/>
                <a:gd name="T1" fmla="*/ 0 h 73"/>
                <a:gd name="T2" fmla="*/ 59 w 73"/>
                <a:gd name="T3" fmla="*/ 4 h 73"/>
                <a:gd name="T4" fmla="*/ 66 w 73"/>
                <a:gd name="T5" fmla="*/ 4 h 73"/>
                <a:gd name="T6" fmla="*/ 73 w 73"/>
                <a:gd name="T7" fmla="*/ 32 h 73"/>
                <a:gd name="T8" fmla="*/ 59 w 73"/>
                <a:gd name="T9" fmla="*/ 66 h 73"/>
                <a:gd name="T10" fmla="*/ 38 w 73"/>
                <a:gd name="T11" fmla="*/ 73 h 73"/>
                <a:gd name="T12" fmla="*/ 31 w 73"/>
                <a:gd name="T13" fmla="*/ 70 h 73"/>
                <a:gd name="T14" fmla="*/ 14 w 73"/>
                <a:gd name="T15" fmla="*/ 46 h 73"/>
                <a:gd name="T16" fmla="*/ 0 w 73"/>
                <a:gd name="T17" fmla="*/ 42 h 73"/>
                <a:gd name="T18" fmla="*/ 3 w 73"/>
                <a:gd name="T19" fmla="*/ 25 h 73"/>
                <a:gd name="T20" fmla="*/ 21 w 73"/>
                <a:gd name="T21" fmla="*/ 32 h 73"/>
                <a:gd name="T22" fmla="*/ 28 w 73"/>
                <a:gd name="T23" fmla="*/ 18 h 73"/>
                <a:gd name="T24" fmla="*/ 35 w 73"/>
                <a:gd name="T25" fmla="*/ 0 h 73"/>
                <a:gd name="T26" fmla="*/ 45 w 73"/>
                <a:gd name="T2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73">
                  <a:moveTo>
                    <a:pt x="45" y="0"/>
                  </a:moveTo>
                  <a:lnTo>
                    <a:pt x="59" y="4"/>
                  </a:lnTo>
                  <a:lnTo>
                    <a:pt x="66" y="4"/>
                  </a:lnTo>
                  <a:lnTo>
                    <a:pt x="73" y="32"/>
                  </a:lnTo>
                  <a:lnTo>
                    <a:pt x="59" y="66"/>
                  </a:lnTo>
                  <a:lnTo>
                    <a:pt x="38" y="73"/>
                  </a:lnTo>
                  <a:lnTo>
                    <a:pt x="31" y="70"/>
                  </a:lnTo>
                  <a:lnTo>
                    <a:pt x="14" y="46"/>
                  </a:lnTo>
                  <a:lnTo>
                    <a:pt x="0" y="42"/>
                  </a:lnTo>
                  <a:lnTo>
                    <a:pt x="3" y="25"/>
                  </a:lnTo>
                  <a:lnTo>
                    <a:pt x="21" y="32"/>
                  </a:lnTo>
                  <a:lnTo>
                    <a:pt x="28" y="18"/>
                  </a:lnTo>
                  <a:lnTo>
                    <a:pt x="35" y="0"/>
                  </a:lnTo>
                  <a:lnTo>
                    <a:pt x="45"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5" name="Freeform 120">
              <a:extLst>
                <a:ext uri="{FF2B5EF4-FFF2-40B4-BE49-F238E27FC236}">
                  <a16:creationId xmlns:a16="http://schemas.microsoft.com/office/drawing/2014/main" id="{99994279-11EA-A421-CFDE-FACF37A5157A}"/>
                </a:ext>
                <a:ext uri="{C183D7F6-B498-43B3-948B-1728B52AA6E4}">
                  <adec:decorative xmlns:adec="http://schemas.microsoft.com/office/drawing/2017/decorative" val="1"/>
                </a:ext>
              </a:extLst>
            </p:cNvPr>
            <p:cNvSpPr>
              <a:spLocks/>
            </p:cNvSpPr>
            <p:nvPr/>
          </p:nvSpPr>
          <p:spPr bwMode="auto">
            <a:xfrm>
              <a:off x="9927769" y="3373275"/>
              <a:ext cx="171720" cy="224109"/>
            </a:xfrm>
            <a:custGeom>
              <a:avLst/>
              <a:gdLst>
                <a:gd name="T0" fmla="*/ 10 w 59"/>
                <a:gd name="T1" fmla="*/ 14 h 77"/>
                <a:gd name="T2" fmla="*/ 20 w 59"/>
                <a:gd name="T3" fmla="*/ 14 h 77"/>
                <a:gd name="T4" fmla="*/ 27 w 59"/>
                <a:gd name="T5" fmla="*/ 0 h 77"/>
                <a:gd name="T6" fmla="*/ 31 w 59"/>
                <a:gd name="T7" fmla="*/ 7 h 77"/>
                <a:gd name="T8" fmla="*/ 52 w 59"/>
                <a:gd name="T9" fmla="*/ 45 h 77"/>
                <a:gd name="T10" fmla="*/ 48 w 59"/>
                <a:gd name="T11" fmla="*/ 52 h 77"/>
                <a:gd name="T12" fmla="*/ 41 w 59"/>
                <a:gd name="T13" fmla="*/ 59 h 77"/>
                <a:gd name="T14" fmla="*/ 59 w 59"/>
                <a:gd name="T15" fmla="*/ 73 h 77"/>
                <a:gd name="T16" fmla="*/ 59 w 59"/>
                <a:gd name="T17" fmla="*/ 77 h 77"/>
                <a:gd name="T18" fmla="*/ 45 w 59"/>
                <a:gd name="T19" fmla="*/ 73 h 77"/>
                <a:gd name="T20" fmla="*/ 38 w 59"/>
                <a:gd name="T21" fmla="*/ 66 h 77"/>
                <a:gd name="T22" fmla="*/ 27 w 59"/>
                <a:gd name="T23" fmla="*/ 56 h 77"/>
                <a:gd name="T24" fmla="*/ 20 w 59"/>
                <a:gd name="T25" fmla="*/ 59 h 77"/>
                <a:gd name="T26" fmla="*/ 27 w 59"/>
                <a:gd name="T27" fmla="*/ 66 h 77"/>
                <a:gd name="T28" fmla="*/ 24 w 59"/>
                <a:gd name="T29" fmla="*/ 70 h 77"/>
                <a:gd name="T30" fmla="*/ 10 w 59"/>
                <a:gd name="T31" fmla="*/ 59 h 77"/>
                <a:gd name="T32" fmla="*/ 0 w 59"/>
                <a:gd name="T33" fmla="*/ 49 h 77"/>
                <a:gd name="T34" fmla="*/ 3 w 59"/>
                <a:gd name="T35" fmla="*/ 39 h 77"/>
                <a:gd name="T36" fmla="*/ 10 w 59"/>
                <a:gd name="T37" fmla="*/ 39 h 77"/>
                <a:gd name="T38" fmla="*/ 7 w 59"/>
                <a:gd name="T39" fmla="*/ 18 h 77"/>
                <a:gd name="T40" fmla="*/ 10 w 59"/>
                <a:gd name="T41"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77">
                  <a:moveTo>
                    <a:pt x="10" y="14"/>
                  </a:moveTo>
                  <a:lnTo>
                    <a:pt x="20" y="14"/>
                  </a:lnTo>
                  <a:lnTo>
                    <a:pt x="27" y="0"/>
                  </a:lnTo>
                  <a:lnTo>
                    <a:pt x="31" y="7"/>
                  </a:lnTo>
                  <a:lnTo>
                    <a:pt x="52" y="45"/>
                  </a:lnTo>
                  <a:lnTo>
                    <a:pt x="48" y="52"/>
                  </a:lnTo>
                  <a:lnTo>
                    <a:pt x="41" y="59"/>
                  </a:lnTo>
                  <a:lnTo>
                    <a:pt x="59" y="73"/>
                  </a:lnTo>
                  <a:lnTo>
                    <a:pt x="59" y="77"/>
                  </a:lnTo>
                  <a:lnTo>
                    <a:pt x="45" y="73"/>
                  </a:lnTo>
                  <a:lnTo>
                    <a:pt x="38" y="66"/>
                  </a:lnTo>
                  <a:lnTo>
                    <a:pt x="27" y="56"/>
                  </a:lnTo>
                  <a:lnTo>
                    <a:pt x="20" y="59"/>
                  </a:lnTo>
                  <a:lnTo>
                    <a:pt x="27" y="66"/>
                  </a:lnTo>
                  <a:lnTo>
                    <a:pt x="24" y="70"/>
                  </a:lnTo>
                  <a:lnTo>
                    <a:pt x="10" y="59"/>
                  </a:lnTo>
                  <a:lnTo>
                    <a:pt x="0" y="49"/>
                  </a:lnTo>
                  <a:lnTo>
                    <a:pt x="3" y="39"/>
                  </a:lnTo>
                  <a:lnTo>
                    <a:pt x="10" y="39"/>
                  </a:lnTo>
                  <a:lnTo>
                    <a:pt x="7" y="18"/>
                  </a:lnTo>
                  <a:lnTo>
                    <a:pt x="1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6" name="Freeform 158">
              <a:extLst>
                <a:ext uri="{FF2B5EF4-FFF2-40B4-BE49-F238E27FC236}">
                  <a16:creationId xmlns:a16="http://schemas.microsoft.com/office/drawing/2014/main" id="{80FB30CC-F960-3C40-E80B-FB048689A8DA}"/>
                </a:ext>
                <a:ext uri="{C183D7F6-B498-43B3-948B-1728B52AA6E4}">
                  <adec:decorative xmlns:adec="http://schemas.microsoft.com/office/drawing/2017/decorative" val="1"/>
                </a:ext>
              </a:extLst>
            </p:cNvPr>
            <p:cNvSpPr>
              <a:spLocks/>
            </p:cNvSpPr>
            <p:nvPr/>
          </p:nvSpPr>
          <p:spPr bwMode="auto">
            <a:xfrm>
              <a:off x="9846275" y="3393649"/>
              <a:ext cx="311424" cy="261945"/>
            </a:xfrm>
            <a:custGeom>
              <a:avLst/>
              <a:gdLst>
                <a:gd name="T0" fmla="*/ 14 w 107"/>
                <a:gd name="T1" fmla="*/ 7 h 90"/>
                <a:gd name="T2" fmla="*/ 17 w 107"/>
                <a:gd name="T3" fmla="*/ 7 h 90"/>
                <a:gd name="T4" fmla="*/ 21 w 107"/>
                <a:gd name="T5" fmla="*/ 7 h 90"/>
                <a:gd name="T6" fmla="*/ 21 w 107"/>
                <a:gd name="T7" fmla="*/ 4 h 90"/>
                <a:gd name="T8" fmla="*/ 21 w 107"/>
                <a:gd name="T9" fmla="*/ 0 h 90"/>
                <a:gd name="T10" fmla="*/ 28 w 107"/>
                <a:gd name="T11" fmla="*/ 4 h 90"/>
                <a:gd name="T12" fmla="*/ 38 w 107"/>
                <a:gd name="T13" fmla="*/ 7 h 90"/>
                <a:gd name="T14" fmla="*/ 35 w 107"/>
                <a:gd name="T15" fmla="*/ 11 h 90"/>
                <a:gd name="T16" fmla="*/ 38 w 107"/>
                <a:gd name="T17" fmla="*/ 32 h 90"/>
                <a:gd name="T18" fmla="*/ 31 w 107"/>
                <a:gd name="T19" fmla="*/ 32 h 90"/>
                <a:gd name="T20" fmla="*/ 28 w 107"/>
                <a:gd name="T21" fmla="*/ 42 h 90"/>
                <a:gd name="T22" fmla="*/ 38 w 107"/>
                <a:gd name="T23" fmla="*/ 52 h 90"/>
                <a:gd name="T24" fmla="*/ 52 w 107"/>
                <a:gd name="T25" fmla="*/ 63 h 90"/>
                <a:gd name="T26" fmla="*/ 55 w 107"/>
                <a:gd name="T27" fmla="*/ 59 h 90"/>
                <a:gd name="T28" fmla="*/ 48 w 107"/>
                <a:gd name="T29" fmla="*/ 52 h 90"/>
                <a:gd name="T30" fmla="*/ 55 w 107"/>
                <a:gd name="T31" fmla="*/ 49 h 90"/>
                <a:gd name="T32" fmla="*/ 66 w 107"/>
                <a:gd name="T33" fmla="*/ 59 h 90"/>
                <a:gd name="T34" fmla="*/ 73 w 107"/>
                <a:gd name="T35" fmla="*/ 66 h 90"/>
                <a:gd name="T36" fmla="*/ 87 w 107"/>
                <a:gd name="T37" fmla="*/ 70 h 90"/>
                <a:gd name="T38" fmla="*/ 87 w 107"/>
                <a:gd name="T39" fmla="*/ 66 h 90"/>
                <a:gd name="T40" fmla="*/ 69 w 107"/>
                <a:gd name="T41" fmla="*/ 52 h 90"/>
                <a:gd name="T42" fmla="*/ 76 w 107"/>
                <a:gd name="T43" fmla="*/ 45 h 90"/>
                <a:gd name="T44" fmla="*/ 94 w 107"/>
                <a:gd name="T45" fmla="*/ 59 h 90"/>
                <a:gd name="T46" fmla="*/ 101 w 107"/>
                <a:gd name="T47" fmla="*/ 73 h 90"/>
                <a:gd name="T48" fmla="*/ 107 w 107"/>
                <a:gd name="T49" fmla="*/ 84 h 90"/>
                <a:gd name="T50" fmla="*/ 94 w 107"/>
                <a:gd name="T51" fmla="*/ 90 h 90"/>
                <a:gd name="T52" fmla="*/ 69 w 107"/>
                <a:gd name="T53" fmla="*/ 70 h 90"/>
                <a:gd name="T54" fmla="*/ 66 w 107"/>
                <a:gd name="T55" fmla="*/ 77 h 90"/>
                <a:gd name="T56" fmla="*/ 59 w 107"/>
                <a:gd name="T57" fmla="*/ 70 h 90"/>
                <a:gd name="T58" fmla="*/ 55 w 107"/>
                <a:gd name="T59" fmla="*/ 73 h 90"/>
                <a:gd name="T60" fmla="*/ 52 w 107"/>
                <a:gd name="T61" fmla="*/ 80 h 90"/>
                <a:gd name="T62" fmla="*/ 41 w 107"/>
                <a:gd name="T63" fmla="*/ 63 h 90"/>
                <a:gd name="T64" fmla="*/ 31 w 107"/>
                <a:gd name="T65" fmla="*/ 56 h 90"/>
                <a:gd name="T66" fmla="*/ 0 w 107"/>
                <a:gd name="T67" fmla="*/ 32 h 90"/>
                <a:gd name="T68" fmla="*/ 14 w 107"/>
                <a:gd name="T69"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0">
                  <a:moveTo>
                    <a:pt x="14" y="7"/>
                  </a:moveTo>
                  <a:lnTo>
                    <a:pt x="17" y="7"/>
                  </a:lnTo>
                  <a:lnTo>
                    <a:pt x="21" y="7"/>
                  </a:lnTo>
                  <a:lnTo>
                    <a:pt x="21" y="4"/>
                  </a:lnTo>
                  <a:lnTo>
                    <a:pt x="21" y="0"/>
                  </a:lnTo>
                  <a:lnTo>
                    <a:pt x="28" y="4"/>
                  </a:lnTo>
                  <a:lnTo>
                    <a:pt x="38" y="7"/>
                  </a:lnTo>
                  <a:lnTo>
                    <a:pt x="35" y="11"/>
                  </a:lnTo>
                  <a:lnTo>
                    <a:pt x="38" y="32"/>
                  </a:lnTo>
                  <a:lnTo>
                    <a:pt x="31" y="32"/>
                  </a:lnTo>
                  <a:lnTo>
                    <a:pt x="28" y="42"/>
                  </a:lnTo>
                  <a:lnTo>
                    <a:pt x="38" y="52"/>
                  </a:lnTo>
                  <a:lnTo>
                    <a:pt x="52" y="63"/>
                  </a:lnTo>
                  <a:lnTo>
                    <a:pt x="55" y="59"/>
                  </a:lnTo>
                  <a:lnTo>
                    <a:pt x="48" y="52"/>
                  </a:lnTo>
                  <a:lnTo>
                    <a:pt x="55" y="49"/>
                  </a:lnTo>
                  <a:lnTo>
                    <a:pt x="66" y="59"/>
                  </a:lnTo>
                  <a:lnTo>
                    <a:pt x="73" y="66"/>
                  </a:lnTo>
                  <a:lnTo>
                    <a:pt x="87" y="70"/>
                  </a:lnTo>
                  <a:lnTo>
                    <a:pt x="87" y="66"/>
                  </a:lnTo>
                  <a:lnTo>
                    <a:pt x="69" y="52"/>
                  </a:lnTo>
                  <a:lnTo>
                    <a:pt x="76" y="45"/>
                  </a:lnTo>
                  <a:lnTo>
                    <a:pt x="94" y="59"/>
                  </a:lnTo>
                  <a:lnTo>
                    <a:pt x="101" y="73"/>
                  </a:lnTo>
                  <a:lnTo>
                    <a:pt x="107" y="84"/>
                  </a:lnTo>
                  <a:lnTo>
                    <a:pt x="94" y="90"/>
                  </a:lnTo>
                  <a:lnTo>
                    <a:pt x="69" y="70"/>
                  </a:lnTo>
                  <a:lnTo>
                    <a:pt x="66" y="77"/>
                  </a:lnTo>
                  <a:lnTo>
                    <a:pt x="59" y="70"/>
                  </a:lnTo>
                  <a:lnTo>
                    <a:pt x="55" y="73"/>
                  </a:lnTo>
                  <a:lnTo>
                    <a:pt x="52" y="80"/>
                  </a:lnTo>
                  <a:lnTo>
                    <a:pt x="41" y="63"/>
                  </a:lnTo>
                  <a:lnTo>
                    <a:pt x="31" y="56"/>
                  </a:lnTo>
                  <a:lnTo>
                    <a:pt x="0" y="32"/>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397" name="Freeform 252">
              <a:extLst>
                <a:ext uri="{FF2B5EF4-FFF2-40B4-BE49-F238E27FC236}">
                  <a16:creationId xmlns:a16="http://schemas.microsoft.com/office/drawing/2014/main" id="{9AE86A4A-50D8-A0EE-1C8B-41252C164EB9}"/>
                </a:ext>
                <a:ext uri="{C183D7F6-B498-43B3-948B-1728B52AA6E4}">
                  <adec:decorative xmlns:adec="http://schemas.microsoft.com/office/drawing/2017/decorative" val="1"/>
                </a:ext>
              </a:extLst>
            </p:cNvPr>
            <p:cNvSpPr>
              <a:spLocks/>
            </p:cNvSpPr>
            <p:nvPr/>
          </p:nvSpPr>
          <p:spPr bwMode="auto">
            <a:xfrm>
              <a:off x="9139026" y="4493816"/>
              <a:ext cx="209556" cy="183362"/>
            </a:xfrm>
            <a:custGeom>
              <a:avLst/>
              <a:gdLst>
                <a:gd name="T0" fmla="*/ 66 w 72"/>
                <a:gd name="T1" fmla="*/ 4 h 63"/>
                <a:gd name="T2" fmla="*/ 72 w 72"/>
                <a:gd name="T3" fmla="*/ 21 h 63"/>
                <a:gd name="T4" fmla="*/ 66 w 72"/>
                <a:gd name="T5" fmla="*/ 25 h 63"/>
                <a:gd name="T6" fmla="*/ 69 w 72"/>
                <a:gd name="T7" fmla="*/ 32 h 63"/>
                <a:gd name="T8" fmla="*/ 55 w 72"/>
                <a:gd name="T9" fmla="*/ 42 h 63"/>
                <a:gd name="T10" fmla="*/ 45 w 72"/>
                <a:gd name="T11" fmla="*/ 63 h 63"/>
                <a:gd name="T12" fmla="*/ 34 w 72"/>
                <a:gd name="T13" fmla="*/ 56 h 63"/>
                <a:gd name="T14" fmla="*/ 20 w 72"/>
                <a:gd name="T15" fmla="*/ 59 h 63"/>
                <a:gd name="T16" fmla="*/ 24 w 72"/>
                <a:gd name="T17" fmla="*/ 46 h 63"/>
                <a:gd name="T18" fmla="*/ 3 w 72"/>
                <a:gd name="T19" fmla="*/ 39 h 63"/>
                <a:gd name="T20" fmla="*/ 6 w 72"/>
                <a:gd name="T21" fmla="*/ 28 h 63"/>
                <a:gd name="T22" fmla="*/ 0 w 72"/>
                <a:gd name="T23" fmla="*/ 7 h 63"/>
                <a:gd name="T24" fmla="*/ 10 w 72"/>
                <a:gd name="T25" fmla="*/ 0 h 63"/>
                <a:gd name="T26" fmla="*/ 27 w 72"/>
                <a:gd name="T27" fmla="*/ 11 h 63"/>
                <a:gd name="T28" fmla="*/ 52 w 72"/>
                <a:gd name="T29" fmla="*/ 11 h 63"/>
                <a:gd name="T30" fmla="*/ 66 w 72"/>
                <a:gd name="T3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63">
                  <a:moveTo>
                    <a:pt x="66" y="4"/>
                  </a:moveTo>
                  <a:lnTo>
                    <a:pt x="72" y="21"/>
                  </a:lnTo>
                  <a:lnTo>
                    <a:pt x="66" y="25"/>
                  </a:lnTo>
                  <a:lnTo>
                    <a:pt x="69" y="32"/>
                  </a:lnTo>
                  <a:lnTo>
                    <a:pt x="55" y="42"/>
                  </a:lnTo>
                  <a:lnTo>
                    <a:pt x="45" y="63"/>
                  </a:lnTo>
                  <a:lnTo>
                    <a:pt x="34" y="56"/>
                  </a:lnTo>
                  <a:lnTo>
                    <a:pt x="20" y="59"/>
                  </a:lnTo>
                  <a:lnTo>
                    <a:pt x="24" y="46"/>
                  </a:lnTo>
                  <a:lnTo>
                    <a:pt x="3" y="39"/>
                  </a:lnTo>
                  <a:lnTo>
                    <a:pt x="6" y="28"/>
                  </a:lnTo>
                  <a:lnTo>
                    <a:pt x="0" y="7"/>
                  </a:lnTo>
                  <a:lnTo>
                    <a:pt x="10" y="0"/>
                  </a:lnTo>
                  <a:lnTo>
                    <a:pt x="27" y="11"/>
                  </a:lnTo>
                  <a:lnTo>
                    <a:pt x="52" y="11"/>
                  </a:lnTo>
                  <a:lnTo>
                    <a:pt x="66"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398" name="Freeform 150">
              <a:extLst>
                <a:ext uri="{FF2B5EF4-FFF2-40B4-BE49-F238E27FC236}">
                  <a16:creationId xmlns:a16="http://schemas.microsoft.com/office/drawing/2014/main" id="{2EA5B717-0AED-F810-E5F1-5983AA4AB241}"/>
                </a:ext>
                <a:ext uri="{C183D7F6-B498-43B3-948B-1728B52AA6E4}">
                  <adec:decorative xmlns:adec="http://schemas.microsoft.com/office/drawing/2017/decorative" val="1"/>
                </a:ext>
              </a:extLst>
            </p:cNvPr>
            <p:cNvSpPr>
              <a:spLocks/>
            </p:cNvSpPr>
            <p:nvPr/>
          </p:nvSpPr>
          <p:spPr bwMode="auto">
            <a:xfrm>
              <a:off x="9683288" y="3888433"/>
              <a:ext cx="212467" cy="183362"/>
            </a:xfrm>
            <a:custGeom>
              <a:avLst/>
              <a:gdLst>
                <a:gd name="T0" fmla="*/ 0 w 73"/>
                <a:gd name="T1" fmla="*/ 31 h 63"/>
                <a:gd name="T2" fmla="*/ 7 w 73"/>
                <a:gd name="T3" fmla="*/ 21 h 63"/>
                <a:gd name="T4" fmla="*/ 21 w 73"/>
                <a:gd name="T5" fmla="*/ 21 h 63"/>
                <a:gd name="T6" fmla="*/ 28 w 73"/>
                <a:gd name="T7" fmla="*/ 21 h 63"/>
                <a:gd name="T8" fmla="*/ 42 w 73"/>
                <a:gd name="T9" fmla="*/ 0 h 63"/>
                <a:gd name="T10" fmla="*/ 45 w 73"/>
                <a:gd name="T11" fmla="*/ 4 h 63"/>
                <a:gd name="T12" fmla="*/ 73 w 73"/>
                <a:gd name="T13" fmla="*/ 31 h 63"/>
                <a:gd name="T14" fmla="*/ 63 w 73"/>
                <a:gd name="T15" fmla="*/ 31 h 63"/>
                <a:gd name="T16" fmla="*/ 56 w 73"/>
                <a:gd name="T17" fmla="*/ 49 h 63"/>
                <a:gd name="T18" fmla="*/ 49 w 73"/>
                <a:gd name="T19" fmla="*/ 63 h 63"/>
                <a:gd name="T20" fmla="*/ 31 w 73"/>
                <a:gd name="T21" fmla="*/ 56 h 63"/>
                <a:gd name="T22" fmla="*/ 21 w 73"/>
                <a:gd name="T23" fmla="*/ 42 h 63"/>
                <a:gd name="T24" fmla="*/ 0 w 73"/>
                <a:gd name="T25"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3">
                  <a:moveTo>
                    <a:pt x="0" y="31"/>
                  </a:moveTo>
                  <a:lnTo>
                    <a:pt x="7" y="21"/>
                  </a:lnTo>
                  <a:lnTo>
                    <a:pt x="21" y="21"/>
                  </a:lnTo>
                  <a:lnTo>
                    <a:pt x="28" y="21"/>
                  </a:lnTo>
                  <a:lnTo>
                    <a:pt x="42" y="0"/>
                  </a:lnTo>
                  <a:lnTo>
                    <a:pt x="45" y="4"/>
                  </a:lnTo>
                  <a:lnTo>
                    <a:pt x="73" y="31"/>
                  </a:lnTo>
                  <a:lnTo>
                    <a:pt x="63" y="31"/>
                  </a:lnTo>
                  <a:lnTo>
                    <a:pt x="56" y="49"/>
                  </a:lnTo>
                  <a:lnTo>
                    <a:pt x="49" y="63"/>
                  </a:lnTo>
                  <a:lnTo>
                    <a:pt x="31" y="56"/>
                  </a:lnTo>
                  <a:lnTo>
                    <a:pt x="21" y="42"/>
                  </a:lnTo>
                  <a:lnTo>
                    <a:pt x="0" y="3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399" name="Freeform 197">
              <a:extLst>
                <a:ext uri="{FF2B5EF4-FFF2-40B4-BE49-F238E27FC236}">
                  <a16:creationId xmlns:a16="http://schemas.microsoft.com/office/drawing/2014/main" id="{41EB221C-6589-A228-A8D5-5B02A479D6E5}"/>
                </a:ext>
                <a:ext uri="{C183D7F6-B498-43B3-948B-1728B52AA6E4}">
                  <adec:decorative xmlns:adec="http://schemas.microsoft.com/office/drawing/2017/decorative" val="1"/>
                </a:ext>
              </a:extLst>
            </p:cNvPr>
            <p:cNvSpPr>
              <a:spLocks/>
            </p:cNvSpPr>
            <p:nvPr/>
          </p:nvSpPr>
          <p:spPr bwMode="auto">
            <a:xfrm>
              <a:off x="9409702" y="4223139"/>
              <a:ext cx="133883" cy="160078"/>
            </a:xfrm>
            <a:custGeom>
              <a:avLst/>
              <a:gdLst>
                <a:gd name="T0" fmla="*/ 32 w 46"/>
                <a:gd name="T1" fmla="*/ 3 h 55"/>
                <a:gd name="T2" fmla="*/ 39 w 46"/>
                <a:gd name="T3" fmla="*/ 10 h 55"/>
                <a:gd name="T4" fmla="*/ 39 w 46"/>
                <a:gd name="T5" fmla="*/ 28 h 55"/>
                <a:gd name="T6" fmla="*/ 46 w 46"/>
                <a:gd name="T7" fmla="*/ 41 h 55"/>
                <a:gd name="T8" fmla="*/ 32 w 46"/>
                <a:gd name="T9" fmla="*/ 55 h 55"/>
                <a:gd name="T10" fmla="*/ 18 w 46"/>
                <a:gd name="T11" fmla="*/ 52 h 55"/>
                <a:gd name="T12" fmla="*/ 0 w 46"/>
                <a:gd name="T13" fmla="*/ 28 h 55"/>
                <a:gd name="T14" fmla="*/ 0 w 46"/>
                <a:gd name="T15" fmla="*/ 7 h 55"/>
                <a:gd name="T16" fmla="*/ 21 w 46"/>
                <a:gd name="T17" fmla="*/ 0 h 55"/>
                <a:gd name="T18" fmla="*/ 28 w 46"/>
                <a:gd name="T19" fmla="*/ 7 h 55"/>
                <a:gd name="T20" fmla="*/ 32 w 46"/>
                <a:gd name="T21"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5">
                  <a:moveTo>
                    <a:pt x="32" y="3"/>
                  </a:moveTo>
                  <a:lnTo>
                    <a:pt x="39" y="10"/>
                  </a:lnTo>
                  <a:lnTo>
                    <a:pt x="39" y="28"/>
                  </a:lnTo>
                  <a:lnTo>
                    <a:pt x="46" y="41"/>
                  </a:lnTo>
                  <a:lnTo>
                    <a:pt x="32" y="55"/>
                  </a:lnTo>
                  <a:lnTo>
                    <a:pt x="18" y="52"/>
                  </a:lnTo>
                  <a:lnTo>
                    <a:pt x="0" y="28"/>
                  </a:lnTo>
                  <a:lnTo>
                    <a:pt x="0" y="7"/>
                  </a:lnTo>
                  <a:lnTo>
                    <a:pt x="21" y="0"/>
                  </a:lnTo>
                  <a:lnTo>
                    <a:pt x="28" y="7"/>
                  </a:lnTo>
                  <a:lnTo>
                    <a:pt x="32"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00" name="Freeform 314">
              <a:extLst>
                <a:ext uri="{FF2B5EF4-FFF2-40B4-BE49-F238E27FC236}">
                  <a16:creationId xmlns:a16="http://schemas.microsoft.com/office/drawing/2014/main" id="{3EE285F0-150F-B11A-58DC-88E7D6B2DE28}"/>
                </a:ext>
                <a:ext uri="{C183D7F6-B498-43B3-948B-1728B52AA6E4}">
                  <adec:decorative xmlns:adec="http://schemas.microsoft.com/office/drawing/2017/decorative" val="1"/>
                </a:ext>
              </a:extLst>
            </p:cNvPr>
            <p:cNvSpPr>
              <a:spLocks/>
            </p:cNvSpPr>
            <p:nvPr/>
          </p:nvSpPr>
          <p:spPr bwMode="auto">
            <a:xfrm>
              <a:off x="9045891" y="6050931"/>
              <a:ext cx="293961" cy="291050"/>
            </a:xfrm>
            <a:custGeom>
              <a:avLst/>
              <a:gdLst>
                <a:gd name="T0" fmla="*/ 49 w 101"/>
                <a:gd name="T1" fmla="*/ 0 h 100"/>
                <a:gd name="T2" fmla="*/ 63 w 101"/>
                <a:gd name="T3" fmla="*/ 7 h 100"/>
                <a:gd name="T4" fmla="*/ 73 w 101"/>
                <a:gd name="T5" fmla="*/ 3 h 100"/>
                <a:gd name="T6" fmla="*/ 73 w 101"/>
                <a:gd name="T7" fmla="*/ 14 h 100"/>
                <a:gd name="T8" fmla="*/ 80 w 101"/>
                <a:gd name="T9" fmla="*/ 17 h 100"/>
                <a:gd name="T10" fmla="*/ 84 w 101"/>
                <a:gd name="T11" fmla="*/ 24 h 100"/>
                <a:gd name="T12" fmla="*/ 94 w 101"/>
                <a:gd name="T13" fmla="*/ 20 h 100"/>
                <a:gd name="T14" fmla="*/ 94 w 101"/>
                <a:gd name="T15" fmla="*/ 31 h 100"/>
                <a:gd name="T16" fmla="*/ 101 w 101"/>
                <a:gd name="T17" fmla="*/ 34 h 100"/>
                <a:gd name="T18" fmla="*/ 101 w 101"/>
                <a:gd name="T19" fmla="*/ 45 h 100"/>
                <a:gd name="T20" fmla="*/ 98 w 101"/>
                <a:gd name="T21" fmla="*/ 48 h 100"/>
                <a:gd name="T22" fmla="*/ 94 w 101"/>
                <a:gd name="T23" fmla="*/ 59 h 100"/>
                <a:gd name="T24" fmla="*/ 84 w 101"/>
                <a:gd name="T25" fmla="*/ 66 h 100"/>
                <a:gd name="T26" fmla="*/ 84 w 101"/>
                <a:gd name="T27" fmla="*/ 86 h 100"/>
                <a:gd name="T28" fmla="*/ 73 w 101"/>
                <a:gd name="T29" fmla="*/ 83 h 100"/>
                <a:gd name="T30" fmla="*/ 56 w 101"/>
                <a:gd name="T31" fmla="*/ 93 h 100"/>
                <a:gd name="T32" fmla="*/ 49 w 101"/>
                <a:gd name="T33" fmla="*/ 86 h 100"/>
                <a:gd name="T34" fmla="*/ 35 w 101"/>
                <a:gd name="T35" fmla="*/ 100 h 100"/>
                <a:gd name="T36" fmla="*/ 25 w 101"/>
                <a:gd name="T37" fmla="*/ 100 h 100"/>
                <a:gd name="T38" fmla="*/ 18 w 101"/>
                <a:gd name="T39" fmla="*/ 100 h 100"/>
                <a:gd name="T40" fmla="*/ 18 w 101"/>
                <a:gd name="T41" fmla="*/ 97 h 100"/>
                <a:gd name="T42" fmla="*/ 14 w 101"/>
                <a:gd name="T43" fmla="*/ 97 h 100"/>
                <a:gd name="T44" fmla="*/ 11 w 101"/>
                <a:gd name="T45" fmla="*/ 93 h 100"/>
                <a:gd name="T46" fmla="*/ 4 w 101"/>
                <a:gd name="T47" fmla="*/ 90 h 100"/>
                <a:gd name="T48" fmla="*/ 4 w 101"/>
                <a:gd name="T49" fmla="*/ 83 h 100"/>
                <a:gd name="T50" fmla="*/ 4 w 101"/>
                <a:gd name="T51" fmla="*/ 79 h 100"/>
                <a:gd name="T52" fmla="*/ 4 w 101"/>
                <a:gd name="T53" fmla="*/ 76 h 100"/>
                <a:gd name="T54" fmla="*/ 14 w 101"/>
                <a:gd name="T55" fmla="*/ 66 h 100"/>
                <a:gd name="T56" fmla="*/ 18 w 101"/>
                <a:gd name="T57" fmla="*/ 59 h 100"/>
                <a:gd name="T58" fmla="*/ 21 w 101"/>
                <a:gd name="T59" fmla="*/ 59 h 100"/>
                <a:gd name="T60" fmla="*/ 25 w 101"/>
                <a:gd name="T61" fmla="*/ 52 h 100"/>
                <a:gd name="T62" fmla="*/ 21 w 101"/>
                <a:gd name="T63" fmla="*/ 48 h 100"/>
                <a:gd name="T64" fmla="*/ 21 w 101"/>
                <a:gd name="T65" fmla="*/ 45 h 100"/>
                <a:gd name="T66" fmla="*/ 11 w 101"/>
                <a:gd name="T67" fmla="*/ 52 h 100"/>
                <a:gd name="T68" fmla="*/ 4 w 101"/>
                <a:gd name="T69" fmla="*/ 59 h 100"/>
                <a:gd name="T70" fmla="*/ 0 w 101"/>
                <a:gd name="T71" fmla="*/ 41 h 100"/>
                <a:gd name="T72" fmla="*/ 7 w 101"/>
                <a:gd name="T73" fmla="*/ 24 h 100"/>
                <a:gd name="T74" fmla="*/ 4 w 101"/>
                <a:gd name="T75" fmla="*/ 14 h 100"/>
                <a:gd name="T76" fmla="*/ 32 w 101"/>
                <a:gd name="T77" fmla="*/ 3 h 100"/>
                <a:gd name="T78" fmla="*/ 45 w 101"/>
                <a:gd name="T79" fmla="*/ 0 h 100"/>
                <a:gd name="T80" fmla="*/ 49 w 101"/>
                <a:gd name="T8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0">
                  <a:moveTo>
                    <a:pt x="49" y="0"/>
                  </a:moveTo>
                  <a:lnTo>
                    <a:pt x="63" y="7"/>
                  </a:lnTo>
                  <a:lnTo>
                    <a:pt x="73" y="3"/>
                  </a:lnTo>
                  <a:lnTo>
                    <a:pt x="73" y="14"/>
                  </a:lnTo>
                  <a:lnTo>
                    <a:pt x="80" y="17"/>
                  </a:lnTo>
                  <a:lnTo>
                    <a:pt x="84" y="24"/>
                  </a:lnTo>
                  <a:lnTo>
                    <a:pt x="94" y="20"/>
                  </a:lnTo>
                  <a:lnTo>
                    <a:pt x="94" y="31"/>
                  </a:lnTo>
                  <a:lnTo>
                    <a:pt x="101" y="34"/>
                  </a:lnTo>
                  <a:lnTo>
                    <a:pt x="101" y="45"/>
                  </a:lnTo>
                  <a:lnTo>
                    <a:pt x="98" y="48"/>
                  </a:lnTo>
                  <a:lnTo>
                    <a:pt x="94" y="59"/>
                  </a:lnTo>
                  <a:lnTo>
                    <a:pt x="84" y="66"/>
                  </a:lnTo>
                  <a:lnTo>
                    <a:pt x="84" y="86"/>
                  </a:lnTo>
                  <a:lnTo>
                    <a:pt x="73" y="83"/>
                  </a:lnTo>
                  <a:lnTo>
                    <a:pt x="56" y="93"/>
                  </a:lnTo>
                  <a:lnTo>
                    <a:pt x="49" y="86"/>
                  </a:lnTo>
                  <a:lnTo>
                    <a:pt x="35" y="100"/>
                  </a:lnTo>
                  <a:lnTo>
                    <a:pt x="25" y="100"/>
                  </a:lnTo>
                  <a:lnTo>
                    <a:pt x="18" y="100"/>
                  </a:lnTo>
                  <a:lnTo>
                    <a:pt x="18" y="97"/>
                  </a:lnTo>
                  <a:lnTo>
                    <a:pt x="14" y="97"/>
                  </a:lnTo>
                  <a:lnTo>
                    <a:pt x="11" y="93"/>
                  </a:lnTo>
                  <a:lnTo>
                    <a:pt x="4" y="90"/>
                  </a:lnTo>
                  <a:lnTo>
                    <a:pt x="4" y="83"/>
                  </a:lnTo>
                  <a:lnTo>
                    <a:pt x="4" y="79"/>
                  </a:lnTo>
                  <a:lnTo>
                    <a:pt x="4" y="76"/>
                  </a:lnTo>
                  <a:lnTo>
                    <a:pt x="14" y="66"/>
                  </a:lnTo>
                  <a:lnTo>
                    <a:pt x="18" y="59"/>
                  </a:lnTo>
                  <a:lnTo>
                    <a:pt x="21" y="59"/>
                  </a:lnTo>
                  <a:lnTo>
                    <a:pt x="25" y="52"/>
                  </a:lnTo>
                  <a:lnTo>
                    <a:pt x="21" y="48"/>
                  </a:lnTo>
                  <a:lnTo>
                    <a:pt x="21" y="45"/>
                  </a:lnTo>
                  <a:lnTo>
                    <a:pt x="11" y="52"/>
                  </a:lnTo>
                  <a:lnTo>
                    <a:pt x="4" y="59"/>
                  </a:lnTo>
                  <a:lnTo>
                    <a:pt x="0" y="41"/>
                  </a:lnTo>
                  <a:lnTo>
                    <a:pt x="7" y="24"/>
                  </a:lnTo>
                  <a:lnTo>
                    <a:pt x="4" y="14"/>
                  </a:lnTo>
                  <a:lnTo>
                    <a:pt x="32" y="3"/>
                  </a:lnTo>
                  <a:lnTo>
                    <a:pt x="45" y="0"/>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1" name="Freeform 21">
              <a:extLst>
                <a:ext uri="{FF2B5EF4-FFF2-40B4-BE49-F238E27FC236}">
                  <a16:creationId xmlns:a16="http://schemas.microsoft.com/office/drawing/2014/main" id="{26DCEA56-332D-8BB6-0A13-11FC98D16BCF}"/>
                </a:ext>
                <a:ext uri="{C183D7F6-B498-43B3-948B-1728B52AA6E4}">
                  <adec:decorative xmlns:adec="http://schemas.microsoft.com/office/drawing/2017/decorative" val="1"/>
                </a:ext>
              </a:extLst>
            </p:cNvPr>
            <p:cNvSpPr>
              <a:spLocks/>
            </p:cNvSpPr>
            <p:nvPr/>
          </p:nvSpPr>
          <p:spPr bwMode="auto">
            <a:xfrm>
              <a:off x="10745620" y="4930391"/>
              <a:ext cx="395828" cy="552994"/>
            </a:xfrm>
            <a:custGeom>
              <a:avLst/>
              <a:gdLst>
                <a:gd name="T0" fmla="*/ 136 w 136"/>
                <a:gd name="T1" fmla="*/ 118 h 190"/>
                <a:gd name="T2" fmla="*/ 129 w 136"/>
                <a:gd name="T3" fmla="*/ 100 h 190"/>
                <a:gd name="T4" fmla="*/ 132 w 136"/>
                <a:gd name="T5" fmla="*/ 93 h 190"/>
                <a:gd name="T6" fmla="*/ 129 w 136"/>
                <a:gd name="T7" fmla="*/ 86 h 190"/>
                <a:gd name="T8" fmla="*/ 115 w 136"/>
                <a:gd name="T9" fmla="*/ 76 h 190"/>
                <a:gd name="T10" fmla="*/ 111 w 136"/>
                <a:gd name="T11" fmla="*/ 59 h 190"/>
                <a:gd name="T12" fmla="*/ 108 w 136"/>
                <a:gd name="T13" fmla="*/ 52 h 190"/>
                <a:gd name="T14" fmla="*/ 108 w 136"/>
                <a:gd name="T15" fmla="*/ 38 h 190"/>
                <a:gd name="T16" fmla="*/ 94 w 136"/>
                <a:gd name="T17" fmla="*/ 13 h 190"/>
                <a:gd name="T18" fmla="*/ 94 w 136"/>
                <a:gd name="T19" fmla="*/ 7 h 190"/>
                <a:gd name="T20" fmla="*/ 87 w 136"/>
                <a:gd name="T21" fmla="*/ 0 h 190"/>
                <a:gd name="T22" fmla="*/ 80 w 136"/>
                <a:gd name="T23" fmla="*/ 3 h 190"/>
                <a:gd name="T24" fmla="*/ 83 w 136"/>
                <a:gd name="T25" fmla="*/ 13 h 190"/>
                <a:gd name="T26" fmla="*/ 70 w 136"/>
                <a:gd name="T27" fmla="*/ 17 h 190"/>
                <a:gd name="T28" fmla="*/ 66 w 136"/>
                <a:gd name="T29" fmla="*/ 13 h 190"/>
                <a:gd name="T30" fmla="*/ 56 w 136"/>
                <a:gd name="T31" fmla="*/ 17 h 190"/>
                <a:gd name="T32" fmla="*/ 59 w 136"/>
                <a:gd name="T33" fmla="*/ 27 h 190"/>
                <a:gd name="T34" fmla="*/ 56 w 136"/>
                <a:gd name="T35" fmla="*/ 34 h 190"/>
                <a:gd name="T36" fmla="*/ 49 w 136"/>
                <a:gd name="T37" fmla="*/ 31 h 190"/>
                <a:gd name="T38" fmla="*/ 42 w 136"/>
                <a:gd name="T39" fmla="*/ 27 h 190"/>
                <a:gd name="T40" fmla="*/ 38 w 136"/>
                <a:gd name="T41" fmla="*/ 31 h 190"/>
                <a:gd name="T42" fmla="*/ 42 w 136"/>
                <a:gd name="T43" fmla="*/ 45 h 190"/>
                <a:gd name="T44" fmla="*/ 38 w 136"/>
                <a:gd name="T45" fmla="*/ 45 h 190"/>
                <a:gd name="T46" fmla="*/ 31 w 136"/>
                <a:gd name="T47" fmla="*/ 45 h 190"/>
                <a:gd name="T48" fmla="*/ 28 w 136"/>
                <a:gd name="T49" fmla="*/ 41 h 190"/>
                <a:gd name="T50" fmla="*/ 24 w 136"/>
                <a:gd name="T51" fmla="*/ 55 h 190"/>
                <a:gd name="T52" fmla="*/ 17 w 136"/>
                <a:gd name="T53" fmla="*/ 52 h 190"/>
                <a:gd name="T54" fmla="*/ 4 w 136"/>
                <a:gd name="T55" fmla="*/ 45 h 190"/>
                <a:gd name="T56" fmla="*/ 0 w 136"/>
                <a:gd name="T57" fmla="*/ 55 h 190"/>
                <a:gd name="T58" fmla="*/ 7 w 136"/>
                <a:gd name="T59" fmla="*/ 59 h 190"/>
                <a:gd name="T60" fmla="*/ 17 w 136"/>
                <a:gd name="T61" fmla="*/ 62 h 190"/>
                <a:gd name="T62" fmla="*/ 28 w 136"/>
                <a:gd name="T63" fmla="*/ 69 h 190"/>
                <a:gd name="T64" fmla="*/ 28 w 136"/>
                <a:gd name="T65" fmla="*/ 76 h 190"/>
                <a:gd name="T66" fmla="*/ 42 w 136"/>
                <a:gd name="T67" fmla="*/ 93 h 190"/>
                <a:gd name="T68" fmla="*/ 31 w 136"/>
                <a:gd name="T69" fmla="*/ 104 h 190"/>
                <a:gd name="T70" fmla="*/ 21 w 136"/>
                <a:gd name="T71" fmla="*/ 100 h 190"/>
                <a:gd name="T72" fmla="*/ 7 w 136"/>
                <a:gd name="T73" fmla="*/ 114 h 190"/>
                <a:gd name="T74" fmla="*/ 7 w 136"/>
                <a:gd name="T75" fmla="*/ 118 h 190"/>
                <a:gd name="T76" fmla="*/ 21 w 136"/>
                <a:gd name="T77" fmla="*/ 128 h 190"/>
                <a:gd name="T78" fmla="*/ 28 w 136"/>
                <a:gd name="T79" fmla="*/ 142 h 190"/>
                <a:gd name="T80" fmla="*/ 24 w 136"/>
                <a:gd name="T81" fmla="*/ 149 h 190"/>
                <a:gd name="T82" fmla="*/ 28 w 136"/>
                <a:gd name="T83" fmla="*/ 156 h 190"/>
                <a:gd name="T84" fmla="*/ 28 w 136"/>
                <a:gd name="T85" fmla="*/ 163 h 190"/>
                <a:gd name="T86" fmla="*/ 52 w 136"/>
                <a:gd name="T87" fmla="*/ 177 h 190"/>
                <a:gd name="T88" fmla="*/ 52 w 136"/>
                <a:gd name="T89" fmla="*/ 180 h 190"/>
                <a:gd name="T90" fmla="*/ 59 w 136"/>
                <a:gd name="T91" fmla="*/ 187 h 190"/>
                <a:gd name="T92" fmla="*/ 73 w 136"/>
                <a:gd name="T93" fmla="*/ 190 h 190"/>
                <a:gd name="T94" fmla="*/ 94 w 136"/>
                <a:gd name="T95" fmla="*/ 183 h 190"/>
                <a:gd name="T96" fmla="*/ 108 w 136"/>
                <a:gd name="T97" fmla="*/ 159 h 190"/>
                <a:gd name="T98" fmla="*/ 125 w 136"/>
                <a:gd name="T99" fmla="*/ 156 h 190"/>
                <a:gd name="T100" fmla="*/ 129 w 136"/>
                <a:gd name="T101" fmla="*/ 145 h 190"/>
                <a:gd name="T102" fmla="*/ 136 w 136"/>
                <a:gd name="T103" fmla="*/ 11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6" h="190">
                  <a:moveTo>
                    <a:pt x="136" y="118"/>
                  </a:moveTo>
                  <a:lnTo>
                    <a:pt x="129" y="100"/>
                  </a:lnTo>
                  <a:lnTo>
                    <a:pt x="132" y="93"/>
                  </a:lnTo>
                  <a:lnTo>
                    <a:pt x="129" y="86"/>
                  </a:lnTo>
                  <a:lnTo>
                    <a:pt x="115" y="76"/>
                  </a:lnTo>
                  <a:lnTo>
                    <a:pt x="111" y="59"/>
                  </a:lnTo>
                  <a:lnTo>
                    <a:pt x="108" y="52"/>
                  </a:lnTo>
                  <a:lnTo>
                    <a:pt x="108" y="38"/>
                  </a:lnTo>
                  <a:lnTo>
                    <a:pt x="94" y="13"/>
                  </a:lnTo>
                  <a:lnTo>
                    <a:pt x="94" y="7"/>
                  </a:lnTo>
                  <a:lnTo>
                    <a:pt x="87" y="0"/>
                  </a:lnTo>
                  <a:lnTo>
                    <a:pt x="80" y="3"/>
                  </a:lnTo>
                  <a:lnTo>
                    <a:pt x="83" y="13"/>
                  </a:lnTo>
                  <a:lnTo>
                    <a:pt x="70" y="17"/>
                  </a:lnTo>
                  <a:lnTo>
                    <a:pt x="66" y="13"/>
                  </a:lnTo>
                  <a:lnTo>
                    <a:pt x="56" y="17"/>
                  </a:lnTo>
                  <a:lnTo>
                    <a:pt x="59" y="27"/>
                  </a:lnTo>
                  <a:lnTo>
                    <a:pt x="56" y="34"/>
                  </a:lnTo>
                  <a:lnTo>
                    <a:pt x="49" y="31"/>
                  </a:lnTo>
                  <a:lnTo>
                    <a:pt x="42" y="27"/>
                  </a:lnTo>
                  <a:lnTo>
                    <a:pt x="38" y="31"/>
                  </a:lnTo>
                  <a:lnTo>
                    <a:pt x="42" y="45"/>
                  </a:lnTo>
                  <a:lnTo>
                    <a:pt x="38" y="45"/>
                  </a:lnTo>
                  <a:lnTo>
                    <a:pt x="31" y="45"/>
                  </a:lnTo>
                  <a:lnTo>
                    <a:pt x="28" y="41"/>
                  </a:lnTo>
                  <a:lnTo>
                    <a:pt x="24" y="55"/>
                  </a:lnTo>
                  <a:lnTo>
                    <a:pt x="17" y="52"/>
                  </a:lnTo>
                  <a:lnTo>
                    <a:pt x="4" y="45"/>
                  </a:lnTo>
                  <a:lnTo>
                    <a:pt x="0" y="55"/>
                  </a:lnTo>
                  <a:lnTo>
                    <a:pt x="7" y="59"/>
                  </a:lnTo>
                  <a:lnTo>
                    <a:pt x="17" y="62"/>
                  </a:lnTo>
                  <a:lnTo>
                    <a:pt x="28" y="69"/>
                  </a:lnTo>
                  <a:lnTo>
                    <a:pt x="28" y="76"/>
                  </a:lnTo>
                  <a:lnTo>
                    <a:pt x="42" y="93"/>
                  </a:lnTo>
                  <a:lnTo>
                    <a:pt x="31" y="104"/>
                  </a:lnTo>
                  <a:lnTo>
                    <a:pt x="21" y="100"/>
                  </a:lnTo>
                  <a:lnTo>
                    <a:pt x="7" y="114"/>
                  </a:lnTo>
                  <a:lnTo>
                    <a:pt x="7" y="118"/>
                  </a:lnTo>
                  <a:lnTo>
                    <a:pt x="21" y="128"/>
                  </a:lnTo>
                  <a:lnTo>
                    <a:pt x="28" y="142"/>
                  </a:lnTo>
                  <a:lnTo>
                    <a:pt x="24" y="149"/>
                  </a:lnTo>
                  <a:lnTo>
                    <a:pt x="28" y="156"/>
                  </a:lnTo>
                  <a:lnTo>
                    <a:pt x="28" y="163"/>
                  </a:lnTo>
                  <a:lnTo>
                    <a:pt x="52" y="177"/>
                  </a:lnTo>
                  <a:lnTo>
                    <a:pt x="52" y="180"/>
                  </a:lnTo>
                  <a:lnTo>
                    <a:pt x="59" y="187"/>
                  </a:lnTo>
                  <a:lnTo>
                    <a:pt x="73" y="190"/>
                  </a:lnTo>
                  <a:lnTo>
                    <a:pt x="94" y="183"/>
                  </a:lnTo>
                  <a:lnTo>
                    <a:pt x="108" y="159"/>
                  </a:lnTo>
                  <a:lnTo>
                    <a:pt x="125" y="156"/>
                  </a:lnTo>
                  <a:lnTo>
                    <a:pt x="129" y="145"/>
                  </a:lnTo>
                  <a:lnTo>
                    <a:pt x="136" y="1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02" name="Freeform 38">
              <a:extLst>
                <a:ext uri="{FF2B5EF4-FFF2-40B4-BE49-F238E27FC236}">
                  <a16:creationId xmlns:a16="http://schemas.microsoft.com/office/drawing/2014/main" id="{7A8D5EAA-40BA-0B02-150F-3760C07F1113}"/>
                </a:ext>
                <a:ext uri="{C183D7F6-B498-43B3-948B-1728B52AA6E4}">
                  <adec:decorative xmlns:adec="http://schemas.microsoft.com/office/drawing/2017/decorative" val="1"/>
                </a:ext>
              </a:extLst>
            </p:cNvPr>
            <p:cNvSpPr>
              <a:spLocks/>
            </p:cNvSpPr>
            <p:nvPr/>
          </p:nvSpPr>
          <p:spPr bwMode="auto">
            <a:xfrm>
              <a:off x="10675768" y="5221441"/>
              <a:ext cx="241572" cy="261945"/>
            </a:xfrm>
            <a:custGeom>
              <a:avLst/>
              <a:gdLst>
                <a:gd name="T0" fmla="*/ 31 w 83"/>
                <a:gd name="T1" fmla="*/ 14 h 90"/>
                <a:gd name="T2" fmla="*/ 31 w 83"/>
                <a:gd name="T3" fmla="*/ 18 h 90"/>
                <a:gd name="T4" fmla="*/ 45 w 83"/>
                <a:gd name="T5" fmla="*/ 28 h 90"/>
                <a:gd name="T6" fmla="*/ 52 w 83"/>
                <a:gd name="T7" fmla="*/ 42 h 90"/>
                <a:gd name="T8" fmla="*/ 48 w 83"/>
                <a:gd name="T9" fmla="*/ 49 h 90"/>
                <a:gd name="T10" fmla="*/ 52 w 83"/>
                <a:gd name="T11" fmla="*/ 56 h 90"/>
                <a:gd name="T12" fmla="*/ 52 w 83"/>
                <a:gd name="T13" fmla="*/ 63 h 90"/>
                <a:gd name="T14" fmla="*/ 76 w 83"/>
                <a:gd name="T15" fmla="*/ 77 h 90"/>
                <a:gd name="T16" fmla="*/ 76 w 83"/>
                <a:gd name="T17" fmla="*/ 80 h 90"/>
                <a:gd name="T18" fmla="*/ 83 w 83"/>
                <a:gd name="T19" fmla="*/ 87 h 90"/>
                <a:gd name="T20" fmla="*/ 76 w 83"/>
                <a:gd name="T21" fmla="*/ 87 h 90"/>
                <a:gd name="T22" fmla="*/ 76 w 83"/>
                <a:gd name="T23" fmla="*/ 90 h 90"/>
                <a:gd name="T24" fmla="*/ 38 w 83"/>
                <a:gd name="T25" fmla="*/ 73 h 90"/>
                <a:gd name="T26" fmla="*/ 34 w 83"/>
                <a:gd name="T27" fmla="*/ 66 h 90"/>
                <a:gd name="T28" fmla="*/ 10 w 83"/>
                <a:gd name="T29" fmla="*/ 56 h 90"/>
                <a:gd name="T30" fmla="*/ 0 w 83"/>
                <a:gd name="T31" fmla="*/ 45 h 90"/>
                <a:gd name="T32" fmla="*/ 10 w 83"/>
                <a:gd name="T33" fmla="*/ 42 h 90"/>
                <a:gd name="T34" fmla="*/ 0 w 83"/>
                <a:gd name="T35" fmla="*/ 31 h 90"/>
                <a:gd name="T36" fmla="*/ 3 w 83"/>
                <a:gd name="T37" fmla="*/ 24 h 90"/>
                <a:gd name="T38" fmla="*/ 7 w 83"/>
                <a:gd name="T39" fmla="*/ 18 h 90"/>
                <a:gd name="T40" fmla="*/ 0 w 83"/>
                <a:gd name="T41" fmla="*/ 14 h 90"/>
                <a:gd name="T42" fmla="*/ 10 w 83"/>
                <a:gd name="T43" fmla="*/ 0 h 90"/>
                <a:gd name="T44" fmla="*/ 31 w 83"/>
                <a:gd name="T45"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90">
                  <a:moveTo>
                    <a:pt x="31" y="14"/>
                  </a:moveTo>
                  <a:lnTo>
                    <a:pt x="31" y="18"/>
                  </a:lnTo>
                  <a:lnTo>
                    <a:pt x="45" y="28"/>
                  </a:lnTo>
                  <a:lnTo>
                    <a:pt x="52" y="42"/>
                  </a:lnTo>
                  <a:lnTo>
                    <a:pt x="48" y="49"/>
                  </a:lnTo>
                  <a:lnTo>
                    <a:pt x="52" y="56"/>
                  </a:lnTo>
                  <a:lnTo>
                    <a:pt x="52" y="63"/>
                  </a:lnTo>
                  <a:lnTo>
                    <a:pt x="76" y="77"/>
                  </a:lnTo>
                  <a:lnTo>
                    <a:pt x="76" y="80"/>
                  </a:lnTo>
                  <a:lnTo>
                    <a:pt x="83" y="87"/>
                  </a:lnTo>
                  <a:lnTo>
                    <a:pt x="76" y="87"/>
                  </a:lnTo>
                  <a:lnTo>
                    <a:pt x="76" y="90"/>
                  </a:lnTo>
                  <a:lnTo>
                    <a:pt x="38" y="73"/>
                  </a:lnTo>
                  <a:lnTo>
                    <a:pt x="34" y="66"/>
                  </a:lnTo>
                  <a:lnTo>
                    <a:pt x="10" y="56"/>
                  </a:lnTo>
                  <a:lnTo>
                    <a:pt x="0" y="45"/>
                  </a:lnTo>
                  <a:lnTo>
                    <a:pt x="10" y="42"/>
                  </a:lnTo>
                  <a:lnTo>
                    <a:pt x="0" y="31"/>
                  </a:lnTo>
                  <a:lnTo>
                    <a:pt x="3" y="24"/>
                  </a:lnTo>
                  <a:lnTo>
                    <a:pt x="7" y="18"/>
                  </a:lnTo>
                  <a:lnTo>
                    <a:pt x="0" y="14"/>
                  </a:lnTo>
                  <a:lnTo>
                    <a:pt x="10" y="0"/>
                  </a:lnTo>
                  <a:lnTo>
                    <a:pt x="3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3" name="Freeform 6">
              <a:extLst>
                <a:ext uri="{FF2B5EF4-FFF2-40B4-BE49-F238E27FC236}">
                  <a16:creationId xmlns:a16="http://schemas.microsoft.com/office/drawing/2014/main" id="{7E3981E8-A78E-4727-BA26-C3D0399F3546}"/>
                </a:ext>
                <a:ext uri="{C183D7F6-B498-43B3-948B-1728B52AA6E4}">
                  <adec:decorative xmlns:adec="http://schemas.microsoft.com/office/drawing/2017/decorative" val="1"/>
                </a:ext>
              </a:extLst>
            </p:cNvPr>
            <p:cNvSpPr>
              <a:spLocks/>
            </p:cNvSpPr>
            <p:nvPr/>
          </p:nvSpPr>
          <p:spPr bwMode="auto">
            <a:xfrm>
              <a:off x="11100700" y="4514189"/>
              <a:ext cx="424932" cy="474412"/>
            </a:xfrm>
            <a:custGeom>
              <a:avLst/>
              <a:gdLst>
                <a:gd name="T0" fmla="*/ 111 w 146"/>
                <a:gd name="T1" fmla="*/ 87 h 163"/>
                <a:gd name="T2" fmla="*/ 107 w 146"/>
                <a:gd name="T3" fmla="*/ 94 h 163"/>
                <a:gd name="T4" fmla="*/ 118 w 146"/>
                <a:gd name="T5" fmla="*/ 101 h 163"/>
                <a:gd name="T6" fmla="*/ 121 w 146"/>
                <a:gd name="T7" fmla="*/ 101 h 163"/>
                <a:gd name="T8" fmla="*/ 128 w 146"/>
                <a:gd name="T9" fmla="*/ 115 h 163"/>
                <a:gd name="T10" fmla="*/ 135 w 146"/>
                <a:gd name="T11" fmla="*/ 115 h 163"/>
                <a:gd name="T12" fmla="*/ 142 w 146"/>
                <a:gd name="T13" fmla="*/ 122 h 163"/>
                <a:gd name="T14" fmla="*/ 135 w 146"/>
                <a:gd name="T15" fmla="*/ 125 h 163"/>
                <a:gd name="T16" fmla="*/ 135 w 146"/>
                <a:gd name="T17" fmla="*/ 132 h 163"/>
                <a:gd name="T18" fmla="*/ 146 w 146"/>
                <a:gd name="T19" fmla="*/ 132 h 163"/>
                <a:gd name="T20" fmla="*/ 139 w 146"/>
                <a:gd name="T21" fmla="*/ 150 h 163"/>
                <a:gd name="T22" fmla="*/ 135 w 146"/>
                <a:gd name="T23" fmla="*/ 153 h 163"/>
                <a:gd name="T24" fmla="*/ 132 w 146"/>
                <a:gd name="T25" fmla="*/ 156 h 163"/>
                <a:gd name="T26" fmla="*/ 128 w 146"/>
                <a:gd name="T27" fmla="*/ 160 h 163"/>
                <a:gd name="T28" fmla="*/ 121 w 146"/>
                <a:gd name="T29" fmla="*/ 163 h 163"/>
                <a:gd name="T30" fmla="*/ 114 w 146"/>
                <a:gd name="T31" fmla="*/ 153 h 163"/>
                <a:gd name="T32" fmla="*/ 111 w 146"/>
                <a:gd name="T33" fmla="*/ 153 h 163"/>
                <a:gd name="T34" fmla="*/ 107 w 146"/>
                <a:gd name="T35" fmla="*/ 146 h 163"/>
                <a:gd name="T36" fmla="*/ 83 w 146"/>
                <a:gd name="T37" fmla="*/ 153 h 163"/>
                <a:gd name="T38" fmla="*/ 73 w 146"/>
                <a:gd name="T39" fmla="*/ 150 h 163"/>
                <a:gd name="T40" fmla="*/ 66 w 146"/>
                <a:gd name="T41" fmla="*/ 136 h 163"/>
                <a:gd name="T42" fmla="*/ 59 w 146"/>
                <a:gd name="T43" fmla="*/ 136 h 163"/>
                <a:gd name="T44" fmla="*/ 59 w 146"/>
                <a:gd name="T45" fmla="*/ 139 h 163"/>
                <a:gd name="T46" fmla="*/ 48 w 146"/>
                <a:gd name="T47" fmla="*/ 139 h 163"/>
                <a:gd name="T48" fmla="*/ 41 w 146"/>
                <a:gd name="T49" fmla="*/ 146 h 163"/>
                <a:gd name="T50" fmla="*/ 21 w 146"/>
                <a:gd name="T51" fmla="*/ 139 h 163"/>
                <a:gd name="T52" fmla="*/ 17 w 146"/>
                <a:gd name="T53" fmla="*/ 115 h 163"/>
                <a:gd name="T54" fmla="*/ 0 w 146"/>
                <a:gd name="T55" fmla="*/ 97 h 163"/>
                <a:gd name="T56" fmla="*/ 0 w 146"/>
                <a:gd name="T57" fmla="*/ 91 h 163"/>
                <a:gd name="T58" fmla="*/ 27 w 146"/>
                <a:gd name="T59" fmla="*/ 94 h 163"/>
                <a:gd name="T60" fmla="*/ 34 w 146"/>
                <a:gd name="T61" fmla="*/ 104 h 163"/>
                <a:gd name="T62" fmla="*/ 55 w 146"/>
                <a:gd name="T63" fmla="*/ 87 h 163"/>
                <a:gd name="T64" fmla="*/ 66 w 146"/>
                <a:gd name="T65" fmla="*/ 91 h 163"/>
                <a:gd name="T66" fmla="*/ 69 w 146"/>
                <a:gd name="T67" fmla="*/ 87 h 163"/>
                <a:gd name="T68" fmla="*/ 59 w 146"/>
                <a:gd name="T69" fmla="*/ 70 h 163"/>
                <a:gd name="T70" fmla="*/ 45 w 146"/>
                <a:gd name="T71" fmla="*/ 63 h 163"/>
                <a:gd name="T72" fmla="*/ 41 w 146"/>
                <a:gd name="T73" fmla="*/ 52 h 163"/>
                <a:gd name="T74" fmla="*/ 31 w 146"/>
                <a:gd name="T75" fmla="*/ 39 h 163"/>
                <a:gd name="T76" fmla="*/ 31 w 146"/>
                <a:gd name="T77" fmla="*/ 18 h 163"/>
                <a:gd name="T78" fmla="*/ 31 w 146"/>
                <a:gd name="T79" fmla="*/ 11 h 163"/>
                <a:gd name="T80" fmla="*/ 34 w 146"/>
                <a:gd name="T81" fmla="*/ 0 h 163"/>
                <a:gd name="T82" fmla="*/ 62 w 146"/>
                <a:gd name="T83" fmla="*/ 4 h 163"/>
                <a:gd name="T84" fmla="*/ 69 w 146"/>
                <a:gd name="T85" fmla="*/ 11 h 163"/>
                <a:gd name="T86" fmla="*/ 76 w 146"/>
                <a:gd name="T87" fmla="*/ 21 h 163"/>
                <a:gd name="T88" fmla="*/ 90 w 146"/>
                <a:gd name="T89" fmla="*/ 59 h 163"/>
                <a:gd name="T90" fmla="*/ 87 w 146"/>
                <a:gd name="T91" fmla="*/ 70 h 163"/>
                <a:gd name="T92" fmla="*/ 90 w 146"/>
                <a:gd name="T93" fmla="*/ 77 h 163"/>
                <a:gd name="T94" fmla="*/ 97 w 146"/>
                <a:gd name="T95" fmla="*/ 77 h 163"/>
                <a:gd name="T96" fmla="*/ 97 w 146"/>
                <a:gd name="T97" fmla="*/ 80 h 163"/>
                <a:gd name="T98" fmla="*/ 111 w 146"/>
                <a:gd name="T99" fmla="*/ 8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163">
                  <a:moveTo>
                    <a:pt x="111" y="87"/>
                  </a:moveTo>
                  <a:lnTo>
                    <a:pt x="107" y="94"/>
                  </a:lnTo>
                  <a:lnTo>
                    <a:pt x="118" y="101"/>
                  </a:lnTo>
                  <a:lnTo>
                    <a:pt x="121" y="101"/>
                  </a:lnTo>
                  <a:lnTo>
                    <a:pt x="128" y="115"/>
                  </a:lnTo>
                  <a:lnTo>
                    <a:pt x="135" y="115"/>
                  </a:lnTo>
                  <a:lnTo>
                    <a:pt x="142" y="122"/>
                  </a:lnTo>
                  <a:lnTo>
                    <a:pt x="135" y="125"/>
                  </a:lnTo>
                  <a:lnTo>
                    <a:pt x="135" y="132"/>
                  </a:lnTo>
                  <a:lnTo>
                    <a:pt x="146" y="132"/>
                  </a:lnTo>
                  <a:lnTo>
                    <a:pt x="139" y="150"/>
                  </a:lnTo>
                  <a:lnTo>
                    <a:pt x="135" y="153"/>
                  </a:lnTo>
                  <a:lnTo>
                    <a:pt x="132" y="156"/>
                  </a:lnTo>
                  <a:lnTo>
                    <a:pt x="128" y="160"/>
                  </a:lnTo>
                  <a:lnTo>
                    <a:pt x="121" y="163"/>
                  </a:lnTo>
                  <a:lnTo>
                    <a:pt x="114" y="153"/>
                  </a:lnTo>
                  <a:lnTo>
                    <a:pt x="111" y="153"/>
                  </a:lnTo>
                  <a:lnTo>
                    <a:pt x="107" y="146"/>
                  </a:lnTo>
                  <a:lnTo>
                    <a:pt x="83" y="153"/>
                  </a:lnTo>
                  <a:lnTo>
                    <a:pt x="73" y="150"/>
                  </a:lnTo>
                  <a:lnTo>
                    <a:pt x="66" y="136"/>
                  </a:lnTo>
                  <a:lnTo>
                    <a:pt x="59" y="136"/>
                  </a:lnTo>
                  <a:lnTo>
                    <a:pt x="59" y="139"/>
                  </a:lnTo>
                  <a:lnTo>
                    <a:pt x="48" y="139"/>
                  </a:lnTo>
                  <a:lnTo>
                    <a:pt x="41" y="146"/>
                  </a:lnTo>
                  <a:lnTo>
                    <a:pt x="21" y="139"/>
                  </a:lnTo>
                  <a:lnTo>
                    <a:pt x="17" y="115"/>
                  </a:lnTo>
                  <a:lnTo>
                    <a:pt x="0" y="97"/>
                  </a:lnTo>
                  <a:lnTo>
                    <a:pt x="0" y="91"/>
                  </a:lnTo>
                  <a:lnTo>
                    <a:pt x="27" y="94"/>
                  </a:lnTo>
                  <a:lnTo>
                    <a:pt x="34" y="104"/>
                  </a:lnTo>
                  <a:lnTo>
                    <a:pt x="55" y="87"/>
                  </a:lnTo>
                  <a:lnTo>
                    <a:pt x="66" y="91"/>
                  </a:lnTo>
                  <a:lnTo>
                    <a:pt x="69" y="87"/>
                  </a:lnTo>
                  <a:lnTo>
                    <a:pt x="59" y="70"/>
                  </a:lnTo>
                  <a:lnTo>
                    <a:pt x="45" y="63"/>
                  </a:lnTo>
                  <a:lnTo>
                    <a:pt x="41" y="52"/>
                  </a:lnTo>
                  <a:lnTo>
                    <a:pt x="31" y="39"/>
                  </a:lnTo>
                  <a:lnTo>
                    <a:pt x="31" y="18"/>
                  </a:lnTo>
                  <a:lnTo>
                    <a:pt x="31" y="11"/>
                  </a:lnTo>
                  <a:lnTo>
                    <a:pt x="34" y="0"/>
                  </a:lnTo>
                  <a:lnTo>
                    <a:pt x="62" y="4"/>
                  </a:lnTo>
                  <a:lnTo>
                    <a:pt x="69" y="11"/>
                  </a:lnTo>
                  <a:lnTo>
                    <a:pt x="76" y="21"/>
                  </a:lnTo>
                  <a:lnTo>
                    <a:pt x="90" y="59"/>
                  </a:lnTo>
                  <a:lnTo>
                    <a:pt x="87" y="70"/>
                  </a:lnTo>
                  <a:lnTo>
                    <a:pt x="90" y="77"/>
                  </a:lnTo>
                  <a:lnTo>
                    <a:pt x="97" y="77"/>
                  </a:lnTo>
                  <a:lnTo>
                    <a:pt x="97" y="80"/>
                  </a:lnTo>
                  <a:lnTo>
                    <a:pt x="111" y="8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4" name="Freeform 7">
              <a:extLst>
                <a:ext uri="{FF2B5EF4-FFF2-40B4-BE49-F238E27FC236}">
                  <a16:creationId xmlns:a16="http://schemas.microsoft.com/office/drawing/2014/main" id="{504A7849-3206-91A4-2959-27C0359ED1C7}"/>
                </a:ext>
                <a:ext uri="{C183D7F6-B498-43B3-948B-1728B52AA6E4}">
                  <adec:decorative xmlns:adec="http://schemas.microsoft.com/office/drawing/2017/decorative" val="1"/>
                </a:ext>
              </a:extLst>
            </p:cNvPr>
            <p:cNvSpPr>
              <a:spLocks/>
            </p:cNvSpPr>
            <p:nvPr/>
          </p:nvSpPr>
          <p:spPr bwMode="auto">
            <a:xfrm>
              <a:off x="10795097" y="4010674"/>
              <a:ext cx="325976" cy="323066"/>
            </a:xfrm>
            <a:custGeom>
              <a:avLst/>
              <a:gdLst>
                <a:gd name="T0" fmla="*/ 112 w 112"/>
                <a:gd name="T1" fmla="*/ 35 h 111"/>
                <a:gd name="T2" fmla="*/ 91 w 112"/>
                <a:gd name="T3" fmla="*/ 48 h 111"/>
                <a:gd name="T4" fmla="*/ 84 w 112"/>
                <a:gd name="T5" fmla="*/ 66 h 111"/>
                <a:gd name="T6" fmla="*/ 91 w 112"/>
                <a:gd name="T7" fmla="*/ 83 h 111"/>
                <a:gd name="T8" fmla="*/ 94 w 112"/>
                <a:gd name="T9" fmla="*/ 97 h 111"/>
                <a:gd name="T10" fmla="*/ 84 w 112"/>
                <a:gd name="T11" fmla="*/ 111 h 111"/>
                <a:gd name="T12" fmla="*/ 73 w 112"/>
                <a:gd name="T13" fmla="*/ 111 h 111"/>
                <a:gd name="T14" fmla="*/ 59 w 112"/>
                <a:gd name="T15" fmla="*/ 97 h 111"/>
                <a:gd name="T16" fmla="*/ 49 w 112"/>
                <a:gd name="T17" fmla="*/ 94 h 111"/>
                <a:gd name="T18" fmla="*/ 35 w 112"/>
                <a:gd name="T19" fmla="*/ 97 h 111"/>
                <a:gd name="T20" fmla="*/ 25 w 112"/>
                <a:gd name="T21" fmla="*/ 104 h 111"/>
                <a:gd name="T22" fmla="*/ 21 w 112"/>
                <a:gd name="T23" fmla="*/ 107 h 111"/>
                <a:gd name="T24" fmla="*/ 14 w 112"/>
                <a:gd name="T25" fmla="*/ 111 h 111"/>
                <a:gd name="T26" fmla="*/ 4 w 112"/>
                <a:gd name="T27" fmla="*/ 101 h 111"/>
                <a:gd name="T28" fmla="*/ 0 w 112"/>
                <a:gd name="T29" fmla="*/ 80 h 111"/>
                <a:gd name="T30" fmla="*/ 4 w 112"/>
                <a:gd name="T31" fmla="*/ 69 h 111"/>
                <a:gd name="T32" fmla="*/ 14 w 112"/>
                <a:gd name="T33" fmla="*/ 66 h 111"/>
                <a:gd name="T34" fmla="*/ 25 w 112"/>
                <a:gd name="T35" fmla="*/ 69 h 111"/>
                <a:gd name="T36" fmla="*/ 39 w 112"/>
                <a:gd name="T37" fmla="*/ 59 h 111"/>
                <a:gd name="T38" fmla="*/ 32 w 112"/>
                <a:gd name="T39" fmla="*/ 48 h 111"/>
                <a:gd name="T40" fmla="*/ 35 w 112"/>
                <a:gd name="T41" fmla="*/ 35 h 111"/>
                <a:gd name="T42" fmla="*/ 53 w 112"/>
                <a:gd name="T43" fmla="*/ 24 h 111"/>
                <a:gd name="T44" fmla="*/ 56 w 112"/>
                <a:gd name="T45" fmla="*/ 21 h 111"/>
                <a:gd name="T46" fmla="*/ 49 w 112"/>
                <a:gd name="T47" fmla="*/ 17 h 111"/>
                <a:gd name="T48" fmla="*/ 53 w 112"/>
                <a:gd name="T49" fmla="*/ 7 h 111"/>
                <a:gd name="T50" fmla="*/ 98 w 112"/>
                <a:gd name="T51" fmla="*/ 0 h 111"/>
                <a:gd name="T52" fmla="*/ 112 w 112"/>
                <a:gd name="T53" fmla="*/ 3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11">
                  <a:moveTo>
                    <a:pt x="112" y="35"/>
                  </a:moveTo>
                  <a:lnTo>
                    <a:pt x="91" y="48"/>
                  </a:lnTo>
                  <a:lnTo>
                    <a:pt x="84" y="66"/>
                  </a:lnTo>
                  <a:lnTo>
                    <a:pt x="91" y="83"/>
                  </a:lnTo>
                  <a:lnTo>
                    <a:pt x="94" y="97"/>
                  </a:lnTo>
                  <a:lnTo>
                    <a:pt x="84" y="111"/>
                  </a:lnTo>
                  <a:lnTo>
                    <a:pt x="73" y="111"/>
                  </a:lnTo>
                  <a:lnTo>
                    <a:pt x="59" y="97"/>
                  </a:lnTo>
                  <a:lnTo>
                    <a:pt x="49" y="94"/>
                  </a:lnTo>
                  <a:lnTo>
                    <a:pt x="35" y="97"/>
                  </a:lnTo>
                  <a:lnTo>
                    <a:pt x="25" y="104"/>
                  </a:lnTo>
                  <a:lnTo>
                    <a:pt x="21" y="107"/>
                  </a:lnTo>
                  <a:lnTo>
                    <a:pt x="14" y="111"/>
                  </a:lnTo>
                  <a:lnTo>
                    <a:pt x="4" y="101"/>
                  </a:lnTo>
                  <a:lnTo>
                    <a:pt x="0" y="80"/>
                  </a:lnTo>
                  <a:lnTo>
                    <a:pt x="4" y="69"/>
                  </a:lnTo>
                  <a:lnTo>
                    <a:pt x="14" y="66"/>
                  </a:lnTo>
                  <a:lnTo>
                    <a:pt x="25" y="69"/>
                  </a:lnTo>
                  <a:lnTo>
                    <a:pt x="39" y="59"/>
                  </a:lnTo>
                  <a:lnTo>
                    <a:pt x="32" y="48"/>
                  </a:lnTo>
                  <a:lnTo>
                    <a:pt x="35" y="35"/>
                  </a:lnTo>
                  <a:lnTo>
                    <a:pt x="53" y="24"/>
                  </a:lnTo>
                  <a:lnTo>
                    <a:pt x="56" y="21"/>
                  </a:lnTo>
                  <a:lnTo>
                    <a:pt x="49" y="17"/>
                  </a:lnTo>
                  <a:lnTo>
                    <a:pt x="53" y="7"/>
                  </a:lnTo>
                  <a:lnTo>
                    <a:pt x="98" y="0"/>
                  </a:lnTo>
                  <a:lnTo>
                    <a:pt x="112"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5" name="Freeform 8">
              <a:extLst>
                <a:ext uri="{FF2B5EF4-FFF2-40B4-BE49-F238E27FC236}">
                  <a16:creationId xmlns:a16="http://schemas.microsoft.com/office/drawing/2014/main" id="{20DB4484-844C-215E-E1B1-A0BB0F4DED3B}"/>
                </a:ext>
                <a:ext uri="{C183D7F6-B498-43B3-948B-1728B52AA6E4}">
                  <adec:decorative xmlns:adec="http://schemas.microsoft.com/office/drawing/2017/decorative" val="1"/>
                </a:ext>
              </a:extLst>
            </p:cNvPr>
            <p:cNvSpPr>
              <a:spLocks/>
            </p:cNvSpPr>
            <p:nvPr/>
          </p:nvSpPr>
          <p:spPr bwMode="auto">
            <a:xfrm>
              <a:off x="11301524" y="4383218"/>
              <a:ext cx="343439" cy="515159"/>
            </a:xfrm>
            <a:custGeom>
              <a:avLst/>
              <a:gdLst>
                <a:gd name="T0" fmla="*/ 87 w 118"/>
                <a:gd name="T1" fmla="*/ 18 h 177"/>
                <a:gd name="T2" fmla="*/ 87 w 118"/>
                <a:gd name="T3" fmla="*/ 21 h 177"/>
                <a:gd name="T4" fmla="*/ 91 w 118"/>
                <a:gd name="T5" fmla="*/ 28 h 177"/>
                <a:gd name="T6" fmla="*/ 104 w 118"/>
                <a:gd name="T7" fmla="*/ 38 h 177"/>
                <a:gd name="T8" fmla="*/ 111 w 118"/>
                <a:gd name="T9" fmla="*/ 49 h 177"/>
                <a:gd name="T10" fmla="*/ 118 w 118"/>
                <a:gd name="T11" fmla="*/ 59 h 177"/>
                <a:gd name="T12" fmla="*/ 118 w 118"/>
                <a:gd name="T13" fmla="*/ 66 h 177"/>
                <a:gd name="T14" fmla="*/ 115 w 118"/>
                <a:gd name="T15" fmla="*/ 87 h 177"/>
                <a:gd name="T16" fmla="*/ 101 w 118"/>
                <a:gd name="T17" fmla="*/ 125 h 177"/>
                <a:gd name="T18" fmla="*/ 91 w 118"/>
                <a:gd name="T19" fmla="*/ 153 h 177"/>
                <a:gd name="T20" fmla="*/ 80 w 118"/>
                <a:gd name="T21" fmla="*/ 177 h 177"/>
                <a:gd name="T22" fmla="*/ 77 w 118"/>
                <a:gd name="T23" fmla="*/ 177 h 177"/>
                <a:gd name="T24" fmla="*/ 66 w 118"/>
                <a:gd name="T25" fmla="*/ 177 h 177"/>
                <a:gd name="T26" fmla="*/ 66 w 118"/>
                <a:gd name="T27" fmla="*/ 170 h 177"/>
                <a:gd name="T28" fmla="*/ 73 w 118"/>
                <a:gd name="T29" fmla="*/ 167 h 177"/>
                <a:gd name="T30" fmla="*/ 66 w 118"/>
                <a:gd name="T31" fmla="*/ 160 h 177"/>
                <a:gd name="T32" fmla="*/ 59 w 118"/>
                <a:gd name="T33" fmla="*/ 160 h 177"/>
                <a:gd name="T34" fmla="*/ 52 w 118"/>
                <a:gd name="T35" fmla="*/ 146 h 177"/>
                <a:gd name="T36" fmla="*/ 49 w 118"/>
                <a:gd name="T37" fmla="*/ 146 h 177"/>
                <a:gd name="T38" fmla="*/ 38 w 118"/>
                <a:gd name="T39" fmla="*/ 139 h 177"/>
                <a:gd name="T40" fmla="*/ 42 w 118"/>
                <a:gd name="T41" fmla="*/ 132 h 177"/>
                <a:gd name="T42" fmla="*/ 28 w 118"/>
                <a:gd name="T43" fmla="*/ 125 h 177"/>
                <a:gd name="T44" fmla="*/ 28 w 118"/>
                <a:gd name="T45" fmla="*/ 122 h 177"/>
                <a:gd name="T46" fmla="*/ 21 w 118"/>
                <a:gd name="T47" fmla="*/ 122 h 177"/>
                <a:gd name="T48" fmla="*/ 18 w 118"/>
                <a:gd name="T49" fmla="*/ 115 h 177"/>
                <a:gd name="T50" fmla="*/ 21 w 118"/>
                <a:gd name="T51" fmla="*/ 104 h 177"/>
                <a:gd name="T52" fmla="*/ 7 w 118"/>
                <a:gd name="T53" fmla="*/ 66 h 177"/>
                <a:gd name="T54" fmla="*/ 0 w 118"/>
                <a:gd name="T55" fmla="*/ 56 h 177"/>
                <a:gd name="T56" fmla="*/ 14 w 118"/>
                <a:gd name="T57" fmla="*/ 49 h 177"/>
                <a:gd name="T58" fmla="*/ 18 w 118"/>
                <a:gd name="T59" fmla="*/ 38 h 177"/>
                <a:gd name="T60" fmla="*/ 21 w 118"/>
                <a:gd name="T61" fmla="*/ 28 h 177"/>
                <a:gd name="T62" fmla="*/ 31 w 118"/>
                <a:gd name="T63" fmla="*/ 31 h 177"/>
                <a:gd name="T64" fmla="*/ 52 w 118"/>
                <a:gd name="T65" fmla="*/ 21 h 177"/>
                <a:gd name="T66" fmla="*/ 59 w 118"/>
                <a:gd name="T67" fmla="*/ 11 h 177"/>
                <a:gd name="T68" fmla="*/ 80 w 118"/>
                <a:gd name="T69" fmla="*/ 0 h 177"/>
                <a:gd name="T70" fmla="*/ 87 w 118"/>
                <a:gd name="T71" fmla="*/ 1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8" h="177">
                  <a:moveTo>
                    <a:pt x="87" y="18"/>
                  </a:moveTo>
                  <a:lnTo>
                    <a:pt x="87" y="21"/>
                  </a:lnTo>
                  <a:lnTo>
                    <a:pt x="91" y="28"/>
                  </a:lnTo>
                  <a:lnTo>
                    <a:pt x="104" y="38"/>
                  </a:lnTo>
                  <a:lnTo>
                    <a:pt x="111" y="49"/>
                  </a:lnTo>
                  <a:lnTo>
                    <a:pt x="118" y="59"/>
                  </a:lnTo>
                  <a:lnTo>
                    <a:pt x="118" y="66"/>
                  </a:lnTo>
                  <a:lnTo>
                    <a:pt x="115" y="87"/>
                  </a:lnTo>
                  <a:lnTo>
                    <a:pt x="101" y="125"/>
                  </a:lnTo>
                  <a:lnTo>
                    <a:pt x="91" y="153"/>
                  </a:lnTo>
                  <a:lnTo>
                    <a:pt x="80" y="177"/>
                  </a:lnTo>
                  <a:lnTo>
                    <a:pt x="77" y="177"/>
                  </a:lnTo>
                  <a:lnTo>
                    <a:pt x="66" y="177"/>
                  </a:lnTo>
                  <a:lnTo>
                    <a:pt x="66" y="170"/>
                  </a:lnTo>
                  <a:lnTo>
                    <a:pt x="73" y="167"/>
                  </a:lnTo>
                  <a:lnTo>
                    <a:pt x="66" y="160"/>
                  </a:lnTo>
                  <a:lnTo>
                    <a:pt x="59" y="160"/>
                  </a:lnTo>
                  <a:lnTo>
                    <a:pt x="52" y="146"/>
                  </a:lnTo>
                  <a:lnTo>
                    <a:pt x="49" y="146"/>
                  </a:lnTo>
                  <a:lnTo>
                    <a:pt x="38" y="139"/>
                  </a:lnTo>
                  <a:lnTo>
                    <a:pt x="42" y="132"/>
                  </a:lnTo>
                  <a:lnTo>
                    <a:pt x="28" y="125"/>
                  </a:lnTo>
                  <a:lnTo>
                    <a:pt x="28" y="122"/>
                  </a:lnTo>
                  <a:lnTo>
                    <a:pt x="21" y="122"/>
                  </a:lnTo>
                  <a:lnTo>
                    <a:pt x="18" y="115"/>
                  </a:lnTo>
                  <a:lnTo>
                    <a:pt x="21" y="104"/>
                  </a:lnTo>
                  <a:lnTo>
                    <a:pt x="7" y="66"/>
                  </a:lnTo>
                  <a:lnTo>
                    <a:pt x="0" y="56"/>
                  </a:lnTo>
                  <a:lnTo>
                    <a:pt x="14" y="49"/>
                  </a:lnTo>
                  <a:lnTo>
                    <a:pt x="18" y="38"/>
                  </a:lnTo>
                  <a:lnTo>
                    <a:pt x="21" y="28"/>
                  </a:lnTo>
                  <a:lnTo>
                    <a:pt x="31" y="31"/>
                  </a:lnTo>
                  <a:lnTo>
                    <a:pt x="52" y="21"/>
                  </a:lnTo>
                  <a:lnTo>
                    <a:pt x="59" y="11"/>
                  </a:lnTo>
                  <a:lnTo>
                    <a:pt x="80" y="0"/>
                  </a:lnTo>
                  <a:lnTo>
                    <a:pt x="87"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6" name="Freeform 9">
              <a:extLst>
                <a:ext uri="{FF2B5EF4-FFF2-40B4-BE49-F238E27FC236}">
                  <a16:creationId xmlns:a16="http://schemas.microsoft.com/office/drawing/2014/main" id="{272C2E0A-B6B1-49D6-5BD2-76DDCC2B64D1}"/>
                </a:ext>
                <a:ext uri="{C183D7F6-B498-43B3-948B-1728B52AA6E4}">
                  <adec:decorative xmlns:adec="http://schemas.microsoft.com/office/drawing/2017/decorative" val="1"/>
                </a:ext>
              </a:extLst>
            </p:cNvPr>
            <p:cNvSpPr>
              <a:spLocks/>
            </p:cNvSpPr>
            <p:nvPr/>
          </p:nvSpPr>
          <p:spPr bwMode="auto">
            <a:xfrm>
              <a:off x="10896966" y="4493816"/>
              <a:ext cx="224109" cy="253214"/>
            </a:xfrm>
            <a:custGeom>
              <a:avLst/>
              <a:gdLst>
                <a:gd name="T0" fmla="*/ 66 w 77"/>
                <a:gd name="T1" fmla="*/ 28 h 87"/>
                <a:gd name="T2" fmla="*/ 70 w 77"/>
                <a:gd name="T3" fmla="*/ 32 h 87"/>
                <a:gd name="T4" fmla="*/ 73 w 77"/>
                <a:gd name="T5" fmla="*/ 42 h 87"/>
                <a:gd name="T6" fmla="*/ 77 w 77"/>
                <a:gd name="T7" fmla="*/ 56 h 87"/>
                <a:gd name="T8" fmla="*/ 63 w 77"/>
                <a:gd name="T9" fmla="*/ 66 h 87"/>
                <a:gd name="T10" fmla="*/ 66 w 77"/>
                <a:gd name="T11" fmla="*/ 80 h 87"/>
                <a:gd name="T12" fmla="*/ 45 w 77"/>
                <a:gd name="T13" fmla="*/ 87 h 87"/>
                <a:gd name="T14" fmla="*/ 38 w 77"/>
                <a:gd name="T15" fmla="*/ 84 h 87"/>
                <a:gd name="T16" fmla="*/ 38 w 77"/>
                <a:gd name="T17" fmla="*/ 80 h 87"/>
                <a:gd name="T18" fmla="*/ 31 w 77"/>
                <a:gd name="T19" fmla="*/ 63 h 87"/>
                <a:gd name="T20" fmla="*/ 14 w 77"/>
                <a:gd name="T21" fmla="*/ 56 h 87"/>
                <a:gd name="T22" fmla="*/ 11 w 77"/>
                <a:gd name="T23" fmla="*/ 49 h 87"/>
                <a:gd name="T24" fmla="*/ 0 w 77"/>
                <a:gd name="T25" fmla="*/ 39 h 87"/>
                <a:gd name="T26" fmla="*/ 14 w 77"/>
                <a:gd name="T27" fmla="*/ 25 h 87"/>
                <a:gd name="T28" fmla="*/ 24 w 77"/>
                <a:gd name="T29" fmla="*/ 28 h 87"/>
                <a:gd name="T30" fmla="*/ 24 w 77"/>
                <a:gd name="T31" fmla="*/ 14 h 87"/>
                <a:gd name="T32" fmla="*/ 35 w 77"/>
                <a:gd name="T33" fmla="*/ 11 h 87"/>
                <a:gd name="T34" fmla="*/ 49 w 77"/>
                <a:gd name="T35" fmla="*/ 0 h 87"/>
                <a:gd name="T36" fmla="*/ 56 w 77"/>
                <a:gd name="T37" fmla="*/ 11 h 87"/>
                <a:gd name="T38" fmla="*/ 59 w 77"/>
                <a:gd name="T39" fmla="*/ 25 h 87"/>
                <a:gd name="T40" fmla="*/ 66 w 77"/>
                <a:gd name="T41" fmla="*/ 2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 h="87">
                  <a:moveTo>
                    <a:pt x="66" y="28"/>
                  </a:moveTo>
                  <a:lnTo>
                    <a:pt x="70" y="32"/>
                  </a:lnTo>
                  <a:lnTo>
                    <a:pt x="73" y="42"/>
                  </a:lnTo>
                  <a:lnTo>
                    <a:pt x="77" y="56"/>
                  </a:lnTo>
                  <a:lnTo>
                    <a:pt x="63" y="66"/>
                  </a:lnTo>
                  <a:lnTo>
                    <a:pt x="66" y="80"/>
                  </a:lnTo>
                  <a:lnTo>
                    <a:pt x="45" y="87"/>
                  </a:lnTo>
                  <a:lnTo>
                    <a:pt x="38" y="84"/>
                  </a:lnTo>
                  <a:lnTo>
                    <a:pt x="38" y="80"/>
                  </a:lnTo>
                  <a:lnTo>
                    <a:pt x="31" y="63"/>
                  </a:lnTo>
                  <a:lnTo>
                    <a:pt x="14" y="56"/>
                  </a:lnTo>
                  <a:lnTo>
                    <a:pt x="11" y="49"/>
                  </a:lnTo>
                  <a:lnTo>
                    <a:pt x="0" y="39"/>
                  </a:lnTo>
                  <a:lnTo>
                    <a:pt x="14" y="25"/>
                  </a:lnTo>
                  <a:lnTo>
                    <a:pt x="24" y="28"/>
                  </a:lnTo>
                  <a:lnTo>
                    <a:pt x="24" y="14"/>
                  </a:lnTo>
                  <a:lnTo>
                    <a:pt x="35" y="11"/>
                  </a:lnTo>
                  <a:lnTo>
                    <a:pt x="49" y="0"/>
                  </a:lnTo>
                  <a:lnTo>
                    <a:pt x="56" y="11"/>
                  </a:lnTo>
                  <a:lnTo>
                    <a:pt x="59" y="25"/>
                  </a:lnTo>
                  <a:lnTo>
                    <a:pt x="66" y="2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7" name="Freeform 10">
              <a:extLst>
                <a:ext uri="{FF2B5EF4-FFF2-40B4-BE49-F238E27FC236}">
                  <a16:creationId xmlns:a16="http://schemas.microsoft.com/office/drawing/2014/main" id="{010938EB-E903-21E1-12BD-F9A9D01DA5B8}"/>
                </a:ext>
                <a:ext uri="{C183D7F6-B498-43B3-948B-1728B52AA6E4}">
                  <adec:decorative xmlns:adec="http://schemas.microsoft.com/office/drawing/2017/decorative" val="1"/>
                </a:ext>
              </a:extLst>
            </p:cNvPr>
            <p:cNvSpPr>
              <a:spLocks/>
            </p:cNvSpPr>
            <p:nvPr/>
          </p:nvSpPr>
          <p:spPr bwMode="auto">
            <a:xfrm>
              <a:off x="10806739" y="4284260"/>
              <a:ext cx="334708" cy="291050"/>
            </a:xfrm>
            <a:custGeom>
              <a:avLst/>
              <a:gdLst>
                <a:gd name="T0" fmla="*/ 80 w 115"/>
                <a:gd name="T1" fmla="*/ 17 h 100"/>
                <a:gd name="T2" fmla="*/ 90 w 115"/>
                <a:gd name="T3" fmla="*/ 20 h 100"/>
                <a:gd name="T4" fmla="*/ 87 w 115"/>
                <a:gd name="T5" fmla="*/ 31 h 100"/>
                <a:gd name="T6" fmla="*/ 94 w 115"/>
                <a:gd name="T7" fmla="*/ 48 h 100"/>
                <a:gd name="T8" fmla="*/ 101 w 115"/>
                <a:gd name="T9" fmla="*/ 52 h 100"/>
                <a:gd name="T10" fmla="*/ 101 w 115"/>
                <a:gd name="T11" fmla="*/ 59 h 100"/>
                <a:gd name="T12" fmla="*/ 108 w 115"/>
                <a:gd name="T13" fmla="*/ 72 h 100"/>
                <a:gd name="T14" fmla="*/ 115 w 115"/>
                <a:gd name="T15" fmla="*/ 79 h 100"/>
                <a:gd name="T16" fmla="*/ 97 w 115"/>
                <a:gd name="T17" fmla="*/ 100 h 100"/>
                <a:gd name="T18" fmla="*/ 90 w 115"/>
                <a:gd name="T19" fmla="*/ 97 h 100"/>
                <a:gd name="T20" fmla="*/ 87 w 115"/>
                <a:gd name="T21" fmla="*/ 83 h 100"/>
                <a:gd name="T22" fmla="*/ 80 w 115"/>
                <a:gd name="T23" fmla="*/ 72 h 100"/>
                <a:gd name="T24" fmla="*/ 66 w 115"/>
                <a:gd name="T25" fmla="*/ 83 h 100"/>
                <a:gd name="T26" fmla="*/ 55 w 115"/>
                <a:gd name="T27" fmla="*/ 86 h 100"/>
                <a:gd name="T28" fmla="*/ 55 w 115"/>
                <a:gd name="T29" fmla="*/ 100 h 100"/>
                <a:gd name="T30" fmla="*/ 45 w 115"/>
                <a:gd name="T31" fmla="*/ 97 h 100"/>
                <a:gd name="T32" fmla="*/ 24 w 115"/>
                <a:gd name="T33" fmla="*/ 86 h 100"/>
                <a:gd name="T34" fmla="*/ 17 w 115"/>
                <a:gd name="T35" fmla="*/ 69 h 100"/>
                <a:gd name="T36" fmla="*/ 7 w 115"/>
                <a:gd name="T37" fmla="*/ 55 h 100"/>
                <a:gd name="T38" fmla="*/ 0 w 115"/>
                <a:gd name="T39" fmla="*/ 48 h 100"/>
                <a:gd name="T40" fmla="*/ 10 w 115"/>
                <a:gd name="T41" fmla="*/ 27 h 100"/>
                <a:gd name="T42" fmla="*/ 10 w 115"/>
                <a:gd name="T43" fmla="*/ 17 h 100"/>
                <a:gd name="T44" fmla="*/ 17 w 115"/>
                <a:gd name="T45" fmla="*/ 13 h 100"/>
                <a:gd name="T46" fmla="*/ 21 w 115"/>
                <a:gd name="T47" fmla="*/ 10 h 100"/>
                <a:gd name="T48" fmla="*/ 31 w 115"/>
                <a:gd name="T49" fmla="*/ 3 h 100"/>
                <a:gd name="T50" fmla="*/ 45 w 115"/>
                <a:gd name="T51" fmla="*/ 0 h 100"/>
                <a:gd name="T52" fmla="*/ 55 w 115"/>
                <a:gd name="T53" fmla="*/ 3 h 100"/>
                <a:gd name="T54" fmla="*/ 69 w 115"/>
                <a:gd name="T55" fmla="*/ 17 h 100"/>
                <a:gd name="T56" fmla="*/ 80 w 115"/>
                <a:gd name="T57" fmla="*/ 1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5" h="100">
                  <a:moveTo>
                    <a:pt x="80" y="17"/>
                  </a:moveTo>
                  <a:lnTo>
                    <a:pt x="90" y="20"/>
                  </a:lnTo>
                  <a:lnTo>
                    <a:pt x="87" y="31"/>
                  </a:lnTo>
                  <a:lnTo>
                    <a:pt x="94" y="48"/>
                  </a:lnTo>
                  <a:lnTo>
                    <a:pt x="101" y="52"/>
                  </a:lnTo>
                  <a:lnTo>
                    <a:pt x="101" y="59"/>
                  </a:lnTo>
                  <a:lnTo>
                    <a:pt x="108" y="72"/>
                  </a:lnTo>
                  <a:lnTo>
                    <a:pt x="115" y="79"/>
                  </a:lnTo>
                  <a:lnTo>
                    <a:pt x="97" y="100"/>
                  </a:lnTo>
                  <a:lnTo>
                    <a:pt x="90" y="97"/>
                  </a:lnTo>
                  <a:lnTo>
                    <a:pt x="87" y="83"/>
                  </a:lnTo>
                  <a:lnTo>
                    <a:pt x="80" y="72"/>
                  </a:lnTo>
                  <a:lnTo>
                    <a:pt x="66" y="83"/>
                  </a:lnTo>
                  <a:lnTo>
                    <a:pt x="55" y="86"/>
                  </a:lnTo>
                  <a:lnTo>
                    <a:pt x="55" y="100"/>
                  </a:lnTo>
                  <a:lnTo>
                    <a:pt x="45" y="97"/>
                  </a:lnTo>
                  <a:lnTo>
                    <a:pt x="24" y="86"/>
                  </a:lnTo>
                  <a:lnTo>
                    <a:pt x="17" y="69"/>
                  </a:lnTo>
                  <a:lnTo>
                    <a:pt x="7" y="55"/>
                  </a:lnTo>
                  <a:lnTo>
                    <a:pt x="0" y="48"/>
                  </a:lnTo>
                  <a:lnTo>
                    <a:pt x="10" y="27"/>
                  </a:lnTo>
                  <a:lnTo>
                    <a:pt x="10" y="17"/>
                  </a:lnTo>
                  <a:lnTo>
                    <a:pt x="17" y="13"/>
                  </a:lnTo>
                  <a:lnTo>
                    <a:pt x="21" y="10"/>
                  </a:lnTo>
                  <a:lnTo>
                    <a:pt x="31" y="3"/>
                  </a:lnTo>
                  <a:lnTo>
                    <a:pt x="45" y="0"/>
                  </a:lnTo>
                  <a:lnTo>
                    <a:pt x="55" y="3"/>
                  </a:lnTo>
                  <a:lnTo>
                    <a:pt x="69" y="17"/>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8" name="Freeform 11">
              <a:extLst>
                <a:ext uri="{FF2B5EF4-FFF2-40B4-BE49-F238E27FC236}">
                  <a16:creationId xmlns:a16="http://schemas.microsoft.com/office/drawing/2014/main" id="{0A6FCAD2-CEFE-D75E-74FB-EDB42820803A}"/>
                </a:ext>
                <a:ext uri="{C183D7F6-B498-43B3-948B-1728B52AA6E4}">
                  <adec:decorative xmlns:adec="http://schemas.microsoft.com/office/drawing/2017/decorative" val="1"/>
                </a:ext>
              </a:extLst>
            </p:cNvPr>
            <p:cNvSpPr>
              <a:spLocks/>
            </p:cNvSpPr>
            <p:nvPr/>
          </p:nvSpPr>
          <p:spPr bwMode="auto">
            <a:xfrm>
              <a:off x="10815472" y="4656804"/>
              <a:ext cx="192093" cy="171720"/>
            </a:xfrm>
            <a:custGeom>
              <a:avLst/>
              <a:gdLst>
                <a:gd name="T0" fmla="*/ 42 w 66"/>
                <a:gd name="T1" fmla="*/ 0 h 59"/>
                <a:gd name="T2" fmla="*/ 59 w 66"/>
                <a:gd name="T3" fmla="*/ 7 h 59"/>
                <a:gd name="T4" fmla="*/ 66 w 66"/>
                <a:gd name="T5" fmla="*/ 24 h 59"/>
                <a:gd name="T6" fmla="*/ 66 w 66"/>
                <a:gd name="T7" fmla="*/ 28 h 59"/>
                <a:gd name="T8" fmla="*/ 63 w 66"/>
                <a:gd name="T9" fmla="*/ 35 h 59"/>
                <a:gd name="T10" fmla="*/ 59 w 66"/>
                <a:gd name="T11" fmla="*/ 38 h 59"/>
                <a:gd name="T12" fmla="*/ 46 w 66"/>
                <a:gd name="T13" fmla="*/ 31 h 59"/>
                <a:gd name="T14" fmla="*/ 35 w 66"/>
                <a:gd name="T15" fmla="*/ 45 h 59"/>
                <a:gd name="T16" fmla="*/ 39 w 66"/>
                <a:gd name="T17" fmla="*/ 52 h 59"/>
                <a:gd name="T18" fmla="*/ 32 w 66"/>
                <a:gd name="T19" fmla="*/ 59 h 59"/>
                <a:gd name="T20" fmla="*/ 18 w 66"/>
                <a:gd name="T21" fmla="*/ 48 h 59"/>
                <a:gd name="T22" fmla="*/ 18 w 66"/>
                <a:gd name="T23" fmla="*/ 45 h 59"/>
                <a:gd name="T24" fmla="*/ 11 w 66"/>
                <a:gd name="T25" fmla="*/ 45 h 59"/>
                <a:gd name="T26" fmla="*/ 0 w 66"/>
                <a:gd name="T27" fmla="*/ 21 h 59"/>
                <a:gd name="T28" fmla="*/ 7 w 66"/>
                <a:gd name="T29" fmla="*/ 14 h 59"/>
                <a:gd name="T30" fmla="*/ 11 w 66"/>
                <a:gd name="T31" fmla="*/ 7 h 59"/>
                <a:gd name="T32" fmla="*/ 14 w 66"/>
                <a:gd name="T33" fmla="*/ 7 h 59"/>
                <a:gd name="T34" fmla="*/ 28 w 66"/>
                <a:gd name="T35" fmla="*/ 14 h 59"/>
                <a:gd name="T36" fmla="*/ 42 w 66"/>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59">
                  <a:moveTo>
                    <a:pt x="42" y="0"/>
                  </a:moveTo>
                  <a:lnTo>
                    <a:pt x="59" y="7"/>
                  </a:lnTo>
                  <a:lnTo>
                    <a:pt x="66" y="24"/>
                  </a:lnTo>
                  <a:lnTo>
                    <a:pt x="66" y="28"/>
                  </a:lnTo>
                  <a:lnTo>
                    <a:pt x="63" y="35"/>
                  </a:lnTo>
                  <a:lnTo>
                    <a:pt x="59" y="38"/>
                  </a:lnTo>
                  <a:lnTo>
                    <a:pt x="46" y="31"/>
                  </a:lnTo>
                  <a:lnTo>
                    <a:pt x="35" y="45"/>
                  </a:lnTo>
                  <a:lnTo>
                    <a:pt x="39" y="52"/>
                  </a:lnTo>
                  <a:lnTo>
                    <a:pt x="32" y="59"/>
                  </a:lnTo>
                  <a:lnTo>
                    <a:pt x="18" y="48"/>
                  </a:lnTo>
                  <a:lnTo>
                    <a:pt x="18" y="45"/>
                  </a:lnTo>
                  <a:lnTo>
                    <a:pt x="11" y="45"/>
                  </a:lnTo>
                  <a:lnTo>
                    <a:pt x="0" y="21"/>
                  </a:lnTo>
                  <a:lnTo>
                    <a:pt x="7" y="14"/>
                  </a:lnTo>
                  <a:lnTo>
                    <a:pt x="11" y="7"/>
                  </a:lnTo>
                  <a:lnTo>
                    <a:pt x="14" y="7"/>
                  </a:lnTo>
                  <a:lnTo>
                    <a:pt x="28" y="14"/>
                  </a:lnTo>
                  <a:lnTo>
                    <a:pt x="4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09" name="Freeform 12">
              <a:extLst>
                <a:ext uri="{FF2B5EF4-FFF2-40B4-BE49-F238E27FC236}">
                  <a16:creationId xmlns:a16="http://schemas.microsoft.com/office/drawing/2014/main" id="{5A1527C5-9ADB-E7EE-D628-8E30F5F41187}"/>
                </a:ext>
                <a:ext uri="{C183D7F6-B498-43B3-948B-1728B52AA6E4}">
                  <adec:decorative xmlns:adec="http://schemas.microsoft.com/office/drawing/2017/decorative" val="1"/>
                </a:ext>
              </a:extLst>
            </p:cNvPr>
            <p:cNvSpPr>
              <a:spLocks/>
            </p:cNvSpPr>
            <p:nvPr/>
          </p:nvSpPr>
          <p:spPr bwMode="auto">
            <a:xfrm>
              <a:off x="11039579" y="4092168"/>
              <a:ext cx="494784" cy="454038"/>
            </a:xfrm>
            <a:custGeom>
              <a:avLst/>
              <a:gdLst>
                <a:gd name="T0" fmla="*/ 48 w 170"/>
                <a:gd name="T1" fmla="*/ 0 h 156"/>
                <a:gd name="T2" fmla="*/ 52 w 170"/>
                <a:gd name="T3" fmla="*/ 3 h 156"/>
                <a:gd name="T4" fmla="*/ 80 w 170"/>
                <a:gd name="T5" fmla="*/ 31 h 156"/>
                <a:gd name="T6" fmla="*/ 90 w 170"/>
                <a:gd name="T7" fmla="*/ 41 h 156"/>
                <a:gd name="T8" fmla="*/ 97 w 170"/>
                <a:gd name="T9" fmla="*/ 52 h 156"/>
                <a:gd name="T10" fmla="*/ 104 w 170"/>
                <a:gd name="T11" fmla="*/ 59 h 156"/>
                <a:gd name="T12" fmla="*/ 114 w 170"/>
                <a:gd name="T13" fmla="*/ 62 h 156"/>
                <a:gd name="T14" fmla="*/ 139 w 170"/>
                <a:gd name="T15" fmla="*/ 76 h 156"/>
                <a:gd name="T16" fmla="*/ 153 w 170"/>
                <a:gd name="T17" fmla="*/ 90 h 156"/>
                <a:gd name="T18" fmla="*/ 167 w 170"/>
                <a:gd name="T19" fmla="*/ 97 h 156"/>
                <a:gd name="T20" fmla="*/ 170 w 170"/>
                <a:gd name="T21" fmla="*/ 100 h 156"/>
                <a:gd name="T22" fmla="*/ 149 w 170"/>
                <a:gd name="T23" fmla="*/ 111 h 156"/>
                <a:gd name="T24" fmla="*/ 142 w 170"/>
                <a:gd name="T25" fmla="*/ 121 h 156"/>
                <a:gd name="T26" fmla="*/ 121 w 170"/>
                <a:gd name="T27" fmla="*/ 131 h 156"/>
                <a:gd name="T28" fmla="*/ 111 w 170"/>
                <a:gd name="T29" fmla="*/ 128 h 156"/>
                <a:gd name="T30" fmla="*/ 108 w 170"/>
                <a:gd name="T31" fmla="*/ 138 h 156"/>
                <a:gd name="T32" fmla="*/ 104 w 170"/>
                <a:gd name="T33" fmla="*/ 149 h 156"/>
                <a:gd name="T34" fmla="*/ 90 w 170"/>
                <a:gd name="T35" fmla="*/ 156 h 156"/>
                <a:gd name="T36" fmla="*/ 83 w 170"/>
                <a:gd name="T37" fmla="*/ 149 h 156"/>
                <a:gd name="T38" fmla="*/ 55 w 170"/>
                <a:gd name="T39" fmla="*/ 145 h 156"/>
                <a:gd name="T40" fmla="*/ 52 w 170"/>
                <a:gd name="T41" fmla="*/ 156 h 156"/>
                <a:gd name="T42" fmla="*/ 42 w 170"/>
                <a:gd name="T43" fmla="*/ 142 h 156"/>
                <a:gd name="T44" fmla="*/ 35 w 170"/>
                <a:gd name="T45" fmla="*/ 145 h 156"/>
                <a:gd name="T46" fmla="*/ 28 w 170"/>
                <a:gd name="T47" fmla="*/ 138 h 156"/>
                <a:gd name="T48" fmla="*/ 21 w 170"/>
                <a:gd name="T49" fmla="*/ 125 h 156"/>
                <a:gd name="T50" fmla="*/ 21 w 170"/>
                <a:gd name="T51" fmla="*/ 118 h 156"/>
                <a:gd name="T52" fmla="*/ 14 w 170"/>
                <a:gd name="T53" fmla="*/ 114 h 156"/>
                <a:gd name="T54" fmla="*/ 7 w 170"/>
                <a:gd name="T55" fmla="*/ 97 h 156"/>
                <a:gd name="T56" fmla="*/ 10 w 170"/>
                <a:gd name="T57" fmla="*/ 86 h 156"/>
                <a:gd name="T58" fmla="*/ 0 w 170"/>
                <a:gd name="T59" fmla="*/ 83 h 156"/>
                <a:gd name="T60" fmla="*/ 10 w 170"/>
                <a:gd name="T61" fmla="*/ 69 h 156"/>
                <a:gd name="T62" fmla="*/ 7 w 170"/>
                <a:gd name="T63" fmla="*/ 55 h 156"/>
                <a:gd name="T64" fmla="*/ 0 w 170"/>
                <a:gd name="T65" fmla="*/ 38 h 156"/>
                <a:gd name="T66" fmla="*/ 7 w 170"/>
                <a:gd name="T67" fmla="*/ 20 h 156"/>
                <a:gd name="T68" fmla="*/ 28 w 170"/>
                <a:gd name="T69" fmla="*/ 7 h 156"/>
                <a:gd name="T70" fmla="*/ 38 w 170"/>
                <a:gd name="T71" fmla="*/ 0 h 156"/>
                <a:gd name="T72" fmla="*/ 48 w 170"/>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56">
                  <a:moveTo>
                    <a:pt x="48" y="0"/>
                  </a:moveTo>
                  <a:lnTo>
                    <a:pt x="52" y="3"/>
                  </a:lnTo>
                  <a:lnTo>
                    <a:pt x="80" y="31"/>
                  </a:lnTo>
                  <a:lnTo>
                    <a:pt x="90" y="41"/>
                  </a:lnTo>
                  <a:lnTo>
                    <a:pt x="97" y="52"/>
                  </a:lnTo>
                  <a:lnTo>
                    <a:pt x="104" y="59"/>
                  </a:lnTo>
                  <a:lnTo>
                    <a:pt x="114" y="62"/>
                  </a:lnTo>
                  <a:lnTo>
                    <a:pt x="139" y="76"/>
                  </a:lnTo>
                  <a:lnTo>
                    <a:pt x="153" y="90"/>
                  </a:lnTo>
                  <a:lnTo>
                    <a:pt x="167" y="97"/>
                  </a:lnTo>
                  <a:lnTo>
                    <a:pt x="170" y="100"/>
                  </a:lnTo>
                  <a:lnTo>
                    <a:pt x="149" y="111"/>
                  </a:lnTo>
                  <a:lnTo>
                    <a:pt x="142" y="121"/>
                  </a:lnTo>
                  <a:lnTo>
                    <a:pt x="121" y="131"/>
                  </a:lnTo>
                  <a:lnTo>
                    <a:pt x="111" y="128"/>
                  </a:lnTo>
                  <a:lnTo>
                    <a:pt x="108" y="138"/>
                  </a:lnTo>
                  <a:lnTo>
                    <a:pt x="104" y="149"/>
                  </a:lnTo>
                  <a:lnTo>
                    <a:pt x="90" y="156"/>
                  </a:lnTo>
                  <a:lnTo>
                    <a:pt x="83" y="149"/>
                  </a:lnTo>
                  <a:lnTo>
                    <a:pt x="55" y="145"/>
                  </a:lnTo>
                  <a:lnTo>
                    <a:pt x="52" y="156"/>
                  </a:lnTo>
                  <a:lnTo>
                    <a:pt x="42" y="142"/>
                  </a:lnTo>
                  <a:lnTo>
                    <a:pt x="35" y="145"/>
                  </a:lnTo>
                  <a:lnTo>
                    <a:pt x="28" y="138"/>
                  </a:lnTo>
                  <a:lnTo>
                    <a:pt x="21" y="125"/>
                  </a:lnTo>
                  <a:lnTo>
                    <a:pt x="21" y="118"/>
                  </a:lnTo>
                  <a:lnTo>
                    <a:pt x="14" y="114"/>
                  </a:lnTo>
                  <a:lnTo>
                    <a:pt x="7" y="97"/>
                  </a:lnTo>
                  <a:lnTo>
                    <a:pt x="10" y="86"/>
                  </a:lnTo>
                  <a:lnTo>
                    <a:pt x="0" y="83"/>
                  </a:lnTo>
                  <a:lnTo>
                    <a:pt x="10" y="69"/>
                  </a:lnTo>
                  <a:lnTo>
                    <a:pt x="7" y="55"/>
                  </a:lnTo>
                  <a:lnTo>
                    <a:pt x="0" y="38"/>
                  </a:lnTo>
                  <a:lnTo>
                    <a:pt x="7" y="20"/>
                  </a:lnTo>
                  <a:lnTo>
                    <a:pt x="28" y="7"/>
                  </a:lnTo>
                  <a:lnTo>
                    <a:pt x="38" y="0"/>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0" name="Freeform 13">
              <a:extLst>
                <a:ext uri="{FF2B5EF4-FFF2-40B4-BE49-F238E27FC236}">
                  <a16:creationId xmlns:a16="http://schemas.microsoft.com/office/drawing/2014/main" id="{1A1E23CD-C590-EB6E-EB5E-B7A1FE457D2E}"/>
                </a:ext>
                <a:ext uri="{C183D7F6-B498-43B3-948B-1728B52AA6E4}">
                  <adec:decorative xmlns:adec="http://schemas.microsoft.com/office/drawing/2017/decorative" val="1"/>
                </a:ext>
              </a:extLst>
            </p:cNvPr>
            <p:cNvSpPr>
              <a:spLocks/>
            </p:cNvSpPr>
            <p:nvPr/>
          </p:nvSpPr>
          <p:spPr bwMode="auto">
            <a:xfrm>
              <a:off x="10908607" y="4726656"/>
              <a:ext cx="253214" cy="232840"/>
            </a:xfrm>
            <a:custGeom>
              <a:avLst/>
              <a:gdLst>
                <a:gd name="T0" fmla="*/ 62 w 87"/>
                <a:gd name="T1" fmla="*/ 0 h 80"/>
                <a:gd name="T2" fmla="*/ 66 w 87"/>
                <a:gd name="T3" fmla="*/ 18 h 80"/>
                <a:gd name="T4" fmla="*/ 66 w 87"/>
                <a:gd name="T5" fmla="*/ 24 h 80"/>
                <a:gd name="T6" fmla="*/ 83 w 87"/>
                <a:gd name="T7" fmla="*/ 42 h 80"/>
                <a:gd name="T8" fmla="*/ 87 w 87"/>
                <a:gd name="T9" fmla="*/ 66 h 80"/>
                <a:gd name="T10" fmla="*/ 69 w 87"/>
                <a:gd name="T11" fmla="*/ 80 h 80"/>
                <a:gd name="T12" fmla="*/ 62 w 87"/>
                <a:gd name="T13" fmla="*/ 70 h 80"/>
                <a:gd name="T14" fmla="*/ 38 w 87"/>
                <a:gd name="T15" fmla="*/ 77 h 80"/>
                <a:gd name="T16" fmla="*/ 31 w 87"/>
                <a:gd name="T17" fmla="*/ 70 h 80"/>
                <a:gd name="T18" fmla="*/ 24 w 87"/>
                <a:gd name="T19" fmla="*/ 73 h 80"/>
                <a:gd name="T20" fmla="*/ 14 w 87"/>
                <a:gd name="T21" fmla="*/ 66 h 80"/>
                <a:gd name="T22" fmla="*/ 17 w 87"/>
                <a:gd name="T23" fmla="*/ 56 h 80"/>
                <a:gd name="T24" fmla="*/ 7 w 87"/>
                <a:gd name="T25" fmla="*/ 45 h 80"/>
                <a:gd name="T26" fmla="*/ 7 w 87"/>
                <a:gd name="T27" fmla="*/ 42 h 80"/>
                <a:gd name="T28" fmla="*/ 0 w 87"/>
                <a:gd name="T29" fmla="*/ 35 h 80"/>
                <a:gd name="T30" fmla="*/ 7 w 87"/>
                <a:gd name="T31" fmla="*/ 28 h 80"/>
                <a:gd name="T32" fmla="*/ 3 w 87"/>
                <a:gd name="T33" fmla="*/ 21 h 80"/>
                <a:gd name="T34" fmla="*/ 14 w 87"/>
                <a:gd name="T35" fmla="*/ 7 h 80"/>
                <a:gd name="T36" fmla="*/ 27 w 87"/>
                <a:gd name="T37" fmla="*/ 14 h 80"/>
                <a:gd name="T38" fmla="*/ 31 w 87"/>
                <a:gd name="T39" fmla="*/ 11 h 80"/>
                <a:gd name="T40" fmla="*/ 34 w 87"/>
                <a:gd name="T41" fmla="*/ 4 h 80"/>
                <a:gd name="T42" fmla="*/ 41 w 87"/>
                <a:gd name="T43" fmla="*/ 7 h 80"/>
                <a:gd name="T44" fmla="*/ 62 w 87"/>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0">
                  <a:moveTo>
                    <a:pt x="62" y="0"/>
                  </a:moveTo>
                  <a:lnTo>
                    <a:pt x="66" y="18"/>
                  </a:lnTo>
                  <a:lnTo>
                    <a:pt x="66" y="24"/>
                  </a:lnTo>
                  <a:lnTo>
                    <a:pt x="83" y="42"/>
                  </a:lnTo>
                  <a:lnTo>
                    <a:pt x="87" y="66"/>
                  </a:lnTo>
                  <a:lnTo>
                    <a:pt x="69" y="80"/>
                  </a:lnTo>
                  <a:lnTo>
                    <a:pt x="62" y="70"/>
                  </a:lnTo>
                  <a:lnTo>
                    <a:pt x="38" y="77"/>
                  </a:lnTo>
                  <a:lnTo>
                    <a:pt x="31" y="70"/>
                  </a:lnTo>
                  <a:lnTo>
                    <a:pt x="24" y="73"/>
                  </a:lnTo>
                  <a:lnTo>
                    <a:pt x="14" y="66"/>
                  </a:lnTo>
                  <a:lnTo>
                    <a:pt x="17" y="56"/>
                  </a:lnTo>
                  <a:lnTo>
                    <a:pt x="7" y="45"/>
                  </a:lnTo>
                  <a:lnTo>
                    <a:pt x="7" y="42"/>
                  </a:lnTo>
                  <a:lnTo>
                    <a:pt x="0" y="35"/>
                  </a:lnTo>
                  <a:lnTo>
                    <a:pt x="7" y="28"/>
                  </a:lnTo>
                  <a:lnTo>
                    <a:pt x="3" y="21"/>
                  </a:lnTo>
                  <a:lnTo>
                    <a:pt x="14" y="7"/>
                  </a:lnTo>
                  <a:lnTo>
                    <a:pt x="27" y="14"/>
                  </a:lnTo>
                  <a:lnTo>
                    <a:pt x="31" y="11"/>
                  </a:lnTo>
                  <a:lnTo>
                    <a:pt x="34" y="4"/>
                  </a:lnTo>
                  <a:lnTo>
                    <a:pt x="41" y="7"/>
                  </a:lnTo>
                  <a:lnTo>
                    <a:pt x="6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1" name="Freeform 14">
              <a:extLst>
                <a:ext uri="{FF2B5EF4-FFF2-40B4-BE49-F238E27FC236}">
                  <a16:creationId xmlns:a16="http://schemas.microsoft.com/office/drawing/2014/main" id="{CFE69054-1FCE-EF61-1906-1A804C7576FC}"/>
                </a:ext>
                <a:ext uri="{C183D7F6-B498-43B3-948B-1728B52AA6E4}">
                  <adec:decorative xmlns:adec="http://schemas.microsoft.com/office/drawing/2017/decorative" val="1"/>
                </a:ext>
              </a:extLst>
            </p:cNvPr>
            <p:cNvSpPr>
              <a:spLocks/>
            </p:cNvSpPr>
            <p:nvPr/>
          </p:nvSpPr>
          <p:spPr bwMode="auto">
            <a:xfrm>
              <a:off x="11080326" y="4505458"/>
              <a:ext cx="221198" cy="311424"/>
            </a:xfrm>
            <a:custGeom>
              <a:avLst/>
              <a:gdLst>
                <a:gd name="T0" fmla="*/ 21 w 76"/>
                <a:gd name="T1" fmla="*/ 3 h 107"/>
                <a:gd name="T2" fmla="*/ 28 w 76"/>
                <a:gd name="T3" fmla="*/ 0 h 107"/>
                <a:gd name="T4" fmla="*/ 38 w 76"/>
                <a:gd name="T5" fmla="*/ 14 h 107"/>
                <a:gd name="T6" fmla="*/ 38 w 76"/>
                <a:gd name="T7" fmla="*/ 21 h 107"/>
                <a:gd name="T8" fmla="*/ 38 w 76"/>
                <a:gd name="T9" fmla="*/ 42 h 107"/>
                <a:gd name="T10" fmla="*/ 48 w 76"/>
                <a:gd name="T11" fmla="*/ 55 h 107"/>
                <a:gd name="T12" fmla="*/ 52 w 76"/>
                <a:gd name="T13" fmla="*/ 66 h 107"/>
                <a:gd name="T14" fmla="*/ 66 w 76"/>
                <a:gd name="T15" fmla="*/ 73 h 107"/>
                <a:gd name="T16" fmla="*/ 76 w 76"/>
                <a:gd name="T17" fmla="*/ 90 h 107"/>
                <a:gd name="T18" fmla="*/ 73 w 76"/>
                <a:gd name="T19" fmla="*/ 94 h 107"/>
                <a:gd name="T20" fmla="*/ 62 w 76"/>
                <a:gd name="T21" fmla="*/ 90 h 107"/>
                <a:gd name="T22" fmla="*/ 41 w 76"/>
                <a:gd name="T23" fmla="*/ 107 h 107"/>
                <a:gd name="T24" fmla="*/ 34 w 76"/>
                <a:gd name="T25" fmla="*/ 97 h 107"/>
                <a:gd name="T26" fmla="*/ 7 w 76"/>
                <a:gd name="T27" fmla="*/ 94 h 107"/>
                <a:gd name="T28" fmla="*/ 3 w 76"/>
                <a:gd name="T29" fmla="*/ 76 h 107"/>
                <a:gd name="T30" fmla="*/ 0 w 76"/>
                <a:gd name="T31" fmla="*/ 62 h 107"/>
                <a:gd name="T32" fmla="*/ 14 w 76"/>
                <a:gd name="T33" fmla="*/ 52 h 107"/>
                <a:gd name="T34" fmla="*/ 10 w 76"/>
                <a:gd name="T35" fmla="*/ 38 h 107"/>
                <a:gd name="T36" fmla="*/ 7 w 76"/>
                <a:gd name="T37" fmla="*/ 28 h 107"/>
                <a:gd name="T38" fmla="*/ 3 w 76"/>
                <a:gd name="T39" fmla="*/ 24 h 107"/>
                <a:gd name="T40" fmla="*/ 21 w 76"/>
                <a:gd name="T4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107">
                  <a:moveTo>
                    <a:pt x="21" y="3"/>
                  </a:moveTo>
                  <a:lnTo>
                    <a:pt x="28" y="0"/>
                  </a:lnTo>
                  <a:lnTo>
                    <a:pt x="38" y="14"/>
                  </a:lnTo>
                  <a:lnTo>
                    <a:pt x="38" y="21"/>
                  </a:lnTo>
                  <a:lnTo>
                    <a:pt x="38" y="42"/>
                  </a:lnTo>
                  <a:lnTo>
                    <a:pt x="48" y="55"/>
                  </a:lnTo>
                  <a:lnTo>
                    <a:pt x="52" y="66"/>
                  </a:lnTo>
                  <a:lnTo>
                    <a:pt x="66" y="73"/>
                  </a:lnTo>
                  <a:lnTo>
                    <a:pt x="76" y="90"/>
                  </a:lnTo>
                  <a:lnTo>
                    <a:pt x="73" y="94"/>
                  </a:lnTo>
                  <a:lnTo>
                    <a:pt x="62" y="90"/>
                  </a:lnTo>
                  <a:lnTo>
                    <a:pt x="41" y="107"/>
                  </a:lnTo>
                  <a:lnTo>
                    <a:pt x="34" y="97"/>
                  </a:lnTo>
                  <a:lnTo>
                    <a:pt x="7" y="94"/>
                  </a:lnTo>
                  <a:lnTo>
                    <a:pt x="3" y="76"/>
                  </a:lnTo>
                  <a:lnTo>
                    <a:pt x="0" y="62"/>
                  </a:lnTo>
                  <a:lnTo>
                    <a:pt x="14" y="52"/>
                  </a:lnTo>
                  <a:lnTo>
                    <a:pt x="10" y="38"/>
                  </a:lnTo>
                  <a:lnTo>
                    <a:pt x="7" y="28"/>
                  </a:lnTo>
                  <a:lnTo>
                    <a:pt x="3" y="24"/>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2" name="Freeform 15">
              <a:extLst>
                <a:ext uri="{FF2B5EF4-FFF2-40B4-BE49-F238E27FC236}">
                  <a16:creationId xmlns:a16="http://schemas.microsoft.com/office/drawing/2014/main" id="{58EE7BA3-14F2-7D3F-3685-C59A64DF83BB}"/>
                </a:ext>
                <a:ext uri="{C183D7F6-B498-43B3-948B-1728B52AA6E4}">
                  <adec:decorative xmlns:adec="http://schemas.microsoft.com/office/drawing/2017/decorative" val="1"/>
                </a:ext>
              </a:extLst>
            </p:cNvPr>
            <p:cNvSpPr>
              <a:spLocks/>
            </p:cNvSpPr>
            <p:nvPr/>
          </p:nvSpPr>
          <p:spPr bwMode="auto">
            <a:xfrm>
              <a:off x="11211299" y="4910016"/>
              <a:ext cx="241572" cy="209556"/>
            </a:xfrm>
            <a:custGeom>
              <a:avLst/>
              <a:gdLst>
                <a:gd name="T0" fmla="*/ 21 w 83"/>
                <a:gd name="T1" fmla="*/ 0 h 72"/>
                <a:gd name="T2" fmla="*/ 28 w 83"/>
                <a:gd name="T3" fmla="*/ 0 h 72"/>
                <a:gd name="T4" fmla="*/ 35 w 83"/>
                <a:gd name="T5" fmla="*/ 14 h 72"/>
                <a:gd name="T6" fmla="*/ 45 w 83"/>
                <a:gd name="T7" fmla="*/ 17 h 72"/>
                <a:gd name="T8" fmla="*/ 69 w 83"/>
                <a:gd name="T9" fmla="*/ 10 h 72"/>
                <a:gd name="T10" fmla="*/ 73 w 83"/>
                <a:gd name="T11" fmla="*/ 17 h 72"/>
                <a:gd name="T12" fmla="*/ 76 w 83"/>
                <a:gd name="T13" fmla="*/ 17 h 72"/>
                <a:gd name="T14" fmla="*/ 83 w 83"/>
                <a:gd name="T15" fmla="*/ 27 h 72"/>
                <a:gd name="T16" fmla="*/ 83 w 83"/>
                <a:gd name="T17" fmla="*/ 34 h 72"/>
                <a:gd name="T18" fmla="*/ 76 w 83"/>
                <a:gd name="T19" fmla="*/ 41 h 72"/>
                <a:gd name="T20" fmla="*/ 69 w 83"/>
                <a:gd name="T21" fmla="*/ 45 h 72"/>
                <a:gd name="T22" fmla="*/ 66 w 83"/>
                <a:gd name="T23" fmla="*/ 52 h 72"/>
                <a:gd name="T24" fmla="*/ 59 w 83"/>
                <a:gd name="T25" fmla="*/ 66 h 72"/>
                <a:gd name="T26" fmla="*/ 55 w 83"/>
                <a:gd name="T27" fmla="*/ 72 h 72"/>
                <a:gd name="T28" fmla="*/ 45 w 83"/>
                <a:gd name="T29" fmla="*/ 69 h 72"/>
                <a:gd name="T30" fmla="*/ 42 w 83"/>
                <a:gd name="T31" fmla="*/ 62 h 72"/>
                <a:gd name="T32" fmla="*/ 31 w 83"/>
                <a:gd name="T33" fmla="*/ 59 h 72"/>
                <a:gd name="T34" fmla="*/ 24 w 83"/>
                <a:gd name="T35" fmla="*/ 38 h 72"/>
                <a:gd name="T36" fmla="*/ 10 w 83"/>
                <a:gd name="T37" fmla="*/ 34 h 72"/>
                <a:gd name="T38" fmla="*/ 3 w 83"/>
                <a:gd name="T39" fmla="*/ 38 h 72"/>
                <a:gd name="T40" fmla="*/ 0 w 83"/>
                <a:gd name="T41" fmla="*/ 27 h 72"/>
                <a:gd name="T42" fmla="*/ 7 w 83"/>
                <a:gd name="T43" fmla="*/ 24 h 72"/>
                <a:gd name="T44" fmla="*/ 3 w 83"/>
                <a:gd name="T45" fmla="*/ 10 h 72"/>
                <a:gd name="T46" fmla="*/ 10 w 83"/>
                <a:gd name="T47" fmla="*/ 3 h 72"/>
                <a:gd name="T48" fmla="*/ 21 w 83"/>
                <a:gd name="T49" fmla="*/ 3 h 72"/>
                <a:gd name="T50" fmla="*/ 21 w 83"/>
                <a:gd name="T5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2">
                  <a:moveTo>
                    <a:pt x="21" y="0"/>
                  </a:moveTo>
                  <a:lnTo>
                    <a:pt x="28" y="0"/>
                  </a:lnTo>
                  <a:lnTo>
                    <a:pt x="35" y="14"/>
                  </a:lnTo>
                  <a:lnTo>
                    <a:pt x="45" y="17"/>
                  </a:lnTo>
                  <a:lnTo>
                    <a:pt x="69" y="10"/>
                  </a:lnTo>
                  <a:lnTo>
                    <a:pt x="73" y="17"/>
                  </a:lnTo>
                  <a:lnTo>
                    <a:pt x="76" y="17"/>
                  </a:lnTo>
                  <a:lnTo>
                    <a:pt x="83" y="27"/>
                  </a:lnTo>
                  <a:lnTo>
                    <a:pt x="83" y="34"/>
                  </a:lnTo>
                  <a:lnTo>
                    <a:pt x="76" y="41"/>
                  </a:lnTo>
                  <a:lnTo>
                    <a:pt x="69" y="45"/>
                  </a:lnTo>
                  <a:lnTo>
                    <a:pt x="66" y="52"/>
                  </a:lnTo>
                  <a:lnTo>
                    <a:pt x="59" y="66"/>
                  </a:lnTo>
                  <a:lnTo>
                    <a:pt x="55" y="72"/>
                  </a:lnTo>
                  <a:lnTo>
                    <a:pt x="45" y="69"/>
                  </a:lnTo>
                  <a:lnTo>
                    <a:pt x="42" y="62"/>
                  </a:lnTo>
                  <a:lnTo>
                    <a:pt x="31" y="59"/>
                  </a:lnTo>
                  <a:lnTo>
                    <a:pt x="24" y="38"/>
                  </a:lnTo>
                  <a:lnTo>
                    <a:pt x="10" y="34"/>
                  </a:lnTo>
                  <a:lnTo>
                    <a:pt x="3" y="38"/>
                  </a:lnTo>
                  <a:lnTo>
                    <a:pt x="0" y="27"/>
                  </a:lnTo>
                  <a:lnTo>
                    <a:pt x="7" y="24"/>
                  </a:lnTo>
                  <a:lnTo>
                    <a:pt x="3" y="10"/>
                  </a:lnTo>
                  <a:lnTo>
                    <a:pt x="10" y="3"/>
                  </a:lnTo>
                  <a:lnTo>
                    <a:pt x="21" y="3"/>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3" name="Freeform 16">
              <a:extLst>
                <a:ext uri="{FF2B5EF4-FFF2-40B4-BE49-F238E27FC236}">
                  <a16:creationId xmlns:a16="http://schemas.microsoft.com/office/drawing/2014/main" id="{DA438925-3522-A836-E43B-7B57A0BE34C1}"/>
                </a:ext>
                <a:ext uri="{C183D7F6-B498-43B3-948B-1728B52AA6E4}">
                  <adec:decorative xmlns:adec="http://schemas.microsoft.com/office/drawing/2017/decorative" val="1"/>
                </a:ext>
              </a:extLst>
            </p:cNvPr>
            <p:cNvSpPr>
              <a:spLocks/>
            </p:cNvSpPr>
            <p:nvPr/>
          </p:nvSpPr>
          <p:spPr bwMode="auto">
            <a:xfrm>
              <a:off x="10958086" y="5483386"/>
              <a:ext cx="122241" cy="192093"/>
            </a:xfrm>
            <a:custGeom>
              <a:avLst/>
              <a:gdLst>
                <a:gd name="T0" fmla="*/ 21 w 42"/>
                <a:gd name="T1" fmla="*/ 0 h 66"/>
                <a:gd name="T2" fmla="*/ 42 w 42"/>
                <a:gd name="T3" fmla="*/ 21 h 66"/>
                <a:gd name="T4" fmla="*/ 38 w 42"/>
                <a:gd name="T5" fmla="*/ 25 h 66"/>
                <a:gd name="T6" fmla="*/ 21 w 42"/>
                <a:gd name="T7" fmla="*/ 56 h 66"/>
                <a:gd name="T8" fmla="*/ 14 w 42"/>
                <a:gd name="T9" fmla="*/ 63 h 66"/>
                <a:gd name="T10" fmla="*/ 7 w 42"/>
                <a:gd name="T11" fmla="*/ 66 h 66"/>
                <a:gd name="T12" fmla="*/ 0 w 42"/>
                <a:gd name="T13" fmla="*/ 63 h 66"/>
                <a:gd name="T14" fmla="*/ 10 w 42"/>
                <a:gd name="T15" fmla="*/ 21 h 66"/>
                <a:gd name="T16" fmla="*/ 7 w 42"/>
                <a:gd name="T17" fmla="*/ 14 h 66"/>
                <a:gd name="T18" fmla="*/ 10 w 42"/>
                <a:gd name="T19" fmla="*/ 7 h 66"/>
                <a:gd name="T20" fmla="*/ 17 w 42"/>
                <a:gd name="T21" fmla="*/ 7 h 66"/>
                <a:gd name="T22" fmla="*/ 21 w 42"/>
                <a:gd name="T23"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66">
                  <a:moveTo>
                    <a:pt x="21" y="0"/>
                  </a:moveTo>
                  <a:lnTo>
                    <a:pt x="42" y="21"/>
                  </a:lnTo>
                  <a:lnTo>
                    <a:pt x="38" y="25"/>
                  </a:lnTo>
                  <a:lnTo>
                    <a:pt x="21" y="56"/>
                  </a:lnTo>
                  <a:lnTo>
                    <a:pt x="14" y="63"/>
                  </a:lnTo>
                  <a:lnTo>
                    <a:pt x="7" y="66"/>
                  </a:lnTo>
                  <a:lnTo>
                    <a:pt x="0" y="63"/>
                  </a:lnTo>
                  <a:lnTo>
                    <a:pt x="10" y="21"/>
                  </a:lnTo>
                  <a:lnTo>
                    <a:pt x="7" y="14"/>
                  </a:lnTo>
                  <a:lnTo>
                    <a:pt x="10" y="7"/>
                  </a:lnTo>
                  <a:lnTo>
                    <a:pt x="17" y="7"/>
                  </a:lnTo>
                  <a:lnTo>
                    <a:pt x="21" y="0"/>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4" name="Freeform 17">
              <a:extLst>
                <a:ext uri="{FF2B5EF4-FFF2-40B4-BE49-F238E27FC236}">
                  <a16:creationId xmlns:a16="http://schemas.microsoft.com/office/drawing/2014/main" id="{32A2B160-3606-DABD-0D16-5950959416D7}"/>
                </a:ext>
                <a:ext uri="{C183D7F6-B498-43B3-948B-1728B52AA6E4}">
                  <adec:decorative xmlns:adec="http://schemas.microsoft.com/office/drawing/2017/decorative" val="1"/>
                </a:ext>
              </a:extLst>
            </p:cNvPr>
            <p:cNvSpPr>
              <a:spLocks/>
            </p:cNvSpPr>
            <p:nvPr/>
          </p:nvSpPr>
          <p:spPr bwMode="auto">
            <a:xfrm>
              <a:off x="10856218" y="5634731"/>
              <a:ext cx="81494" cy="113510"/>
            </a:xfrm>
            <a:custGeom>
              <a:avLst/>
              <a:gdLst>
                <a:gd name="T0" fmla="*/ 28 w 28"/>
                <a:gd name="T1" fmla="*/ 28 h 39"/>
                <a:gd name="T2" fmla="*/ 25 w 28"/>
                <a:gd name="T3" fmla="*/ 28 h 39"/>
                <a:gd name="T4" fmla="*/ 21 w 28"/>
                <a:gd name="T5" fmla="*/ 32 h 39"/>
                <a:gd name="T6" fmla="*/ 18 w 28"/>
                <a:gd name="T7" fmla="*/ 32 h 39"/>
                <a:gd name="T8" fmla="*/ 11 w 28"/>
                <a:gd name="T9" fmla="*/ 39 h 39"/>
                <a:gd name="T10" fmla="*/ 11 w 28"/>
                <a:gd name="T11" fmla="*/ 35 h 39"/>
                <a:gd name="T12" fmla="*/ 0 w 28"/>
                <a:gd name="T13" fmla="*/ 14 h 39"/>
                <a:gd name="T14" fmla="*/ 0 w 28"/>
                <a:gd name="T15" fmla="*/ 11 h 39"/>
                <a:gd name="T16" fmla="*/ 14 w 28"/>
                <a:gd name="T17" fmla="*/ 7 h 39"/>
                <a:gd name="T18" fmla="*/ 18 w 28"/>
                <a:gd name="T19" fmla="*/ 0 h 39"/>
                <a:gd name="T20" fmla="*/ 25 w 28"/>
                <a:gd name="T21" fmla="*/ 0 h 39"/>
                <a:gd name="T22" fmla="*/ 28 w 28"/>
                <a:gd name="T23" fmla="*/ 7 h 39"/>
                <a:gd name="T24" fmla="*/ 25 w 28"/>
                <a:gd name="T25" fmla="*/ 18 h 39"/>
                <a:gd name="T26" fmla="*/ 28 w 28"/>
                <a:gd name="T27" fmla="*/ 25 h 39"/>
                <a:gd name="T28" fmla="*/ 28 w 28"/>
                <a:gd name="T29"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9">
                  <a:moveTo>
                    <a:pt x="28" y="28"/>
                  </a:moveTo>
                  <a:lnTo>
                    <a:pt x="25" y="28"/>
                  </a:lnTo>
                  <a:lnTo>
                    <a:pt x="21" y="32"/>
                  </a:lnTo>
                  <a:lnTo>
                    <a:pt x="18" y="32"/>
                  </a:lnTo>
                  <a:lnTo>
                    <a:pt x="11" y="39"/>
                  </a:lnTo>
                  <a:lnTo>
                    <a:pt x="11" y="35"/>
                  </a:lnTo>
                  <a:lnTo>
                    <a:pt x="0" y="14"/>
                  </a:lnTo>
                  <a:lnTo>
                    <a:pt x="0" y="11"/>
                  </a:lnTo>
                  <a:lnTo>
                    <a:pt x="14" y="7"/>
                  </a:lnTo>
                  <a:lnTo>
                    <a:pt x="18" y="0"/>
                  </a:lnTo>
                  <a:lnTo>
                    <a:pt x="25" y="0"/>
                  </a:lnTo>
                  <a:lnTo>
                    <a:pt x="28" y="7"/>
                  </a:lnTo>
                  <a:lnTo>
                    <a:pt x="25" y="18"/>
                  </a:lnTo>
                  <a:lnTo>
                    <a:pt x="28" y="25"/>
                  </a:lnTo>
                  <a:lnTo>
                    <a:pt x="28"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5" name="Freeform 18">
              <a:extLst>
                <a:ext uri="{FF2B5EF4-FFF2-40B4-BE49-F238E27FC236}">
                  <a16:creationId xmlns:a16="http://schemas.microsoft.com/office/drawing/2014/main" id="{341ACC55-0496-91C4-1C4F-9AD94821EA15}"/>
                </a:ext>
                <a:ext uri="{C183D7F6-B498-43B3-948B-1728B52AA6E4}">
                  <adec:decorative xmlns:adec="http://schemas.microsoft.com/office/drawing/2017/decorative" val="1"/>
                </a:ext>
              </a:extLst>
            </p:cNvPr>
            <p:cNvSpPr>
              <a:spLocks/>
            </p:cNvSpPr>
            <p:nvPr/>
          </p:nvSpPr>
          <p:spPr bwMode="auto">
            <a:xfrm>
              <a:off x="11019207" y="4918749"/>
              <a:ext cx="212467" cy="151346"/>
            </a:xfrm>
            <a:custGeom>
              <a:avLst/>
              <a:gdLst>
                <a:gd name="T0" fmla="*/ 69 w 73"/>
                <a:gd name="T1" fmla="*/ 7 h 52"/>
                <a:gd name="T2" fmla="*/ 73 w 73"/>
                <a:gd name="T3" fmla="*/ 21 h 52"/>
                <a:gd name="T4" fmla="*/ 66 w 73"/>
                <a:gd name="T5" fmla="*/ 24 h 52"/>
                <a:gd name="T6" fmla="*/ 69 w 73"/>
                <a:gd name="T7" fmla="*/ 35 h 52"/>
                <a:gd name="T8" fmla="*/ 62 w 73"/>
                <a:gd name="T9" fmla="*/ 38 h 52"/>
                <a:gd name="T10" fmla="*/ 66 w 73"/>
                <a:gd name="T11" fmla="*/ 42 h 52"/>
                <a:gd name="T12" fmla="*/ 62 w 73"/>
                <a:gd name="T13" fmla="*/ 52 h 52"/>
                <a:gd name="T14" fmla="*/ 49 w 73"/>
                <a:gd name="T15" fmla="*/ 45 h 52"/>
                <a:gd name="T16" fmla="*/ 38 w 73"/>
                <a:gd name="T17" fmla="*/ 52 h 52"/>
                <a:gd name="T18" fmla="*/ 17 w 73"/>
                <a:gd name="T19" fmla="*/ 38 h 52"/>
                <a:gd name="T20" fmla="*/ 14 w 73"/>
                <a:gd name="T21" fmla="*/ 42 h 52"/>
                <a:gd name="T22" fmla="*/ 0 w 73"/>
                <a:gd name="T23" fmla="*/ 17 h 52"/>
                <a:gd name="T24" fmla="*/ 0 w 73"/>
                <a:gd name="T25" fmla="*/ 11 h 52"/>
                <a:gd name="T26" fmla="*/ 24 w 73"/>
                <a:gd name="T27" fmla="*/ 4 h 52"/>
                <a:gd name="T28" fmla="*/ 31 w 73"/>
                <a:gd name="T29" fmla="*/ 14 h 52"/>
                <a:gd name="T30" fmla="*/ 49 w 73"/>
                <a:gd name="T31" fmla="*/ 0 h 52"/>
                <a:gd name="T32" fmla="*/ 69 w 73"/>
                <a:gd name="T33"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69" y="7"/>
                  </a:moveTo>
                  <a:lnTo>
                    <a:pt x="73" y="21"/>
                  </a:lnTo>
                  <a:lnTo>
                    <a:pt x="66" y="24"/>
                  </a:lnTo>
                  <a:lnTo>
                    <a:pt x="69" y="35"/>
                  </a:lnTo>
                  <a:lnTo>
                    <a:pt x="62" y="38"/>
                  </a:lnTo>
                  <a:lnTo>
                    <a:pt x="66" y="42"/>
                  </a:lnTo>
                  <a:lnTo>
                    <a:pt x="62" y="52"/>
                  </a:lnTo>
                  <a:lnTo>
                    <a:pt x="49" y="45"/>
                  </a:lnTo>
                  <a:lnTo>
                    <a:pt x="38" y="52"/>
                  </a:lnTo>
                  <a:lnTo>
                    <a:pt x="17" y="38"/>
                  </a:lnTo>
                  <a:lnTo>
                    <a:pt x="14" y="42"/>
                  </a:lnTo>
                  <a:lnTo>
                    <a:pt x="0" y="17"/>
                  </a:lnTo>
                  <a:lnTo>
                    <a:pt x="0" y="11"/>
                  </a:lnTo>
                  <a:lnTo>
                    <a:pt x="24" y="4"/>
                  </a:lnTo>
                  <a:lnTo>
                    <a:pt x="31" y="14"/>
                  </a:lnTo>
                  <a:lnTo>
                    <a:pt x="49" y="0"/>
                  </a:lnTo>
                  <a:lnTo>
                    <a:pt x="69"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6" name="Freeform 19">
              <a:extLst>
                <a:ext uri="{FF2B5EF4-FFF2-40B4-BE49-F238E27FC236}">
                  <a16:creationId xmlns:a16="http://schemas.microsoft.com/office/drawing/2014/main" id="{9D98948C-9CE1-68BE-C97E-1248A5F1A3FF}"/>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28 w 52"/>
                <a:gd name="T1" fmla="*/ 10 h 59"/>
                <a:gd name="T2" fmla="*/ 42 w 52"/>
                <a:gd name="T3" fmla="*/ 34 h 59"/>
                <a:gd name="T4" fmla="*/ 52 w 52"/>
                <a:gd name="T5" fmla="*/ 38 h 59"/>
                <a:gd name="T6" fmla="*/ 45 w 52"/>
                <a:gd name="T7" fmla="*/ 52 h 59"/>
                <a:gd name="T8" fmla="*/ 28 w 52"/>
                <a:gd name="T9" fmla="*/ 59 h 59"/>
                <a:gd name="T10" fmla="*/ 14 w 52"/>
                <a:gd name="T11" fmla="*/ 48 h 59"/>
                <a:gd name="T12" fmla="*/ 17 w 52"/>
                <a:gd name="T13" fmla="*/ 41 h 59"/>
                <a:gd name="T14" fmla="*/ 7 w 52"/>
                <a:gd name="T15" fmla="*/ 31 h 59"/>
                <a:gd name="T16" fmla="*/ 0 w 52"/>
                <a:gd name="T17" fmla="*/ 24 h 59"/>
                <a:gd name="T18" fmla="*/ 3 w 52"/>
                <a:gd name="T19" fmla="*/ 17 h 59"/>
                <a:gd name="T20" fmla="*/ 10 w 52"/>
                <a:gd name="T21" fmla="*/ 17 h 59"/>
                <a:gd name="T22" fmla="*/ 21 w 52"/>
                <a:gd name="T23" fmla="*/ 14 h 59"/>
                <a:gd name="T24" fmla="*/ 14 w 52"/>
                <a:gd name="T25" fmla="*/ 3 h 59"/>
                <a:gd name="T26" fmla="*/ 17 w 52"/>
                <a:gd name="T27" fmla="*/ 0 h 59"/>
                <a:gd name="T28" fmla="*/ 28 w 52"/>
                <a:gd name="T29" fmla="*/ 3 h 59"/>
                <a:gd name="T30" fmla="*/ 28 w 52"/>
                <a:gd name="T31"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28" y="10"/>
                  </a:moveTo>
                  <a:lnTo>
                    <a:pt x="42" y="34"/>
                  </a:lnTo>
                  <a:lnTo>
                    <a:pt x="52" y="38"/>
                  </a:lnTo>
                  <a:lnTo>
                    <a:pt x="45" y="52"/>
                  </a:lnTo>
                  <a:lnTo>
                    <a:pt x="28" y="59"/>
                  </a:lnTo>
                  <a:lnTo>
                    <a:pt x="14" y="48"/>
                  </a:lnTo>
                  <a:lnTo>
                    <a:pt x="17" y="41"/>
                  </a:lnTo>
                  <a:lnTo>
                    <a:pt x="7" y="31"/>
                  </a:lnTo>
                  <a:lnTo>
                    <a:pt x="0" y="24"/>
                  </a:lnTo>
                  <a:lnTo>
                    <a:pt x="3" y="17"/>
                  </a:lnTo>
                  <a:lnTo>
                    <a:pt x="10" y="17"/>
                  </a:lnTo>
                  <a:lnTo>
                    <a:pt x="21" y="14"/>
                  </a:lnTo>
                  <a:lnTo>
                    <a:pt x="14" y="3"/>
                  </a:lnTo>
                  <a:lnTo>
                    <a:pt x="17" y="0"/>
                  </a:lnTo>
                  <a:lnTo>
                    <a:pt x="28" y="3"/>
                  </a:lnTo>
                  <a:lnTo>
                    <a:pt x="28"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17" name="Freeform 20">
              <a:extLst>
                <a:ext uri="{FF2B5EF4-FFF2-40B4-BE49-F238E27FC236}">
                  <a16:creationId xmlns:a16="http://schemas.microsoft.com/office/drawing/2014/main" id="{911EA7D7-35C4-640E-E0B6-5D115F160E64}"/>
                </a:ext>
                <a:ext uri="{C183D7F6-B498-43B3-948B-1728B52AA6E4}">
                  <adec:decorative xmlns:adec="http://schemas.microsoft.com/office/drawing/2017/decorative" val="1"/>
                </a:ext>
              </a:extLst>
            </p:cNvPr>
            <p:cNvSpPr>
              <a:spLocks/>
            </p:cNvSpPr>
            <p:nvPr/>
          </p:nvSpPr>
          <p:spPr bwMode="auto">
            <a:xfrm>
              <a:off x="11019206" y="5262188"/>
              <a:ext cx="253214" cy="282319"/>
            </a:xfrm>
            <a:custGeom>
              <a:avLst/>
              <a:gdLst>
                <a:gd name="T0" fmla="*/ 83 w 87"/>
                <a:gd name="T1" fmla="*/ 4 h 97"/>
                <a:gd name="T2" fmla="*/ 87 w 87"/>
                <a:gd name="T3" fmla="*/ 0 h 97"/>
                <a:gd name="T4" fmla="*/ 83 w 87"/>
                <a:gd name="T5" fmla="*/ 17 h 97"/>
                <a:gd name="T6" fmla="*/ 73 w 87"/>
                <a:gd name="T7" fmla="*/ 24 h 97"/>
                <a:gd name="T8" fmla="*/ 66 w 87"/>
                <a:gd name="T9" fmla="*/ 35 h 97"/>
                <a:gd name="T10" fmla="*/ 62 w 87"/>
                <a:gd name="T11" fmla="*/ 38 h 97"/>
                <a:gd name="T12" fmla="*/ 59 w 87"/>
                <a:gd name="T13" fmla="*/ 45 h 97"/>
                <a:gd name="T14" fmla="*/ 52 w 87"/>
                <a:gd name="T15" fmla="*/ 52 h 97"/>
                <a:gd name="T16" fmla="*/ 49 w 87"/>
                <a:gd name="T17" fmla="*/ 59 h 97"/>
                <a:gd name="T18" fmla="*/ 45 w 87"/>
                <a:gd name="T19" fmla="*/ 66 h 97"/>
                <a:gd name="T20" fmla="*/ 35 w 87"/>
                <a:gd name="T21" fmla="*/ 76 h 97"/>
                <a:gd name="T22" fmla="*/ 28 w 87"/>
                <a:gd name="T23" fmla="*/ 83 h 97"/>
                <a:gd name="T24" fmla="*/ 24 w 87"/>
                <a:gd name="T25" fmla="*/ 90 h 97"/>
                <a:gd name="T26" fmla="*/ 21 w 87"/>
                <a:gd name="T27" fmla="*/ 97 h 97"/>
                <a:gd name="T28" fmla="*/ 0 w 87"/>
                <a:gd name="T29" fmla="*/ 76 h 97"/>
                <a:gd name="T30" fmla="*/ 0 w 87"/>
                <a:gd name="T31" fmla="*/ 69 h 97"/>
                <a:gd name="T32" fmla="*/ 14 w 87"/>
                <a:gd name="T33" fmla="*/ 45 h 97"/>
                <a:gd name="T34" fmla="*/ 31 w 87"/>
                <a:gd name="T35" fmla="*/ 42 h 97"/>
                <a:gd name="T36" fmla="*/ 35 w 87"/>
                <a:gd name="T37" fmla="*/ 31 h 97"/>
                <a:gd name="T38" fmla="*/ 49 w 87"/>
                <a:gd name="T39" fmla="*/ 21 h 97"/>
                <a:gd name="T40" fmla="*/ 83 w 87"/>
                <a:gd name="T41"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7">
                  <a:moveTo>
                    <a:pt x="83" y="4"/>
                  </a:moveTo>
                  <a:lnTo>
                    <a:pt x="87" y="0"/>
                  </a:lnTo>
                  <a:lnTo>
                    <a:pt x="83" y="17"/>
                  </a:lnTo>
                  <a:lnTo>
                    <a:pt x="73" y="24"/>
                  </a:lnTo>
                  <a:lnTo>
                    <a:pt x="66" y="35"/>
                  </a:lnTo>
                  <a:lnTo>
                    <a:pt x="62" y="38"/>
                  </a:lnTo>
                  <a:lnTo>
                    <a:pt x="59" y="45"/>
                  </a:lnTo>
                  <a:lnTo>
                    <a:pt x="52" y="52"/>
                  </a:lnTo>
                  <a:lnTo>
                    <a:pt x="49" y="59"/>
                  </a:lnTo>
                  <a:lnTo>
                    <a:pt x="45" y="66"/>
                  </a:lnTo>
                  <a:lnTo>
                    <a:pt x="35" y="76"/>
                  </a:lnTo>
                  <a:lnTo>
                    <a:pt x="28" y="83"/>
                  </a:lnTo>
                  <a:lnTo>
                    <a:pt x="24" y="90"/>
                  </a:lnTo>
                  <a:lnTo>
                    <a:pt x="21" y="97"/>
                  </a:lnTo>
                  <a:lnTo>
                    <a:pt x="0" y="76"/>
                  </a:lnTo>
                  <a:lnTo>
                    <a:pt x="0" y="69"/>
                  </a:lnTo>
                  <a:lnTo>
                    <a:pt x="14" y="45"/>
                  </a:lnTo>
                  <a:lnTo>
                    <a:pt x="31" y="42"/>
                  </a:lnTo>
                  <a:lnTo>
                    <a:pt x="35" y="31"/>
                  </a:lnTo>
                  <a:lnTo>
                    <a:pt x="49" y="21"/>
                  </a:lnTo>
                  <a:lnTo>
                    <a:pt x="83"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18" name="Freeform 22">
              <a:extLst>
                <a:ext uri="{FF2B5EF4-FFF2-40B4-BE49-F238E27FC236}">
                  <a16:creationId xmlns:a16="http://schemas.microsoft.com/office/drawing/2014/main" id="{B8A15729-6E09-8B88-7344-E8614FC83A28}"/>
                </a:ext>
                <a:ext uri="{C183D7F6-B498-43B3-948B-1728B52AA6E4}">
                  <adec:decorative xmlns:adec="http://schemas.microsoft.com/office/drawing/2017/decorative" val="1"/>
                </a:ext>
              </a:extLst>
            </p:cNvPr>
            <p:cNvSpPr>
              <a:spLocks/>
            </p:cNvSpPr>
            <p:nvPr/>
          </p:nvSpPr>
          <p:spPr bwMode="auto">
            <a:xfrm>
              <a:off x="10827113" y="5020615"/>
              <a:ext cx="151346" cy="171720"/>
            </a:xfrm>
            <a:custGeom>
              <a:avLst/>
              <a:gdLst>
                <a:gd name="T0" fmla="*/ 52 w 52"/>
                <a:gd name="T1" fmla="*/ 38 h 59"/>
                <a:gd name="T2" fmla="*/ 42 w 52"/>
                <a:gd name="T3" fmla="*/ 34 h 59"/>
                <a:gd name="T4" fmla="*/ 28 w 52"/>
                <a:gd name="T5" fmla="*/ 10 h 59"/>
                <a:gd name="T6" fmla="*/ 28 w 52"/>
                <a:gd name="T7" fmla="*/ 3 h 59"/>
                <a:gd name="T8" fmla="*/ 17 w 52"/>
                <a:gd name="T9" fmla="*/ 0 h 59"/>
                <a:gd name="T10" fmla="*/ 14 w 52"/>
                <a:gd name="T11" fmla="*/ 3 h 59"/>
                <a:gd name="T12" fmla="*/ 21 w 52"/>
                <a:gd name="T13" fmla="*/ 14 h 59"/>
                <a:gd name="T14" fmla="*/ 10 w 52"/>
                <a:gd name="T15" fmla="*/ 17 h 59"/>
                <a:gd name="T16" fmla="*/ 3 w 52"/>
                <a:gd name="T17" fmla="*/ 17 h 59"/>
                <a:gd name="T18" fmla="*/ 0 w 52"/>
                <a:gd name="T19" fmla="*/ 24 h 59"/>
                <a:gd name="T20" fmla="*/ 7 w 52"/>
                <a:gd name="T21" fmla="*/ 31 h 59"/>
                <a:gd name="T22" fmla="*/ 17 w 52"/>
                <a:gd name="T23" fmla="*/ 41 h 59"/>
                <a:gd name="T24" fmla="*/ 14 w 52"/>
                <a:gd name="T25" fmla="*/ 48 h 59"/>
                <a:gd name="T26" fmla="*/ 28 w 52"/>
                <a:gd name="T27" fmla="*/ 59 h 59"/>
                <a:gd name="T28" fmla="*/ 45 w 52"/>
                <a:gd name="T29" fmla="*/ 52 h 59"/>
                <a:gd name="T30" fmla="*/ 52 w 52"/>
                <a:gd name="T31"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9">
                  <a:moveTo>
                    <a:pt x="52" y="38"/>
                  </a:moveTo>
                  <a:lnTo>
                    <a:pt x="42" y="34"/>
                  </a:lnTo>
                  <a:lnTo>
                    <a:pt x="28" y="10"/>
                  </a:lnTo>
                  <a:lnTo>
                    <a:pt x="28" y="3"/>
                  </a:lnTo>
                  <a:lnTo>
                    <a:pt x="17" y="0"/>
                  </a:lnTo>
                  <a:lnTo>
                    <a:pt x="14" y="3"/>
                  </a:lnTo>
                  <a:lnTo>
                    <a:pt x="21" y="14"/>
                  </a:lnTo>
                  <a:lnTo>
                    <a:pt x="10" y="17"/>
                  </a:lnTo>
                  <a:lnTo>
                    <a:pt x="3" y="17"/>
                  </a:lnTo>
                  <a:lnTo>
                    <a:pt x="0" y="24"/>
                  </a:lnTo>
                  <a:lnTo>
                    <a:pt x="7" y="31"/>
                  </a:lnTo>
                  <a:lnTo>
                    <a:pt x="17" y="41"/>
                  </a:lnTo>
                  <a:lnTo>
                    <a:pt x="14" y="48"/>
                  </a:lnTo>
                  <a:lnTo>
                    <a:pt x="28" y="59"/>
                  </a:lnTo>
                  <a:lnTo>
                    <a:pt x="45" y="52"/>
                  </a:lnTo>
                  <a:lnTo>
                    <a:pt x="52" y="38"/>
                  </a:lnTo>
                  <a:close/>
                </a:path>
              </a:pathLst>
            </a:custGeom>
            <a:solidFill>
              <a:schemeClr val="bg1"/>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19" name="Freeform 23">
              <a:extLst>
                <a:ext uri="{FF2B5EF4-FFF2-40B4-BE49-F238E27FC236}">
                  <a16:creationId xmlns:a16="http://schemas.microsoft.com/office/drawing/2014/main" id="{0E6AC8A7-F732-0A5F-38B6-8984B906773B}"/>
                </a:ext>
                <a:ext uri="{C183D7F6-B498-43B3-948B-1728B52AA6E4}">
                  <adec:decorative xmlns:adec="http://schemas.microsoft.com/office/drawing/2017/decorative" val="1"/>
                </a:ext>
              </a:extLst>
            </p:cNvPr>
            <p:cNvSpPr>
              <a:spLocks/>
            </p:cNvSpPr>
            <p:nvPr/>
          </p:nvSpPr>
          <p:spPr bwMode="auto">
            <a:xfrm>
              <a:off x="11059953" y="5008974"/>
              <a:ext cx="311424" cy="343439"/>
            </a:xfrm>
            <a:custGeom>
              <a:avLst/>
              <a:gdLst>
                <a:gd name="T0" fmla="*/ 107 w 107"/>
                <a:gd name="T1" fmla="*/ 38 h 118"/>
                <a:gd name="T2" fmla="*/ 97 w 107"/>
                <a:gd name="T3" fmla="*/ 35 h 118"/>
                <a:gd name="T4" fmla="*/ 94 w 107"/>
                <a:gd name="T5" fmla="*/ 28 h 118"/>
                <a:gd name="T6" fmla="*/ 83 w 107"/>
                <a:gd name="T7" fmla="*/ 25 h 118"/>
                <a:gd name="T8" fmla="*/ 76 w 107"/>
                <a:gd name="T9" fmla="*/ 4 h 118"/>
                <a:gd name="T10" fmla="*/ 62 w 107"/>
                <a:gd name="T11" fmla="*/ 0 h 118"/>
                <a:gd name="T12" fmla="*/ 55 w 107"/>
                <a:gd name="T13" fmla="*/ 4 h 118"/>
                <a:gd name="T14" fmla="*/ 48 w 107"/>
                <a:gd name="T15" fmla="*/ 7 h 118"/>
                <a:gd name="T16" fmla="*/ 52 w 107"/>
                <a:gd name="T17" fmla="*/ 11 h 118"/>
                <a:gd name="T18" fmla="*/ 48 w 107"/>
                <a:gd name="T19" fmla="*/ 21 h 118"/>
                <a:gd name="T20" fmla="*/ 35 w 107"/>
                <a:gd name="T21" fmla="*/ 14 h 118"/>
                <a:gd name="T22" fmla="*/ 24 w 107"/>
                <a:gd name="T23" fmla="*/ 21 h 118"/>
                <a:gd name="T24" fmla="*/ 3 w 107"/>
                <a:gd name="T25" fmla="*/ 7 h 118"/>
                <a:gd name="T26" fmla="*/ 0 w 107"/>
                <a:gd name="T27" fmla="*/ 11 h 118"/>
                <a:gd name="T28" fmla="*/ 0 w 107"/>
                <a:gd name="T29" fmla="*/ 25 h 118"/>
                <a:gd name="T30" fmla="*/ 3 w 107"/>
                <a:gd name="T31" fmla="*/ 32 h 118"/>
                <a:gd name="T32" fmla="*/ 7 w 107"/>
                <a:gd name="T33" fmla="*/ 49 h 118"/>
                <a:gd name="T34" fmla="*/ 21 w 107"/>
                <a:gd name="T35" fmla="*/ 59 h 118"/>
                <a:gd name="T36" fmla="*/ 24 w 107"/>
                <a:gd name="T37" fmla="*/ 66 h 118"/>
                <a:gd name="T38" fmla="*/ 21 w 107"/>
                <a:gd name="T39" fmla="*/ 73 h 118"/>
                <a:gd name="T40" fmla="*/ 28 w 107"/>
                <a:gd name="T41" fmla="*/ 91 h 118"/>
                <a:gd name="T42" fmla="*/ 21 w 107"/>
                <a:gd name="T43" fmla="*/ 118 h 118"/>
                <a:gd name="T44" fmla="*/ 35 w 107"/>
                <a:gd name="T45" fmla="*/ 108 h 118"/>
                <a:gd name="T46" fmla="*/ 69 w 107"/>
                <a:gd name="T47" fmla="*/ 91 h 118"/>
                <a:gd name="T48" fmla="*/ 73 w 107"/>
                <a:gd name="T49" fmla="*/ 87 h 118"/>
                <a:gd name="T50" fmla="*/ 76 w 107"/>
                <a:gd name="T51" fmla="*/ 84 h 118"/>
                <a:gd name="T52" fmla="*/ 94 w 107"/>
                <a:gd name="T53" fmla="*/ 66 h 118"/>
                <a:gd name="T54" fmla="*/ 97 w 107"/>
                <a:gd name="T55" fmla="*/ 59 h 118"/>
                <a:gd name="T56" fmla="*/ 101 w 107"/>
                <a:gd name="T57" fmla="*/ 52 h 118"/>
                <a:gd name="T58" fmla="*/ 107 w 107"/>
                <a:gd name="T59"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 h="118">
                  <a:moveTo>
                    <a:pt x="107" y="38"/>
                  </a:moveTo>
                  <a:lnTo>
                    <a:pt x="97" y="35"/>
                  </a:lnTo>
                  <a:lnTo>
                    <a:pt x="94" y="28"/>
                  </a:lnTo>
                  <a:lnTo>
                    <a:pt x="83" y="25"/>
                  </a:lnTo>
                  <a:lnTo>
                    <a:pt x="76" y="4"/>
                  </a:lnTo>
                  <a:lnTo>
                    <a:pt x="62" y="0"/>
                  </a:lnTo>
                  <a:lnTo>
                    <a:pt x="55" y="4"/>
                  </a:lnTo>
                  <a:lnTo>
                    <a:pt x="48" y="7"/>
                  </a:lnTo>
                  <a:lnTo>
                    <a:pt x="52" y="11"/>
                  </a:lnTo>
                  <a:lnTo>
                    <a:pt x="48" y="21"/>
                  </a:lnTo>
                  <a:lnTo>
                    <a:pt x="35" y="14"/>
                  </a:lnTo>
                  <a:lnTo>
                    <a:pt x="24" y="21"/>
                  </a:lnTo>
                  <a:lnTo>
                    <a:pt x="3" y="7"/>
                  </a:lnTo>
                  <a:lnTo>
                    <a:pt x="0" y="11"/>
                  </a:lnTo>
                  <a:lnTo>
                    <a:pt x="0" y="25"/>
                  </a:lnTo>
                  <a:lnTo>
                    <a:pt x="3" y="32"/>
                  </a:lnTo>
                  <a:lnTo>
                    <a:pt x="7" y="49"/>
                  </a:lnTo>
                  <a:lnTo>
                    <a:pt x="21" y="59"/>
                  </a:lnTo>
                  <a:lnTo>
                    <a:pt x="24" y="66"/>
                  </a:lnTo>
                  <a:lnTo>
                    <a:pt x="21" y="73"/>
                  </a:lnTo>
                  <a:lnTo>
                    <a:pt x="28" y="91"/>
                  </a:lnTo>
                  <a:lnTo>
                    <a:pt x="21" y="118"/>
                  </a:lnTo>
                  <a:lnTo>
                    <a:pt x="35" y="108"/>
                  </a:lnTo>
                  <a:lnTo>
                    <a:pt x="69" y="91"/>
                  </a:lnTo>
                  <a:lnTo>
                    <a:pt x="73" y="87"/>
                  </a:lnTo>
                  <a:lnTo>
                    <a:pt x="76" y="84"/>
                  </a:lnTo>
                  <a:lnTo>
                    <a:pt x="94" y="66"/>
                  </a:lnTo>
                  <a:lnTo>
                    <a:pt x="97" y="59"/>
                  </a:lnTo>
                  <a:lnTo>
                    <a:pt x="101" y="52"/>
                  </a:lnTo>
                  <a:lnTo>
                    <a:pt x="107" y="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0" name="Freeform 24">
              <a:extLst>
                <a:ext uri="{FF2B5EF4-FFF2-40B4-BE49-F238E27FC236}">
                  <a16:creationId xmlns:a16="http://schemas.microsoft.com/office/drawing/2014/main" id="{2A948302-EE0C-3681-1366-C557EBB8230C}"/>
                </a:ext>
                <a:ext uri="{C183D7F6-B498-43B3-948B-1728B52AA6E4}">
                  <adec:decorative xmlns:adec="http://schemas.microsoft.com/office/drawing/2017/decorative" val="1"/>
                </a:ext>
              </a:extLst>
            </p:cNvPr>
            <p:cNvSpPr>
              <a:spLocks/>
            </p:cNvSpPr>
            <p:nvPr/>
          </p:nvSpPr>
          <p:spPr bwMode="auto">
            <a:xfrm>
              <a:off x="10716515" y="4019405"/>
              <a:ext cx="241572" cy="192093"/>
            </a:xfrm>
            <a:custGeom>
              <a:avLst/>
              <a:gdLst>
                <a:gd name="T0" fmla="*/ 80 w 83"/>
                <a:gd name="T1" fmla="*/ 4 h 66"/>
                <a:gd name="T2" fmla="*/ 76 w 83"/>
                <a:gd name="T3" fmla="*/ 14 h 66"/>
                <a:gd name="T4" fmla="*/ 83 w 83"/>
                <a:gd name="T5" fmla="*/ 18 h 66"/>
                <a:gd name="T6" fmla="*/ 80 w 83"/>
                <a:gd name="T7" fmla="*/ 21 h 66"/>
                <a:gd name="T8" fmla="*/ 62 w 83"/>
                <a:gd name="T9" fmla="*/ 32 h 66"/>
                <a:gd name="T10" fmla="*/ 59 w 83"/>
                <a:gd name="T11" fmla="*/ 45 h 66"/>
                <a:gd name="T12" fmla="*/ 66 w 83"/>
                <a:gd name="T13" fmla="*/ 56 h 66"/>
                <a:gd name="T14" fmla="*/ 52 w 83"/>
                <a:gd name="T15" fmla="*/ 66 h 66"/>
                <a:gd name="T16" fmla="*/ 41 w 83"/>
                <a:gd name="T17" fmla="*/ 63 h 66"/>
                <a:gd name="T18" fmla="*/ 31 w 83"/>
                <a:gd name="T19" fmla="*/ 66 h 66"/>
                <a:gd name="T20" fmla="*/ 27 w 83"/>
                <a:gd name="T21" fmla="*/ 63 h 66"/>
                <a:gd name="T22" fmla="*/ 24 w 83"/>
                <a:gd name="T23" fmla="*/ 39 h 66"/>
                <a:gd name="T24" fmla="*/ 14 w 83"/>
                <a:gd name="T25" fmla="*/ 39 h 66"/>
                <a:gd name="T26" fmla="*/ 0 w 83"/>
                <a:gd name="T27" fmla="*/ 25 h 66"/>
                <a:gd name="T28" fmla="*/ 10 w 83"/>
                <a:gd name="T29" fmla="*/ 0 h 66"/>
                <a:gd name="T30" fmla="*/ 55 w 83"/>
                <a:gd name="T31" fmla="*/ 7 h 66"/>
                <a:gd name="T32" fmla="*/ 80 w 83"/>
                <a:gd name="T3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0" y="4"/>
                  </a:moveTo>
                  <a:lnTo>
                    <a:pt x="76" y="14"/>
                  </a:lnTo>
                  <a:lnTo>
                    <a:pt x="83" y="18"/>
                  </a:lnTo>
                  <a:lnTo>
                    <a:pt x="80" y="21"/>
                  </a:lnTo>
                  <a:lnTo>
                    <a:pt x="62" y="32"/>
                  </a:lnTo>
                  <a:lnTo>
                    <a:pt x="59" y="45"/>
                  </a:lnTo>
                  <a:lnTo>
                    <a:pt x="66" y="56"/>
                  </a:lnTo>
                  <a:lnTo>
                    <a:pt x="52" y="66"/>
                  </a:lnTo>
                  <a:lnTo>
                    <a:pt x="41" y="63"/>
                  </a:lnTo>
                  <a:lnTo>
                    <a:pt x="31" y="66"/>
                  </a:lnTo>
                  <a:lnTo>
                    <a:pt x="27" y="63"/>
                  </a:lnTo>
                  <a:lnTo>
                    <a:pt x="24" y="39"/>
                  </a:lnTo>
                  <a:lnTo>
                    <a:pt x="14" y="39"/>
                  </a:lnTo>
                  <a:lnTo>
                    <a:pt x="0" y="25"/>
                  </a:lnTo>
                  <a:lnTo>
                    <a:pt x="10" y="0"/>
                  </a:lnTo>
                  <a:lnTo>
                    <a:pt x="55" y="7"/>
                  </a:lnTo>
                  <a:lnTo>
                    <a:pt x="8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1" name="Freeform 25">
              <a:extLst>
                <a:ext uri="{FF2B5EF4-FFF2-40B4-BE49-F238E27FC236}">
                  <a16:creationId xmlns:a16="http://schemas.microsoft.com/office/drawing/2014/main" id="{78169834-6C0E-5BE3-7226-8B32A60B32AE}"/>
                </a:ext>
                <a:ext uri="{C183D7F6-B498-43B3-948B-1728B52AA6E4}">
                  <adec:decorative xmlns:adec="http://schemas.microsoft.com/office/drawing/2017/decorative" val="1"/>
                </a:ext>
              </a:extLst>
            </p:cNvPr>
            <p:cNvSpPr>
              <a:spLocks/>
            </p:cNvSpPr>
            <p:nvPr/>
          </p:nvSpPr>
          <p:spPr bwMode="auto">
            <a:xfrm>
              <a:off x="10594275" y="2992001"/>
              <a:ext cx="585011" cy="573369"/>
            </a:xfrm>
            <a:custGeom>
              <a:avLst/>
              <a:gdLst>
                <a:gd name="T0" fmla="*/ 115 w 201"/>
                <a:gd name="T1" fmla="*/ 0 h 197"/>
                <a:gd name="T2" fmla="*/ 139 w 201"/>
                <a:gd name="T3" fmla="*/ 3 h 197"/>
                <a:gd name="T4" fmla="*/ 163 w 201"/>
                <a:gd name="T5" fmla="*/ 0 h 197"/>
                <a:gd name="T6" fmla="*/ 160 w 201"/>
                <a:gd name="T7" fmla="*/ 0 h 197"/>
                <a:gd name="T8" fmla="*/ 160 w 201"/>
                <a:gd name="T9" fmla="*/ 13 h 197"/>
                <a:gd name="T10" fmla="*/ 160 w 201"/>
                <a:gd name="T11" fmla="*/ 31 h 197"/>
                <a:gd name="T12" fmla="*/ 153 w 201"/>
                <a:gd name="T13" fmla="*/ 48 h 197"/>
                <a:gd name="T14" fmla="*/ 153 w 201"/>
                <a:gd name="T15" fmla="*/ 55 h 197"/>
                <a:gd name="T16" fmla="*/ 156 w 201"/>
                <a:gd name="T17" fmla="*/ 59 h 197"/>
                <a:gd name="T18" fmla="*/ 163 w 201"/>
                <a:gd name="T19" fmla="*/ 59 h 197"/>
                <a:gd name="T20" fmla="*/ 170 w 201"/>
                <a:gd name="T21" fmla="*/ 59 h 197"/>
                <a:gd name="T22" fmla="*/ 177 w 201"/>
                <a:gd name="T23" fmla="*/ 62 h 197"/>
                <a:gd name="T24" fmla="*/ 174 w 201"/>
                <a:gd name="T25" fmla="*/ 65 h 197"/>
                <a:gd name="T26" fmla="*/ 170 w 201"/>
                <a:gd name="T27" fmla="*/ 72 h 197"/>
                <a:gd name="T28" fmla="*/ 170 w 201"/>
                <a:gd name="T29" fmla="*/ 76 h 197"/>
                <a:gd name="T30" fmla="*/ 174 w 201"/>
                <a:gd name="T31" fmla="*/ 79 h 197"/>
                <a:gd name="T32" fmla="*/ 174 w 201"/>
                <a:gd name="T33" fmla="*/ 86 h 197"/>
                <a:gd name="T34" fmla="*/ 170 w 201"/>
                <a:gd name="T35" fmla="*/ 86 h 197"/>
                <a:gd name="T36" fmla="*/ 160 w 201"/>
                <a:gd name="T37" fmla="*/ 90 h 197"/>
                <a:gd name="T38" fmla="*/ 156 w 201"/>
                <a:gd name="T39" fmla="*/ 93 h 197"/>
                <a:gd name="T40" fmla="*/ 153 w 201"/>
                <a:gd name="T41" fmla="*/ 97 h 197"/>
                <a:gd name="T42" fmla="*/ 153 w 201"/>
                <a:gd name="T43" fmla="*/ 107 h 197"/>
                <a:gd name="T44" fmla="*/ 156 w 201"/>
                <a:gd name="T45" fmla="*/ 128 h 197"/>
                <a:gd name="T46" fmla="*/ 156 w 201"/>
                <a:gd name="T47" fmla="*/ 131 h 197"/>
                <a:gd name="T48" fmla="*/ 160 w 201"/>
                <a:gd name="T49" fmla="*/ 145 h 197"/>
                <a:gd name="T50" fmla="*/ 163 w 201"/>
                <a:gd name="T51" fmla="*/ 152 h 197"/>
                <a:gd name="T52" fmla="*/ 174 w 201"/>
                <a:gd name="T53" fmla="*/ 152 h 197"/>
                <a:gd name="T54" fmla="*/ 191 w 201"/>
                <a:gd name="T55" fmla="*/ 152 h 197"/>
                <a:gd name="T56" fmla="*/ 195 w 201"/>
                <a:gd name="T57" fmla="*/ 156 h 197"/>
                <a:gd name="T58" fmla="*/ 198 w 201"/>
                <a:gd name="T59" fmla="*/ 156 h 197"/>
                <a:gd name="T60" fmla="*/ 195 w 201"/>
                <a:gd name="T61" fmla="*/ 166 h 197"/>
                <a:gd name="T62" fmla="*/ 201 w 201"/>
                <a:gd name="T63" fmla="*/ 176 h 197"/>
                <a:gd name="T64" fmla="*/ 201 w 201"/>
                <a:gd name="T65" fmla="*/ 183 h 197"/>
                <a:gd name="T66" fmla="*/ 201 w 201"/>
                <a:gd name="T67" fmla="*/ 187 h 197"/>
                <a:gd name="T68" fmla="*/ 198 w 201"/>
                <a:gd name="T69" fmla="*/ 190 h 197"/>
                <a:gd name="T70" fmla="*/ 195 w 201"/>
                <a:gd name="T71" fmla="*/ 194 h 197"/>
                <a:gd name="T72" fmla="*/ 195 w 201"/>
                <a:gd name="T73" fmla="*/ 197 h 197"/>
                <a:gd name="T74" fmla="*/ 153 w 201"/>
                <a:gd name="T75" fmla="*/ 187 h 197"/>
                <a:gd name="T76" fmla="*/ 142 w 201"/>
                <a:gd name="T77" fmla="*/ 197 h 197"/>
                <a:gd name="T78" fmla="*/ 118 w 201"/>
                <a:gd name="T79" fmla="*/ 180 h 197"/>
                <a:gd name="T80" fmla="*/ 87 w 201"/>
                <a:gd name="T81" fmla="*/ 170 h 197"/>
                <a:gd name="T82" fmla="*/ 80 w 201"/>
                <a:gd name="T83" fmla="*/ 170 h 197"/>
                <a:gd name="T84" fmla="*/ 31 w 201"/>
                <a:gd name="T85" fmla="*/ 131 h 197"/>
                <a:gd name="T86" fmla="*/ 28 w 201"/>
                <a:gd name="T87" fmla="*/ 107 h 197"/>
                <a:gd name="T88" fmla="*/ 21 w 201"/>
                <a:gd name="T89" fmla="*/ 100 h 197"/>
                <a:gd name="T90" fmla="*/ 17 w 201"/>
                <a:gd name="T91" fmla="*/ 90 h 197"/>
                <a:gd name="T92" fmla="*/ 21 w 201"/>
                <a:gd name="T93" fmla="*/ 83 h 197"/>
                <a:gd name="T94" fmla="*/ 24 w 201"/>
                <a:gd name="T95" fmla="*/ 83 h 197"/>
                <a:gd name="T96" fmla="*/ 24 w 201"/>
                <a:gd name="T97" fmla="*/ 76 h 197"/>
                <a:gd name="T98" fmla="*/ 21 w 201"/>
                <a:gd name="T99" fmla="*/ 69 h 197"/>
                <a:gd name="T100" fmla="*/ 0 w 201"/>
                <a:gd name="T101" fmla="*/ 65 h 197"/>
                <a:gd name="T102" fmla="*/ 10 w 201"/>
                <a:gd name="T103" fmla="*/ 59 h 197"/>
                <a:gd name="T104" fmla="*/ 21 w 201"/>
                <a:gd name="T105" fmla="*/ 59 h 197"/>
                <a:gd name="T106" fmla="*/ 59 w 201"/>
                <a:gd name="T107" fmla="*/ 48 h 197"/>
                <a:gd name="T108" fmla="*/ 62 w 201"/>
                <a:gd name="T109" fmla="*/ 27 h 197"/>
                <a:gd name="T110" fmla="*/ 90 w 201"/>
                <a:gd name="T111" fmla="*/ 13 h 197"/>
                <a:gd name="T112" fmla="*/ 94 w 201"/>
                <a:gd name="T113" fmla="*/ 17 h 197"/>
                <a:gd name="T114" fmla="*/ 104 w 201"/>
                <a:gd name="T115" fmla="*/ 17 h 197"/>
                <a:gd name="T116" fmla="*/ 111 w 201"/>
                <a:gd name="T117" fmla="*/ 10 h 197"/>
                <a:gd name="T118" fmla="*/ 115 w 201"/>
                <a:gd name="T1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197">
                  <a:moveTo>
                    <a:pt x="115" y="0"/>
                  </a:moveTo>
                  <a:lnTo>
                    <a:pt x="139" y="3"/>
                  </a:lnTo>
                  <a:lnTo>
                    <a:pt x="163" y="0"/>
                  </a:lnTo>
                  <a:lnTo>
                    <a:pt x="160" y="0"/>
                  </a:lnTo>
                  <a:lnTo>
                    <a:pt x="160" y="13"/>
                  </a:lnTo>
                  <a:lnTo>
                    <a:pt x="160" y="31"/>
                  </a:lnTo>
                  <a:lnTo>
                    <a:pt x="153" y="48"/>
                  </a:lnTo>
                  <a:lnTo>
                    <a:pt x="153" y="55"/>
                  </a:lnTo>
                  <a:lnTo>
                    <a:pt x="156" y="59"/>
                  </a:lnTo>
                  <a:lnTo>
                    <a:pt x="163" y="59"/>
                  </a:lnTo>
                  <a:lnTo>
                    <a:pt x="170" y="59"/>
                  </a:lnTo>
                  <a:lnTo>
                    <a:pt x="177" y="62"/>
                  </a:lnTo>
                  <a:lnTo>
                    <a:pt x="174" y="65"/>
                  </a:lnTo>
                  <a:lnTo>
                    <a:pt x="170" y="72"/>
                  </a:lnTo>
                  <a:lnTo>
                    <a:pt x="170" y="76"/>
                  </a:lnTo>
                  <a:lnTo>
                    <a:pt x="174" y="79"/>
                  </a:lnTo>
                  <a:lnTo>
                    <a:pt x="174" y="86"/>
                  </a:lnTo>
                  <a:lnTo>
                    <a:pt x="170" y="86"/>
                  </a:lnTo>
                  <a:lnTo>
                    <a:pt x="160" y="90"/>
                  </a:lnTo>
                  <a:lnTo>
                    <a:pt x="156" y="93"/>
                  </a:lnTo>
                  <a:lnTo>
                    <a:pt x="153" y="97"/>
                  </a:lnTo>
                  <a:lnTo>
                    <a:pt x="153" y="107"/>
                  </a:lnTo>
                  <a:lnTo>
                    <a:pt x="156" y="128"/>
                  </a:lnTo>
                  <a:lnTo>
                    <a:pt x="156" y="131"/>
                  </a:lnTo>
                  <a:lnTo>
                    <a:pt x="160" y="145"/>
                  </a:lnTo>
                  <a:lnTo>
                    <a:pt x="163" y="152"/>
                  </a:lnTo>
                  <a:lnTo>
                    <a:pt x="174" y="152"/>
                  </a:lnTo>
                  <a:lnTo>
                    <a:pt x="191" y="152"/>
                  </a:lnTo>
                  <a:lnTo>
                    <a:pt x="195" y="156"/>
                  </a:lnTo>
                  <a:lnTo>
                    <a:pt x="198" y="156"/>
                  </a:lnTo>
                  <a:lnTo>
                    <a:pt x="195" y="166"/>
                  </a:lnTo>
                  <a:lnTo>
                    <a:pt x="201" y="176"/>
                  </a:lnTo>
                  <a:lnTo>
                    <a:pt x="201" y="183"/>
                  </a:lnTo>
                  <a:lnTo>
                    <a:pt x="201" y="187"/>
                  </a:lnTo>
                  <a:lnTo>
                    <a:pt x="198" y="190"/>
                  </a:lnTo>
                  <a:lnTo>
                    <a:pt x="195" y="194"/>
                  </a:lnTo>
                  <a:lnTo>
                    <a:pt x="195" y="197"/>
                  </a:lnTo>
                  <a:lnTo>
                    <a:pt x="153" y="187"/>
                  </a:lnTo>
                  <a:lnTo>
                    <a:pt x="142" y="197"/>
                  </a:lnTo>
                  <a:lnTo>
                    <a:pt x="118" y="180"/>
                  </a:lnTo>
                  <a:lnTo>
                    <a:pt x="87" y="170"/>
                  </a:lnTo>
                  <a:lnTo>
                    <a:pt x="80" y="170"/>
                  </a:lnTo>
                  <a:lnTo>
                    <a:pt x="31" y="131"/>
                  </a:lnTo>
                  <a:lnTo>
                    <a:pt x="28" y="107"/>
                  </a:lnTo>
                  <a:lnTo>
                    <a:pt x="21" y="100"/>
                  </a:lnTo>
                  <a:lnTo>
                    <a:pt x="17" y="90"/>
                  </a:lnTo>
                  <a:lnTo>
                    <a:pt x="21" y="83"/>
                  </a:lnTo>
                  <a:lnTo>
                    <a:pt x="24" y="83"/>
                  </a:lnTo>
                  <a:lnTo>
                    <a:pt x="24" y="76"/>
                  </a:lnTo>
                  <a:lnTo>
                    <a:pt x="21" y="69"/>
                  </a:lnTo>
                  <a:lnTo>
                    <a:pt x="0" y="65"/>
                  </a:lnTo>
                  <a:lnTo>
                    <a:pt x="10" y="59"/>
                  </a:lnTo>
                  <a:lnTo>
                    <a:pt x="21" y="59"/>
                  </a:lnTo>
                  <a:lnTo>
                    <a:pt x="59" y="48"/>
                  </a:lnTo>
                  <a:lnTo>
                    <a:pt x="62" y="27"/>
                  </a:lnTo>
                  <a:lnTo>
                    <a:pt x="90" y="13"/>
                  </a:lnTo>
                  <a:lnTo>
                    <a:pt x="94" y="17"/>
                  </a:lnTo>
                  <a:lnTo>
                    <a:pt x="104" y="17"/>
                  </a:lnTo>
                  <a:lnTo>
                    <a:pt x="111" y="10"/>
                  </a:lnTo>
                  <a:lnTo>
                    <a:pt x="11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2" name="Freeform 26">
              <a:extLst>
                <a:ext uri="{FF2B5EF4-FFF2-40B4-BE49-F238E27FC236}">
                  <a16:creationId xmlns:a16="http://schemas.microsoft.com/office/drawing/2014/main" id="{5044B5F8-7BCB-7FE0-DED0-64454DA3D985}"/>
                </a:ext>
                <a:ext uri="{C183D7F6-B498-43B3-948B-1728B52AA6E4}">
                  <adec:decorative xmlns:adec="http://schemas.microsoft.com/office/drawing/2017/decorative" val="1"/>
                </a:ext>
              </a:extLst>
            </p:cNvPr>
            <p:cNvSpPr>
              <a:spLocks/>
            </p:cNvSpPr>
            <p:nvPr/>
          </p:nvSpPr>
          <p:spPr bwMode="auto">
            <a:xfrm>
              <a:off x="10827113" y="3536262"/>
              <a:ext cx="494784" cy="576278"/>
            </a:xfrm>
            <a:custGeom>
              <a:avLst/>
              <a:gdLst>
                <a:gd name="T0" fmla="*/ 62 w 170"/>
                <a:gd name="T1" fmla="*/ 10 h 198"/>
                <a:gd name="T2" fmla="*/ 73 w 170"/>
                <a:gd name="T3" fmla="*/ 0 h 198"/>
                <a:gd name="T4" fmla="*/ 115 w 170"/>
                <a:gd name="T5" fmla="*/ 10 h 198"/>
                <a:gd name="T6" fmla="*/ 115 w 170"/>
                <a:gd name="T7" fmla="*/ 24 h 198"/>
                <a:gd name="T8" fmla="*/ 121 w 170"/>
                <a:gd name="T9" fmla="*/ 45 h 198"/>
                <a:gd name="T10" fmla="*/ 128 w 170"/>
                <a:gd name="T11" fmla="*/ 55 h 198"/>
                <a:gd name="T12" fmla="*/ 142 w 170"/>
                <a:gd name="T13" fmla="*/ 62 h 198"/>
                <a:gd name="T14" fmla="*/ 153 w 170"/>
                <a:gd name="T15" fmla="*/ 73 h 198"/>
                <a:gd name="T16" fmla="*/ 163 w 170"/>
                <a:gd name="T17" fmla="*/ 80 h 198"/>
                <a:gd name="T18" fmla="*/ 163 w 170"/>
                <a:gd name="T19" fmla="*/ 83 h 198"/>
                <a:gd name="T20" fmla="*/ 163 w 170"/>
                <a:gd name="T21" fmla="*/ 90 h 198"/>
                <a:gd name="T22" fmla="*/ 167 w 170"/>
                <a:gd name="T23" fmla="*/ 97 h 198"/>
                <a:gd name="T24" fmla="*/ 167 w 170"/>
                <a:gd name="T25" fmla="*/ 100 h 198"/>
                <a:gd name="T26" fmla="*/ 170 w 170"/>
                <a:gd name="T27" fmla="*/ 107 h 198"/>
                <a:gd name="T28" fmla="*/ 170 w 170"/>
                <a:gd name="T29" fmla="*/ 111 h 198"/>
                <a:gd name="T30" fmla="*/ 167 w 170"/>
                <a:gd name="T31" fmla="*/ 118 h 198"/>
                <a:gd name="T32" fmla="*/ 160 w 170"/>
                <a:gd name="T33" fmla="*/ 139 h 198"/>
                <a:gd name="T34" fmla="*/ 153 w 170"/>
                <a:gd name="T35" fmla="*/ 152 h 198"/>
                <a:gd name="T36" fmla="*/ 149 w 170"/>
                <a:gd name="T37" fmla="*/ 163 h 198"/>
                <a:gd name="T38" fmla="*/ 146 w 170"/>
                <a:gd name="T39" fmla="*/ 173 h 198"/>
                <a:gd name="T40" fmla="*/ 128 w 170"/>
                <a:gd name="T41" fmla="*/ 184 h 198"/>
                <a:gd name="T42" fmla="*/ 125 w 170"/>
                <a:gd name="T43" fmla="*/ 184 h 198"/>
                <a:gd name="T44" fmla="*/ 121 w 170"/>
                <a:gd name="T45" fmla="*/ 187 h 198"/>
                <a:gd name="T46" fmla="*/ 121 w 170"/>
                <a:gd name="T47" fmla="*/ 191 h 198"/>
                <a:gd name="T48" fmla="*/ 111 w 170"/>
                <a:gd name="T49" fmla="*/ 191 h 198"/>
                <a:gd name="T50" fmla="*/ 101 w 170"/>
                <a:gd name="T51" fmla="*/ 198 h 198"/>
                <a:gd name="T52" fmla="*/ 87 w 170"/>
                <a:gd name="T53" fmla="*/ 163 h 198"/>
                <a:gd name="T54" fmla="*/ 42 w 170"/>
                <a:gd name="T55" fmla="*/ 170 h 198"/>
                <a:gd name="T56" fmla="*/ 42 w 170"/>
                <a:gd name="T57" fmla="*/ 146 h 198"/>
                <a:gd name="T58" fmla="*/ 24 w 170"/>
                <a:gd name="T59" fmla="*/ 135 h 198"/>
                <a:gd name="T60" fmla="*/ 14 w 170"/>
                <a:gd name="T61" fmla="*/ 118 h 198"/>
                <a:gd name="T62" fmla="*/ 7 w 170"/>
                <a:gd name="T63" fmla="*/ 87 h 198"/>
                <a:gd name="T64" fmla="*/ 0 w 170"/>
                <a:gd name="T65" fmla="*/ 73 h 198"/>
                <a:gd name="T66" fmla="*/ 7 w 170"/>
                <a:gd name="T67" fmla="*/ 62 h 198"/>
                <a:gd name="T68" fmla="*/ 10 w 170"/>
                <a:gd name="T69" fmla="*/ 48 h 198"/>
                <a:gd name="T70" fmla="*/ 3 w 170"/>
                <a:gd name="T71" fmla="*/ 35 h 198"/>
                <a:gd name="T72" fmla="*/ 7 w 170"/>
                <a:gd name="T73" fmla="*/ 28 h 198"/>
                <a:gd name="T74" fmla="*/ 10 w 170"/>
                <a:gd name="T75" fmla="*/ 28 h 198"/>
                <a:gd name="T76" fmla="*/ 17 w 170"/>
                <a:gd name="T77" fmla="*/ 35 h 198"/>
                <a:gd name="T78" fmla="*/ 35 w 170"/>
                <a:gd name="T79" fmla="*/ 41 h 198"/>
                <a:gd name="T80" fmla="*/ 59 w 170"/>
                <a:gd name="T81" fmla="*/ 28 h 198"/>
                <a:gd name="T82" fmla="*/ 62 w 170"/>
                <a:gd name="T83" fmla="*/ 1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 h="198">
                  <a:moveTo>
                    <a:pt x="62" y="10"/>
                  </a:moveTo>
                  <a:lnTo>
                    <a:pt x="73" y="0"/>
                  </a:lnTo>
                  <a:lnTo>
                    <a:pt x="115" y="10"/>
                  </a:lnTo>
                  <a:lnTo>
                    <a:pt x="115" y="24"/>
                  </a:lnTo>
                  <a:lnTo>
                    <a:pt x="121" y="45"/>
                  </a:lnTo>
                  <a:lnTo>
                    <a:pt x="128" y="55"/>
                  </a:lnTo>
                  <a:lnTo>
                    <a:pt x="142" y="62"/>
                  </a:lnTo>
                  <a:lnTo>
                    <a:pt x="153" y="73"/>
                  </a:lnTo>
                  <a:lnTo>
                    <a:pt x="163" y="80"/>
                  </a:lnTo>
                  <a:lnTo>
                    <a:pt x="163" y="83"/>
                  </a:lnTo>
                  <a:lnTo>
                    <a:pt x="163" y="90"/>
                  </a:lnTo>
                  <a:lnTo>
                    <a:pt x="167" y="97"/>
                  </a:lnTo>
                  <a:lnTo>
                    <a:pt x="167" y="100"/>
                  </a:lnTo>
                  <a:lnTo>
                    <a:pt x="170" y="107"/>
                  </a:lnTo>
                  <a:lnTo>
                    <a:pt x="170" y="111"/>
                  </a:lnTo>
                  <a:lnTo>
                    <a:pt x="167" y="118"/>
                  </a:lnTo>
                  <a:lnTo>
                    <a:pt x="160" y="139"/>
                  </a:lnTo>
                  <a:lnTo>
                    <a:pt x="153" y="152"/>
                  </a:lnTo>
                  <a:lnTo>
                    <a:pt x="149" y="163"/>
                  </a:lnTo>
                  <a:lnTo>
                    <a:pt x="146" y="173"/>
                  </a:lnTo>
                  <a:lnTo>
                    <a:pt x="128" y="184"/>
                  </a:lnTo>
                  <a:lnTo>
                    <a:pt x="125" y="184"/>
                  </a:lnTo>
                  <a:lnTo>
                    <a:pt x="121" y="187"/>
                  </a:lnTo>
                  <a:lnTo>
                    <a:pt x="121" y="191"/>
                  </a:lnTo>
                  <a:lnTo>
                    <a:pt x="111" y="191"/>
                  </a:lnTo>
                  <a:lnTo>
                    <a:pt x="101" y="198"/>
                  </a:lnTo>
                  <a:lnTo>
                    <a:pt x="87" y="163"/>
                  </a:lnTo>
                  <a:lnTo>
                    <a:pt x="42" y="170"/>
                  </a:lnTo>
                  <a:lnTo>
                    <a:pt x="42" y="146"/>
                  </a:lnTo>
                  <a:lnTo>
                    <a:pt x="24" y="135"/>
                  </a:lnTo>
                  <a:lnTo>
                    <a:pt x="14" y="118"/>
                  </a:lnTo>
                  <a:lnTo>
                    <a:pt x="7" y="87"/>
                  </a:lnTo>
                  <a:lnTo>
                    <a:pt x="0" y="73"/>
                  </a:lnTo>
                  <a:lnTo>
                    <a:pt x="7" y="62"/>
                  </a:lnTo>
                  <a:lnTo>
                    <a:pt x="10" y="48"/>
                  </a:lnTo>
                  <a:lnTo>
                    <a:pt x="3" y="35"/>
                  </a:lnTo>
                  <a:lnTo>
                    <a:pt x="7" y="28"/>
                  </a:lnTo>
                  <a:lnTo>
                    <a:pt x="10" y="28"/>
                  </a:lnTo>
                  <a:lnTo>
                    <a:pt x="17" y="35"/>
                  </a:lnTo>
                  <a:lnTo>
                    <a:pt x="35" y="41"/>
                  </a:lnTo>
                  <a:lnTo>
                    <a:pt x="59" y="28"/>
                  </a:lnTo>
                  <a:lnTo>
                    <a:pt x="62"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3" name="Freeform 27">
              <a:extLst>
                <a:ext uri="{FF2B5EF4-FFF2-40B4-BE49-F238E27FC236}">
                  <a16:creationId xmlns:a16="http://schemas.microsoft.com/office/drawing/2014/main" id="{89EB3F8C-19AB-09D5-2845-BC251A44B9D9}"/>
                </a:ext>
                <a:ext uri="{C183D7F6-B498-43B3-948B-1728B52AA6E4}">
                  <adec:decorative xmlns:adec="http://schemas.microsoft.com/office/drawing/2017/decorative" val="1"/>
                </a:ext>
              </a:extLst>
            </p:cNvPr>
            <p:cNvSpPr>
              <a:spLocks/>
            </p:cNvSpPr>
            <p:nvPr/>
          </p:nvSpPr>
          <p:spPr bwMode="auto">
            <a:xfrm>
              <a:off x="10524422" y="2788266"/>
              <a:ext cx="404560" cy="375455"/>
            </a:xfrm>
            <a:custGeom>
              <a:avLst/>
              <a:gdLst>
                <a:gd name="T0" fmla="*/ 69 w 139"/>
                <a:gd name="T1" fmla="*/ 0 h 129"/>
                <a:gd name="T2" fmla="*/ 80 w 139"/>
                <a:gd name="T3" fmla="*/ 7 h 129"/>
                <a:gd name="T4" fmla="*/ 86 w 139"/>
                <a:gd name="T5" fmla="*/ 21 h 129"/>
                <a:gd name="T6" fmla="*/ 86 w 139"/>
                <a:gd name="T7" fmla="*/ 45 h 129"/>
                <a:gd name="T8" fmla="*/ 93 w 139"/>
                <a:gd name="T9" fmla="*/ 52 h 129"/>
                <a:gd name="T10" fmla="*/ 104 w 139"/>
                <a:gd name="T11" fmla="*/ 52 h 129"/>
                <a:gd name="T12" fmla="*/ 111 w 139"/>
                <a:gd name="T13" fmla="*/ 45 h 129"/>
                <a:gd name="T14" fmla="*/ 139 w 139"/>
                <a:gd name="T15" fmla="*/ 70 h 129"/>
                <a:gd name="T16" fmla="*/ 135 w 139"/>
                <a:gd name="T17" fmla="*/ 80 h 129"/>
                <a:gd name="T18" fmla="*/ 128 w 139"/>
                <a:gd name="T19" fmla="*/ 87 h 129"/>
                <a:gd name="T20" fmla="*/ 118 w 139"/>
                <a:gd name="T21" fmla="*/ 87 h 129"/>
                <a:gd name="T22" fmla="*/ 114 w 139"/>
                <a:gd name="T23" fmla="*/ 83 h 129"/>
                <a:gd name="T24" fmla="*/ 86 w 139"/>
                <a:gd name="T25" fmla="*/ 97 h 129"/>
                <a:gd name="T26" fmla="*/ 83 w 139"/>
                <a:gd name="T27" fmla="*/ 118 h 129"/>
                <a:gd name="T28" fmla="*/ 45 w 139"/>
                <a:gd name="T29" fmla="*/ 129 h 129"/>
                <a:gd name="T30" fmla="*/ 41 w 139"/>
                <a:gd name="T31" fmla="*/ 108 h 129"/>
                <a:gd name="T32" fmla="*/ 27 w 139"/>
                <a:gd name="T33" fmla="*/ 94 h 129"/>
                <a:gd name="T34" fmla="*/ 17 w 139"/>
                <a:gd name="T35" fmla="*/ 94 h 129"/>
                <a:gd name="T36" fmla="*/ 10 w 139"/>
                <a:gd name="T37" fmla="*/ 80 h 129"/>
                <a:gd name="T38" fmla="*/ 10 w 139"/>
                <a:gd name="T39" fmla="*/ 52 h 129"/>
                <a:gd name="T40" fmla="*/ 0 w 139"/>
                <a:gd name="T41" fmla="*/ 11 h 129"/>
                <a:gd name="T42" fmla="*/ 3 w 139"/>
                <a:gd name="T43" fmla="*/ 0 h 129"/>
                <a:gd name="T44" fmla="*/ 48 w 139"/>
                <a:gd name="T45" fmla="*/ 7 h 129"/>
                <a:gd name="T46" fmla="*/ 69 w 139"/>
                <a:gd name="T47"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129">
                  <a:moveTo>
                    <a:pt x="69" y="0"/>
                  </a:moveTo>
                  <a:lnTo>
                    <a:pt x="80" y="7"/>
                  </a:lnTo>
                  <a:lnTo>
                    <a:pt x="86" y="21"/>
                  </a:lnTo>
                  <a:lnTo>
                    <a:pt x="86" y="45"/>
                  </a:lnTo>
                  <a:lnTo>
                    <a:pt x="93" y="52"/>
                  </a:lnTo>
                  <a:lnTo>
                    <a:pt x="104" y="52"/>
                  </a:lnTo>
                  <a:lnTo>
                    <a:pt x="111" y="45"/>
                  </a:lnTo>
                  <a:lnTo>
                    <a:pt x="139" y="70"/>
                  </a:lnTo>
                  <a:lnTo>
                    <a:pt x="135" y="80"/>
                  </a:lnTo>
                  <a:lnTo>
                    <a:pt x="128" y="87"/>
                  </a:lnTo>
                  <a:lnTo>
                    <a:pt x="118" y="87"/>
                  </a:lnTo>
                  <a:lnTo>
                    <a:pt x="114" y="83"/>
                  </a:lnTo>
                  <a:lnTo>
                    <a:pt x="86" y="97"/>
                  </a:lnTo>
                  <a:lnTo>
                    <a:pt x="83" y="118"/>
                  </a:lnTo>
                  <a:lnTo>
                    <a:pt x="45" y="129"/>
                  </a:lnTo>
                  <a:lnTo>
                    <a:pt x="41" y="108"/>
                  </a:lnTo>
                  <a:lnTo>
                    <a:pt x="27" y="94"/>
                  </a:lnTo>
                  <a:lnTo>
                    <a:pt x="17" y="94"/>
                  </a:lnTo>
                  <a:lnTo>
                    <a:pt x="10" y="80"/>
                  </a:lnTo>
                  <a:lnTo>
                    <a:pt x="10" y="52"/>
                  </a:lnTo>
                  <a:lnTo>
                    <a:pt x="0" y="11"/>
                  </a:lnTo>
                  <a:lnTo>
                    <a:pt x="3" y="0"/>
                  </a:lnTo>
                  <a:lnTo>
                    <a:pt x="48" y="7"/>
                  </a:lnTo>
                  <a:lnTo>
                    <a:pt x="69"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4" name="Freeform 28">
              <a:extLst>
                <a:ext uri="{FF2B5EF4-FFF2-40B4-BE49-F238E27FC236}">
                  <a16:creationId xmlns:a16="http://schemas.microsoft.com/office/drawing/2014/main" id="{E4246074-5F6A-76C0-C6B9-998EA602B06D}"/>
                </a:ext>
                <a:ext uri="{C183D7F6-B498-43B3-948B-1728B52AA6E4}">
                  <adec:decorative xmlns:adec="http://schemas.microsoft.com/office/drawing/2017/decorative" val="1"/>
                </a:ext>
              </a:extLst>
            </p:cNvPr>
            <p:cNvSpPr>
              <a:spLocks/>
            </p:cNvSpPr>
            <p:nvPr/>
          </p:nvSpPr>
          <p:spPr bwMode="auto">
            <a:xfrm>
              <a:off x="10635021" y="3373275"/>
              <a:ext cx="372544" cy="282319"/>
            </a:xfrm>
            <a:custGeom>
              <a:avLst/>
              <a:gdLst>
                <a:gd name="T0" fmla="*/ 0 w 128"/>
                <a:gd name="T1" fmla="*/ 59 h 97"/>
                <a:gd name="T2" fmla="*/ 0 w 128"/>
                <a:gd name="T3" fmla="*/ 21 h 97"/>
                <a:gd name="T4" fmla="*/ 7 w 128"/>
                <a:gd name="T5" fmla="*/ 21 h 97"/>
                <a:gd name="T6" fmla="*/ 17 w 128"/>
                <a:gd name="T7" fmla="*/ 0 h 97"/>
                <a:gd name="T8" fmla="*/ 66 w 128"/>
                <a:gd name="T9" fmla="*/ 39 h 97"/>
                <a:gd name="T10" fmla="*/ 73 w 128"/>
                <a:gd name="T11" fmla="*/ 39 h 97"/>
                <a:gd name="T12" fmla="*/ 104 w 128"/>
                <a:gd name="T13" fmla="*/ 49 h 97"/>
                <a:gd name="T14" fmla="*/ 128 w 128"/>
                <a:gd name="T15" fmla="*/ 66 h 97"/>
                <a:gd name="T16" fmla="*/ 125 w 128"/>
                <a:gd name="T17" fmla="*/ 84 h 97"/>
                <a:gd name="T18" fmla="*/ 101 w 128"/>
                <a:gd name="T19" fmla="*/ 97 h 97"/>
                <a:gd name="T20" fmla="*/ 83 w 128"/>
                <a:gd name="T21" fmla="*/ 91 h 97"/>
                <a:gd name="T22" fmla="*/ 76 w 128"/>
                <a:gd name="T23" fmla="*/ 84 h 97"/>
                <a:gd name="T24" fmla="*/ 73 w 128"/>
                <a:gd name="T25" fmla="*/ 84 h 97"/>
                <a:gd name="T26" fmla="*/ 31 w 128"/>
                <a:gd name="T27" fmla="*/ 63 h 97"/>
                <a:gd name="T28" fmla="*/ 21 w 128"/>
                <a:gd name="T29" fmla="*/ 66 h 97"/>
                <a:gd name="T30" fmla="*/ 14 w 128"/>
                <a:gd name="T31" fmla="*/ 56 h 97"/>
                <a:gd name="T32" fmla="*/ 7 w 128"/>
                <a:gd name="T33" fmla="*/ 56 h 97"/>
                <a:gd name="T34" fmla="*/ 0 w 128"/>
                <a:gd name="T35"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97">
                  <a:moveTo>
                    <a:pt x="0" y="59"/>
                  </a:moveTo>
                  <a:lnTo>
                    <a:pt x="0" y="21"/>
                  </a:lnTo>
                  <a:lnTo>
                    <a:pt x="7" y="21"/>
                  </a:lnTo>
                  <a:lnTo>
                    <a:pt x="17" y="0"/>
                  </a:lnTo>
                  <a:lnTo>
                    <a:pt x="66" y="39"/>
                  </a:lnTo>
                  <a:lnTo>
                    <a:pt x="73" y="39"/>
                  </a:lnTo>
                  <a:lnTo>
                    <a:pt x="104" y="49"/>
                  </a:lnTo>
                  <a:lnTo>
                    <a:pt x="128" y="66"/>
                  </a:lnTo>
                  <a:lnTo>
                    <a:pt x="125" y="84"/>
                  </a:lnTo>
                  <a:lnTo>
                    <a:pt x="101" y="97"/>
                  </a:lnTo>
                  <a:lnTo>
                    <a:pt x="83" y="91"/>
                  </a:lnTo>
                  <a:lnTo>
                    <a:pt x="76" y="84"/>
                  </a:lnTo>
                  <a:lnTo>
                    <a:pt x="73" y="84"/>
                  </a:lnTo>
                  <a:lnTo>
                    <a:pt x="31" y="63"/>
                  </a:lnTo>
                  <a:lnTo>
                    <a:pt x="21" y="66"/>
                  </a:lnTo>
                  <a:lnTo>
                    <a:pt x="14" y="56"/>
                  </a:lnTo>
                  <a:lnTo>
                    <a:pt x="7" y="56"/>
                  </a:lnTo>
                  <a:lnTo>
                    <a:pt x="0" y="5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5" name="Freeform 29">
              <a:extLst>
                <a:ext uri="{FF2B5EF4-FFF2-40B4-BE49-F238E27FC236}">
                  <a16:creationId xmlns:a16="http://schemas.microsoft.com/office/drawing/2014/main" id="{BD900A8E-2037-3DE1-41C3-C01D90289D4B}"/>
                </a:ext>
                <a:ext uri="{C183D7F6-B498-43B3-948B-1728B52AA6E4}">
                  <adec:decorative xmlns:adec="http://schemas.microsoft.com/office/drawing/2017/decorative" val="1"/>
                </a:ext>
              </a:extLst>
            </p:cNvPr>
            <p:cNvSpPr>
              <a:spLocks/>
            </p:cNvSpPr>
            <p:nvPr/>
          </p:nvSpPr>
          <p:spPr bwMode="auto">
            <a:xfrm>
              <a:off x="10582633" y="3536263"/>
              <a:ext cx="273587" cy="212467"/>
            </a:xfrm>
            <a:custGeom>
              <a:avLst/>
              <a:gdLst>
                <a:gd name="T0" fmla="*/ 0 w 94"/>
                <a:gd name="T1" fmla="*/ 14 h 73"/>
                <a:gd name="T2" fmla="*/ 4 w 94"/>
                <a:gd name="T3" fmla="*/ 10 h 73"/>
                <a:gd name="T4" fmla="*/ 18 w 94"/>
                <a:gd name="T5" fmla="*/ 3 h 73"/>
                <a:gd name="T6" fmla="*/ 25 w 94"/>
                <a:gd name="T7" fmla="*/ 0 h 73"/>
                <a:gd name="T8" fmla="*/ 32 w 94"/>
                <a:gd name="T9" fmla="*/ 0 h 73"/>
                <a:gd name="T10" fmla="*/ 39 w 94"/>
                <a:gd name="T11" fmla="*/ 10 h 73"/>
                <a:gd name="T12" fmla="*/ 49 w 94"/>
                <a:gd name="T13" fmla="*/ 7 h 73"/>
                <a:gd name="T14" fmla="*/ 91 w 94"/>
                <a:gd name="T15" fmla="*/ 28 h 73"/>
                <a:gd name="T16" fmla="*/ 87 w 94"/>
                <a:gd name="T17" fmla="*/ 35 h 73"/>
                <a:gd name="T18" fmla="*/ 94 w 94"/>
                <a:gd name="T19" fmla="*/ 48 h 73"/>
                <a:gd name="T20" fmla="*/ 91 w 94"/>
                <a:gd name="T21" fmla="*/ 62 h 73"/>
                <a:gd name="T22" fmla="*/ 84 w 94"/>
                <a:gd name="T23" fmla="*/ 73 h 73"/>
                <a:gd name="T24" fmla="*/ 53 w 94"/>
                <a:gd name="T25" fmla="*/ 59 h 73"/>
                <a:gd name="T26" fmla="*/ 18 w 94"/>
                <a:gd name="T27" fmla="*/ 38 h 73"/>
                <a:gd name="T28" fmla="*/ 18 w 94"/>
                <a:gd name="T29" fmla="*/ 24 h 73"/>
                <a:gd name="T30" fmla="*/ 7 w 94"/>
                <a:gd name="T31" fmla="*/ 17 h 73"/>
                <a:gd name="T32" fmla="*/ 0 w 94"/>
                <a:gd name="T3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73">
                  <a:moveTo>
                    <a:pt x="0" y="14"/>
                  </a:moveTo>
                  <a:lnTo>
                    <a:pt x="4" y="10"/>
                  </a:lnTo>
                  <a:lnTo>
                    <a:pt x="18" y="3"/>
                  </a:lnTo>
                  <a:lnTo>
                    <a:pt x="25" y="0"/>
                  </a:lnTo>
                  <a:lnTo>
                    <a:pt x="32" y="0"/>
                  </a:lnTo>
                  <a:lnTo>
                    <a:pt x="39" y="10"/>
                  </a:lnTo>
                  <a:lnTo>
                    <a:pt x="49" y="7"/>
                  </a:lnTo>
                  <a:lnTo>
                    <a:pt x="91" y="28"/>
                  </a:lnTo>
                  <a:lnTo>
                    <a:pt x="87" y="35"/>
                  </a:lnTo>
                  <a:lnTo>
                    <a:pt x="94" y="48"/>
                  </a:lnTo>
                  <a:lnTo>
                    <a:pt x="91" y="62"/>
                  </a:lnTo>
                  <a:lnTo>
                    <a:pt x="84" y="73"/>
                  </a:lnTo>
                  <a:lnTo>
                    <a:pt x="53" y="59"/>
                  </a:lnTo>
                  <a:lnTo>
                    <a:pt x="18" y="38"/>
                  </a:lnTo>
                  <a:lnTo>
                    <a:pt x="18" y="24"/>
                  </a:lnTo>
                  <a:lnTo>
                    <a:pt x="7" y="17"/>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6" name="Freeform 30">
              <a:extLst>
                <a:ext uri="{FF2B5EF4-FFF2-40B4-BE49-F238E27FC236}">
                  <a16:creationId xmlns:a16="http://schemas.microsoft.com/office/drawing/2014/main" id="{44BB8F85-576C-FEE1-4BEC-5F9898EE048D}"/>
                </a:ext>
                <a:ext uri="{C183D7F6-B498-43B3-948B-1728B52AA6E4}">
                  <adec:decorative xmlns:adec="http://schemas.microsoft.com/office/drawing/2017/decorative" val="1"/>
                </a:ext>
              </a:extLst>
            </p:cNvPr>
            <p:cNvSpPr>
              <a:spLocks/>
            </p:cNvSpPr>
            <p:nvPr/>
          </p:nvSpPr>
          <p:spPr bwMode="auto">
            <a:xfrm>
              <a:off x="10573900" y="3707982"/>
              <a:ext cx="375455" cy="442396"/>
            </a:xfrm>
            <a:custGeom>
              <a:avLst/>
              <a:gdLst>
                <a:gd name="T0" fmla="*/ 56 w 129"/>
                <a:gd name="T1" fmla="*/ 0 h 152"/>
                <a:gd name="T2" fmla="*/ 87 w 129"/>
                <a:gd name="T3" fmla="*/ 14 h 152"/>
                <a:gd name="T4" fmla="*/ 94 w 129"/>
                <a:gd name="T5" fmla="*/ 28 h 152"/>
                <a:gd name="T6" fmla="*/ 101 w 129"/>
                <a:gd name="T7" fmla="*/ 59 h 152"/>
                <a:gd name="T8" fmla="*/ 111 w 129"/>
                <a:gd name="T9" fmla="*/ 76 h 152"/>
                <a:gd name="T10" fmla="*/ 129 w 129"/>
                <a:gd name="T11" fmla="*/ 87 h 152"/>
                <a:gd name="T12" fmla="*/ 129 w 129"/>
                <a:gd name="T13" fmla="*/ 111 h 152"/>
                <a:gd name="T14" fmla="*/ 104 w 129"/>
                <a:gd name="T15" fmla="*/ 114 h 152"/>
                <a:gd name="T16" fmla="*/ 59 w 129"/>
                <a:gd name="T17" fmla="*/ 107 h 152"/>
                <a:gd name="T18" fmla="*/ 49 w 129"/>
                <a:gd name="T19" fmla="*/ 132 h 152"/>
                <a:gd name="T20" fmla="*/ 42 w 129"/>
                <a:gd name="T21" fmla="*/ 152 h 152"/>
                <a:gd name="T22" fmla="*/ 35 w 129"/>
                <a:gd name="T23" fmla="*/ 142 h 152"/>
                <a:gd name="T24" fmla="*/ 14 w 129"/>
                <a:gd name="T25" fmla="*/ 114 h 152"/>
                <a:gd name="T26" fmla="*/ 28 w 129"/>
                <a:gd name="T27" fmla="*/ 104 h 152"/>
                <a:gd name="T28" fmla="*/ 17 w 129"/>
                <a:gd name="T29" fmla="*/ 87 h 152"/>
                <a:gd name="T30" fmla="*/ 3 w 129"/>
                <a:gd name="T31" fmla="*/ 73 h 152"/>
                <a:gd name="T32" fmla="*/ 0 w 129"/>
                <a:gd name="T33" fmla="*/ 59 h 152"/>
                <a:gd name="T34" fmla="*/ 3 w 129"/>
                <a:gd name="T35" fmla="*/ 41 h 152"/>
                <a:gd name="T36" fmla="*/ 3 w 129"/>
                <a:gd name="T37" fmla="*/ 35 h 152"/>
                <a:gd name="T38" fmla="*/ 24 w 129"/>
                <a:gd name="T39" fmla="*/ 14 h 152"/>
                <a:gd name="T40" fmla="*/ 35 w 129"/>
                <a:gd name="T41" fmla="*/ 10 h 152"/>
                <a:gd name="T42" fmla="*/ 45 w 129"/>
                <a:gd name="T43" fmla="*/ 10 h 152"/>
                <a:gd name="T44" fmla="*/ 56 w 129"/>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52">
                  <a:moveTo>
                    <a:pt x="56" y="0"/>
                  </a:moveTo>
                  <a:lnTo>
                    <a:pt x="87" y="14"/>
                  </a:lnTo>
                  <a:lnTo>
                    <a:pt x="94" y="28"/>
                  </a:lnTo>
                  <a:lnTo>
                    <a:pt x="101" y="59"/>
                  </a:lnTo>
                  <a:lnTo>
                    <a:pt x="111" y="76"/>
                  </a:lnTo>
                  <a:lnTo>
                    <a:pt x="129" y="87"/>
                  </a:lnTo>
                  <a:lnTo>
                    <a:pt x="129" y="111"/>
                  </a:lnTo>
                  <a:lnTo>
                    <a:pt x="104" y="114"/>
                  </a:lnTo>
                  <a:lnTo>
                    <a:pt x="59" y="107"/>
                  </a:lnTo>
                  <a:lnTo>
                    <a:pt x="49" y="132"/>
                  </a:lnTo>
                  <a:lnTo>
                    <a:pt x="42" y="152"/>
                  </a:lnTo>
                  <a:lnTo>
                    <a:pt x="35" y="142"/>
                  </a:lnTo>
                  <a:lnTo>
                    <a:pt x="14" y="114"/>
                  </a:lnTo>
                  <a:lnTo>
                    <a:pt x="28" y="104"/>
                  </a:lnTo>
                  <a:lnTo>
                    <a:pt x="17" y="87"/>
                  </a:lnTo>
                  <a:lnTo>
                    <a:pt x="3" y="73"/>
                  </a:lnTo>
                  <a:lnTo>
                    <a:pt x="0" y="59"/>
                  </a:lnTo>
                  <a:lnTo>
                    <a:pt x="3" y="41"/>
                  </a:lnTo>
                  <a:lnTo>
                    <a:pt x="3" y="35"/>
                  </a:lnTo>
                  <a:lnTo>
                    <a:pt x="24" y="14"/>
                  </a:lnTo>
                  <a:lnTo>
                    <a:pt x="35" y="10"/>
                  </a:lnTo>
                  <a:lnTo>
                    <a:pt x="45" y="10"/>
                  </a:lnTo>
                  <a:lnTo>
                    <a:pt x="56"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27" name="Freeform 31">
              <a:extLst>
                <a:ext uri="{FF2B5EF4-FFF2-40B4-BE49-F238E27FC236}">
                  <a16:creationId xmlns:a16="http://schemas.microsoft.com/office/drawing/2014/main" id="{6E4AF6F0-A7A1-C361-6570-E6056FC20D2D}"/>
                </a:ext>
                <a:ext uri="{C183D7F6-B498-43B3-948B-1728B52AA6E4}">
                  <adec:decorative xmlns:adec="http://schemas.microsoft.com/office/drawing/2017/decorative" val="1"/>
                </a:ext>
              </a:extLst>
            </p:cNvPr>
            <p:cNvSpPr>
              <a:spLocks/>
            </p:cNvSpPr>
            <p:nvPr/>
          </p:nvSpPr>
          <p:spPr bwMode="auto">
            <a:xfrm>
              <a:off x="10483675" y="5919960"/>
              <a:ext cx="160078" cy="139704"/>
            </a:xfrm>
            <a:custGeom>
              <a:avLst/>
              <a:gdLst>
                <a:gd name="T0" fmla="*/ 0 w 55"/>
                <a:gd name="T1" fmla="*/ 0 h 48"/>
                <a:gd name="T2" fmla="*/ 14 w 55"/>
                <a:gd name="T3" fmla="*/ 6 h 48"/>
                <a:gd name="T4" fmla="*/ 24 w 55"/>
                <a:gd name="T5" fmla="*/ 6 h 48"/>
                <a:gd name="T6" fmla="*/ 31 w 55"/>
                <a:gd name="T7" fmla="*/ 17 h 48"/>
                <a:gd name="T8" fmla="*/ 41 w 55"/>
                <a:gd name="T9" fmla="*/ 20 h 48"/>
                <a:gd name="T10" fmla="*/ 48 w 55"/>
                <a:gd name="T11" fmla="*/ 31 h 48"/>
                <a:gd name="T12" fmla="*/ 55 w 55"/>
                <a:gd name="T13" fmla="*/ 38 h 48"/>
                <a:gd name="T14" fmla="*/ 48 w 55"/>
                <a:gd name="T15" fmla="*/ 48 h 48"/>
                <a:gd name="T16" fmla="*/ 38 w 55"/>
                <a:gd name="T17" fmla="*/ 41 h 48"/>
                <a:gd name="T18" fmla="*/ 27 w 55"/>
                <a:gd name="T19" fmla="*/ 45 h 48"/>
                <a:gd name="T20" fmla="*/ 17 w 55"/>
                <a:gd name="T21" fmla="*/ 38 h 48"/>
                <a:gd name="T22" fmla="*/ 10 w 55"/>
                <a:gd name="T23" fmla="*/ 41 h 48"/>
                <a:gd name="T24" fmla="*/ 10 w 55"/>
                <a:gd name="T25" fmla="*/ 48 h 48"/>
                <a:gd name="T26" fmla="*/ 0 w 55"/>
                <a:gd name="T27" fmla="*/ 41 h 48"/>
                <a:gd name="T28" fmla="*/ 0 w 5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48">
                  <a:moveTo>
                    <a:pt x="0" y="0"/>
                  </a:moveTo>
                  <a:lnTo>
                    <a:pt x="14" y="6"/>
                  </a:lnTo>
                  <a:lnTo>
                    <a:pt x="24" y="6"/>
                  </a:lnTo>
                  <a:lnTo>
                    <a:pt x="31" y="17"/>
                  </a:lnTo>
                  <a:lnTo>
                    <a:pt x="41" y="20"/>
                  </a:lnTo>
                  <a:lnTo>
                    <a:pt x="48" y="31"/>
                  </a:lnTo>
                  <a:lnTo>
                    <a:pt x="55" y="38"/>
                  </a:lnTo>
                  <a:lnTo>
                    <a:pt x="48" y="48"/>
                  </a:lnTo>
                  <a:lnTo>
                    <a:pt x="38" y="41"/>
                  </a:lnTo>
                  <a:lnTo>
                    <a:pt x="27" y="45"/>
                  </a:lnTo>
                  <a:lnTo>
                    <a:pt x="17" y="38"/>
                  </a:lnTo>
                  <a:lnTo>
                    <a:pt x="10" y="41"/>
                  </a:lnTo>
                  <a:lnTo>
                    <a:pt x="10" y="48"/>
                  </a:lnTo>
                  <a:lnTo>
                    <a:pt x="0" y="41"/>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28" name="Freeform 32">
              <a:extLst>
                <a:ext uri="{FF2B5EF4-FFF2-40B4-BE49-F238E27FC236}">
                  <a16:creationId xmlns:a16="http://schemas.microsoft.com/office/drawing/2014/main" id="{D30615EC-A529-D69E-DDC9-0A5F4316D33F}"/>
                </a:ext>
                <a:ext uri="{C183D7F6-B498-43B3-948B-1728B52AA6E4}">
                  <adec:decorative xmlns:adec="http://schemas.microsoft.com/office/drawing/2017/decorative" val="1"/>
                </a:ext>
              </a:extLst>
            </p:cNvPr>
            <p:cNvSpPr>
              <a:spLocks/>
            </p:cNvSpPr>
            <p:nvPr/>
          </p:nvSpPr>
          <p:spPr bwMode="auto">
            <a:xfrm>
              <a:off x="10381807" y="5756973"/>
              <a:ext cx="253214" cy="180451"/>
            </a:xfrm>
            <a:custGeom>
              <a:avLst/>
              <a:gdLst>
                <a:gd name="T0" fmla="*/ 14 w 87"/>
                <a:gd name="T1" fmla="*/ 4 h 62"/>
                <a:gd name="T2" fmla="*/ 24 w 87"/>
                <a:gd name="T3" fmla="*/ 0 h 62"/>
                <a:gd name="T4" fmla="*/ 31 w 87"/>
                <a:gd name="T5" fmla="*/ 17 h 62"/>
                <a:gd name="T6" fmla="*/ 45 w 87"/>
                <a:gd name="T7" fmla="*/ 21 h 62"/>
                <a:gd name="T8" fmla="*/ 76 w 87"/>
                <a:gd name="T9" fmla="*/ 21 h 62"/>
                <a:gd name="T10" fmla="*/ 83 w 87"/>
                <a:gd name="T11" fmla="*/ 21 h 62"/>
                <a:gd name="T12" fmla="*/ 87 w 87"/>
                <a:gd name="T13" fmla="*/ 45 h 62"/>
                <a:gd name="T14" fmla="*/ 76 w 87"/>
                <a:gd name="T15" fmla="*/ 59 h 62"/>
                <a:gd name="T16" fmla="*/ 73 w 87"/>
                <a:gd name="T17" fmla="*/ 59 h 62"/>
                <a:gd name="T18" fmla="*/ 66 w 87"/>
                <a:gd name="T19" fmla="*/ 52 h 62"/>
                <a:gd name="T20" fmla="*/ 62 w 87"/>
                <a:gd name="T21" fmla="*/ 52 h 62"/>
                <a:gd name="T22" fmla="*/ 59 w 87"/>
                <a:gd name="T23" fmla="*/ 62 h 62"/>
                <a:gd name="T24" fmla="*/ 49 w 87"/>
                <a:gd name="T25" fmla="*/ 62 h 62"/>
                <a:gd name="T26" fmla="*/ 35 w 87"/>
                <a:gd name="T27" fmla="*/ 56 h 62"/>
                <a:gd name="T28" fmla="*/ 28 w 87"/>
                <a:gd name="T29" fmla="*/ 49 h 62"/>
                <a:gd name="T30" fmla="*/ 10 w 87"/>
                <a:gd name="T31" fmla="*/ 45 h 62"/>
                <a:gd name="T32" fmla="*/ 3 w 87"/>
                <a:gd name="T33" fmla="*/ 35 h 62"/>
                <a:gd name="T34" fmla="*/ 14 w 87"/>
                <a:gd name="T35" fmla="*/ 31 h 62"/>
                <a:gd name="T36" fmla="*/ 0 w 87"/>
                <a:gd name="T37" fmla="*/ 21 h 62"/>
                <a:gd name="T38" fmla="*/ 3 w 87"/>
                <a:gd name="T39" fmla="*/ 7 h 62"/>
                <a:gd name="T40" fmla="*/ 14 w 87"/>
                <a:gd name="T4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2">
                  <a:moveTo>
                    <a:pt x="14" y="4"/>
                  </a:moveTo>
                  <a:lnTo>
                    <a:pt x="24" y="0"/>
                  </a:lnTo>
                  <a:lnTo>
                    <a:pt x="31" y="17"/>
                  </a:lnTo>
                  <a:lnTo>
                    <a:pt x="45" y="21"/>
                  </a:lnTo>
                  <a:lnTo>
                    <a:pt x="76" y="21"/>
                  </a:lnTo>
                  <a:lnTo>
                    <a:pt x="83" y="21"/>
                  </a:lnTo>
                  <a:lnTo>
                    <a:pt x="87" y="45"/>
                  </a:lnTo>
                  <a:lnTo>
                    <a:pt x="76" y="59"/>
                  </a:lnTo>
                  <a:lnTo>
                    <a:pt x="73" y="59"/>
                  </a:lnTo>
                  <a:lnTo>
                    <a:pt x="66" y="52"/>
                  </a:lnTo>
                  <a:lnTo>
                    <a:pt x="62" y="52"/>
                  </a:lnTo>
                  <a:lnTo>
                    <a:pt x="59" y="62"/>
                  </a:lnTo>
                  <a:lnTo>
                    <a:pt x="49" y="62"/>
                  </a:lnTo>
                  <a:lnTo>
                    <a:pt x="35" y="56"/>
                  </a:lnTo>
                  <a:lnTo>
                    <a:pt x="28" y="49"/>
                  </a:lnTo>
                  <a:lnTo>
                    <a:pt x="10" y="45"/>
                  </a:lnTo>
                  <a:lnTo>
                    <a:pt x="3" y="35"/>
                  </a:lnTo>
                  <a:lnTo>
                    <a:pt x="14" y="31"/>
                  </a:lnTo>
                  <a:lnTo>
                    <a:pt x="0" y="21"/>
                  </a:lnTo>
                  <a:lnTo>
                    <a:pt x="3" y="7"/>
                  </a:lnTo>
                  <a:lnTo>
                    <a:pt x="14"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29" name="Freeform 33">
              <a:extLst>
                <a:ext uri="{FF2B5EF4-FFF2-40B4-BE49-F238E27FC236}">
                  <a16:creationId xmlns:a16="http://schemas.microsoft.com/office/drawing/2014/main" id="{F10AC86C-E19D-1849-8E58-10A82B45CD7E}"/>
                </a:ext>
                <a:ext uri="{C183D7F6-B498-43B3-948B-1728B52AA6E4}">
                  <adec:decorative xmlns:adec="http://schemas.microsoft.com/office/drawing/2017/decorative" val="1"/>
                </a:ext>
              </a:extLst>
            </p:cNvPr>
            <p:cNvSpPr>
              <a:spLocks/>
            </p:cNvSpPr>
            <p:nvPr/>
          </p:nvSpPr>
          <p:spPr bwMode="auto">
            <a:xfrm>
              <a:off x="10451659" y="6030560"/>
              <a:ext cx="171720" cy="119331"/>
            </a:xfrm>
            <a:custGeom>
              <a:avLst/>
              <a:gdLst>
                <a:gd name="T0" fmla="*/ 11 w 59"/>
                <a:gd name="T1" fmla="*/ 3 h 41"/>
                <a:gd name="T2" fmla="*/ 21 w 59"/>
                <a:gd name="T3" fmla="*/ 10 h 41"/>
                <a:gd name="T4" fmla="*/ 21 w 59"/>
                <a:gd name="T5" fmla="*/ 3 h 41"/>
                <a:gd name="T6" fmla="*/ 28 w 59"/>
                <a:gd name="T7" fmla="*/ 0 h 41"/>
                <a:gd name="T8" fmla="*/ 38 w 59"/>
                <a:gd name="T9" fmla="*/ 7 h 41"/>
                <a:gd name="T10" fmla="*/ 49 w 59"/>
                <a:gd name="T11" fmla="*/ 3 h 41"/>
                <a:gd name="T12" fmla="*/ 59 w 59"/>
                <a:gd name="T13" fmla="*/ 10 h 41"/>
                <a:gd name="T14" fmla="*/ 56 w 59"/>
                <a:gd name="T15" fmla="*/ 17 h 41"/>
                <a:gd name="T16" fmla="*/ 49 w 59"/>
                <a:gd name="T17" fmla="*/ 21 h 41"/>
                <a:gd name="T18" fmla="*/ 45 w 59"/>
                <a:gd name="T19" fmla="*/ 17 h 41"/>
                <a:gd name="T20" fmla="*/ 42 w 59"/>
                <a:gd name="T21" fmla="*/ 17 h 41"/>
                <a:gd name="T22" fmla="*/ 38 w 59"/>
                <a:gd name="T23" fmla="*/ 24 h 41"/>
                <a:gd name="T24" fmla="*/ 38 w 59"/>
                <a:gd name="T25" fmla="*/ 31 h 41"/>
                <a:gd name="T26" fmla="*/ 35 w 59"/>
                <a:gd name="T27" fmla="*/ 34 h 41"/>
                <a:gd name="T28" fmla="*/ 32 w 59"/>
                <a:gd name="T29" fmla="*/ 38 h 41"/>
                <a:gd name="T30" fmla="*/ 21 w 59"/>
                <a:gd name="T31" fmla="*/ 38 h 41"/>
                <a:gd name="T32" fmla="*/ 18 w 59"/>
                <a:gd name="T33" fmla="*/ 34 h 41"/>
                <a:gd name="T34" fmla="*/ 14 w 59"/>
                <a:gd name="T35" fmla="*/ 38 h 41"/>
                <a:gd name="T36" fmla="*/ 11 w 59"/>
                <a:gd name="T37" fmla="*/ 41 h 41"/>
                <a:gd name="T38" fmla="*/ 0 w 59"/>
                <a:gd name="T39" fmla="*/ 17 h 41"/>
                <a:gd name="T40" fmla="*/ 11 w 59"/>
                <a:gd name="T41"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11" y="3"/>
                  </a:moveTo>
                  <a:lnTo>
                    <a:pt x="21" y="10"/>
                  </a:lnTo>
                  <a:lnTo>
                    <a:pt x="21" y="3"/>
                  </a:lnTo>
                  <a:lnTo>
                    <a:pt x="28" y="0"/>
                  </a:lnTo>
                  <a:lnTo>
                    <a:pt x="38" y="7"/>
                  </a:lnTo>
                  <a:lnTo>
                    <a:pt x="49" y="3"/>
                  </a:lnTo>
                  <a:lnTo>
                    <a:pt x="59" y="10"/>
                  </a:lnTo>
                  <a:lnTo>
                    <a:pt x="56" y="17"/>
                  </a:lnTo>
                  <a:lnTo>
                    <a:pt x="49" y="21"/>
                  </a:lnTo>
                  <a:lnTo>
                    <a:pt x="45" y="17"/>
                  </a:lnTo>
                  <a:lnTo>
                    <a:pt x="42" y="17"/>
                  </a:lnTo>
                  <a:lnTo>
                    <a:pt x="38" y="24"/>
                  </a:lnTo>
                  <a:lnTo>
                    <a:pt x="38" y="31"/>
                  </a:lnTo>
                  <a:lnTo>
                    <a:pt x="35" y="34"/>
                  </a:lnTo>
                  <a:lnTo>
                    <a:pt x="32" y="38"/>
                  </a:lnTo>
                  <a:lnTo>
                    <a:pt x="21" y="38"/>
                  </a:lnTo>
                  <a:lnTo>
                    <a:pt x="18" y="34"/>
                  </a:lnTo>
                  <a:lnTo>
                    <a:pt x="14" y="38"/>
                  </a:lnTo>
                  <a:lnTo>
                    <a:pt x="11" y="41"/>
                  </a:lnTo>
                  <a:lnTo>
                    <a:pt x="0" y="17"/>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0" name="Freeform 35">
              <a:extLst>
                <a:ext uri="{FF2B5EF4-FFF2-40B4-BE49-F238E27FC236}">
                  <a16:creationId xmlns:a16="http://schemas.microsoft.com/office/drawing/2014/main" id="{FCFC76D1-27CF-C774-9612-A7B44D7C3F21}"/>
                </a:ext>
                <a:ext uri="{C183D7F6-B498-43B3-948B-1728B52AA6E4}">
                  <adec:decorative xmlns:adec="http://schemas.microsoft.com/office/drawing/2017/decorative" val="1"/>
                </a:ext>
              </a:extLst>
            </p:cNvPr>
            <p:cNvSpPr>
              <a:spLocks/>
            </p:cNvSpPr>
            <p:nvPr/>
          </p:nvSpPr>
          <p:spPr bwMode="auto">
            <a:xfrm>
              <a:off x="10725246" y="5463011"/>
              <a:ext cx="293961" cy="244482"/>
            </a:xfrm>
            <a:custGeom>
              <a:avLst/>
              <a:gdLst>
                <a:gd name="T0" fmla="*/ 66 w 101"/>
                <a:gd name="T1" fmla="*/ 4 h 84"/>
                <a:gd name="T2" fmla="*/ 80 w 101"/>
                <a:gd name="T3" fmla="*/ 7 h 84"/>
                <a:gd name="T4" fmla="*/ 101 w 101"/>
                <a:gd name="T5" fmla="*/ 0 h 84"/>
                <a:gd name="T6" fmla="*/ 101 w 101"/>
                <a:gd name="T7" fmla="*/ 7 h 84"/>
                <a:gd name="T8" fmla="*/ 97 w 101"/>
                <a:gd name="T9" fmla="*/ 14 h 84"/>
                <a:gd name="T10" fmla="*/ 90 w 101"/>
                <a:gd name="T11" fmla="*/ 14 h 84"/>
                <a:gd name="T12" fmla="*/ 87 w 101"/>
                <a:gd name="T13" fmla="*/ 21 h 84"/>
                <a:gd name="T14" fmla="*/ 90 w 101"/>
                <a:gd name="T15" fmla="*/ 28 h 84"/>
                <a:gd name="T16" fmla="*/ 80 w 101"/>
                <a:gd name="T17" fmla="*/ 70 h 84"/>
                <a:gd name="T18" fmla="*/ 87 w 101"/>
                <a:gd name="T19" fmla="*/ 73 h 84"/>
                <a:gd name="T20" fmla="*/ 73 w 101"/>
                <a:gd name="T21" fmla="*/ 84 h 84"/>
                <a:gd name="T22" fmla="*/ 70 w 101"/>
                <a:gd name="T23" fmla="*/ 77 h 84"/>
                <a:gd name="T24" fmla="*/ 73 w 101"/>
                <a:gd name="T25" fmla="*/ 66 h 84"/>
                <a:gd name="T26" fmla="*/ 70 w 101"/>
                <a:gd name="T27" fmla="*/ 59 h 84"/>
                <a:gd name="T28" fmla="*/ 63 w 101"/>
                <a:gd name="T29" fmla="*/ 59 h 84"/>
                <a:gd name="T30" fmla="*/ 59 w 101"/>
                <a:gd name="T31" fmla="*/ 66 h 84"/>
                <a:gd name="T32" fmla="*/ 45 w 101"/>
                <a:gd name="T33" fmla="*/ 70 h 84"/>
                <a:gd name="T34" fmla="*/ 45 w 101"/>
                <a:gd name="T35" fmla="*/ 73 h 84"/>
                <a:gd name="T36" fmla="*/ 42 w 101"/>
                <a:gd name="T37" fmla="*/ 70 h 84"/>
                <a:gd name="T38" fmla="*/ 35 w 101"/>
                <a:gd name="T39" fmla="*/ 77 h 84"/>
                <a:gd name="T40" fmla="*/ 14 w 101"/>
                <a:gd name="T41" fmla="*/ 59 h 84"/>
                <a:gd name="T42" fmla="*/ 0 w 101"/>
                <a:gd name="T43" fmla="*/ 42 h 84"/>
                <a:gd name="T44" fmla="*/ 14 w 101"/>
                <a:gd name="T45" fmla="*/ 25 h 84"/>
                <a:gd name="T46" fmla="*/ 21 w 101"/>
                <a:gd name="T47" fmla="*/ 11 h 84"/>
                <a:gd name="T48" fmla="*/ 31 w 101"/>
                <a:gd name="T49" fmla="*/ 18 h 84"/>
                <a:gd name="T50" fmla="*/ 56 w 101"/>
                <a:gd name="T51" fmla="*/ 14 h 84"/>
                <a:gd name="T52" fmla="*/ 59 w 101"/>
                <a:gd name="T53" fmla="*/ 7 h 84"/>
                <a:gd name="T54" fmla="*/ 59 w 101"/>
                <a:gd name="T55" fmla="*/ 4 h 84"/>
                <a:gd name="T56" fmla="*/ 66 w 101"/>
                <a:gd name="T5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 h="84">
                  <a:moveTo>
                    <a:pt x="66" y="4"/>
                  </a:moveTo>
                  <a:lnTo>
                    <a:pt x="80" y="7"/>
                  </a:lnTo>
                  <a:lnTo>
                    <a:pt x="101" y="0"/>
                  </a:lnTo>
                  <a:lnTo>
                    <a:pt x="101" y="7"/>
                  </a:lnTo>
                  <a:lnTo>
                    <a:pt x="97" y="14"/>
                  </a:lnTo>
                  <a:lnTo>
                    <a:pt x="90" y="14"/>
                  </a:lnTo>
                  <a:lnTo>
                    <a:pt x="87" y="21"/>
                  </a:lnTo>
                  <a:lnTo>
                    <a:pt x="90" y="28"/>
                  </a:lnTo>
                  <a:lnTo>
                    <a:pt x="80" y="70"/>
                  </a:lnTo>
                  <a:lnTo>
                    <a:pt x="87" y="73"/>
                  </a:lnTo>
                  <a:lnTo>
                    <a:pt x="73" y="84"/>
                  </a:lnTo>
                  <a:lnTo>
                    <a:pt x="70" y="77"/>
                  </a:lnTo>
                  <a:lnTo>
                    <a:pt x="73" y="66"/>
                  </a:lnTo>
                  <a:lnTo>
                    <a:pt x="70" y="59"/>
                  </a:lnTo>
                  <a:lnTo>
                    <a:pt x="63" y="59"/>
                  </a:lnTo>
                  <a:lnTo>
                    <a:pt x="59" y="66"/>
                  </a:lnTo>
                  <a:lnTo>
                    <a:pt x="45" y="70"/>
                  </a:lnTo>
                  <a:lnTo>
                    <a:pt x="45" y="73"/>
                  </a:lnTo>
                  <a:lnTo>
                    <a:pt x="42" y="70"/>
                  </a:lnTo>
                  <a:lnTo>
                    <a:pt x="35" y="77"/>
                  </a:lnTo>
                  <a:lnTo>
                    <a:pt x="14" y="59"/>
                  </a:lnTo>
                  <a:lnTo>
                    <a:pt x="0" y="42"/>
                  </a:lnTo>
                  <a:lnTo>
                    <a:pt x="14" y="25"/>
                  </a:lnTo>
                  <a:lnTo>
                    <a:pt x="21" y="11"/>
                  </a:lnTo>
                  <a:lnTo>
                    <a:pt x="31" y="18"/>
                  </a:lnTo>
                  <a:lnTo>
                    <a:pt x="56" y="14"/>
                  </a:lnTo>
                  <a:lnTo>
                    <a:pt x="59" y="7"/>
                  </a:lnTo>
                  <a:lnTo>
                    <a:pt x="59" y="4"/>
                  </a:lnTo>
                  <a:lnTo>
                    <a:pt x="66" y="4"/>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1" name="Freeform 36">
              <a:extLst>
                <a:ext uri="{FF2B5EF4-FFF2-40B4-BE49-F238E27FC236}">
                  <a16:creationId xmlns:a16="http://schemas.microsoft.com/office/drawing/2014/main" id="{845B306E-0AF8-A89E-2B9B-35496A003968}"/>
                </a:ext>
                <a:ext uri="{C183D7F6-B498-43B3-948B-1728B52AA6E4}">
                  <adec:decorative xmlns:adec="http://schemas.microsoft.com/office/drawing/2017/decorative" val="1"/>
                </a:ext>
              </a:extLst>
            </p:cNvPr>
            <p:cNvSpPr>
              <a:spLocks/>
            </p:cNvSpPr>
            <p:nvPr/>
          </p:nvSpPr>
          <p:spPr bwMode="auto">
            <a:xfrm>
              <a:off x="10512781" y="5716225"/>
              <a:ext cx="130973" cy="101868"/>
            </a:xfrm>
            <a:custGeom>
              <a:avLst/>
              <a:gdLst>
                <a:gd name="T0" fmla="*/ 24 w 45"/>
                <a:gd name="T1" fmla="*/ 0 h 35"/>
                <a:gd name="T2" fmla="*/ 31 w 45"/>
                <a:gd name="T3" fmla="*/ 0 h 35"/>
                <a:gd name="T4" fmla="*/ 45 w 45"/>
                <a:gd name="T5" fmla="*/ 21 h 35"/>
                <a:gd name="T6" fmla="*/ 35 w 45"/>
                <a:gd name="T7" fmla="*/ 31 h 35"/>
                <a:gd name="T8" fmla="*/ 31 w 45"/>
                <a:gd name="T9" fmla="*/ 35 h 35"/>
                <a:gd name="T10" fmla="*/ 0 w 45"/>
                <a:gd name="T11" fmla="*/ 35 h 35"/>
                <a:gd name="T12" fmla="*/ 7 w 45"/>
                <a:gd name="T13" fmla="*/ 24 h 35"/>
                <a:gd name="T14" fmla="*/ 7 w 45"/>
                <a:gd name="T15" fmla="*/ 18 h 35"/>
                <a:gd name="T16" fmla="*/ 17 w 45"/>
                <a:gd name="T17" fmla="*/ 14 h 35"/>
                <a:gd name="T18" fmla="*/ 14 w 45"/>
                <a:gd name="T19" fmla="*/ 4 h 35"/>
                <a:gd name="T20" fmla="*/ 24 w 45"/>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5">
                  <a:moveTo>
                    <a:pt x="24" y="0"/>
                  </a:moveTo>
                  <a:lnTo>
                    <a:pt x="31" y="0"/>
                  </a:lnTo>
                  <a:lnTo>
                    <a:pt x="45" y="21"/>
                  </a:lnTo>
                  <a:lnTo>
                    <a:pt x="35" y="31"/>
                  </a:lnTo>
                  <a:lnTo>
                    <a:pt x="31" y="35"/>
                  </a:lnTo>
                  <a:lnTo>
                    <a:pt x="0" y="35"/>
                  </a:lnTo>
                  <a:lnTo>
                    <a:pt x="7" y="24"/>
                  </a:lnTo>
                  <a:lnTo>
                    <a:pt x="7" y="18"/>
                  </a:lnTo>
                  <a:lnTo>
                    <a:pt x="17" y="14"/>
                  </a:lnTo>
                  <a:lnTo>
                    <a:pt x="14"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2" name="Freeform 37">
              <a:extLst>
                <a:ext uri="{FF2B5EF4-FFF2-40B4-BE49-F238E27FC236}">
                  <a16:creationId xmlns:a16="http://schemas.microsoft.com/office/drawing/2014/main" id="{687056A4-B3BC-BC08-9C09-F8F5500AFF68}"/>
                </a:ext>
                <a:ext uri="{C183D7F6-B498-43B3-948B-1728B52AA6E4}">
                  <adec:decorative xmlns:adec="http://schemas.microsoft.com/office/drawing/2017/decorative" val="1"/>
                </a:ext>
              </a:extLst>
            </p:cNvPr>
            <p:cNvSpPr>
              <a:spLocks/>
            </p:cNvSpPr>
            <p:nvPr/>
          </p:nvSpPr>
          <p:spPr bwMode="auto">
            <a:xfrm>
              <a:off x="10553528" y="5384429"/>
              <a:ext cx="343439" cy="212467"/>
            </a:xfrm>
            <a:custGeom>
              <a:avLst/>
              <a:gdLst>
                <a:gd name="T0" fmla="*/ 52 w 118"/>
                <a:gd name="T1" fmla="*/ 0 h 73"/>
                <a:gd name="T2" fmla="*/ 76 w 118"/>
                <a:gd name="T3" fmla="*/ 10 h 73"/>
                <a:gd name="T4" fmla="*/ 80 w 118"/>
                <a:gd name="T5" fmla="*/ 17 h 73"/>
                <a:gd name="T6" fmla="*/ 118 w 118"/>
                <a:gd name="T7" fmla="*/ 34 h 73"/>
                <a:gd name="T8" fmla="*/ 115 w 118"/>
                <a:gd name="T9" fmla="*/ 41 h 73"/>
                <a:gd name="T10" fmla="*/ 90 w 118"/>
                <a:gd name="T11" fmla="*/ 45 h 73"/>
                <a:gd name="T12" fmla="*/ 80 w 118"/>
                <a:gd name="T13" fmla="*/ 38 h 73"/>
                <a:gd name="T14" fmla="*/ 73 w 118"/>
                <a:gd name="T15" fmla="*/ 52 h 73"/>
                <a:gd name="T16" fmla="*/ 59 w 118"/>
                <a:gd name="T17" fmla="*/ 69 h 73"/>
                <a:gd name="T18" fmla="*/ 24 w 118"/>
                <a:gd name="T19" fmla="*/ 73 h 73"/>
                <a:gd name="T20" fmla="*/ 7 w 118"/>
                <a:gd name="T21" fmla="*/ 73 h 73"/>
                <a:gd name="T22" fmla="*/ 0 w 118"/>
                <a:gd name="T23" fmla="*/ 69 h 73"/>
                <a:gd name="T24" fmla="*/ 0 w 118"/>
                <a:gd name="T25" fmla="*/ 62 h 73"/>
                <a:gd name="T26" fmla="*/ 7 w 118"/>
                <a:gd name="T27" fmla="*/ 55 h 73"/>
                <a:gd name="T28" fmla="*/ 3 w 118"/>
                <a:gd name="T29" fmla="*/ 48 h 73"/>
                <a:gd name="T30" fmla="*/ 21 w 118"/>
                <a:gd name="T31" fmla="*/ 34 h 73"/>
                <a:gd name="T32" fmla="*/ 24 w 118"/>
                <a:gd name="T33" fmla="*/ 31 h 73"/>
                <a:gd name="T34" fmla="*/ 28 w 118"/>
                <a:gd name="T35" fmla="*/ 24 h 73"/>
                <a:gd name="T36" fmla="*/ 28 w 118"/>
                <a:gd name="T37" fmla="*/ 14 h 73"/>
                <a:gd name="T38" fmla="*/ 28 w 118"/>
                <a:gd name="T39" fmla="*/ 10 h 73"/>
                <a:gd name="T40" fmla="*/ 38 w 118"/>
                <a:gd name="T41" fmla="*/ 10 h 73"/>
                <a:gd name="T42" fmla="*/ 42 w 118"/>
                <a:gd name="T43" fmla="*/ 14 h 73"/>
                <a:gd name="T44" fmla="*/ 52 w 118"/>
                <a:gd name="T4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73">
                  <a:moveTo>
                    <a:pt x="52" y="0"/>
                  </a:moveTo>
                  <a:lnTo>
                    <a:pt x="76" y="10"/>
                  </a:lnTo>
                  <a:lnTo>
                    <a:pt x="80" y="17"/>
                  </a:lnTo>
                  <a:lnTo>
                    <a:pt x="118" y="34"/>
                  </a:lnTo>
                  <a:lnTo>
                    <a:pt x="115" y="41"/>
                  </a:lnTo>
                  <a:lnTo>
                    <a:pt x="90" y="45"/>
                  </a:lnTo>
                  <a:lnTo>
                    <a:pt x="80" y="38"/>
                  </a:lnTo>
                  <a:lnTo>
                    <a:pt x="73" y="52"/>
                  </a:lnTo>
                  <a:lnTo>
                    <a:pt x="59" y="69"/>
                  </a:lnTo>
                  <a:lnTo>
                    <a:pt x="24" y="73"/>
                  </a:lnTo>
                  <a:lnTo>
                    <a:pt x="7" y="73"/>
                  </a:lnTo>
                  <a:lnTo>
                    <a:pt x="0" y="69"/>
                  </a:lnTo>
                  <a:lnTo>
                    <a:pt x="0" y="62"/>
                  </a:lnTo>
                  <a:lnTo>
                    <a:pt x="7" y="55"/>
                  </a:lnTo>
                  <a:lnTo>
                    <a:pt x="3" y="48"/>
                  </a:lnTo>
                  <a:lnTo>
                    <a:pt x="21" y="34"/>
                  </a:lnTo>
                  <a:lnTo>
                    <a:pt x="24" y="31"/>
                  </a:lnTo>
                  <a:lnTo>
                    <a:pt x="28" y="24"/>
                  </a:lnTo>
                  <a:lnTo>
                    <a:pt x="28" y="14"/>
                  </a:lnTo>
                  <a:lnTo>
                    <a:pt x="28" y="10"/>
                  </a:lnTo>
                  <a:lnTo>
                    <a:pt x="38" y="10"/>
                  </a:lnTo>
                  <a:lnTo>
                    <a:pt x="42" y="1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3" name="Freeform 39">
              <a:extLst>
                <a:ext uri="{FF2B5EF4-FFF2-40B4-BE49-F238E27FC236}">
                  <a16:creationId xmlns:a16="http://schemas.microsoft.com/office/drawing/2014/main" id="{C1B6B427-ED1F-3D8B-4F6F-E45CEEF56A57}"/>
                </a:ext>
                <a:ext uri="{C183D7F6-B498-43B3-948B-1728B52AA6E4}">
                  <adec:decorative xmlns:adec="http://schemas.microsoft.com/office/drawing/2017/decorative" val="1"/>
                </a:ext>
              </a:extLst>
            </p:cNvPr>
            <p:cNvSpPr>
              <a:spLocks/>
            </p:cNvSpPr>
            <p:nvPr/>
          </p:nvSpPr>
          <p:spPr bwMode="auto">
            <a:xfrm>
              <a:off x="10573900" y="5585253"/>
              <a:ext cx="192093" cy="192093"/>
            </a:xfrm>
            <a:custGeom>
              <a:avLst/>
              <a:gdLst>
                <a:gd name="T0" fmla="*/ 52 w 66"/>
                <a:gd name="T1" fmla="*/ 0 h 66"/>
                <a:gd name="T2" fmla="*/ 66 w 66"/>
                <a:gd name="T3" fmla="*/ 17 h 66"/>
                <a:gd name="T4" fmla="*/ 59 w 66"/>
                <a:gd name="T5" fmla="*/ 28 h 66"/>
                <a:gd name="T6" fmla="*/ 66 w 66"/>
                <a:gd name="T7" fmla="*/ 38 h 66"/>
                <a:gd name="T8" fmla="*/ 63 w 66"/>
                <a:gd name="T9" fmla="*/ 52 h 66"/>
                <a:gd name="T10" fmla="*/ 24 w 66"/>
                <a:gd name="T11" fmla="*/ 66 h 66"/>
                <a:gd name="T12" fmla="*/ 10 w 66"/>
                <a:gd name="T13" fmla="*/ 45 h 66"/>
                <a:gd name="T14" fmla="*/ 3 w 66"/>
                <a:gd name="T15" fmla="*/ 45 h 66"/>
                <a:gd name="T16" fmla="*/ 3 w 66"/>
                <a:gd name="T17" fmla="*/ 35 h 66"/>
                <a:gd name="T18" fmla="*/ 0 w 66"/>
                <a:gd name="T19" fmla="*/ 28 h 66"/>
                <a:gd name="T20" fmla="*/ 0 w 66"/>
                <a:gd name="T21" fmla="*/ 24 h 66"/>
                <a:gd name="T22" fmla="*/ 10 w 66"/>
                <a:gd name="T23" fmla="*/ 24 h 66"/>
                <a:gd name="T24" fmla="*/ 10 w 66"/>
                <a:gd name="T25" fmla="*/ 14 h 66"/>
                <a:gd name="T26" fmla="*/ 17 w 66"/>
                <a:gd name="T27" fmla="*/ 4 h 66"/>
                <a:gd name="T28" fmla="*/ 52 w 66"/>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6">
                  <a:moveTo>
                    <a:pt x="52" y="0"/>
                  </a:moveTo>
                  <a:lnTo>
                    <a:pt x="66" y="17"/>
                  </a:lnTo>
                  <a:lnTo>
                    <a:pt x="59" y="28"/>
                  </a:lnTo>
                  <a:lnTo>
                    <a:pt x="66" y="38"/>
                  </a:lnTo>
                  <a:lnTo>
                    <a:pt x="63" y="52"/>
                  </a:lnTo>
                  <a:lnTo>
                    <a:pt x="24" y="66"/>
                  </a:lnTo>
                  <a:lnTo>
                    <a:pt x="10" y="45"/>
                  </a:lnTo>
                  <a:lnTo>
                    <a:pt x="3" y="45"/>
                  </a:lnTo>
                  <a:lnTo>
                    <a:pt x="3" y="35"/>
                  </a:lnTo>
                  <a:lnTo>
                    <a:pt x="0" y="28"/>
                  </a:lnTo>
                  <a:lnTo>
                    <a:pt x="0" y="24"/>
                  </a:lnTo>
                  <a:lnTo>
                    <a:pt x="10" y="24"/>
                  </a:lnTo>
                  <a:lnTo>
                    <a:pt x="10" y="14"/>
                  </a:lnTo>
                  <a:lnTo>
                    <a:pt x="17" y="4"/>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4" name="Freeform 40">
              <a:extLst>
                <a:ext uri="{FF2B5EF4-FFF2-40B4-BE49-F238E27FC236}">
                  <a16:creationId xmlns:a16="http://schemas.microsoft.com/office/drawing/2014/main" id="{148AC2A7-2735-26FE-12CC-1BBD09AEE5F4}"/>
                </a:ext>
                <a:ext uri="{C183D7F6-B498-43B3-948B-1728B52AA6E4}">
                  <adec:decorative xmlns:adec="http://schemas.microsoft.com/office/drawing/2017/decorative" val="1"/>
                </a:ext>
              </a:extLst>
            </p:cNvPr>
            <p:cNvSpPr>
              <a:spLocks/>
            </p:cNvSpPr>
            <p:nvPr/>
          </p:nvSpPr>
          <p:spPr bwMode="auto">
            <a:xfrm>
              <a:off x="10402181" y="5596894"/>
              <a:ext cx="221198" cy="221198"/>
            </a:xfrm>
            <a:custGeom>
              <a:avLst/>
              <a:gdLst>
                <a:gd name="T0" fmla="*/ 76 w 76"/>
                <a:gd name="T1" fmla="*/ 0 h 76"/>
                <a:gd name="T2" fmla="*/ 69 w 76"/>
                <a:gd name="T3" fmla="*/ 10 h 76"/>
                <a:gd name="T4" fmla="*/ 69 w 76"/>
                <a:gd name="T5" fmla="*/ 20 h 76"/>
                <a:gd name="T6" fmla="*/ 59 w 76"/>
                <a:gd name="T7" fmla="*/ 20 h 76"/>
                <a:gd name="T8" fmla="*/ 59 w 76"/>
                <a:gd name="T9" fmla="*/ 24 h 76"/>
                <a:gd name="T10" fmla="*/ 62 w 76"/>
                <a:gd name="T11" fmla="*/ 31 h 76"/>
                <a:gd name="T12" fmla="*/ 62 w 76"/>
                <a:gd name="T13" fmla="*/ 41 h 76"/>
                <a:gd name="T14" fmla="*/ 52 w 76"/>
                <a:gd name="T15" fmla="*/ 45 h 76"/>
                <a:gd name="T16" fmla="*/ 55 w 76"/>
                <a:gd name="T17" fmla="*/ 55 h 76"/>
                <a:gd name="T18" fmla="*/ 45 w 76"/>
                <a:gd name="T19" fmla="*/ 59 h 76"/>
                <a:gd name="T20" fmla="*/ 45 w 76"/>
                <a:gd name="T21" fmla="*/ 65 h 76"/>
                <a:gd name="T22" fmla="*/ 38 w 76"/>
                <a:gd name="T23" fmla="*/ 76 h 76"/>
                <a:gd name="T24" fmla="*/ 24 w 76"/>
                <a:gd name="T25" fmla="*/ 72 h 76"/>
                <a:gd name="T26" fmla="*/ 17 w 76"/>
                <a:gd name="T27" fmla="*/ 55 h 76"/>
                <a:gd name="T28" fmla="*/ 7 w 76"/>
                <a:gd name="T29" fmla="*/ 59 h 76"/>
                <a:gd name="T30" fmla="*/ 0 w 76"/>
                <a:gd name="T31" fmla="*/ 41 h 76"/>
                <a:gd name="T32" fmla="*/ 14 w 76"/>
                <a:gd name="T33" fmla="*/ 38 h 76"/>
                <a:gd name="T34" fmla="*/ 28 w 76"/>
                <a:gd name="T35" fmla="*/ 20 h 76"/>
                <a:gd name="T36" fmla="*/ 38 w 76"/>
                <a:gd name="T37" fmla="*/ 20 h 76"/>
                <a:gd name="T38" fmla="*/ 42 w 76"/>
                <a:gd name="T39" fmla="*/ 6 h 76"/>
                <a:gd name="T40" fmla="*/ 55 w 76"/>
                <a:gd name="T41" fmla="*/ 6 h 76"/>
                <a:gd name="T42" fmla="*/ 59 w 76"/>
                <a:gd name="T43" fmla="*/ 0 h 76"/>
                <a:gd name="T44" fmla="*/ 76 w 76"/>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6">
                  <a:moveTo>
                    <a:pt x="76" y="0"/>
                  </a:moveTo>
                  <a:lnTo>
                    <a:pt x="69" y="10"/>
                  </a:lnTo>
                  <a:lnTo>
                    <a:pt x="69" y="20"/>
                  </a:lnTo>
                  <a:lnTo>
                    <a:pt x="59" y="20"/>
                  </a:lnTo>
                  <a:lnTo>
                    <a:pt x="59" y="24"/>
                  </a:lnTo>
                  <a:lnTo>
                    <a:pt x="62" y="31"/>
                  </a:lnTo>
                  <a:lnTo>
                    <a:pt x="62" y="41"/>
                  </a:lnTo>
                  <a:lnTo>
                    <a:pt x="52" y="45"/>
                  </a:lnTo>
                  <a:lnTo>
                    <a:pt x="55" y="55"/>
                  </a:lnTo>
                  <a:lnTo>
                    <a:pt x="45" y="59"/>
                  </a:lnTo>
                  <a:lnTo>
                    <a:pt x="45" y="65"/>
                  </a:lnTo>
                  <a:lnTo>
                    <a:pt x="38" y="76"/>
                  </a:lnTo>
                  <a:lnTo>
                    <a:pt x="24" y="72"/>
                  </a:lnTo>
                  <a:lnTo>
                    <a:pt x="17" y="55"/>
                  </a:lnTo>
                  <a:lnTo>
                    <a:pt x="7" y="59"/>
                  </a:lnTo>
                  <a:lnTo>
                    <a:pt x="0" y="41"/>
                  </a:lnTo>
                  <a:lnTo>
                    <a:pt x="14" y="38"/>
                  </a:lnTo>
                  <a:lnTo>
                    <a:pt x="28" y="20"/>
                  </a:lnTo>
                  <a:lnTo>
                    <a:pt x="38" y="20"/>
                  </a:lnTo>
                  <a:lnTo>
                    <a:pt x="42" y="6"/>
                  </a:lnTo>
                  <a:lnTo>
                    <a:pt x="55" y="6"/>
                  </a:lnTo>
                  <a:lnTo>
                    <a:pt x="59" y="0"/>
                  </a:lnTo>
                  <a:lnTo>
                    <a:pt x="7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5" name="Freeform 41">
              <a:extLst>
                <a:ext uri="{FF2B5EF4-FFF2-40B4-BE49-F238E27FC236}">
                  <a16:creationId xmlns:a16="http://schemas.microsoft.com/office/drawing/2014/main" id="{7D647CCD-7E3B-17C3-B7F4-7938EEA237AA}"/>
                </a:ext>
                <a:ext uri="{C183D7F6-B498-43B3-948B-1728B52AA6E4}">
                  <adec:decorative xmlns:adec="http://schemas.microsoft.com/office/drawing/2017/decorative" val="1"/>
                </a:ext>
              </a:extLst>
            </p:cNvPr>
            <p:cNvSpPr>
              <a:spLocks/>
            </p:cNvSpPr>
            <p:nvPr/>
          </p:nvSpPr>
          <p:spPr bwMode="auto">
            <a:xfrm>
              <a:off x="10463300" y="5160319"/>
              <a:ext cx="241572" cy="323066"/>
            </a:xfrm>
            <a:custGeom>
              <a:avLst/>
              <a:gdLst>
                <a:gd name="T0" fmla="*/ 24 w 83"/>
                <a:gd name="T1" fmla="*/ 0 h 111"/>
                <a:gd name="T2" fmla="*/ 24 w 83"/>
                <a:gd name="T3" fmla="*/ 4 h 111"/>
                <a:gd name="T4" fmla="*/ 41 w 83"/>
                <a:gd name="T5" fmla="*/ 14 h 111"/>
                <a:gd name="T6" fmla="*/ 41 w 83"/>
                <a:gd name="T7" fmla="*/ 11 h 111"/>
                <a:gd name="T8" fmla="*/ 66 w 83"/>
                <a:gd name="T9" fmla="*/ 21 h 111"/>
                <a:gd name="T10" fmla="*/ 73 w 83"/>
                <a:gd name="T11" fmla="*/ 14 h 111"/>
                <a:gd name="T12" fmla="*/ 83 w 83"/>
                <a:gd name="T13" fmla="*/ 21 h 111"/>
                <a:gd name="T14" fmla="*/ 73 w 83"/>
                <a:gd name="T15" fmla="*/ 35 h 111"/>
                <a:gd name="T16" fmla="*/ 80 w 83"/>
                <a:gd name="T17" fmla="*/ 39 h 111"/>
                <a:gd name="T18" fmla="*/ 76 w 83"/>
                <a:gd name="T19" fmla="*/ 45 h 111"/>
                <a:gd name="T20" fmla="*/ 73 w 83"/>
                <a:gd name="T21" fmla="*/ 52 h 111"/>
                <a:gd name="T22" fmla="*/ 83 w 83"/>
                <a:gd name="T23" fmla="*/ 63 h 111"/>
                <a:gd name="T24" fmla="*/ 73 w 83"/>
                <a:gd name="T25" fmla="*/ 66 h 111"/>
                <a:gd name="T26" fmla="*/ 83 w 83"/>
                <a:gd name="T27" fmla="*/ 77 h 111"/>
                <a:gd name="T28" fmla="*/ 73 w 83"/>
                <a:gd name="T29" fmla="*/ 91 h 111"/>
                <a:gd name="T30" fmla="*/ 69 w 83"/>
                <a:gd name="T31" fmla="*/ 87 h 111"/>
                <a:gd name="T32" fmla="*/ 59 w 83"/>
                <a:gd name="T33" fmla="*/ 87 h 111"/>
                <a:gd name="T34" fmla="*/ 59 w 83"/>
                <a:gd name="T35" fmla="*/ 91 h 111"/>
                <a:gd name="T36" fmla="*/ 59 w 83"/>
                <a:gd name="T37" fmla="*/ 101 h 111"/>
                <a:gd name="T38" fmla="*/ 55 w 83"/>
                <a:gd name="T39" fmla="*/ 108 h 111"/>
                <a:gd name="T40" fmla="*/ 52 w 83"/>
                <a:gd name="T41" fmla="*/ 111 h 111"/>
                <a:gd name="T42" fmla="*/ 48 w 83"/>
                <a:gd name="T43" fmla="*/ 101 h 111"/>
                <a:gd name="T44" fmla="*/ 48 w 83"/>
                <a:gd name="T45" fmla="*/ 84 h 111"/>
                <a:gd name="T46" fmla="*/ 38 w 83"/>
                <a:gd name="T47" fmla="*/ 77 h 111"/>
                <a:gd name="T48" fmla="*/ 21 w 83"/>
                <a:gd name="T49" fmla="*/ 73 h 111"/>
                <a:gd name="T50" fmla="*/ 3 w 83"/>
                <a:gd name="T51" fmla="*/ 45 h 111"/>
                <a:gd name="T52" fmla="*/ 3 w 83"/>
                <a:gd name="T53" fmla="*/ 39 h 111"/>
                <a:gd name="T54" fmla="*/ 7 w 83"/>
                <a:gd name="T55" fmla="*/ 32 h 111"/>
                <a:gd name="T56" fmla="*/ 7 w 83"/>
                <a:gd name="T57" fmla="*/ 21 h 111"/>
                <a:gd name="T58" fmla="*/ 0 w 83"/>
                <a:gd name="T59" fmla="*/ 11 h 111"/>
                <a:gd name="T60" fmla="*/ 0 w 83"/>
                <a:gd name="T61" fmla="*/ 0 h 111"/>
                <a:gd name="T62" fmla="*/ 10 w 83"/>
                <a:gd name="T63" fmla="*/ 4 h 111"/>
                <a:gd name="T64" fmla="*/ 24 w 83"/>
                <a:gd name="T6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111">
                  <a:moveTo>
                    <a:pt x="24" y="0"/>
                  </a:moveTo>
                  <a:lnTo>
                    <a:pt x="24" y="4"/>
                  </a:lnTo>
                  <a:lnTo>
                    <a:pt x="41" y="14"/>
                  </a:lnTo>
                  <a:lnTo>
                    <a:pt x="41" y="11"/>
                  </a:lnTo>
                  <a:lnTo>
                    <a:pt x="66" y="21"/>
                  </a:lnTo>
                  <a:lnTo>
                    <a:pt x="73" y="14"/>
                  </a:lnTo>
                  <a:lnTo>
                    <a:pt x="83" y="21"/>
                  </a:lnTo>
                  <a:lnTo>
                    <a:pt x="73" y="35"/>
                  </a:lnTo>
                  <a:lnTo>
                    <a:pt x="80" y="39"/>
                  </a:lnTo>
                  <a:lnTo>
                    <a:pt x="76" y="45"/>
                  </a:lnTo>
                  <a:lnTo>
                    <a:pt x="73" y="52"/>
                  </a:lnTo>
                  <a:lnTo>
                    <a:pt x="83" y="63"/>
                  </a:lnTo>
                  <a:lnTo>
                    <a:pt x="73" y="66"/>
                  </a:lnTo>
                  <a:lnTo>
                    <a:pt x="83" y="77"/>
                  </a:lnTo>
                  <a:lnTo>
                    <a:pt x="73" y="91"/>
                  </a:lnTo>
                  <a:lnTo>
                    <a:pt x="69" y="87"/>
                  </a:lnTo>
                  <a:lnTo>
                    <a:pt x="59" y="87"/>
                  </a:lnTo>
                  <a:lnTo>
                    <a:pt x="59" y="91"/>
                  </a:lnTo>
                  <a:lnTo>
                    <a:pt x="59" y="101"/>
                  </a:lnTo>
                  <a:lnTo>
                    <a:pt x="55" y="108"/>
                  </a:lnTo>
                  <a:lnTo>
                    <a:pt x="52" y="111"/>
                  </a:lnTo>
                  <a:lnTo>
                    <a:pt x="48" y="101"/>
                  </a:lnTo>
                  <a:lnTo>
                    <a:pt x="48" y="84"/>
                  </a:lnTo>
                  <a:lnTo>
                    <a:pt x="38" y="77"/>
                  </a:lnTo>
                  <a:lnTo>
                    <a:pt x="21" y="73"/>
                  </a:lnTo>
                  <a:lnTo>
                    <a:pt x="3" y="45"/>
                  </a:lnTo>
                  <a:lnTo>
                    <a:pt x="3" y="39"/>
                  </a:lnTo>
                  <a:lnTo>
                    <a:pt x="7" y="32"/>
                  </a:lnTo>
                  <a:lnTo>
                    <a:pt x="7" y="21"/>
                  </a:lnTo>
                  <a:lnTo>
                    <a:pt x="0" y="11"/>
                  </a:lnTo>
                  <a:lnTo>
                    <a:pt x="0" y="0"/>
                  </a:lnTo>
                  <a:lnTo>
                    <a:pt x="10" y="4"/>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6" name="Freeform 42">
              <a:extLst>
                <a:ext uri="{FF2B5EF4-FFF2-40B4-BE49-F238E27FC236}">
                  <a16:creationId xmlns:a16="http://schemas.microsoft.com/office/drawing/2014/main" id="{83127044-0957-0A9B-38BE-50CA5BACC2D1}"/>
                </a:ext>
                <a:ext uri="{C183D7F6-B498-43B3-948B-1728B52AA6E4}">
                  <adec:decorative xmlns:adec="http://schemas.microsoft.com/office/drawing/2017/decorative" val="1"/>
                </a:ext>
              </a:extLst>
            </p:cNvPr>
            <p:cNvSpPr>
              <a:spLocks/>
            </p:cNvSpPr>
            <p:nvPr/>
          </p:nvSpPr>
          <p:spPr bwMode="auto">
            <a:xfrm>
              <a:off x="10291582" y="5081737"/>
              <a:ext cx="323066" cy="625758"/>
            </a:xfrm>
            <a:custGeom>
              <a:avLst/>
              <a:gdLst>
                <a:gd name="T0" fmla="*/ 111 w 111"/>
                <a:gd name="T1" fmla="*/ 138 h 215"/>
                <a:gd name="T2" fmla="*/ 107 w 111"/>
                <a:gd name="T3" fmla="*/ 128 h 215"/>
                <a:gd name="T4" fmla="*/ 107 w 111"/>
                <a:gd name="T5" fmla="*/ 111 h 215"/>
                <a:gd name="T6" fmla="*/ 97 w 111"/>
                <a:gd name="T7" fmla="*/ 104 h 215"/>
                <a:gd name="T8" fmla="*/ 80 w 111"/>
                <a:gd name="T9" fmla="*/ 100 h 215"/>
                <a:gd name="T10" fmla="*/ 62 w 111"/>
                <a:gd name="T11" fmla="*/ 72 h 215"/>
                <a:gd name="T12" fmla="*/ 62 w 111"/>
                <a:gd name="T13" fmla="*/ 66 h 215"/>
                <a:gd name="T14" fmla="*/ 66 w 111"/>
                <a:gd name="T15" fmla="*/ 59 h 215"/>
                <a:gd name="T16" fmla="*/ 66 w 111"/>
                <a:gd name="T17" fmla="*/ 48 h 215"/>
                <a:gd name="T18" fmla="*/ 59 w 111"/>
                <a:gd name="T19" fmla="*/ 38 h 215"/>
                <a:gd name="T20" fmla="*/ 31 w 111"/>
                <a:gd name="T21" fmla="*/ 0 h 215"/>
                <a:gd name="T22" fmla="*/ 21 w 111"/>
                <a:gd name="T23" fmla="*/ 3 h 215"/>
                <a:gd name="T24" fmla="*/ 17 w 111"/>
                <a:gd name="T25" fmla="*/ 3 h 215"/>
                <a:gd name="T26" fmla="*/ 14 w 111"/>
                <a:gd name="T27" fmla="*/ 10 h 215"/>
                <a:gd name="T28" fmla="*/ 7 w 111"/>
                <a:gd name="T29" fmla="*/ 13 h 215"/>
                <a:gd name="T30" fmla="*/ 3 w 111"/>
                <a:gd name="T31" fmla="*/ 20 h 215"/>
                <a:gd name="T32" fmla="*/ 31 w 111"/>
                <a:gd name="T33" fmla="*/ 48 h 215"/>
                <a:gd name="T34" fmla="*/ 10 w 111"/>
                <a:gd name="T35" fmla="*/ 59 h 215"/>
                <a:gd name="T36" fmla="*/ 0 w 111"/>
                <a:gd name="T37" fmla="*/ 72 h 215"/>
                <a:gd name="T38" fmla="*/ 7 w 111"/>
                <a:gd name="T39" fmla="*/ 90 h 215"/>
                <a:gd name="T40" fmla="*/ 17 w 111"/>
                <a:gd name="T41" fmla="*/ 114 h 215"/>
                <a:gd name="T42" fmla="*/ 21 w 111"/>
                <a:gd name="T43" fmla="*/ 135 h 215"/>
                <a:gd name="T44" fmla="*/ 17 w 111"/>
                <a:gd name="T45" fmla="*/ 142 h 215"/>
                <a:gd name="T46" fmla="*/ 17 w 111"/>
                <a:gd name="T47" fmla="*/ 149 h 215"/>
                <a:gd name="T48" fmla="*/ 24 w 111"/>
                <a:gd name="T49" fmla="*/ 152 h 215"/>
                <a:gd name="T50" fmla="*/ 24 w 111"/>
                <a:gd name="T51" fmla="*/ 159 h 215"/>
                <a:gd name="T52" fmla="*/ 34 w 111"/>
                <a:gd name="T53" fmla="*/ 170 h 215"/>
                <a:gd name="T54" fmla="*/ 31 w 111"/>
                <a:gd name="T55" fmla="*/ 173 h 215"/>
                <a:gd name="T56" fmla="*/ 21 w 111"/>
                <a:gd name="T57" fmla="*/ 173 h 215"/>
                <a:gd name="T58" fmla="*/ 17 w 111"/>
                <a:gd name="T59" fmla="*/ 180 h 215"/>
                <a:gd name="T60" fmla="*/ 27 w 111"/>
                <a:gd name="T61" fmla="*/ 187 h 215"/>
                <a:gd name="T62" fmla="*/ 41 w 111"/>
                <a:gd name="T63" fmla="*/ 183 h 215"/>
                <a:gd name="T64" fmla="*/ 52 w 111"/>
                <a:gd name="T65" fmla="*/ 197 h 215"/>
                <a:gd name="T66" fmla="*/ 52 w 111"/>
                <a:gd name="T67" fmla="*/ 204 h 215"/>
                <a:gd name="T68" fmla="*/ 52 w 111"/>
                <a:gd name="T69" fmla="*/ 215 h 215"/>
                <a:gd name="T70" fmla="*/ 66 w 111"/>
                <a:gd name="T71" fmla="*/ 197 h 215"/>
                <a:gd name="T72" fmla="*/ 76 w 111"/>
                <a:gd name="T73" fmla="*/ 197 h 215"/>
                <a:gd name="T74" fmla="*/ 80 w 111"/>
                <a:gd name="T75" fmla="*/ 183 h 215"/>
                <a:gd name="T76" fmla="*/ 93 w 111"/>
                <a:gd name="T77" fmla="*/ 183 h 215"/>
                <a:gd name="T78" fmla="*/ 97 w 111"/>
                <a:gd name="T79" fmla="*/ 177 h 215"/>
                <a:gd name="T80" fmla="*/ 90 w 111"/>
                <a:gd name="T81" fmla="*/ 173 h 215"/>
                <a:gd name="T82" fmla="*/ 90 w 111"/>
                <a:gd name="T83" fmla="*/ 166 h 215"/>
                <a:gd name="T84" fmla="*/ 97 w 111"/>
                <a:gd name="T85" fmla="*/ 159 h 215"/>
                <a:gd name="T86" fmla="*/ 93 w 111"/>
                <a:gd name="T87" fmla="*/ 152 h 215"/>
                <a:gd name="T88" fmla="*/ 111 w 111"/>
                <a:gd name="T89" fmla="*/ 13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 h="215">
                  <a:moveTo>
                    <a:pt x="111" y="138"/>
                  </a:moveTo>
                  <a:lnTo>
                    <a:pt x="107" y="128"/>
                  </a:lnTo>
                  <a:lnTo>
                    <a:pt x="107" y="111"/>
                  </a:lnTo>
                  <a:lnTo>
                    <a:pt x="97" y="104"/>
                  </a:lnTo>
                  <a:lnTo>
                    <a:pt x="80" y="100"/>
                  </a:lnTo>
                  <a:lnTo>
                    <a:pt x="62" y="72"/>
                  </a:lnTo>
                  <a:lnTo>
                    <a:pt x="62" y="66"/>
                  </a:lnTo>
                  <a:lnTo>
                    <a:pt x="66" y="59"/>
                  </a:lnTo>
                  <a:lnTo>
                    <a:pt x="66" y="48"/>
                  </a:lnTo>
                  <a:lnTo>
                    <a:pt x="59" y="38"/>
                  </a:lnTo>
                  <a:lnTo>
                    <a:pt x="31" y="0"/>
                  </a:lnTo>
                  <a:lnTo>
                    <a:pt x="21" y="3"/>
                  </a:lnTo>
                  <a:lnTo>
                    <a:pt x="17" y="3"/>
                  </a:lnTo>
                  <a:lnTo>
                    <a:pt x="14" y="10"/>
                  </a:lnTo>
                  <a:lnTo>
                    <a:pt x="7" y="13"/>
                  </a:lnTo>
                  <a:lnTo>
                    <a:pt x="3" y="20"/>
                  </a:lnTo>
                  <a:lnTo>
                    <a:pt x="31" y="48"/>
                  </a:lnTo>
                  <a:lnTo>
                    <a:pt x="10" y="59"/>
                  </a:lnTo>
                  <a:lnTo>
                    <a:pt x="0" y="72"/>
                  </a:lnTo>
                  <a:lnTo>
                    <a:pt x="7" y="90"/>
                  </a:lnTo>
                  <a:lnTo>
                    <a:pt x="17" y="114"/>
                  </a:lnTo>
                  <a:lnTo>
                    <a:pt x="21" y="135"/>
                  </a:lnTo>
                  <a:lnTo>
                    <a:pt x="17" y="142"/>
                  </a:lnTo>
                  <a:lnTo>
                    <a:pt x="17" y="149"/>
                  </a:lnTo>
                  <a:lnTo>
                    <a:pt x="24" y="152"/>
                  </a:lnTo>
                  <a:lnTo>
                    <a:pt x="24" y="159"/>
                  </a:lnTo>
                  <a:lnTo>
                    <a:pt x="34" y="170"/>
                  </a:lnTo>
                  <a:lnTo>
                    <a:pt x="31" y="173"/>
                  </a:lnTo>
                  <a:lnTo>
                    <a:pt x="21" y="173"/>
                  </a:lnTo>
                  <a:lnTo>
                    <a:pt x="17" y="180"/>
                  </a:lnTo>
                  <a:lnTo>
                    <a:pt x="27" y="187"/>
                  </a:lnTo>
                  <a:lnTo>
                    <a:pt x="41" y="183"/>
                  </a:lnTo>
                  <a:lnTo>
                    <a:pt x="52" y="197"/>
                  </a:lnTo>
                  <a:lnTo>
                    <a:pt x="52" y="204"/>
                  </a:lnTo>
                  <a:lnTo>
                    <a:pt x="52" y="215"/>
                  </a:lnTo>
                  <a:lnTo>
                    <a:pt x="66" y="197"/>
                  </a:lnTo>
                  <a:lnTo>
                    <a:pt x="76" y="197"/>
                  </a:lnTo>
                  <a:lnTo>
                    <a:pt x="80" y="183"/>
                  </a:lnTo>
                  <a:lnTo>
                    <a:pt x="93" y="183"/>
                  </a:lnTo>
                  <a:lnTo>
                    <a:pt x="97" y="177"/>
                  </a:lnTo>
                  <a:lnTo>
                    <a:pt x="90" y="173"/>
                  </a:lnTo>
                  <a:lnTo>
                    <a:pt x="90" y="166"/>
                  </a:lnTo>
                  <a:lnTo>
                    <a:pt x="97" y="159"/>
                  </a:lnTo>
                  <a:lnTo>
                    <a:pt x="93" y="152"/>
                  </a:lnTo>
                  <a:lnTo>
                    <a:pt x="111" y="13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7" name="Freeform 43">
              <a:extLst>
                <a:ext uri="{FF2B5EF4-FFF2-40B4-BE49-F238E27FC236}">
                  <a16:creationId xmlns:a16="http://schemas.microsoft.com/office/drawing/2014/main" id="{F847F999-957C-E713-2AC5-9E8B3F62E39A}"/>
                </a:ext>
                <a:ext uri="{C183D7F6-B498-43B3-948B-1728B52AA6E4}">
                  <adec:decorative xmlns:adec="http://schemas.microsoft.com/office/drawing/2017/decorative" val="1"/>
                </a:ext>
              </a:extLst>
            </p:cNvPr>
            <p:cNvSpPr>
              <a:spLocks/>
            </p:cNvSpPr>
            <p:nvPr/>
          </p:nvSpPr>
          <p:spPr bwMode="auto">
            <a:xfrm>
              <a:off x="10178073" y="4665535"/>
              <a:ext cx="154257" cy="253214"/>
            </a:xfrm>
            <a:custGeom>
              <a:avLst/>
              <a:gdLst>
                <a:gd name="T0" fmla="*/ 21 w 53"/>
                <a:gd name="T1" fmla="*/ 0 h 87"/>
                <a:gd name="T2" fmla="*/ 32 w 53"/>
                <a:gd name="T3" fmla="*/ 0 h 87"/>
                <a:gd name="T4" fmla="*/ 42 w 53"/>
                <a:gd name="T5" fmla="*/ 11 h 87"/>
                <a:gd name="T6" fmla="*/ 53 w 53"/>
                <a:gd name="T7" fmla="*/ 52 h 87"/>
                <a:gd name="T8" fmla="*/ 42 w 53"/>
                <a:gd name="T9" fmla="*/ 56 h 87"/>
                <a:gd name="T10" fmla="*/ 46 w 53"/>
                <a:gd name="T11" fmla="*/ 84 h 87"/>
                <a:gd name="T12" fmla="*/ 42 w 53"/>
                <a:gd name="T13" fmla="*/ 80 h 87"/>
                <a:gd name="T14" fmla="*/ 28 w 53"/>
                <a:gd name="T15" fmla="*/ 87 h 87"/>
                <a:gd name="T16" fmla="*/ 25 w 53"/>
                <a:gd name="T17" fmla="*/ 84 h 87"/>
                <a:gd name="T18" fmla="*/ 18 w 53"/>
                <a:gd name="T19" fmla="*/ 84 h 87"/>
                <a:gd name="T20" fmla="*/ 11 w 53"/>
                <a:gd name="T21" fmla="*/ 77 h 87"/>
                <a:gd name="T22" fmla="*/ 4 w 53"/>
                <a:gd name="T23" fmla="*/ 73 h 87"/>
                <a:gd name="T24" fmla="*/ 4 w 53"/>
                <a:gd name="T25" fmla="*/ 66 h 87"/>
                <a:gd name="T26" fmla="*/ 14 w 53"/>
                <a:gd name="T27" fmla="*/ 59 h 87"/>
                <a:gd name="T28" fmla="*/ 18 w 53"/>
                <a:gd name="T29" fmla="*/ 52 h 87"/>
                <a:gd name="T30" fmla="*/ 11 w 53"/>
                <a:gd name="T31" fmla="*/ 32 h 87"/>
                <a:gd name="T32" fmla="*/ 0 w 53"/>
                <a:gd name="T33" fmla="*/ 14 h 87"/>
                <a:gd name="T34" fmla="*/ 21 w 53"/>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87">
                  <a:moveTo>
                    <a:pt x="21" y="0"/>
                  </a:moveTo>
                  <a:lnTo>
                    <a:pt x="32" y="0"/>
                  </a:lnTo>
                  <a:lnTo>
                    <a:pt x="42" y="11"/>
                  </a:lnTo>
                  <a:lnTo>
                    <a:pt x="53" y="52"/>
                  </a:lnTo>
                  <a:lnTo>
                    <a:pt x="42" y="56"/>
                  </a:lnTo>
                  <a:lnTo>
                    <a:pt x="46" y="84"/>
                  </a:lnTo>
                  <a:lnTo>
                    <a:pt x="42" y="80"/>
                  </a:lnTo>
                  <a:lnTo>
                    <a:pt x="28" y="87"/>
                  </a:lnTo>
                  <a:lnTo>
                    <a:pt x="25" y="84"/>
                  </a:lnTo>
                  <a:lnTo>
                    <a:pt x="18" y="84"/>
                  </a:lnTo>
                  <a:lnTo>
                    <a:pt x="11" y="77"/>
                  </a:lnTo>
                  <a:lnTo>
                    <a:pt x="4" y="73"/>
                  </a:lnTo>
                  <a:lnTo>
                    <a:pt x="4" y="66"/>
                  </a:lnTo>
                  <a:lnTo>
                    <a:pt x="14" y="59"/>
                  </a:lnTo>
                  <a:lnTo>
                    <a:pt x="18" y="52"/>
                  </a:lnTo>
                  <a:lnTo>
                    <a:pt x="11" y="32"/>
                  </a:lnTo>
                  <a:lnTo>
                    <a:pt x="0" y="14"/>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38" name="Freeform 44">
              <a:extLst>
                <a:ext uri="{FF2B5EF4-FFF2-40B4-BE49-F238E27FC236}">
                  <a16:creationId xmlns:a16="http://schemas.microsoft.com/office/drawing/2014/main" id="{62707052-1605-EDC5-EB32-2C6A5DEFEF74}"/>
                </a:ext>
                <a:ext uri="{C183D7F6-B498-43B3-948B-1728B52AA6E4}">
                  <adec:decorative xmlns:adec="http://schemas.microsoft.com/office/drawing/2017/decorative" val="1"/>
                </a:ext>
              </a:extLst>
            </p:cNvPr>
            <p:cNvSpPr>
              <a:spLocks/>
            </p:cNvSpPr>
            <p:nvPr/>
          </p:nvSpPr>
          <p:spPr bwMode="auto">
            <a:xfrm>
              <a:off x="10696140" y="4575310"/>
              <a:ext cx="151346" cy="253214"/>
            </a:xfrm>
            <a:custGeom>
              <a:avLst/>
              <a:gdLst>
                <a:gd name="T0" fmla="*/ 7 w 52"/>
                <a:gd name="T1" fmla="*/ 7 h 87"/>
                <a:gd name="T2" fmla="*/ 21 w 52"/>
                <a:gd name="T3" fmla="*/ 0 h 87"/>
                <a:gd name="T4" fmla="*/ 45 w 52"/>
                <a:gd name="T5" fmla="*/ 21 h 87"/>
                <a:gd name="T6" fmla="*/ 52 w 52"/>
                <a:gd name="T7" fmla="*/ 35 h 87"/>
                <a:gd name="T8" fmla="*/ 48 w 52"/>
                <a:gd name="T9" fmla="*/ 42 h 87"/>
                <a:gd name="T10" fmla="*/ 41 w 52"/>
                <a:gd name="T11" fmla="*/ 49 h 87"/>
                <a:gd name="T12" fmla="*/ 52 w 52"/>
                <a:gd name="T13" fmla="*/ 73 h 87"/>
                <a:gd name="T14" fmla="*/ 45 w 52"/>
                <a:gd name="T15" fmla="*/ 73 h 87"/>
                <a:gd name="T16" fmla="*/ 31 w 52"/>
                <a:gd name="T17" fmla="*/ 87 h 87"/>
                <a:gd name="T18" fmla="*/ 17 w 52"/>
                <a:gd name="T19" fmla="*/ 80 h 87"/>
                <a:gd name="T20" fmla="*/ 14 w 52"/>
                <a:gd name="T21" fmla="*/ 80 h 87"/>
                <a:gd name="T22" fmla="*/ 10 w 52"/>
                <a:gd name="T23" fmla="*/ 35 h 87"/>
                <a:gd name="T24" fmla="*/ 3 w 52"/>
                <a:gd name="T25" fmla="*/ 35 h 87"/>
                <a:gd name="T26" fmla="*/ 0 w 52"/>
                <a:gd name="T27" fmla="*/ 24 h 87"/>
                <a:gd name="T28" fmla="*/ 7 w 52"/>
                <a:gd name="T29" fmla="*/ 24 h 87"/>
                <a:gd name="T30" fmla="*/ 7 w 52"/>
                <a:gd name="T31"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87">
                  <a:moveTo>
                    <a:pt x="7" y="7"/>
                  </a:moveTo>
                  <a:lnTo>
                    <a:pt x="21" y="0"/>
                  </a:lnTo>
                  <a:lnTo>
                    <a:pt x="45" y="21"/>
                  </a:lnTo>
                  <a:lnTo>
                    <a:pt x="52" y="35"/>
                  </a:lnTo>
                  <a:lnTo>
                    <a:pt x="48" y="42"/>
                  </a:lnTo>
                  <a:lnTo>
                    <a:pt x="41" y="49"/>
                  </a:lnTo>
                  <a:lnTo>
                    <a:pt x="52" y="73"/>
                  </a:lnTo>
                  <a:lnTo>
                    <a:pt x="45" y="73"/>
                  </a:lnTo>
                  <a:lnTo>
                    <a:pt x="31" y="87"/>
                  </a:lnTo>
                  <a:lnTo>
                    <a:pt x="17" y="80"/>
                  </a:lnTo>
                  <a:lnTo>
                    <a:pt x="14" y="80"/>
                  </a:lnTo>
                  <a:lnTo>
                    <a:pt x="10" y="35"/>
                  </a:lnTo>
                  <a:lnTo>
                    <a:pt x="3" y="35"/>
                  </a:lnTo>
                  <a:lnTo>
                    <a:pt x="0" y="24"/>
                  </a:lnTo>
                  <a:lnTo>
                    <a:pt x="7" y="24"/>
                  </a:lnTo>
                  <a:lnTo>
                    <a:pt x="7" y="7"/>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39" name="Freeform 45">
              <a:extLst>
                <a:ext uri="{FF2B5EF4-FFF2-40B4-BE49-F238E27FC236}">
                  <a16:creationId xmlns:a16="http://schemas.microsoft.com/office/drawing/2014/main" id="{EA56E65E-8684-CC8A-6085-02565C7F14C0}"/>
                </a:ext>
                <a:ext uri="{C183D7F6-B498-43B3-948B-1728B52AA6E4}">
                  <adec:decorative xmlns:adec="http://schemas.microsoft.com/office/drawing/2017/decorative" val="1"/>
                </a:ext>
              </a:extLst>
            </p:cNvPr>
            <p:cNvSpPr>
              <a:spLocks/>
            </p:cNvSpPr>
            <p:nvPr/>
          </p:nvSpPr>
          <p:spPr bwMode="auto">
            <a:xfrm>
              <a:off x="10108220" y="4848897"/>
              <a:ext cx="171720" cy="221198"/>
            </a:xfrm>
            <a:custGeom>
              <a:avLst/>
              <a:gdLst>
                <a:gd name="T0" fmla="*/ 28 w 59"/>
                <a:gd name="T1" fmla="*/ 3 h 76"/>
                <a:gd name="T2" fmla="*/ 28 w 59"/>
                <a:gd name="T3" fmla="*/ 10 h 76"/>
                <a:gd name="T4" fmla="*/ 35 w 59"/>
                <a:gd name="T5" fmla="*/ 14 h 76"/>
                <a:gd name="T6" fmla="*/ 42 w 59"/>
                <a:gd name="T7" fmla="*/ 21 h 76"/>
                <a:gd name="T8" fmla="*/ 49 w 59"/>
                <a:gd name="T9" fmla="*/ 21 h 76"/>
                <a:gd name="T10" fmla="*/ 52 w 59"/>
                <a:gd name="T11" fmla="*/ 24 h 76"/>
                <a:gd name="T12" fmla="*/ 49 w 59"/>
                <a:gd name="T13" fmla="*/ 31 h 76"/>
                <a:gd name="T14" fmla="*/ 59 w 59"/>
                <a:gd name="T15" fmla="*/ 41 h 76"/>
                <a:gd name="T16" fmla="*/ 49 w 59"/>
                <a:gd name="T17" fmla="*/ 48 h 76"/>
                <a:gd name="T18" fmla="*/ 49 w 59"/>
                <a:gd name="T19" fmla="*/ 52 h 76"/>
                <a:gd name="T20" fmla="*/ 42 w 59"/>
                <a:gd name="T21" fmla="*/ 69 h 76"/>
                <a:gd name="T22" fmla="*/ 31 w 59"/>
                <a:gd name="T23" fmla="*/ 66 h 76"/>
                <a:gd name="T24" fmla="*/ 14 w 59"/>
                <a:gd name="T25" fmla="*/ 76 h 76"/>
                <a:gd name="T26" fmla="*/ 4 w 59"/>
                <a:gd name="T27" fmla="*/ 45 h 76"/>
                <a:gd name="T28" fmla="*/ 11 w 59"/>
                <a:gd name="T29" fmla="*/ 35 h 76"/>
                <a:gd name="T30" fmla="*/ 4 w 59"/>
                <a:gd name="T31" fmla="*/ 28 h 76"/>
                <a:gd name="T32" fmla="*/ 4 w 59"/>
                <a:gd name="T33" fmla="*/ 17 h 76"/>
                <a:gd name="T34" fmla="*/ 0 w 59"/>
                <a:gd name="T35" fmla="*/ 0 h 76"/>
                <a:gd name="T36" fmla="*/ 28 w 59"/>
                <a:gd name="T37" fmla="*/ 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76">
                  <a:moveTo>
                    <a:pt x="28" y="3"/>
                  </a:moveTo>
                  <a:lnTo>
                    <a:pt x="28" y="10"/>
                  </a:lnTo>
                  <a:lnTo>
                    <a:pt x="35" y="14"/>
                  </a:lnTo>
                  <a:lnTo>
                    <a:pt x="42" y="21"/>
                  </a:lnTo>
                  <a:lnTo>
                    <a:pt x="49" y="21"/>
                  </a:lnTo>
                  <a:lnTo>
                    <a:pt x="52" y="24"/>
                  </a:lnTo>
                  <a:lnTo>
                    <a:pt x="49" y="31"/>
                  </a:lnTo>
                  <a:lnTo>
                    <a:pt x="59" y="41"/>
                  </a:lnTo>
                  <a:lnTo>
                    <a:pt x="49" y="48"/>
                  </a:lnTo>
                  <a:lnTo>
                    <a:pt x="49" y="52"/>
                  </a:lnTo>
                  <a:lnTo>
                    <a:pt x="42" y="69"/>
                  </a:lnTo>
                  <a:lnTo>
                    <a:pt x="31" y="66"/>
                  </a:lnTo>
                  <a:lnTo>
                    <a:pt x="14" y="76"/>
                  </a:lnTo>
                  <a:lnTo>
                    <a:pt x="4" y="45"/>
                  </a:lnTo>
                  <a:lnTo>
                    <a:pt x="11" y="35"/>
                  </a:lnTo>
                  <a:lnTo>
                    <a:pt x="4" y="28"/>
                  </a:lnTo>
                  <a:lnTo>
                    <a:pt x="4" y="17"/>
                  </a:lnTo>
                  <a:lnTo>
                    <a:pt x="0" y="0"/>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0" name="Freeform 46">
              <a:extLst>
                <a:ext uri="{FF2B5EF4-FFF2-40B4-BE49-F238E27FC236}">
                  <a16:creationId xmlns:a16="http://schemas.microsoft.com/office/drawing/2014/main" id="{86697422-7D18-82C4-4055-439691C1F609}"/>
                </a:ext>
                <a:ext uri="{C183D7F6-B498-43B3-948B-1728B52AA6E4}">
                  <adec:decorative xmlns:adec="http://schemas.microsoft.com/office/drawing/2017/decorative" val="1"/>
                </a:ext>
              </a:extLst>
            </p:cNvPr>
            <p:cNvSpPr>
              <a:spLocks/>
            </p:cNvSpPr>
            <p:nvPr/>
          </p:nvSpPr>
          <p:spPr bwMode="auto">
            <a:xfrm>
              <a:off x="10553528" y="4950763"/>
              <a:ext cx="273587" cy="139704"/>
            </a:xfrm>
            <a:custGeom>
              <a:avLst/>
              <a:gdLst>
                <a:gd name="T0" fmla="*/ 0 w 94"/>
                <a:gd name="T1" fmla="*/ 6 h 48"/>
                <a:gd name="T2" fmla="*/ 10 w 94"/>
                <a:gd name="T3" fmla="*/ 6 h 48"/>
                <a:gd name="T4" fmla="*/ 21 w 94"/>
                <a:gd name="T5" fmla="*/ 0 h 48"/>
                <a:gd name="T6" fmla="*/ 35 w 94"/>
                <a:gd name="T7" fmla="*/ 17 h 48"/>
                <a:gd name="T8" fmla="*/ 42 w 94"/>
                <a:gd name="T9" fmla="*/ 10 h 48"/>
                <a:gd name="T10" fmla="*/ 52 w 94"/>
                <a:gd name="T11" fmla="*/ 6 h 48"/>
                <a:gd name="T12" fmla="*/ 59 w 94"/>
                <a:gd name="T13" fmla="*/ 6 h 48"/>
                <a:gd name="T14" fmla="*/ 70 w 94"/>
                <a:gd name="T15" fmla="*/ 6 h 48"/>
                <a:gd name="T16" fmla="*/ 70 w 94"/>
                <a:gd name="T17" fmla="*/ 17 h 48"/>
                <a:gd name="T18" fmla="*/ 80 w 94"/>
                <a:gd name="T19" fmla="*/ 17 h 48"/>
                <a:gd name="T20" fmla="*/ 94 w 94"/>
                <a:gd name="T21" fmla="*/ 34 h 48"/>
                <a:gd name="T22" fmla="*/ 90 w 94"/>
                <a:gd name="T23" fmla="*/ 48 h 48"/>
                <a:gd name="T24" fmla="*/ 83 w 94"/>
                <a:gd name="T25" fmla="*/ 45 h 48"/>
                <a:gd name="T26" fmla="*/ 70 w 94"/>
                <a:gd name="T27" fmla="*/ 38 h 48"/>
                <a:gd name="T28" fmla="*/ 56 w 94"/>
                <a:gd name="T29" fmla="*/ 34 h 48"/>
                <a:gd name="T30" fmla="*/ 42 w 94"/>
                <a:gd name="T31" fmla="*/ 34 h 48"/>
                <a:gd name="T32" fmla="*/ 35 w 94"/>
                <a:gd name="T33" fmla="*/ 34 h 48"/>
                <a:gd name="T34" fmla="*/ 24 w 94"/>
                <a:gd name="T35" fmla="*/ 27 h 48"/>
                <a:gd name="T36" fmla="*/ 7 w 94"/>
                <a:gd name="T37" fmla="*/ 24 h 48"/>
                <a:gd name="T38" fmla="*/ 0 w 94"/>
                <a:gd name="T3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48">
                  <a:moveTo>
                    <a:pt x="0" y="6"/>
                  </a:moveTo>
                  <a:lnTo>
                    <a:pt x="10" y="6"/>
                  </a:lnTo>
                  <a:lnTo>
                    <a:pt x="21" y="0"/>
                  </a:lnTo>
                  <a:lnTo>
                    <a:pt x="35" y="17"/>
                  </a:lnTo>
                  <a:lnTo>
                    <a:pt x="42" y="10"/>
                  </a:lnTo>
                  <a:lnTo>
                    <a:pt x="52" y="6"/>
                  </a:lnTo>
                  <a:lnTo>
                    <a:pt x="59" y="6"/>
                  </a:lnTo>
                  <a:lnTo>
                    <a:pt x="70" y="6"/>
                  </a:lnTo>
                  <a:lnTo>
                    <a:pt x="70" y="17"/>
                  </a:lnTo>
                  <a:lnTo>
                    <a:pt x="80" y="17"/>
                  </a:lnTo>
                  <a:lnTo>
                    <a:pt x="94" y="34"/>
                  </a:lnTo>
                  <a:lnTo>
                    <a:pt x="90" y="48"/>
                  </a:lnTo>
                  <a:lnTo>
                    <a:pt x="83" y="45"/>
                  </a:lnTo>
                  <a:lnTo>
                    <a:pt x="70" y="38"/>
                  </a:lnTo>
                  <a:lnTo>
                    <a:pt x="56" y="34"/>
                  </a:lnTo>
                  <a:lnTo>
                    <a:pt x="42" y="34"/>
                  </a:lnTo>
                  <a:lnTo>
                    <a:pt x="35" y="34"/>
                  </a:lnTo>
                  <a:lnTo>
                    <a:pt x="24" y="27"/>
                  </a:lnTo>
                  <a:lnTo>
                    <a:pt x="7" y="24"/>
                  </a:lnTo>
                  <a:lnTo>
                    <a:pt x="0" y="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1" name="Freeform 47">
              <a:extLst>
                <a:ext uri="{FF2B5EF4-FFF2-40B4-BE49-F238E27FC236}">
                  <a16:creationId xmlns:a16="http://schemas.microsoft.com/office/drawing/2014/main" id="{EF2E6382-278D-97A1-DBF1-D2D4BBE32A84}"/>
                </a:ext>
                <a:ext uri="{C183D7F6-B498-43B3-948B-1728B52AA6E4}">
                  <adec:decorative xmlns:adec="http://schemas.microsoft.com/office/drawing/2017/decorative" val="1"/>
                </a:ext>
              </a:extLst>
            </p:cNvPr>
            <p:cNvSpPr>
              <a:spLocks/>
            </p:cNvSpPr>
            <p:nvPr/>
          </p:nvSpPr>
          <p:spPr bwMode="auto">
            <a:xfrm>
              <a:off x="10492405" y="4968226"/>
              <a:ext cx="171720" cy="232840"/>
            </a:xfrm>
            <a:custGeom>
              <a:avLst/>
              <a:gdLst>
                <a:gd name="T0" fmla="*/ 21 w 59"/>
                <a:gd name="T1" fmla="*/ 0 h 80"/>
                <a:gd name="T2" fmla="*/ 28 w 59"/>
                <a:gd name="T3" fmla="*/ 18 h 80"/>
                <a:gd name="T4" fmla="*/ 45 w 59"/>
                <a:gd name="T5" fmla="*/ 21 h 80"/>
                <a:gd name="T6" fmla="*/ 56 w 59"/>
                <a:gd name="T7" fmla="*/ 28 h 80"/>
                <a:gd name="T8" fmla="*/ 52 w 59"/>
                <a:gd name="T9" fmla="*/ 35 h 80"/>
                <a:gd name="T10" fmla="*/ 52 w 59"/>
                <a:gd name="T11" fmla="*/ 39 h 80"/>
                <a:gd name="T12" fmla="*/ 59 w 59"/>
                <a:gd name="T13" fmla="*/ 49 h 80"/>
                <a:gd name="T14" fmla="*/ 59 w 59"/>
                <a:gd name="T15" fmla="*/ 56 h 80"/>
                <a:gd name="T16" fmla="*/ 42 w 59"/>
                <a:gd name="T17" fmla="*/ 59 h 80"/>
                <a:gd name="T18" fmla="*/ 35 w 59"/>
                <a:gd name="T19" fmla="*/ 66 h 80"/>
                <a:gd name="T20" fmla="*/ 31 w 59"/>
                <a:gd name="T21" fmla="*/ 77 h 80"/>
                <a:gd name="T22" fmla="*/ 31 w 59"/>
                <a:gd name="T23" fmla="*/ 80 h 80"/>
                <a:gd name="T24" fmla="*/ 14 w 59"/>
                <a:gd name="T25" fmla="*/ 70 h 80"/>
                <a:gd name="T26" fmla="*/ 14 w 59"/>
                <a:gd name="T27" fmla="*/ 66 h 80"/>
                <a:gd name="T28" fmla="*/ 14 w 59"/>
                <a:gd name="T29" fmla="*/ 46 h 80"/>
                <a:gd name="T30" fmla="*/ 7 w 59"/>
                <a:gd name="T31" fmla="*/ 46 h 80"/>
                <a:gd name="T32" fmla="*/ 4 w 59"/>
                <a:gd name="T33" fmla="*/ 35 h 80"/>
                <a:gd name="T34" fmla="*/ 0 w 59"/>
                <a:gd name="T35" fmla="*/ 21 h 80"/>
                <a:gd name="T36" fmla="*/ 0 w 59"/>
                <a:gd name="T37" fmla="*/ 18 h 80"/>
                <a:gd name="T38" fmla="*/ 14 w 59"/>
                <a:gd name="T39" fmla="*/ 14 h 80"/>
                <a:gd name="T40" fmla="*/ 21 w 59"/>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80">
                  <a:moveTo>
                    <a:pt x="21" y="0"/>
                  </a:moveTo>
                  <a:lnTo>
                    <a:pt x="28" y="18"/>
                  </a:lnTo>
                  <a:lnTo>
                    <a:pt x="45" y="21"/>
                  </a:lnTo>
                  <a:lnTo>
                    <a:pt x="56" y="28"/>
                  </a:lnTo>
                  <a:lnTo>
                    <a:pt x="52" y="35"/>
                  </a:lnTo>
                  <a:lnTo>
                    <a:pt x="52" y="39"/>
                  </a:lnTo>
                  <a:lnTo>
                    <a:pt x="59" y="49"/>
                  </a:lnTo>
                  <a:lnTo>
                    <a:pt x="59" y="56"/>
                  </a:lnTo>
                  <a:lnTo>
                    <a:pt x="42" y="59"/>
                  </a:lnTo>
                  <a:lnTo>
                    <a:pt x="35" y="66"/>
                  </a:lnTo>
                  <a:lnTo>
                    <a:pt x="31" y="77"/>
                  </a:lnTo>
                  <a:lnTo>
                    <a:pt x="31" y="80"/>
                  </a:lnTo>
                  <a:lnTo>
                    <a:pt x="14" y="70"/>
                  </a:lnTo>
                  <a:lnTo>
                    <a:pt x="14" y="66"/>
                  </a:lnTo>
                  <a:lnTo>
                    <a:pt x="14" y="46"/>
                  </a:lnTo>
                  <a:lnTo>
                    <a:pt x="7" y="46"/>
                  </a:lnTo>
                  <a:lnTo>
                    <a:pt x="4" y="35"/>
                  </a:lnTo>
                  <a:lnTo>
                    <a:pt x="0" y="21"/>
                  </a:lnTo>
                  <a:lnTo>
                    <a:pt x="0" y="18"/>
                  </a:lnTo>
                  <a:lnTo>
                    <a:pt x="14" y="14"/>
                  </a:lnTo>
                  <a:lnTo>
                    <a:pt x="2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2" name="Freeform 48">
              <a:extLst>
                <a:ext uri="{FF2B5EF4-FFF2-40B4-BE49-F238E27FC236}">
                  <a16:creationId xmlns:a16="http://schemas.microsoft.com/office/drawing/2014/main" id="{612A823A-045D-4938-2335-C1275777EE53}"/>
                </a:ext>
                <a:ext uri="{C183D7F6-B498-43B3-948B-1728B52AA6E4}">
                  <adec:decorative xmlns:adec="http://schemas.microsoft.com/office/drawing/2017/decorative" val="1"/>
                </a:ext>
              </a:extLst>
            </p:cNvPr>
            <p:cNvSpPr>
              <a:spLocks/>
            </p:cNvSpPr>
            <p:nvPr/>
          </p:nvSpPr>
          <p:spPr bwMode="auto">
            <a:xfrm>
              <a:off x="10058742" y="4665535"/>
              <a:ext cx="171720" cy="232840"/>
            </a:xfrm>
            <a:custGeom>
              <a:avLst/>
              <a:gdLst>
                <a:gd name="T0" fmla="*/ 17 w 59"/>
                <a:gd name="T1" fmla="*/ 0 h 80"/>
                <a:gd name="T2" fmla="*/ 34 w 59"/>
                <a:gd name="T3" fmla="*/ 18 h 80"/>
                <a:gd name="T4" fmla="*/ 41 w 59"/>
                <a:gd name="T5" fmla="*/ 14 h 80"/>
                <a:gd name="T6" fmla="*/ 52 w 59"/>
                <a:gd name="T7" fmla="*/ 32 h 80"/>
                <a:gd name="T8" fmla="*/ 59 w 59"/>
                <a:gd name="T9" fmla="*/ 52 h 80"/>
                <a:gd name="T10" fmla="*/ 55 w 59"/>
                <a:gd name="T11" fmla="*/ 59 h 80"/>
                <a:gd name="T12" fmla="*/ 45 w 59"/>
                <a:gd name="T13" fmla="*/ 66 h 80"/>
                <a:gd name="T14" fmla="*/ 17 w 59"/>
                <a:gd name="T15" fmla="*/ 63 h 80"/>
                <a:gd name="T16" fmla="*/ 21 w 59"/>
                <a:gd name="T17" fmla="*/ 80 h 80"/>
                <a:gd name="T18" fmla="*/ 14 w 59"/>
                <a:gd name="T19" fmla="*/ 80 h 80"/>
                <a:gd name="T20" fmla="*/ 7 w 59"/>
                <a:gd name="T21" fmla="*/ 70 h 80"/>
                <a:gd name="T22" fmla="*/ 3 w 59"/>
                <a:gd name="T23" fmla="*/ 59 h 80"/>
                <a:gd name="T24" fmla="*/ 21 w 59"/>
                <a:gd name="T25" fmla="*/ 35 h 80"/>
                <a:gd name="T26" fmla="*/ 14 w 59"/>
                <a:gd name="T27" fmla="*/ 28 h 80"/>
                <a:gd name="T28" fmla="*/ 14 w 59"/>
                <a:gd name="T29" fmla="*/ 18 h 80"/>
                <a:gd name="T30" fmla="*/ 0 w 59"/>
                <a:gd name="T31" fmla="*/ 4 h 80"/>
                <a:gd name="T32" fmla="*/ 17 w 59"/>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80">
                  <a:moveTo>
                    <a:pt x="17" y="0"/>
                  </a:moveTo>
                  <a:lnTo>
                    <a:pt x="34" y="18"/>
                  </a:lnTo>
                  <a:lnTo>
                    <a:pt x="41" y="14"/>
                  </a:lnTo>
                  <a:lnTo>
                    <a:pt x="52" y="32"/>
                  </a:lnTo>
                  <a:lnTo>
                    <a:pt x="59" y="52"/>
                  </a:lnTo>
                  <a:lnTo>
                    <a:pt x="55" y="59"/>
                  </a:lnTo>
                  <a:lnTo>
                    <a:pt x="45" y="66"/>
                  </a:lnTo>
                  <a:lnTo>
                    <a:pt x="17" y="63"/>
                  </a:lnTo>
                  <a:lnTo>
                    <a:pt x="21" y="80"/>
                  </a:lnTo>
                  <a:lnTo>
                    <a:pt x="14" y="80"/>
                  </a:lnTo>
                  <a:lnTo>
                    <a:pt x="7" y="70"/>
                  </a:lnTo>
                  <a:lnTo>
                    <a:pt x="3" y="59"/>
                  </a:lnTo>
                  <a:lnTo>
                    <a:pt x="21" y="35"/>
                  </a:lnTo>
                  <a:lnTo>
                    <a:pt x="14" y="28"/>
                  </a:lnTo>
                  <a:lnTo>
                    <a:pt x="14" y="18"/>
                  </a:lnTo>
                  <a:lnTo>
                    <a:pt x="0" y="4"/>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3" name="Freeform 49">
              <a:extLst>
                <a:ext uri="{FF2B5EF4-FFF2-40B4-BE49-F238E27FC236}">
                  <a16:creationId xmlns:a16="http://schemas.microsoft.com/office/drawing/2014/main" id="{9214765E-C3C8-3354-35E4-8DA5346CFFFE}"/>
                </a:ext>
                <a:ext uri="{C183D7F6-B498-43B3-948B-1728B52AA6E4}">
                  <adec:decorative xmlns:adec="http://schemas.microsoft.com/office/drawing/2017/decorative" val="1"/>
                </a:ext>
              </a:extLst>
            </p:cNvPr>
            <p:cNvSpPr>
              <a:spLocks/>
            </p:cNvSpPr>
            <p:nvPr/>
          </p:nvSpPr>
          <p:spPr bwMode="auto">
            <a:xfrm>
              <a:off x="10119863" y="5000243"/>
              <a:ext cx="261945" cy="302692"/>
            </a:xfrm>
            <a:custGeom>
              <a:avLst/>
              <a:gdLst>
                <a:gd name="T0" fmla="*/ 45 w 90"/>
                <a:gd name="T1" fmla="*/ 0 h 104"/>
                <a:gd name="T2" fmla="*/ 66 w 90"/>
                <a:gd name="T3" fmla="*/ 41 h 104"/>
                <a:gd name="T4" fmla="*/ 62 w 90"/>
                <a:gd name="T5" fmla="*/ 48 h 104"/>
                <a:gd name="T6" fmla="*/ 90 w 90"/>
                <a:gd name="T7" fmla="*/ 76 h 104"/>
                <a:gd name="T8" fmla="*/ 69 w 90"/>
                <a:gd name="T9" fmla="*/ 87 h 104"/>
                <a:gd name="T10" fmla="*/ 59 w 90"/>
                <a:gd name="T11" fmla="*/ 100 h 104"/>
                <a:gd name="T12" fmla="*/ 48 w 90"/>
                <a:gd name="T13" fmla="*/ 104 h 104"/>
                <a:gd name="T14" fmla="*/ 34 w 90"/>
                <a:gd name="T15" fmla="*/ 97 h 104"/>
                <a:gd name="T16" fmla="*/ 13 w 90"/>
                <a:gd name="T17" fmla="*/ 100 h 104"/>
                <a:gd name="T18" fmla="*/ 10 w 90"/>
                <a:gd name="T19" fmla="*/ 80 h 104"/>
                <a:gd name="T20" fmla="*/ 13 w 90"/>
                <a:gd name="T21" fmla="*/ 73 h 104"/>
                <a:gd name="T22" fmla="*/ 7 w 90"/>
                <a:gd name="T23" fmla="*/ 55 h 104"/>
                <a:gd name="T24" fmla="*/ 0 w 90"/>
                <a:gd name="T25" fmla="*/ 41 h 104"/>
                <a:gd name="T26" fmla="*/ 10 w 90"/>
                <a:gd name="T27" fmla="*/ 24 h 104"/>
                <a:gd name="T28" fmla="*/ 27 w 90"/>
                <a:gd name="T29" fmla="*/ 14 h 104"/>
                <a:gd name="T30" fmla="*/ 38 w 90"/>
                <a:gd name="T31" fmla="*/ 17 h 104"/>
                <a:gd name="T32" fmla="*/ 45 w 90"/>
                <a:gd name="T3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04">
                  <a:moveTo>
                    <a:pt x="45" y="0"/>
                  </a:moveTo>
                  <a:lnTo>
                    <a:pt x="66" y="41"/>
                  </a:lnTo>
                  <a:lnTo>
                    <a:pt x="62" y="48"/>
                  </a:lnTo>
                  <a:lnTo>
                    <a:pt x="90" y="76"/>
                  </a:lnTo>
                  <a:lnTo>
                    <a:pt x="69" y="87"/>
                  </a:lnTo>
                  <a:lnTo>
                    <a:pt x="59" y="100"/>
                  </a:lnTo>
                  <a:lnTo>
                    <a:pt x="48" y="104"/>
                  </a:lnTo>
                  <a:lnTo>
                    <a:pt x="34" y="97"/>
                  </a:lnTo>
                  <a:lnTo>
                    <a:pt x="13" y="100"/>
                  </a:lnTo>
                  <a:lnTo>
                    <a:pt x="10" y="80"/>
                  </a:lnTo>
                  <a:lnTo>
                    <a:pt x="13" y="73"/>
                  </a:lnTo>
                  <a:lnTo>
                    <a:pt x="7" y="55"/>
                  </a:lnTo>
                  <a:lnTo>
                    <a:pt x="0" y="41"/>
                  </a:lnTo>
                  <a:lnTo>
                    <a:pt x="10" y="24"/>
                  </a:lnTo>
                  <a:lnTo>
                    <a:pt x="27" y="14"/>
                  </a:lnTo>
                  <a:lnTo>
                    <a:pt x="38" y="17"/>
                  </a:lnTo>
                  <a:lnTo>
                    <a:pt x="4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4" name="Freeform 50">
              <a:extLst>
                <a:ext uri="{FF2B5EF4-FFF2-40B4-BE49-F238E27FC236}">
                  <a16:creationId xmlns:a16="http://schemas.microsoft.com/office/drawing/2014/main" id="{1680479E-86D3-6D73-983E-37572390CC48}"/>
                </a:ext>
                <a:ext uri="{C183D7F6-B498-43B3-948B-1728B52AA6E4}">
                  <adec:decorative xmlns:adec="http://schemas.microsoft.com/office/drawing/2017/decorative" val="1"/>
                </a:ext>
              </a:extLst>
            </p:cNvPr>
            <p:cNvSpPr>
              <a:spLocks/>
            </p:cNvSpPr>
            <p:nvPr/>
          </p:nvSpPr>
          <p:spPr bwMode="auto">
            <a:xfrm>
              <a:off x="10451659" y="4758671"/>
              <a:ext cx="334708" cy="241572"/>
            </a:xfrm>
            <a:custGeom>
              <a:avLst/>
              <a:gdLst>
                <a:gd name="T0" fmla="*/ 11 w 115"/>
                <a:gd name="T1" fmla="*/ 0 h 83"/>
                <a:gd name="T2" fmla="*/ 25 w 115"/>
                <a:gd name="T3" fmla="*/ 0 h 83"/>
                <a:gd name="T4" fmla="*/ 35 w 115"/>
                <a:gd name="T5" fmla="*/ 3 h 83"/>
                <a:gd name="T6" fmla="*/ 45 w 115"/>
                <a:gd name="T7" fmla="*/ 10 h 83"/>
                <a:gd name="T8" fmla="*/ 56 w 115"/>
                <a:gd name="T9" fmla="*/ 3 h 83"/>
                <a:gd name="T10" fmla="*/ 84 w 115"/>
                <a:gd name="T11" fmla="*/ 10 h 83"/>
                <a:gd name="T12" fmla="*/ 87 w 115"/>
                <a:gd name="T13" fmla="*/ 20 h 83"/>
                <a:gd name="T14" fmla="*/ 98 w 115"/>
                <a:gd name="T15" fmla="*/ 17 h 83"/>
                <a:gd name="T16" fmla="*/ 101 w 115"/>
                <a:gd name="T17" fmla="*/ 17 h 83"/>
                <a:gd name="T18" fmla="*/ 115 w 115"/>
                <a:gd name="T19" fmla="*/ 24 h 83"/>
                <a:gd name="T20" fmla="*/ 111 w 115"/>
                <a:gd name="T21" fmla="*/ 27 h 83"/>
                <a:gd name="T22" fmla="*/ 105 w 115"/>
                <a:gd name="T23" fmla="*/ 27 h 83"/>
                <a:gd name="T24" fmla="*/ 101 w 115"/>
                <a:gd name="T25" fmla="*/ 48 h 83"/>
                <a:gd name="T26" fmla="*/ 94 w 115"/>
                <a:gd name="T27" fmla="*/ 48 h 83"/>
                <a:gd name="T28" fmla="*/ 91 w 115"/>
                <a:gd name="T29" fmla="*/ 59 h 83"/>
                <a:gd name="T30" fmla="*/ 98 w 115"/>
                <a:gd name="T31" fmla="*/ 66 h 83"/>
                <a:gd name="T32" fmla="*/ 94 w 115"/>
                <a:gd name="T33" fmla="*/ 72 h 83"/>
                <a:gd name="T34" fmla="*/ 87 w 115"/>
                <a:gd name="T35" fmla="*/ 72 h 83"/>
                <a:gd name="T36" fmla="*/ 77 w 115"/>
                <a:gd name="T37" fmla="*/ 76 h 83"/>
                <a:gd name="T38" fmla="*/ 70 w 115"/>
                <a:gd name="T39" fmla="*/ 83 h 83"/>
                <a:gd name="T40" fmla="*/ 56 w 115"/>
                <a:gd name="T41" fmla="*/ 66 h 83"/>
                <a:gd name="T42" fmla="*/ 45 w 115"/>
                <a:gd name="T43" fmla="*/ 72 h 83"/>
                <a:gd name="T44" fmla="*/ 35 w 115"/>
                <a:gd name="T45" fmla="*/ 72 h 83"/>
                <a:gd name="T46" fmla="*/ 0 w 115"/>
                <a:gd name="T47" fmla="*/ 41 h 83"/>
                <a:gd name="T48" fmla="*/ 7 w 115"/>
                <a:gd name="T49" fmla="*/ 24 h 83"/>
                <a:gd name="T50" fmla="*/ 18 w 115"/>
                <a:gd name="T51" fmla="*/ 13 h 83"/>
                <a:gd name="T52" fmla="*/ 11 w 115"/>
                <a:gd name="T53" fmla="*/ 7 h 83"/>
                <a:gd name="T54" fmla="*/ 11 w 115"/>
                <a:gd name="T5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5" h="83">
                  <a:moveTo>
                    <a:pt x="11" y="0"/>
                  </a:moveTo>
                  <a:lnTo>
                    <a:pt x="25" y="0"/>
                  </a:lnTo>
                  <a:lnTo>
                    <a:pt x="35" y="3"/>
                  </a:lnTo>
                  <a:lnTo>
                    <a:pt x="45" y="10"/>
                  </a:lnTo>
                  <a:lnTo>
                    <a:pt x="56" y="3"/>
                  </a:lnTo>
                  <a:lnTo>
                    <a:pt x="84" y="10"/>
                  </a:lnTo>
                  <a:lnTo>
                    <a:pt x="87" y="20"/>
                  </a:lnTo>
                  <a:lnTo>
                    <a:pt x="98" y="17"/>
                  </a:lnTo>
                  <a:lnTo>
                    <a:pt x="101" y="17"/>
                  </a:lnTo>
                  <a:lnTo>
                    <a:pt x="115" y="24"/>
                  </a:lnTo>
                  <a:lnTo>
                    <a:pt x="111" y="27"/>
                  </a:lnTo>
                  <a:lnTo>
                    <a:pt x="105" y="27"/>
                  </a:lnTo>
                  <a:lnTo>
                    <a:pt x="101" y="48"/>
                  </a:lnTo>
                  <a:lnTo>
                    <a:pt x="94" y="48"/>
                  </a:lnTo>
                  <a:lnTo>
                    <a:pt x="91" y="59"/>
                  </a:lnTo>
                  <a:lnTo>
                    <a:pt x="98" y="66"/>
                  </a:lnTo>
                  <a:lnTo>
                    <a:pt x="94" y="72"/>
                  </a:lnTo>
                  <a:lnTo>
                    <a:pt x="87" y="72"/>
                  </a:lnTo>
                  <a:lnTo>
                    <a:pt x="77" y="76"/>
                  </a:lnTo>
                  <a:lnTo>
                    <a:pt x="70" y="83"/>
                  </a:lnTo>
                  <a:lnTo>
                    <a:pt x="56" y="66"/>
                  </a:lnTo>
                  <a:lnTo>
                    <a:pt x="45" y="72"/>
                  </a:lnTo>
                  <a:lnTo>
                    <a:pt x="35" y="72"/>
                  </a:lnTo>
                  <a:lnTo>
                    <a:pt x="0" y="41"/>
                  </a:lnTo>
                  <a:lnTo>
                    <a:pt x="7" y="24"/>
                  </a:lnTo>
                  <a:lnTo>
                    <a:pt x="18" y="13"/>
                  </a:lnTo>
                  <a:lnTo>
                    <a:pt x="11" y="7"/>
                  </a:lnTo>
                  <a:lnTo>
                    <a:pt x="1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5" name="Freeform 51">
              <a:extLst>
                <a:ext uri="{FF2B5EF4-FFF2-40B4-BE49-F238E27FC236}">
                  <a16:creationId xmlns:a16="http://schemas.microsoft.com/office/drawing/2014/main" id="{D61719C4-8CB6-539E-B49D-CEEA380D4526}"/>
                </a:ext>
                <a:ext uri="{C183D7F6-B498-43B3-948B-1728B52AA6E4}">
                  <adec:decorative xmlns:adec="http://schemas.microsoft.com/office/drawing/2017/decorative" val="1"/>
                </a:ext>
              </a:extLst>
            </p:cNvPr>
            <p:cNvSpPr>
              <a:spLocks/>
            </p:cNvSpPr>
            <p:nvPr/>
          </p:nvSpPr>
          <p:spPr bwMode="auto">
            <a:xfrm>
              <a:off x="10582633" y="4975503"/>
              <a:ext cx="285229" cy="212467"/>
            </a:xfrm>
            <a:custGeom>
              <a:avLst/>
              <a:gdLst>
                <a:gd name="T0" fmla="*/ 60 w 98"/>
                <a:gd name="T1" fmla="*/ 4 h 73"/>
                <a:gd name="T2" fmla="*/ 56 w 98"/>
                <a:gd name="T3" fmla="*/ 14 h 73"/>
                <a:gd name="T4" fmla="*/ 63 w 98"/>
                <a:gd name="T5" fmla="*/ 18 h 73"/>
                <a:gd name="T6" fmla="*/ 73 w 98"/>
                <a:gd name="T7" fmla="*/ 21 h 73"/>
                <a:gd name="T8" fmla="*/ 84 w 98"/>
                <a:gd name="T9" fmla="*/ 28 h 73"/>
                <a:gd name="T10" fmla="*/ 84 w 98"/>
                <a:gd name="T11" fmla="*/ 35 h 73"/>
                <a:gd name="T12" fmla="*/ 98 w 98"/>
                <a:gd name="T13" fmla="*/ 52 h 73"/>
                <a:gd name="T14" fmla="*/ 87 w 98"/>
                <a:gd name="T15" fmla="*/ 63 h 73"/>
                <a:gd name="T16" fmla="*/ 77 w 98"/>
                <a:gd name="T17" fmla="*/ 59 h 73"/>
                <a:gd name="T18" fmla="*/ 63 w 98"/>
                <a:gd name="T19" fmla="*/ 73 h 73"/>
                <a:gd name="T20" fmla="*/ 42 w 98"/>
                <a:gd name="T21" fmla="*/ 59 h 73"/>
                <a:gd name="T22" fmla="*/ 32 w 98"/>
                <a:gd name="T23" fmla="*/ 52 h 73"/>
                <a:gd name="T24" fmla="*/ 25 w 98"/>
                <a:gd name="T25" fmla="*/ 59 h 73"/>
                <a:gd name="T26" fmla="*/ 0 w 98"/>
                <a:gd name="T27" fmla="*/ 49 h 73"/>
                <a:gd name="T28" fmla="*/ 4 w 98"/>
                <a:gd name="T29" fmla="*/ 38 h 73"/>
                <a:gd name="T30" fmla="*/ 11 w 98"/>
                <a:gd name="T31" fmla="*/ 31 h 73"/>
                <a:gd name="T32" fmla="*/ 28 w 98"/>
                <a:gd name="T33" fmla="*/ 28 h 73"/>
                <a:gd name="T34" fmla="*/ 28 w 98"/>
                <a:gd name="T35" fmla="*/ 21 h 73"/>
                <a:gd name="T36" fmla="*/ 21 w 98"/>
                <a:gd name="T37" fmla="*/ 11 h 73"/>
                <a:gd name="T38" fmla="*/ 21 w 98"/>
                <a:gd name="T39" fmla="*/ 7 h 73"/>
                <a:gd name="T40" fmla="*/ 25 w 98"/>
                <a:gd name="T41" fmla="*/ 0 h 73"/>
                <a:gd name="T42" fmla="*/ 32 w 98"/>
                <a:gd name="T43" fmla="*/ 0 h 73"/>
                <a:gd name="T44" fmla="*/ 46 w 98"/>
                <a:gd name="T45" fmla="*/ 0 h 73"/>
                <a:gd name="T46" fmla="*/ 60 w 98"/>
                <a:gd name="T47"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73">
                  <a:moveTo>
                    <a:pt x="60" y="4"/>
                  </a:moveTo>
                  <a:lnTo>
                    <a:pt x="56" y="14"/>
                  </a:lnTo>
                  <a:lnTo>
                    <a:pt x="63" y="18"/>
                  </a:lnTo>
                  <a:lnTo>
                    <a:pt x="73" y="21"/>
                  </a:lnTo>
                  <a:lnTo>
                    <a:pt x="84" y="28"/>
                  </a:lnTo>
                  <a:lnTo>
                    <a:pt x="84" y="35"/>
                  </a:lnTo>
                  <a:lnTo>
                    <a:pt x="98" y="52"/>
                  </a:lnTo>
                  <a:lnTo>
                    <a:pt x="87" y="63"/>
                  </a:lnTo>
                  <a:lnTo>
                    <a:pt x="77" y="59"/>
                  </a:lnTo>
                  <a:lnTo>
                    <a:pt x="63" y="73"/>
                  </a:lnTo>
                  <a:lnTo>
                    <a:pt x="42" y="59"/>
                  </a:lnTo>
                  <a:lnTo>
                    <a:pt x="32" y="52"/>
                  </a:lnTo>
                  <a:lnTo>
                    <a:pt x="25" y="59"/>
                  </a:lnTo>
                  <a:lnTo>
                    <a:pt x="0" y="49"/>
                  </a:lnTo>
                  <a:lnTo>
                    <a:pt x="4" y="38"/>
                  </a:lnTo>
                  <a:lnTo>
                    <a:pt x="11" y="31"/>
                  </a:lnTo>
                  <a:lnTo>
                    <a:pt x="28" y="28"/>
                  </a:lnTo>
                  <a:lnTo>
                    <a:pt x="28" y="21"/>
                  </a:lnTo>
                  <a:lnTo>
                    <a:pt x="21" y="11"/>
                  </a:lnTo>
                  <a:lnTo>
                    <a:pt x="21" y="7"/>
                  </a:lnTo>
                  <a:lnTo>
                    <a:pt x="25" y="0"/>
                  </a:lnTo>
                  <a:lnTo>
                    <a:pt x="32" y="0"/>
                  </a:lnTo>
                  <a:lnTo>
                    <a:pt x="46" y="0"/>
                  </a:lnTo>
                  <a:lnTo>
                    <a:pt x="6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6" name="Freeform 52">
              <a:extLst>
                <a:ext uri="{FF2B5EF4-FFF2-40B4-BE49-F238E27FC236}">
                  <a16:creationId xmlns:a16="http://schemas.microsoft.com/office/drawing/2014/main" id="{CC1C290E-0CB7-DC8F-F4CC-958B64AB7F0C}"/>
                </a:ext>
                <a:ext uri="{C183D7F6-B498-43B3-948B-1728B52AA6E4}">
                  <adec:decorative xmlns:adec="http://schemas.microsoft.com/office/drawing/2017/decorative" val="1"/>
                </a:ext>
              </a:extLst>
            </p:cNvPr>
            <p:cNvSpPr>
              <a:spLocks/>
            </p:cNvSpPr>
            <p:nvPr/>
          </p:nvSpPr>
          <p:spPr bwMode="auto">
            <a:xfrm>
              <a:off x="10300314" y="4677177"/>
              <a:ext cx="203735" cy="241572"/>
            </a:xfrm>
            <a:custGeom>
              <a:avLst/>
              <a:gdLst>
                <a:gd name="T0" fmla="*/ 7 w 70"/>
                <a:gd name="T1" fmla="*/ 0 h 83"/>
                <a:gd name="T2" fmla="*/ 14 w 70"/>
                <a:gd name="T3" fmla="*/ 3 h 83"/>
                <a:gd name="T4" fmla="*/ 11 w 70"/>
                <a:gd name="T5" fmla="*/ 14 h 83"/>
                <a:gd name="T6" fmla="*/ 18 w 70"/>
                <a:gd name="T7" fmla="*/ 17 h 83"/>
                <a:gd name="T8" fmla="*/ 24 w 70"/>
                <a:gd name="T9" fmla="*/ 14 h 83"/>
                <a:gd name="T10" fmla="*/ 45 w 70"/>
                <a:gd name="T11" fmla="*/ 24 h 83"/>
                <a:gd name="T12" fmla="*/ 63 w 70"/>
                <a:gd name="T13" fmla="*/ 28 h 83"/>
                <a:gd name="T14" fmla="*/ 63 w 70"/>
                <a:gd name="T15" fmla="*/ 35 h 83"/>
                <a:gd name="T16" fmla="*/ 70 w 70"/>
                <a:gd name="T17" fmla="*/ 41 h 83"/>
                <a:gd name="T18" fmla="*/ 59 w 70"/>
                <a:gd name="T19" fmla="*/ 52 h 83"/>
                <a:gd name="T20" fmla="*/ 52 w 70"/>
                <a:gd name="T21" fmla="*/ 69 h 83"/>
                <a:gd name="T22" fmla="*/ 38 w 70"/>
                <a:gd name="T23" fmla="*/ 80 h 83"/>
                <a:gd name="T24" fmla="*/ 35 w 70"/>
                <a:gd name="T25" fmla="*/ 80 h 83"/>
                <a:gd name="T26" fmla="*/ 28 w 70"/>
                <a:gd name="T27" fmla="*/ 73 h 83"/>
                <a:gd name="T28" fmla="*/ 14 w 70"/>
                <a:gd name="T29" fmla="*/ 76 h 83"/>
                <a:gd name="T30" fmla="*/ 11 w 70"/>
                <a:gd name="T31" fmla="*/ 83 h 83"/>
                <a:gd name="T32" fmla="*/ 4 w 70"/>
                <a:gd name="T33" fmla="*/ 80 h 83"/>
                <a:gd name="T34" fmla="*/ 0 w 70"/>
                <a:gd name="T35" fmla="*/ 52 h 83"/>
                <a:gd name="T36" fmla="*/ 11 w 70"/>
                <a:gd name="T37" fmla="*/ 48 h 83"/>
                <a:gd name="T38" fmla="*/ 0 w 70"/>
                <a:gd name="T39" fmla="*/ 7 h 83"/>
                <a:gd name="T40" fmla="*/ 4 w 70"/>
                <a:gd name="T41" fmla="*/ 3 h 83"/>
                <a:gd name="T42" fmla="*/ 7 w 70"/>
                <a:gd name="T4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 h="83">
                  <a:moveTo>
                    <a:pt x="7" y="0"/>
                  </a:moveTo>
                  <a:lnTo>
                    <a:pt x="14" y="3"/>
                  </a:lnTo>
                  <a:lnTo>
                    <a:pt x="11" y="14"/>
                  </a:lnTo>
                  <a:lnTo>
                    <a:pt x="18" y="17"/>
                  </a:lnTo>
                  <a:lnTo>
                    <a:pt x="24" y="14"/>
                  </a:lnTo>
                  <a:lnTo>
                    <a:pt x="45" y="24"/>
                  </a:lnTo>
                  <a:lnTo>
                    <a:pt x="63" y="28"/>
                  </a:lnTo>
                  <a:lnTo>
                    <a:pt x="63" y="35"/>
                  </a:lnTo>
                  <a:lnTo>
                    <a:pt x="70" y="41"/>
                  </a:lnTo>
                  <a:lnTo>
                    <a:pt x="59" y="52"/>
                  </a:lnTo>
                  <a:lnTo>
                    <a:pt x="52" y="69"/>
                  </a:lnTo>
                  <a:lnTo>
                    <a:pt x="38" y="80"/>
                  </a:lnTo>
                  <a:lnTo>
                    <a:pt x="35" y="80"/>
                  </a:lnTo>
                  <a:lnTo>
                    <a:pt x="28" y="73"/>
                  </a:lnTo>
                  <a:lnTo>
                    <a:pt x="14" y="76"/>
                  </a:lnTo>
                  <a:lnTo>
                    <a:pt x="11" y="83"/>
                  </a:lnTo>
                  <a:lnTo>
                    <a:pt x="4" y="80"/>
                  </a:lnTo>
                  <a:lnTo>
                    <a:pt x="0" y="52"/>
                  </a:lnTo>
                  <a:lnTo>
                    <a:pt x="11" y="48"/>
                  </a:lnTo>
                  <a:lnTo>
                    <a:pt x="0" y="7"/>
                  </a:lnTo>
                  <a:lnTo>
                    <a:pt x="4" y="3"/>
                  </a:lnTo>
                  <a:lnTo>
                    <a:pt x="7"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47" name="Freeform 53">
              <a:extLst>
                <a:ext uri="{FF2B5EF4-FFF2-40B4-BE49-F238E27FC236}">
                  <a16:creationId xmlns:a16="http://schemas.microsoft.com/office/drawing/2014/main" id="{FF09544B-F791-C14D-B169-BC0B92041510}"/>
                </a:ext>
                <a:ext uri="{C183D7F6-B498-43B3-948B-1728B52AA6E4}">
                  <adec:decorative xmlns:adec="http://schemas.microsoft.com/office/drawing/2017/decorative" val="1"/>
                </a:ext>
              </a:extLst>
            </p:cNvPr>
            <p:cNvSpPr>
              <a:spLocks/>
            </p:cNvSpPr>
            <p:nvPr/>
          </p:nvSpPr>
          <p:spPr bwMode="auto">
            <a:xfrm>
              <a:off x="10716516" y="4787776"/>
              <a:ext cx="270677" cy="273587"/>
            </a:xfrm>
            <a:custGeom>
              <a:avLst/>
              <a:gdLst>
                <a:gd name="T0" fmla="*/ 24 w 93"/>
                <a:gd name="T1" fmla="*/ 14 h 94"/>
                <a:gd name="T2" fmla="*/ 38 w 93"/>
                <a:gd name="T3" fmla="*/ 0 h 94"/>
                <a:gd name="T4" fmla="*/ 45 w 93"/>
                <a:gd name="T5" fmla="*/ 0 h 94"/>
                <a:gd name="T6" fmla="*/ 52 w 93"/>
                <a:gd name="T7" fmla="*/ 0 h 94"/>
                <a:gd name="T8" fmla="*/ 52 w 93"/>
                <a:gd name="T9" fmla="*/ 3 h 94"/>
                <a:gd name="T10" fmla="*/ 66 w 93"/>
                <a:gd name="T11" fmla="*/ 14 h 94"/>
                <a:gd name="T12" fmla="*/ 73 w 93"/>
                <a:gd name="T13" fmla="*/ 21 h 94"/>
                <a:gd name="T14" fmla="*/ 73 w 93"/>
                <a:gd name="T15" fmla="*/ 24 h 94"/>
                <a:gd name="T16" fmla="*/ 83 w 93"/>
                <a:gd name="T17" fmla="*/ 35 h 94"/>
                <a:gd name="T18" fmla="*/ 80 w 93"/>
                <a:gd name="T19" fmla="*/ 45 h 94"/>
                <a:gd name="T20" fmla="*/ 90 w 93"/>
                <a:gd name="T21" fmla="*/ 52 h 94"/>
                <a:gd name="T22" fmla="*/ 93 w 93"/>
                <a:gd name="T23" fmla="*/ 62 h 94"/>
                <a:gd name="T24" fmla="*/ 80 w 93"/>
                <a:gd name="T25" fmla="*/ 66 h 94"/>
                <a:gd name="T26" fmla="*/ 76 w 93"/>
                <a:gd name="T27" fmla="*/ 62 h 94"/>
                <a:gd name="T28" fmla="*/ 66 w 93"/>
                <a:gd name="T29" fmla="*/ 66 h 94"/>
                <a:gd name="T30" fmla="*/ 69 w 93"/>
                <a:gd name="T31" fmla="*/ 76 h 94"/>
                <a:gd name="T32" fmla="*/ 66 w 93"/>
                <a:gd name="T33" fmla="*/ 83 h 94"/>
                <a:gd name="T34" fmla="*/ 59 w 93"/>
                <a:gd name="T35" fmla="*/ 80 h 94"/>
                <a:gd name="T36" fmla="*/ 52 w 93"/>
                <a:gd name="T37" fmla="*/ 76 h 94"/>
                <a:gd name="T38" fmla="*/ 48 w 93"/>
                <a:gd name="T39" fmla="*/ 80 h 94"/>
                <a:gd name="T40" fmla="*/ 52 w 93"/>
                <a:gd name="T41" fmla="*/ 94 h 94"/>
                <a:gd name="T42" fmla="*/ 48 w 93"/>
                <a:gd name="T43" fmla="*/ 94 h 94"/>
                <a:gd name="T44" fmla="*/ 41 w 93"/>
                <a:gd name="T45" fmla="*/ 94 h 94"/>
                <a:gd name="T46" fmla="*/ 38 w 93"/>
                <a:gd name="T47" fmla="*/ 90 h 94"/>
                <a:gd name="T48" fmla="*/ 24 w 93"/>
                <a:gd name="T49" fmla="*/ 73 h 94"/>
                <a:gd name="T50" fmla="*/ 14 w 93"/>
                <a:gd name="T51" fmla="*/ 73 h 94"/>
                <a:gd name="T52" fmla="*/ 14 w 93"/>
                <a:gd name="T53" fmla="*/ 62 h 94"/>
                <a:gd name="T54" fmla="*/ 3 w 93"/>
                <a:gd name="T55" fmla="*/ 62 h 94"/>
                <a:gd name="T56" fmla="*/ 7 w 93"/>
                <a:gd name="T57" fmla="*/ 56 h 94"/>
                <a:gd name="T58" fmla="*/ 0 w 93"/>
                <a:gd name="T59" fmla="*/ 49 h 94"/>
                <a:gd name="T60" fmla="*/ 3 w 93"/>
                <a:gd name="T61" fmla="*/ 38 h 94"/>
                <a:gd name="T62" fmla="*/ 10 w 93"/>
                <a:gd name="T63" fmla="*/ 38 h 94"/>
                <a:gd name="T64" fmla="*/ 14 w 93"/>
                <a:gd name="T65" fmla="*/ 17 h 94"/>
                <a:gd name="T66" fmla="*/ 20 w 93"/>
                <a:gd name="T67" fmla="*/ 17 h 94"/>
                <a:gd name="T68" fmla="*/ 24 w 93"/>
                <a:gd name="T69"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 h="94">
                  <a:moveTo>
                    <a:pt x="24" y="14"/>
                  </a:moveTo>
                  <a:lnTo>
                    <a:pt x="38" y="0"/>
                  </a:lnTo>
                  <a:lnTo>
                    <a:pt x="45" y="0"/>
                  </a:lnTo>
                  <a:lnTo>
                    <a:pt x="52" y="0"/>
                  </a:lnTo>
                  <a:lnTo>
                    <a:pt x="52" y="3"/>
                  </a:lnTo>
                  <a:lnTo>
                    <a:pt x="66" y="14"/>
                  </a:lnTo>
                  <a:lnTo>
                    <a:pt x="73" y="21"/>
                  </a:lnTo>
                  <a:lnTo>
                    <a:pt x="73" y="24"/>
                  </a:lnTo>
                  <a:lnTo>
                    <a:pt x="83" y="35"/>
                  </a:lnTo>
                  <a:lnTo>
                    <a:pt x="80" y="45"/>
                  </a:lnTo>
                  <a:lnTo>
                    <a:pt x="90" y="52"/>
                  </a:lnTo>
                  <a:lnTo>
                    <a:pt x="93" y="62"/>
                  </a:lnTo>
                  <a:lnTo>
                    <a:pt x="80" y="66"/>
                  </a:lnTo>
                  <a:lnTo>
                    <a:pt x="76" y="62"/>
                  </a:lnTo>
                  <a:lnTo>
                    <a:pt x="66" y="66"/>
                  </a:lnTo>
                  <a:lnTo>
                    <a:pt x="69" y="76"/>
                  </a:lnTo>
                  <a:lnTo>
                    <a:pt x="66" y="83"/>
                  </a:lnTo>
                  <a:lnTo>
                    <a:pt x="59" y="80"/>
                  </a:lnTo>
                  <a:lnTo>
                    <a:pt x="52" y="76"/>
                  </a:lnTo>
                  <a:lnTo>
                    <a:pt x="48" y="80"/>
                  </a:lnTo>
                  <a:lnTo>
                    <a:pt x="52" y="94"/>
                  </a:lnTo>
                  <a:lnTo>
                    <a:pt x="48" y="94"/>
                  </a:lnTo>
                  <a:lnTo>
                    <a:pt x="41" y="94"/>
                  </a:lnTo>
                  <a:lnTo>
                    <a:pt x="38" y="90"/>
                  </a:lnTo>
                  <a:lnTo>
                    <a:pt x="24" y="73"/>
                  </a:lnTo>
                  <a:lnTo>
                    <a:pt x="14" y="73"/>
                  </a:lnTo>
                  <a:lnTo>
                    <a:pt x="14" y="62"/>
                  </a:lnTo>
                  <a:lnTo>
                    <a:pt x="3" y="62"/>
                  </a:lnTo>
                  <a:lnTo>
                    <a:pt x="7" y="56"/>
                  </a:lnTo>
                  <a:lnTo>
                    <a:pt x="0" y="49"/>
                  </a:lnTo>
                  <a:lnTo>
                    <a:pt x="3" y="38"/>
                  </a:lnTo>
                  <a:lnTo>
                    <a:pt x="10" y="38"/>
                  </a:lnTo>
                  <a:lnTo>
                    <a:pt x="14" y="17"/>
                  </a:lnTo>
                  <a:lnTo>
                    <a:pt x="20" y="17"/>
                  </a:lnTo>
                  <a:lnTo>
                    <a:pt x="2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8" name="Freeform 54">
              <a:extLst>
                <a:ext uri="{FF2B5EF4-FFF2-40B4-BE49-F238E27FC236}">
                  <a16:creationId xmlns:a16="http://schemas.microsoft.com/office/drawing/2014/main" id="{EF41D787-F583-8271-AD94-43F236566642}"/>
                </a:ext>
                <a:ext uri="{C183D7F6-B498-43B3-948B-1728B52AA6E4}">
                  <adec:decorative xmlns:adec="http://schemas.microsoft.com/office/drawing/2017/decorative" val="1"/>
                </a:ext>
              </a:extLst>
            </p:cNvPr>
            <p:cNvSpPr>
              <a:spLocks/>
            </p:cNvSpPr>
            <p:nvPr/>
          </p:nvSpPr>
          <p:spPr bwMode="auto">
            <a:xfrm>
              <a:off x="10250835" y="4878002"/>
              <a:ext cx="302692" cy="314334"/>
            </a:xfrm>
            <a:custGeom>
              <a:avLst/>
              <a:gdLst>
                <a:gd name="T0" fmla="*/ 21 w 104"/>
                <a:gd name="T1" fmla="*/ 11 h 108"/>
                <a:gd name="T2" fmla="*/ 28 w 104"/>
                <a:gd name="T3" fmla="*/ 14 h 108"/>
                <a:gd name="T4" fmla="*/ 31 w 104"/>
                <a:gd name="T5" fmla="*/ 7 h 108"/>
                <a:gd name="T6" fmla="*/ 45 w 104"/>
                <a:gd name="T7" fmla="*/ 4 h 108"/>
                <a:gd name="T8" fmla="*/ 52 w 104"/>
                <a:gd name="T9" fmla="*/ 11 h 108"/>
                <a:gd name="T10" fmla="*/ 55 w 104"/>
                <a:gd name="T11" fmla="*/ 11 h 108"/>
                <a:gd name="T12" fmla="*/ 69 w 104"/>
                <a:gd name="T13" fmla="*/ 0 h 108"/>
                <a:gd name="T14" fmla="*/ 104 w 104"/>
                <a:gd name="T15" fmla="*/ 31 h 108"/>
                <a:gd name="T16" fmla="*/ 97 w 104"/>
                <a:gd name="T17" fmla="*/ 45 h 108"/>
                <a:gd name="T18" fmla="*/ 83 w 104"/>
                <a:gd name="T19" fmla="*/ 49 h 108"/>
                <a:gd name="T20" fmla="*/ 83 w 104"/>
                <a:gd name="T21" fmla="*/ 52 h 108"/>
                <a:gd name="T22" fmla="*/ 87 w 104"/>
                <a:gd name="T23" fmla="*/ 66 h 108"/>
                <a:gd name="T24" fmla="*/ 90 w 104"/>
                <a:gd name="T25" fmla="*/ 77 h 108"/>
                <a:gd name="T26" fmla="*/ 97 w 104"/>
                <a:gd name="T27" fmla="*/ 77 h 108"/>
                <a:gd name="T28" fmla="*/ 97 w 104"/>
                <a:gd name="T29" fmla="*/ 97 h 108"/>
                <a:gd name="T30" fmla="*/ 83 w 104"/>
                <a:gd name="T31" fmla="*/ 101 h 108"/>
                <a:gd name="T32" fmla="*/ 73 w 104"/>
                <a:gd name="T33" fmla="*/ 97 h 108"/>
                <a:gd name="T34" fmla="*/ 73 w 104"/>
                <a:gd name="T35" fmla="*/ 108 h 108"/>
                <a:gd name="T36" fmla="*/ 45 w 104"/>
                <a:gd name="T37" fmla="*/ 70 h 108"/>
                <a:gd name="T38" fmla="*/ 35 w 104"/>
                <a:gd name="T39" fmla="*/ 73 h 108"/>
                <a:gd name="T40" fmla="*/ 31 w 104"/>
                <a:gd name="T41" fmla="*/ 73 h 108"/>
                <a:gd name="T42" fmla="*/ 28 w 104"/>
                <a:gd name="T43" fmla="*/ 80 h 108"/>
                <a:gd name="T44" fmla="*/ 21 w 104"/>
                <a:gd name="T45" fmla="*/ 83 h 108"/>
                <a:gd name="T46" fmla="*/ 0 w 104"/>
                <a:gd name="T47" fmla="*/ 42 h 108"/>
                <a:gd name="T48" fmla="*/ 0 w 104"/>
                <a:gd name="T49" fmla="*/ 38 h 108"/>
                <a:gd name="T50" fmla="*/ 10 w 104"/>
                <a:gd name="T51" fmla="*/ 31 h 108"/>
                <a:gd name="T52" fmla="*/ 0 w 104"/>
                <a:gd name="T53" fmla="*/ 21 h 108"/>
                <a:gd name="T54" fmla="*/ 3 w 104"/>
                <a:gd name="T55" fmla="*/ 14 h 108"/>
                <a:gd name="T56" fmla="*/ 17 w 104"/>
                <a:gd name="T57" fmla="*/ 7 h 108"/>
                <a:gd name="T58" fmla="*/ 21 w 104"/>
                <a:gd name="T5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8">
                  <a:moveTo>
                    <a:pt x="21" y="11"/>
                  </a:moveTo>
                  <a:lnTo>
                    <a:pt x="28" y="14"/>
                  </a:lnTo>
                  <a:lnTo>
                    <a:pt x="31" y="7"/>
                  </a:lnTo>
                  <a:lnTo>
                    <a:pt x="45" y="4"/>
                  </a:lnTo>
                  <a:lnTo>
                    <a:pt x="52" y="11"/>
                  </a:lnTo>
                  <a:lnTo>
                    <a:pt x="55" y="11"/>
                  </a:lnTo>
                  <a:lnTo>
                    <a:pt x="69" y="0"/>
                  </a:lnTo>
                  <a:lnTo>
                    <a:pt x="104" y="31"/>
                  </a:lnTo>
                  <a:lnTo>
                    <a:pt x="97" y="45"/>
                  </a:lnTo>
                  <a:lnTo>
                    <a:pt x="83" y="49"/>
                  </a:lnTo>
                  <a:lnTo>
                    <a:pt x="83" y="52"/>
                  </a:lnTo>
                  <a:lnTo>
                    <a:pt x="87" y="66"/>
                  </a:lnTo>
                  <a:lnTo>
                    <a:pt x="90" y="77"/>
                  </a:lnTo>
                  <a:lnTo>
                    <a:pt x="97" y="77"/>
                  </a:lnTo>
                  <a:lnTo>
                    <a:pt x="97" y="97"/>
                  </a:lnTo>
                  <a:lnTo>
                    <a:pt x="83" y="101"/>
                  </a:lnTo>
                  <a:lnTo>
                    <a:pt x="73" y="97"/>
                  </a:lnTo>
                  <a:lnTo>
                    <a:pt x="73" y="108"/>
                  </a:lnTo>
                  <a:lnTo>
                    <a:pt x="45" y="70"/>
                  </a:lnTo>
                  <a:lnTo>
                    <a:pt x="35" y="73"/>
                  </a:lnTo>
                  <a:lnTo>
                    <a:pt x="31" y="73"/>
                  </a:lnTo>
                  <a:lnTo>
                    <a:pt x="28" y="80"/>
                  </a:lnTo>
                  <a:lnTo>
                    <a:pt x="21" y="83"/>
                  </a:lnTo>
                  <a:lnTo>
                    <a:pt x="0" y="42"/>
                  </a:lnTo>
                  <a:lnTo>
                    <a:pt x="0" y="38"/>
                  </a:lnTo>
                  <a:lnTo>
                    <a:pt x="10" y="31"/>
                  </a:lnTo>
                  <a:lnTo>
                    <a:pt x="0" y="21"/>
                  </a:lnTo>
                  <a:lnTo>
                    <a:pt x="3" y="14"/>
                  </a:lnTo>
                  <a:lnTo>
                    <a:pt x="17" y="7"/>
                  </a:lnTo>
                  <a:lnTo>
                    <a:pt x="2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49" name="Freeform 55">
              <a:extLst>
                <a:ext uri="{FF2B5EF4-FFF2-40B4-BE49-F238E27FC236}">
                  <a16:creationId xmlns:a16="http://schemas.microsoft.com/office/drawing/2014/main" id="{57DD1F47-BDC3-74EF-2A81-352911F29485}"/>
                </a:ext>
                <a:ext uri="{C183D7F6-B498-43B3-948B-1728B52AA6E4}">
                  <adec:decorative xmlns:adec="http://schemas.microsoft.com/office/drawing/2017/decorative" val="1"/>
                </a:ext>
              </a:extLst>
            </p:cNvPr>
            <p:cNvSpPr>
              <a:spLocks/>
            </p:cNvSpPr>
            <p:nvPr/>
          </p:nvSpPr>
          <p:spPr bwMode="auto">
            <a:xfrm>
              <a:off x="10381808" y="4223140"/>
              <a:ext cx="282319" cy="250303"/>
            </a:xfrm>
            <a:custGeom>
              <a:avLst/>
              <a:gdLst>
                <a:gd name="T0" fmla="*/ 90 w 97"/>
                <a:gd name="T1" fmla="*/ 0 h 86"/>
                <a:gd name="T2" fmla="*/ 97 w 97"/>
                <a:gd name="T3" fmla="*/ 14 h 86"/>
                <a:gd name="T4" fmla="*/ 94 w 97"/>
                <a:gd name="T5" fmla="*/ 21 h 86"/>
                <a:gd name="T6" fmla="*/ 94 w 97"/>
                <a:gd name="T7" fmla="*/ 24 h 86"/>
                <a:gd name="T8" fmla="*/ 80 w 97"/>
                <a:gd name="T9" fmla="*/ 45 h 86"/>
                <a:gd name="T10" fmla="*/ 66 w 97"/>
                <a:gd name="T11" fmla="*/ 62 h 86"/>
                <a:gd name="T12" fmla="*/ 52 w 97"/>
                <a:gd name="T13" fmla="*/ 66 h 86"/>
                <a:gd name="T14" fmla="*/ 49 w 97"/>
                <a:gd name="T15" fmla="*/ 80 h 86"/>
                <a:gd name="T16" fmla="*/ 42 w 97"/>
                <a:gd name="T17" fmla="*/ 80 h 86"/>
                <a:gd name="T18" fmla="*/ 35 w 97"/>
                <a:gd name="T19" fmla="*/ 86 h 86"/>
                <a:gd name="T20" fmla="*/ 21 w 97"/>
                <a:gd name="T21" fmla="*/ 80 h 86"/>
                <a:gd name="T22" fmla="*/ 17 w 97"/>
                <a:gd name="T23" fmla="*/ 59 h 86"/>
                <a:gd name="T24" fmla="*/ 3 w 97"/>
                <a:gd name="T25" fmla="*/ 45 h 86"/>
                <a:gd name="T26" fmla="*/ 0 w 97"/>
                <a:gd name="T27" fmla="*/ 38 h 86"/>
                <a:gd name="T28" fmla="*/ 7 w 97"/>
                <a:gd name="T29" fmla="*/ 24 h 86"/>
                <a:gd name="T30" fmla="*/ 17 w 97"/>
                <a:gd name="T31" fmla="*/ 28 h 86"/>
                <a:gd name="T32" fmla="*/ 24 w 97"/>
                <a:gd name="T33" fmla="*/ 14 h 86"/>
                <a:gd name="T34" fmla="*/ 38 w 97"/>
                <a:gd name="T35" fmla="*/ 14 h 86"/>
                <a:gd name="T36" fmla="*/ 42 w 97"/>
                <a:gd name="T37" fmla="*/ 17 h 86"/>
                <a:gd name="T38" fmla="*/ 49 w 97"/>
                <a:gd name="T39" fmla="*/ 10 h 86"/>
                <a:gd name="T40" fmla="*/ 56 w 97"/>
                <a:gd name="T41" fmla="*/ 7 h 86"/>
                <a:gd name="T42" fmla="*/ 73 w 97"/>
                <a:gd name="T43" fmla="*/ 7 h 86"/>
                <a:gd name="T44" fmla="*/ 80 w 97"/>
                <a:gd name="T45" fmla="*/ 10 h 86"/>
                <a:gd name="T46" fmla="*/ 90 w 97"/>
                <a:gd name="T4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7" h="86">
                  <a:moveTo>
                    <a:pt x="90" y="0"/>
                  </a:moveTo>
                  <a:lnTo>
                    <a:pt x="97" y="14"/>
                  </a:lnTo>
                  <a:lnTo>
                    <a:pt x="94" y="21"/>
                  </a:lnTo>
                  <a:lnTo>
                    <a:pt x="94" y="24"/>
                  </a:lnTo>
                  <a:lnTo>
                    <a:pt x="80" y="45"/>
                  </a:lnTo>
                  <a:lnTo>
                    <a:pt x="66" y="62"/>
                  </a:lnTo>
                  <a:lnTo>
                    <a:pt x="52" y="66"/>
                  </a:lnTo>
                  <a:lnTo>
                    <a:pt x="49" y="80"/>
                  </a:lnTo>
                  <a:lnTo>
                    <a:pt x="42" y="80"/>
                  </a:lnTo>
                  <a:lnTo>
                    <a:pt x="35" y="86"/>
                  </a:lnTo>
                  <a:lnTo>
                    <a:pt x="21" y="80"/>
                  </a:lnTo>
                  <a:lnTo>
                    <a:pt x="17" y="59"/>
                  </a:lnTo>
                  <a:lnTo>
                    <a:pt x="3" y="45"/>
                  </a:lnTo>
                  <a:lnTo>
                    <a:pt x="0" y="38"/>
                  </a:lnTo>
                  <a:lnTo>
                    <a:pt x="7" y="24"/>
                  </a:lnTo>
                  <a:lnTo>
                    <a:pt x="17" y="28"/>
                  </a:lnTo>
                  <a:lnTo>
                    <a:pt x="24" y="14"/>
                  </a:lnTo>
                  <a:lnTo>
                    <a:pt x="38" y="14"/>
                  </a:lnTo>
                  <a:lnTo>
                    <a:pt x="42" y="17"/>
                  </a:lnTo>
                  <a:lnTo>
                    <a:pt x="49" y="10"/>
                  </a:lnTo>
                  <a:lnTo>
                    <a:pt x="56" y="7"/>
                  </a:lnTo>
                  <a:lnTo>
                    <a:pt x="73" y="7"/>
                  </a:lnTo>
                  <a:lnTo>
                    <a:pt x="80" y="10"/>
                  </a:lnTo>
                  <a:lnTo>
                    <a:pt x="90"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0" name="Freeform 56">
              <a:extLst>
                <a:ext uri="{FF2B5EF4-FFF2-40B4-BE49-F238E27FC236}">
                  <a16:creationId xmlns:a16="http://schemas.microsoft.com/office/drawing/2014/main" id="{63BF9850-DD72-03F6-3838-52103D2429D6}"/>
                </a:ext>
                <a:ext uri="{C183D7F6-B498-43B3-948B-1728B52AA6E4}">
                  <adec:decorative xmlns:adec="http://schemas.microsoft.com/office/drawing/2017/decorative" val="1"/>
                </a:ext>
              </a:extLst>
            </p:cNvPr>
            <p:cNvSpPr>
              <a:spLocks/>
            </p:cNvSpPr>
            <p:nvPr/>
          </p:nvSpPr>
          <p:spPr bwMode="auto">
            <a:xfrm>
              <a:off x="10291582" y="4141645"/>
              <a:ext cx="232840" cy="232840"/>
            </a:xfrm>
            <a:custGeom>
              <a:avLst/>
              <a:gdLst>
                <a:gd name="T0" fmla="*/ 3 w 80"/>
                <a:gd name="T1" fmla="*/ 10 h 80"/>
                <a:gd name="T2" fmla="*/ 14 w 80"/>
                <a:gd name="T3" fmla="*/ 14 h 80"/>
                <a:gd name="T4" fmla="*/ 24 w 80"/>
                <a:gd name="T5" fmla="*/ 3 h 80"/>
                <a:gd name="T6" fmla="*/ 34 w 80"/>
                <a:gd name="T7" fmla="*/ 7 h 80"/>
                <a:gd name="T8" fmla="*/ 45 w 80"/>
                <a:gd name="T9" fmla="*/ 0 h 80"/>
                <a:gd name="T10" fmla="*/ 52 w 80"/>
                <a:gd name="T11" fmla="*/ 10 h 80"/>
                <a:gd name="T12" fmla="*/ 62 w 80"/>
                <a:gd name="T13" fmla="*/ 14 h 80"/>
                <a:gd name="T14" fmla="*/ 69 w 80"/>
                <a:gd name="T15" fmla="*/ 21 h 80"/>
                <a:gd name="T16" fmla="*/ 80 w 80"/>
                <a:gd name="T17" fmla="*/ 38 h 80"/>
                <a:gd name="T18" fmla="*/ 73 w 80"/>
                <a:gd name="T19" fmla="*/ 45 h 80"/>
                <a:gd name="T20" fmla="*/ 69 w 80"/>
                <a:gd name="T21" fmla="*/ 42 h 80"/>
                <a:gd name="T22" fmla="*/ 55 w 80"/>
                <a:gd name="T23" fmla="*/ 42 h 80"/>
                <a:gd name="T24" fmla="*/ 48 w 80"/>
                <a:gd name="T25" fmla="*/ 56 h 80"/>
                <a:gd name="T26" fmla="*/ 38 w 80"/>
                <a:gd name="T27" fmla="*/ 52 h 80"/>
                <a:gd name="T28" fmla="*/ 31 w 80"/>
                <a:gd name="T29" fmla="*/ 66 h 80"/>
                <a:gd name="T30" fmla="*/ 34 w 80"/>
                <a:gd name="T31" fmla="*/ 73 h 80"/>
                <a:gd name="T32" fmla="*/ 31 w 80"/>
                <a:gd name="T33" fmla="*/ 76 h 80"/>
                <a:gd name="T34" fmla="*/ 27 w 80"/>
                <a:gd name="T35" fmla="*/ 80 h 80"/>
                <a:gd name="T36" fmla="*/ 21 w 80"/>
                <a:gd name="T37" fmla="*/ 76 h 80"/>
                <a:gd name="T38" fmla="*/ 21 w 80"/>
                <a:gd name="T39" fmla="*/ 69 h 80"/>
                <a:gd name="T40" fmla="*/ 14 w 80"/>
                <a:gd name="T41" fmla="*/ 69 h 80"/>
                <a:gd name="T42" fmla="*/ 14 w 80"/>
                <a:gd name="T43" fmla="*/ 52 h 80"/>
                <a:gd name="T44" fmla="*/ 0 w 80"/>
                <a:gd name="T45" fmla="*/ 42 h 80"/>
                <a:gd name="T46" fmla="*/ 3 w 80"/>
                <a:gd name="T47" fmla="*/ 14 h 80"/>
                <a:gd name="T48" fmla="*/ 3 w 80"/>
                <a:gd name="T4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80">
                  <a:moveTo>
                    <a:pt x="3" y="10"/>
                  </a:moveTo>
                  <a:lnTo>
                    <a:pt x="14" y="14"/>
                  </a:lnTo>
                  <a:lnTo>
                    <a:pt x="24" y="3"/>
                  </a:lnTo>
                  <a:lnTo>
                    <a:pt x="34" y="7"/>
                  </a:lnTo>
                  <a:lnTo>
                    <a:pt x="45" y="0"/>
                  </a:lnTo>
                  <a:lnTo>
                    <a:pt x="52" y="10"/>
                  </a:lnTo>
                  <a:lnTo>
                    <a:pt x="62" y="14"/>
                  </a:lnTo>
                  <a:lnTo>
                    <a:pt x="69" y="21"/>
                  </a:lnTo>
                  <a:lnTo>
                    <a:pt x="80" y="38"/>
                  </a:lnTo>
                  <a:lnTo>
                    <a:pt x="73" y="45"/>
                  </a:lnTo>
                  <a:lnTo>
                    <a:pt x="69" y="42"/>
                  </a:lnTo>
                  <a:lnTo>
                    <a:pt x="55" y="42"/>
                  </a:lnTo>
                  <a:lnTo>
                    <a:pt x="48" y="56"/>
                  </a:lnTo>
                  <a:lnTo>
                    <a:pt x="38" y="52"/>
                  </a:lnTo>
                  <a:lnTo>
                    <a:pt x="31" y="66"/>
                  </a:lnTo>
                  <a:lnTo>
                    <a:pt x="34" y="73"/>
                  </a:lnTo>
                  <a:lnTo>
                    <a:pt x="31" y="76"/>
                  </a:lnTo>
                  <a:lnTo>
                    <a:pt x="27" y="80"/>
                  </a:lnTo>
                  <a:lnTo>
                    <a:pt x="21" y="76"/>
                  </a:lnTo>
                  <a:lnTo>
                    <a:pt x="21" y="69"/>
                  </a:lnTo>
                  <a:lnTo>
                    <a:pt x="14" y="69"/>
                  </a:lnTo>
                  <a:lnTo>
                    <a:pt x="14" y="52"/>
                  </a:lnTo>
                  <a:lnTo>
                    <a:pt x="0" y="42"/>
                  </a:lnTo>
                  <a:lnTo>
                    <a:pt x="3" y="14"/>
                  </a:lnTo>
                  <a:lnTo>
                    <a:pt x="3"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1" name="Freeform 57">
              <a:extLst>
                <a:ext uri="{FF2B5EF4-FFF2-40B4-BE49-F238E27FC236}">
                  <a16:creationId xmlns:a16="http://schemas.microsoft.com/office/drawing/2014/main" id="{24C02BA2-4CCF-76EB-EEF5-EF1908279575}"/>
                </a:ext>
                <a:ext uri="{C183D7F6-B498-43B3-948B-1728B52AA6E4}">
                  <adec:decorative xmlns:adec="http://schemas.microsoft.com/office/drawing/2017/decorative" val="1"/>
                </a:ext>
              </a:extLst>
            </p:cNvPr>
            <p:cNvSpPr>
              <a:spLocks/>
            </p:cNvSpPr>
            <p:nvPr/>
          </p:nvSpPr>
          <p:spPr bwMode="auto">
            <a:xfrm>
              <a:off x="10210088" y="4485085"/>
              <a:ext cx="171720" cy="212467"/>
            </a:xfrm>
            <a:custGeom>
              <a:avLst/>
              <a:gdLst>
                <a:gd name="T0" fmla="*/ 45 w 59"/>
                <a:gd name="T1" fmla="*/ 0 h 73"/>
                <a:gd name="T2" fmla="*/ 59 w 59"/>
                <a:gd name="T3" fmla="*/ 28 h 73"/>
                <a:gd name="T4" fmla="*/ 45 w 59"/>
                <a:gd name="T5" fmla="*/ 35 h 73"/>
                <a:gd name="T6" fmla="*/ 42 w 59"/>
                <a:gd name="T7" fmla="*/ 31 h 73"/>
                <a:gd name="T8" fmla="*/ 35 w 59"/>
                <a:gd name="T9" fmla="*/ 35 h 73"/>
                <a:gd name="T10" fmla="*/ 42 w 59"/>
                <a:gd name="T11" fmla="*/ 55 h 73"/>
                <a:gd name="T12" fmla="*/ 38 w 59"/>
                <a:gd name="T13" fmla="*/ 66 h 73"/>
                <a:gd name="T14" fmla="*/ 35 w 59"/>
                <a:gd name="T15" fmla="*/ 69 h 73"/>
                <a:gd name="T16" fmla="*/ 31 w 59"/>
                <a:gd name="T17" fmla="*/ 73 h 73"/>
                <a:gd name="T18" fmla="*/ 21 w 59"/>
                <a:gd name="T19" fmla="*/ 62 h 73"/>
                <a:gd name="T20" fmla="*/ 10 w 59"/>
                <a:gd name="T21" fmla="*/ 62 h 73"/>
                <a:gd name="T22" fmla="*/ 14 w 59"/>
                <a:gd name="T23" fmla="*/ 49 h 73"/>
                <a:gd name="T24" fmla="*/ 7 w 59"/>
                <a:gd name="T25" fmla="*/ 38 h 73"/>
                <a:gd name="T26" fmla="*/ 0 w 59"/>
                <a:gd name="T27" fmla="*/ 35 h 73"/>
                <a:gd name="T28" fmla="*/ 7 w 59"/>
                <a:gd name="T29" fmla="*/ 21 h 73"/>
                <a:gd name="T30" fmla="*/ 35 w 59"/>
                <a:gd name="T31" fmla="*/ 10 h 73"/>
                <a:gd name="T32" fmla="*/ 35 w 59"/>
                <a:gd name="T33" fmla="*/ 3 h 73"/>
                <a:gd name="T34" fmla="*/ 45 w 59"/>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73">
                  <a:moveTo>
                    <a:pt x="45" y="0"/>
                  </a:moveTo>
                  <a:lnTo>
                    <a:pt x="59" y="28"/>
                  </a:lnTo>
                  <a:lnTo>
                    <a:pt x="45" y="35"/>
                  </a:lnTo>
                  <a:lnTo>
                    <a:pt x="42" y="31"/>
                  </a:lnTo>
                  <a:lnTo>
                    <a:pt x="35" y="35"/>
                  </a:lnTo>
                  <a:lnTo>
                    <a:pt x="42" y="55"/>
                  </a:lnTo>
                  <a:lnTo>
                    <a:pt x="38" y="66"/>
                  </a:lnTo>
                  <a:lnTo>
                    <a:pt x="35" y="69"/>
                  </a:lnTo>
                  <a:lnTo>
                    <a:pt x="31" y="73"/>
                  </a:lnTo>
                  <a:lnTo>
                    <a:pt x="21" y="62"/>
                  </a:lnTo>
                  <a:lnTo>
                    <a:pt x="10" y="62"/>
                  </a:lnTo>
                  <a:lnTo>
                    <a:pt x="14" y="49"/>
                  </a:lnTo>
                  <a:lnTo>
                    <a:pt x="7" y="38"/>
                  </a:lnTo>
                  <a:lnTo>
                    <a:pt x="0" y="35"/>
                  </a:lnTo>
                  <a:lnTo>
                    <a:pt x="7" y="21"/>
                  </a:lnTo>
                  <a:lnTo>
                    <a:pt x="35" y="10"/>
                  </a:lnTo>
                  <a:lnTo>
                    <a:pt x="35" y="3"/>
                  </a:lnTo>
                  <a:lnTo>
                    <a:pt x="45"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2" name="Freeform 58">
              <a:extLst>
                <a:ext uri="{FF2B5EF4-FFF2-40B4-BE49-F238E27FC236}">
                  <a16:creationId xmlns:a16="http://schemas.microsoft.com/office/drawing/2014/main" id="{C0D81DA1-246D-B625-3EB2-A1307B728325}"/>
                </a:ext>
                <a:ext uri="{C183D7F6-B498-43B3-948B-1728B52AA6E4}">
                  <adec:decorative xmlns:adec="http://schemas.microsoft.com/office/drawing/2017/decorative" val="1"/>
                </a:ext>
              </a:extLst>
            </p:cNvPr>
            <p:cNvSpPr>
              <a:spLocks/>
            </p:cNvSpPr>
            <p:nvPr/>
          </p:nvSpPr>
          <p:spPr bwMode="auto">
            <a:xfrm>
              <a:off x="10108221" y="3969927"/>
              <a:ext cx="203735" cy="334708"/>
            </a:xfrm>
            <a:custGeom>
              <a:avLst/>
              <a:gdLst>
                <a:gd name="T0" fmla="*/ 38 w 70"/>
                <a:gd name="T1" fmla="*/ 0 h 115"/>
                <a:gd name="T2" fmla="*/ 56 w 70"/>
                <a:gd name="T3" fmla="*/ 14 h 115"/>
                <a:gd name="T4" fmla="*/ 59 w 70"/>
                <a:gd name="T5" fmla="*/ 28 h 115"/>
                <a:gd name="T6" fmla="*/ 66 w 70"/>
                <a:gd name="T7" fmla="*/ 38 h 115"/>
                <a:gd name="T8" fmla="*/ 70 w 70"/>
                <a:gd name="T9" fmla="*/ 62 h 115"/>
                <a:gd name="T10" fmla="*/ 66 w 70"/>
                <a:gd name="T11" fmla="*/ 69 h 115"/>
                <a:gd name="T12" fmla="*/ 66 w 70"/>
                <a:gd name="T13" fmla="*/ 73 h 115"/>
                <a:gd name="T14" fmla="*/ 63 w 70"/>
                <a:gd name="T15" fmla="*/ 101 h 115"/>
                <a:gd name="T16" fmla="*/ 56 w 70"/>
                <a:gd name="T17" fmla="*/ 108 h 115"/>
                <a:gd name="T18" fmla="*/ 49 w 70"/>
                <a:gd name="T19" fmla="*/ 115 h 115"/>
                <a:gd name="T20" fmla="*/ 42 w 70"/>
                <a:gd name="T21" fmla="*/ 108 h 115"/>
                <a:gd name="T22" fmla="*/ 31 w 70"/>
                <a:gd name="T23" fmla="*/ 111 h 115"/>
                <a:gd name="T24" fmla="*/ 28 w 70"/>
                <a:gd name="T25" fmla="*/ 111 h 115"/>
                <a:gd name="T26" fmla="*/ 24 w 70"/>
                <a:gd name="T27" fmla="*/ 111 h 115"/>
                <a:gd name="T28" fmla="*/ 21 w 70"/>
                <a:gd name="T29" fmla="*/ 108 h 115"/>
                <a:gd name="T30" fmla="*/ 0 w 70"/>
                <a:gd name="T31" fmla="*/ 104 h 115"/>
                <a:gd name="T32" fmla="*/ 7 w 70"/>
                <a:gd name="T33" fmla="*/ 83 h 115"/>
                <a:gd name="T34" fmla="*/ 14 w 70"/>
                <a:gd name="T35" fmla="*/ 76 h 115"/>
                <a:gd name="T36" fmla="*/ 7 w 70"/>
                <a:gd name="T37" fmla="*/ 28 h 115"/>
                <a:gd name="T38" fmla="*/ 11 w 70"/>
                <a:gd name="T39" fmla="*/ 24 h 115"/>
                <a:gd name="T40" fmla="*/ 38 w 70"/>
                <a:gd name="T4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115">
                  <a:moveTo>
                    <a:pt x="38" y="0"/>
                  </a:moveTo>
                  <a:lnTo>
                    <a:pt x="56" y="14"/>
                  </a:lnTo>
                  <a:lnTo>
                    <a:pt x="59" y="28"/>
                  </a:lnTo>
                  <a:lnTo>
                    <a:pt x="66" y="38"/>
                  </a:lnTo>
                  <a:lnTo>
                    <a:pt x="70" y="62"/>
                  </a:lnTo>
                  <a:lnTo>
                    <a:pt x="66" y="69"/>
                  </a:lnTo>
                  <a:lnTo>
                    <a:pt x="66" y="73"/>
                  </a:lnTo>
                  <a:lnTo>
                    <a:pt x="63" y="101"/>
                  </a:lnTo>
                  <a:lnTo>
                    <a:pt x="56" y="108"/>
                  </a:lnTo>
                  <a:lnTo>
                    <a:pt x="49" y="115"/>
                  </a:lnTo>
                  <a:lnTo>
                    <a:pt x="42" y="108"/>
                  </a:lnTo>
                  <a:lnTo>
                    <a:pt x="31" y="111"/>
                  </a:lnTo>
                  <a:lnTo>
                    <a:pt x="28" y="111"/>
                  </a:lnTo>
                  <a:lnTo>
                    <a:pt x="24" y="111"/>
                  </a:lnTo>
                  <a:lnTo>
                    <a:pt x="21" y="108"/>
                  </a:lnTo>
                  <a:lnTo>
                    <a:pt x="0" y="104"/>
                  </a:lnTo>
                  <a:lnTo>
                    <a:pt x="7" y="83"/>
                  </a:lnTo>
                  <a:lnTo>
                    <a:pt x="14" y="76"/>
                  </a:lnTo>
                  <a:lnTo>
                    <a:pt x="7" y="28"/>
                  </a:lnTo>
                  <a:lnTo>
                    <a:pt x="11" y="24"/>
                  </a:lnTo>
                  <a:lnTo>
                    <a:pt x="3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3" name="Freeform 59">
              <a:extLst>
                <a:ext uri="{FF2B5EF4-FFF2-40B4-BE49-F238E27FC236}">
                  <a16:creationId xmlns:a16="http://schemas.microsoft.com/office/drawing/2014/main" id="{C539910E-7203-A3A0-E8F4-B4CC637C7B91}"/>
                </a:ext>
                <a:ext uri="{C183D7F6-B498-43B3-948B-1728B52AA6E4}">
                  <adec:decorative xmlns:adec="http://schemas.microsoft.com/office/drawing/2017/decorative" val="1"/>
                </a:ext>
              </a:extLst>
            </p:cNvPr>
            <p:cNvSpPr>
              <a:spLocks/>
            </p:cNvSpPr>
            <p:nvPr/>
          </p:nvSpPr>
          <p:spPr bwMode="auto">
            <a:xfrm>
              <a:off x="10099490" y="4263887"/>
              <a:ext cx="282319" cy="282319"/>
            </a:xfrm>
            <a:custGeom>
              <a:avLst/>
              <a:gdLst>
                <a:gd name="T0" fmla="*/ 3 w 97"/>
                <a:gd name="T1" fmla="*/ 3 h 97"/>
                <a:gd name="T2" fmla="*/ 24 w 97"/>
                <a:gd name="T3" fmla="*/ 7 h 97"/>
                <a:gd name="T4" fmla="*/ 27 w 97"/>
                <a:gd name="T5" fmla="*/ 10 h 97"/>
                <a:gd name="T6" fmla="*/ 31 w 97"/>
                <a:gd name="T7" fmla="*/ 10 h 97"/>
                <a:gd name="T8" fmla="*/ 34 w 97"/>
                <a:gd name="T9" fmla="*/ 10 h 97"/>
                <a:gd name="T10" fmla="*/ 45 w 97"/>
                <a:gd name="T11" fmla="*/ 7 h 97"/>
                <a:gd name="T12" fmla="*/ 52 w 97"/>
                <a:gd name="T13" fmla="*/ 14 h 97"/>
                <a:gd name="T14" fmla="*/ 59 w 97"/>
                <a:gd name="T15" fmla="*/ 7 h 97"/>
                <a:gd name="T16" fmla="*/ 66 w 97"/>
                <a:gd name="T17" fmla="*/ 0 h 97"/>
                <a:gd name="T18" fmla="*/ 80 w 97"/>
                <a:gd name="T19" fmla="*/ 10 h 97"/>
                <a:gd name="T20" fmla="*/ 80 w 97"/>
                <a:gd name="T21" fmla="*/ 27 h 97"/>
                <a:gd name="T22" fmla="*/ 87 w 97"/>
                <a:gd name="T23" fmla="*/ 27 h 97"/>
                <a:gd name="T24" fmla="*/ 87 w 97"/>
                <a:gd name="T25" fmla="*/ 34 h 97"/>
                <a:gd name="T26" fmla="*/ 93 w 97"/>
                <a:gd name="T27" fmla="*/ 38 h 97"/>
                <a:gd name="T28" fmla="*/ 97 w 97"/>
                <a:gd name="T29" fmla="*/ 34 h 97"/>
                <a:gd name="T30" fmla="*/ 97 w 97"/>
                <a:gd name="T31" fmla="*/ 48 h 97"/>
                <a:gd name="T32" fmla="*/ 90 w 97"/>
                <a:gd name="T33" fmla="*/ 52 h 97"/>
                <a:gd name="T34" fmla="*/ 90 w 97"/>
                <a:gd name="T35" fmla="*/ 59 h 97"/>
                <a:gd name="T36" fmla="*/ 87 w 97"/>
                <a:gd name="T37" fmla="*/ 69 h 97"/>
                <a:gd name="T38" fmla="*/ 83 w 97"/>
                <a:gd name="T39" fmla="*/ 76 h 97"/>
                <a:gd name="T40" fmla="*/ 73 w 97"/>
                <a:gd name="T41" fmla="*/ 79 h 97"/>
                <a:gd name="T42" fmla="*/ 73 w 97"/>
                <a:gd name="T43" fmla="*/ 86 h 97"/>
                <a:gd name="T44" fmla="*/ 45 w 97"/>
                <a:gd name="T45" fmla="*/ 97 h 97"/>
                <a:gd name="T46" fmla="*/ 38 w 97"/>
                <a:gd name="T47" fmla="*/ 86 h 97"/>
                <a:gd name="T48" fmla="*/ 31 w 97"/>
                <a:gd name="T49" fmla="*/ 52 h 97"/>
                <a:gd name="T50" fmla="*/ 20 w 97"/>
                <a:gd name="T51" fmla="*/ 45 h 97"/>
                <a:gd name="T52" fmla="*/ 20 w 97"/>
                <a:gd name="T53" fmla="*/ 27 h 97"/>
                <a:gd name="T54" fmla="*/ 14 w 97"/>
                <a:gd name="T55" fmla="*/ 17 h 97"/>
                <a:gd name="T56" fmla="*/ 0 w 97"/>
                <a:gd name="T57" fmla="*/ 10 h 97"/>
                <a:gd name="T58" fmla="*/ 3 w 97"/>
                <a:gd name="T59" fmla="*/ 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97">
                  <a:moveTo>
                    <a:pt x="3" y="3"/>
                  </a:moveTo>
                  <a:lnTo>
                    <a:pt x="24" y="7"/>
                  </a:lnTo>
                  <a:lnTo>
                    <a:pt x="27" y="10"/>
                  </a:lnTo>
                  <a:lnTo>
                    <a:pt x="31" y="10"/>
                  </a:lnTo>
                  <a:lnTo>
                    <a:pt x="34" y="10"/>
                  </a:lnTo>
                  <a:lnTo>
                    <a:pt x="45" y="7"/>
                  </a:lnTo>
                  <a:lnTo>
                    <a:pt x="52" y="14"/>
                  </a:lnTo>
                  <a:lnTo>
                    <a:pt x="59" y="7"/>
                  </a:lnTo>
                  <a:lnTo>
                    <a:pt x="66" y="0"/>
                  </a:lnTo>
                  <a:lnTo>
                    <a:pt x="80" y="10"/>
                  </a:lnTo>
                  <a:lnTo>
                    <a:pt x="80" y="27"/>
                  </a:lnTo>
                  <a:lnTo>
                    <a:pt x="87" y="27"/>
                  </a:lnTo>
                  <a:lnTo>
                    <a:pt x="87" y="34"/>
                  </a:lnTo>
                  <a:lnTo>
                    <a:pt x="93" y="38"/>
                  </a:lnTo>
                  <a:lnTo>
                    <a:pt x="97" y="34"/>
                  </a:lnTo>
                  <a:lnTo>
                    <a:pt x="97" y="48"/>
                  </a:lnTo>
                  <a:lnTo>
                    <a:pt x="90" y="52"/>
                  </a:lnTo>
                  <a:lnTo>
                    <a:pt x="90" y="59"/>
                  </a:lnTo>
                  <a:lnTo>
                    <a:pt x="87" y="69"/>
                  </a:lnTo>
                  <a:lnTo>
                    <a:pt x="83" y="76"/>
                  </a:lnTo>
                  <a:lnTo>
                    <a:pt x="73" y="79"/>
                  </a:lnTo>
                  <a:lnTo>
                    <a:pt x="73" y="86"/>
                  </a:lnTo>
                  <a:lnTo>
                    <a:pt x="45" y="97"/>
                  </a:lnTo>
                  <a:lnTo>
                    <a:pt x="38" y="86"/>
                  </a:lnTo>
                  <a:lnTo>
                    <a:pt x="31" y="52"/>
                  </a:lnTo>
                  <a:lnTo>
                    <a:pt x="20" y="45"/>
                  </a:lnTo>
                  <a:lnTo>
                    <a:pt x="20" y="27"/>
                  </a:lnTo>
                  <a:lnTo>
                    <a:pt x="14" y="17"/>
                  </a:lnTo>
                  <a:lnTo>
                    <a:pt x="0" y="10"/>
                  </a:lnTo>
                  <a:lnTo>
                    <a:pt x="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4" name="Freeform 60">
              <a:extLst>
                <a:ext uri="{FF2B5EF4-FFF2-40B4-BE49-F238E27FC236}">
                  <a16:creationId xmlns:a16="http://schemas.microsoft.com/office/drawing/2014/main" id="{736A3C57-89CE-615F-C864-5EFAF0F94A8F}"/>
                </a:ext>
                <a:ext uri="{C183D7F6-B498-43B3-948B-1728B52AA6E4}">
                  <adec:decorative xmlns:adec="http://schemas.microsoft.com/office/drawing/2017/decorative" val="1"/>
                </a:ext>
              </a:extLst>
            </p:cNvPr>
            <p:cNvSpPr>
              <a:spLocks/>
            </p:cNvSpPr>
            <p:nvPr/>
          </p:nvSpPr>
          <p:spPr bwMode="auto">
            <a:xfrm>
              <a:off x="10463300" y="4415233"/>
              <a:ext cx="151346" cy="192093"/>
            </a:xfrm>
            <a:custGeom>
              <a:avLst/>
              <a:gdLst>
                <a:gd name="T0" fmla="*/ 24 w 52"/>
                <a:gd name="T1" fmla="*/ 0 h 66"/>
                <a:gd name="T2" fmla="*/ 34 w 52"/>
                <a:gd name="T3" fmla="*/ 10 h 66"/>
                <a:gd name="T4" fmla="*/ 41 w 52"/>
                <a:gd name="T5" fmla="*/ 17 h 66"/>
                <a:gd name="T6" fmla="*/ 41 w 52"/>
                <a:gd name="T7" fmla="*/ 31 h 66"/>
                <a:gd name="T8" fmla="*/ 38 w 52"/>
                <a:gd name="T9" fmla="*/ 41 h 66"/>
                <a:gd name="T10" fmla="*/ 52 w 52"/>
                <a:gd name="T11" fmla="*/ 48 h 66"/>
                <a:gd name="T12" fmla="*/ 45 w 52"/>
                <a:gd name="T13" fmla="*/ 52 h 66"/>
                <a:gd name="T14" fmla="*/ 41 w 52"/>
                <a:gd name="T15" fmla="*/ 66 h 66"/>
                <a:gd name="T16" fmla="*/ 31 w 52"/>
                <a:gd name="T17" fmla="*/ 59 h 66"/>
                <a:gd name="T18" fmla="*/ 17 w 52"/>
                <a:gd name="T19" fmla="*/ 62 h 66"/>
                <a:gd name="T20" fmla="*/ 7 w 52"/>
                <a:gd name="T21" fmla="*/ 55 h 66"/>
                <a:gd name="T22" fmla="*/ 0 w 52"/>
                <a:gd name="T23" fmla="*/ 45 h 66"/>
                <a:gd name="T24" fmla="*/ 3 w 52"/>
                <a:gd name="T25" fmla="*/ 41 h 66"/>
                <a:gd name="T26" fmla="*/ 10 w 52"/>
                <a:gd name="T27" fmla="*/ 31 h 66"/>
                <a:gd name="T28" fmla="*/ 7 w 52"/>
                <a:gd name="T29" fmla="*/ 27 h 66"/>
                <a:gd name="T30" fmla="*/ 7 w 52"/>
                <a:gd name="T31" fmla="*/ 20 h 66"/>
                <a:gd name="T32" fmla="*/ 14 w 52"/>
                <a:gd name="T33" fmla="*/ 14 h 66"/>
                <a:gd name="T34" fmla="*/ 21 w 52"/>
                <a:gd name="T35" fmla="*/ 14 h 66"/>
                <a:gd name="T36" fmla="*/ 24 w 52"/>
                <a:gd name="T3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66">
                  <a:moveTo>
                    <a:pt x="24" y="0"/>
                  </a:moveTo>
                  <a:lnTo>
                    <a:pt x="34" y="10"/>
                  </a:lnTo>
                  <a:lnTo>
                    <a:pt x="41" y="17"/>
                  </a:lnTo>
                  <a:lnTo>
                    <a:pt x="41" y="31"/>
                  </a:lnTo>
                  <a:lnTo>
                    <a:pt x="38" y="41"/>
                  </a:lnTo>
                  <a:lnTo>
                    <a:pt x="52" y="48"/>
                  </a:lnTo>
                  <a:lnTo>
                    <a:pt x="45" y="52"/>
                  </a:lnTo>
                  <a:lnTo>
                    <a:pt x="41" y="66"/>
                  </a:lnTo>
                  <a:lnTo>
                    <a:pt x="31" y="59"/>
                  </a:lnTo>
                  <a:lnTo>
                    <a:pt x="17" y="62"/>
                  </a:lnTo>
                  <a:lnTo>
                    <a:pt x="7" y="55"/>
                  </a:lnTo>
                  <a:lnTo>
                    <a:pt x="0" y="45"/>
                  </a:lnTo>
                  <a:lnTo>
                    <a:pt x="3" y="41"/>
                  </a:lnTo>
                  <a:lnTo>
                    <a:pt x="10" y="31"/>
                  </a:lnTo>
                  <a:lnTo>
                    <a:pt x="7" y="27"/>
                  </a:lnTo>
                  <a:lnTo>
                    <a:pt x="7" y="20"/>
                  </a:lnTo>
                  <a:lnTo>
                    <a:pt x="14" y="14"/>
                  </a:lnTo>
                  <a:lnTo>
                    <a:pt x="21" y="14"/>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5" name="Freeform 61">
              <a:extLst>
                <a:ext uri="{FF2B5EF4-FFF2-40B4-BE49-F238E27FC236}">
                  <a16:creationId xmlns:a16="http://schemas.microsoft.com/office/drawing/2014/main" id="{438D503C-3A3F-8908-9FDF-C24F4FCBAB8C}"/>
                </a:ext>
                <a:ext uri="{C183D7F6-B498-43B3-948B-1728B52AA6E4}">
                  <adec:decorative xmlns:adec="http://schemas.microsoft.com/office/drawing/2017/decorative" val="1"/>
                </a:ext>
              </a:extLst>
            </p:cNvPr>
            <p:cNvSpPr>
              <a:spLocks/>
            </p:cNvSpPr>
            <p:nvPr/>
          </p:nvSpPr>
          <p:spPr bwMode="auto">
            <a:xfrm>
              <a:off x="10643752" y="4092169"/>
              <a:ext cx="192093" cy="331797"/>
            </a:xfrm>
            <a:custGeom>
              <a:avLst/>
              <a:gdLst>
                <a:gd name="T0" fmla="*/ 25 w 66"/>
                <a:gd name="T1" fmla="*/ 0 h 114"/>
                <a:gd name="T2" fmla="*/ 39 w 66"/>
                <a:gd name="T3" fmla="*/ 14 h 114"/>
                <a:gd name="T4" fmla="*/ 49 w 66"/>
                <a:gd name="T5" fmla="*/ 14 h 114"/>
                <a:gd name="T6" fmla="*/ 52 w 66"/>
                <a:gd name="T7" fmla="*/ 38 h 114"/>
                <a:gd name="T8" fmla="*/ 56 w 66"/>
                <a:gd name="T9" fmla="*/ 41 h 114"/>
                <a:gd name="T10" fmla="*/ 52 w 66"/>
                <a:gd name="T11" fmla="*/ 52 h 114"/>
                <a:gd name="T12" fmla="*/ 56 w 66"/>
                <a:gd name="T13" fmla="*/ 73 h 114"/>
                <a:gd name="T14" fmla="*/ 66 w 66"/>
                <a:gd name="T15" fmla="*/ 83 h 114"/>
                <a:gd name="T16" fmla="*/ 66 w 66"/>
                <a:gd name="T17" fmla="*/ 93 h 114"/>
                <a:gd name="T18" fmla="*/ 56 w 66"/>
                <a:gd name="T19" fmla="*/ 114 h 114"/>
                <a:gd name="T20" fmla="*/ 39 w 66"/>
                <a:gd name="T21" fmla="*/ 104 h 114"/>
                <a:gd name="T22" fmla="*/ 35 w 66"/>
                <a:gd name="T23" fmla="*/ 83 h 114"/>
                <a:gd name="T24" fmla="*/ 32 w 66"/>
                <a:gd name="T25" fmla="*/ 83 h 114"/>
                <a:gd name="T26" fmla="*/ 28 w 66"/>
                <a:gd name="T27" fmla="*/ 93 h 114"/>
                <a:gd name="T28" fmla="*/ 21 w 66"/>
                <a:gd name="T29" fmla="*/ 93 h 114"/>
                <a:gd name="T30" fmla="*/ 21 w 66"/>
                <a:gd name="T31" fmla="*/ 86 h 114"/>
                <a:gd name="T32" fmla="*/ 4 w 66"/>
                <a:gd name="T33" fmla="*/ 76 h 114"/>
                <a:gd name="T34" fmla="*/ 4 w 66"/>
                <a:gd name="T35" fmla="*/ 69 h 114"/>
                <a:gd name="T36" fmla="*/ 4 w 66"/>
                <a:gd name="T37" fmla="*/ 66 h 114"/>
                <a:gd name="T38" fmla="*/ 7 w 66"/>
                <a:gd name="T39" fmla="*/ 59 h 114"/>
                <a:gd name="T40" fmla="*/ 0 w 66"/>
                <a:gd name="T41" fmla="*/ 45 h 114"/>
                <a:gd name="T42" fmla="*/ 0 w 66"/>
                <a:gd name="T43" fmla="*/ 34 h 114"/>
                <a:gd name="T44" fmla="*/ 0 w 66"/>
                <a:gd name="T45" fmla="*/ 24 h 114"/>
                <a:gd name="T46" fmla="*/ 11 w 66"/>
                <a:gd name="T47" fmla="*/ 10 h 114"/>
                <a:gd name="T48" fmla="*/ 18 w 66"/>
                <a:gd name="T49" fmla="*/ 20 h 114"/>
                <a:gd name="T50" fmla="*/ 25 w 66"/>
                <a:gd name="T5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114">
                  <a:moveTo>
                    <a:pt x="25" y="0"/>
                  </a:moveTo>
                  <a:lnTo>
                    <a:pt x="39" y="14"/>
                  </a:lnTo>
                  <a:lnTo>
                    <a:pt x="49" y="14"/>
                  </a:lnTo>
                  <a:lnTo>
                    <a:pt x="52" y="38"/>
                  </a:lnTo>
                  <a:lnTo>
                    <a:pt x="56" y="41"/>
                  </a:lnTo>
                  <a:lnTo>
                    <a:pt x="52" y="52"/>
                  </a:lnTo>
                  <a:lnTo>
                    <a:pt x="56" y="73"/>
                  </a:lnTo>
                  <a:lnTo>
                    <a:pt x="66" y="83"/>
                  </a:lnTo>
                  <a:lnTo>
                    <a:pt x="66" y="93"/>
                  </a:lnTo>
                  <a:lnTo>
                    <a:pt x="56" y="114"/>
                  </a:lnTo>
                  <a:lnTo>
                    <a:pt x="39" y="104"/>
                  </a:lnTo>
                  <a:lnTo>
                    <a:pt x="35" y="83"/>
                  </a:lnTo>
                  <a:lnTo>
                    <a:pt x="32" y="83"/>
                  </a:lnTo>
                  <a:lnTo>
                    <a:pt x="28" y="93"/>
                  </a:lnTo>
                  <a:lnTo>
                    <a:pt x="21" y="93"/>
                  </a:lnTo>
                  <a:lnTo>
                    <a:pt x="21" y="86"/>
                  </a:lnTo>
                  <a:lnTo>
                    <a:pt x="4" y="76"/>
                  </a:lnTo>
                  <a:lnTo>
                    <a:pt x="4" y="69"/>
                  </a:lnTo>
                  <a:lnTo>
                    <a:pt x="4" y="66"/>
                  </a:lnTo>
                  <a:lnTo>
                    <a:pt x="7" y="59"/>
                  </a:lnTo>
                  <a:lnTo>
                    <a:pt x="0" y="45"/>
                  </a:lnTo>
                  <a:lnTo>
                    <a:pt x="0" y="34"/>
                  </a:lnTo>
                  <a:lnTo>
                    <a:pt x="0" y="24"/>
                  </a:lnTo>
                  <a:lnTo>
                    <a:pt x="11" y="10"/>
                  </a:lnTo>
                  <a:lnTo>
                    <a:pt x="18" y="20"/>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6" name="Freeform 62">
              <a:extLst>
                <a:ext uri="{FF2B5EF4-FFF2-40B4-BE49-F238E27FC236}">
                  <a16:creationId xmlns:a16="http://schemas.microsoft.com/office/drawing/2014/main" id="{DC39DD1F-B8A6-6134-C5F3-44E03AE10C37}"/>
                </a:ext>
                <a:ext uri="{C183D7F6-B498-43B3-948B-1728B52AA6E4}">
                  <adec:decorative xmlns:adec="http://schemas.microsoft.com/office/drawing/2017/decorative" val="1"/>
                </a:ext>
              </a:extLst>
            </p:cNvPr>
            <p:cNvSpPr>
              <a:spLocks/>
            </p:cNvSpPr>
            <p:nvPr/>
          </p:nvSpPr>
          <p:spPr bwMode="auto">
            <a:xfrm>
              <a:off x="10087848" y="4292992"/>
              <a:ext cx="142615" cy="293961"/>
            </a:xfrm>
            <a:custGeom>
              <a:avLst/>
              <a:gdLst>
                <a:gd name="T0" fmla="*/ 4 w 49"/>
                <a:gd name="T1" fmla="*/ 0 h 101"/>
                <a:gd name="T2" fmla="*/ 18 w 49"/>
                <a:gd name="T3" fmla="*/ 7 h 101"/>
                <a:gd name="T4" fmla="*/ 24 w 49"/>
                <a:gd name="T5" fmla="*/ 17 h 101"/>
                <a:gd name="T6" fmla="*/ 24 w 49"/>
                <a:gd name="T7" fmla="*/ 35 h 101"/>
                <a:gd name="T8" fmla="*/ 35 w 49"/>
                <a:gd name="T9" fmla="*/ 42 h 101"/>
                <a:gd name="T10" fmla="*/ 42 w 49"/>
                <a:gd name="T11" fmla="*/ 76 h 101"/>
                <a:gd name="T12" fmla="*/ 49 w 49"/>
                <a:gd name="T13" fmla="*/ 87 h 101"/>
                <a:gd name="T14" fmla="*/ 42 w 49"/>
                <a:gd name="T15" fmla="*/ 101 h 101"/>
                <a:gd name="T16" fmla="*/ 21 w 49"/>
                <a:gd name="T17" fmla="*/ 83 h 101"/>
                <a:gd name="T18" fmla="*/ 7 w 49"/>
                <a:gd name="T19" fmla="*/ 66 h 101"/>
                <a:gd name="T20" fmla="*/ 7 w 49"/>
                <a:gd name="T21" fmla="*/ 62 h 101"/>
                <a:gd name="T22" fmla="*/ 7 w 49"/>
                <a:gd name="T23" fmla="*/ 42 h 101"/>
                <a:gd name="T24" fmla="*/ 7 w 49"/>
                <a:gd name="T25" fmla="*/ 38 h 101"/>
                <a:gd name="T26" fmla="*/ 4 w 49"/>
                <a:gd name="T27" fmla="*/ 28 h 101"/>
                <a:gd name="T28" fmla="*/ 0 w 49"/>
                <a:gd name="T29" fmla="*/ 17 h 101"/>
                <a:gd name="T30" fmla="*/ 4 w 49"/>
                <a:gd name="T3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101">
                  <a:moveTo>
                    <a:pt x="4" y="0"/>
                  </a:moveTo>
                  <a:lnTo>
                    <a:pt x="18" y="7"/>
                  </a:lnTo>
                  <a:lnTo>
                    <a:pt x="24" y="17"/>
                  </a:lnTo>
                  <a:lnTo>
                    <a:pt x="24" y="35"/>
                  </a:lnTo>
                  <a:lnTo>
                    <a:pt x="35" y="42"/>
                  </a:lnTo>
                  <a:lnTo>
                    <a:pt x="42" y="76"/>
                  </a:lnTo>
                  <a:lnTo>
                    <a:pt x="49" y="87"/>
                  </a:lnTo>
                  <a:lnTo>
                    <a:pt x="42" y="101"/>
                  </a:lnTo>
                  <a:lnTo>
                    <a:pt x="21" y="83"/>
                  </a:lnTo>
                  <a:lnTo>
                    <a:pt x="7" y="66"/>
                  </a:lnTo>
                  <a:lnTo>
                    <a:pt x="7" y="62"/>
                  </a:lnTo>
                  <a:lnTo>
                    <a:pt x="7" y="42"/>
                  </a:lnTo>
                  <a:lnTo>
                    <a:pt x="7" y="38"/>
                  </a:lnTo>
                  <a:lnTo>
                    <a:pt x="4" y="28"/>
                  </a:lnTo>
                  <a:lnTo>
                    <a:pt x="0" y="17"/>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7" name="Freeform 63">
              <a:extLst>
                <a:ext uri="{FF2B5EF4-FFF2-40B4-BE49-F238E27FC236}">
                  <a16:creationId xmlns:a16="http://schemas.microsoft.com/office/drawing/2014/main" id="{8A954958-4CE9-1139-34B4-31C97EFC2EA4}"/>
                </a:ext>
                <a:ext uri="{C183D7F6-B498-43B3-948B-1728B52AA6E4}">
                  <adec:decorative xmlns:adec="http://schemas.microsoft.com/office/drawing/2017/decorative" val="1"/>
                </a:ext>
              </a:extLst>
            </p:cNvPr>
            <p:cNvSpPr>
              <a:spLocks/>
            </p:cNvSpPr>
            <p:nvPr/>
          </p:nvSpPr>
          <p:spPr bwMode="auto">
            <a:xfrm>
              <a:off x="10745621" y="4485085"/>
              <a:ext cx="192093" cy="212467"/>
            </a:xfrm>
            <a:custGeom>
              <a:avLst/>
              <a:gdLst>
                <a:gd name="T0" fmla="*/ 38 w 66"/>
                <a:gd name="T1" fmla="*/ 0 h 73"/>
                <a:gd name="T2" fmla="*/ 45 w 66"/>
                <a:gd name="T3" fmla="*/ 17 h 73"/>
                <a:gd name="T4" fmla="*/ 66 w 66"/>
                <a:gd name="T5" fmla="*/ 28 h 73"/>
                <a:gd name="T6" fmla="*/ 52 w 66"/>
                <a:gd name="T7" fmla="*/ 42 h 73"/>
                <a:gd name="T8" fmla="*/ 63 w 66"/>
                <a:gd name="T9" fmla="*/ 52 h 73"/>
                <a:gd name="T10" fmla="*/ 66 w 66"/>
                <a:gd name="T11" fmla="*/ 59 h 73"/>
                <a:gd name="T12" fmla="*/ 52 w 66"/>
                <a:gd name="T13" fmla="*/ 73 h 73"/>
                <a:gd name="T14" fmla="*/ 38 w 66"/>
                <a:gd name="T15" fmla="*/ 66 h 73"/>
                <a:gd name="T16" fmla="*/ 35 w 66"/>
                <a:gd name="T17" fmla="*/ 66 h 73"/>
                <a:gd name="T18" fmla="*/ 28 w 66"/>
                <a:gd name="T19" fmla="*/ 52 h 73"/>
                <a:gd name="T20" fmla="*/ 4 w 66"/>
                <a:gd name="T21" fmla="*/ 31 h 73"/>
                <a:gd name="T22" fmla="*/ 7 w 66"/>
                <a:gd name="T23" fmla="*/ 24 h 73"/>
                <a:gd name="T24" fmla="*/ 0 w 66"/>
                <a:gd name="T25" fmla="*/ 14 h 73"/>
                <a:gd name="T26" fmla="*/ 7 w 66"/>
                <a:gd name="T27" fmla="*/ 3 h 73"/>
                <a:gd name="T28" fmla="*/ 17 w 66"/>
                <a:gd name="T29" fmla="*/ 0 h 73"/>
                <a:gd name="T30" fmla="*/ 38 w 66"/>
                <a:gd name="T3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38" y="0"/>
                  </a:moveTo>
                  <a:lnTo>
                    <a:pt x="45" y="17"/>
                  </a:lnTo>
                  <a:lnTo>
                    <a:pt x="66" y="28"/>
                  </a:lnTo>
                  <a:lnTo>
                    <a:pt x="52" y="42"/>
                  </a:lnTo>
                  <a:lnTo>
                    <a:pt x="63" y="52"/>
                  </a:lnTo>
                  <a:lnTo>
                    <a:pt x="66" y="59"/>
                  </a:lnTo>
                  <a:lnTo>
                    <a:pt x="52" y="73"/>
                  </a:lnTo>
                  <a:lnTo>
                    <a:pt x="38" y="66"/>
                  </a:lnTo>
                  <a:lnTo>
                    <a:pt x="35" y="66"/>
                  </a:lnTo>
                  <a:lnTo>
                    <a:pt x="28" y="52"/>
                  </a:lnTo>
                  <a:lnTo>
                    <a:pt x="4" y="31"/>
                  </a:lnTo>
                  <a:lnTo>
                    <a:pt x="7" y="24"/>
                  </a:lnTo>
                  <a:lnTo>
                    <a:pt x="0" y="14"/>
                  </a:lnTo>
                  <a:lnTo>
                    <a:pt x="7" y="3"/>
                  </a:lnTo>
                  <a:lnTo>
                    <a:pt x="17" y="0"/>
                  </a:lnTo>
                  <a:lnTo>
                    <a:pt x="3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58" name="Freeform 64">
              <a:extLst>
                <a:ext uri="{FF2B5EF4-FFF2-40B4-BE49-F238E27FC236}">
                  <a16:creationId xmlns:a16="http://schemas.microsoft.com/office/drawing/2014/main" id="{EBAC02B2-9C2D-B3D5-F876-5C746E26837E}"/>
                </a:ext>
                <a:ext uri="{C183D7F6-B498-43B3-948B-1728B52AA6E4}">
                  <adec:decorative xmlns:adec="http://schemas.microsoft.com/office/drawing/2017/decorative" val="1"/>
                </a:ext>
              </a:extLst>
            </p:cNvPr>
            <p:cNvSpPr>
              <a:spLocks/>
            </p:cNvSpPr>
            <p:nvPr/>
          </p:nvSpPr>
          <p:spPr bwMode="auto">
            <a:xfrm>
              <a:off x="10381808" y="3961194"/>
              <a:ext cx="293961" cy="291050"/>
            </a:xfrm>
            <a:custGeom>
              <a:avLst/>
              <a:gdLst>
                <a:gd name="T0" fmla="*/ 80 w 101"/>
                <a:gd name="T1" fmla="*/ 27 h 100"/>
                <a:gd name="T2" fmla="*/ 101 w 101"/>
                <a:gd name="T3" fmla="*/ 55 h 100"/>
                <a:gd name="T4" fmla="*/ 90 w 101"/>
                <a:gd name="T5" fmla="*/ 69 h 100"/>
                <a:gd name="T6" fmla="*/ 90 w 101"/>
                <a:gd name="T7" fmla="*/ 79 h 100"/>
                <a:gd name="T8" fmla="*/ 90 w 101"/>
                <a:gd name="T9" fmla="*/ 90 h 100"/>
                <a:gd name="T10" fmla="*/ 80 w 101"/>
                <a:gd name="T11" fmla="*/ 100 h 100"/>
                <a:gd name="T12" fmla="*/ 73 w 101"/>
                <a:gd name="T13" fmla="*/ 97 h 100"/>
                <a:gd name="T14" fmla="*/ 56 w 101"/>
                <a:gd name="T15" fmla="*/ 97 h 100"/>
                <a:gd name="T16" fmla="*/ 49 w 101"/>
                <a:gd name="T17" fmla="*/ 100 h 100"/>
                <a:gd name="T18" fmla="*/ 38 w 101"/>
                <a:gd name="T19" fmla="*/ 83 h 100"/>
                <a:gd name="T20" fmla="*/ 31 w 101"/>
                <a:gd name="T21" fmla="*/ 76 h 100"/>
                <a:gd name="T22" fmla="*/ 21 w 101"/>
                <a:gd name="T23" fmla="*/ 72 h 100"/>
                <a:gd name="T24" fmla="*/ 14 w 101"/>
                <a:gd name="T25" fmla="*/ 62 h 100"/>
                <a:gd name="T26" fmla="*/ 7 w 101"/>
                <a:gd name="T27" fmla="*/ 55 h 100"/>
                <a:gd name="T28" fmla="*/ 10 w 101"/>
                <a:gd name="T29" fmla="*/ 48 h 100"/>
                <a:gd name="T30" fmla="*/ 21 w 101"/>
                <a:gd name="T31" fmla="*/ 41 h 100"/>
                <a:gd name="T32" fmla="*/ 17 w 101"/>
                <a:gd name="T33" fmla="*/ 27 h 100"/>
                <a:gd name="T34" fmla="*/ 14 w 101"/>
                <a:gd name="T35" fmla="*/ 20 h 100"/>
                <a:gd name="T36" fmla="*/ 14 w 101"/>
                <a:gd name="T37" fmla="*/ 13 h 100"/>
                <a:gd name="T38" fmla="*/ 14 w 101"/>
                <a:gd name="T39" fmla="*/ 10 h 100"/>
                <a:gd name="T40" fmla="*/ 7 w 101"/>
                <a:gd name="T41" fmla="*/ 6 h 100"/>
                <a:gd name="T42" fmla="*/ 0 w 101"/>
                <a:gd name="T43" fmla="*/ 0 h 100"/>
                <a:gd name="T44" fmla="*/ 10 w 101"/>
                <a:gd name="T45" fmla="*/ 0 h 100"/>
                <a:gd name="T46" fmla="*/ 35 w 101"/>
                <a:gd name="T47" fmla="*/ 3 h 100"/>
                <a:gd name="T48" fmla="*/ 80 w 101"/>
                <a:gd name="T49"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00">
                  <a:moveTo>
                    <a:pt x="80" y="27"/>
                  </a:moveTo>
                  <a:lnTo>
                    <a:pt x="101" y="55"/>
                  </a:lnTo>
                  <a:lnTo>
                    <a:pt x="90" y="69"/>
                  </a:lnTo>
                  <a:lnTo>
                    <a:pt x="90" y="79"/>
                  </a:lnTo>
                  <a:lnTo>
                    <a:pt x="90" y="90"/>
                  </a:lnTo>
                  <a:lnTo>
                    <a:pt x="80" y="100"/>
                  </a:lnTo>
                  <a:lnTo>
                    <a:pt x="73" y="97"/>
                  </a:lnTo>
                  <a:lnTo>
                    <a:pt x="56" y="97"/>
                  </a:lnTo>
                  <a:lnTo>
                    <a:pt x="49" y="100"/>
                  </a:lnTo>
                  <a:lnTo>
                    <a:pt x="38" y="83"/>
                  </a:lnTo>
                  <a:lnTo>
                    <a:pt x="31" y="76"/>
                  </a:lnTo>
                  <a:lnTo>
                    <a:pt x="21" y="72"/>
                  </a:lnTo>
                  <a:lnTo>
                    <a:pt x="14" y="62"/>
                  </a:lnTo>
                  <a:lnTo>
                    <a:pt x="7" y="55"/>
                  </a:lnTo>
                  <a:lnTo>
                    <a:pt x="10" y="48"/>
                  </a:lnTo>
                  <a:lnTo>
                    <a:pt x="21" y="41"/>
                  </a:lnTo>
                  <a:lnTo>
                    <a:pt x="17" y="27"/>
                  </a:lnTo>
                  <a:lnTo>
                    <a:pt x="14" y="20"/>
                  </a:lnTo>
                  <a:lnTo>
                    <a:pt x="14" y="13"/>
                  </a:lnTo>
                  <a:lnTo>
                    <a:pt x="14" y="10"/>
                  </a:lnTo>
                  <a:lnTo>
                    <a:pt x="7" y="6"/>
                  </a:lnTo>
                  <a:lnTo>
                    <a:pt x="0" y="0"/>
                  </a:lnTo>
                  <a:lnTo>
                    <a:pt x="10" y="0"/>
                  </a:lnTo>
                  <a:lnTo>
                    <a:pt x="35" y="3"/>
                  </a:lnTo>
                  <a:lnTo>
                    <a:pt x="80" y="2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59" name="Freeform 65">
              <a:extLst>
                <a:ext uri="{FF2B5EF4-FFF2-40B4-BE49-F238E27FC236}">
                  <a16:creationId xmlns:a16="http://schemas.microsoft.com/office/drawing/2014/main" id="{54352308-30EA-B948-FB4F-EA170E62264A}"/>
                </a:ext>
                <a:ext uri="{C183D7F6-B498-43B3-948B-1728B52AA6E4}">
                  <adec:decorative xmlns:adec="http://schemas.microsoft.com/office/drawing/2017/decorative" val="1"/>
                </a:ext>
              </a:extLst>
            </p:cNvPr>
            <p:cNvSpPr>
              <a:spLocks/>
            </p:cNvSpPr>
            <p:nvPr/>
          </p:nvSpPr>
          <p:spPr bwMode="auto">
            <a:xfrm>
              <a:off x="10067473" y="4534563"/>
              <a:ext cx="183362" cy="183362"/>
            </a:xfrm>
            <a:custGeom>
              <a:avLst/>
              <a:gdLst>
                <a:gd name="T0" fmla="*/ 49 w 63"/>
                <a:gd name="T1" fmla="*/ 18 h 63"/>
                <a:gd name="T2" fmla="*/ 56 w 63"/>
                <a:gd name="T3" fmla="*/ 21 h 63"/>
                <a:gd name="T4" fmla="*/ 63 w 63"/>
                <a:gd name="T5" fmla="*/ 32 h 63"/>
                <a:gd name="T6" fmla="*/ 59 w 63"/>
                <a:gd name="T7" fmla="*/ 45 h 63"/>
                <a:gd name="T8" fmla="*/ 38 w 63"/>
                <a:gd name="T9" fmla="*/ 59 h 63"/>
                <a:gd name="T10" fmla="*/ 31 w 63"/>
                <a:gd name="T11" fmla="*/ 63 h 63"/>
                <a:gd name="T12" fmla="*/ 14 w 63"/>
                <a:gd name="T13" fmla="*/ 45 h 63"/>
                <a:gd name="T14" fmla="*/ 4 w 63"/>
                <a:gd name="T15" fmla="*/ 32 h 63"/>
                <a:gd name="T16" fmla="*/ 0 w 63"/>
                <a:gd name="T17" fmla="*/ 25 h 63"/>
                <a:gd name="T18" fmla="*/ 25 w 63"/>
                <a:gd name="T19" fmla="*/ 25 h 63"/>
                <a:gd name="T20" fmla="*/ 25 w 63"/>
                <a:gd name="T21" fmla="*/ 14 h 63"/>
                <a:gd name="T22" fmla="*/ 21 w 63"/>
                <a:gd name="T23" fmla="*/ 7 h 63"/>
                <a:gd name="T24" fmla="*/ 28 w 63"/>
                <a:gd name="T25" fmla="*/ 0 h 63"/>
                <a:gd name="T26" fmla="*/ 49 w 63"/>
                <a:gd name="T27" fmla="*/ 1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3">
                  <a:moveTo>
                    <a:pt x="49" y="18"/>
                  </a:moveTo>
                  <a:lnTo>
                    <a:pt x="56" y="21"/>
                  </a:lnTo>
                  <a:lnTo>
                    <a:pt x="63" y="32"/>
                  </a:lnTo>
                  <a:lnTo>
                    <a:pt x="59" y="45"/>
                  </a:lnTo>
                  <a:lnTo>
                    <a:pt x="38" y="59"/>
                  </a:lnTo>
                  <a:lnTo>
                    <a:pt x="31" y="63"/>
                  </a:lnTo>
                  <a:lnTo>
                    <a:pt x="14" y="45"/>
                  </a:lnTo>
                  <a:lnTo>
                    <a:pt x="4" y="32"/>
                  </a:lnTo>
                  <a:lnTo>
                    <a:pt x="0" y="25"/>
                  </a:lnTo>
                  <a:lnTo>
                    <a:pt x="25" y="25"/>
                  </a:lnTo>
                  <a:lnTo>
                    <a:pt x="25" y="14"/>
                  </a:lnTo>
                  <a:lnTo>
                    <a:pt x="21" y="7"/>
                  </a:lnTo>
                  <a:lnTo>
                    <a:pt x="28" y="0"/>
                  </a:lnTo>
                  <a:lnTo>
                    <a:pt x="49"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0" name="Freeform 67">
              <a:extLst>
                <a:ext uri="{FF2B5EF4-FFF2-40B4-BE49-F238E27FC236}">
                  <a16:creationId xmlns:a16="http://schemas.microsoft.com/office/drawing/2014/main" id="{A6C5B8C4-52CB-A039-129C-22BC4B1BE41D}"/>
                </a:ext>
                <a:ext uri="{C183D7F6-B498-43B3-948B-1728B52AA6E4}">
                  <adec:decorative xmlns:adec="http://schemas.microsoft.com/office/drawing/2017/decorative" val="1"/>
                </a:ext>
              </a:extLst>
            </p:cNvPr>
            <p:cNvSpPr>
              <a:spLocks/>
            </p:cNvSpPr>
            <p:nvPr/>
          </p:nvSpPr>
          <p:spPr bwMode="auto">
            <a:xfrm>
              <a:off x="10390539" y="3577010"/>
              <a:ext cx="346350" cy="180451"/>
            </a:xfrm>
            <a:custGeom>
              <a:avLst/>
              <a:gdLst>
                <a:gd name="T0" fmla="*/ 18 w 119"/>
                <a:gd name="T1" fmla="*/ 3 h 62"/>
                <a:gd name="T2" fmla="*/ 32 w 119"/>
                <a:gd name="T3" fmla="*/ 17 h 62"/>
                <a:gd name="T4" fmla="*/ 59 w 119"/>
                <a:gd name="T5" fmla="*/ 10 h 62"/>
                <a:gd name="T6" fmla="*/ 66 w 119"/>
                <a:gd name="T7" fmla="*/ 0 h 62"/>
                <a:gd name="T8" fmla="*/ 73 w 119"/>
                <a:gd name="T9" fmla="*/ 3 h 62"/>
                <a:gd name="T10" fmla="*/ 84 w 119"/>
                <a:gd name="T11" fmla="*/ 10 h 62"/>
                <a:gd name="T12" fmla="*/ 84 w 119"/>
                <a:gd name="T13" fmla="*/ 24 h 62"/>
                <a:gd name="T14" fmla="*/ 119 w 119"/>
                <a:gd name="T15" fmla="*/ 45 h 62"/>
                <a:gd name="T16" fmla="*/ 108 w 119"/>
                <a:gd name="T17" fmla="*/ 55 h 62"/>
                <a:gd name="T18" fmla="*/ 98 w 119"/>
                <a:gd name="T19" fmla="*/ 55 h 62"/>
                <a:gd name="T20" fmla="*/ 87 w 119"/>
                <a:gd name="T21" fmla="*/ 59 h 62"/>
                <a:gd name="T22" fmla="*/ 73 w 119"/>
                <a:gd name="T23" fmla="*/ 52 h 62"/>
                <a:gd name="T24" fmla="*/ 63 w 119"/>
                <a:gd name="T25" fmla="*/ 45 h 62"/>
                <a:gd name="T26" fmla="*/ 56 w 119"/>
                <a:gd name="T27" fmla="*/ 52 h 62"/>
                <a:gd name="T28" fmla="*/ 46 w 119"/>
                <a:gd name="T29" fmla="*/ 52 h 62"/>
                <a:gd name="T30" fmla="*/ 39 w 119"/>
                <a:gd name="T31" fmla="*/ 59 h 62"/>
                <a:gd name="T32" fmla="*/ 28 w 119"/>
                <a:gd name="T33" fmla="*/ 55 h 62"/>
                <a:gd name="T34" fmla="*/ 25 w 119"/>
                <a:gd name="T35" fmla="*/ 62 h 62"/>
                <a:gd name="T36" fmla="*/ 7 w 119"/>
                <a:gd name="T37" fmla="*/ 59 h 62"/>
                <a:gd name="T38" fmla="*/ 11 w 119"/>
                <a:gd name="T39" fmla="*/ 52 h 62"/>
                <a:gd name="T40" fmla="*/ 0 w 119"/>
                <a:gd name="T41" fmla="*/ 31 h 62"/>
                <a:gd name="T42" fmla="*/ 4 w 119"/>
                <a:gd name="T43" fmla="*/ 21 h 62"/>
                <a:gd name="T44" fmla="*/ 11 w 119"/>
                <a:gd name="T45" fmla="*/ 21 h 62"/>
                <a:gd name="T46" fmla="*/ 18 w 119"/>
                <a:gd name="T47" fmla="*/ 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62">
                  <a:moveTo>
                    <a:pt x="18" y="3"/>
                  </a:moveTo>
                  <a:lnTo>
                    <a:pt x="32" y="17"/>
                  </a:lnTo>
                  <a:lnTo>
                    <a:pt x="59" y="10"/>
                  </a:lnTo>
                  <a:lnTo>
                    <a:pt x="66" y="0"/>
                  </a:lnTo>
                  <a:lnTo>
                    <a:pt x="73" y="3"/>
                  </a:lnTo>
                  <a:lnTo>
                    <a:pt x="84" y="10"/>
                  </a:lnTo>
                  <a:lnTo>
                    <a:pt x="84" y="24"/>
                  </a:lnTo>
                  <a:lnTo>
                    <a:pt x="119" y="45"/>
                  </a:lnTo>
                  <a:lnTo>
                    <a:pt x="108" y="55"/>
                  </a:lnTo>
                  <a:lnTo>
                    <a:pt x="98" y="55"/>
                  </a:lnTo>
                  <a:lnTo>
                    <a:pt x="87" y="59"/>
                  </a:lnTo>
                  <a:lnTo>
                    <a:pt x="73" y="52"/>
                  </a:lnTo>
                  <a:lnTo>
                    <a:pt x="63" y="45"/>
                  </a:lnTo>
                  <a:lnTo>
                    <a:pt x="56" y="52"/>
                  </a:lnTo>
                  <a:lnTo>
                    <a:pt x="46" y="52"/>
                  </a:lnTo>
                  <a:lnTo>
                    <a:pt x="39" y="59"/>
                  </a:lnTo>
                  <a:lnTo>
                    <a:pt x="28" y="55"/>
                  </a:lnTo>
                  <a:lnTo>
                    <a:pt x="25" y="62"/>
                  </a:lnTo>
                  <a:lnTo>
                    <a:pt x="7" y="59"/>
                  </a:lnTo>
                  <a:lnTo>
                    <a:pt x="11" y="52"/>
                  </a:lnTo>
                  <a:lnTo>
                    <a:pt x="0" y="31"/>
                  </a:lnTo>
                  <a:lnTo>
                    <a:pt x="4" y="21"/>
                  </a:lnTo>
                  <a:lnTo>
                    <a:pt x="11" y="21"/>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1" name="Freeform 68">
              <a:extLst>
                <a:ext uri="{FF2B5EF4-FFF2-40B4-BE49-F238E27FC236}">
                  <a16:creationId xmlns:a16="http://schemas.microsoft.com/office/drawing/2014/main" id="{DCA7B3C1-1790-BA7C-B7C5-010156860AF8}"/>
                </a:ext>
                <a:ext uri="{C183D7F6-B498-43B3-948B-1728B52AA6E4}">
                  <adec:decorative xmlns:adec="http://schemas.microsoft.com/office/drawing/2017/decorative" val="1"/>
                </a:ext>
              </a:extLst>
            </p:cNvPr>
            <p:cNvSpPr>
              <a:spLocks/>
            </p:cNvSpPr>
            <p:nvPr/>
          </p:nvSpPr>
          <p:spPr bwMode="auto">
            <a:xfrm>
              <a:off x="10119862" y="3253946"/>
              <a:ext cx="323066" cy="343439"/>
            </a:xfrm>
            <a:custGeom>
              <a:avLst/>
              <a:gdLst>
                <a:gd name="T0" fmla="*/ 107 w 111"/>
                <a:gd name="T1" fmla="*/ 0 h 118"/>
                <a:gd name="T2" fmla="*/ 104 w 111"/>
                <a:gd name="T3" fmla="*/ 7 h 118"/>
                <a:gd name="T4" fmla="*/ 100 w 111"/>
                <a:gd name="T5" fmla="*/ 17 h 118"/>
                <a:gd name="T6" fmla="*/ 111 w 111"/>
                <a:gd name="T7" fmla="*/ 27 h 118"/>
                <a:gd name="T8" fmla="*/ 111 w 111"/>
                <a:gd name="T9" fmla="*/ 52 h 118"/>
                <a:gd name="T10" fmla="*/ 107 w 111"/>
                <a:gd name="T11" fmla="*/ 62 h 118"/>
                <a:gd name="T12" fmla="*/ 90 w 111"/>
                <a:gd name="T13" fmla="*/ 59 h 118"/>
                <a:gd name="T14" fmla="*/ 86 w 111"/>
                <a:gd name="T15" fmla="*/ 62 h 118"/>
                <a:gd name="T16" fmla="*/ 69 w 111"/>
                <a:gd name="T17" fmla="*/ 73 h 118"/>
                <a:gd name="T18" fmla="*/ 62 w 111"/>
                <a:gd name="T19" fmla="*/ 93 h 118"/>
                <a:gd name="T20" fmla="*/ 41 w 111"/>
                <a:gd name="T21" fmla="*/ 104 h 118"/>
                <a:gd name="T22" fmla="*/ 38 w 111"/>
                <a:gd name="T23" fmla="*/ 114 h 118"/>
                <a:gd name="T24" fmla="*/ 27 w 111"/>
                <a:gd name="T25" fmla="*/ 118 h 118"/>
                <a:gd name="T26" fmla="*/ 27 w 111"/>
                <a:gd name="T27" fmla="*/ 111 h 118"/>
                <a:gd name="T28" fmla="*/ 24 w 111"/>
                <a:gd name="T29" fmla="*/ 107 h 118"/>
                <a:gd name="T30" fmla="*/ 20 w 111"/>
                <a:gd name="T31" fmla="*/ 107 h 118"/>
                <a:gd name="T32" fmla="*/ 10 w 111"/>
                <a:gd name="T33" fmla="*/ 111 h 118"/>
                <a:gd name="T34" fmla="*/ 7 w 111"/>
                <a:gd name="T35" fmla="*/ 97 h 118"/>
                <a:gd name="T36" fmla="*/ 20 w 111"/>
                <a:gd name="T37" fmla="*/ 93 h 118"/>
                <a:gd name="T38" fmla="*/ 0 w 111"/>
                <a:gd name="T39" fmla="*/ 59 h 118"/>
                <a:gd name="T40" fmla="*/ 7 w 111"/>
                <a:gd name="T41" fmla="*/ 55 h 118"/>
                <a:gd name="T42" fmla="*/ 24 w 111"/>
                <a:gd name="T43" fmla="*/ 69 h 118"/>
                <a:gd name="T44" fmla="*/ 27 w 111"/>
                <a:gd name="T45" fmla="*/ 62 h 118"/>
                <a:gd name="T46" fmla="*/ 24 w 111"/>
                <a:gd name="T47" fmla="*/ 55 h 118"/>
                <a:gd name="T48" fmla="*/ 34 w 111"/>
                <a:gd name="T49" fmla="*/ 52 h 118"/>
                <a:gd name="T50" fmla="*/ 38 w 111"/>
                <a:gd name="T51" fmla="*/ 45 h 118"/>
                <a:gd name="T52" fmla="*/ 45 w 111"/>
                <a:gd name="T53" fmla="*/ 45 h 118"/>
                <a:gd name="T54" fmla="*/ 55 w 111"/>
                <a:gd name="T55" fmla="*/ 27 h 118"/>
                <a:gd name="T56" fmla="*/ 45 w 111"/>
                <a:gd name="T57" fmla="*/ 14 h 118"/>
                <a:gd name="T58" fmla="*/ 41 w 111"/>
                <a:gd name="T59" fmla="*/ 0 h 118"/>
                <a:gd name="T60" fmla="*/ 107 w 111"/>
                <a:gd name="T61"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 h="118">
                  <a:moveTo>
                    <a:pt x="107" y="0"/>
                  </a:moveTo>
                  <a:lnTo>
                    <a:pt x="104" y="7"/>
                  </a:lnTo>
                  <a:lnTo>
                    <a:pt x="100" y="17"/>
                  </a:lnTo>
                  <a:lnTo>
                    <a:pt x="111" y="27"/>
                  </a:lnTo>
                  <a:lnTo>
                    <a:pt x="111" y="52"/>
                  </a:lnTo>
                  <a:lnTo>
                    <a:pt x="107" y="62"/>
                  </a:lnTo>
                  <a:lnTo>
                    <a:pt x="90" y="59"/>
                  </a:lnTo>
                  <a:lnTo>
                    <a:pt x="86" y="62"/>
                  </a:lnTo>
                  <a:lnTo>
                    <a:pt x="69" y="73"/>
                  </a:lnTo>
                  <a:lnTo>
                    <a:pt x="62" y="93"/>
                  </a:lnTo>
                  <a:lnTo>
                    <a:pt x="41" y="104"/>
                  </a:lnTo>
                  <a:lnTo>
                    <a:pt x="38" y="114"/>
                  </a:lnTo>
                  <a:lnTo>
                    <a:pt x="27" y="118"/>
                  </a:lnTo>
                  <a:lnTo>
                    <a:pt x="27" y="111"/>
                  </a:lnTo>
                  <a:lnTo>
                    <a:pt x="24" y="107"/>
                  </a:lnTo>
                  <a:lnTo>
                    <a:pt x="20" y="107"/>
                  </a:lnTo>
                  <a:lnTo>
                    <a:pt x="10" y="111"/>
                  </a:lnTo>
                  <a:lnTo>
                    <a:pt x="7" y="97"/>
                  </a:lnTo>
                  <a:lnTo>
                    <a:pt x="20" y="93"/>
                  </a:lnTo>
                  <a:lnTo>
                    <a:pt x="0" y="59"/>
                  </a:lnTo>
                  <a:lnTo>
                    <a:pt x="7" y="55"/>
                  </a:lnTo>
                  <a:lnTo>
                    <a:pt x="24" y="69"/>
                  </a:lnTo>
                  <a:lnTo>
                    <a:pt x="27" y="62"/>
                  </a:lnTo>
                  <a:lnTo>
                    <a:pt x="24" y="55"/>
                  </a:lnTo>
                  <a:lnTo>
                    <a:pt x="34" y="52"/>
                  </a:lnTo>
                  <a:lnTo>
                    <a:pt x="38" y="45"/>
                  </a:lnTo>
                  <a:lnTo>
                    <a:pt x="45" y="45"/>
                  </a:lnTo>
                  <a:lnTo>
                    <a:pt x="55" y="27"/>
                  </a:lnTo>
                  <a:lnTo>
                    <a:pt x="45" y="14"/>
                  </a:lnTo>
                  <a:lnTo>
                    <a:pt x="41" y="0"/>
                  </a:lnTo>
                  <a:lnTo>
                    <a:pt x="10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2" name="Freeform 69">
              <a:extLst>
                <a:ext uri="{FF2B5EF4-FFF2-40B4-BE49-F238E27FC236}">
                  <a16:creationId xmlns:a16="http://schemas.microsoft.com/office/drawing/2014/main" id="{E2AE4211-33EE-73F7-E1E3-3E85AC9198AC}"/>
                </a:ext>
                <a:ext uri="{C183D7F6-B498-43B3-948B-1728B52AA6E4}">
                  <adec:decorative xmlns:adec="http://schemas.microsoft.com/office/drawing/2017/decorative" val="1"/>
                </a:ext>
              </a:extLst>
            </p:cNvPr>
            <p:cNvSpPr>
              <a:spLocks/>
            </p:cNvSpPr>
            <p:nvPr/>
          </p:nvSpPr>
          <p:spPr bwMode="auto">
            <a:xfrm>
              <a:off x="10108220" y="3798207"/>
              <a:ext cx="183362" cy="241572"/>
            </a:xfrm>
            <a:custGeom>
              <a:avLst/>
              <a:gdLst>
                <a:gd name="T0" fmla="*/ 17 w 63"/>
                <a:gd name="T1" fmla="*/ 7 h 83"/>
                <a:gd name="T2" fmla="*/ 35 w 63"/>
                <a:gd name="T3" fmla="*/ 0 h 83"/>
                <a:gd name="T4" fmla="*/ 49 w 63"/>
                <a:gd name="T5" fmla="*/ 7 h 83"/>
                <a:gd name="T6" fmla="*/ 59 w 63"/>
                <a:gd name="T7" fmla="*/ 7 h 83"/>
                <a:gd name="T8" fmla="*/ 56 w 63"/>
                <a:gd name="T9" fmla="*/ 35 h 83"/>
                <a:gd name="T10" fmla="*/ 63 w 63"/>
                <a:gd name="T11" fmla="*/ 45 h 83"/>
                <a:gd name="T12" fmla="*/ 42 w 63"/>
                <a:gd name="T13" fmla="*/ 56 h 83"/>
                <a:gd name="T14" fmla="*/ 38 w 63"/>
                <a:gd name="T15" fmla="*/ 59 h 83"/>
                <a:gd name="T16" fmla="*/ 11 w 63"/>
                <a:gd name="T17" fmla="*/ 83 h 83"/>
                <a:gd name="T18" fmla="*/ 11 w 63"/>
                <a:gd name="T19" fmla="*/ 66 h 83"/>
                <a:gd name="T20" fmla="*/ 4 w 63"/>
                <a:gd name="T21" fmla="*/ 52 h 83"/>
                <a:gd name="T22" fmla="*/ 4 w 63"/>
                <a:gd name="T23" fmla="*/ 49 h 83"/>
                <a:gd name="T24" fmla="*/ 4 w 63"/>
                <a:gd name="T25" fmla="*/ 35 h 83"/>
                <a:gd name="T26" fmla="*/ 0 w 63"/>
                <a:gd name="T27" fmla="*/ 24 h 83"/>
                <a:gd name="T28" fmla="*/ 4 w 63"/>
                <a:gd name="T29" fmla="*/ 17 h 83"/>
                <a:gd name="T30" fmla="*/ 11 w 63"/>
                <a:gd name="T31" fmla="*/ 17 h 83"/>
                <a:gd name="T32" fmla="*/ 17 w 63"/>
                <a:gd name="T3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3">
                  <a:moveTo>
                    <a:pt x="17" y="7"/>
                  </a:moveTo>
                  <a:lnTo>
                    <a:pt x="35" y="0"/>
                  </a:lnTo>
                  <a:lnTo>
                    <a:pt x="49" y="7"/>
                  </a:lnTo>
                  <a:lnTo>
                    <a:pt x="59" y="7"/>
                  </a:lnTo>
                  <a:lnTo>
                    <a:pt x="56" y="35"/>
                  </a:lnTo>
                  <a:lnTo>
                    <a:pt x="63" y="45"/>
                  </a:lnTo>
                  <a:lnTo>
                    <a:pt x="42" y="56"/>
                  </a:lnTo>
                  <a:lnTo>
                    <a:pt x="38" y="59"/>
                  </a:lnTo>
                  <a:lnTo>
                    <a:pt x="11" y="83"/>
                  </a:lnTo>
                  <a:lnTo>
                    <a:pt x="11" y="66"/>
                  </a:lnTo>
                  <a:lnTo>
                    <a:pt x="4" y="52"/>
                  </a:lnTo>
                  <a:lnTo>
                    <a:pt x="4" y="49"/>
                  </a:lnTo>
                  <a:lnTo>
                    <a:pt x="4" y="35"/>
                  </a:lnTo>
                  <a:lnTo>
                    <a:pt x="0" y="24"/>
                  </a:lnTo>
                  <a:lnTo>
                    <a:pt x="4" y="17"/>
                  </a:lnTo>
                  <a:lnTo>
                    <a:pt x="11" y="17"/>
                  </a:lnTo>
                  <a:lnTo>
                    <a:pt x="17" y="7"/>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3" name="Freeform 70">
              <a:extLst>
                <a:ext uri="{FF2B5EF4-FFF2-40B4-BE49-F238E27FC236}">
                  <a16:creationId xmlns:a16="http://schemas.microsoft.com/office/drawing/2014/main" id="{A5FF367C-D634-6887-E896-E0232715FD81}"/>
                </a:ext>
                <a:ext uri="{C183D7F6-B498-43B3-948B-1728B52AA6E4}">
                  <adec:decorative xmlns:adec="http://schemas.microsoft.com/office/drawing/2017/decorative" val="1"/>
                </a:ext>
              </a:extLst>
            </p:cNvPr>
            <p:cNvSpPr>
              <a:spLocks/>
            </p:cNvSpPr>
            <p:nvPr/>
          </p:nvSpPr>
          <p:spPr bwMode="auto">
            <a:xfrm>
              <a:off x="10370165" y="3181182"/>
              <a:ext cx="314334" cy="445307"/>
            </a:xfrm>
            <a:custGeom>
              <a:avLst/>
              <a:gdLst>
                <a:gd name="T0" fmla="*/ 108 w 108"/>
                <a:gd name="T1" fmla="*/ 66 h 153"/>
                <a:gd name="T2" fmla="*/ 98 w 108"/>
                <a:gd name="T3" fmla="*/ 87 h 153"/>
                <a:gd name="T4" fmla="*/ 91 w 108"/>
                <a:gd name="T5" fmla="*/ 87 h 153"/>
                <a:gd name="T6" fmla="*/ 91 w 108"/>
                <a:gd name="T7" fmla="*/ 125 h 153"/>
                <a:gd name="T8" fmla="*/ 77 w 108"/>
                <a:gd name="T9" fmla="*/ 132 h 153"/>
                <a:gd name="T10" fmla="*/ 73 w 108"/>
                <a:gd name="T11" fmla="*/ 136 h 153"/>
                <a:gd name="T12" fmla="*/ 66 w 108"/>
                <a:gd name="T13" fmla="*/ 146 h 153"/>
                <a:gd name="T14" fmla="*/ 39 w 108"/>
                <a:gd name="T15" fmla="*/ 153 h 153"/>
                <a:gd name="T16" fmla="*/ 25 w 108"/>
                <a:gd name="T17" fmla="*/ 139 h 153"/>
                <a:gd name="T18" fmla="*/ 14 w 108"/>
                <a:gd name="T19" fmla="*/ 111 h 153"/>
                <a:gd name="T20" fmla="*/ 21 w 108"/>
                <a:gd name="T21" fmla="*/ 108 h 153"/>
                <a:gd name="T22" fmla="*/ 0 w 108"/>
                <a:gd name="T23" fmla="*/ 87 h 153"/>
                <a:gd name="T24" fmla="*/ 4 w 108"/>
                <a:gd name="T25" fmla="*/ 84 h 153"/>
                <a:gd name="T26" fmla="*/ 21 w 108"/>
                <a:gd name="T27" fmla="*/ 87 h 153"/>
                <a:gd name="T28" fmla="*/ 25 w 108"/>
                <a:gd name="T29" fmla="*/ 77 h 153"/>
                <a:gd name="T30" fmla="*/ 25 w 108"/>
                <a:gd name="T31" fmla="*/ 52 h 153"/>
                <a:gd name="T32" fmla="*/ 14 w 108"/>
                <a:gd name="T33" fmla="*/ 42 h 153"/>
                <a:gd name="T34" fmla="*/ 18 w 108"/>
                <a:gd name="T35" fmla="*/ 32 h 153"/>
                <a:gd name="T36" fmla="*/ 21 w 108"/>
                <a:gd name="T37" fmla="*/ 25 h 153"/>
                <a:gd name="T38" fmla="*/ 39 w 108"/>
                <a:gd name="T39" fmla="*/ 28 h 153"/>
                <a:gd name="T40" fmla="*/ 46 w 108"/>
                <a:gd name="T41" fmla="*/ 25 h 153"/>
                <a:gd name="T42" fmla="*/ 49 w 108"/>
                <a:gd name="T43" fmla="*/ 18 h 153"/>
                <a:gd name="T44" fmla="*/ 60 w 108"/>
                <a:gd name="T45" fmla="*/ 21 h 153"/>
                <a:gd name="T46" fmla="*/ 70 w 108"/>
                <a:gd name="T47" fmla="*/ 25 h 153"/>
                <a:gd name="T48" fmla="*/ 77 w 108"/>
                <a:gd name="T49" fmla="*/ 0 h 153"/>
                <a:gd name="T50" fmla="*/ 98 w 108"/>
                <a:gd name="T51" fmla="*/ 4 h 153"/>
                <a:gd name="T52" fmla="*/ 101 w 108"/>
                <a:gd name="T53" fmla="*/ 11 h 153"/>
                <a:gd name="T54" fmla="*/ 101 w 108"/>
                <a:gd name="T55" fmla="*/ 18 h 153"/>
                <a:gd name="T56" fmla="*/ 98 w 108"/>
                <a:gd name="T57" fmla="*/ 18 h 153"/>
                <a:gd name="T58" fmla="*/ 94 w 108"/>
                <a:gd name="T59" fmla="*/ 25 h 153"/>
                <a:gd name="T60" fmla="*/ 98 w 108"/>
                <a:gd name="T61" fmla="*/ 35 h 153"/>
                <a:gd name="T62" fmla="*/ 105 w 108"/>
                <a:gd name="T63" fmla="*/ 42 h 153"/>
                <a:gd name="T64" fmla="*/ 108 w 108"/>
                <a:gd name="T65" fmla="*/ 6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 h="153">
                  <a:moveTo>
                    <a:pt x="108" y="66"/>
                  </a:moveTo>
                  <a:lnTo>
                    <a:pt x="98" y="87"/>
                  </a:lnTo>
                  <a:lnTo>
                    <a:pt x="91" y="87"/>
                  </a:lnTo>
                  <a:lnTo>
                    <a:pt x="91" y="125"/>
                  </a:lnTo>
                  <a:lnTo>
                    <a:pt x="77" y="132"/>
                  </a:lnTo>
                  <a:lnTo>
                    <a:pt x="73" y="136"/>
                  </a:lnTo>
                  <a:lnTo>
                    <a:pt x="66" y="146"/>
                  </a:lnTo>
                  <a:lnTo>
                    <a:pt x="39" y="153"/>
                  </a:lnTo>
                  <a:lnTo>
                    <a:pt x="25" y="139"/>
                  </a:lnTo>
                  <a:lnTo>
                    <a:pt x="14" y="111"/>
                  </a:lnTo>
                  <a:lnTo>
                    <a:pt x="21" y="108"/>
                  </a:lnTo>
                  <a:lnTo>
                    <a:pt x="0" y="87"/>
                  </a:lnTo>
                  <a:lnTo>
                    <a:pt x="4" y="84"/>
                  </a:lnTo>
                  <a:lnTo>
                    <a:pt x="21" y="87"/>
                  </a:lnTo>
                  <a:lnTo>
                    <a:pt x="25" y="77"/>
                  </a:lnTo>
                  <a:lnTo>
                    <a:pt x="25" y="52"/>
                  </a:lnTo>
                  <a:lnTo>
                    <a:pt x="14" y="42"/>
                  </a:lnTo>
                  <a:lnTo>
                    <a:pt x="18" y="32"/>
                  </a:lnTo>
                  <a:lnTo>
                    <a:pt x="21" y="25"/>
                  </a:lnTo>
                  <a:lnTo>
                    <a:pt x="39" y="28"/>
                  </a:lnTo>
                  <a:lnTo>
                    <a:pt x="46" y="25"/>
                  </a:lnTo>
                  <a:lnTo>
                    <a:pt x="49" y="18"/>
                  </a:lnTo>
                  <a:lnTo>
                    <a:pt x="60" y="21"/>
                  </a:lnTo>
                  <a:lnTo>
                    <a:pt x="70" y="25"/>
                  </a:lnTo>
                  <a:lnTo>
                    <a:pt x="77" y="0"/>
                  </a:lnTo>
                  <a:lnTo>
                    <a:pt x="98" y="4"/>
                  </a:lnTo>
                  <a:lnTo>
                    <a:pt x="101" y="11"/>
                  </a:lnTo>
                  <a:lnTo>
                    <a:pt x="101" y="18"/>
                  </a:lnTo>
                  <a:lnTo>
                    <a:pt x="98" y="18"/>
                  </a:lnTo>
                  <a:lnTo>
                    <a:pt x="94" y="25"/>
                  </a:lnTo>
                  <a:lnTo>
                    <a:pt x="98" y="35"/>
                  </a:lnTo>
                  <a:lnTo>
                    <a:pt x="105" y="42"/>
                  </a:lnTo>
                  <a:lnTo>
                    <a:pt x="108" y="6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4" name="Freeform 71">
              <a:extLst>
                <a:ext uri="{FF2B5EF4-FFF2-40B4-BE49-F238E27FC236}">
                  <a16:creationId xmlns:a16="http://schemas.microsoft.com/office/drawing/2014/main" id="{A64C639D-AC8A-8484-11CE-BD305E55C577}"/>
                </a:ext>
                <a:ext uri="{C183D7F6-B498-43B3-948B-1728B52AA6E4}">
                  <adec:decorative xmlns:adec="http://schemas.microsoft.com/office/drawing/2017/decorative" val="1"/>
                </a:ext>
              </a:extLst>
            </p:cNvPr>
            <p:cNvSpPr>
              <a:spLocks/>
            </p:cNvSpPr>
            <p:nvPr/>
          </p:nvSpPr>
          <p:spPr bwMode="auto">
            <a:xfrm>
              <a:off x="10017996" y="3332528"/>
              <a:ext cx="180451" cy="305603"/>
            </a:xfrm>
            <a:custGeom>
              <a:avLst/>
              <a:gdLst>
                <a:gd name="T0" fmla="*/ 0 w 62"/>
                <a:gd name="T1" fmla="*/ 21 h 105"/>
                <a:gd name="T2" fmla="*/ 28 w 62"/>
                <a:gd name="T3" fmla="*/ 0 h 105"/>
                <a:gd name="T4" fmla="*/ 38 w 62"/>
                <a:gd name="T5" fmla="*/ 11 h 105"/>
                <a:gd name="T6" fmla="*/ 45 w 62"/>
                <a:gd name="T7" fmla="*/ 21 h 105"/>
                <a:gd name="T8" fmla="*/ 59 w 62"/>
                <a:gd name="T9" fmla="*/ 28 h 105"/>
                <a:gd name="T10" fmla="*/ 62 w 62"/>
                <a:gd name="T11" fmla="*/ 35 h 105"/>
                <a:gd name="T12" fmla="*/ 59 w 62"/>
                <a:gd name="T13" fmla="*/ 42 h 105"/>
                <a:gd name="T14" fmla="*/ 42 w 62"/>
                <a:gd name="T15" fmla="*/ 28 h 105"/>
                <a:gd name="T16" fmla="*/ 35 w 62"/>
                <a:gd name="T17" fmla="*/ 32 h 105"/>
                <a:gd name="T18" fmla="*/ 55 w 62"/>
                <a:gd name="T19" fmla="*/ 66 h 105"/>
                <a:gd name="T20" fmla="*/ 42 w 62"/>
                <a:gd name="T21" fmla="*/ 70 h 105"/>
                <a:gd name="T22" fmla="*/ 45 w 62"/>
                <a:gd name="T23" fmla="*/ 84 h 105"/>
                <a:gd name="T24" fmla="*/ 55 w 62"/>
                <a:gd name="T25" fmla="*/ 80 h 105"/>
                <a:gd name="T26" fmla="*/ 59 w 62"/>
                <a:gd name="T27" fmla="*/ 80 h 105"/>
                <a:gd name="T28" fmla="*/ 62 w 62"/>
                <a:gd name="T29" fmla="*/ 84 h 105"/>
                <a:gd name="T30" fmla="*/ 62 w 62"/>
                <a:gd name="T31" fmla="*/ 91 h 105"/>
                <a:gd name="T32" fmla="*/ 59 w 62"/>
                <a:gd name="T33" fmla="*/ 91 h 105"/>
                <a:gd name="T34" fmla="*/ 48 w 62"/>
                <a:gd name="T35" fmla="*/ 105 h 105"/>
                <a:gd name="T36" fmla="*/ 42 w 62"/>
                <a:gd name="T37" fmla="*/ 94 h 105"/>
                <a:gd name="T38" fmla="*/ 35 w 62"/>
                <a:gd name="T39" fmla="*/ 80 h 105"/>
                <a:gd name="T40" fmla="*/ 17 w 62"/>
                <a:gd name="T41" fmla="*/ 66 h 105"/>
                <a:gd name="T42" fmla="*/ 21 w 62"/>
                <a:gd name="T43" fmla="*/ 59 h 105"/>
                <a:gd name="T44" fmla="*/ 0 w 62"/>
                <a:gd name="T45"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105">
                  <a:moveTo>
                    <a:pt x="0" y="21"/>
                  </a:moveTo>
                  <a:lnTo>
                    <a:pt x="28" y="0"/>
                  </a:lnTo>
                  <a:lnTo>
                    <a:pt x="38" y="11"/>
                  </a:lnTo>
                  <a:lnTo>
                    <a:pt x="45" y="21"/>
                  </a:lnTo>
                  <a:lnTo>
                    <a:pt x="59" y="28"/>
                  </a:lnTo>
                  <a:lnTo>
                    <a:pt x="62" y="35"/>
                  </a:lnTo>
                  <a:lnTo>
                    <a:pt x="59" y="42"/>
                  </a:lnTo>
                  <a:lnTo>
                    <a:pt x="42" y="28"/>
                  </a:lnTo>
                  <a:lnTo>
                    <a:pt x="35" y="32"/>
                  </a:lnTo>
                  <a:lnTo>
                    <a:pt x="55" y="66"/>
                  </a:lnTo>
                  <a:lnTo>
                    <a:pt x="42" y="70"/>
                  </a:lnTo>
                  <a:lnTo>
                    <a:pt x="45" y="84"/>
                  </a:lnTo>
                  <a:lnTo>
                    <a:pt x="55" y="80"/>
                  </a:lnTo>
                  <a:lnTo>
                    <a:pt x="59" y="80"/>
                  </a:lnTo>
                  <a:lnTo>
                    <a:pt x="62" y="84"/>
                  </a:lnTo>
                  <a:lnTo>
                    <a:pt x="62" y="91"/>
                  </a:lnTo>
                  <a:lnTo>
                    <a:pt x="59" y="91"/>
                  </a:lnTo>
                  <a:lnTo>
                    <a:pt x="48" y="105"/>
                  </a:lnTo>
                  <a:lnTo>
                    <a:pt x="42" y="94"/>
                  </a:lnTo>
                  <a:lnTo>
                    <a:pt x="35" y="80"/>
                  </a:lnTo>
                  <a:lnTo>
                    <a:pt x="17" y="66"/>
                  </a:lnTo>
                  <a:lnTo>
                    <a:pt x="21" y="59"/>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5" name="Freeform 72">
              <a:extLst>
                <a:ext uri="{FF2B5EF4-FFF2-40B4-BE49-F238E27FC236}">
                  <a16:creationId xmlns:a16="http://schemas.microsoft.com/office/drawing/2014/main" id="{5D8ED512-38AD-1910-076E-0FB3BDD12562}"/>
                </a:ext>
                <a:ext uri="{C183D7F6-B498-43B3-948B-1728B52AA6E4}">
                  <adec:decorative xmlns:adec="http://schemas.microsoft.com/office/drawing/2017/decorative" val="1"/>
                </a:ext>
              </a:extLst>
            </p:cNvPr>
            <p:cNvSpPr>
              <a:spLocks/>
            </p:cNvSpPr>
            <p:nvPr/>
          </p:nvSpPr>
          <p:spPr bwMode="auto">
            <a:xfrm>
              <a:off x="10157700" y="3434396"/>
              <a:ext cx="285229" cy="343439"/>
            </a:xfrm>
            <a:custGeom>
              <a:avLst/>
              <a:gdLst>
                <a:gd name="T0" fmla="*/ 98 w 98"/>
                <a:gd name="T1" fmla="*/ 52 h 118"/>
                <a:gd name="T2" fmla="*/ 91 w 98"/>
                <a:gd name="T3" fmla="*/ 70 h 118"/>
                <a:gd name="T4" fmla="*/ 84 w 98"/>
                <a:gd name="T5" fmla="*/ 70 h 118"/>
                <a:gd name="T6" fmla="*/ 80 w 98"/>
                <a:gd name="T7" fmla="*/ 80 h 118"/>
                <a:gd name="T8" fmla="*/ 91 w 98"/>
                <a:gd name="T9" fmla="*/ 101 h 118"/>
                <a:gd name="T10" fmla="*/ 87 w 98"/>
                <a:gd name="T11" fmla="*/ 108 h 118"/>
                <a:gd name="T12" fmla="*/ 84 w 98"/>
                <a:gd name="T13" fmla="*/ 118 h 118"/>
                <a:gd name="T14" fmla="*/ 67 w 98"/>
                <a:gd name="T15" fmla="*/ 115 h 118"/>
                <a:gd name="T16" fmla="*/ 63 w 98"/>
                <a:gd name="T17" fmla="*/ 111 h 118"/>
                <a:gd name="T18" fmla="*/ 56 w 98"/>
                <a:gd name="T19" fmla="*/ 104 h 118"/>
                <a:gd name="T20" fmla="*/ 42 w 98"/>
                <a:gd name="T21" fmla="*/ 115 h 118"/>
                <a:gd name="T22" fmla="*/ 28 w 98"/>
                <a:gd name="T23" fmla="*/ 104 h 118"/>
                <a:gd name="T24" fmla="*/ 21 w 98"/>
                <a:gd name="T25" fmla="*/ 108 h 118"/>
                <a:gd name="T26" fmla="*/ 11 w 98"/>
                <a:gd name="T27" fmla="*/ 97 h 118"/>
                <a:gd name="T28" fmla="*/ 14 w 98"/>
                <a:gd name="T29" fmla="*/ 90 h 118"/>
                <a:gd name="T30" fmla="*/ 11 w 98"/>
                <a:gd name="T31" fmla="*/ 80 h 118"/>
                <a:gd name="T32" fmla="*/ 0 w 98"/>
                <a:gd name="T33" fmla="*/ 70 h 118"/>
                <a:gd name="T34" fmla="*/ 11 w 98"/>
                <a:gd name="T35" fmla="*/ 56 h 118"/>
                <a:gd name="T36" fmla="*/ 14 w 98"/>
                <a:gd name="T37" fmla="*/ 56 h 118"/>
                <a:gd name="T38" fmla="*/ 25 w 98"/>
                <a:gd name="T39" fmla="*/ 52 h 118"/>
                <a:gd name="T40" fmla="*/ 28 w 98"/>
                <a:gd name="T41" fmla="*/ 42 h 118"/>
                <a:gd name="T42" fmla="*/ 49 w 98"/>
                <a:gd name="T43" fmla="*/ 31 h 118"/>
                <a:gd name="T44" fmla="*/ 56 w 98"/>
                <a:gd name="T45" fmla="*/ 11 h 118"/>
                <a:gd name="T46" fmla="*/ 73 w 98"/>
                <a:gd name="T47" fmla="*/ 0 h 118"/>
                <a:gd name="T48" fmla="*/ 94 w 98"/>
                <a:gd name="T49" fmla="*/ 21 h 118"/>
                <a:gd name="T50" fmla="*/ 87 w 98"/>
                <a:gd name="T51" fmla="*/ 24 h 118"/>
                <a:gd name="T52" fmla="*/ 98 w 98"/>
                <a:gd name="T53" fmla="*/ 5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18">
                  <a:moveTo>
                    <a:pt x="98" y="52"/>
                  </a:moveTo>
                  <a:lnTo>
                    <a:pt x="91" y="70"/>
                  </a:lnTo>
                  <a:lnTo>
                    <a:pt x="84" y="70"/>
                  </a:lnTo>
                  <a:lnTo>
                    <a:pt x="80" y="80"/>
                  </a:lnTo>
                  <a:lnTo>
                    <a:pt x="91" y="101"/>
                  </a:lnTo>
                  <a:lnTo>
                    <a:pt x="87" y="108"/>
                  </a:lnTo>
                  <a:lnTo>
                    <a:pt x="84" y="118"/>
                  </a:lnTo>
                  <a:lnTo>
                    <a:pt x="67" y="115"/>
                  </a:lnTo>
                  <a:lnTo>
                    <a:pt x="63" y="111"/>
                  </a:lnTo>
                  <a:lnTo>
                    <a:pt x="56" y="104"/>
                  </a:lnTo>
                  <a:lnTo>
                    <a:pt x="42" y="115"/>
                  </a:lnTo>
                  <a:lnTo>
                    <a:pt x="28" y="104"/>
                  </a:lnTo>
                  <a:lnTo>
                    <a:pt x="21" y="108"/>
                  </a:lnTo>
                  <a:lnTo>
                    <a:pt x="11" y="97"/>
                  </a:lnTo>
                  <a:lnTo>
                    <a:pt x="14" y="90"/>
                  </a:lnTo>
                  <a:lnTo>
                    <a:pt x="11" y="80"/>
                  </a:lnTo>
                  <a:lnTo>
                    <a:pt x="0" y="70"/>
                  </a:lnTo>
                  <a:lnTo>
                    <a:pt x="11" y="56"/>
                  </a:lnTo>
                  <a:lnTo>
                    <a:pt x="14" y="56"/>
                  </a:lnTo>
                  <a:lnTo>
                    <a:pt x="25" y="52"/>
                  </a:lnTo>
                  <a:lnTo>
                    <a:pt x="28" y="42"/>
                  </a:lnTo>
                  <a:lnTo>
                    <a:pt x="49" y="31"/>
                  </a:lnTo>
                  <a:lnTo>
                    <a:pt x="56" y="11"/>
                  </a:lnTo>
                  <a:lnTo>
                    <a:pt x="73" y="0"/>
                  </a:lnTo>
                  <a:lnTo>
                    <a:pt x="94" y="21"/>
                  </a:lnTo>
                  <a:lnTo>
                    <a:pt x="87" y="24"/>
                  </a:lnTo>
                  <a:lnTo>
                    <a:pt x="98"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6" name="Freeform 73">
              <a:extLst>
                <a:ext uri="{FF2B5EF4-FFF2-40B4-BE49-F238E27FC236}">
                  <a16:creationId xmlns:a16="http://schemas.microsoft.com/office/drawing/2014/main" id="{2C49DCF1-5F59-13E3-4BD0-EA02B7D14B41}"/>
                </a:ext>
                <a:ext uri="{C183D7F6-B498-43B3-948B-1728B52AA6E4}">
                  <adec:decorative xmlns:adec="http://schemas.microsoft.com/office/drawing/2017/decorative" val="1"/>
                </a:ext>
              </a:extLst>
            </p:cNvPr>
            <p:cNvSpPr>
              <a:spLocks/>
            </p:cNvSpPr>
            <p:nvPr/>
          </p:nvSpPr>
          <p:spPr bwMode="auto">
            <a:xfrm>
              <a:off x="10218820" y="3929180"/>
              <a:ext cx="224109" cy="253214"/>
            </a:xfrm>
            <a:custGeom>
              <a:avLst/>
              <a:gdLst>
                <a:gd name="T0" fmla="*/ 56 w 77"/>
                <a:gd name="T1" fmla="*/ 11 h 87"/>
                <a:gd name="T2" fmla="*/ 63 w 77"/>
                <a:gd name="T3" fmla="*/ 17 h 87"/>
                <a:gd name="T4" fmla="*/ 70 w 77"/>
                <a:gd name="T5" fmla="*/ 21 h 87"/>
                <a:gd name="T6" fmla="*/ 70 w 77"/>
                <a:gd name="T7" fmla="*/ 24 h 87"/>
                <a:gd name="T8" fmla="*/ 70 w 77"/>
                <a:gd name="T9" fmla="*/ 31 h 87"/>
                <a:gd name="T10" fmla="*/ 73 w 77"/>
                <a:gd name="T11" fmla="*/ 38 h 87"/>
                <a:gd name="T12" fmla="*/ 77 w 77"/>
                <a:gd name="T13" fmla="*/ 52 h 87"/>
                <a:gd name="T14" fmla="*/ 66 w 77"/>
                <a:gd name="T15" fmla="*/ 59 h 87"/>
                <a:gd name="T16" fmla="*/ 63 w 77"/>
                <a:gd name="T17" fmla="*/ 66 h 87"/>
                <a:gd name="T18" fmla="*/ 70 w 77"/>
                <a:gd name="T19" fmla="*/ 73 h 87"/>
                <a:gd name="T20" fmla="*/ 59 w 77"/>
                <a:gd name="T21" fmla="*/ 80 h 87"/>
                <a:gd name="T22" fmla="*/ 49 w 77"/>
                <a:gd name="T23" fmla="*/ 76 h 87"/>
                <a:gd name="T24" fmla="*/ 39 w 77"/>
                <a:gd name="T25" fmla="*/ 87 h 87"/>
                <a:gd name="T26" fmla="*/ 28 w 77"/>
                <a:gd name="T27" fmla="*/ 83 h 87"/>
                <a:gd name="T28" fmla="*/ 32 w 77"/>
                <a:gd name="T29" fmla="*/ 76 h 87"/>
                <a:gd name="T30" fmla="*/ 28 w 77"/>
                <a:gd name="T31" fmla="*/ 52 h 87"/>
                <a:gd name="T32" fmla="*/ 21 w 77"/>
                <a:gd name="T33" fmla="*/ 42 h 87"/>
                <a:gd name="T34" fmla="*/ 18 w 77"/>
                <a:gd name="T35" fmla="*/ 28 h 87"/>
                <a:gd name="T36" fmla="*/ 0 w 77"/>
                <a:gd name="T37" fmla="*/ 14 h 87"/>
                <a:gd name="T38" fmla="*/ 4 w 77"/>
                <a:gd name="T39" fmla="*/ 11 h 87"/>
                <a:gd name="T40" fmla="*/ 25 w 77"/>
                <a:gd name="T41" fmla="*/ 0 h 87"/>
                <a:gd name="T42" fmla="*/ 52 w 77"/>
                <a:gd name="T43" fmla="*/ 11 h 87"/>
                <a:gd name="T44" fmla="*/ 56 w 77"/>
                <a:gd name="T4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87">
                  <a:moveTo>
                    <a:pt x="56" y="11"/>
                  </a:moveTo>
                  <a:lnTo>
                    <a:pt x="63" y="17"/>
                  </a:lnTo>
                  <a:lnTo>
                    <a:pt x="70" y="21"/>
                  </a:lnTo>
                  <a:lnTo>
                    <a:pt x="70" y="24"/>
                  </a:lnTo>
                  <a:lnTo>
                    <a:pt x="70" y="31"/>
                  </a:lnTo>
                  <a:lnTo>
                    <a:pt x="73" y="38"/>
                  </a:lnTo>
                  <a:lnTo>
                    <a:pt x="77" y="52"/>
                  </a:lnTo>
                  <a:lnTo>
                    <a:pt x="66" y="59"/>
                  </a:lnTo>
                  <a:lnTo>
                    <a:pt x="63" y="66"/>
                  </a:lnTo>
                  <a:lnTo>
                    <a:pt x="70" y="73"/>
                  </a:lnTo>
                  <a:lnTo>
                    <a:pt x="59" y="80"/>
                  </a:lnTo>
                  <a:lnTo>
                    <a:pt x="49" y="76"/>
                  </a:lnTo>
                  <a:lnTo>
                    <a:pt x="39" y="87"/>
                  </a:lnTo>
                  <a:lnTo>
                    <a:pt x="28" y="83"/>
                  </a:lnTo>
                  <a:lnTo>
                    <a:pt x="32" y="76"/>
                  </a:lnTo>
                  <a:lnTo>
                    <a:pt x="28" y="52"/>
                  </a:lnTo>
                  <a:lnTo>
                    <a:pt x="21" y="42"/>
                  </a:lnTo>
                  <a:lnTo>
                    <a:pt x="18" y="28"/>
                  </a:lnTo>
                  <a:lnTo>
                    <a:pt x="0" y="14"/>
                  </a:lnTo>
                  <a:lnTo>
                    <a:pt x="4" y="11"/>
                  </a:lnTo>
                  <a:lnTo>
                    <a:pt x="25" y="0"/>
                  </a:lnTo>
                  <a:lnTo>
                    <a:pt x="52" y="11"/>
                  </a:lnTo>
                  <a:lnTo>
                    <a:pt x="56" y="1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67" name="Freeform 74">
              <a:extLst>
                <a:ext uri="{FF2B5EF4-FFF2-40B4-BE49-F238E27FC236}">
                  <a16:creationId xmlns:a16="http://schemas.microsoft.com/office/drawing/2014/main" id="{01FDA76E-50B5-4BBA-C2B1-0DE3A48BAC45}"/>
                </a:ext>
                <a:ext uri="{C183D7F6-B498-43B3-948B-1728B52AA6E4}">
                  <adec:decorative xmlns:adec="http://schemas.microsoft.com/office/drawing/2017/decorative" val="1"/>
                </a:ext>
              </a:extLst>
            </p:cNvPr>
            <p:cNvSpPr>
              <a:spLocks/>
            </p:cNvSpPr>
            <p:nvPr/>
          </p:nvSpPr>
          <p:spPr bwMode="auto">
            <a:xfrm>
              <a:off x="9907397" y="3556636"/>
              <a:ext cx="372544" cy="384186"/>
            </a:xfrm>
            <a:custGeom>
              <a:avLst/>
              <a:gdLst>
                <a:gd name="T0" fmla="*/ 20 w 128"/>
                <a:gd name="T1" fmla="*/ 7 h 132"/>
                <a:gd name="T2" fmla="*/ 31 w 128"/>
                <a:gd name="T3" fmla="*/ 24 h 132"/>
                <a:gd name="T4" fmla="*/ 34 w 128"/>
                <a:gd name="T5" fmla="*/ 17 h 132"/>
                <a:gd name="T6" fmla="*/ 38 w 128"/>
                <a:gd name="T7" fmla="*/ 14 h 132"/>
                <a:gd name="T8" fmla="*/ 45 w 128"/>
                <a:gd name="T9" fmla="*/ 21 h 132"/>
                <a:gd name="T10" fmla="*/ 48 w 128"/>
                <a:gd name="T11" fmla="*/ 14 h 132"/>
                <a:gd name="T12" fmla="*/ 73 w 128"/>
                <a:gd name="T13" fmla="*/ 34 h 132"/>
                <a:gd name="T14" fmla="*/ 86 w 128"/>
                <a:gd name="T15" fmla="*/ 28 h 132"/>
                <a:gd name="T16" fmla="*/ 97 w 128"/>
                <a:gd name="T17" fmla="*/ 38 h 132"/>
                <a:gd name="T18" fmla="*/ 100 w 128"/>
                <a:gd name="T19" fmla="*/ 48 h 132"/>
                <a:gd name="T20" fmla="*/ 97 w 128"/>
                <a:gd name="T21" fmla="*/ 55 h 132"/>
                <a:gd name="T22" fmla="*/ 107 w 128"/>
                <a:gd name="T23" fmla="*/ 66 h 132"/>
                <a:gd name="T24" fmla="*/ 114 w 128"/>
                <a:gd name="T25" fmla="*/ 62 h 132"/>
                <a:gd name="T26" fmla="*/ 128 w 128"/>
                <a:gd name="T27" fmla="*/ 73 h 132"/>
                <a:gd name="T28" fmla="*/ 128 w 128"/>
                <a:gd name="T29" fmla="*/ 90 h 132"/>
                <a:gd name="T30" fmla="*/ 118 w 128"/>
                <a:gd name="T31" fmla="*/ 90 h 132"/>
                <a:gd name="T32" fmla="*/ 104 w 128"/>
                <a:gd name="T33" fmla="*/ 83 h 132"/>
                <a:gd name="T34" fmla="*/ 86 w 128"/>
                <a:gd name="T35" fmla="*/ 90 h 132"/>
                <a:gd name="T36" fmla="*/ 80 w 128"/>
                <a:gd name="T37" fmla="*/ 100 h 132"/>
                <a:gd name="T38" fmla="*/ 73 w 128"/>
                <a:gd name="T39" fmla="*/ 100 h 132"/>
                <a:gd name="T40" fmla="*/ 69 w 128"/>
                <a:gd name="T41" fmla="*/ 107 h 132"/>
                <a:gd name="T42" fmla="*/ 73 w 128"/>
                <a:gd name="T43" fmla="*/ 118 h 132"/>
                <a:gd name="T44" fmla="*/ 73 w 128"/>
                <a:gd name="T45" fmla="*/ 132 h 132"/>
                <a:gd name="T46" fmla="*/ 48 w 128"/>
                <a:gd name="T47" fmla="*/ 121 h 132"/>
                <a:gd name="T48" fmla="*/ 34 w 128"/>
                <a:gd name="T49" fmla="*/ 107 h 132"/>
                <a:gd name="T50" fmla="*/ 24 w 128"/>
                <a:gd name="T51" fmla="*/ 93 h 132"/>
                <a:gd name="T52" fmla="*/ 7 w 128"/>
                <a:gd name="T53" fmla="*/ 62 h 132"/>
                <a:gd name="T54" fmla="*/ 7 w 128"/>
                <a:gd name="T55" fmla="*/ 52 h 132"/>
                <a:gd name="T56" fmla="*/ 10 w 128"/>
                <a:gd name="T57" fmla="*/ 52 h 132"/>
                <a:gd name="T58" fmla="*/ 10 w 128"/>
                <a:gd name="T59" fmla="*/ 41 h 132"/>
                <a:gd name="T60" fmla="*/ 7 w 128"/>
                <a:gd name="T61" fmla="*/ 31 h 132"/>
                <a:gd name="T62" fmla="*/ 10 w 128"/>
                <a:gd name="T63" fmla="*/ 24 h 132"/>
                <a:gd name="T64" fmla="*/ 0 w 128"/>
                <a:gd name="T65" fmla="*/ 17 h 132"/>
                <a:gd name="T66" fmla="*/ 3 w 128"/>
                <a:gd name="T67" fmla="*/ 3 h 132"/>
                <a:gd name="T68" fmla="*/ 10 w 128"/>
                <a:gd name="T69" fmla="*/ 0 h 132"/>
                <a:gd name="T70" fmla="*/ 20 w 128"/>
                <a:gd name="T71"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32">
                  <a:moveTo>
                    <a:pt x="20" y="7"/>
                  </a:moveTo>
                  <a:lnTo>
                    <a:pt x="31" y="24"/>
                  </a:lnTo>
                  <a:lnTo>
                    <a:pt x="34" y="17"/>
                  </a:lnTo>
                  <a:lnTo>
                    <a:pt x="38" y="14"/>
                  </a:lnTo>
                  <a:lnTo>
                    <a:pt x="45" y="21"/>
                  </a:lnTo>
                  <a:lnTo>
                    <a:pt x="48" y="14"/>
                  </a:lnTo>
                  <a:lnTo>
                    <a:pt x="73" y="34"/>
                  </a:lnTo>
                  <a:lnTo>
                    <a:pt x="86" y="28"/>
                  </a:lnTo>
                  <a:lnTo>
                    <a:pt x="97" y="38"/>
                  </a:lnTo>
                  <a:lnTo>
                    <a:pt x="100" y="48"/>
                  </a:lnTo>
                  <a:lnTo>
                    <a:pt x="97" y="55"/>
                  </a:lnTo>
                  <a:lnTo>
                    <a:pt x="107" y="66"/>
                  </a:lnTo>
                  <a:lnTo>
                    <a:pt x="114" y="62"/>
                  </a:lnTo>
                  <a:lnTo>
                    <a:pt x="128" y="73"/>
                  </a:lnTo>
                  <a:lnTo>
                    <a:pt x="128" y="90"/>
                  </a:lnTo>
                  <a:lnTo>
                    <a:pt x="118" y="90"/>
                  </a:lnTo>
                  <a:lnTo>
                    <a:pt x="104" y="83"/>
                  </a:lnTo>
                  <a:lnTo>
                    <a:pt x="86" y="90"/>
                  </a:lnTo>
                  <a:lnTo>
                    <a:pt x="80" y="100"/>
                  </a:lnTo>
                  <a:lnTo>
                    <a:pt x="73" y="100"/>
                  </a:lnTo>
                  <a:lnTo>
                    <a:pt x="69" y="107"/>
                  </a:lnTo>
                  <a:lnTo>
                    <a:pt x="73" y="118"/>
                  </a:lnTo>
                  <a:lnTo>
                    <a:pt x="73" y="132"/>
                  </a:lnTo>
                  <a:lnTo>
                    <a:pt x="48" y="121"/>
                  </a:lnTo>
                  <a:lnTo>
                    <a:pt x="34" y="107"/>
                  </a:lnTo>
                  <a:lnTo>
                    <a:pt x="24" y="93"/>
                  </a:lnTo>
                  <a:lnTo>
                    <a:pt x="7" y="62"/>
                  </a:lnTo>
                  <a:lnTo>
                    <a:pt x="7" y="52"/>
                  </a:lnTo>
                  <a:lnTo>
                    <a:pt x="10" y="52"/>
                  </a:lnTo>
                  <a:lnTo>
                    <a:pt x="10" y="41"/>
                  </a:lnTo>
                  <a:lnTo>
                    <a:pt x="7" y="31"/>
                  </a:lnTo>
                  <a:lnTo>
                    <a:pt x="10" y="24"/>
                  </a:lnTo>
                  <a:lnTo>
                    <a:pt x="0" y="17"/>
                  </a:lnTo>
                  <a:lnTo>
                    <a:pt x="3" y="3"/>
                  </a:lnTo>
                  <a:lnTo>
                    <a:pt x="10" y="0"/>
                  </a:lnTo>
                  <a:lnTo>
                    <a:pt x="2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68" name="Freeform 75">
              <a:extLst>
                <a:ext uri="{FF2B5EF4-FFF2-40B4-BE49-F238E27FC236}">
                  <a16:creationId xmlns:a16="http://schemas.microsoft.com/office/drawing/2014/main" id="{83079489-7CF3-AFF2-B055-95794FFD773B}"/>
                </a:ext>
                <a:ext uri="{C183D7F6-B498-43B3-948B-1728B52AA6E4}">
                  <adec:decorative xmlns:adec="http://schemas.microsoft.com/office/drawing/2017/decorative" val="1"/>
                </a:ext>
              </a:extLst>
            </p:cNvPr>
            <p:cNvSpPr>
              <a:spLocks/>
            </p:cNvSpPr>
            <p:nvPr/>
          </p:nvSpPr>
          <p:spPr bwMode="auto">
            <a:xfrm>
              <a:off x="10271208" y="3707983"/>
              <a:ext cx="384186" cy="331797"/>
            </a:xfrm>
            <a:custGeom>
              <a:avLst/>
              <a:gdLst>
                <a:gd name="T0" fmla="*/ 48 w 132"/>
                <a:gd name="T1" fmla="*/ 14 h 114"/>
                <a:gd name="T2" fmla="*/ 66 w 132"/>
                <a:gd name="T3" fmla="*/ 17 h 114"/>
                <a:gd name="T4" fmla="*/ 69 w 132"/>
                <a:gd name="T5" fmla="*/ 10 h 114"/>
                <a:gd name="T6" fmla="*/ 80 w 132"/>
                <a:gd name="T7" fmla="*/ 14 h 114"/>
                <a:gd name="T8" fmla="*/ 87 w 132"/>
                <a:gd name="T9" fmla="*/ 7 h 114"/>
                <a:gd name="T10" fmla="*/ 97 w 132"/>
                <a:gd name="T11" fmla="*/ 7 h 114"/>
                <a:gd name="T12" fmla="*/ 104 w 132"/>
                <a:gd name="T13" fmla="*/ 0 h 114"/>
                <a:gd name="T14" fmla="*/ 114 w 132"/>
                <a:gd name="T15" fmla="*/ 7 h 114"/>
                <a:gd name="T16" fmla="*/ 128 w 132"/>
                <a:gd name="T17" fmla="*/ 14 h 114"/>
                <a:gd name="T18" fmla="*/ 107 w 132"/>
                <a:gd name="T19" fmla="*/ 35 h 114"/>
                <a:gd name="T20" fmla="*/ 107 w 132"/>
                <a:gd name="T21" fmla="*/ 41 h 114"/>
                <a:gd name="T22" fmla="*/ 104 w 132"/>
                <a:gd name="T23" fmla="*/ 59 h 114"/>
                <a:gd name="T24" fmla="*/ 107 w 132"/>
                <a:gd name="T25" fmla="*/ 73 h 114"/>
                <a:gd name="T26" fmla="*/ 121 w 132"/>
                <a:gd name="T27" fmla="*/ 87 h 114"/>
                <a:gd name="T28" fmla="*/ 132 w 132"/>
                <a:gd name="T29" fmla="*/ 104 h 114"/>
                <a:gd name="T30" fmla="*/ 118 w 132"/>
                <a:gd name="T31" fmla="*/ 114 h 114"/>
                <a:gd name="T32" fmla="*/ 73 w 132"/>
                <a:gd name="T33" fmla="*/ 90 h 114"/>
                <a:gd name="T34" fmla="*/ 48 w 132"/>
                <a:gd name="T35" fmla="*/ 87 h 114"/>
                <a:gd name="T36" fmla="*/ 38 w 132"/>
                <a:gd name="T37" fmla="*/ 87 h 114"/>
                <a:gd name="T38" fmla="*/ 34 w 132"/>
                <a:gd name="T39" fmla="*/ 87 h 114"/>
                <a:gd name="T40" fmla="*/ 7 w 132"/>
                <a:gd name="T41" fmla="*/ 76 h 114"/>
                <a:gd name="T42" fmla="*/ 0 w 132"/>
                <a:gd name="T43" fmla="*/ 66 h 114"/>
                <a:gd name="T44" fmla="*/ 3 w 132"/>
                <a:gd name="T45" fmla="*/ 38 h 114"/>
                <a:gd name="T46" fmla="*/ 3 w 132"/>
                <a:gd name="T47" fmla="*/ 21 h 114"/>
                <a:gd name="T48" fmla="*/ 17 w 132"/>
                <a:gd name="T49" fmla="*/ 10 h 114"/>
                <a:gd name="T50" fmla="*/ 24 w 132"/>
                <a:gd name="T51" fmla="*/ 17 h 114"/>
                <a:gd name="T52" fmla="*/ 28 w 132"/>
                <a:gd name="T53" fmla="*/ 21 h 114"/>
                <a:gd name="T54" fmla="*/ 45 w 132"/>
                <a:gd name="T55" fmla="*/ 24 h 114"/>
                <a:gd name="T56" fmla="*/ 48 w 132"/>
                <a:gd name="T57"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14">
                  <a:moveTo>
                    <a:pt x="48" y="14"/>
                  </a:moveTo>
                  <a:lnTo>
                    <a:pt x="66" y="17"/>
                  </a:lnTo>
                  <a:lnTo>
                    <a:pt x="69" y="10"/>
                  </a:lnTo>
                  <a:lnTo>
                    <a:pt x="80" y="14"/>
                  </a:lnTo>
                  <a:lnTo>
                    <a:pt x="87" y="7"/>
                  </a:lnTo>
                  <a:lnTo>
                    <a:pt x="97" y="7"/>
                  </a:lnTo>
                  <a:lnTo>
                    <a:pt x="104" y="0"/>
                  </a:lnTo>
                  <a:lnTo>
                    <a:pt x="114" y="7"/>
                  </a:lnTo>
                  <a:lnTo>
                    <a:pt x="128" y="14"/>
                  </a:lnTo>
                  <a:lnTo>
                    <a:pt x="107" y="35"/>
                  </a:lnTo>
                  <a:lnTo>
                    <a:pt x="107" y="41"/>
                  </a:lnTo>
                  <a:lnTo>
                    <a:pt x="104" y="59"/>
                  </a:lnTo>
                  <a:lnTo>
                    <a:pt x="107" y="73"/>
                  </a:lnTo>
                  <a:lnTo>
                    <a:pt x="121" y="87"/>
                  </a:lnTo>
                  <a:lnTo>
                    <a:pt x="132" y="104"/>
                  </a:lnTo>
                  <a:lnTo>
                    <a:pt x="118" y="114"/>
                  </a:lnTo>
                  <a:lnTo>
                    <a:pt x="73" y="90"/>
                  </a:lnTo>
                  <a:lnTo>
                    <a:pt x="48" y="87"/>
                  </a:lnTo>
                  <a:lnTo>
                    <a:pt x="38" y="87"/>
                  </a:lnTo>
                  <a:lnTo>
                    <a:pt x="34" y="87"/>
                  </a:lnTo>
                  <a:lnTo>
                    <a:pt x="7" y="76"/>
                  </a:lnTo>
                  <a:lnTo>
                    <a:pt x="0" y="66"/>
                  </a:lnTo>
                  <a:lnTo>
                    <a:pt x="3" y="38"/>
                  </a:lnTo>
                  <a:lnTo>
                    <a:pt x="3" y="21"/>
                  </a:lnTo>
                  <a:lnTo>
                    <a:pt x="17" y="10"/>
                  </a:lnTo>
                  <a:lnTo>
                    <a:pt x="24" y="17"/>
                  </a:lnTo>
                  <a:lnTo>
                    <a:pt x="28" y="21"/>
                  </a:lnTo>
                  <a:lnTo>
                    <a:pt x="45" y="24"/>
                  </a:lnTo>
                  <a:lnTo>
                    <a:pt x="48"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469" name="Freeform 76">
              <a:extLst>
                <a:ext uri="{FF2B5EF4-FFF2-40B4-BE49-F238E27FC236}">
                  <a16:creationId xmlns:a16="http://schemas.microsoft.com/office/drawing/2014/main" id="{4C9F8794-8914-5147-0C9C-CFD112D881CC}"/>
                </a:ext>
                <a:ext uri="{C183D7F6-B498-43B3-948B-1728B52AA6E4}">
                  <adec:decorative xmlns:adec="http://schemas.microsoft.com/office/drawing/2017/decorative" val="1"/>
                </a:ext>
              </a:extLst>
            </p:cNvPr>
            <p:cNvSpPr>
              <a:spLocks/>
            </p:cNvSpPr>
            <p:nvPr/>
          </p:nvSpPr>
          <p:spPr bwMode="auto">
            <a:xfrm>
              <a:off x="10119863" y="5425175"/>
              <a:ext cx="119331" cy="171720"/>
            </a:xfrm>
            <a:custGeom>
              <a:avLst/>
              <a:gdLst>
                <a:gd name="T0" fmla="*/ 41 w 41"/>
                <a:gd name="T1" fmla="*/ 20 h 59"/>
                <a:gd name="T2" fmla="*/ 41 w 41"/>
                <a:gd name="T3" fmla="*/ 31 h 59"/>
                <a:gd name="T4" fmla="*/ 31 w 41"/>
                <a:gd name="T5" fmla="*/ 38 h 59"/>
                <a:gd name="T6" fmla="*/ 34 w 41"/>
                <a:gd name="T7" fmla="*/ 45 h 59"/>
                <a:gd name="T8" fmla="*/ 31 w 41"/>
                <a:gd name="T9" fmla="*/ 59 h 59"/>
                <a:gd name="T10" fmla="*/ 10 w 41"/>
                <a:gd name="T11" fmla="*/ 59 h 59"/>
                <a:gd name="T12" fmla="*/ 7 w 41"/>
                <a:gd name="T13" fmla="*/ 48 h 59"/>
                <a:gd name="T14" fmla="*/ 0 w 41"/>
                <a:gd name="T15" fmla="*/ 45 h 59"/>
                <a:gd name="T16" fmla="*/ 3 w 41"/>
                <a:gd name="T17" fmla="*/ 24 h 59"/>
                <a:gd name="T18" fmla="*/ 10 w 41"/>
                <a:gd name="T19" fmla="*/ 3 h 59"/>
                <a:gd name="T20" fmla="*/ 13 w 41"/>
                <a:gd name="T21" fmla="*/ 0 h 59"/>
                <a:gd name="T22" fmla="*/ 24 w 41"/>
                <a:gd name="T23" fmla="*/ 3 h 59"/>
                <a:gd name="T24" fmla="*/ 31 w 41"/>
                <a:gd name="T25" fmla="*/ 17 h 59"/>
                <a:gd name="T26" fmla="*/ 38 w 41"/>
                <a:gd name="T27" fmla="*/ 20 h 59"/>
                <a:gd name="T28" fmla="*/ 41 w 41"/>
                <a:gd name="T2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59">
                  <a:moveTo>
                    <a:pt x="41" y="20"/>
                  </a:moveTo>
                  <a:lnTo>
                    <a:pt x="41" y="31"/>
                  </a:lnTo>
                  <a:lnTo>
                    <a:pt x="31" y="38"/>
                  </a:lnTo>
                  <a:lnTo>
                    <a:pt x="34" y="45"/>
                  </a:lnTo>
                  <a:lnTo>
                    <a:pt x="31" y="59"/>
                  </a:lnTo>
                  <a:lnTo>
                    <a:pt x="10" y="59"/>
                  </a:lnTo>
                  <a:lnTo>
                    <a:pt x="7" y="48"/>
                  </a:lnTo>
                  <a:lnTo>
                    <a:pt x="0" y="45"/>
                  </a:lnTo>
                  <a:lnTo>
                    <a:pt x="3" y="24"/>
                  </a:lnTo>
                  <a:lnTo>
                    <a:pt x="10" y="3"/>
                  </a:lnTo>
                  <a:lnTo>
                    <a:pt x="13" y="0"/>
                  </a:lnTo>
                  <a:lnTo>
                    <a:pt x="24" y="3"/>
                  </a:lnTo>
                  <a:lnTo>
                    <a:pt x="31" y="17"/>
                  </a:lnTo>
                  <a:lnTo>
                    <a:pt x="38" y="20"/>
                  </a:lnTo>
                  <a:lnTo>
                    <a:pt x="41" y="2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0" name="Freeform 77">
              <a:extLst>
                <a:ext uri="{FF2B5EF4-FFF2-40B4-BE49-F238E27FC236}">
                  <a16:creationId xmlns:a16="http://schemas.microsoft.com/office/drawing/2014/main" id="{0A5EEC33-5B2A-5CA1-F903-662349BE1709}"/>
                </a:ext>
                <a:ext uri="{C183D7F6-B498-43B3-948B-1728B52AA6E4}">
                  <adec:decorative xmlns:adec="http://schemas.microsoft.com/office/drawing/2017/decorative" val="1"/>
                </a:ext>
              </a:extLst>
            </p:cNvPr>
            <p:cNvSpPr>
              <a:spLocks/>
            </p:cNvSpPr>
            <p:nvPr/>
          </p:nvSpPr>
          <p:spPr bwMode="auto">
            <a:xfrm>
              <a:off x="10058742" y="5736597"/>
              <a:ext cx="151346" cy="253214"/>
            </a:xfrm>
            <a:custGeom>
              <a:avLst/>
              <a:gdLst>
                <a:gd name="T0" fmla="*/ 21 w 52"/>
                <a:gd name="T1" fmla="*/ 0 h 87"/>
                <a:gd name="T2" fmla="*/ 28 w 52"/>
                <a:gd name="T3" fmla="*/ 7 h 87"/>
                <a:gd name="T4" fmla="*/ 21 w 52"/>
                <a:gd name="T5" fmla="*/ 21 h 87"/>
                <a:gd name="T6" fmla="*/ 28 w 52"/>
                <a:gd name="T7" fmla="*/ 31 h 87"/>
                <a:gd name="T8" fmla="*/ 31 w 52"/>
                <a:gd name="T9" fmla="*/ 24 h 87"/>
                <a:gd name="T10" fmla="*/ 45 w 52"/>
                <a:gd name="T11" fmla="*/ 28 h 87"/>
                <a:gd name="T12" fmla="*/ 52 w 52"/>
                <a:gd name="T13" fmla="*/ 52 h 87"/>
                <a:gd name="T14" fmla="*/ 41 w 52"/>
                <a:gd name="T15" fmla="*/ 56 h 87"/>
                <a:gd name="T16" fmla="*/ 45 w 52"/>
                <a:gd name="T17" fmla="*/ 66 h 87"/>
                <a:gd name="T18" fmla="*/ 34 w 52"/>
                <a:gd name="T19" fmla="*/ 69 h 87"/>
                <a:gd name="T20" fmla="*/ 34 w 52"/>
                <a:gd name="T21" fmla="*/ 76 h 87"/>
                <a:gd name="T22" fmla="*/ 24 w 52"/>
                <a:gd name="T23" fmla="*/ 87 h 87"/>
                <a:gd name="T24" fmla="*/ 17 w 52"/>
                <a:gd name="T25" fmla="*/ 83 h 87"/>
                <a:gd name="T26" fmla="*/ 14 w 52"/>
                <a:gd name="T27" fmla="*/ 83 h 87"/>
                <a:gd name="T28" fmla="*/ 14 w 52"/>
                <a:gd name="T29" fmla="*/ 73 h 87"/>
                <a:gd name="T30" fmla="*/ 3 w 52"/>
                <a:gd name="T31" fmla="*/ 63 h 87"/>
                <a:gd name="T32" fmla="*/ 3 w 52"/>
                <a:gd name="T33" fmla="*/ 52 h 87"/>
                <a:gd name="T34" fmla="*/ 7 w 52"/>
                <a:gd name="T35" fmla="*/ 45 h 87"/>
                <a:gd name="T36" fmla="*/ 0 w 52"/>
                <a:gd name="T37" fmla="*/ 38 h 87"/>
                <a:gd name="T38" fmla="*/ 0 w 52"/>
                <a:gd name="T39" fmla="*/ 31 h 87"/>
                <a:gd name="T40" fmla="*/ 7 w 52"/>
                <a:gd name="T41" fmla="*/ 31 h 87"/>
                <a:gd name="T42" fmla="*/ 7 w 52"/>
                <a:gd name="T43" fmla="*/ 17 h 87"/>
                <a:gd name="T44" fmla="*/ 0 w 52"/>
                <a:gd name="T45" fmla="*/ 7 h 87"/>
                <a:gd name="T46" fmla="*/ 7 w 52"/>
                <a:gd name="T47" fmla="*/ 0 h 87"/>
                <a:gd name="T48" fmla="*/ 21 w 52"/>
                <a:gd name="T4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87">
                  <a:moveTo>
                    <a:pt x="21" y="0"/>
                  </a:moveTo>
                  <a:lnTo>
                    <a:pt x="28" y="7"/>
                  </a:lnTo>
                  <a:lnTo>
                    <a:pt x="21" y="21"/>
                  </a:lnTo>
                  <a:lnTo>
                    <a:pt x="28" y="31"/>
                  </a:lnTo>
                  <a:lnTo>
                    <a:pt x="31" y="24"/>
                  </a:lnTo>
                  <a:lnTo>
                    <a:pt x="45" y="28"/>
                  </a:lnTo>
                  <a:lnTo>
                    <a:pt x="52" y="52"/>
                  </a:lnTo>
                  <a:lnTo>
                    <a:pt x="41" y="56"/>
                  </a:lnTo>
                  <a:lnTo>
                    <a:pt x="45" y="66"/>
                  </a:lnTo>
                  <a:lnTo>
                    <a:pt x="34" y="69"/>
                  </a:lnTo>
                  <a:lnTo>
                    <a:pt x="34" y="76"/>
                  </a:lnTo>
                  <a:lnTo>
                    <a:pt x="24" y="87"/>
                  </a:lnTo>
                  <a:lnTo>
                    <a:pt x="17" y="83"/>
                  </a:lnTo>
                  <a:lnTo>
                    <a:pt x="14" y="83"/>
                  </a:lnTo>
                  <a:lnTo>
                    <a:pt x="14" y="73"/>
                  </a:lnTo>
                  <a:lnTo>
                    <a:pt x="3" y="63"/>
                  </a:lnTo>
                  <a:lnTo>
                    <a:pt x="3" y="52"/>
                  </a:lnTo>
                  <a:lnTo>
                    <a:pt x="7" y="45"/>
                  </a:lnTo>
                  <a:lnTo>
                    <a:pt x="0" y="38"/>
                  </a:lnTo>
                  <a:lnTo>
                    <a:pt x="0" y="31"/>
                  </a:lnTo>
                  <a:lnTo>
                    <a:pt x="7" y="31"/>
                  </a:lnTo>
                  <a:lnTo>
                    <a:pt x="7" y="17"/>
                  </a:lnTo>
                  <a:lnTo>
                    <a:pt x="0" y="7"/>
                  </a:lnTo>
                  <a:lnTo>
                    <a:pt x="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1" name="Freeform 78">
              <a:extLst>
                <a:ext uri="{FF2B5EF4-FFF2-40B4-BE49-F238E27FC236}">
                  <a16:creationId xmlns:a16="http://schemas.microsoft.com/office/drawing/2014/main" id="{27FAFEF7-1222-5CFD-44FE-CA54C9845E7E}"/>
                </a:ext>
                <a:ext uri="{C183D7F6-B498-43B3-948B-1728B52AA6E4}">
                  <adec:decorative xmlns:adec="http://schemas.microsoft.com/office/drawing/2017/decorative" val="1"/>
                </a:ext>
              </a:extLst>
            </p:cNvPr>
            <p:cNvSpPr>
              <a:spLocks/>
            </p:cNvSpPr>
            <p:nvPr/>
          </p:nvSpPr>
          <p:spPr bwMode="auto">
            <a:xfrm>
              <a:off x="10320687" y="5919960"/>
              <a:ext cx="162988" cy="241572"/>
            </a:xfrm>
            <a:custGeom>
              <a:avLst/>
              <a:gdLst>
                <a:gd name="T0" fmla="*/ 56 w 56"/>
                <a:gd name="T1" fmla="*/ 0 h 83"/>
                <a:gd name="T2" fmla="*/ 56 w 56"/>
                <a:gd name="T3" fmla="*/ 41 h 83"/>
                <a:gd name="T4" fmla="*/ 45 w 56"/>
                <a:gd name="T5" fmla="*/ 55 h 83"/>
                <a:gd name="T6" fmla="*/ 56 w 56"/>
                <a:gd name="T7" fmla="*/ 79 h 83"/>
                <a:gd name="T8" fmla="*/ 56 w 56"/>
                <a:gd name="T9" fmla="*/ 83 h 83"/>
                <a:gd name="T10" fmla="*/ 52 w 56"/>
                <a:gd name="T11" fmla="*/ 79 h 83"/>
                <a:gd name="T12" fmla="*/ 49 w 56"/>
                <a:gd name="T13" fmla="*/ 72 h 83"/>
                <a:gd name="T14" fmla="*/ 35 w 56"/>
                <a:gd name="T15" fmla="*/ 69 h 83"/>
                <a:gd name="T16" fmla="*/ 31 w 56"/>
                <a:gd name="T17" fmla="*/ 69 h 83"/>
                <a:gd name="T18" fmla="*/ 21 w 56"/>
                <a:gd name="T19" fmla="*/ 65 h 83"/>
                <a:gd name="T20" fmla="*/ 17 w 56"/>
                <a:gd name="T21" fmla="*/ 62 h 83"/>
                <a:gd name="T22" fmla="*/ 14 w 56"/>
                <a:gd name="T23" fmla="*/ 65 h 83"/>
                <a:gd name="T24" fmla="*/ 14 w 56"/>
                <a:gd name="T25" fmla="*/ 52 h 83"/>
                <a:gd name="T26" fmla="*/ 0 w 56"/>
                <a:gd name="T27" fmla="*/ 41 h 83"/>
                <a:gd name="T28" fmla="*/ 17 w 56"/>
                <a:gd name="T29" fmla="*/ 31 h 83"/>
                <a:gd name="T30" fmla="*/ 21 w 56"/>
                <a:gd name="T31" fmla="*/ 24 h 83"/>
                <a:gd name="T32" fmla="*/ 21 w 56"/>
                <a:gd name="T33" fmla="*/ 13 h 83"/>
                <a:gd name="T34" fmla="*/ 31 w 56"/>
                <a:gd name="T35" fmla="*/ 17 h 83"/>
                <a:gd name="T36" fmla="*/ 42 w 56"/>
                <a:gd name="T37" fmla="*/ 6 h 83"/>
                <a:gd name="T38" fmla="*/ 56 w 56"/>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83">
                  <a:moveTo>
                    <a:pt x="56" y="0"/>
                  </a:moveTo>
                  <a:lnTo>
                    <a:pt x="56" y="41"/>
                  </a:lnTo>
                  <a:lnTo>
                    <a:pt x="45" y="55"/>
                  </a:lnTo>
                  <a:lnTo>
                    <a:pt x="56" y="79"/>
                  </a:lnTo>
                  <a:lnTo>
                    <a:pt x="56" y="83"/>
                  </a:lnTo>
                  <a:lnTo>
                    <a:pt x="52" y="79"/>
                  </a:lnTo>
                  <a:lnTo>
                    <a:pt x="49" y="72"/>
                  </a:lnTo>
                  <a:lnTo>
                    <a:pt x="35" y="69"/>
                  </a:lnTo>
                  <a:lnTo>
                    <a:pt x="31" y="69"/>
                  </a:lnTo>
                  <a:lnTo>
                    <a:pt x="21" y="65"/>
                  </a:lnTo>
                  <a:lnTo>
                    <a:pt x="17" y="62"/>
                  </a:lnTo>
                  <a:lnTo>
                    <a:pt x="14" y="65"/>
                  </a:lnTo>
                  <a:lnTo>
                    <a:pt x="14" y="52"/>
                  </a:lnTo>
                  <a:lnTo>
                    <a:pt x="0" y="41"/>
                  </a:lnTo>
                  <a:lnTo>
                    <a:pt x="17" y="31"/>
                  </a:lnTo>
                  <a:lnTo>
                    <a:pt x="21" y="24"/>
                  </a:lnTo>
                  <a:lnTo>
                    <a:pt x="21" y="13"/>
                  </a:lnTo>
                  <a:lnTo>
                    <a:pt x="31" y="17"/>
                  </a:lnTo>
                  <a:lnTo>
                    <a:pt x="42" y="6"/>
                  </a:lnTo>
                  <a:lnTo>
                    <a:pt x="56"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2" name="Freeform 79">
              <a:extLst>
                <a:ext uri="{FF2B5EF4-FFF2-40B4-BE49-F238E27FC236}">
                  <a16:creationId xmlns:a16="http://schemas.microsoft.com/office/drawing/2014/main" id="{94F89962-7990-2500-521A-24097C31718E}"/>
                </a:ext>
                <a:ext uri="{C183D7F6-B498-43B3-948B-1728B52AA6E4}">
                  <adec:decorative xmlns:adec="http://schemas.microsoft.com/office/drawing/2017/decorative" val="1"/>
                </a:ext>
              </a:extLst>
            </p:cNvPr>
            <p:cNvSpPr>
              <a:spLocks/>
            </p:cNvSpPr>
            <p:nvPr/>
          </p:nvSpPr>
          <p:spPr bwMode="auto">
            <a:xfrm>
              <a:off x="10178073" y="6039290"/>
              <a:ext cx="122241" cy="142615"/>
            </a:xfrm>
            <a:custGeom>
              <a:avLst/>
              <a:gdLst>
                <a:gd name="T0" fmla="*/ 25 w 42"/>
                <a:gd name="T1" fmla="*/ 4 h 49"/>
                <a:gd name="T2" fmla="*/ 28 w 42"/>
                <a:gd name="T3" fmla="*/ 11 h 49"/>
                <a:gd name="T4" fmla="*/ 42 w 42"/>
                <a:gd name="T5" fmla="*/ 49 h 49"/>
                <a:gd name="T6" fmla="*/ 39 w 42"/>
                <a:gd name="T7" fmla="*/ 45 h 49"/>
                <a:gd name="T8" fmla="*/ 35 w 42"/>
                <a:gd name="T9" fmla="*/ 42 h 49"/>
                <a:gd name="T10" fmla="*/ 35 w 42"/>
                <a:gd name="T11" fmla="*/ 38 h 49"/>
                <a:gd name="T12" fmla="*/ 32 w 42"/>
                <a:gd name="T13" fmla="*/ 42 h 49"/>
                <a:gd name="T14" fmla="*/ 28 w 42"/>
                <a:gd name="T15" fmla="*/ 45 h 49"/>
                <a:gd name="T16" fmla="*/ 21 w 42"/>
                <a:gd name="T17" fmla="*/ 45 h 49"/>
                <a:gd name="T18" fmla="*/ 18 w 42"/>
                <a:gd name="T19" fmla="*/ 42 h 49"/>
                <a:gd name="T20" fmla="*/ 14 w 42"/>
                <a:gd name="T21" fmla="*/ 42 h 49"/>
                <a:gd name="T22" fmla="*/ 11 w 42"/>
                <a:gd name="T23" fmla="*/ 45 h 49"/>
                <a:gd name="T24" fmla="*/ 7 w 42"/>
                <a:gd name="T25" fmla="*/ 45 h 49"/>
                <a:gd name="T26" fmla="*/ 4 w 42"/>
                <a:gd name="T27" fmla="*/ 45 h 49"/>
                <a:gd name="T28" fmla="*/ 0 w 42"/>
                <a:gd name="T29" fmla="*/ 38 h 49"/>
                <a:gd name="T30" fmla="*/ 0 w 42"/>
                <a:gd name="T31" fmla="*/ 35 h 49"/>
                <a:gd name="T32" fmla="*/ 4 w 42"/>
                <a:gd name="T33" fmla="*/ 28 h 49"/>
                <a:gd name="T34" fmla="*/ 4 w 42"/>
                <a:gd name="T35" fmla="*/ 7 h 49"/>
                <a:gd name="T36" fmla="*/ 11 w 42"/>
                <a:gd name="T37" fmla="*/ 7 h 49"/>
                <a:gd name="T38" fmla="*/ 18 w 42"/>
                <a:gd name="T39" fmla="*/ 0 h 49"/>
                <a:gd name="T40" fmla="*/ 21 w 42"/>
                <a:gd name="T41" fmla="*/ 0 h 49"/>
                <a:gd name="T42" fmla="*/ 25 w 42"/>
                <a:gd name="T4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49">
                  <a:moveTo>
                    <a:pt x="25" y="4"/>
                  </a:moveTo>
                  <a:lnTo>
                    <a:pt x="28" y="11"/>
                  </a:lnTo>
                  <a:lnTo>
                    <a:pt x="42" y="49"/>
                  </a:lnTo>
                  <a:lnTo>
                    <a:pt x="39" y="45"/>
                  </a:lnTo>
                  <a:lnTo>
                    <a:pt x="35" y="42"/>
                  </a:lnTo>
                  <a:lnTo>
                    <a:pt x="35" y="38"/>
                  </a:lnTo>
                  <a:lnTo>
                    <a:pt x="32" y="42"/>
                  </a:lnTo>
                  <a:lnTo>
                    <a:pt x="28" y="45"/>
                  </a:lnTo>
                  <a:lnTo>
                    <a:pt x="21" y="45"/>
                  </a:lnTo>
                  <a:lnTo>
                    <a:pt x="18" y="42"/>
                  </a:lnTo>
                  <a:lnTo>
                    <a:pt x="14" y="42"/>
                  </a:lnTo>
                  <a:lnTo>
                    <a:pt x="11" y="45"/>
                  </a:lnTo>
                  <a:lnTo>
                    <a:pt x="7" y="45"/>
                  </a:lnTo>
                  <a:lnTo>
                    <a:pt x="4" y="45"/>
                  </a:lnTo>
                  <a:lnTo>
                    <a:pt x="0" y="38"/>
                  </a:lnTo>
                  <a:lnTo>
                    <a:pt x="0" y="35"/>
                  </a:lnTo>
                  <a:lnTo>
                    <a:pt x="4" y="28"/>
                  </a:lnTo>
                  <a:lnTo>
                    <a:pt x="4" y="7"/>
                  </a:lnTo>
                  <a:lnTo>
                    <a:pt x="11" y="7"/>
                  </a:lnTo>
                  <a:lnTo>
                    <a:pt x="18" y="0"/>
                  </a:lnTo>
                  <a:lnTo>
                    <a:pt x="21" y="0"/>
                  </a:lnTo>
                  <a:lnTo>
                    <a:pt x="2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3" name="Freeform 80">
              <a:extLst>
                <a:ext uri="{FF2B5EF4-FFF2-40B4-BE49-F238E27FC236}">
                  <a16:creationId xmlns:a16="http://schemas.microsoft.com/office/drawing/2014/main" id="{B310CCE2-9C11-A46A-9D1C-7079C7B74AD6}"/>
                </a:ext>
                <a:ext uri="{C183D7F6-B498-43B3-948B-1728B52AA6E4}">
                  <adec:decorative xmlns:adec="http://schemas.microsoft.com/office/drawing/2017/decorative" val="1"/>
                </a:ext>
              </a:extLst>
            </p:cNvPr>
            <p:cNvSpPr>
              <a:spLocks/>
            </p:cNvSpPr>
            <p:nvPr/>
          </p:nvSpPr>
          <p:spPr bwMode="auto">
            <a:xfrm>
              <a:off x="10198447" y="6170263"/>
              <a:ext cx="40747" cy="40747"/>
            </a:xfrm>
            <a:custGeom>
              <a:avLst/>
              <a:gdLst>
                <a:gd name="T0" fmla="*/ 0 w 14"/>
                <a:gd name="T1" fmla="*/ 11 h 14"/>
                <a:gd name="T2" fmla="*/ 0 w 14"/>
                <a:gd name="T3" fmla="*/ 7 h 14"/>
                <a:gd name="T4" fmla="*/ 4 w 14"/>
                <a:gd name="T5" fmla="*/ 4 h 14"/>
                <a:gd name="T6" fmla="*/ 7 w 14"/>
                <a:gd name="T7" fmla="*/ 0 h 14"/>
                <a:gd name="T8" fmla="*/ 11 w 14"/>
                <a:gd name="T9" fmla="*/ 0 h 14"/>
                <a:gd name="T10" fmla="*/ 14 w 14"/>
                <a:gd name="T11" fmla="*/ 4 h 14"/>
                <a:gd name="T12" fmla="*/ 14 w 14"/>
                <a:gd name="T13" fmla="*/ 7 h 14"/>
                <a:gd name="T14" fmla="*/ 11 w 14"/>
                <a:gd name="T15" fmla="*/ 7 h 14"/>
                <a:gd name="T16" fmla="*/ 4 w 14"/>
                <a:gd name="T17" fmla="*/ 14 h 14"/>
                <a:gd name="T18" fmla="*/ 4 w 14"/>
                <a:gd name="T19" fmla="*/ 11 h 14"/>
                <a:gd name="T20" fmla="*/ 0 w 14"/>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1"/>
                  </a:moveTo>
                  <a:lnTo>
                    <a:pt x="0" y="7"/>
                  </a:lnTo>
                  <a:lnTo>
                    <a:pt x="4" y="4"/>
                  </a:lnTo>
                  <a:lnTo>
                    <a:pt x="7" y="0"/>
                  </a:lnTo>
                  <a:lnTo>
                    <a:pt x="11" y="0"/>
                  </a:lnTo>
                  <a:lnTo>
                    <a:pt x="14" y="4"/>
                  </a:lnTo>
                  <a:lnTo>
                    <a:pt x="14" y="7"/>
                  </a:lnTo>
                  <a:lnTo>
                    <a:pt x="11" y="7"/>
                  </a:lnTo>
                  <a:lnTo>
                    <a:pt x="4" y="14"/>
                  </a:lnTo>
                  <a:lnTo>
                    <a:pt x="4" y="11"/>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4" name="Freeform 81">
              <a:extLst>
                <a:ext uri="{FF2B5EF4-FFF2-40B4-BE49-F238E27FC236}">
                  <a16:creationId xmlns:a16="http://schemas.microsoft.com/office/drawing/2014/main" id="{E4907289-ED57-37F7-3606-6F9CBD8FD4C9}"/>
                </a:ext>
                <a:ext uri="{C183D7F6-B498-43B3-948B-1728B52AA6E4}">
                  <adec:decorative xmlns:adec="http://schemas.microsoft.com/office/drawing/2017/decorative" val="1"/>
                </a:ext>
              </a:extLst>
            </p:cNvPr>
            <p:cNvSpPr>
              <a:spLocks/>
            </p:cNvSpPr>
            <p:nvPr/>
          </p:nvSpPr>
          <p:spPr bwMode="auto">
            <a:xfrm>
              <a:off x="10259566" y="6211009"/>
              <a:ext cx="20374" cy="20374"/>
            </a:xfrm>
            <a:custGeom>
              <a:avLst/>
              <a:gdLst>
                <a:gd name="T0" fmla="*/ 0 w 7"/>
                <a:gd name="T1" fmla="*/ 4 h 7"/>
                <a:gd name="T2" fmla="*/ 4 w 7"/>
                <a:gd name="T3" fmla="*/ 0 h 7"/>
                <a:gd name="T4" fmla="*/ 7 w 7"/>
                <a:gd name="T5" fmla="*/ 0 h 7"/>
                <a:gd name="T6" fmla="*/ 7 w 7"/>
                <a:gd name="T7" fmla="*/ 4 h 7"/>
                <a:gd name="T8" fmla="*/ 7 w 7"/>
                <a:gd name="T9" fmla="*/ 7 h 7"/>
                <a:gd name="T10" fmla="*/ 4 w 7"/>
                <a:gd name="T11" fmla="*/ 7 h 7"/>
                <a:gd name="T12" fmla="*/ 0 w 7"/>
                <a:gd name="T13" fmla="*/ 7 h 7"/>
                <a:gd name="T14" fmla="*/ 0 w 7"/>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0" y="4"/>
                  </a:moveTo>
                  <a:lnTo>
                    <a:pt x="4" y="0"/>
                  </a:lnTo>
                  <a:lnTo>
                    <a:pt x="7" y="0"/>
                  </a:lnTo>
                  <a:lnTo>
                    <a:pt x="7" y="4"/>
                  </a:lnTo>
                  <a:lnTo>
                    <a:pt x="7"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5" name="Freeform 82">
              <a:extLst>
                <a:ext uri="{FF2B5EF4-FFF2-40B4-BE49-F238E27FC236}">
                  <a16:creationId xmlns:a16="http://schemas.microsoft.com/office/drawing/2014/main" id="{8537D19A-2F6A-C952-E6C8-A2AEAD40B542}"/>
                </a:ext>
                <a:ext uri="{C183D7F6-B498-43B3-948B-1728B52AA6E4}">
                  <adec:decorative xmlns:adec="http://schemas.microsoft.com/office/drawing/2017/decorative" val="1"/>
                </a:ext>
              </a:extLst>
            </p:cNvPr>
            <p:cNvSpPr>
              <a:spLocks/>
            </p:cNvSpPr>
            <p:nvPr/>
          </p:nvSpPr>
          <p:spPr bwMode="auto">
            <a:xfrm>
              <a:off x="9977249" y="5556147"/>
              <a:ext cx="221198" cy="221198"/>
            </a:xfrm>
            <a:custGeom>
              <a:avLst/>
              <a:gdLst>
                <a:gd name="T0" fmla="*/ 49 w 76"/>
                <a:gd name="T1" fmla="*/ 0 h 76"/>
                <a:gd name="T2" fmla="*/ 56 w 76"/>
                <a:gd name="T3" fmla="*/ 3 h 76"/>
                <a:gd name="T4" fmla="*/ 59 w 76"/>
                <a:gd name="T5" fmla="*/ 14 h 76"/>
                <a:gd name="T6" fmla="*/ 66 w 76"/>
                <a:gd name="T7" fmla="*/ 20 h 76"/>
                <a:gd name="T8" fmla="*/ 73 w 76"/>
                <a:gd name="T9" fmla="*/ 20 h 76"/>
                <a:gd name="T10" fmla="*/ 76 w 76"/>
                <a:gd name="T11" fmla="*/ 34 h 76"/>
                <a:gd name="T12" fmla="*/ 66 w 76"/>
                <a:gd name="T13" fmla="*/ 34 h 76"/>
                <a:gd name="T14" fmla="*/ 62 w 76"/>
                <a:gd name="T15" fmla="*/ 52 h 76"/>
                <a:gd name="T16" fmla="*/ 49 w 76"/>
                <a:gd name="T17" fmla="*/ 62 h 76"/>
                <a:gd name="T18" fmla="*/ 35 w 76"/>
                <a:gd name="T19" fmla="*/ 62 h 76"/>
                <a:gd name="T20" fmla="*/ 28 w 76"/>
                <a:gd name="T21" fmla="*/ 69 h 76"/>
                <a:gd name="T22" fmla="*/ 14 w 76"/>
                <a:gd name="T23" fmla="*/ 76 h 76"/>
                <a:gd name="T24" fmla="*/ 10 w 76"/>
                <a:gd name="T25" fmla="*/ 69 h 76"/>
                <a:gd name="T26" fmla="*/ 14 w 76"/>
                <a:gd name="T27" fmla="*/ 59 h 76"/>
                <a:gd name="T28" fmla="*/ 14 w 76"/>
                <a:gd name="T29" fmla="*/ 48 h 76"/>
                <a:gd name="T30" fmla="*/ 17 w 76"/>
                <a:gd name="T31" fmla="*/ 45 h 76"/>
                <a:gd name="T32" fmla="*/ 17 w 76"/>
                <a:gd name="T33" fmla="*/ 41 h 76"/>
                <a:gd name="T34" fmla="*/ 10 w 76"/>
                <a:gd name="T35" fmla="*/ 31 h 76"/>
                <a:gd name="T36" fmla="*/ 3 w 76"/>
                <a:gd name="T37" fmla="*/ 27 h 76"/>
                <a:gd name="T38" fmla="*/ 0 w 76"/>
                <a:gd name="T39" fmla="*/ 24 h 76"/>
                <a:gd name="T40" fmla="*/ 7 w 76"/>
                <a:gd name="T41" fmla="*/ 14 h 76"/>
                <a:gd name="T42" fmla="*/ 38 w 76"/>
                <a:gd name="T43" fmla="*/ 14 h 76"/>
                <a:gd name="T44" fmla="*/ 42 w 76"/>
                <a:gd name="T45" fmla="*/ 3 h 76"/>
                <a:gd name="T46" fmla="*/ 49 w 76"/>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76">
                  <a:moveTo>
                    <a:pt x="49" y="0"/>
                  </a:moveTo>
                  <a:lnTo>
                    <a:pt x="56" y="3"/>
                  </a:lnTo>
                  <a:lnTo>
                    <a:pt x="59" y="14"/>
                  </a:lnTo>
                  <a:lnTo>
                    <a:pt x="66" y="20"/>
                  </a:lnTo>
                  <a:lnTo>
                    <a:pt x="73" y="20"/>
                  </a:lnTo>
                  <a:lnTo>
                    <a:pt x="76" y="34"/>
                  </a:lnTo>
                  <a:lnTo>
                    <a:pt x="66" y="34"/>
                  </a:lnTo>
                  <a:lnTo>
                    <a:pt x="62" y="52"/>
                  </a:lnTo>
                  <a:lnTo>
                    <a:pt x="49" y="62"/>
                  </a:lnTo>
                  <a:lnTo>
                    <a:pt x="35" y="62"/>
                  </a:lnTo>
                  <a:lnTo>
                    <a:pt x="28" y="69"/>
                  </a:lnTo>
                  <a:lnTo>
                    <a:pt x="14" y="76"/>
                  </a:lnTo>
                  <a:lnTo>
                    <a:pt x="10" y="69"/>
                  </a:lnTo>
                  <a:lnTo>
                    <a:pt x="14" y="59"/>
                  </a:lnTo>
                  <a:lnTo>
                    <a:pt x="14" y="48"/>
                  </a:lnTo>
                  <a:lnTo>
                    <a:pt x="17" y="45"/>
                  </a:lnTo>
                  <a:lnTo>
                    <a:pt x="17" y="41"/>
                  </a:lnTo>
                  <a:lnTo>
                    <a:pt x="10" y="31"/>
                  </a:lnTo>
                  <a:lnTo>
                    <a:pt x="3" y="27"/>
                  </a:lnTo>
                  <a:lnTo>
                    <a:pt x="0" y="24"/>
                  </a:lnTo>
                  <a:lnTo>
                    <a:pt x="7" y="14"/>
                  </a:lnTo>
                  <a:lnTo>
                    <a:pt x="38" y="14"/>
                  </a:lnTo>
                  <a:lnTo>
                    <a:pt x="42" y="3"/>
                  </a:lnTo>
                  <a:lnTo>
                    <a:pt x="4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6" name="Freeform 83">
              <a:extLst>
                <a:ext uri="{FF2B5EF4-FFF2-40B4-BE49-F238E27FC236}">
                  <a16:creationId xmlns:a16="http://schemas.microsoft.com/office/drawing/2014/main" id="{581F2180-1EA8-1577-E14F-974ECC917F2B}"/>
                </a:ext>
                <a:ext uri="{C183D7F6-B498-43B3-948B-1728B52AA6E4}">
                  <adec:decorative xmlns:adec="http://schemas.microsoft.com/office/drawing/2017/decorative" val="1"/>
                </a:ext>
              </a:extLst>
            </p:cNvPr>
            <p:cNvSpPr>
              <a:spLocks/>
            </p:cNvSpPr>
            <p:nvPr/>
          </p:nvSpPr>
          <p:spPr bwMode="auto">
            <a:xfrm>
              <a:off x="10006353" y="5978170"/>
              <a:ext cx="151346" cy="151346"/>
            </a:xfrm>
            <a:custGeom>
              <a:avLst/>
              <a:gdLst>
                <a:gd name="T0" fmla="*/ 35 w 52"/>
                <a:gd name="T1" fmla="*/ 0 h 52"/>
                <a:gd name="T2" fmla="*/ 42 w 52"/>
                <a:gd name="T3" fmla="*/ 4 h 52"/>
                <a:gd name="T4" fmla="*/ 46 w 52"/>
                <a:gd name="T5" fmla="*/ 7 h 52"/>
                <a:gd name="T6" fmla="*/ 49 w 52"/>
                <a:gd name="T7" fmla="*/ 18 h 52"/>
                <a:gd name="T8" fmla="*/ 52 w 52"/>
                <a:gd name="T9" fmla="*/ 52 h 52"/>
                <a:gd name="T10" fmla="*/ 39 w 52"/>
                <a:gd name="T11" fmla="*/ 52 h 52"/>
                <a:gd name="T12" fmla="*/ 35 w 52"/>
                <a:gd name="T13" fmla="*/ 45 h 52"/>
                <a:gd name="T14" fmla="*/ 32 w 52"/>
                <a:gd name="T15" fmla="*/ 35 h 52"/>
                <a:gd name="T16" fmla="*/ 28 w 52"/>
                <a:gd name="T17" fmla="*/ 35 h 52"/>
                <a:gd name="T18" fmla="*/ 25 w 52"/>
                <a:gd name="T19" fmla="*/ 35 h 52"/>
                <a:gd name="T20" fmla="*/ 21 w 52"/>
                <a:gd name="T21" fmla="*/ 35 h 52"/>
                <a:gd name="T22" fmla="*/ 18 w 52"/>
                <a:gd name="T23" fmla="*/ 25 h 52"/>
                <a:gd name="T24" fmla="*/ 7 w 52"/>
                <a:gd name="T25" fmla="*/ 21 h 52"/>
                <a:gd name="T26" fmla="*/ 0 w 52"/>
                <a:gd name="T27" fmla="*/ 21 h 52"/>
                <a:gd name="T28" fmla="*/ 4 w 52"/>
                <a:gd name="T29" fmla="*/ 7 h 52"/>
                <a:gd name="T30" fmla="*/ 14 w 52"/>
                <a:gd name="T31" fmla="*/ 7 h 52"/>
                <a:gd name="T32" fmla="*/ 25 w 52"/>
                <a:gd name="T33" fmla="*/ 14 h 52"/>
                <a:gd name="T34" fmla="*/ 35 w 52"/>
                <a:gd name="T35" fmla="*/ 7 h 52"/>
                <a:gd name="T36" fmla="*/ 35 w 52"/>
                <a:gd name="T3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52">
                  <a:moveTo>
                    <a:pt x="35" y="0"/>
                  </a:moveTo>
                  <a:lnTo>
                    <a:pt x="42" y="4"/>
                  </a:lnTo>
                  <a:lnTo>
                    <a:pt x="46" y="7"/>
                  </a:lnTo>
                  <a:lnTo>
                    <a:pt x="49" y="18"/>
                  </a:lnTo>
                  <a:lnTo>
                    <a:pt x="52" y="52"/>
                  </a:lnTo>
                  <a:lnTo>
                    <a:pt x="39" y="52"/>
                  </a:lnTo>
                  <a:lnTo>
                    <a:pt x="35" y="45"/>
                  </a:lnTo>
                  <a:lnTo>
                    <a:pt x="32" y="35"/>
                  </a:lnTo>
                  <a:lnTo>
                    <a:pt x="28" y="35"/>
                  </a:lnTo>
                  <a:lnTo>
                    <a:pt x="25" y="35"/>
                  </a:lnTo>
                  <a:lnTo>
                    <a:pt x="21" y="35"/>
                  </a:lnTo>
                  <a:lnTo>
                    <a:pt x="18" y="25"/>
                  </a:lnTo>
                  <a:lnTo>
                    <a:pt x="7" y="21"/>
                  </a:lnTo>
                  <a:lnTo>
                    <a:pt x="0" y="21"/>
                  </a:lnTo>
                  <a:lnTo>
                    <a:pt x="4" y="7"/>
                  </a:lnTo>
                  <a:lnTo>
                    <a:pt x="14" y="7"/>
                  </a:lnTo>
                  <a:lnTo>
                    <a:pt x="25" y="14"/>
                  </a:lnTo>
                  <a:lnTo>
                    <a:pt x="35"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7" name="Freeform 84">
              <a:extLst>
                <a:ext uri="{FF2B5EF4-FFF2-40B4-BE49-F238E27FC236}">
                  <a16:creationId xmlns:a16="http://schemas.microsoft.com/office/drawing/2014/main" id="{B8981A17-88C8-25BA-D770-784D247F933A}"/>
                </a:ext>
                <a:ext uri="{C183D7F6-B498-43B3-948B-1728B52AA6E4}">
                  <adec:decorative xmlns:adec="http://schemas.microsoft.com/office/drawing/2017/decorative" val="1"/>
                </a:ext>
              </a:extLst>
            </p:cNvPr>
            <p:cNvSpPr>
              <a:spLocks/>
            </p:cNvSpPr>
            <p:nvPr/>
          </p:nvSpPr>
          <p:spPr bwMode="auto">
            <a:xfrm>
              <a:off x="10148968" y="5454281"/>
              <a:ext cx="293961" cy="273587"/>
            </a:xfrm>
            <a:custGeom>
              <a:avLst/>
              <a:gdLst>
                <a:gd name="T0" fmla="*/ 66 w 101"/>
                <a:gd name="T1" fmla="*/ 14 h 94"/>
                <a:gd name="T2" fmla="*/ 66 w 101"/>
                <a:gd name="T3" fmla="*/ 21 h 94"/>
                <a:gd name="T4" fmla="*/ 73 w 101"/>
                <a:gd name="T5" fmla="*/ 24 h 94"/>
                <a:gd name="T6" fmla="*/ 73 w 101"/>
                <a:gd name="T7" fmla="*/ 31 h 94"/>
                <a:gd name="T8" fmla="*/ 83 w 101"/>
                <a:gd name="T9" fmla="*/ 42 h 94"/>
                <a:gd name="T10" fmla="*/ 80 w 101"/>
                <a:gd name="T11" fmla="*/ 45 h 94"/>
                <a:gd name="T12" fmla="*/ 70 w 101"/>
                <a:gd name="T13" fmla="*/ 45 h 94"/>
                <a:gd name="T14" fmla="*/ 66 w 101"/>
                <a:gd name="T15" fmla="*/ 52 h 94"/>
                <a:gd name="T16" fmla="*/ 76 w 101"/>
                <a:gd name="T17" fmla="*/ 59 h 94"/>
                <a:gd name="T18" fmla="*/ 90 w 101"/>
                <a:gd name="T19" fmla="*/ 55 h 94"/>
                <a:gd name="T20" fmla="*/ 101 w 101"/>
                <a:gd name="T21" fmla="*/ 69 h 94"/>
                <a:gd name="T22" fmla="*/ 101 w 101"/>
                <a:gd name="T23" fmla="*/ 76 h 94"/>
                <a:gd name="T24" fmla="*/ 101 w 101"/>
                <a:gd name="T25" fmla="*/ 87 h 94"/>
                <a:gd name="T26" fmla="*/ 87 w 101"/>
                <a:gd name="T27" fmla="*/ 90 h 94"/>
                <a:gd name="T28" fmla="*/ 76 w 101"/>
                <a:gd name="T29" fmla="*/ 94 h 94"/>
                <a:gd name="T30" fmla="*/ 59 w 101"/>
                <a:gd name="T31" fmla="*/ 83 h 94"/>
                <a:gd name="T32" fmla="*/ 56 w 101"/>
                <a:gd name="T33" fmla="*/ 69 h 94"/>
                <a:gd name="T34" fmla="*/ 45 w 101"/>
                <a:gd name="T35" fmla="*/ 69 h 94"/>
                <a:gd name="T36" fmla="*/ 42 w 101"/>
                <a:gd name="T37" fmla="*/ 76 h 94"/>
                <a:gd name="T38" fmla="*/ 35 w 101"/>
                <a:gd name="T39" fmla="*/ 80 h 94"/>
                <a:gd name="T40" fmla="*/ 21 w 101"/>
                <a:gd name="T41" fmla="*/ 66 h 94"/>
                <a:gd name="T42" fmla="*/ 17 w 101"/>
                <a:gd name="T43" fmla="*/ 69 h 94"/>
                <a:gd name="T44" fmla="*/ 14 w 101"/>
                <a:gd name="T45" fmla="*/ 55 h 94"/>
                <a:gd name="T46" fmla="*/ 7 w 101"/>
                <a:gd name="T47" fmla="*/ 55 h 94"/>
                <a:gd name="T48" fmla="*/ 0 w 101"/>
                <a:gd name="T49" fmla="*/ 49 h 94"/>
                <a:gd name="T50" fmla="*/ 21 w 101"/>
                <a:gd name="T51" fmla="*/ 49 h 94"/>
                <a:gd name="T52" fmla="*/ 24 w 101"/>
                <a:gd name="T53" fmla="*/ 35 h 94"/>
                <a:gd name="T54" fmla="*/ 21 w 101"/>
                <a:gd name="T55" fmla="*/ 28 h 94"/>
                <a:gd name="T56" fmla="*/ 31 w 101"/>
                <a:gd name="T57" fmla="*/ 21 h 94"/>
                <a:gd name="T58" fmla="*/ 31 w 101"/>
                <a:gd name="T59" fmla="*/ 10 h 94"/>
                <a:gd name="T60" fmla="*/ 35 w 101"/>
                <a:gd name="T61" fmla="*/ 0 h 94"/>
                <a:gd name="T62" fmla="*/ 49 w 101"/>
                <a:gd name="T63" fmla="*/ 3 h 94"/>
                <a:gd name="T64" fmla="*/ 52 w 101"/>
                <a:gd name="T65" fmla="*/ 14 h 94"/>
                <a:gd name="T66" fmla="*/ 66 w 101"/>
                <a:gd name="T67" fmla="*/ 1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94">
                  <a:moveTo>
                    <a:pt x="66" y="14"/>
                  </a:moveTo>
                  <a:lnTo>
                    <a:pt x="66" y="21"/>
                  </a:lnTo>
                  <a:lnTo>
                    <a:pt x="73" y="24"/>
                  </a:lnTo>
                  <a:lnTo>
                    <a:pt x="73" y="31"/>
                  </a:lnTo>
                  <a:lnTo>
                    <a:pt x="83" y="42"/>
                  </a:lnTo>
                  <a:lnTo>
                    <a:pt x="80" y="45"/>
                  </a:lnTo>
                  <a:lnTo>
                    <a:pt x="70" y="45"/>
                  </a:lnTo>
                  <a:lnTo>
                    <a:pt x="66" y="52"/>
                  </a:lnTo>
                  <a:lnTo>
                    <a:pt x="76" y="59"/>
                  </a:lnTo>
                  <a:lnTo>
                    <a:pt x="90" y="55"/>
                  </a:lnTo>
                  <a:lnTo>
                    <a:pt x="101" y="69"/>
                  </a:lnTo>
                  <a:lnTo>
                    <a:pt x="101" y="76"/>
                  </a:lnTo>
                  <a:lnTo>
                    <a:pt x="101" y="87"/>
                  </a:lnTo>
                  <a:lnTo>
                    <a:pt x="87" y="90"/>
                  </a:lnTo>
                  <a:lnTo>
                    <a:pt x="76" y="94"/>
                  </a:lnTo>
                  <a:lnTo>
                    <a:pt x="59" y="83"/>
                  </a:lnTo>
                  <a:lnTo>
                    <a:pt x="56" y="69"/>
                  </a:lnTo>
                  <a:lnTo>
                    <a:pt x="45" y="69"/>
                  </a:lnTo>
                  <a:lnTo>
                    <a:pt x="42" y="76"/>
                  </a:lnTo>
                  <a:lnTo>
                    <a:pt x="35" y="80"/>
                  </a:lnTo>
                  <a:lnTo>
                    <a:pt x="21" y="66"/>
                  </a:lnTo>
                  <a:lnTo>
                    <a:pt x="17" y="69"/>
                  </a:lnTo>
                  <a:lnTo>
                    <a:pt x="14" y="55"/>
                  </a:lnTo>
                  <a:lnTo>
                    <a:pt x="7" y="55"/>
                  </a:lnTo>
                  <a:lnTo>
                    <a:pt x="0" y="49"/>
                  </a:lnTo>
                  <a:lnTo>
                    <a:pt x="21" y="49"/>
                  </a:lnTo>
                  <a:lnTo>
                    <a:pt x="24" y="35"/>
                  </a:lnTo>
                  <a:lnTo>
                    <a:pt x="21" y="28"/>
                  </a:lnTo>
                  <a:lnTo>
                    <a:pt x="31" y="21"/>
                  </a:lnTo>
                  <a:lnTo>
                    <a:pt x="31" y="10"/>
                  </a:lnTo>
                  <a:lnTo>
                    <a:pt x="35" y="0"/>
                  </a:lnTo>
                  <a:lnTo>
                    <a:pt x="49" y="3"/>
                  </a:lnTo>
                  <a:lnTo>
                    <a:pt x="52" y="14"/>
                  </a:lnTo>
                  <a:lnTo>
                    <a:pt x="66"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78" name="Freeform 85">
              <a:extLst>
                <a:ext uri="{FF2B5EF4-FFF2-40B4-BE49-F238E27FC236}">
                  <a16:creationId xmlns:a16="http://schemas.microsoft.com/office/drawing/2014/main" id="{384DDCD0-D6E6-A106-5E0C-F5735E62660B}"/>
                </a:ext>
                <a:ext uri="{C183D7F6-B498-43B3-948B-1728B52AA6E4}">
                  <adec:decorative xmlns:adec="http://schemas.microsoft.com/office/drawing/2017/decorative" val="1"/>
                </a:ext>
              </a:extLst>
            </p:cNvPr>
            <p:cNvSpPr>
              <a:spLocks/>
            </p:cNvSpPr>
            <p:nvPr/>
          </p:nvSpPr>
          <p:spPr bwMode="auto">
            <a:xfrm>
              <a:off x="10259566" y="6030559"/>
              <a:ext cx="101868" cy="151346"/>
            </a:xfrm>
            <a:custGeom>
              <a:avLst/>
              <a:gdLst>
                <a:gd name="T0" fmla="*/ 21 w 35"/>
                <a:gd name="T1" fmla="*/ 3 h 52"/>
                <a:gd name="T2" fmla="*/ 35 w 35"/>
                <a:gd name="T3" fmla="*/ 14 h 52"/>
                <a:gd name="T4" fmla="*/ 35 w 35"/>
                <a:gd name="T5" fmla="*/ 27 h 52"/>
                <a:gd name="T6" fmla="*/ 32 w 35"/>
                <a:gd name="T7" fmla="*/ 27 h 52"/>
                <a:gd name="T8" fmla="*/ 28 w 35"/>
                <a:gd name="T9" fmla="*/ 31 h 52"/>
                <a:gd name="T10" fmla="*/ 25 w 35"/>
                <a:gd name="T11" fmla="*/ 34 h 52"/>
                <a:gd name="T12" fmla="*/ 25 w 35"/>
                <a:gd name="T13" fmla="*/ 38 h 52"/>
                <a:gd name="T14" fmla="*/ 25 w 35"/>
                <a:gd name="T15" fmla="*/ 45 h 52"/>
                <a:gd name="T16" fmla="*/ 25 w 35"/>
                <a:gd name="T17" fmla="*/ 48 h 52"/>
                <a:gd name="T18" fmla="*/ 21 w 35"/>
                <a:gd name="T19" fmla="*/ 52 h 52"/>
                <a:gd name="T20" fmla="*/ 18 w 35"/>
                <a:gd name="T21" fmla="*/ 52 h 52"/>
                <a:gd name="T22" fmla="*/ 14 w 35"/>
                <a:gd name="T23" fmla="*/ 52 h 52"/>
                <a:gd name="T24" fmla="*/ 0 w 35"/>
                <a:gd name="T25" fmla="*/ 14 h 52"/>
                <a:gd name="T26" fmla="*/ 7 w 35"/>
                <a:gd name="T27" fmla="*/ 14 h 52"/>
                <a:gd name="T28" fmla="*/ 7 w 35"/>
                <a:gd name="T29" fmla="*/ 0 h 52"/>
                <a:gd name="T30" fmla="*/ 18 w 35"/>
                <a:gd name="T31" fmla="*/ 3 h 52"/>
                <a:gd name="T32" fmla="*/ 14 w 35"/>
                <a:gd name="T33" fmla="*/ 3 h 52"/>
                <a:gd name="T34" fmla="*/ 21 w 35"/>
                <a:gd name="T35"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52">
                  <a:moveTo>
                    <a:pt x="21" y="3"/>
                  </a:moveTo>
                  <a:lnTo>
                    <a:pt x="35" y="14"/>
                  </a:lnTo>
                  <a:lnTo>
                    <a:pt x="35" y="27"/>
                  </a:lnTo>
                  <a:lnTo>
                    <a:pt x="32" y="27"/>
                  </a:lnTo>
                  <a:lnTo>
                    <a:pt x="28" y="31"/>
                  </a:lnTo>
                  <a:lnTo>
                    <a:pt x="25" y="34"/>
                  </a:lnTo>
                  <a:lnTo>
                    <a:pt x="25" y="38"/>
                  </a:lnTo>
                  <a:lnTo>
                    <a:pt x="25" y="45"/>
                  </a:lnTo>
                  <a:lnTo>
                    <a:pt x="25" y="48"/>
                  </a:lnTo>
                  <a:lnTo>
                    <a:pt x="21" y="52"/>
                  </a:lnTo>
                  <a:lnTo>
                    <a:pt x="18" y="52"/>
                  </a:lnTo>
                  <a:lnTo>
                    <a:pt x="14" y="52"/>
                  </a:lnTo>
                  <a:lnTo>
                    <a:pt x="0" y="14"/>
                  </a:lnTo>
                  <a:lnTo>
                    <a:pt x="7" y="14"/>
                  </a:lnTo>
                  <a:lnTo>
                    <a:pt x="7" y="0"/>
                  </a:lnTo>
                  <a:lnTo>
                    <a:pt x="18" y="3"/>
                  </a:lnTo>
                  <a:lnTo>
                    <a:pt x="14" y="3"/>
                  </a:lnTo>
                  <a:lnTo>
                    <a:pt x="21"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79" name="Freeform 86">
              <a:extLst>
                <a:ext uri="{FF2B5EF4-FFF2-40B4-BE49-F238E27FC236}">
                  <a16:creationId xmlns:a16="http://schemas.microsoft.com/office/drawing/2014/main" id="{08090695-190C-E15F-175E-54F339485084}"/>
                </a:ext>
                <a:ext uri="{C183D7F6-B498-43B3-948B-1728B52AA6E4}">
                  <adec:decorative xmlns:adec="http://schemas.microsoft.com/office/drawing/2017/decorative" val="1"/>
                </a:ext>
              </a:extLst>
            </p:cNvPr>
            <p:cNvSpPr>
              <a:spLocks/>
            </p:cNvSpPr>
            <p:nvPr/>
          </p:nvSpPr>
          <p:spPr bwMode="auto">
            <a:xfrm>
              <a:off x="10352703" y="6161531"/>
              <a:ext cx="17463" cy="49479"/>
            </a:xfrm>
            <a:custGeom>
              <a:avLst/>
              <a:gdLst>
                <a:gd name="T0" fmla="*/ 0 w 6"/>
                <a:gd name="T1" fmla="*/ 10 h 17"/>
                <a:gd name="T2" fmla="*/ 0 w 6"/>
                <a:gd name="T3" fmla="*/ 7 h 17"/>
                <a:gd name="T4" fmla="*/ 0 w 6"/>
                <a:gd name="T5" fmla="*/ 3 h 17"/>
                <a:gd name="T6" fmla="*/ 0 w 6"/>
                <a:gd name="T7" fmla="*/ 0 h 17"/>
                <a:gd name="T8" fmla="*/ 3 w 6"/>
                <a:gd name="T9" fmla="*/ 0 h 17"/>
                <a:gd name="T10" fmla="*/ 6 w 6"/>
                <a:gd name="T11" fmla="*/ 14 h 17"/>
                <a:gd name="T12" fmla="*/ 3 w 6"/>
                <a:gd name="T13" fmla="*/ 17 h 17"/>
                <a:gd name="T14" fmla="*/ 0 w 6"/>
                <a:gd name="T15" fmla="*/ 17 h 17"/>
                <a:gd name="T16" fmla="*/ 0 w 6"/>
                <a:gd name="T17"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7">
                  <a:moveTo>
                    <a:pt x="0" y="10"/>
                  </a:moveTo>
                  <a:lnTo>
                    <a:pt x="0" y="7"/>
                  </a:lnTo>
                  <a:lnTo>
                    <a:pt x="0" y="3"/>
                  </a:lnTo>
                  <a:lnTo>
                    <a:pt x="0" y="0"/>
                  </a:lnTo>
                  <a:lnTo>
                    <a:pt x="3" y="0"/>
                  </a:lnTo>
                  <a:lnTo>
                    <a:pt x="6" y="14"/>
                  </a:lnTo>
                  <a:lnTo>
                    <a:pt x="3" y="17"/>
                  </a:lnTo>
                  <a:lnTo>
                    <a:pt x="0" y="17"/>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0" name="Freeform 87">
              <a:extLst>
                <a:ext uri="{FF2B5EF4-FFF2-40B4-BE49-F238E27FC236}">
                  <a16:creationId xmlns:a16="http://schemas.microsoft.com/office/drawing/2014/main" id="{94C4D8E4-15FE-112F-42F9-10B89ECCC797}"/>
                </a:ext>
                <a:ext uri="{C183D7F6-B498-43B3-948B-1728B52AA6E4}">
                  <adec:decorative xmlns:adec="http://schemas.microsoft.com/office/drawing/2017/decorative" val="1"/>
                </a:ext>
              </a:extLst>
            </p:cNvPr>
            <p:cNvSpPr>
              <a:spLocks/>
            </p:cNvSpPr>
            <p:nvPr/>
          </p:nvSpPr>
          <p:spPr bwMode="auto">
            <a:xfrm>
              <a:off x="10381808" y="6251757"/>
              <a:ext cx="29105" cy="29105"/>
            </a:xfrm>
            <a:custGeom>
              <a:avLst/>
              <a:gdLst>
                <a:gd name="T0" fmla="*/ 0 w 10"/>
                <a:gd name="T1" fmla="*/ 7 h 10"/>
                <a:gd name="T2" fmla="*/ 0 w 10"/>
                <a:gd name="T3" fmla="*/ 3 h 10"/>
                <a:gd name="T4" fmla="*/ 3 w 10"/>
                <a:gd name="T5" fmla="*/ 0 h 10"/>
                <a:gd name="T6" fmla="*/ 7 w 10"/>
                <a:gd name="T7" fmla="*/ 0 h 10"/>
                <a:gd name="T8" fmla="*/ 10 w 10"/>
                <a:gd name="T9" fmla="*/ 3 h 10"/>
                <a:gd name="T10" fmla="*/ 10 w 10"/>
                <a:gd name="T11" fmla="*/ 7 h 10"/>
                <a:gd name="T12" fmla="*/ 7 w 10"/>
                <a:gd name="T13" fmla="*/ 7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0" y="3"/>
                  </a:lnTo>
                  <a:lnTo>
                    <a:pt x="3" y="0"/>
                  </a:lnTo>
                  <a:lnTo>
                    <a:pt x="7" y="0"/>
                  </a:lnTo>
                  <a:lnTo>
                    <a:pt x="10" y="3"/>
                  </a:lnTo>
                  <a:lnTo>
                    <a:pt x="10" y="7"/>
                  </a:lnTo>
                  <a:lnTo>
                    <a:pt x="7" y="7"/>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81" name="Freeform 88">
              <a:extLst>
                <a:ext uri="{FF2B5EF4-FFF2-40B4-BE49-F238E27FC236}">
                  <a16:creationId xmlns:a16="http://schemas.microsoft.com/office/drawing/2014/main" id="{EA64F48D-15D2-145C-D9AF-D0391E73D2F5}"/>
                </a:ext>
                <a:ext uri="{C183D7F6-B498-43B3-948B-1728B52AA6E4}">
                  <adec:decorative xmlns:adec="http://schemas.microsoft.com/office/drawing/2017/decorative" val="1"/>
                </a:ext>
              </a:extLst>
            </p:cNvPr>
            <p:cNvSpPr>
              <a:spLocks/>
            </p:cNvSpPr>
            <p:nvPr/>
          </p:nvSpPr>
          <p:spPr bwMode="auto">
            <a:xfrm>
              <a:off x="9965608" y="6030559"/>
              <a:ext cx="224109" cy="241572"/>
            </a:xfrm>
            <a:custGeom>
              <a:avLst/>
              <a:gdLst>
                <a:gd name="T0" fmla="*/ 77 w 77"/>
                <a:gd name="T1" fmla="*/ 10 h 83"/>
                <a:gd name="T2" fmla="*/ 77 w 77"/>
                <a:gd name="T3" fmla="*/ 31 h 83"/>
                <a:gd name="T4" fmla="*/ 73 w 77"/>
                <a:gd name="T5" fmla="*/ 38 h 83"/>
                <a:gd name="T6" fmla="*/ 73 w 77"/>
                <a:gd name="T7" fmla="*/ 41 h 83"/>
                <a:gd name="T8" fmla="*/ 77 w 77"/>
                <a:gd name="T9" fmla="*/ 48 h 83"/>
                <a:gd name="T10" fmla="*/ 70 w 77"/>
                <a:gd name="T11" fmla="*/ 52 h 83"/>
                <a:gd name="T12" fmla="*/ 63 w 77"/>
                <a:gd name="T13" fmla="*/ 59 h 83"/>
                <a:gd name="T14" fmla="*/ 60 w 77"/>
                <a:gd name="T15" fmla="*/ 59 h 83"/>
                <a:gd name="T16" fmla="*/ 60 w 77"/>
                <a:gd name="T17" fmla="*/ 55 h 83"/>
                <a:gd name="T18" fmla="*/ 56 w 77"/>
                <a:gd name="T19" fmla="*/ 48 h 83"/>
                <a:gd name="T20" fmla="*/ 53 w 77"/>
                <a:gd name="T21" fmla="*/ 48 h 83"/>
                <a:gd name="T22" fmla="*/ 49 w 77"/>
                <a:gd name="T23" fmla="*/ 52 h 83"/>
                <a:gd name="T24" fmla="*/ 49 w 77"/>
                <a:gd name="T25" fmla="*/ 59 h 83"/>
                <a:gd name="T26" fmla="*/ 46 w 77"/>
                <a:gd name="T27" fmla="*/ 66 h 83"/>
                <a:gd name="T28" fmla="*/ 42 w 77"/>
                <a:gd name="T29" fmla="*/ 66 h 83"/>
                <a:gd name="T30" fmla="*/ 42 w 77"/>
                <a:gd name="T31" fmla="*/ 62 h 83"/>
                <a:gd name="T32" fmla="*/ 39 w 77"/>
                <a:gd name="T33" fmla="*/ 55 h 83"/>
                <a:gd name="T34" fmla="*/ 35 w 77"/>
                <a:gd name="T35" fmla="*/ 55 h 83"/>
                <a:gd name="T36" fmla="*/ 28 w 77"/>
                <a:gd name="T37" fmla="*/ 45 h 83"/>
                <a:gd name="T38" fmla="*/ 21 w 77"/>
                <a:gd name="T39" fmla="*/ 41 h 83"/>
                <a:gd name="T40" fmla="*/ 18 w 77"/>
                <a:gd name="T41" fmla="*/ 45 h 83"/>
                <a:gd name="T42" fmla="*/ 21 w 77"/>
                <a:gd name="T43" fmla="*/ 52 h 83"/>
                <a:gd name="T44" fmla="*/ 25 w 77"/>
                <a:gd name="T45" fmla="*/ 55 h 83"/>
                <a:gd name="T46" fmla="*/ 28 w 77"/>
                <a:gd name="T47" fmla="*/ 62 h 83"/>
                <a:gd name="T48" fmla="*/ 35 w 77"/>
                <a:gd name="T49" fmla="*/ 69 h 83"/>
                <a:gd name="T50" fmla="*/ 35 w 77"/>
                <a:gd name="T51" fmla="*/ 73 h 83"/>
                <a:gd name="T52" fmla="*/ 32 w 77"/>
                <a:gd name="T53" fmla="*/ 73 h 83"/>
                <a:gd name="T54" fmla="*/ 28 w 77"/>
                <a:gd name="T55" fmla="*/ 76 h 83"/>
                <a:gd name="T56" fmla="*/ 25 w 77"/>
                <a:gd name="T57" fmla="*/ 73 h 83"/>
                <a:gd name="T58" fmla="*/ 21 w 77"/>
                <a:gd name="T59" fmla="*/ 73 h 83"/>
                <a:gd name="T60" fmla="*/ 25 w 77"/>
                <a:gd name="T61" fmla="*/ 79 h 83"/>
                <a:gd name="T62" fmla="*/ 21 w 77"/>
                <a:gd name="T63" fmla="*/ 83 h 83"/>
                <a:gd name="T64" fmla="*/ 18 w 77"/>
                <a:gd name="T65" fmla="*/ 83 h 83"/>
                <a:gd name="T66" fmla="*/ 18 w 77"/>
                <a:gd name="T67" fmla="*/ 48 h 83"/>
                <a:gd name="T68" fmla="*/ 0 w 77"/>
                <a:gd name="T69" fmla="*/ 38 h 83"/>
                <a:gd name="T70" fmla="*/ 7 w 77"/>
                <a:gd name="T71" fmla="*/ 24 h 83"/>
                <a:gd name="T72" fmla="*/ 18 w 77"/>
                <a:gd name="T73" fmla="*/ 17 h 83"/>
                <a:gd name="T74" fmla="*/ 21 w 77"/>
                <a:gd name="T75" fmla="*/ 10 h 83"/>
                <a:gd name="T76" fmla="*/ 21 w 77"/>
                <a:gd name="T77" fmla="*/ 3 h 83"/>
                <a:gd name="T78" fmla="*/ 32 w 77"/>
                <a:gd name="T79" fmla="*/ 7 h 83"/>
                <a:gd name="T80" fmla="*/ 35 w 77"/>
                <a:gd name="T81" fmla="*/ 17 h 83"/>
                <a:gd name="T82" fmla="*/ 39 w 77"/>
                <a:gd name="T83" fmla="*/ 17 h 83"/>
                <a:gd name="T84" fmla="*/ 42 w 77"/>
                <a:gd name="T85" fmla="*/ 17 h 83"/>
                <a:gd name="T86" fmla="*/ 46 w 77"/>
                <a:gd name="T87" fmla="*/ 17 h 83"/>
                <a:gd name="T88" fmla="*/ 49 w 77"/>
                <a:gd name="T89" fmla="*/ 27 h 83"/>
                <a:gd name="T90" fmla="*/ 53 w 77"/>
                <a:gd name="T91" fmla="*/ 34 h 83"/>
                <a:gd name="T92" fmla="*/ 66 w 77"/>
                <a:gd name="T93" fmla="*/ 34 h 83"/>
                <a:gd name="T94" fmla="*/ 63 w 77"/>
                <a:gd name="T95" fmla="*/ 0 h 83"/>
                <a:gd name="T96" fmla="*/ 70 w 77"/>
                <a:gd name="T97" fmla="*/ 3 h 83"/>
                <a:gd name="T98" fmla="*/ 77 w 77"/>
                <a:gd name="T9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7" h="83">
                  <a:moveTo>
                    <a:pt x="77" y="10"/>
                  </a:moveTo>
                  <a:lnTo>
                    <a:pt x="77" y="31"/>
                  </a:lnTo>
                  <a:lnTo>
                    <a:pt x="73" y="38"/>
                  </a:lnTo>
                  <a:lnTo>
                    <a:pt x="73" y="41"/>
                  </a:lnTo>
                  <a:lnTo>
                    <a:pt x="77" y="48"/>
                  </a:lnTo>
                  <a:lnTo>
                    <a:pt x="70" y="52"/>
                  </a:lnTo>
                  <a:lnTo>
                    <a:pt x="63" y="59"/>
                  </a:lnTo>
                  <a:lnTo>
                    <a:pt x="60" y="59"/>
                  </a:lnTo>
                  <a:lnTo>
                    <a:pt x="60" y="55"/>
                  </a:lnTo>
                  <a:lnTo>
                    <a:pt x="56" y="48"/>
                  </a:lnTo>
                  <a:lnTo>
                    <a:pt x="53" y="48"/>
                  </a:lnTo>
                  <a:lnTo>
                    <a:pt x="49" y="52"/>
                  </a:lnTo>
                  <a:lnTo>
                    <a:pt x="49" y="59"/>
                  </a:lnTo>
                  <a:lnTo>
                    <a:pt x="46" y="66"/>
                  </a:lnTo>
                  <a:lnTo>
                    <a:pt x="42" y="66"/>
                  </a:lnTo>
                  <a:lnTo>
                    <a:pt x="42" y="62"/>
                  </a:lnTo>
                  <a:lnTo>
                    <a:pt x="39" y="55"/>
                  </a:lnTo>
                  <a:lnTo>
                    <a:pt x="35" y="55"/>
                  </a:lnTo>
                  <a:lnTo>
                    <a:pt x="28" y="45"/>
                  </a:lnTo>
                  <a:lnTo>
                    <a:pt x="21" y="41"/>
                  </a:lnTo>
                  <a:lnTo>
                    <a:pt x="18" y="45"/>
                  </a:lnTo>
                  <a:lnTo>
                    <a:pt x="21" y="52"/>
                  </a:lnTo>
                  <a:lnTo>
                    <a:pt x="25" y="55"/>
                  </a:lnTo>
                  <a:lnTo>
                    <a:pt x="28" y="62"/>
                  </a:lnTo>
                  <a:lnTo>
                    <a:pt x="35" y="69"/>
                  </a:lnTo>
                  <a:lnTo>
                    <a:pt x="35" y="73"/>
                  </a:lnTo>
                  <a:lnTo>
                    <a:pt x="32" y="73"/>
                  </a:lnTo>
                  <a:lnTo>
                    <a:pt x="28" y="76"/>
                  </a:lnTo>
                  <a:lnTo>
                    <a:pt x="25" y="73"/>
                  </a:lnTo>
                  <a:lnTo>
                    <a:pt x="21" y="73"/>
                  </a:lnTo>
                  <a:lnTo>
                    <a:pt x="25" y="79"/>
                  </a:lnTo>
                  <a:lnTo>
                    <a:pt x="21" y="83"/>
                  </a:lnTo>
                  <a:lnTo>
                    <a:pt x="18" y="83"/>
                  </a:lnTo>
                  <a:lnTo>
                    <a:pt x="18" y="48"/>
                  </a:lnTo>
                  <a:lnTo>
                    <a:pt x="0" y="38"/>
                  </a:lnTo>
                  <a:lnTo>
                    <a:pt x="7" y="24"/>
                  </a:lnTo>
                  <a:lnTo>
                    <a:pt x="18" y="17"/>
                  </a:lnTo>
                  <a:lnTo>
                    <a:pt x="21" y="10"/>
                  </a:lnTo>
                  <a:lnTo>
                    <a:pt x="21" y="3"/>
                  </a:lnTo>
                  <a:lnTo>
                    <a:pt x="32" y="7"/>
                  </a:lnTo>
                  <a:lnTo>
                    <a:pt x="35" y="17"/>
                  </a:lnTo>
                  <a:lnTo>
                    <a:pt x="39" y="17"/>
                  </a:lnTo>
                  <a:lnTo>
                    <a:pt x="42" y="17"/>
                  </a:lnTo>
                  <a:lnTo>
                    <a:pt x="46" y="17"/>
                  </a:lnTo>
                  <a:lnTo>
                    <a:pt x="49" y="27"/>
                  </a:lnTo>
                  <a:lnTo>
                    <a:pt x="53" y="34"/>
                  </a:lnTo>
                  <a:lnTo>
                    <a:pt x="66" y="34"/>
                  </a:lnTo>
                  <a:lnTo>
                    <a:pt x="63" y="0"/>
                  </a:lnTo>
                  <a:lnTo>
                    <a:pt x="70" y="3"/>
                  </a:lnTo>
                  <a:lnTo>
                    <a:pt x="7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2" name="Freeform 89">
              <a:extLst>
                <a:ext uri="{FF2B5EF4-FFF2-40B4-BE49-F238E27FC236}">
                  <a16:creationId xmlns:a16="http://schemas.microsoft.com/office/drawing/2014/main" id="{A70EB6A1-28F9-9C2F-BAD2-3510491EEF59}"/>
                </a:ext>
                <a:ext uri="{C183D7F6-B498-43B3-948B-1728B52AA6E4}">
                  <adec:decorative xmlns:adec="http://schemas.microsoft.com/office/drawing/2017/decorative" val="1"/>
                </a:ext>
              </a:extLst>
            </p:cNvPr>
            <p:cNvSpPr>
              <a:spLocks/>
            </p:cNvSpPr>
            <p:nvPr/>
          </p:nvSpPr>
          <p:spPr bwMode="auto">
            <a:xfrm>
              <a:off x="10157700" y="6202278"/>
              <a:ext cx="40747" cy="29105"/>
            </a:xfrm>
            <a:custGeom>
              <a:avLst/>
              <a:gdLst>
                <a:gd name="T0" fmla="*/ 14 w 14"/>
                <a:gd name="T1" fmla="*/ 7 h 10"/>
                <a:gd name="T2" fmla="*/ 14 w 14"/>
                <a:gd name="T3" fmla="*/ 10 h 10"/>
                <a:gd name="T4" fmla="*/ 7 w 14"/>
                <a:gd name="T5" fmla="*/ 10 h 10"/>
                <a:gd name="T6" fmla="*/ 4 w 14"/>
                <a:gd name="T7" fmla="*/ 7 h 10"/>
                <a:gd name="T8" fmla="*/ 0 w 14"/>
                <a:gd name="T9" fmla="*/ 3 h 10"/>
                <a:gd name="T10" fmla="*/ 4 w 14"/>
                <a:gd name="T11" fmla="*/ 0 h 10"/>
                <a:gd name="T12" fmla="*/ 11 w 14"/>
                <a:gd name="T13" fmla="*/ 3 h 10"/>
                <a:gd name="T14" fmla="*/ 14 w 14"/>
                <a:gd name="T15" fmla="*/ 3 h 10"/>
                <a:gd name="T16" fmla="*/ 14 w 14"/>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14" y="7"/>
                  </a:moveTo>
                  <a:lnTo>
                    <a:pt x="14" y="10"/>
                  </a:lnTo>
                  <a:lnTo>
                    <a:pt x="7" y="10"/>
                  </a:lnTo>
                  <a:lnTo>
                    <a:pt x="4" y="7"/>
                  </a:lnTo>
                  <a:lnTo>
                    <a:pt x="0" y="3"/>
                  </a:lnTo>
                  <a:lnTo>
                    <a:pt x="4" y="0"/>
                  </a:lnTo>
                  <a:lnTo>
                    <a:pt x="11" y="3"/>
                  </a:lnTo>
                  <a:lnTo>
                    <a:pt x="14" y="3"/>
                  </a:lnTo>
                  <a:lnTo>
                    <a:pt x="1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3" name="Freeform 90">
              <a:extLst>
                <a:ext uri="{FF2B5EF4-FFF2-40B4-BE49-F238E27FC236}">
                  <a16:creationId xmlns:a16="http://schemas.microsoft.com/office/drawing/2014/main" id="{EFFE1478-C3C4-5E34-B7D2-AF31B975F49C}"/>
                </a:ext>
                <a:ext uri="{C183D7F6-B498-43B3-948B-1728B52AA6E4}">
                  <adec:decorative xmlns:adec="http://schemas.microsoft.com/office/drawing/2017/decorative" val="1"/>
                </a:ext>
              </a:extLst>
            </p:cNvPr>
            <p:cNvSpPr>
              <a:spLocks/>
            </p:cNvSpPr>
            <p:nvPr/>
          </p:nvSpPr>
          <p:spPr bwMode="auto">
            <a:xfrm>
              <a:off x="10047100" y="6260487"/>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0 w 1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4"/>
                  </a:moveTo>
                  <a:lnTo>
                    <a:pt x="4" y="0"/>
                  </a:lnTo>
                  <a:lnTo>
                    <a:pt x="7" y="0"/>
                  </a:lnTo>
                  <a:lnTo>
                    <a:pt x="11" y="0"/>
                  </a:lnTo>
                  <a:lnTo>
                    <a:pt x="11" y="4"/>
                  </a:lnTo>
                  <a:lnTo>
                    <a:pt x="11" y="7"/>
                  </a:lnTo>
                  <a:lnTo>
                    <a:pt x="7"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4" name="Freeform 91">
              <a:extLst>
                <a:ext uri="{FF2B5EF4-FFF2-40B4-BE49-F238E27FC236}">
                  <a16:creationId xmlns:a16="http://schemas.microsoft.com/office/drawing/2014/main" id="{B8EBBA54-2BF5-3224-EE2D-8271341B2046}"/>
                </a:ext>
                <a:ext uri="{C183D7F6-B498-43B3-948B-1728B52AA6E4}">
                  <adec:decorative xmlns:adec="http://schemas.microsoft.com/office/drawing/2017/decorative" val="1"/>
                </a:ext>
              </a:extLst>
            </p:cNvPr>
            <p:cNvSpPr>
              <a:spLocks/>
            </p:cNvSpPr>
            <p:nvPr/>
          </p:nvSpPr>
          <p:spPr bwMode="auto">
            <a:xfrm>
              <a:off x="10087847" y="6231382"/>
              <a:ext cx="32016" cy="20374"/>
            </a:xfrm>
            <a:custGeom>
              <a:avLst/>
              <a:gdLst>
                <a:gd name="T0" fmla="*/ 0 w 11"/>
                <a:gd name="T1" fmla="*/ 0 h 7"/>
                <a:gd name="T2" fmla="*/ 4 w 11"/>
                <a:gd name="T3" fmla="*/ 0 h 7"/>
                <a:gd name="T4" fmla="*/ 7 w 11"/>
                <a:gd name="T5" fmla="*/ 4 h 7"/>
                <a:gd name="T6" fmla="*/ 11 w 11"/>
                <a:gd name="T7" fmla="*/ 7 h 7"/>
                <a:gd name="T8" fmla="*/ 7 w 11"/>
                <a:gd name="T9" fmla="*/ 7 h 7"/>
                <a:gd name="T10" fmla="*/ 4 w 11"/>
                <a:gd name="T11" fmla="*/ 7 h 7"/>
                <a:gd name="T12" fmla="*/ 0 w 11"/>
                <a:gd name="T13" fmla="*/ 4 h 7"/>
                <a:gd name="T14" fmla="*/ 0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0"/>
                  </a:moveTo>
                  <a:lnTo>
                    <a:pt x="4" y="0"/>
                  </a:lnTo>
                  <a:lnTo>
                    <a:pt x="7" y="4"/>
                  </a:lnTo>
                  <a:lnTo>
                    <a:pt x="11" y="7"/>
                  </a:lnTo>
                  <a:lnTo>
                    <a:pt x="7" y="7"/>
                  </a:lnTo>
                  <a:lnTo>
                    <a:pt x="4" y="7"/>
                  </a:lnTo>
                  <a:lnTo>
                    <a:pt x="0"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5" name="Freeform 92">
              <a:extLst>
                <a:ext uri="{FF2B5EF4-FFF2-40B4-BE49-F238E27FC236}">
                  <a16:creationId xmlns:a16="http://schemas.microsoft.com/office/drawing/2014/main" id="{EA6F5667-C564-0E6A-6E2C-344775862516}"/>
                </a:ext>
                <a:ext uri="{C183D7F6-B498-43B3-948B-1728B52AA6E4}">
                  <adec:decorative xmlns:adec="http://schemas.microsoft.com/office/drawing/2017/decorative" val="1"/>
                </a:ext>
              </a:extLst>
            </p:cNvPr>
            <p:cNvSpPr>
              <a:spLocks/>
            </p:cNvSpPr>
            <p:nvPr/>
          </p:nvSpPr>
          <p:spPr bwMode="auto">
            <a:xfrm>
              <a:off x="10157699" y="5282561"/>
              <a:ext cx="195004" cy="212467"/>
            </a:xfrm>
            <a:custGeom>
              <a:avLst/>
              <a:gdLst>
                <a:gd name="T0" fmla="*/ 0 w 67"/>
                <a:gd name="T1" fmla="*/ 3 h 73"/>
                <a:gd name="T2" fmla="*/ 21 w 67"/>
                <a:gd name="T3" fmla="*/ 0 h 73"/>
                <a:gd name="T4" fmla="*/ 35 w 67"/>
                <a:gd name="T5" fmla="*/ 7 h 73"/>
                <a:gd name="T6" fmla="*/ 46 w 67"/>
                <a:gd name="T7" fmla="*/ 3 h 73"/>
                <a:gd name="T8" fmla="*/ 53 w 67"/>
                <a:gd name="T9" fmla="*/ 21 h 73"/>
                <a:gd name="T10" fmla="*/ 63 w 67"/>
                <a:gd name="T11" fmla="*/ 45 h 73"/>
                <a:gd name="T12" fmla="*/ 67 w 67"/>
                <a:gd name="T13" fmla="*/ 66 h 73"/>
                <a:gd name="T14" fmla="*/ 63 w 67"/>
                <a:gd name="T15" fmla="*/ 73 h 73"/>
                <a:gd name="T16" fmla="*/ 49 w 67"/>
                <a:gd name="T17" fmla="*/ 73 h 73"/>
                <a:gd name="T18" fmla="*/ 46 w 67"/>
                <a:gd name="T19" fmla="*/ 62 h 73"/>
                <a:gd name="T20" fmla="*/ 32 w 67"/>
                <a:gd name="T21" fmla="*/ 59 h 73"/>
                <a:gd name="T22" fmla="*/ 28 w 67"/>
                <a:gd name="T23" fmla="*/ 69 h 73"/>
                <a:gd name="T24" fmla="*/ 25 w 67"/>
                <a:gd name="T25" fmla="*/ 69 h 73"/>
                <a:gd name="T26" fmla="*/ 18 w 67"/>
                <a:gd name="T27" fmla="*/ 66 h 73"/>
                <a:gd name="T28" fmla="*/ 11 w 67"/>
                <a:gd name="T29" fmla="*/ 52 h 73"/>
                <a:gd name="T30" fmla="*/ 18 w 67"/>
                <a:gd name="T31" fmla="*/ 38 h 73"/>
                <a:gd name="T32" fmla="*/ 4 w 67"/>
                <a:gd name="T33" fmla="*/ 17 h 73"/>
                <a:gd name="T34" fmla="*/ 0 w 67"/>
                <a:gd name="T35" fmla="*/ 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73">
                  <a:moveTo>
                    <a:pt x="0" y="3"/>
                  </a:moveTo>
                  <a:lnTo>
                    <a:pt x="21" y="0"/>
                  </a:lnTo>
                  <a:lnTo>
                    <a:pt x="35" y="7"/>
                  </a:lnTo>
                  <a:lnTo>
                    <a:pt x="46" y="3"/>
                  </a:lnTo>
                  <a:lnTo>
                    <a:pt x="53" y="21"/>
                  </a:lnTo>
                  <a:lnTo>
                    <a:pt x="63" y="45"/>
                  </a:lnTo>
                  <a:lnTo>
                    <a:pt x="67" y="66"/>
                  </a:lnTo>
                  <a:lnTo>
                    <a:pt x="63" y="73"/>
                  </a:lnTo>
                  <a:lnTo>
                    <a:pt x="49" y="73"/>
                  </a:lnTo>
                  <a:lnTo>
                    <a:pt x="46" y="62"/>
                  </a:lnTo>
                  <a:lnTo>
                    <a:pt x="32" y="59"/>
                  </a:lnTo>
                  <a:lnTo>
                    <a:pt x="28" y="69"/>
                  </a:lnTo>
                  <a:lnTo>
                    <a:pt x="25" y="69"/>
                  </a:lnTo>
                  <a:lnTo>
                    <a:pt x="18" y="66"/>
                  </a:lnTo>
                  <a:lnTo>
                    <a:pt x="11" y="52"/>
                  </a:lnTo>
                  <a:lnTo>
                    <a:pt x="18" y="38"/>
                  </a:lnTo>
                  <a:lnTo>
                    <a:pt x="4" y="1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6" name="Freeform 93">
              <a:extLst>
                <a:ext uri="{FF2B5EF4-FFF2-40B4-BE49-F238E27FC236}">
                  <a16:creationId xmlns:a16="http://schemas.microsoft.com/office/drawing/2014/main" id="{F7C11D61-2605-F3EC-DB33-C60E9FB89514}"/>
                </a:ext>
                <a:ext uri="{C183D7F6-B498-43B3-948B-1728B52AA6E4}">
                  <adec:decorative xmlns:adec="http://schemas.microsoft.com/office/drawing/2017/decorative" val="1"/>
                </a:ext>
              </a:extLst>
            </p:cNvPr>
            <p:cNvSpPr>
              <a:spLocks/>
            </p:cNvSpPr>
            <p:nvPr/>
          </p:nvSpPr>
          <p:spPr bwMode="auto">
            <a:xfrm>
              <a:off x="9977249" y="5332039"/>
              <a:ext cx="171720" cy="232840"/>
            </a:xfrm>
            <a:custGeom>
              <a:avLst/>
              <a:gdLst>
                <a:gd name="T0" fmla="*/ 10 w 59"/>
                <a:gd name="T1" fmla="*/ 0 h 80"/>
                <a:gd name="T2" fmla="*/ 24 w 59"/>
                <a:gd name="T3" fmla="*/ 7 h 80"/>
                <a:gd name="T4" fmla="*/ 38 w 59"/>
                <a:gd name="T5" fmla="*/ 28 h 80"/>
                <a:gd name="T6" fmla="*/ 59 w 59"/>
                <a:gd name="T7" fmla="*/ 35 h 80"/>
                <a:gd name="T8" fmla="*/ 52 w 59"/>
                <a:gd name="T9" fmla="*/ 56 h 80"/>
                <a:gd name="T10" fmla="*/ 49 w 59"/>
                <a:gd name="T11" fmla="*/ 77 h 80"/>
                <a:gd name="T12" fmla="*/ 42 w 59"/>
                <a:gd name="T13" fmla="*/ 80 h 80"/>
                <a:gd name="T14" fmla="*/ 31 w 59"/>
                <a:gd name="T15" fmla="*/ 66 h 80"/>
                <a:gd name="T16" fmla="*/ 17 w 59"/>
                <a:gd name="T17" fmla="*/ 73 h 80"/>
                <a:gd name="T18" fmla="*/ 7 w 59"/>
                <a:gd name="T19" fmla="*/ 63 h 80"/>
                <a:gd name="T20" fmla="*/ 17 w 59"/>
                <a:gd name="T21" fmla="*/ 52 h 80"/>
                <a:gd name="T22" fmla="*/ 0 w 59"/>
                <a:gd name="T23" fmla="*/ 18 h 80"/>
                <a:gd name="T24" fmla="*/ 10 w 59"/>
                <a:gd name="T2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0">
                  <a:moveTo>
                    <a:pt x="10" y="0"/>
                  </a:moveTo>
                  <a:lnTo>
                    <a:pt x="24" y="7"/>
                  </a:lnTo>
                  <a:lnTo>
                    <a:pt x="38" y="28"/>
                  </a:lnTo>
                  <a:lnTo>
                    <a:pt x="59" y="35"/>
                  </a:lnTo>
                  <a:lnTo>
                    <a:pt x="52" y="56"/>
                  </a:lnTo>
                  <a:lnTo>
                    <a:pt x="49" y="77"/>
                  </a:lnTo>
                  <a:lnTo>
                    <a:pt x="42" y="80"/>
                  </a:lnTo>
                  <a:lnTo>
                    <a:pt x="31" y="66"/>
                  </a:lnTo>
                  <a:lnTo>
                    <a:pt x="17" y="73"/>
                  </a:lnTo>
                  <a:lnTo>
                    <a:pt x="7" y="63"/>
                  </a:lnTo>
                  <a:lnTo>
                    <a:pt x="17" y="52"/>
                  </a:lnTo>
                  <a:lnTo>
                    <a:pt x="0" y="18"/>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7" name="Freeform 94">
              <a:extLst>
                <a:ext uri="{FF2B5EF4-FFF2-40B4-BE49-F238E27FC236}">
                  <a16:creationId xmlns:a16="http://schemas.microsoft.com/office/drawing/2014/main" id="{A79AC9F3-DF1B-2F06-916D-805703D32EE7}"/>
                </a:ext>
                <a:ext uri="{C183D7F6-B498-43B3-948B-1728B52AA6E4}">
                  <adec:decorative xmlns:adec="http://schemas.microsoft.com/office/drawing/2017/decorative" val="1"/>
                </a:ext>
              </a:extLst>
            </p:cNvPr>
            <p:cNvSpPr>
              <a:spLocks/>
            </p:cNvSpPr>
            <p:nvPr/>
          </p:nvSpPr>
          <p:spPr bwMode="auto">
            <a:xfrm>
              <a:off x="10119863" y="5646374"/>
              <a:ext cx="363813" cy="424933"/>
            </a:xfrm>
            <a:custGeom>
              <a:avLst/>
              <a:gdLst>
                <a:gd name="T0" fmla="*/ 31 w 125"/>
                <a:gd name="T1" fmla="*/ 0 h 146"/>
                <a:gd name="T2" fmla="*/ 45 w 125"/>
                <a:gd name="T3" fmla="*/ 14 h 146"/>
                <a:gd name="T4" fmla="*/ 52 w 125"/>
                <a:gd name="T5" fmla="*/ 10 h 146"/>
                <a:gd name="T6" fmla="*/ 55 w 125"/>
                <a:gd name="T7" fmla="*/ 3 h 146"/>
                <a:gd name="T8" fmla="*/ 66 w 125"/>
                <a:gd name="T9" fmla="*/ 3 h 146"/>
                <a:gd name="T10" fmla="*/ 69 w 125"/>
                <a:gd name="T11" fmla="*/ 17 h 146"/>
                <a:gd name="T12" fmla="*/ 86 w 125"/>
                <a:gd name="T13" fmla="*/ 28 h 146"/>
                <a:gd name="T14" fmla="*/ 97 w 125"/>
                <a:gd name="T15" fmla="*/ 24 h 146"/>
                <a:gd name="T16" fmla="*/ 104 w 125"/>
                <a:gd name="T17" fmla="*/ 42 h 146"/>
                <a:gd name="T18" fmla="*/ 93 w 125"/>
                <a:gd name="T19" fmla="*/ 45 h 146"/>
                <a:gd name="T20" fmla="*/ 90 w 125"/>
                <a:gd name="T21" fmla="*/ 59 h 146"/>
                <a:gd name="T22" fmla="*/ 104 w 125"/>
                <a:gd name="T23" fmla="*/ 69 h 146"/>
                <a:gd name="T24" fmla="*/ 93 w 125"/>
                <a:gd name="T25" fmla="*/ 73 h 146"/>
                <a:gd name="T26" fmla="*/ 100 w 125"/>
                <a:gd name="T27" fmla="*/ 83 h 146"/>
                <a:gd name="T28" fmla="*/ 118 w 125"/>
                <a:gd name="T29" fmla="*/ 87 h 146"/>
                <a:gd name="T30" fmla="*/ 125 w 125"/>
                <a:gd name="T31" fmla="*/ 94 h 146"/>
                <a:gd name="T32" fmla="*/ 111 w 125"/>
                <a:gd name="T33" fmla="*/ 100 h 146"/>
                <a:gd name="T34" fmla="*/ 100 w 125"/>
                <a:gd name="T35" fmla="*/ 111 h 146"/>
                <a:gd name="T36" fmla="*/ 90 w 125"/>
                <a:gd name="T37" fmla="*/ 107 h 146"/>
                <a:gd name="T38" fmla="*/ 90 w 125"/>
                <a:gd name="T39" fmla="*/ 118 h 146"/>
                <a:gd name="T40" fmla="*/ 86 w 125"/>
                <a:gd name="T41" fmla="*/ 125 h 146"/>
                <a:gd name="T42" fmla="*/ 69 w 125"/>
                <a:gd name="T43" fmla="*/ 135 h 146"/>
                <a:gd name="T44" fmla="*/ 62 w 125"/>
                <a:gd name="T45" fmla="*/ 135 h 146"/>
                <a:gd name="T46" fmla="*/ 66 w 125"/>
                <a:gd name="T47" fmla="*/ 135 h 146"/>
                <a:gd name="T48" fmla="*/ 55 w 125"/>
                <a:gd name="T49" fmla="*/ 132 h 146"/>
                <a:gd name="T50" fmla="*/ 55 w 125"/>
                <a:gd name="T51" fmla="*/ 146 h 146"/>
                <a:gd name="T52" fmla="*/ 48 w 125"/>
                <a:gd name="T53" fmla="*/ 146 h 146"/>
                <a:gd name="T54" fmla="*/ 45 w 125"/>
                <a:gd name="T55" fmla="*/ 139 h 146"/>
                <a:gd name="T56" fmla="*/ 41 w 125"/>
                <a:gd name="T57" fmla="*/ 135 h 146"/>
                <a:gd name="T58" fmla="*/ 38 w 125"/>
                <a:gd name="T59" fmla="*/ 135 h 146"/>
                <a:gd name="T60" fmla="*/ 31 w 125"/>
                <a:gd name="T61" fmla="*/ 142 h 146"/>
                <a:gd name="T62" fmla="*/ 24 w 125"/>
                <a:gd name="T63" fmla="*/ 142 h 146"/>
                <a:gd name="T64" fmla="*/ 17 w 125"/>
                <a:gd name="T65" fmla="*/ 135 h 146"/>
                <a:gd name="T66" fmla="*/ 10 w 125"/>
                <a:gd name="T67" fmla="*/ 132 h 146"/>
                <a:gd name="T68" fmla="*/ 7 w 125"/>
                <a:gd name="T69" fmla="*/ 121 h 146"/>
                <a:gd name="T70" fmla="*/ 3 w 125"/>
                <a:gd name="T71" fmla="*/ 118 h 146"/>
                <a:gd name="T72" fmla="*/ 13 w 125"/>
                <a:gd name="T73" fmla="*/ 107 h 146"/>
                <a:gd name="T74" fmla="*/ 13 w 125"/>
                <a:gd name="T75" fmla="*/ 100 h 146"/>
                <a:gd name="T76" fmla="*/ 24 w 125"/>
                <a:gd name="T77" fmla="*/ 97 h 146"/>
                <a:gd name="T78" fmla="*/ 20 w 125"/>
                <a:gd name="T79" fmla="*/ 87 h 146"/>
                <a:gd name="T80" fmla="*/ 31 w 125"/>
                <a:gd name="T81" fmla="*/ 83 h 146"/>
                <a:gd name="T82" fmla="*/ 24 w 125"/>
                <a:gd name="T83" fmla="*/ 59 h 146"/>
                <a:gd name="T84" fmla="*/ 10 w 125"/>
                <a:gd name="T85" fmla="*/ 55 h 146"/>
                <a:gd name="T86" fmla="*/ 7 w 125"/>
                <a:gd name="T87" fmla="*/ 62 h 146"/>
                <a:gd name="T88" fmla="*/ 0 w 125"/>
                <a:gd name="T89" fmla="*/ 52 h 146"/>
                <a:gd name="T90" fmla="*/ 7 w 125"/>
                <a:gd name="T91" fmla="*/ 38 h 146"/>
                <a:gd name="T92" fmla="*/ 0 w 125"/>
                <a:gd name="T93" fmla="*/ 31 h 146"/>
                <a:gd name="T94" fmla="*/ 13 w 125"/>
                <a:gd name="T95" fmla="*/ 21 h 146"/>
                <a:gd name="T96" fmla="*/ 17 w 125"/>
                <a:gd name="T97" fmla="*/ 3 h 146"/>
                <a:gd name="T98" fmla="*/ 27 w 125"/>
                <a:gd name="T99" fmla="*/ 3 h 146"/>
                <a:gd name="T100" fmla="*/ 31 w 125"/>
                <a:gd name="T10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5" h="146">
                  <a:moveTo>
                    <a:pt x="31" y="0"/>
                  </a:moveTo>
                  <a:lnTo>
                    <a:pt x="45" y="14"/>
                  </a:lnTo>
                  <a:lnTo>
                    <a:pt x="52" y="10"/>
                  </a:lnTo>
                  <a:lnTo>
                    <a:pt x="55" y="3"/>
                  </a:lnTo>
                  <a:lnTo>
                    <a:pt x="66" y="3"/>
                  </a:lnTo>
                  <a:lnTo>
                    <a:pt x="69" y="17"/>
                  </a:lnTo>
                  <a:lnTo>
                    <a:pt x="86" y="28"/>
                  </a:lnTo>
                  <a:lnTo>
                    <a:pt x="97" y="24"/>
                  </a:lnTo>
                  <a:lnTo>
                    <a:pt x="104" y="42"/>
                  </a:lnTo>
                  <a:lnTo>
                    <a:pt x="93" y="45"/>
                  </a:lnTo>
                  <a:lnTo>
                    <a:pt x="90" y="59"/>
                  </a:lnTo>
                  <a:lnTo>
                    <a:pt x="104" y="69"/>
                  </a:lnTo>
                  <a:lnTo>
                    <a:pt x="93" y="73"/>
                  </a:lnTo>
                  <a:lnTo>
                    <a:pt x="100" y="83"/>
                  </a:lnTo>
                  <a:lnTo>
                    <a:pt x="118" y="87"/>
                  </a:lnTo>
                  <a:lnTo>
                    <a:pt x="125" y="94"/>
                  </a:lnTo>
                  <a:lnTo>
                    <a:pt x="111" y="100"/>
                  </a:lnTo>
                  <a:lnTo>
                    <a:pt x="100" y="111"/>
                  </a:lnTo>
                  <a:lnTo>
                    <a:pt x="90" y="107"/>
                  </a:lnTo>
                  <a:lnTo>
                    <a:pt x="90" y="118"/>
                  </a:lnTo>
                  <a:lnTo>
                    <a:pt x="86" y="125"/>
                  </a:lnTo>
                  <a:lnTo>
                    <a:pt x="69" y="135"/>
                  </a:lnTo>
                  <a:lnTo>
                    <a:pt x="62" y="135"/>
                  </a:lnTo>
                  <a:lnTo>
                    <a:pt x="66" y="135"/>
                  </a:lnTo>
                  <a:lnTo>
                    <a:pt x="55" y="132"/>
                  </a:lnTo>
                  <a:lnTo>
                    <a:pt x="55" y="146"/>
                  </a:lnTo>
                  <a:lnTo>
                    <a:pt x="48" y="146"/>
                  </a:lnTo>
                  <a:lnTo>
                    <a:pt x="45" y="139"/>
                  </a:lnTo>
                  <a:lnTo>
                    <a:pt x="41" y="135"/>
                  </a:lnTo>
                  <a:lnTo>
                    <a:pt x="38" y="135"/>
                  </a:lnTo>
                  <a:lnTo>
                    <a:pt x="31" y="142"/>
                  </a:lnTo>
                  <a:lnTo>
                    <a:pt x="24" y="142"/>
                  </a:lnTo>
                  <a:lnTo>
                    <a:pt x="17" y="135"/>
                  </a:lnTo>
                  <a:lnTo>
                    <a:pt x="10" y="132"/>
                  </a:lnTo>
                  <a:lnTo>
                    <a:pt x="7" y="121"/>
                  </a:lnTo>
                  <a:lnTo>
                    <a:pt x="3" y="118"/>
                  </a:lnTo>
                  <a:lnTo>
                    <a:pt x="13" y="107"/>
                  </a:lnTo>
                  <a:lnTo>
                    <a:pt x="13" y="100"/>
                  </a:lnTo>
                  <a:lnTo>
                    <a:pt x="24" y="97"/>
                  </a:lnTo>
                  <a:lnTo>
                    <a:pt x="20" y="87"/>
                  </a:lnTo>
                  <a:lnTo>
                    <a:pt x="31" y="83"/>
                  </a:lnTo>
                  <a:lnTo>
                    <a:pt x="24" y="59"/>
                  </a:lnTo>
                  <a:lnTo>
                    <a:pt x="10" y="55"/>
                  </a:lnTo>
                  <a:lnTo>
                    <a:pt x="7" y="62"/>
                  </a:lnTo>
                  <a:lnTo>
                    <a:pt x="0" y="52"/>
                  </a:lnTo>
                  <a:lnTo>
                    <a:pt x="7" y="38"/>
                  </a:lnTo>
                  <a:lnTo>
                    <a:pt x="0" y="31"/>
                  </a:lnTo>
                  <a:lnTo>
                    <a:pt x="13" y="21"/>
                  </a:lnTo>
                  <a:lnTo>
                    <a:pt x="17" y="3"/>
                  </a:lnTo>
                  <a:lnTo>
                    <a:pt x="27"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8" name="Freeform 95">
              <a:extLst>
                <a:ext uri="{FF2B5EF4-FFF2-40B4-BE49-F238E27FC236}">
                  <a16:creationId xmlns:a16="http://schemas.microsoft.com/office/drawing/2014/main" id="{0ACF01FB-BE4E-D4BD-7800-9C35232A1F80}"/>
                </a:ext>
                <a:ext uri="{C183D7F6-B498-43B3-948B-1728B52AA6E4}">
                  <adec:decorative xmlns:adec="http://schemas.microsoft.com/office/drawing/2017/decorative" val="1"/>
                </a:ext>
              </a:extLst>
            </p:cNvPr>
            <p:cNvSpPr>
              <a:spLocks/>
            </p:cNvSpPr>
            <p:nvPr/>
          </p:nvSpPr>
          <p:spPr bwMode="auto">
            <a:xfrm>
              <a:off x="10402181" y="2374976"/>
              <a:ext cx="384186" cy="433665"/>
            </a:xfrm>
            <a:custGeom>
              <a:avLst/>
              <a:gdLst>
                <a:gd name="T0" fmla="*/ 76 w 132"/>
                <a:gd name="T1" fmla="*/ 17 h 149"/>
                <a:gd name="T2" fmla="*/ 83 w 132"/>
                <a:gd name="T3" fmla="*/ 17 h 149"/>
                <a:gd name="T4" fmla="*/ 101 w 132"/>
                <a:gd name="T5" fmla="*/ 0 h 149"/>
                <a:gd name="T6" fmla="*/ 125 w 132"/>
                <a:gd name="T7" fmla="*/ 3 h 149"/>
                <a:gd name="T8" fmla="*/ 122 w 132"/>
                <a:gd name="T9" fmla="*/ 14 h 149"/>
                <a:gd name="T10" fmla="*/ 111 w 132"/>
                <a:gd name="T11" fmla="*/ 21 h 149"/>
                <a:gd name="T12" fmla="*/ 111 w 132"/>
                <a:gd name="T13" fmla="*/ 31 h 149"/>
                <a:gd name="T14" fmla="*/ 118 w 132"/>
                <a:gd name="T15" fmla="*/ 48 h 149"/>
                <a:gd name="T16" fmla="*/ 132 w 132"/>
                <a:gd name="T17" fmla="*/ 55 h 149"/>
                <a:gd name="T18" fmla="*/ 128 w 132"/>
                <a:gd name="T19" fmla="*/ 76 h 149"/>
                <a:gd name="T20" fmla="*/ 122 w 132"/>
                <a:gd name="T21" fmla="*/ 80 h 149"/>
                <a:gd name="T22" fmla="*/ 122 w 132"/>
                <a:gd name="T23" fmla="*/ 90 h 149"/>
                <a:gd name="T24" fmla="*/ 132 w 132"/>
                <a:gd name="T25" fmla="*/ 97 h 149"/>
                <a:gd name="T26" fmla="*/ 132 w 132"/>
                <a:gd name="T27" fmla="*/ 107 h 149"/>
                <a:gd name="T28" fmla="*/ 128 w 132"/>
                <a:gd name="T29" fmla="*/ 111 h 149"/>
                <a:gd name="T30" fmla="*/ 115 w 132"/>
                <a:gd name="T31" fmla="*/ 107 h 149"/>
                <a:gd name="T32" fmla="*/ 101 w 132"/>
                <a:gd name="T33" fmla="*/ 111 h 149"/>
                <a:gd name="T34" fmla="*/ 111 w 132"/>
                <a:gd name="T35" fmla="*/ 128 h 149"/>
                <a:gd name="T36" fmla="*/ 111 w 132"/>
                <a:gd name="T37" fmla="*/ 142 h 149"/>
                <a:gd name="T38" fmla="*/ 90 w 132"/>
                <a:gd name="T39" fmla="*/ 149 h 149"/>
                <a:gd name="T40" fmla="*/ 45 w 132"/>
                <a:gd name="T41" fmla="*/ 142 h 149"/>
                <a:gd name="T42" fmla="*/ 35 w 132"/>
                <a:gd name="T43" fmla="*/ 121 h 149"/>
                <a:gd name="T44" fmla="*/ 24 w 132"/>
                <a:gd name="T45" fmla="*/ 121 h 149"/>
                <a:gd name="T46" fmla="*/ 17 w 132"/>
                <a:gd name="T47" fmla="*/ 118 h 149"/>
                <a:gd name="T48" fmla="*/ 21 w 132"/>
                <a:gd name="T49" fmla="*/ 87 h 149"/>
                <a:gd name="T50" fmla="*/ 3 w 132"/>
                <a:gd name="T51" fmla="*/ 73 h 149"/>
                <a:gd name="T52" fmla="*/ 3 w 132"/>
                <a:gd name="T53" fmla="*/ 66 h 149"/>
                <a:gd name="T54" fmla="*/ 3 w 132"/>
                <a:gd name="T55" fmla="*/ 62 h 149"/>
                <a:gd name="T56" fmla="*/ 7 w 132"/>
                <a:gd name="T57" fmla="*/ 55 h 149"/>
                <a:gd name="T58" fmla="*/ 0 w 132"/>
                <a:gd name="T59" fmla="*/ 52 h 149"/>
                <a:gd name="T60" fmla="*/ 0 w 132"/>
                <a:gd name="T61" fmla="*/ 35 h 149"/>
                <a:gd name="T62" fmla="*/ 14 w 132"/>
                <a:gd name="T63" fmla="*/ 45 h 149"/>
                <a:gd name="T64" fmla="*/ 24 w 132"/>
                <a:gd name="T65" fmla="*/ 28 h 149"/>
                <a:gd name="T66" fmla="*/ 28 w 132"/>
                <a:gd name="T67" fmla="*/ 21 h 149"/>
                <a:gd name="T68" fmla="*/ 35 w 132"/>
                <a:gd name="T69" fmla="*/ 21 h 149"/>
                <a:gd name="T70" fmla="*/ 45 w 132"/>
                <a:gd name="T71" fmla="*/ 17 h 149"/>
                <a:gd name="T72" fmla="*/ 59 w 132"/>
                <a:gd name="T73" fmla="*/ 17 h 149"/>
                <a:gd name="T74" fmla="*/ 76 w 132"/>
                <a:gd name="T75" fmla="*/ 1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49">
                  <a:moveTo>
                    <a:pt x="76" y="17"/>
                  </a:moveTo>
                  <a:lnTo>
                    <a:pt x="83" y="17"/>
                  </a:lnTo>
                  <a:lnTo>
                    <a:pt x="101" y="0"/>
                  </a:lnTo>
                  <a:lnTo>
                    <a:pt x="125" y="3"/>
                  </a:lnTo>
                  <a:lnTo>
                    <a:pt x="122" y="14"/>
                  </a:lnTo>
                  <a:lnTo>
                    <a:pt x="111" y="21"/>
                  </a:lnTo>
                  <a:lnTo>
                    <a:pt x="111" y="31"/>
                  </a:lnTo>
                  <a:lnTo>
                    <a:pt x="118" y="48"/>
                  </a:lnTo>
                  <a:lnTo>
                    <a:pt x="132" y="55"/>
                  </a:lnTo>
                  <a:lnTo>
                    <a:pt x="128" y="76"/>
                  </a:lnTo>
                  <a:lnTo>
                    <a:pt x="122" y="80"/>
                  </a:lnTo>
                  <a:lnTo>
                    <a:pt x="122" y="90"/>
                  </a:lnTo>
                  <a:lnTo>
                    <a:pt x="132" y="97"/>
                  </a:lnTo>
                  <a:lnTo>
                    <a:pt x="132" y="107"/>
                  </a:lnTo>
                  <a:lnTo>
                    <a:pt x="128" y="111"/>
                  </a:lnTo>
                  <a:lnTo>
                    <a:pt x="115" y="107"/>
                  </a:lnTo>
                  <a:lnTo>
                    <a:pt x="101" y="111"/>
                  </a:lnTo>
                  <a:lnTo>
                    <a:pt x="111" y="128"/>
                  </a:lnTo>
                  <a:lnTo>
                    <a:pt x="111" y="142"/>
                  </a:lnTo>
                  <a:lnTo>
                    <a:pt x="90" y="149"/>
                  </a:lnTo>
                  <a:lnTo>
                    <a:pt x="45" y="142"/>
                  </a:lnTo>
                  <a:lnTo>
                    <a:pt x="35" y="121"/>
                  </a:lnTo>
                  <a:lnTo>
                    <a:pt x="24" y="121"/>
                  </a:lnTo>
                  <a:lnTo>
                    <a:pt x="17" y="118"/>
                  </a:lnTo>
                  <a:lnTo>
                    <a:pt x="21" y="87"/>
                  </a:lnTo>
                  <a:lnTo>
                    <a:pt x="3" y="73"/>
                  </a:lnTo>
                  <a:lnTo>
                    <a:pt x="3" y="66"/>
                  </a:lnTo>
                  <a:lnTo>
                    <a:pt x="3" y="62"/>
                  </a:lnTo>
                  <a:lnTo>
                    <a:pt x="7" y="55"/>
                  </a:lnTo>
                  <a:lnTo>
                    <a:pt x="0" y="52"/>
                  </a:lnTo>
                  <a:lnTo>
                    <a:pt x="0" y="35"/>
                  </a:lnTo>
                  <a:lnTo>
                    <a:pt x="14" y="45"/>
                  </a:lnTo>
                  <a:lnTo>
                    <a:pt x="24" y="28"/>
                  </a:lnTo>
                  <a:lnTo>
                    <a:pt x="28" y="21"/>
                  </a:lnTo>
                  <a:lnTo>
                    <a:pt x="35" y="21"/>
                  </a:lnTo>
                  <a:lnTo>
                    <a:pt x="45" y="17"/>
                  </a:lnTo>
                  <a:lnTo>
                    <a:pt x="59" y="17"/>
                  </a:lnTo>
                  <a:lnTo>
                    <a:pt x="76"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89" name="Freeform 96">
              <a:extLst>
                <a:ext uri="{FF2B5EF4-FFF2-40B4-BE49-F238E27FC236}">
                  <a16:creationId xmlns:a16="http://schemas.microsoft.com/office/drawing/2014/main" id="{B0DF9BAF-C529-8850-AABB-7E84942B9D35}"/>
                </a:ext>
                <a:ext uri="{C183D7F6-B498-43B3-948B-1728B52AA6E4}">
                  <adec:decorative xmlns:adec="http://schemas.microsoft.com/office/drawing/2017/decorative" val="1"/>
                </a:ext>
              </a:extLst>
            </p:cNvPr>
            <p:cNvSpPr>
              <a:spLocks/>
            </p:cNvSpPr>
            <p:nvPr/>
          </p:nvSpPr>
          <p:spPr bwMode="auto">
            <a:xfrm>
              <a:off x="10198447" y="2031536"/>
              <a:ext cx="445307" cy="474412"/>
            </a:xfrm>
            <a:custGeom>
              <a:avLst/>
              <a:gdLst>
                <a:gd name="T0" fmla="*/ 0 w 153"/>
                <a:gd name="T1" fmla="*/ 24 h 163"/>
                <a:gd name="T2" fmla="*/ 11 w 153"/>
                <a:gd name="T3" fmla="*/ 21 h 163"/>
                <a:gd name="T4" fmla="*/ 46 w 153"/>
                <a:gd name="T5" fmla="*/ 14 h 163"/>
                <a:gd name="T6" fmla="*/ 63 w 153"/>
                <a:gd name="T7" fmla="*/ 14 h 163"/>
                <a:gd name="T8" fmla="*/ 77 w 153"/>
                <a:gd name="T9" fmla="*/ 0 h 163"/>
                <a:gd name="T10" fmla="*/ 84 w 153"/>
                <a:gd name="T11" fmla="*/ 10 h 163"/>
                <a:gd name="T12" fmla="*/ 98 w 153"/>
                <a:gd name="T13" fmla="*/ 10 h 163"/>
                <a:gd name="T14" fmla="*/ 108 w 153"/>
                <a:gd name="T15" fmla="*/ 24 h 163"/>
                <a:gd name="T16" fmla="*/ 125 w 153"/>
                <a:gd name="T17" fmla="*/ 35 h 163"/>
                <a:gd name="T18" fmla="*/ 136 w 153"/>
                <a:gd name="T19" fmla="*/ 73 h 163"/>
                <a:gd name="T20" fmla="*/ 150 w 153"/>
                <a:gd name="T21" fmla="*/ 73 h 163"/>
                <a:gd name="T22" fmla="*/ 153 w 153"/>
                <a:gd name="T23" fmla="*/ 90 h 163"/>
                <a:gd name="T24" fmla="*/ 143 w 153"/>
                <a:gd name="T25" fmla="*/ 114 h 163"/>
                <a:gd name="T26" fmla="*/ 146 w 153"/>
                <a:gd name="T27" fmla="*/ 135 h 163"/>
                <a:gd name="T28" fmla="*/ 129 w 153"/>
                <a:gd name="T29" fmla="*/ 135 h 163"/>
                <a:gd name="T30" fmla="*/ 115 w 153"/>
                <a:gd name="T31" fmla="*/ 135 h 163"/>
                <a:gd name="T32" fmla="*/ 105 w 153"/>
                <a:gd name="T33" fmla="*/ 139 h 163"/>
                <a:gd name="T34" fmla="*/ 98 w 153"/>
                <a:gd name="T35" fmla="*/ 139 h 163"/>
                <a:gd name="T36" fmla="*/ 94 w 153"/>
                <a:gd name="T37" fmla="*/ 146 h 163"/>
                <a:gd name="T38" fmla="*/ 84 w 153"/>
                <a:gd name="T39" fmla="*/ 163 h 163"/>
                <a:gd name="T40" fmla="*/ 70 w 153"/>
                <a:gd name="T41" fmla="*/ 153 h 163"/>
                <a:gd name="T42" fmla="*/ 56 w 153"/>
                <a:gd name="T43" fmla="*/ 146 h 163"/>
                <a:gd name="T44" fmla="*/ 25 w 153"/>
                <a:gd name="T45" fmla="*/ 104 h 163"/>
                <a:gd name="T46" fmla="*/ 21 w 153"/>
                <a:gd name="T47" fmla="*/ 52 h 163"/>
                <a:gd name="T48" fmla="*/ 0 w 153"/>
                <a:gd name="T49" fmla="*/ 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63">
                  <a:moveTo>
                    <a:pt x="0" y="24"/>
                  </a:moveTo>
                  <a:lnTo>
                    <a:pt x="11" y="21"/>
                  </a:lnTo>
                  <a:lnTo>
                    <a:pt x="46" y="14"/>
                  </a:lnTo>
                  <a:lnTo>
                    <a:pt x="63" y="14"/>
                  </a:lnTo>
                  <a:lnTo>
                    <a:pt x="77" y="0"/>
                  </a:lnTo>
                  <a:lnTo>
                    <a:pt x="84" y="10"/>
                  </a:lnTo>
                  <a:lnTo>
                    <a:pt x="98" y="10"/>
                  </a:lnTo>
                  <a:lnTo>
                    <a:pt x="108" y="24"/>
                  </a:lnTo>
                  <a:lnTo>
                    <a:pt x="125" y="35"/>
                  </a:lnTo>
                  <a:lnTo>
                    <a:pt x="136" y="73"/>
                  </a:lnTo>
                  <a:lnTo>
                    <a:pt x="150" y="73"/>
                  </a:lnTo>
                  <a:lnTo>
                    <a:pt x="153" y="90"/>
                  </a:lnTo>
                  <a:lnTo>
                    <a:pt x="143" y="114"/>
                  </a:lnTo>
                  <a:lnTo>
                    <a:pt x="146" y="135"/>
                  </a:lnTo>
                  <a:lnTo>
                    <a:pt x="129" y="135"/>
                  </a:lnTo>
                  <a:lnTo>
                    <a:pt x="115" y="135"/>
                  </a:lnTo>
                  <a:lnTo>
                    <a:pt x="105" y="139"/>
                  </a:lnTo>
                  <a:lnTo>
                    <a:pt x="98" y="139"/>
                  </a:lnTo>
                  <a:lnTo>
                    <a:pt x="94" y="146"/>
                  </a:lnTo>
                  <a:lnTo>
                    <a:pt x="84" y="163"/>
                  </a:lnTo>
                  <a:lnTo>
                    <a:pt x="70" y="153"/>
                  </a:lnTo>
                  <a:lnTo>
                    <a:pt x="56" y="146"/>
                  </a:lnTo>
                  <a:lnTo>
                    <a:pt x="25" y="104"/>
                  </a:lnTo>
                  <a:lnTo>
                    <a:pt x="21" y="52"/>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0" name="Freeform 97">
              <a:extLst>
                <a:ext uri="{FF2B5EF4-FFF2-40B4-BE49-F238E27FC236}">
                  <a16:creationId xmlns:a16="http://schemas.microsoft.com/office/drawing/2014/main" id="{8C7A24AB-0FFD-464F-A02B-517668E83165}"/>
                </a:ext>
                <a:ext uri="{C183D7F6-B498-43B3-948B-1728B52AA6E4}">
                  <adec:decorative xmlns:adec="http://schemas.microsoft.com/office/drawing/2017/decorative" val="1"/>
                </a:ext>
              </a:extLst>
            </p:cNvPr>
            <p:cNvSpPr>
              <a:spLocks/>
            </p:cNvSpPr>
            <p:nvPr/>
          </p:nvSpPr>
          <p:spPr bwMode="auto">
            <a:xfrm>
              <a:off x="10696141" y="2383706"/>
              <a:ext cx="465679" cy="617025"/>
            </a:xfrm>
            <a:custGeom>
              <a:avLst/>
              <a:gdLst>
                <a:gd name="T0" fmla="*/ 100 w 160"/>
                <a:gd name="T1" fmla="*/ 11 h 212"/>
                <a:gd name="T2" fmla="*/ 104 w 160"/>
                <a:gd name="T3" fmla="*/ 11 h 212"/>
                <a:gd name="T4" fmla="*/ 114 w 160"/>
                <a:gd name="T5" fmla="*/ 42 h 212"/>
                <a:gd name="T6" fmla="*/ 132 w 160"/>
                <a:gd name="T7" fmla="*/ 70 h 212"/>
                <a:gd name="T8" fmla="*/ 149 w 160"/>
                <a:gd name="T9" fmla="*/ 111 h 212"/>
                <a:gd name="T10" fmla="*/ 153 w 160"/>
                <a:gd name="T11" fmla="*/ 129 h 212"/>
                <a:gd name="T12" fmla="*/ 153 w 160"/>
                <a:gd name="T13" fmla="*/ 132 h 212"/>
                <a:gd name="T14" fmla="*/ 160 w 160"/>
                <a:gd name="T15" fmla="*/ 167 h 212"/>
                <a:gd name="T16" fmla="*/ 146 w 160"/>
                <a:gd name="T17" fmla="*/ 163 h 212"/>
                <a:gd name="T18" fmla="*/ 135 w 160"/>
                <a:gd name="T19" fmla="*/ 170 h 212"/>
                <a:gd name="T20" fmla="*/ 132 w 160"/>
                <a:gd name="T21" fmla="*/ 174 h 212"/>
                <a:gd name="T22" fmla="*/ 125 w 160"/>
                <a:gd name="T23" fmla="*/ 181 h 212"/>
                <a:gd name="T24" fmla="*/ 128 w 160"/>
                <a:gd name="T25" fmla="*/ 184 h 212"/>
                <a:gd name="T26" fmla="*/ 132 w 160"/>
                <a:gd name="T27" fmla="*/ 195 h 212"/>
                <a:gd name="T28" fmla="*/ 128 w 160"/>
                <a:gd name="T29" fmla="*/ 209 h 212"/>
                <a:gd name="T30" fmla="*/ 104 w 160"/>
                <a:gd name="T31" fmla="*/ 212 h 212"/>
                <a:gd name="T32" fmla="*/ 80 w 160"/>
                <a:gd name="T33" fmla="*/ 209 h 212"/>
                <a:gd name="T34" fmla="*/ 52 w 160"/>
                <a:gd name="T35" fmla="*/ 184 h 212"/>
                <a:gd name="T36" fmla="*/ 45 w 160"/>
                <a:gd name="T37" fmla="*/ 191 h 212"/>
                <a:gd name="T38" fmla="*/ 34 w 160"/>
                <a:gd name="T39" fmla="*/ 191 h 212"/>
                <a:gd name="T40" fmla="*/ 27 w 160"/>
                <a:gd name="T41" fmla="*/ 184 h 212"/>
                <a:gd name="T42" fmla="*/ 27 w 160"/>
                <a:gd name="T43" fmla="*/ 160 h 212"/>
                <a:gd name="T44" fmla="*/ 21 w 160"/>
                <a:gd name="T45" fmla="*/ 146 h 212"/>
                <a:gd name="T46" fmla="*/ 10 w 160"/>
                <a:gd name="T47" fmla="*/ 139 h 212"/>
                <a:gd name="T48" fmla="*/ 10 w 160"/>
                <a:gd name="T49" fmla="*/ 125 h 212"/>
                <a:gd name="T50" fmla="*/ 0 w 160"/>
                <a:gd name="T51" fmla="*/ 108 h 212"/>
                <a:gd name="T52" fmla="*/ 14 w 160"/>
                <a:gd name="T53" fmla="*/ 104 h 212"/>
                <a:gd name="T54" fmla="*/ 27 w 160"/>
                <a:gd name="T55" fmla="*/ 108 h 212"/>
                <a:gd name="T56" fmla="*/ 31 w 160"/>
                <a:gd name="T57" fmla="*/ 104 h 212"/>
                <a:gd name="T58" fmla="*/ 31 w 160"/>
                <a:gd name="T59" fmla="*/ 94 h 212"/>
                <a:gd name="T60" fmla="*/ 21 w 160"/>
                <a:gd name="T61" fmla="*/ 87 h 212"/>
                <a:gd name="T62" fmla="*/ 21 w 160"/>
                <a:gd name="T63" fmla="*/ 77 h 212"/>
                <a:gd name="T64" fmla="*/ 27 w 160"/>
                <a:gd name="T65" fmla="*/ 73 h 212"/>
                <a:gd name="T66" fmla="*/ 31 w 160"/>
                <a:gd name="T67" fmla="*/ 52 h 212"/>
                <a:gd name="T68" fmla="*/ 17 w 160"/>
                <a:gd name="T69" fmla="*/ 45 h 212"/>
                <a:gd name="T70" fmla="*/ 10 w 160"/>
                <a:gd name="T71" fmla="*/ 28 h 212"/>
                <a:gd name="T72" fmla="*/ 10 w 160"/>
                <a:gd name="T73" fmla="*/ 18 h 212"/>
                <a:gd name="T74" fmla="*/ 21 w 160"/>
                <a:gd name="T75" fmla="*/ 11 h 212"/>
                <a:gd name="T76" fmla="*/ 24 w 160"/>
                <a:gd name="T77" fmla="*/ 0 h 212"/>
                <a:gd name="T78" fmla="*/ 73 w 160"/>
                <a:gd name="T79" fmla="*/ 11 h 212"/>
                <a:gd name="T80" fmla="*/ 100 w 160"/>
                <a:gd name="T81" fmla="*/ 1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212">
                  <a:moveTo>
                    <a:pt x="100" y="11"/>
                  </a:moveTo>
                  <a:lnTo>
                    <a:pt x="104" y="11"/>
                  </a:lnTo>
                  <a:lnTo>
                    <a:pt x="114" y="42"/>
                  </a:lnTo>
                  <a:lnTo>
                    <a:pt x="132" y="70"/>
                  </a:lnTo>
                  <a:lnTo>
                    <a:pt x="149" y="111"/>
                  </a:lnTo>
                  <a:lnTo>
                    <a:pt x="153" y="129"/>
                  </a:lnTo>
                  <a:lnTo>
                    <a:pt x="153" y="132"/>
                  </a:lnTo>
                  <a:lnTo>
                    <a:pt x="160" y="167"/>
                  </a:lnTo>
                  <a:lnTo>
                    <a:pt x="146" y="163"/>
                  </a:lnTo>
                  <a:lnTo>
                    <a:pt x="135" y="170"/>
                  </a:lnTo>
                  <a:lnTo>
                    <a:pt x="132" y="174"/>
                  </a:lnTo>
                  <a:lnTo>
                    <a:pt x="125" y="181"/>
                  </a:lnTo>
                  <a:lnTo>
                    <a:pt x="128" y="184"/>
                  </a:lnTo>
                  <a:lnTo>
                    <a:pt x="132" y="195"/>
                  </a:lnTo>
                  <a:lnTo>
                    <a:pt x="128" y="209"/>
                  </a:lnTo>
                  <a:lnTo>
                    <a:pt x="104" y="212"/>
                  </a:lnTo>
                  <a:lnTo>
                    <a:pt x="80" y="209"/>
                  </a:lnTo>
                  <a:lnTo>
                    <a:pt x="52" y="184"/>
                  </a:lnTo>
                  <a:lnTo>
                    <a:pt x="45" y="191"/>
                  </a:lnTo>
                  <a:lnTo>
                    <a:pt x="34" y="191"/>
                  </a:lnTo>
                  <a:lnTo>
                    <a:pt x="27" y="184"/>
                  </a:lnTo>
                  <a:lnTo>
                    <a:pt x="27" y="160"/>
                  </a:lnTo>
                  <a:lnTo>
                    <a:pt x="21" y="146"/>
                  </a:lnTo>
                  <a:lnTo>
                    <a:pt x="10" y="139"/>
                  </a:lnTo>
                  <a:lnTo>
                    <a:pt x="10" y="125"/>
                  </a:lnTo>
                  <a:lnTo>
                    <a:pt x="0" y="108"/>
                  </a:lnTo>
                  <a:lnTo>
                    <a:pt x="14" y="104"/>
                  </a:lnTo>
                  <a:lnTo>
                    <a:pt x="27" y="108"/>
                  </a:lnTo>
                  <a:lnTo>
                    <a:pt x="31" y="104"/>
                  </a:lnTo>
                  <a:lnTo>
                    <a:pt x="31" y="94"/>
                  </a:lnTo>
                  <a:lnTo>
                    <a:pt x="21" y="87"/>
                  </a:lnTo>
                  <a:lnTo>
                    <a:pt x="21" y="77"/>
                  </a:lnTo>
                  <a:lnTo>
                    <a:pt x="27" y="73"/>
                  </a:lnTo>
                  <a:lnTo>
                    <a:pt x="31" y="52"/>
                  </a:lnTo>
                  <a:lnTo>
                    <a:pt x="17" y="45"/>
                  </a:lnTo>
                  <a:lnTo>
                    <a:pt x="10" y="28"/>
                  </a:lnTo>
                  <a:lnTo>
                    <a:pt x="10" y="18"/>
                  </a:lnTo>
                  <a:lnTo>
                    <a:pt x="21" y="11"/>
                  </a:lnTo>
                  <a:lnTo>
                    <a:pt x="24" y="0"/>
                  </a:lnTo>
                  <a:lnTo>
                    <a:pt x="73" y="11"/>
                  </a:lnTo>
                  <a:lnTo>
                    <a:pt x="100" y="1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1" name="Freeform 98">
              <a:extLst>
                <a:ext uri="{FF2B5EF4-FFF2-40B4-BE49-F238E27FC236}">
                  <a16:creationId xmlns:a16="http://schemas.microsoft.com/office/drawing/2014/main" id="{10666B34-4D59-D079-F078-83956A70AC30}"/>
                </a:ext>
                <a:ext uri="{C183D7F6-B498-43B3-948B-1728B52AA6E4}">
                  <adec:decorative xmlns:adec="http://schemas.microsoft.com/office/drawing/2017/decorative" val="1"/>
                </a:ext>
              </a:extLst>
            </p:cNvPr>
            <p:cNvSpPr>
              <a:spLocks/>
            </p:cNvSpPr>
            <p:nvPr/>
          </p:nvSpPr>
          <p:spPr bwMode="auto">
            <a:xfrm>
              <a:off x="10562257" y="1557124"/>
              <a:ext cx="497696" cy="867328"/>
            </a:xfrm>
            <a:custGeom>
              <a:avLst/>
              <a:gdLst>
                <a:gd name="T0" fmla="*/ 39 w 171"/>
                <a:gd name="T1" fmla="*/ 149 h 298"/>
                <a:gd name="T2" fmla="*/ 63 w 171"/>
                <a:gd name="T3" fmla="*/ 146 h 298"/>
                <a:gd name="T4" fmla="*/ 98 w 171"/>
                <a:gd name="T5" fmla="*/ 69 h 298"/>
                <a:gd name="T6" fmla="*/ 108 w 171"/>
                <a:gd name="T7" fmla="*/ 52 h 298"/>
                <a:gd name="T8" fmla="*/ 112 w 171"/>
                <a:gd name="T9" fmla="*/ 38 h 298"/>
                <a:gd name="T10" fmla="*/ 126 w 171"/>
                <a:gd name="T11" fmla="*/ 28 h 298"/>
                <a:gd name="T12" fmla="*/ 143 w 171"/>
                <a:gd name="T13" fmla="*/ 0 h 298"/>
                <a:gd name="T14" fmla="*/ 171 w 171"/>
                <a:gd name="T15" fmla="*/ 21 h 298"/>
                <a:gd name="T16" fmla="*/ 167 w 171"/>
                <a:gd name="T17" fmla="*/ 52 h 298"/>
                <a:gd name="T18" fmla="*/ 98 w 171"/>
                <a:gd name="T19" fmla="*/ 180 h 298"/>
                <a:gd name="T20" fmla="*/ 98 w 171"/>
                <a:gd name="T21" fmla="*/ 194 h 298"/>
                <a:gd name="T22" fmla="*/ 98 w 171"/>
                <a:gd name="T23" fmla="*/ 205 h 298"/>
                <a:gd name="T24" fmla="*/ 112 w 171"/>
                <a:gd name="T25" fmla="*/ 222 h 298"/>
                <a:gd name="T26" fmla="*/ 122 w 171"/>
                <a:gd name="T27" fmla="*/ 239 h 298"/>
                <a:gd name="T28" fmla="*/ 139 w 171"/>
                <a:gd name="T29" fmla="*/ 274 h 298"/>
                <a:gd name="T30" fmla="*/ 146 w 171"/>
                <a:gd name="T31" fmla="*/ 291 h 298"/>
                <a:gd name="T32" fmla="*/ 146 w 171"/>
                <a:gd name="T33" fmla="*/ 295 h 298"/>
                <a:gd name="T34" fmla="*/ 119 w 171"/>
                <a:gd name="T35" fmla="*/ 295 h 298"/>
                <a:gd name="T36" fmla="*/ 70 w 171"/>
                <a:gd name="T37" fmla="*/ 284 h 298"/>
                <a:gd name="T38" fmla="*/ 46 w 171"/>
                <a:gd name="T39" fmla="*/ 281 h 298"/>
                <a:gd name="T40" fmla="*/ 28 w 171"/>
                <a:gd name="T41" fmla="*/ 298 h 298"/>
                <a:gd name="T42" fmla="*/ 21 w 171"/>
                <a:gd name="T43" fmla="*/ 298 h 298"/>
                <a:gd name="T44" fmla="*/ 18 w 171"/>
                <a:gd name="T45" fmla="*/ 277 h 298"/>
                <a:gd name="T46" fmla="*/ 28 w 171"/>
                <a:gd name="T47" fmla="*/ 253 h 298"/>
                <a:gd name="T48" fmla="*/ 25 w 171"/>
                <a:gd name="T49" fmla="*/ 236 h 298"/>
                <a:gd name="T50" fmla="*/ 11 w 171"/>
                <a:gd name="T51" fmla="*/ 236 h 298"/>
                <a:gd name="T52" fmla="*/ 0 w 171"/>
                <a:gd name="T53" fmla="*/ 198 h 298"/>
                <a:gd name="T54" fmla="*/ 4 w 171"/>
                <a:gd name="T55" fmla="*/ 170 h 298"/>
                <a:gd name="T56" fmla="*/ 39 w 171"/>
                <a:gd name="T5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298">
                  <a:moveTo>
                    <a:pt x="39" y="149"/>
                  </a:moveTo>
                  <a:lnTo>
                    <a:pt x="63" y="146"/>
                  </a:lnTo>
                  <a:lnTo>
                    <a:pt x="98" y="69"/>
                  </a:lnTo>
                  <a:lnTo>
                    <a:pt x="108" y="52"/>
                  </a:lnTo>
                  <a:lnTo>
                    <a:pt x="112" y="38"/>
                  </a:lnTo>
                  <a:lnTo>
                    <a:pt x="126" y="28"/>
                  </a:lnTo>
                  <a:lnTo>
                    <a:pt x="143" y="0"/>
                  </a:lnTo>
                  <a:lnTo>
                    <a:pt x="171" y="21"/>
                  </a:lnTo>
                  <a:lnTo>
                    <a:pt x="167" y="52"/>
                  </a:lnTo>
                  <a:lnTo>
                    <a:pt x="98" y="180"/>
                  </a:lnTo>
                  <a:lnTo>
                    <a:pt x="98" y="194"/>
                  </a:lnTo>
                  <a:lnTo>
                    <a:pt x="98" y="205"/>
                  </a:lnTo>
                  <a:lnTo>
                    <a:pt x="112" y="222"/>
                  </a:lnTo>
                  <a:lnTo>
                    <a:pt x="122" y="239"/>
                  </a:lnTo>
                  <a:lnTo>
                    <a:pt x="139" y="274"/>
                  </a:lnTo>
                  <a:lnTo>
                    <a:pt x="146" y="291"/>
                  </a:lnTo>
                  <a:lnTo>
                    <a:pt x="146" y="295"/>
                  </a:lnTo>
                  <a:lnTo>
                    <a:pt x="119" y="295"/>
                  </a:lnTo>
                  <a:lnTo>
                    <a:pt x="70" y="284"/>
                  </a:lnTo>
                  <a:lnTo>
                    <a:pt x="46" y="281"/>
                  </a:lnTo>
                  <a:lnTo>
                    <a:pt x="28" y="298"/>
                  </a:lnTo>
                  <a:lnTo>
                    <a:pt x="21" y="298"/>
                  </a:lnTo>
                  <a:lnTo>
                    <a:pt x="18" y="277"/>
                  </a:lnTo>
                  <a:lnTo>
                    <a:pt x="28" y="253"/>
                  </a:lnTo>
                  <a:lnTo>
                    <a:pt x="25" y="236"/>
                  </a:lnTo>
                  <a:lnTo>
                    <a:pt x="11" y="236"/>
                  </a:lnTo>
                  <a:lnTo>
                    <a:pt x="0" y="198"/>
                  </a:lnTo>
                  <a:lnTo>
                    <a:pt x="4" y="170"/>
                  </a:lnTo>
                  <a:lnTo>
                    <a:pt x="39" y="1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2" name="Freeform 99">
              <a:extLst>
                <a:ext uri="{FF2B5EF4-FFF2-40B4-BE49-F238E27FC236}">
                  <a16:creationId xmlns:a16="http://schemas.microsoft.com/office/drawing/2014/main" id="{424884F2-60C9-BDA8-3F1D-4D1C52CF5382}"/>
                </a:ext>
                <a:ext uri="{C183D7F6-B498-43B3-948B-1728B52AA6E4}">
                  <adec:decorative xmlns:adec="http://schemas.microsoft.com/office/drawing/2017/decorative" val="1"/>
                </a:ext>
              </a:extLst>
            </p:cNvPr>
            <p:cNvSpPr>
              <a:spLocks/>
            </p:cNvSpPr>
            <p:nvPr/>
          </p:nvSpPr>
          <p:spPr bwMode="auto">
            <a:xfrm>
              <a:off x="9997622" y="2505946"/>
              <a:ext cx="465679" cy="372544"/>
            </a:xfrm>
            <a:custGeom>
              <a:avLst/>
              <a:gdLst>
                <a:gd name="T0" fmla="*/ 38 w 160"/>
                <a:gd name="T1" fmla="*/ 31 h 128"/>
                <a:gd name="T2" fmla="*/ 49 w 160"/>
                <a:gd name="T3" fmla="*/ 21 h 128"/>
                <a:gd name="T4" fmla="*/ 66 w 160"/>
                <a:gd name="T5" fmla="*/ 14 h 128"/>
                <a:gd name="T6" fmla="*/ 69 w 160"/>
                <a:gd name="T7" fmla="*/ 24 h 128"/>
                <a:gd name="T8" fmla="*/ 83 w 160"/>
                <a:gd name="T9" fmla="*/ 17 h 128"/>
                <a:gd name="T10" fmla="*/ 83 w 160"/>
                <a:gd name="T11" fmla="*/ 0 h 128"/>
                <a:gd name="T12" fmla="*/ 111 w 160"/>
                <a:gd name="T13" fmla="*/ 0 h 128"/>
                <a:gd name="T14" fmla="*/ 115 w 160"/>
                <a:gd name="T15" fmla="*/ 10 h 128"/>
                <a:gd name="T16" fmla="*/ 122 w 160"/>
                <a:gd name="T17" fmla="*/ 21 h 128"/>
                <a:gd name="T18" fmla="*/ 142 w 160"/>
                <a:gd name="T19" fmla="*/ 21 h 128"/>
                <a:gd name="T20" fmla="*/ 142 w 160"/>
                <a:gd name="T21" fmla="*/ 28 h 128"/>
                <a:gd name="T22" fmla="*/ 160 w 160"/>
                <a:gd name="T23" fmla="*/ 42 h 128"/>
                <a:gd name="T24" fmla="*/ 156 w 160"/>
                <a:gd name="T25" fmla="*/ 73 h 128"/>
                <a:gd name="T26" fmla="*/ 128 w 160"/>
                <a:gd name="T27" fmla="*/ 121 h 128"/>
                <a:gd name="T28" fmla="*/ 104 w 160"/>
                <a:gd name="T29" fmla="*/ 128 h 128"/>
                <a:gd name="T30" fmla="*/ 45 w 160"/>
                <a:gd name="T31" fmla="*/ 121 h 128"/>
                <a:gd name="T32" fmla="*/ 42 w 160"/>
                <a:gd name="T33" fmla="*/ 101 h 128"/>
                <a:gd name="T34" fmla="*/ 24 w 160"/>
                <a:gd name="T35" fmla="*/ 114 h 128"/>
                <a:gd name="T36" fmla="*/ 0 w 160"/>
                <a:gd name="T37" fmla="*/ 87 h 128"/>
                <a:gd name="T38" fmla="*/ 14 w 160"/>
                <a:gd name="T39" fmla="*/ 62 h 128"/>
                <a:gd name="T40" fmla="*/ 10 w 160"/>
                <a:gd name="T41" fmla="*/ 45 h 128"/>
                <a:gd name="T42" fmla="*/ 38 w 160"/>
                <a:gd name="T43"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28">
                  <a:moveTo>
                    <a:pt x="38" y="31"/>
                  </a:moveTo>
                  <a:lnTo>
                    <a:pt x="49" y="21"/>
                  </a:lnTo>
                  <a:lnTo>
                    <a:pt x="66" y="14"/>
                  </a:lnTo>
                  <a:lnTo>
                    <a:pt x="69" y="24"/>
                  </a:lnTo>
                  <a:lnTo>
                    <a:pt x="83" y="17"/>
                  </a:lnTo>
                  <a:lnTo>
                    <a:pt x="83" y="0"/>
                  </a:lnTo>
                  <a:lnTo>
                    <a:pt x="111" y="0"/>
                  </a:lnTo>
                  <a:lnTo>
                    <a:pt x="115" y="10"/>
                  </a:lnTo>
                  <a:lnTo>
                    <a:pt x="122" y="21"/>
                  </a:lnTo>
                  <a:lnTo>
                    <a:pt x="142" y="21"/>
                  </a:lnTo>
                  <a:lnTo>
                    <a:pt x="142" y="28"/>
                  </a:lnTo>
                  <a:lnTo>
                    <a:pt x="160" y="42"/>
                  </a:lnTo>
                  <a:lnTo>
                    <a:pt x="156" y="73"/>
                  </a:lnTo>
                  <a:lnTo>
                    <a:pt x="128" y="121"/>
                  </a:lnTo>
                  <a:lnTo>
                    <a:pt x="104" y="128"/>
                  </a:lnTo>
                  <a:lnTo>
                    <a:pt x="45" y="121"/>
                  </a:lnTo>
                  <a:lnTo>
                    <a:pt x="42" y="101"/>
                  </a:lnTo>
                  <a:lnTo>
                    <a:pt x="24" y="114"/>
                  </a:lnTo>
                  <a:lnTo>
                    <a:pt x="0" y="87"/>
                  </a:lnTo>
                  <a:lnTo>
                    <a:pt x="14" y="62"/>
                  </a:lnTo>
                  <a:lnTo>
                    <a:pt x="10" y="45"/>
                  </a:lnTo>
                  <a:lnTo>
                    <a:pt x="38" y="3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3" name="Freeform 100">
              <a:extLst>
                <a:ext uri="{FF2B5EF4-FFF2-40B4-BE49-F238E27FC236}">
                  <a16:creationId xmlns:a16="http://schemas.microsoft.com/office/drawing/2014/main" id="{C958A4EF-7DFD-6B17-D847-D165054B2EB2}"/>
                </a:ext>
                <a:ext uri="{C183D7F6-B498-43B3-948B-1728B52AA6E4}">
                  <adec:decorative xmlns:adec="http://schemas.microsoft.com/office/drawing/2017/decorative" val="1"/>
                </a:ext>
              </a:extLst>
            </p:cNvPr>
            <p:cNvSpPr>
              <a:spLocks/>
            </p:cNvSpPr>
            <p:nvPr/>
          </p:nvSpPr>
          <p:spPr bwMode="auto">
            <a:xfrm>
              <a:off x="10230462" y="1798696"/>
              <a:ext cx="445307" cy="334708"/>
            </a:xfrm>
            <a:custGeom>
              <a:avLst/>
              <a:gdLst>
                <a:gd name="T0" fmla="*/ 59 w 153"/>
                <a:gd name="T1" fmla="*/ 0 h 115"/>
                <a:gd name="T2" fmla="*/ 104 w 153"/>
                <a:gd name="T3" fmla="*/ 28 h 115"/>
                <a:gd name="T4" fmla="*/ 114 w 153"/>
                <a:gd name="T5" fmla="*/ 56 h 115"/>
                <a:gd name="T6" fmla="*/ 121 w 153"/>
                <a:gd name="T7" fmla="*/ 56 h 115"/>
                <a:gd name="T8" fmla="*/ 153 w 153"/>
                <a:gd name="T9" fmla="*/ 66 h 115"/>
                <a:gd name="T10" fmla="*/ 118 w 153"/>
                <a:gd name="T11" fmla="*/ 87 h 115"/>
                <a:gd name="T12" fmla="*/ 114 w 153"/>
                <a:gd name="T13" fmla="*/ 115 h 115"/>
                <a:gd name="T14" fmla="*/ 97 w 153"/>
                <a:gd name="T15" fmla="*/ 104 h 115"/>
                <a:gd name="T16" fmla="*/ 87 w 153"/>
                <a:gd name="T17" fmla="*/ 90 h 115"/>
                <a:gd name="T18" fmla="*/ 73 w 153"/>
                <a:gd name="T19" fmla="*/ 90 h 115"/>
                <a:gd name="T20" fmla="*/ 66 w 153"/>
                <a:gd name="T21" fmla="*/ 80 h 115"/>
                <a:gd name="T22" fmla="*/ 52 w 153"/>
                <a:gd name="T23" fmla="*/ 94 h 115"/>
                <a:gd name="T24" fmla="*/ 35 w 153"/>
                <a:gd name="T25" fmla="*/ 94 h 115"/>
                <a:gd name="T26" fmla="*/ 0 w 153"/>
                <a:gd name="T27" fmla="*/ 101 h 115"/>
                <a:gd name="T28" fmla="*/ 42 w 153"/>
                <a:gd name="T29" fmla="*/ 52 h 115"/>
                <a:gd name="T30" fmla="*/ 48 w 153"/>
                <a:gd name="T31" fmla="*/ 18 h 115"/>
                <a:gd name="T32" fmla="*/ 59 w 153"/>
                <a:gd name="T33" fmla="*/ 14 h 115"/>
                <a:gd name="T34" fmla="*/ 59 w 153"/>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 h="115">
                  <a:moveTo>
                    <a:pt x="59" y="0"/>
                  </a:moveTo>
                  <a:lnTo>
                    <a:pt x="104" y="28"/>
                  </a:lnTo>
                  <a:lnTo>
                    <a:pt x="114" y="56"/>
                  </a:lnTo>
                  <a:lnTo>
                    <a:pt x="121" y="56"/>
                  </a:lnTo>
                  <a:lnTo>
                    <a:pt x="153" y="66"/>
                  </a:lnTo>
                  <a:lnTo>
                    <a:pt x="118" y="87"/>
                  </a:lnTo>
                  <a:lnTo>
                    <a:pt x="114" y="115"/>
                  </a:lnTo>
                  <a:lnTo>
                    <a:pt x="97" y="104"/>
                  </a:lnTo>
                  <a:lnTo>
                    <a:pt x="87" y="90"/>
                  </a:lnTo>
                  <a:lnTo>
                    <a:pt x="73" y="90"/>
                  </a:lnTo>
                  <a:lnTo>
                    <a:pt x="66" y="80"/>
                  </a:lnTo>
                  <a:lnTo>
                    <a:pt x="52" y="94"/>
                  </a:lnTo>
                  <a:lnTo>
                    <a:pt x="35" y="94"/>
                  </a:lnTo>
                  <a:lnTo>
                    <a:pt x="0" y="101"/>
                  </a:lnTo>
                  <a:lnTo>
                    <a:pt x="42" y="52"/>
                  </a:lnTo>
                  <a:lnTo>
                    <a:pt x="48" y="18"/>
                  </a:lnTo>
                  <a:lnTo>
                    <a:pt x="59" y="14"/>
                  </a:lnTo>
                  <a:lnTo>
                    <a:pt x="59"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4" name="Freeform 101">
              <a:extLst>
                <a:ext uri="{FF2B5EF4-FFF2-40B4-BE49-F238E27FC236}">
                  <a16:creationId xmlns:a16="http://schemas.microsoft.com/office/drawing/2014/main" id="{57C80EF0-5DBB-D8CE-FB4D-E8179F5CF3C8}"/>
                </a:ext>
                <a:ext uri="{C183D7F6-B498-43B3-948B-1728B52AA6E4}">
                  <adec:decorative xmlns:adec="http://schemas.microsoft.com/office/drawing/2017/decorative" val="1"/>
                </a:ext>
              </a:extLst>
            </p:cNvPr>
            <p:cNvSpPr>
              <a:spLocks/>
            </p:cNvSpPr>
            <p:nvPr/>
          </p:nvSpPr>
          <p:spPr bwMode="auto">
            <a:xfrm>
              <a:off x="10119863" y="2718413"/>
              <a:ext cx="535531" cy="544264"/>
            </a:xfrm>
            <a:custGeom>
              <a:avLst/>
              <a:gdLst>
                <a:gd name="T0" fmla="*/ 142 w 184"/>
                <a:gd name="T1" fmla="*/ 24 h 187"/>
                <a:gd name="T2" fmla="*/ 139 w 184"/>
                <a:gd name="T3" fmla="*/ 35 h 187"/>
                <a:gd name="T4" fmla="*/ 149 w 184"/>
                <a:gd name="T5" fmla="*/ 76 h 187"/>
                <a:gd name="T6" fmla="*/ 149 w 184"/>
                <a:gd name="T7" fmla="*/ 104 h 187"/>
                <a:gd name="T8" fmla="*/ 156 w 184"/>
                <a:gd name="T9" fmla="*/ 118 h 187"/>
                <a:gd name="T10" fmla="*/ 166 w 184"/>
                <a:gd name="T11" fmla="*/ 118 h 187"/>
                <a:gd name="T12" fmla="*/ 180 w 184"/>
                <a:gd name="T13" fmla="*/ 132 h 187"/>
                <a:gd name="T14" fmla="*/ 184 w 184"/>
                <a:gd name="T15" fmla="*/ 153 h 187"/>
                <a:gd name="T16" fmla="*/ 173 w 184"/>
                <a:gd name="T17" fmla="*/ 153 h 187"/>
                <a:gd name="T18" fmla="*/ 163 w 184"/>
                <a:gd name="T19" fmla="*/ 159 h 187"/>
                <a:gd name="T20" fmla="*/ 156 w 184"/>
                <a:gd name="T21" fmla="*/ 184 h 187"/>
                <a:gd name="T22" fmla="*/ 146 w 184"/>
                <a:gd name="T23" fmla="*/ 180 h 187"/>
                <a:gd name="T24" fmla="*/ 135 w 184"/>
                <a:gd name="T25" fmla="*/ 177 h 187"/>
                <a:gd name="T26" fmla="*/ 132 w 184"/>
                <a:gd name="T27" fmla="*/ 184 h 187"/>
                <a:gd name="T28" fmla="*/ 125 w 184"/>
                <a:gd name="T29" fmla="*/ 187 h 187"/>
                <a:gd name="T30" fmla="*/ 107 w 184"/>
                <a:gd name="T31" fmla="*/ 184 h 187"/>
                <a:gd name="T32" fmla="*/ 41 w 184"/>
                <a:gd name="T33" fmla="*/ 184 h 187"/>
                <a:gd name="T34" fmla="*/ 17 w 184"/>
                <a:gd name="T35" fmla="*/ 166 h 187"/>
                <a:gd name="T36" fmla="*/ 7 w 184"/>
                <a:gd name="T37" fmla="*/ 146 h 187"/>
                <a:gd name="T38" fmla="*/ 20 w 184"/>
                <a:gd name="T39" fmla="*/ 142 h 187"/>
                <a:gd name="T40" fmla="*/ 24 w 184"/>
                <a:gd name="T41" fmla="*/ 132 h 187"/>
                <a:gd name="T42" fmla="*/ 17 w 184"/>
                <a:gd name="T43" fmla="*/ 125 h 187"/>
                <a:gd name="T44" fmla="*/ 13 w 184"/>
                <a:gd name="T45" fmla="*/ 121 h 187"/>
                <a:gd name="T46" fmla="*/ 0 w 184"/>
                <a:gd name="T47" fmla="*/ 114 h 187"/>
                <a:gd name="T48" fmla="*/ 3 w 184"/>
                <a:gd name="T49" fmla="*/ 83 h 187"/>
                <a:gd name="T50" fmla="*/ 3 w 184"/>
                <a:gd name="T51" fmla="*/ 48 h 187"/>
                <a:gd name="T52" fmla="*/ 62 w 184"/>
                <a:gd name="T53" fmla="*/ 55 h 187"/>
                <a:gd name="T54" fmla="*/ 86 w 184"/>
                <a:gd name="T55" fmla="*/ 48 h 187"/>
                <a:gd name="T56" fmla="*/ 114 w 184"/>
                <a:gd name="T57" fmla="*/ 0 h 187"/>
                <a:gd name="T58" fmla="*/ 121 w 184"/>
                <a:gd name="T59" fmla="*/ 3 h 187"/>
                <a:gd name="T60" fmla="*/ 132 w 184"/>
                <a:gd name="T61" fmla="*/ 3 h 187"/>
                <a:gd name="T62" fmla="*/ 142 w 184"/>
                <a:gd name="T63" fmla="*/ 2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7">
                  <a:moveTo>
                    <a:pt x="142" y="24"/>
                  </a:moveTo>
                  <a:lnTo>
                    <a:pt x="139" y="35"/>
                  </a:lnTo>
                  <a:lnTo>
                    <a:pt x="149" y="76"/>
                  </a:lnTo>
                  <a:lnTo>
                    <a:pt x="149" y="104"/>
                  </a:lnTo>
                  <a:lnTo>
                    <a:pt x="156" y="118"/>
                  </a:lnTo>
                  <a:lnTo>
                    <a:pt x="166" y="118"/>
                  </a:lnTo>
                  <a:lnTo>
                    <a:pt x="180" y="132"/>
                  </a:lnTo>
                  <a:lnTo>
                    <a:pt x="184" y="153"/>
                  </a:lnTo>
                  <a:lnTo>
                    <a:pt x="173" y="153"/>
                  </a:lnTo>
                  <a:lnTo>
                    <a:pt x="163" y="159"/>
                  </a:lnTo>
                  <a:lnTo>
                    <a:pt x="156" y="184"/>
                  </a:lnTo>
                  <a:lnTo>
                    <a:pt x="146" y="180"/>
                  </a:lnTo>
                  <a:lnTo>
                    <a:pt x="135" y="177"/>
                  </a:lnTo>
                  <a:lnTo>
                    <a:pt x="132" y="184"/>
                  </a:lnTo>
                  <a:lnTo>
                    <a:pt x="125" y="187"/>
                  </a:lnTo>
                  <a:lnTo>
                    <a:pt x="107" y="184"/>
                  </a:lnTo>
                  <a:lnTo>
                    <a:pt x="41" y="184"/>
                  </a:lnTo>
                  <a:lnTo>
                    <a:pt x="17" y="166"/>
                  </a:lnTo>
                  <a:lnTo>
                    <a:pt x="7" y="146"/>
                  </a:lnTo>
                  <a:lnTo>
                    <a:pt x="20" y="142"/>
                  </a:lnTo>
                  <a:lnTo>
                    <a:pt x="24" y="132"/>
                  </a:lnTo>
                  <a:lnTo>
                    <a:pt x="17" y="125"/>
                  </a:lnTo>
                  <a:lnTo>
                    <a:pt x="13" y="121"/>
                  </a:lnTo>
                  <a:lnTo>
                    <a:pt x="0" y="114"/>
                  </a:lnTo>
                  <a:lnTo>
                    <a:pt x="3" y="83"/>
                  </a:lnTo>
                  <a:lnTo>
                    <a:pt x="3" y="48"/>
                  </a:lnTo>
                  <a:lnTo>
                    <a:pt x="62" y="55"/>
                  </a:lnTo>
                  <a:lnTo>
                    <a:pt x="86" y="48"/>
                  </a:lnTo>
                  <a:lnTo>
                    <a:pt x="114" y="0"/>
                  </a:lnTo>
                  <a:lnTo>
                    <a:pt x="121" y="3"/>
                  </a:lnTo>
                  <a:lnTo>
                    <a:pt x="132" y="3"/>
                  </a:lnTo>
                  <a:lnTo>
                    <a:pt x="142"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5" name="Freeform 102">
              <a:extLst>
                <a:ext uri="{FF2B5EF4-FFF2-40B4-BE49-F238E27FC236}">
                  <a16:creationId xmlns:a16="http://schemas.microsoft.com/office/drawing/2014/main" id="{9ECC9004-54BE-0FAC-423C-CCE6E79114B6}"/>
                </a:ext>
                <a:ext uri="{C183D7F6-B498-43B3-948B-1728B52AA6E4}">
                  <adec:decorative xmlns:adec="http://schemas.microsoft.com/office/drawing/2017/decorative" val="1"/>
                </a:ext>
              </a:extLst>
            </p:cNvPr>
            <p:cNvSpPr>
              <a:spLocks/>
            </p:cNvSpPr>
            <p:nvPr/>
          </p:nvSpPr>
          <p:spPr bwMode="auto">
            <a:xfrm>
              <a:off x="9785156" y="1941311"/>
              <a:ext cx="637400" cy="654863"/>
            </a:xfrm>
            <a:custGeom>
              <a:avLst/>
              <a:gdLst>
                <a:gd name="T0" fmla="*/ 52 w 219"/>
                <a:gd name="T1" fmla="*/ 7 h 225"/>
                <a:gd name="T2" fmla="*/ 97 w 219"/>
                <a:gd name="T3" fmla="*/ 14 h 225"/>
                <a:gd name="T4" fmla="*/ 142 w 219"/>
                <a:gd name="T5" fmla="*/ 55 h 225"/>
                <a:gd name="T6" fmla="*/ 163 w 219"/>
                <a:gd name="T7" fmla="*/ 83 h 225"/>
                <a:gd name="T8" fmla="*/ 167 w 219"/>
                <a:gd name="T9" fmla="*/ 135 h 225"/>
                <a:gd name="T10" fmla="*/ 198 w 219"/>
                <a:gd name="T11" fmla="*/ 177 h 225"/>
                <a:gd name="T12" fmla="*/ 212 w 219"/>
                <a:gd name="T13" fmla="*/ 184 h 225"/>
                <a:gd name="T14" fmla="*/ 212 w 219"/>
                <a:gd name="T15" fmla="*/ 201 h 225"/>
                <a:gd name="T16" fmla="*/ 219 w 219"/>
                <a:gd name="T17" fmla="*/ 204 h 225"/>
                <a:gd name="T18" fmla="*/ 215 w 219"/>
                <a:gd name="T19" fmla="*/ 211 h 225"/>
                <a:gd name="T20" fmla="*/ 215 w 219"/>
                <a:gd name="T21" fmla="*/ 215 h 225"/>
                <a:gd name="T22" fmla="*/ 195 w 219"/>
                <a:gd name="T23" fmla="*/ 215 h 225"/>
                <a:gd name="T24" fmla="*/ 188 w 219"/>
                <a:gd name="T25" fmla="*/ 204 h 225"/>
                <a:gd name="T26" fmla="*/ 184 w 219"/>
                <a:gd name="T27" fmla="*/ 194 h 225"/>
                <a:gd name="T28" fmla="*/ 156 w 219"/>
                <a:gd name="T29" fmla="*/ 194 h 225"/>
                <a:gd name="T30" fmla="*/ 156 w 219"/>
                <a:gd name="T31" fmla="*/ 211 h 225"/>
                <a:gd name="T32" fmla="*/ 142 w 219"/>
                <a:gd name="T33" fmla="*/ 218 h 225"/>
                <a:gd name="T34" fmla="*/ 139 w 219"/>
                <a:gd name="T35" fmla="*/ 208 h 225"/>
                <a:gd name="T36" fmla="*/ 122 w 219"/>
                <a:gd name="T37" fmla="*/ 215 h 225"/>
                <a:gd name="T38" fmla="*/ 111 w 219"/>
                <a:gd name="T39" fmla="*/ 225 h 225"/>
                <a:gd name="T40" fmla="*/ 80 w 219"/>
                <a:gd name="T41" fmla="*/ 211 h 225"/>
                <a:gd name="T42" fmla="*/ 42 w 219"/>
                <a:gd name="T43" fmla="*/ 211 h 225"/>
                <a:gd name="T44" fmla="*/ 0 w 219"/>
                <a:gd name="T45" fmla="*/ 184 h 225"/>
                <a:gd name="T46" fmla="*/ 21 w 219"/>
                <a:gd name="T47" fmla="*/ 156 h 225"/>
                <a:gd name="T48" fmla="*/ 17 w 219"/>
                <a:gd name="T49" fmla="*/ 93 h 225"/>
                <a:gd name="T50" fmla="*/ 10 w 219"/>
                <a:gd name="T51" fmla="*/ 55 h 225"/>
                <a:gd name="T52" fmla="*/ 0 w 219"/>
                <a:gd name="T53" fmla="*/ 7 h 225"/>
                <a:gd name="T54" fmla="*/ 14 w 219"/>
                <a:gd name="T55" fmla="*/ 0 h 225"/>
                <a:gd name="T56" fmla="*/ 52 w 219"/>
                <a:gd name="T57" fmla="*/ 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9" h="225">
                  <a:moveTo>
                    <a:pt x="52" y="7"/>
                  </a:moveTo>
                  <a:lnTo>
                    <a:pt x="97" y="14"/>
                  </a:lnTo>
                  <a:lnTo>
                    <a:pt x="142" y="55"/>
                  </a:lnTo>
                  <a:lnTo>
                    <a:pt x="163" y="83"/>
                  </a:lnTo>
                  <a:lnTo>
                    <a:pt x="167" y="135"/>
                  </a:lnTo>
                  <a:lnTo>
                    <a:pt x="198" y="177"/>
                  </a:lnTo>
                  <a:lnTo>
                    <a:pt x="212" y="184"/>
                  </a:lnTo>
                  <a:lnTo>
                    <a:pt x="212" y="201"/>
                  </a:lnTo>
                  <a:lnTo>
                    <a:pt x="219" y="204"/>
                  </a:lnTo>
                  <a:lnTo>
                    <a:pt x="215" y="211"/>
                  </a:lnTo>
                  <a:lnTo>
                    <a:pt x="215" y="215"/>
                  </a:lnTo>
                  <a:lnTo>
                    <a:pt x="195" y="215"/>
                  </a:lnTo>
                  <a:lnTo>
                    <a:pt x="188" y="204"/>
                  </a:lnTo>
                  <a:lnTo>
                    <a:pt x="184" y="194"/>
                  </a:lnTo>
                  <a:lnTo>
                    <a:pt x="156" y="194"/>
                  </a:lnTo>
                  <a:lnTo>
                    <a:pt x="156" y="211"/>
                  </a:lnTo>
                  <a:lnTo>
                    <a:pt x="142" y="218"/>
                  </a:lnTo>
                  <a:lnTo>
                    <a:pt x="139" y="208"/>
                  </a:lnTo>
                  <a:lnTo>
                    <a:pt x="122" y="215"/>
                  </a:lnTo>
                  <a:lnTo>
                    <a:pt x="111" y="225"/>
                  </a:lnTo>
                  <a:lnTo>
                    <a:pt x="80" y="211"/>
                  </a:lnTo>
                  <a:lnTo>
                    <a:pt x="42" y="211"/>
                  </a:lnTo>
                  <a:lnTo>
                    <a:pt x="0" y="184"/>
                  </a:lnTo>
                  <a:lnTo>
                    <a:pt x="21" y="156"/>
                  </a:lnTo>
                  <a:lnTo>
                    <a:pt x="17" y="93"/>
                  </a:lnTo>
                  <a:lnTo>
                    <a:pt x="10" y="55"/>
                  </a:lnTo>
                  <a:lnTo>
                    <a:pt x="0" y="7"/>
                  </a:lnTo>
                  <a:lnTo>
                    <a:pt x="14" y="0"/>
                  </a:lnTo>
                  <a:lnTo>
                    <a:pt x="52"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6" name="Freeform 103">
              <a:extLst>
                <a:ext uri="{FF2B5EF4-FFF2-40B4-BE49-F238E27FC236}">
                  <a16:creationId xmlns:a16="http://schemas.microsoft.com/office/drawing/2014/main" id="{E34A3F19-DD59-24BC-1EC5-8887FEE1D26F}"/>
                </a:ext>
                <a:ext uri="{C183D7F6-B498-43B3-948B-1728B52AA6E4}">
                  <adec:decorative xmlns:adec="http://schemas.microsoft.com/office/drawing/2017/decorative" val="1"/>
                </a:ext>
              </a:extLst>
            </p:cNvPr>
            <p:cNvSpPr>
              <a:spLocks/>
            </p:cNvSpPr>
            <p:nvPr/>
          </p:nvSpPr>
          <p:spPr bwMode="auto">
            <a:xfrm>
              <a:off x="9855008" y="2959983"/>
              <a:ext cx="424932" cy="454038"/>
            </a:xfrm>
            <a:custGeom>
              <a:avLst/>
              <a:gdLst>
                <a:gd name="T0" fmla="*/ 146 w 146"/>
                <a:gd name="T1" fmla="*/ 128 h 156"/>
                <a:gd name="T2" fmla="*/ 136 w 146"/>
                <a:gd name="T3" fmla="*/ 115 h 156"/>
                <a:gd name="T4" fmla="*/ 132 w 146"/>
                <a:gd name="T5" fmla="*/ 101 h 156"/>
                <a:gd name="T6" fmla="*/ 108 w 146"/>
                <a:gd name="T7" fmla="*/ 83 h 156"/>
                <a:gd name="T8" fmla="*/ 98 w 146"/>
                <a:gd name="T9" fmla="*/ 63 h 156"/>
                <a:gd name="T10" fmla="*/ 111 w 146"/>
                <a:gd name="T11" fmla="*/ 59 h 156"/>
                <a:gd name="T12" fmla="*/ 115 w 146"/>
                <a:gd name="T13" fmla="*/ 49 h 156"/>
                <a:gd name="T14" fmla="*/ 108 w 146"/>
                <a:gd name="T15" fmla="*/ 42 h 156"/>
                <a:gd name="T16" fmla="*/ 104 w 146"/>
                <a:gd name="T17" fmla="*/ 38 h 156"/>
                <a:gd name="T18" fmla="*/ 91 w 146"/>
                <a:gd name="T19" fmla="*/ 31 h 156"/>
                <a:gd name="T20" fmla="*/ 94 w 146"/>
                <a:gd name="T21" fmla="*/ 0 h 156"/>
                <a:gd name="T22" fmla="*/ 77 w 146"/>
                <a:gd name="T23" fmla="*/ 0 h 156"/>
                <a:gd name="T24" fmla="*/ 59 w 146"/>
                <a:gd name="T25" fmla="*/ 4 h 156"/>
                <a:gd name="T26" fmla="*/ 35 w 146"/>
                <a:gd name="T27" fmla="*/ 66 h 156"/>
                <a:gd name="T28" fmla="*/ 14 w 146"/>
                <a:gd name="T29" fmla="*/ 66 h 156"/>
                <a:gd name="T30" fmla="*/ 11 w 146"/>
                <a:gd name="T31" fmla="*/ 66 h 156"/>
                <a:gd name="T32" fmla="*/ 11 w 146"/>
                <a:gd name="T33" fmla="*/ 73 h 156"/>
                <a:gd name="T34" fmla="*/ 11 w 146"/>
                <a:gd name="T35" fmla="*/ 76 h 156"/>
                <a:gd name="T36" fmla="*/ 11 w 146"/>
                <a:gd name="T37" fmla="*/ 80 h 156"/>
                <a:gd name="T38" fmla="*/ 7 w 146"/>
                <a:gd name="T39" fmla="*/ 83 h 156"/>
                <a:gd name="T40" fmla="*/ 7 w 146"/>
                <a:gd name="T41" fmla="*/ 87 h 156"/>
                <a:gd name="T42" fmla="*/ 4 w 146"/>
                <a:gd name="T43" fmla="*/ 90 h 156"/>
                <a:gd name="T44" fmla="*/ 7 w 146"/>
                <a:gd name="T45" fmla="*/ 94 h 156"/>
                <a:gd name="T46" fmla="*/ 11 w 146"/>
                <a:gd name="T47" fmla="*/ 94 h 156"/>
                <a:gd name="T48" fmla="*/ 14 w 146"/>
                <a:gd name="T49" fmla="*/ 97 h 156"/>
                <a:gd name="T50" fmla="*/ 18 w 146"/>
                <a:gd name="T51" fmla="*/ 101 h 156"/>
                <a:gd name="T52" fmla="*/ 18 w 146"/>
                <a:gd name="T53" fmla="*/ 104 h 156"/>
                <a:gd name="T54" fmla="*/ 18 w 146"/>
                <a:gd name="T55" fmla="*/ 108 h 156"/>
                <a:gd name="T56" fmla="*/ 21 w 146"/>
                <a:gd name="T57" fmla="*/ 118 h 156"/>
                <a:gd name="T58" fmla="*/ 21 w 146"/>
                <a:gd name="T59" fmla="*/ 122 h 156"/>
                <a:gd name="T60" fmla="*/ 28 w 146"/>
                <a:gd name="T61" fmla="*/ 128 h 156"/>
                <a:gd name="T62" fmla="*/ 28 w 146"/>
                <a:gd name="T63" fmla="*/ 132 h 156"/>
                <a:gd name="T64" fmla="*/ 25 w 146"/>
                <a:gd name="T65" fmla="*/ 132 h 156"/>
                <a:gd name="T66" fmla="*/ 25 w 146"/>
                <a:gd name="T67" fmla="*/ 128 h 156"/>
                <a:gd name="T68" fmla="*/ 14 w 146"/>
                <a:gd name="T69" fmla="*/ 122 h 156"/>
                <a:gd name="T70" fmla="*/ 11 w 146"/>
                <a:gd name="T71" fmla="*/ 122 h 156"/>
                <a:gd name="T72" fmla="*/ 7 w 146"/>
                <a:gd name="T73" fmla="*/ 122 h 156"/>
                <a:gd name="T74" fmla="*/ 4 w 146"/>
                <a:gd name="T75" fmla="*/ 122 h 156"/>
                <a:gd name="T76" fmla="*/ 0 w 146"/>
                <a:gd name="T77" fmla="*/ 125 h 156"/>
                <a:gd name="T78" fmla="*/ 4 w 146"/>
                <a:gd name="T79" fmla="*/ 132 h 156"/>
                <a:gd name="T80" fmla="*/ 7 w 146"/>
                <a:gd name="T81" fmla="*/ 139 h 156"/>
                <a:gd name="T82" fmla="*/ 18 w 146"/>
                <a:gd name="T83" fmla="*/ 146 h 156"/>
                <a:gd name="T84" fmla="*/ 18 w 146"/>
                <a:gd name="T85" fmla="*/ 149 h 156"/>
                <a:gd name="T86" fmla="*/ 25 w 146"/>
                <a:gd name="T87" fmla="*/ 153 h 156"/>
                <a:gd name="T88" fmla="*/ 21 w 146"/>
                <a:gd name="T89" fmla="*/ 146 h 156"/>
                <a:gd name="T90" fmla="*/ 21 w 146"/>
                <a:gd name="T91" fmla="*/ 139 h 156"/>
                <a:gd name="T92" fmla="*/ 25 w 146"/>
                <a:gd name="T93" fmla="*/ 132 h 156"/>
                <a:gd name="T94" fmla="*/ 42 w 146"/>
                <a:gd name="T95" fmla="*/ 135 h 156"/>
                <a:gd name="T96" fmla="*/ 49 w 146"/>
                <a:gd name="T97" fmla="*/ 139 h 156"/>
                <a:gd name="T98" fmla="*/ 52 w 146"/>
                <a:gd name="T99" fmla="*/ 142 h 156"/>
                <a:gd name="T100" fmla="*/ 56 w 146"/>
                <a:gd name="T101" fmla="*/ 149 h 156"/>
                <a:gd name="T102" fmla="*/ 84 w 146"/>
                <a:gd name="T103" fmla="*/ 128 h 156"/>
                <a:gd name="T104" fmla="*/ 94 w 146"/>
                <a:gd name="T105" fmla="*/ 139 h 156"/>
                <a:gd name="T106" fmla="*/ 101 w 146"/>
                <a:gd name="T107" fmla="*/ 149 h 156"/>
                <a:gd name="T108" fmla="*/ 115 w 146"/>
                <a:gd name="T109" fmla="*/ 156 h 156"/>
                <a:gd name="T110" fmla="*/ 125 w 146"/>
                <a:gd name="T111" fmla="*/ 153 h 156"/>
                <a:gd name="T112" fmla="*/ 129 w 146"/>
                <a:gd name="T113" fmla="*/ 146 h 156"/>
                <a:gd name="T114" fmla="*/ 136 w 146"/>
                <a:gd name="T115" fmla="*/ 146 h 156"/>
                <a:gd name="T116" fmla="*/ 146 w 146"/>
                <a:gd name="T117" fmla="*/ 12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56">
                  <a:moveTo>
                    <a:pt x="146" y="128"/>
                  </a:moveTo>
                  <a:lnTo>
                    <a:pt x="136" y="115"/>
                  </a:lnTo>
                  <a:lnTo>
                    <a:pt x="132" y="101"/>
                  </a:lnTo>
                  <a:lnTo>
                    <a:pt x="108" y="83"/>
                  </a:lnTo>
                  <a:lnTo>
                    <a:pt x="98" y="63"/>
                  </a:lnTo>
                  <a:lnTo>
                    <a:pt x="111" y="59"/>
                  </a:lnTo>
                  <a:lnTo>
                    <a:pt x="115" y="49"/>
                  </a:lnTo>
                  <a:lnTo>
                    <a:pt x="108" y="42"/>
                  </a:lnTo>
                  <a:lnTo>
                    <a:pt x="104" y="38"/>
                  </a:lnTo>
                  <a:lnTo>
                    <a:pt x="91" y="31"/>
                  </a:lnTo>
                  <a:lnTo>
                    <a:pt x="94" y="0"/>
                  </a:lnTo>
                  <a:lnTo>
                    <a:pt x="77" y="0"/>
                  </a:lnTo>
                  <a:lnTo>
                    <a:pt x="59" y="4"/>
                  </a:lnTo>
                  <a:lnTo>
                    <a:pt x="35" y="66"/>
                  </a:lnTo>
                  <a:lnTo>
                    <a:pt x="14" y="66"/>
                  </a:lnTo>
                  <a:lnTo>
                    <a:pt x="11" y="66"/>
                  </a:lnTo>
                  <a:lnTo>
                    <a:pt x="11" y="73"/>
                  </a:lnTo>
                  <a:lnTo>
                    <a:pt x="11" y="76"/>
                  </a:lnTo>
                  <a:lnTo>
                    <a:pt x="11" y="80"/>
                  </a:lnTo>
                  <a:lnTo>
                    <a:pt x="7" y="83"/>
                  </a:lnTo>
                  <a:lnTo>
                    <a:pt x="7" y="87"/>
                  </a:lnTo>
                  <a:lnTo>
                    <a:pt x="4" y="90"/>
                  </a:lnTo>
                  <a:lnTo>
                    <a:pt x="7" y="94"/>
                  </a:lnTo>
                  <a:lnTo>
                    <a:pt x="11" y="94"/>
                  </a:lnTo>
                  <a:lnTo>
                    <a:pt x="14" y="97"/>
                  </a:lnTo>
                  <a:lnTo>
                    <a:pt x="18" y="101"/>
                  </a:lnTo>
                  <a:lnTo>
                    <a:pt x="18" y="104"/>
                  </a:lnTo>
                  <a:lnTo>
                    <a:pt x="18" y="108"/>
                  </a:lnTo>
                  <a:lnTo>
                    <a:pt x="21" y="118"/>
                  </a:lnTo>
                  <a:lnTo>
                    <a:pt x="21" y="122"/>
                  </a:lnTo>
                  <a:lnTo>
                    <a:pt x="28" y="128"/>
                  </a:lnTo>
                  <a:lnTo>
                    <a:pt x="28" y="132"/>
                  </a:lnTo>
                  <a:lnTo>
                    <a:pt x="25" y="132"/>
                  </a:lnTo>
                  <a:lnTo>
                    <a:pt x="25" y="128"/>
                  </a:lnTo>
                  <a:lnTo>
                    <a:pt x="14" y="122"/>
                  </a:lnTo>
                  <a:lnTo>
                    <a:pt x="11" y="122"/>
                  </a:lnTo>
                  <a:lnTo>
                    <a:pt x="7" y="122"/>
                  </a:lnTo>
                  <a:lnTo>
                    <a:pt x="4" y="122"/>
                  </a:lnTo>
                  <a:lnTo>
                    <a:pt x="0" y="125"/>
                  </a:lnTo>
                  <a:lnTo>
                    <a:pt x="4" y="132"/>
                  </a:lnTo>
                  <a:lnTo>
                    <a:pt x="7" y="139"/>
                  </a:lnTo>
                  <a:lnTo>
                    <a:pt x="18" y="146"/>
                  </a:lnTo>
                  <a:lnTo>
                    <a:pt x="18" y="149"/>
                  </a:lnTo>
                  <a:lnTo>
                    <a:pt x="25" y="153"/>
                  </a:lnTo>
                  <a:lnTo>
                    <a:pt x="21" y="146"/>
                  </a:lnTo>
                  <a:lnTo>
                    <a:pt x="21" y="139"/>
                  </a:lnTo>
                  <a:lnTo>
                    <a:pt x="25" y="132"/>
                  </a:lnTo>
                  <a:lnTo>
                    <a:pt x="42" y="135"/>
                  </a:lnTo>
                  <a:lnTo>
                    <a:pt x="49" y="139"/>
                  </a:lnTo>
                  <a:lnTo>
                    <a:pt x="52" y="142"/>
                  </a:lnTo>
                  <a:lnTo>
                    <a:pt x="56" y="149"/>
                  </a:lnTo>
                  <a:lnTo>
                    <a:pt x="84" y="128"/>
                  </a:lnTo>
                  <a:lnTo>
                    <a:pt x="94" y="139"/>
                  </a:lnTo>
                  <a:lnTo>
                    <a:pt x="101" y="149"/>
                  </a:lnTo>
                  <a:lnTo>
                    <a:pt x="115" y="156"/>
                  </a:lnTo>
                  <a:lnTo>
                    <a:pt x="125" y="153"/>
                  </a:lnTo>
                  <a:lnTo>
                    <a:pt x="129" y="146"/>
                  </a:lnTo>
                  <a:lnTo>
                    <a:pt x="136" y="146"/>
                  </a:lnTo>
                  <a:lnTo>
                    <a:pt x="146" y="1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497" name="Freeform 104">
              <a:extLst>
                <a:ext uri="{FF2B5EF4-FFF2-40B4-BE49-F238E27FC236}">
                  <a16:creationId xmlns:a16="http://schemas.microsoft.com/office/drawing/2014/main" id="{F289E79E-2524-F1FC-FF4F-9315D4548C60}"/>
                </a:ext>
                <a:ext uri="{C183D7F6-B498-43B3-948B-1728B52AA6E4}">
                  <adec:decorative xmlns:adec="http://schemas.microsoft.com/office/drawing/2017/decorative" val="1"/>
                </a:ext>
              </a:extLst>
            </p:cNvPr>
            <p:cNvSpPr>
              <a:spLocks/>
            </p:cNvSpPr>
            <p:nvPr/>
          </p:nvSpPr>
          <p:spPr bwMode="auto">
            <a:xfrm>
              <a:off x="9846276" y="3242303"/>
              <a:ext cx="29105" cy="20374"/>
            </a:xfrm>
            <a:custGeom>
              <a:avLst/>
              <a:gdLst>
                <a:gd name="T0" fmla="*/ 10 w 10"/>
                <a:gd name="T1" fmla="*/ 4 h 7"/>
                <a:gd name="T2" fmla="*/ 10 w 10"/>
                <a:gd name="T3" fmla="*/ 0 h 7"/>
                <a:gd name="T4" fmla="*/ 7 w 10"/>
                <a:gd name="T5" fmla="*/ 0 h 7"/>
                <a:gd name="T6" fmla="*/ 3 w 10"/>
                <a:gd name="T7" fmla="*/ 0 h 7"/>
                <a:gd name="T8" fmla="*/ 0 w 10"/>
                <a:gd name="T9" fmla="*/ 0 h 7"/>
                <a:gd name="T10" fmla="*/ 0 w 10"/>
                <a:gd name="T11" fmla="*/ 4 h 7"/>
                <a:gd name="T12" fmla="*/ 3 w 10"/>
                <a:gd name="T13" fmla="*/ 4 h 7"/>
                <a:gd name="T14" fmla="*/ 3 w 10"/>
                <a:gd name="T15" fmla="*/ 7 h 7"/>
                <a:gd name="T16" fmla="*/ 10 w 10"/>
                <a:gd name="T17" fmla="*/ 7 h 7"/>
                <a:gd name="T18" fmla="*/ 10 w 10"/>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10" y="4"/>
                  </a:moveTo>
                  <a:lnTo>
                    <a:pt x="10" y="0"/>
                  </a:lnTo>
                  <a:lnTo>
                    <a:pt x="7" y="0"/>
                  </a:lnTo>
                  <a:lnTo>
                    <a:pt x="3" y="0"/>
                  </a:lnTo>
                  <a:lnTo>
                    <a:pt x="0" y="0"/>
                  </a:lnTo>
                  <a:lnTo>
                    <a:pt x="0" y="4"/>
                  </a:lnTo>
                  <a:lnTo>
                    <a:pt x="3" y="4"/>
                  </a:lnTo>
                  <a:lnTo>
                    <a:pt x="3" y="7"/>
                  </a:lnTo>
                  <a:lnTo>
                    <a:pt x="10" y="7"/>
                  </a:lnTo>
                  <a:lnTo>
                    <a:pt x="1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8" name="Freeform 105">
              <a:extLst>
                <a:ext uri="{FF2B5EF4-FFF2-40B4-BE49-F238E27FC236}">
                  <a16:creationId xmlns:a16="http://schemas.microsoft.com/office/drawing/2014/main" id="{975107B9-AFB5-56B8-E1C8-2304AC25C2E5}"/>
                </a:ext>
                <a:ext uri="{C183D7F6-B498-43B3-948B-1728B52AA6E4}">
                  <adec:decorative xmlns:adec="http://schemas.microsoft.com/office/drawing/2017/decorative" val="1"/>
                </a:ext>
              </a:extLst>
            </p:cNvPr>
            <p:cNvSpPr>
              <a:spLocks/>
            </p:cNvSpPr>
            <p:nvPr/>
          </p:nvSpPr>
          <p:spPr bwMode="auto">
            <a:xfrm>
              <a:off x="10047100" y="133893"/>
              <a:ext cx="587920" cy="585011"/>
            </a:xfrm>
            <a:custGeom>
              <a:avLst/>
              <a:gdLst>
                <a:gd name="T0" fmla="*/ 14 w 202"/>
                <a:gd name="T1" fmla="*/ 118 h 201"/>
                <a:gd name="T2" fmla="*/ 18 w 202"/>
                <a:gd name="T3" fmla="*/ 107 h 201"/>
                <a:gd name="T4" fmla="*/ 21 w 202"/>
                <a:gd name="T5" fmla="*/ 100 h 201"/>
                <a:gd name="T6" fmla="*/ 18 w 202"/>
                <a:gd name="T7" fmla="*/ 90 h 201"/>
                <a:gd name="T8" fmla="*/ 21 w 202"/>
                <a:gd name="T9" fmla="*/ 87 h 201"/>
                <a:gd name="T10" fmla="*/ 25 w 202"/>
                <a:gd name="T11" fmla="*/ 83 h 201"/>
                <a:gd name="T12" fmla="*/ 32 w 202"/>
                <a:gd name="T13" fmla="*/ 76 h 201"/>
                <a:gd name="T14" fmla="*/ 38 w 202"/>
                <a:gd name="T15" fmla="*/ 69 h 201"/>
                <a:gd name="T16" fmla="*/ 42 w 202"/>
                <a:gd name="T17" fmla="*/ 62 h 201"/>
                <a:gd name="T18" fmla="*/ 45 w 202"/>
                <a:gd name="T19" fmla="*/ 55 h 201"/>
                <a:gd name="T20" fmla="*/ 52 w 202"/>
                <a:gd name="T21" fmla="*/ 48 h 201"/>
                <a:gd name="T22" fmla="*/ 56 w 202"/>
                <a:gd name="T23" fmla="*/ 41 h 201"/>
                <a:gd name="T24" fmla="*/ 56 w 202"/>
                <a:gd name="T25" fmla="*/ 34 h 201"/>
                <a:gd name="T26" fmla="*/ 66 w 202"/>
                <a:gd name="T27" fmla="*/ 28 h 201"/>
                <a:gd name="T28" fmla="*/ 73 w 202"/>
                <a:gd name="T29" fmla="*/ 28 h 201"/>
                <a:gd name="T30" fmla="*/ 84 w 202"/>
                <a:gd name="T31" fmla="*/ 28 h 201"/>
                <a:gd name="T32" fmla="*/ 94 w 202"/>
                <a:gd name="T33" fmla="*/ 31 h 201"/>
                <a:gd name="T34" fmla="*/ 108 w 202"/>
                <a:gd name="T35" fmla="*/ 34 h 201"/>
                <a:gd name="T36" fmla="*/ 115 w 202"/>
                <a:gd name="T37" fmla="*/ 31 h 201"/>
                <a:gd name="T38" fmla="*/ 122 w 202"/>
                <a:gd name="T39" fmla="*/ 24 h 201"/>
                <a:gd name="T40" fmla="*/ 139 w 202"/>
                <a:gd name="T41" fmla="*/ 10 h 201"/>
                <a:gd name="T42" fmla="*/ 146 w 202"/>
                <a:gd name="T43" fmla="*/ 3 h 201"/>
                <a:gd name="T44" fmla="*/ 157 w 202"/>
                <a:gd name="T45" fmla="*/ 3 h 201"/>
                <a:gd name="T46" fmla="*/ 164 w 202"/>
                <a:gd name="T47" fmla="*/ 0 h 201"/>
                <a:gd name="T48" fmla="*/ 167 w 202"/>
                <a:gd name="T49" fmla="*/ 0 h 201"/>
                <a:gd name="T50" fmla="*/ 171 w 202"/>
                <a:gd name="T51" fmla="*/ 0 h 201"/>
                <a:gd name="T52" fmla="*/ 174 w 202"/>
                <a:gd name="T53" fmla="*/ 14 h 201"/>
                <a:gd name="T54" fmla="*/ 184 w 202"/>
                <a:gd name="T55" fmla="*/ 28 h 201"/>
                <a:gd name="T56" fmla="*/ 191 w 202"/>
                <a:gd name="T57" fmla="*/ 31 h 201"/>
                <a:gd name="T58" fmla="*/ 198 w 202"/>
                <a:gd name="T59" fmla="*/ 38 h 201"/>
                <a:gd name="T60" fmla="*/ 202 w 202"/>
                <a:gd name="T61" fmla="*/ 48 h 201"/>
                <a:gd name="T62" fmla="*/ 184 w 202"/>
                <a:gd name="T63" fmla="*/ 90 h 201"/>
                <a:gd name="T64" fmla="*/ 167 w 202"/>
                <a:gd name="T65" fmla="*/ 111 h 201"/>
                <a:gd name="T66" fmla="*/ 122 w 202"/>
                <a:gd name="T67" fmla="*/ 128 h 201"/>
                <a:gd name="T68" fmla="*/ 118 w 202"/>
                <a:gd name="T69" fmla="*/ 135 h 201"/>
                <a:gd name="T70" fmla="*/ 0 w 202"/>
                <a:gd name="T71" fmla="*/ 201 h 201"/>
                <a:gd name="T72" fmla="*/ 0 w 202"/>
                <a:gd name="T73" fmla="*/ 187 h 201"/>
                <a:gd name="T74" fmla="*/ 4 w 202"/>
                <a:gd name="T75" fmla="*/ 163 h 201"/>
                <a:gd name="T76" fmla="*/ 7 w 202"/>
                <a:gd name="T77" fmla="*/ 142 h 201"/>
                <a:gd name="T78" fmla="*/ 14 w 202"/>
                <a:gd name="T79" fmla="*/ 11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2" h="201">
                  <a:moveTo>
                    <a:pt x="14" y="118"/>
                  </a:moveTo>
                  <a:lnTo>
                    <a:pt x="18" y="107"/>
                  </a:lnTo>
                  <a:lnTo>
                    <a:pt x="21" y="100"/>
                  </a:lnTo>
                  <a:lnTo>
                    <a:pt x="18" y="90"/>
                  </a:lnTo>
                  <a:lnTo>
                    <a:pt x="21" y="87"/>
                  </a:lnTo>
                  <a:lnTo>
                    <a:pt x="25" y="83"/>
                  </a:lnTo>
                  <a:lnTo>
                    <a:pt x="32" y="76"/>
                  </a:lnTo>
                  <a:lnTo>
                    <a:pt x="38" y="69"/>
                  </a:lnTo>
                  <a:lnTo>
                    <a:pt x="42" y="62"/>
                  </a:lnTo>
                  <a:lnTo>
                    <a:pt x="45" y="55"/>
                  </a:lnTo>
                  <a:lnTo>
                    <a:pt x="52" y="48"/>
                  </a:lnTo>
                  <a:lnTo>
                    <a:pt x="56" y="41"/>
                  </a:lnTo>
                  <a:lnTo>
                    <a:pt x="56" y="34"/>
                  </a:lnTo>
                  <a:lnTo>
                    <a:pt x="66" y="28"/>
                  </a:lnTo>
                  <a:lnTo>
                    <a:pt x="73" y="28"/>
                  </a:lnTo>
                  <a:lnTo>
                    <a:pt x="84" y="28"/>
                  </a:lnTo>
                  <a:lnTo>
                    <a:pt x="94" y="31"/>
                  </a:lnTo>
                  <a:lnTo>
                    <a:pt x="108" y="34"/>
                  </a:lnTo>
                  <a:lnTo>
                    <a:pt x="115" y="31"/>
                  </a:lnTo>
                  <a:lnTo>
                    <a:pt x="122" y="24"/>
                  </a:lnTo>
                  <a:lnTo>
                    <a:pt x="139" y="10"/>
                  </a:lnTo>
                  <a:lnTo>
                    <a:pt x="146" y="3"/>
                  </a:lnTo>
                  <a:lnTo>
                    <a:pt x="157" y="3"/>
                  </a:lnTo>
                  <a:lnTo>
                    <a:pt x="164" y="0"/>
                  </a:lnTo>
                  <a:lnTo>
                    <a:pt x="167" y="0"/>
                  </a:lnTo>
                  <a:lnTo>
                    <a:pt x="171" y="0"/>
                  </a:lnTo>
                  <a:lnTo>
                    <a:pt x="174" y="14"/>
                  </a:lnTo>
                  <a:lnTo>
                    <a:pt x="184" y="28"/>
                  </a:lnTo>
                  <a:lnTo>
                    <a:pt x="191" y="31"/>
                  </a:lnTo>
                  <a:lnTo>
                    <a:pt x="198" y="38"/>
                  </a:lnTo>
                  <a:lnTo>
                    <a:pt x="202" y="48"/>
                  </a:lnTo>
                  <a:lnTo>
                    <a:pt x="184" y="90"/>
                  </a:lnTo>
                  <a:lnTo>
                    <a:pt x="167" y="111"/>
                  </a:lnTo>
                  <a:lnTo>
                    <a:pt x="122" y="128"/>
                  </a:lnTo>
                  <a:lnTo>
                    <a:pt x="118" y="135"/>
                  </a:lnTo>
                  <a:lnTo>
                    <a:pt x="0" y="201"/>
                  </a:lnTo>
                  <a:lnTo>
                    <a:pt x="0" y="187"/>
                  </a:lnTo>
                  <a:lnTo>
                    <a:pt x="4" y="163"/>
                  </a:lnTo>
                  <a:lnTo>
                    <a:pt x="7" y="142"/>
                  </a:lnTo>
                  <a:lnTo>
                    <a:pt x="14" y="1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499" name="Freeform 106">
              <a:extLst>
                <a:ext uri="{FF2B5EF4-FFF2-40B4-BE49-F238E27FC236}">
                  <a16:creationId xmlns:a16="http://schemas.microsoft.com/office/drawing/2014/main" id="{8D6BA5DF-1CB9-C4D4-7213-92F6F4D1D5E5}"/>
                </a:ext>
                <a:ext uri="{C183D7F6-B498-43B3-948B-1728B52AA6E4}">
                  <adec:decorative xmlns:adec="http://schemas.microsoft.com/office/drawing/2017/decorative" val="1"/>
                </a:ext>
              </a:extLst>
            </p:cNvPr>
            <p:cNvSpPr>
              <a:spLocks/>
            </p:cNvSpPr>
            <p:nvPr/>
          </p:nvSpPr>
          <p:spPr bwMode="auto">
            <a:xfrm>
              <a:off x="8894544" y="567555"/>
              <a:ext cx="992480" cy="777104"/>
            </a:xfrm>
            <a:custGeom>
              <a:avLst/>
              <a:gdLst>
                <a:gd name="T0" fmla="*/ 28 w 341"/>
                <a:gd name="T1" fmla="*/ 52 h 267"/>
                <a:gd name="T2" fmla="*/ 35 w 341"/>
                <a:gd name="T3" fmla="*/ 52 h 267"/>
                <a:gd name="T4" fmla="*/ 38 w 341"/>
                <a:gd name="T5" fmla="*/ 38 h 267"/>
                <a:gd name="T6" fmla="*/ 31 w 341"/>
                <a:gd name="T7" fmla="*/ 21 h 267"/>
                <a:gd name="T8" fmla="*/ 38 w 341"/>
                <a:gd name="T9" fmla="*/ 10 h 267"/>
                <a:gd name="T10" fmla="*/ 63 w 341"/>
                <a:gd name="T11" fmla="*/ 0 h 267"/>
                <a:gd name="T12" fmla="*/ 118 w 341"/>
                <a:gd name="T13" fmla="*/ 76 h 267"/>
                <a:gd name="T14" fmla="*/ 132 w 341"/>
                <a:gd name="T15" fmla="*/ 104 h 267"/>
                <a:gd name="T16" fmla="*/ 136 w 341"/>
                <a:gd name="T17" fmla="*/ 132 h 267"/>
                <a:gd name="T18" fmla="*/ 146 w 341"/>
                <a:gd name="T19" fmla="*/ 128 h 267"/>
                <a:gd name="T20" fmla="*/ 184 w 341"/>
                <a:gd name="T21" fmla="*/ 142 h 267"/>
                <a:gd name="T22" fmla="*/ 198 w 341"/>
                <a:gd name="T23" fmla="*/ 153 h 267"/>
                <a:gd name="T24" fmla="*/ 205 w 341"/>
                <a:gd name="T25" fmla="*/ 146 h 267"/>
                <a:gd name="T26" fmla="*/ 233 w 341"/>
                <a:gd name="T27" fmla="*/ 139 h 267"/>
                <a:gd name="T28" fmla="*/ 240 w 341"/>
                <a:gd name="T29" fmla="*/ 132 h 267"/>
                <a:gd name="T30" fmla="*/ 247 w 341"/>
                <a:gd name="T31" fmla="*/ 114 h 267"/>
                <a:gd name="T32" fmla="*/ 261 w 341"/>
                <a:gd name="T33" fmla="*/ 121 h 267"/>
                <a:gd name="T34" fmla="*/ 282 w 341"/>
                <a:gd name="T35" fmla="*/ 139 h 267"/>
                <a:gd name="T36" fmla="*/ 306 w 341"/>
                <a:gd name="T37" fmla="*/ 146 h 267"/>
                <a:gd name="T38" fmla="*/ 323 w 341"/>
                <a:gd name="T39" fmla="*/ 166 h 267"/>
                <a:gd name="T40" fmla="*/ 330 w 341"/>
                <a:gd name="T41" fmla="*/ 173 h 267"/>
                <a:gd name="T42" fmla="*/ 309 w 341"/>
                <a:gd name="T43" fmla="*/ 212 h 267"/>
                <a:gd name="T44" fmla="*/ 268 w 341"/>
                <a:gd name="T45" fmla="*/ 260 h 267"/>
                <a:gd name="T46" fmla="*/ 254 w 341"/>
                <a:gd name="T47" fmla="*/ 267 h 267"/>
                <a:gd name="T48" fmla="*/ 233 w 341"/>
                <a:gd name="T49" fmla="*/ 253 h 267"/>
                <a:gd name="T50" fmla="*/ 198 w 341"/>
                <a:gd name="T51" fmla="*/ 264 h 267"/>
                <a:gd name="T52" fmla="*/ 188 w 341"/>
                <a:gd name="T53" fmla="*/ 260 h 267"/>
                <a:gd name="T54" fmla="*/ 184 w 341"/>
                <a:gd name="T55" fmla="*/ 239 h 267"/>
                <a:gd name="T56" fmla="*/ 174 w 341"/>
                <a:gd name="T57" fmla="*/ 222 h 267"/>
                <a:gd name="T58" fmla="*/ 163 w 341"/>
                <a:gd name="T59" fmla="*/ 208 h 267"/>
                <a:gd name="T60" fmla="*/ 150 w 341"/>
                <a:gd name="T61" fmla="*/ 198 h 267"/>
                <a:gd name="T62" fmla="*/ 136 w 341"/>
                <a:gd name="T63" fmla="*/ 191 h 267"/>
                <a:gd name="T64" fmla="*/ 125 w 341"/>
                <a:gd name="T65" fmla="*/ 184 h 267"/>
                <a:gd name="T66" fmla="*/ 104 w 341"/>
                <a:gd name="T67" fmla="*/ 180 h 267"/>
                <a:gd name="T68" fmla="*/ 94 w 341"/>
                <a:gd name="T69" fmla="*/ 163 h 267"/>
                <a:gd name="T70" fmla="*/ 77 w 341"/>
                <a:gd name="T71" fmla="*/ 146 h 267"/>
                <a:gd name="T72" fmla="*/ 56 w 341"/>
                <a:gd name="T73" fmla="*/ 118 h 267"/>
                <a:gd name="T74" fmla="*/ 42 w 341"/>
                <a:gd name="T75" fmla="*/ 104 h 267"/>
                <a:gd name="T76" fmla="*/ 21 w 341"/>
                <a:gd name="T77" fmla="*/ 83 h 267"/>
                <a:gd name="T78" fmla="*/ 21 w 341"/>
                <a:gd name="T79" fmla="*/ 69 h 267"/>
                <a:gd name="T80" fmla="*/ 18 w 341"/>
                <a:gd name="T81" fmla="*/ 66 h 267"/>
                <a:gd name="T82" fmla="*/ 11 w 341"/>
                <a:gd name="T83" fmla="*/ 55 h 267"/>
                <a:gd name="T84" fmla="*/ 0 w 341"/>
                <a:gd name="T85" fmla="*/ 49 h 267"/>
                <a:gd name="T86" fmla="*/ 14 w 341"/>
                <a:gd name="T87" fmla="*/ 3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267">
                  <a:moveTo>
                    <a:pt x="24" y="49"/>
                  </a:moveTo>
                  <a:lnTo>
                    <a:pt x="28" y="52"/>
                  </a:lnTo>
                  <a:lnTo>
                    <a:pt x="31" y="52"/>
                  </a:lnTo>
                  <a:lnTo>
                    <a:pt x="35" y="52"/>
                  </a:lnTo>
                  <a:lnTo>
                    <a:pt x="35" y="45"/>
                  </a:lnTo>
                  <a:lnTo>
                    <a:pt x="38" y="38"/>
                  </a:lnTo>
                  <a:lnTo>
                    <a:pt x="35" y="31"/>
                  </a:lnTo>
                  <a:lnTo>
                    <a:pt x="31" y="21"/>
                  </a:lnTo>
                  <a:lnTo>
                    <a:pt x="35" y="17"/>
                  </a:lnTo>
                  <a:lnTo>
                    <a:pt x="38" y="10"/>
                  </a:lnTo>
                  <a:lnTo>
                    <a:pt x="59" y="0"/>
                  </a:lnTo>
                  <a:lnTo>
                    <a:pt x="63" y="0"/>
                  </a:lnTo>
                  <a:lnTo>
                    <a:pt x="84" y="7"/>
                  </a:lnTo>
                  <a:lnTo>
                    <a:pt x="118" y="76"/>
                  </a:lnTo>
                  <a:lnTo>
                    <a:pt x="122" y="87"/>
                  </a:lnTo>
                  <a:lnTo>
                    <a:pt x="132" y="104"/>
                  </a:lnTo>
                  <a:lnTo>
                    <a:pt x="132" y="132"/>
                  </a:lnTo>
                  <a:lnTo>
                    <a:pt x="136" y="132"/>
                  </a:lnTo>
                  <a:lnTo>
                    <a:pt x="143" y="128"/>
                  </a:lnTo>
                  <a:lnTo>
                    <a:pt x="146" y="128"/>
                  </a:lnTo>
                  <a:lnTo>
                    <a:pt x="167" y="142"/>
                  </a:lnTo>
                  <a:lnTo>
                    <a:pt x="184" y="142"/>
                  </a:lnTo>
                  <a:lnTo>
                    <a:pt x="191" y="153"/>
                  </a:lnTo>
                  <a:lnTo>
                    <a:pt x="198" y="153"/>
                  </a:lnTo>
                  <a:lnTo>
                    <a:pt x="205" y="149"/>
                  </a:lnTo>
                  <a:lnTo>
                    <a:pt x="205" y="146"/>
                  </a:lnTo>
                  <a:lnTo>
                    <a:pt x="216" y="142"/>
                  </a:lnTo>
                  <a:lnTo>
                    <a:pt x="233" y="139"/>
                  </a:lnTo>
                  <a:lnTo>
                    <a:pt x="236" y="135"/>
                  </a:lnTo>
                  <a:lnTo>
                    <a:pt x="240" y="132"/>
                  </a:lnTo>
                  <a:lnTo>
                    <a:pt x="243" y="121"/>
                  </a:lnTo>
                  <a:lnTo>
                    <a:pt x="247" y="114"/>
                  </a:lnTo>
                  <a:lnTo>
                    <a:pt x="254" y="114"/>
                  </a:lnTo>
                  <a:lnTo>
                    <a:pt x="261" y="121"/>
                  </a:lnTo>
                  <a:lnTo>
                    <a:pt x="264" y="121"/>
                  </a:lnTo>
                  <a:lnTo>
                    <a:pt x="282" y="139"/>
                  </a:lnTo>
                  <a:lnTo>
                    <a:pt x="295" y="142"/>
                  </a:lnTo>
                  <a:lnTo>
                    <a:pt x="306" y="146"/>
                  </a:lnTo>
                  <a:lnTo>
                    <a:pt x="316" y="156"/>
                  </a:lnTo>
                  <a:lnTo>
                    <a:pt x="323" y="166"/>
                  </a:lnTo>
                  <a:lnTo>
                    <a:pt x="327" y="173"/>
                  </a:lnTo>
                  <a:lnTo>
                    <a:pt x="330" y="173"/>
                  </a:lnTo>
                  <a:lnTo>
                    <a:pt x="341" y="212"/>
                  </a:lnTo>
                  <a:lnTo>
                    <a:pt x="309" y="212"/>
                  </a:lnTo>
                  <a:lnTo>
                    <a:pt x="292" y="229"/>
                  </a:lnTo>
                  <a:lnTo>
                    <a:pt x="268" y="260"/>
                  </a:lnTo>
                  <a:lnTo>
                    <a:pt x="264" y="264"/>
                  </a:lnTo>
                  <a:lnTo>
                    <a:pt x="254" y="267"/>
                  </a:lnTo>
                  <a:lnTo>
                    <a:pt x="254" y="260"/>
                  </a:lnTo>
                  <a:lnTo>
                    <a:pt x="233" y="253"/>
                  </a:lnTo>
                  <a:lnTo>
                    <a:pt x="202" y="253"/>
                  </a:lnTo>
                  <a:lnTo>
                    <a:pt x="198" y="264"/>
                  </a:lnTo>
                  <a:lnTo>
                    <a:pt x="198" y="260"/>
                  </a:lnTo>
                  <a:lnTo>
                    <a:pt x="188" y="260"/>
                  </a:lnTo>
                  <a:lnTo>
                    <a:pt x="184" y="257"/>
                  </a:lnTo>
                  <a:lnTo>
                    <a:pt x="184" y="239"/>
                  </a:lnTo>
                  <a:lnTo>
                    <a:pt x="181" y="229"/>
                  </a:lnTo>
                  <a:lnTo>
                    <a:pt x="174" y="222"/>
                  </a:lnTo>
                  <a:lnTo>
                    <a:pt x="167" y="215"/>
                  </a:lnTo>
                  <a:lnTo>
                    <a:pt x="163" y="208"/>
                  </a:lnTo>
                  <a:lnTo>
                    <a:pt x="156" y="205"/>
                  </a:lnTo>
                  <a:lnTo>
                    <a:pt x="150" y="198"/>
                  </a:lnTo>
                  <a:lnTo>
                    <a:pt x="143" y="198"/>
                  </a:lnTo>
                  <a:lnTo>
                    <a:pt x="136" y="191"/>
                  </a:lnTo>
                  <a:lnTo>
                    <a:pt x="129" y="191"/>
                  </a:lnTo>
                  <a:lnTo>
                    <a:pt x="125" y="184"/>
                  </a:lnTo>
                  <a:lnTo>
                    <a:pt x="111" y="184"/>
                  </a:lnTo>
                  <a:lnTo>
                    <a:pt x="104" y="180"/>
                  </a:lnTo>
                  <a:lnTo>
                    <a:pt x="97" y="170"/>
                  </a:lnTo>
                  <a:lnTo>
                    <a:pt x="94" y="163"/>
                  </a:lnTo>
                  <a:lnTo>
                    <a:pt x="84" y="156"/>
                  </a:lnTo>
                  <a:lnTo>
                    <a:pt x="77" y="146"/>
                  </a:lnTo>
                  <a:lnTo>
                    <a:pt x="63" y="135"/>
                  </a:lnTo>
                  <a:lnTo>
                    <a:pt x="56" y="118"/>
                  </a:lnTo>
                  <a:lnTo>
                    <a:pt x="49" y="114"/>
                  </a:lnTo>
                  <a:lnTo>
                    <a:pt x="42" y="104"/>
                  </a:lnTo>
                  <a:lnTo>
                    <a:pt x="35" y="94"/>
                  </a:lnTo>
                  <a:lnTo>
                    <a:pt x="21" y="83"/>
                  </a:lnTo>
                  <a:lnTo>
                    <a:pt x="18" y="76"/>
                  </a:lnTo>
                  <a:lnTo>
                    <a:pt x="21" y="69"/>
                  </a:lnTo>
                  <a:lnTo>
                    <a:pt x="18" y="69"/>
                  </a:lnTo>
                  <a:lnTo>
                    <a:pt x="18" y="66"/>
                  </a:lnTo>
                  <a:lnTo>
                    <a:pt x="18" y="62"/>
                  </a:lnTo>
                  <a:lnTo>
                    <a:pt x="11" y="55"/>
                  </a:lnTo>
                  <a:lnTo>
                    <a:pt x="4" y="49"/>
                  </a:lnTo>
                  <a:lnTo>
                    <a:pt x="0" y="49"/>
                  </a:lnTo>
                  <a:lnTo>
                    <a:pt x="11" y="38"/>
                  </a:lnTo>
                  <a:lnTo>
                    <a:pt x="14" y="38"/>
                  </a:lnTo>
                  <a:lnTo>
                    <a:pt x="24"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0" name="Freeform 107">
              <a:extLst>
                <a:ext uri="{FF2B5EF4-FFF2-40B4-BE49-F238E27FC236}">
                  <a16:creationId xmlns:a16="http://schemas.microsoft.com/office/drawing/2014/main" id="{ACB6F9CA-808D-3019-BC35-4FA978FD6DB0}"/>
                </a:ext>
                <a:ext uri="{C183D7F6-B498-43B3-948B-1728B52AA6E4}">
                  <adec:decorative xmlns:adec="http://schemas.microsoft.com/office/drawing/2017/decorative" val="1"/>
                </a:ext>
              </a:extLst>
            </p:cNvPr>
            <p:cNvSpPr>
              <a:spLocks/>
            </p:cNvSpPr>
            <p:nvPr/>
          </p:nvSpPr>
          <p:spPr bwMode="auto">
            <a:xfrm>
              <a:off x="9936503" y="1143833"/>
              <a:ext cx="788745" cy="957554"/>
            </a:xfrm>
            <a:custGeom>
              <a:avLst/>
              <a:gdLst>
                <a:gd name="T0" fmla="*/ 56 w 271"/>
                <a:gd name="T1" fmla="*/ 41 h 329"/>
                <a:gd name="T2" fmla="*/ 76 w 271"/>
                <a:gd name="T3" fmla="*/ 31 h 329"/>
                <a:gd name="T4" fmla="*/ 177 w 271"/>
                <a:gd name="T5" fmla="*/ 27 h 329"/>
                <a:gd name="T6" fmla="*/ 240 w 271"/>
                <a:gd name="T7" fmla="*/ 3 h 329"/>
                <a:gd name="T8" fmla="*/ 243 w 271"/>
                <a:gd name="T9" fmla="*/ 7 h 329"/>
                <a:gd name="T10" fmla="*/ 257 w 271"/>
                <a:gd name="T11" fmla="*/ 0 h 329"/>
                <a:gd name="T12" fmla="*/ 271 w 271"/>
                <a:gd name="T13" fmla="*/ 55 h 329"/>
                <a:gd name="T14" fmla="*/ 205 w 271"/>
                <a:gd name="T15" fmla="*/ 177 h 329"/>
                <a:gd name="T16" fmla="*/ 174 w 271"/>
                <a:gd name="T17" fmla="*/ 197 h 329"/>
                <a:gd name="T18" fmla="*/ 160 w 271"/>
                <a:gd name="T19" fmla="*/ 225 h 329"/>
                <a:gd name="T20" fmla="*/ 160 w 271"/>
                <a:gd name="T21" fmla="*/ 239 h 329"/>
                <a:gd name="T22" fmla="*/ 149 w 271"/>
                <a:gd name="T23" fmla="*/ 243 h 329"/>
                <a:gd name="T24" fmla="*/ 143 w 271"/>
                <a:gd name="T25" fmla="*/ 277 h 329"/>
                <a:gd name="T26" fmla="*/ 101 w 271"/>
                <a:gd name="T27" fmla="*/ 326 h 329"/>
                <a:gd name="T28" fmla="*/ 90 w 271"/>
                <a:gd name="T29" fmla="*/ 329 h 329"/>
                <a:gd name="T30" fmla="*/ 45 w 271"/>
                <a:gd name="T31" fmla="*/ 288 h 329"/>
                <a:gd name="T32" fmla="*/ 0 w 271"/>
                <a:gd name="T33" fmla="*/ 281 h 329"/>
                <a:gd name="T34" fmla="*/ 10 w 271"/>
                <a:gd name="T35" fmla="*/ 249 h 329"/>
                <a:gd name="T36" fmla="*/ 21 w 271"/>
                <a:gd name="T37" fmla="*/ 246 h 329"/>
                <a:gd name="T38" fmla="*/ 24 w 271"/>
                <a:gd name="T39" fmla="*/ 239 h 329"/>
                <a:gd name="T40" fmla="*/ 38 w 271"/>
                <a:gd name="T41" fmla="*/ 222 h 329"/>
                <a:gd name="T42" fmla="*/ 35 w 271"/>
                <a:gd name="T43" fmla="*/ 197 h 329"/>
                <a:gd name="T44" fmla="*/ 59 w 271"/>
                <a:gd name="T45" fmla="*/ 114 h 329"/>
                <a:gd name="T46" fmla="*/ 49 w 271"/>
                <a:gd name="T47" fmla="*/ 79 h 329"/>
                <a:gd name="T48" fmla="*/ 56 w 271"/>
                <a:gd name="T49" fmla="*/ 4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1" h="329">
                  <a:moveTo>
                    <a:pt x="56" y="41"/>
                  </a:moveTo>
                  <a:lnTo>
                    <a:pt x="76" y="31"/>
                  </a:lnTo>
                  <a:lnTo>
                    <a:pt x="177" y="27"/>
                  </a:lnTo>
                  <a:lnTo>
                    <a:pt x="240" y="3"/>
                  </a:lnTo>
                  <a:lnTo>
                    <a:pt x="243" y="7"/>
                  </a:lnTo>
                  <a:lnTo>
                    <a:pt x="257" y="0"/>
                  </a:lnTo>
                  <a:lnTo>
                    <a:pt x="271" y="55"/>
                  </a:lnTo>
                  <a:lnTo>
                    <a:pt x="205" y="177"/>
                  </a:lnTo>
                  <a:lnTo>
                    <a:pt x="174" y="197"/>
                  </a:lnTo>
                  <a:lnTo>
                    <a:pt x="160" y="225"/>
                  </a:lnTo>
                  <a:lnTo>
                    <a:pt x="160" y="239"/>
                  </a:lnTo>
                  <a:lnTo>
                    <a:pt x="149" y="243"/>
                  </a:lnTo>
                  <a:lnTo>
                    <a:pt x="143" y="277"/>
                  </a:lnTo>
                  <a:lnTo>
                    <a:pt x="101" y="326"/>
                  </a:lnTo>
                  <a:lnTo>
                    <a:pt x="90" y="329"/>
                  </a:lnTo>
                  <a:lnTo>
                    <a:pt x="45" y="288"/>
                  </a:lnTo>
                  <a:lnTo>
                    <a:pt x="0" y="281"/>
                  </a:lnTo>
                  <a:lnTo>
                    <a:pt x="10" y="249"/>
                  </a:lnTo>
                  <a:lnTo>
                    <a:pt x="21" y="246"/>
                  </a:lnTo>
                  <a:lnTo>
                    <a:pt x="24" y="239"/>
                  </a:lnTo>
                  <a:lnTo>
                    <a:pt x="38" y="222"/>
                  </a:lnTo>
                  <a:lnTo>
                    <a:pt x="35" y="197"/>
                  </a:lnTo>
                  <a:lnTo>
                    <a:pt x="59" y="114"/>
                  </a:lnTo>
                  <a:lnTo>
                    <a:pt x="49" y="79"/>
                  </a:lnTo>
                  <a:lnTo>
                    <a:pt x="56" y="4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1" name="Freeform 108">
              <a:extLst>
                <a:ext uri="{FF2B5EF4-FFF2-40B4-BE49-F238E27FC236}">
                  <a16:creationId xmlns:a16="http://schemas.microsoft.com/office/drawing/2014/main" id="{D0F6B790-B675-CB6A-721D-23BD685E89EE}"/>
                </a:ext>
                <a:ext uri="{C183D7F6-B498-43B3-948B-1728B52AA6E4}">
                  <adec:decorative xmlns:adec="http://schemas.microsoft.com/office/drawing/2017/decorative" val="1"/>
                </a:ext>
              </a:extLst>
            </p:cNvPr>
            <p:cNvSpPr>
              <a:spLocks/>
            </p:cNvSpPr>
            <p:nvPr/>
          </p:nvSpPr>
          <p:spPr bwMode="auto">
            <a:xfrm>
              <a:off x="9491195" y="1647350"/>
              <a:ext cx="323066" cy="454038"/>
            </a:xfrm>
            <a:custGeom>
              <a:avLst/>
              <a:gdLst>
                <a:gd name="T0" fmla="*/ 66 w 111"/>
                <a:gd name="T1" fmla="*/ 4 h 156"/>
                <a:gd name="T2" fmla="*/ 70 w 111"/>
                <a:gd name="T3" fmla="*/ 35 h 156"/>
                <a:gd name="T4" fmla="*/ 73 w 111"/>
                <a:gd name="T5" fmla="*/ 45 h 156"/>
                <a:gd name="T6" fmla="*/ 101 w 111"/>
                <a:gd name="T7" fmla="*/ 108 h 156"/>
                <a:gd name="T8" fmla="*/ 111 w 111"/>
                <a:gd name="T9" fmla="*/ 156 h 156"/>
                <a:gd name="T10" fmla="*/ 59 w 111"/>
                <a:gd name="T11" fmla="*/ 142 h 156"/>
                <a:gd name="T12" fmla="*/ 56 w 111"/>
                <a:gd name="T13" fmla="*/ 139 h 156"/>
                <a:gd name="T14" fmla="*/ 21 w 111"/>
                <a:gd name="T15" fmla="*/ 139 h 156"/>
                <a:gd name="T16" fmla="*/ 21 w 111"/>
                <a:gd name="T17" fmla="*/ 135 h 156"/>
                <a:gd name="T18" fmla="*/ 11 w 111"/>
                <a:gd name="T19" fmla="*/ 115 h 156"/>
                <a:gd name="T20" fmla="*/ 4 w 111"/>
                <a:gd name="T21" fmla="*/ 94 h 156"/>
                <a:gd name="T22" fmla="*/ 4 w 111"/>
                <a:gd name="T23" fmla="*/ 87 h 156"/>
                <a:gd name="T24" fmla="*/ 7 w 111"/>
                <a:gd name="T25" fmla="*/ 80 h 156"/>
                <a:gd name="T26" fmla="*/ 14 w 111"/>
                <a:gd name="T27" fmla="*/ 76 h 156"/>
                <a:gd name="T28" fmla="*/ 18 w 111"/>
                <a:gd name="T29" fmla="*/ 76 h 156"/>
                <a:gd name="T30" fmla="*/ 21 w 111"/>
                <a:gd name="T31" fmla="*/ 70 h 156"/>
                <a:gd name="T32" fmla="*/ 21 w 111"/>
                <a:gd name="T33" fmla="*/ 56 h 156"/>
                <a:gd name="T34" fmla="*/ 21 w 111"/>
                <a:gd name="T35" fmla="*/ 49 h 156"/>
                <a:gd name="T36" fmla="*/ 14 w 111"/>
                <a:gd name="T37" fmla="*/ 42 h 156"/>
                <a:gd name="T38" fmla="*/ 0 w 111"/>
                <a:gd name="T39" fmla="*/ 42 h 156"/>
                <a:gd name="T40" fmla="*/ 52 w 111"/>
                <a:gd name="T41" fmla="*/ 0 h 156"/>
                <a:gd name="T42" fmla="*/ 66 w 111"/>
                <a:gd name="T43" fmla="*/ 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1" h="156">
                  <a:moveTo>
                    <a:pt x="66" y="4"/>
                  </a:moveTo>
                  <a:lnTo>
                    <a:pt x="70" y="35"/>
                  </a:lnTo>
                  <a:lnTo>
                    <a:pt x="73" y="45"/>
                  </a:lnTo>
                  <a:lnTo>
                    <a:pt x="101" y="108"/>
                  </a:lnTo>
                  <a:lnTo>
                    <a:pt x="111" y="156"/>
                  </a:lnTo>
                  <a:lnTo>
                    <a:pt x="59" y="142"/>
                  </a:lnTo>
                  <a:lnTo>
                    <a:pt x="56" y="139"/>
                  </a:lnTo>
                  <a:lnTo>
                    <a:pt x="21" y="139"/>
                  </a:lnTo>
                  <a:lnTo>
                    <a:pt x="21" y="135"/>
                  </a:lnTo>
                  <a:lnTo>
                    <a:pt x="11" y="115"/>
                  </a:lnTo>
                  <a:lnTo>
                    <a:pt x="4" y="94"/>
                  </a:lnTo>
                  <a:lnTo>
                    <a:pt x="4" y="87"/>
                  </a:lnTo>
                  <a:lnTo>
                    <a:pt x="7" y="80"/>
                  </a:lnTo>
                  <a:lnTo>
                    <a:pt x="14" y="76"/>
                  </a:lnTo>
                  <a:lnTo>
                    <a:pt x="18" y="76"/>
                  </a:lnTo>
                  <a:lnTo>
                    <a:pt x="21" y="70"/>
                  </a:lnTo>
                  <a:lnTo>
                    <a:pt x="21" y="56"/>
                  </a:lnTo>
                  <a:lnTo>
                    <a:pt x="21" y="49"/>
                  </a:lnTo>
                  <a:lnTo>
                    <a:pt x="14" y="42"/>
                  </a:lnTo>
                  <a:lnTo>
                    <a:pt x="0" y="42"/>
                  </a:lnTo>
                  <a:lnTo>
                    <a:pt x="52" y="0"/>
                  </a:lnTo>
                  <a:lnTo>
                    <a:pt x="66"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2" name="Freeform 109">
              <a:extLst>
                <a:ext uri="{FF2B5EF4-FFF2-40B4-BE49-F238E27FC236}">
                  <a16:creationId xmlns:a16="http://schemas.microsoft.com/office/drawing/2014/main" id="{B9BF7C77-B7E5-D05A-5F1B-FE5E707CBB1E}"/>
                </a:ext>
                <a:ext uri="{C183D7F6-B498-43B3-948B-1728B52AA6E4}">
                  <adec:decorative xmlns:adec="http://schemas.microsoft.com/office/drawing/2017/decorative" val="1"/>
                </a:ext>
              </a:extLst>
            </p:cNvPr>
            <p:cNvSpPr>
              <a:spLocks/>
            </p:cNvSpPr>
            <p:nvPr/>
          </p:nvSpPr>
          <p:spPr bwMode="auto">
            <a:xfrm>
              <a:off x="9855009" y="273597"/>
              <a:ext cx="1012853" cy="989569"/>
            </a:xfrm>
            <a:custGeom>
              <a:avLst/>
              <a:gdLst>
                <a:gd name="T0" fmla="*/ 0 w 348"/>
                <a:gd name="T1" fmla="*/ 274 h 340"/>
                <a:gd name="T2" fmla="*/ 4 w 348"/>
                <a:gd name="T3" fmla="*/ 267 h 340"/>
                <a:gd name="T4" fmla="*/ 7 w 348"/>
                <a:gd name="T5" fmla="*/ 264 h 340"/>
                <a:gd name="T6" fmla="*/ 14 w 348"/>
                <a:gd name="T7" fmla="*/ 261 h 340"/>
                <a:gd name="T8" fmla="*/ 18 w 348"/>
                <a:gd name="T9" fmla="*/ 261 h 340"/>
                <a:gd name="T10" fmla="*/ 18 w 348"/>
                <a:gd name="T11" fmla="*/ 243 h 340"/>
                <a:gd name="T12" fmla="*/ 18 w 348"/>
                <a:gd name="T13" fmla="*/ 236 h 340"/>
                <a:gd name="T14" fmla="*/ 25 w 348"/>
                <a:gd name="T15" fmla="*/ 222 h 340"/>
                <a:gd name="T16" fmla="*/ 25 w 348"/>
                <a:gd name="T17" fmla="*/ 219 h 340"/>
                <a:gd name="T18" fmla="*/ 28 w 348"/>
                <a:gd name="T19" fmla="*/ 215 h 340"/>
                <a:gd name="T20" fmla="*/ 35 w 348"/>
                <a:gd name="T21" fmla="*/ 209 h 340"/>
                <a:gd name="T22" fmla="*/ 42 w 348"/>
                <a:gd name="T23" fmla="*/ 209 h 340"/>
                <a:gd name="T24" fmla="*/ 42 w 348"/>
                <a:gd name="T25" fmla="*/ 205 h 340"/>
                <a:gd name="T26" fmla="*/ 56 w 348"/>
                <a:gd name="T27" fmla="*/ 209 h 340"/>
                <a:gd name="T28" fmla="*/ 59 w 348"/>
                <a:gd name="T29" fmla="*/ 205 h 340"/>
                <a:gd name="T30" fmla="*/ 63 w 348"/>
                <a:gd name="T31" fmla="*/ 202 h 340"/>
                <a:gd name="T32" fmla="*/ 66 w 348"/>
                <a:gd name="T33" fmla="*/ 181 h 340"/>
                <a:gd name="T34" fmla="*/ 70 w 348"/>
                <a:gd name="T35" fmla="*/ 170 h 340"/>
                <a:gd name="T36" fmla="*/ 66 w 348"/>
                <a:gd name="T37" fmla="*/ 153 h 340"/>
                <a:gd name="T38" fmla="*/ 184 w 348"/>
                <a:gd name="T39" fmla="*/ 87 h 340"/>
                <a:gd name="T40" fmla="*/ 188 w 348"/>
                <a:gd name="T41" fmla="*/ 80 h 340"/>
                <a:gd name="T42" fmla="*/ 233 w 348"/>
                <a:gd name="T43" fmla="*/ 63 h 340"/>
                <a:gd name="T44" fmla="*/ 250 w 348"/>
                <a:gd name="T45" fmla="*/ 42 h 340"/>
                <a:gd name="T46" fmla="*/ 268 w 348"/>
                <a:gd name="T47" fmla="*/ 0 h 340"/>
                <a:gd name="T48" fmla="*/ 271 w 348"/>
                <a:gd name="T49" fmla="*/ 4 h 340"/>
                <a:gd name="T50" fmla="*/ 275 w 348"/>
                <a:gd name="T51" fmla="*/ 4 h 340"/>
                <a:gd name="T52" fmla="*/ 327 w 348"/>
                <a:gd name="T53" fmla="*/ 28 h 340"/>
                <a:gd name="T54" fmla="*/ 327 w 348"/>
                <a:gd name="T55" fmla="*/ 32 h 340"/>
                <a:gd name="T56" fmla="*/ 330 w 348"/>
                <a:gd name="T57" fmla="*/ 39 h 340"/>
                <a:gd name="T58" fmla="*/ 348 w 348"/>
                <a:gd name="T59" fmla="*/ 80 h 340"/>
                <a:gd name="T60" fmla="*/ 327 w 348"/>
                <a:gd name="T61" fmla="*/ 104 h 340"/>
                <a:gd name="T62" fmla="*/ 310 w 348"/>
                <a:gd name="T63" fmla="*/ 125 h 340"/>
                <a:gd name="T64" fmla="*/ 310 w 348"/>
                <a:gd name="T65" fmla="*/ 139 h 340"/>
                <a:gd name="T66" fmla="*/ 306 w 348"/>
                <a:gd name="T67" fmla="*/ 150 h 340"/>
                <a:gd name="T68" fmla="*/ 313 w 348"/>
                <a:gd name="T69" fmla="*/ 174 h 340"/>
                <a:gd name="T70" fmla="*/ 292 w 348"/>
                <a:gd name="T71" fmla="*/ 191 h 340"/>
                <a:gd name="T72" fmla="*/ 282 w 348"/>
                <a:gd name="T73" fmla="*/ 202 h 340"/>
                <a:gd name="T74" fmla="*/ 282 w 348"/>
                <a:gd name="T75" fmla="*/ 205 h 340"/>
                <a:gd name="T76" fmla="*/ 282 w 348"/>
                <a:gd name="T77" fmla="*/ 209 h 340"/>
                <a:gd name="T78" fmla="*/ 289 w 348"/>
                <a:gd name="T79" fmla="*/ 209 h 340"/>
                <a:gd name="T80" fmla="*/ 299 w 348"/>
                <a:gd name="T81" fmla="*/ 205 h 340"/>
                <a:gd name="T82" fmla="*/ 303 w 348"/>
                <a:gd name="T83" fmla="*/ 209 h 340"/>
                <a:gd name="T84" fmla="*/ 306 w 348"/>
                <a:gd name="T85" fmla="*/ 212 h 340"/>
                <a:gd name="T86" fmla="*/ 303 w 348"/>
                <a:gd name="T87" fmla="*/ 240 h 340"/>
                <a:gd name="T88" fmla="*/ 282 w 348"/>
                <a:gd name="T89" fmla="*/ 281 h 340"/>
                <a:gd name="T90" fmla="*/ 285 w 348"/>
                <a:gd name="T91" fmla="*/ 299 h 340"/>
                <a:gd name="T92" fmla="*/ 271 w 348"/>
                <a:gd name="T93" fmla="*/ 306 h 340"/>
                <a:gd name="T94" fmla="*/ 268 w 348"/>
                <a:gd name="T95" fmla="*/ 302 h 340"/>
                <a:gd name="T96" fmla="*/ 205 w 348"/>
                <a:gd name="T97" fmla="*/ 326 h 340"/>
                <a:gd name="T98" fmla="*/ 104 w 348"/>
                <a:gd name="T99" fmla="*/ 330 h 340"/>
                <a:gd name="T100" fmla="*/ 84 w 348"/>
                <a:gd name="T101" fmla="*/ 340 h 340"/>
                <a:gd name="T102" fmla="*/ 11 w 348"/>
                <a:gd name="T103" fmla="*/ 313 h 340"/>
                <a:gd name="T104" fmla="*/ 0 w 348"/>
                <a:gd name="T105" fmla="*/ 27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8" h="340">
                  <a:moveTo>
                    <a:pt x="0" y="274"/>
                  </a:moveTo>
                  <a:lnTo>
                    <a:pt x="4" y="267"/>
                  </a:lnTo>
                  <a:lnTo>
                    <a:pt x="7" y="264"/>
                  </a:lnTo>
                  <a:lnTo>
                    <a:pt x="14" y="261"/>
                  </a:lnTo>
                  <a:lnTo>
                    <a:pt x="18" y="261"/>
                  </a:lnTo>
                  <a:lnTo>
                    <a:pt x="18" y="243"/>
                  </a:lnTo>
                  <a:lnTo>
                    <a:pt x="18" y="236"/>
                  </a:lnTo>
                  <a:lnTo>
                    <a:pt x="25" y="222"/>
                  </a:lnTo>
                  <a:lnTo>
                    <a:pt x="25" y="219"/>
                  </a:lnTo>
                  <a:lnTo>
                    <a:pt x="28" y="215"/>
                  </a:lnTo>
                  <a:lnTo>
                    <a:pt x="35" y="209"/>
                  </a:lnTo>
                  <a:lnTo>
                    <a:pt x="42" y="209"/>
                  </a:lnTo>
                  <a:lnTo>
                    <a:pt x="42" y="205"/>
                  </a:lnTo>
                  <a:lnTo>
                    <a:pt x="56" y="209"/>
                  </a:lnTo>
                  <a:lnTo>
                    <a:pt x="59" y="205"/>
                  </a:lnTo>
                  <a:lnTo>
                    <a:pt x="63" y="202"/>
                  </a:lnTo>
                  <a:lnTo>
                    <a:pt x="66" y="181"/>
                  </a:lnTo>
                  <a:lnTo>
                    <a:pt x="70" y="170"/>
                  </a:lnTo>
                  <a:lnTo>
                    <a:pt x="66" y="153"/>
                  </a:lnTo>
                  <a:lnTo>
                    <a:pt x="184" y="87"/>
                  </a:lnTo>
                  <a:lnTo>
                    <a:pt x="188" y="80"/>
                  </a:lnTo>
                  <a:lnTo>
                    <a:pt x="233" y="63"/>
                  </a:lnTo>
                  <a:lnTo>
                    <a:pt x="250" y="42"/>
                  </a:lnTo>
                  <a:lnTo>
                    <a:pt x="268" y="0"/>
                  </a:lnTo>
                  <a:lnTo>
                    <a:pt x="271" y="4"/>
                  </a:lnTo>
                  <a:lnTo>
                    <a:pt x="275" y="4"/>
                  </a:lnTo>
                  <a:lnTo>
                    <a:pt x="327" y="28"/>
                  </a:lnTo>
                  <a:lnTo>
                    <a:pt x="327" y="32"/>
                  </a:lnTo>
                  <a:lnTo>
                    <a:pt x="330" y="39"/>
                  </a:lnTo>
                  <a:lnTo>
                    <a:pt x="348" y="80"/>
                  </a:lnTo>
                  <a:lnTo>
                    <a:pt x="327" y="104"/>
                  </a:lnTo>
                  <a:lnTo>
                    <a:pt x="310" y="125"/>
                  </a:lnTo>
                  <a:lnTo>
                    <a:pt x="310" y="139"/>
                  </a:lnTo>
                  <a:lnTo>
                    <a:pt x="306" y="150"/>
                  </a:lnTo>
                  <a:lnTo>
                    <a:pt x="313" y="174"/>
                  </a:lnTo>
                  <a:lnTo>
                    <a:pt x="292" y="191"/>
                  </a:lnTo>
                  <a:lnTo>
                    <a:pt x="282" y="202"/>
                  </a:lnTo>
                  <a:lnTo>
                    <a:pt x="282" y="205"/>
                  </a:lnTo>
                  <a:lnTo>
                    <a:pt x="282" y="209"/>
                  </a:lnTo>
                  <a:lnTo>
                    <a:pt x="289" y="209"/>
                  </a:lnTo>
                  <a:lnTo>
                    <a:pt x="299" y="205"/>
                  </a:lnTo>
                  <a:lnTo>
                    <a:pt x="303" y="209"/>
                  </a:lnTo>
                  <a:lnTo>
                    <a:pt x="306" y="212"/>
                  </a:lnTo>
                  <a:lnTo>
                    <a:pt x="303" y="240"/>
                  </a:lnTo>
                  <a:lnTo>
                    <a:pt x="282" y="281"/>
                  </a:lnTo>
                  <a:lnTo>
                    <a:pt x="285" y="299"/>
                  </a:lnTo>
                  <a:lnTo>
                    <a:pt x="271" y="306"/>
                  </a:lnTo>
                  <a:lnTo>
                    <a:pt x="268" y="302"/>
                  </a:lnTo>
                  <a:lnTo>
                    <a:pt x="205" y="326"/>
                  </a:lnTo>
                  <a:lnTo>
                    <a:pt x="104" y="330"/>
                  </a:lnTo>
                  <a:lnTo>
                    <a:pt x="84" y="340"/>
                  </a:lnTo>
                  <a:lnTo>
                    <a:pt x="11" y="313"/>
                  </a:lnTo>
                  <a:lnTo>
                    <a:pt x="0" y="27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3" name="Freeform 110">
              <a:extLst>
                <a:ext uri="{FF2B5EF4-FFF2-40B4-BE49-F238E27FC236}">
                  <a16:creationId xmlns:a16="http://schemas.microsoft.com/office/drawing/2014/main" id="{72383252-4B53-8A63-D50F-60AF175D19C7}"/>
                </a:ext>
                <a:ext uri="{C183D7F6-B498-43B3-948B-1728B52AA6E4}">
                  <adec:decorative xmlns:adec="http://schemas.microsoft.com/office/drawing/2017/decorative" val="1"/>
                </a:ext>
              </a:extLst>
            </p:cNvPr>
            <p:cNvSpPr>
              <a:spLocks/>
            </p:cNvSpPr>
            <p:nvPr/>
          </p:nvSpPr>
          <p:spPr bwMode="auto">
            <a:xfrm>
              <a:off x="9470823" y="1303913"/>
              <a:ext cx="212467" cy="465679"/>
            </a:xfrm>
            <a:custGeom>
              <a:avLst/>
              <a:gdLst>
                <a:gd name="T0" fmla="*/ 11 w 73"/>
                <a:gd name="T1" fmla="*/ 70 h 160"/>
                <a:gd name="T2" fmla="*/ 14 w 73"/>
                <a:gd name="T3" fmla="*/ 63 h 160"/>
                <a:gd name="T4" fmla="*/ 18 w 73"/>
                <a:gd name="T5" fmla="*/ 59 h 160"/>
                <a:gd name="T6" fmla="*/ 21 w 73"/>
                <a:gd name="T7" fmla="*/ 59 h 160"/>
                <a:gd name="T8" fmla="*/ 25 w 73"/>
                <a:gd name="T9" fmla="*/ 52 h 160"/>
                <a:gd name="T10" fmla="*/ 21 w 73"/>
                <a:gd name="T11" fmla="*/ 49 h 160"/>
                <a:gd name="T12" fmla="*/ 18 w 73"/>
                <a:gd name="T13" fmla="*/ 42 h 160"/>
                <a:gd name="T14" fmla="*/ 14 w 73"/>
                <a:gd name="T15" fmla="*/ 35 h 160"/>
                <a:gd name="T16" fmla="*/ 7 w 73"/>
                <a:gd name="T17" fmla="*/ 31 h 160"/>
                <a:gd name="T18" fmla="*/ 4 w 73"/>
                <a:gd name="T19" fmla="*/ 21 h 160"/>
                <a:gd name="T20" fmla="*/ 0 w 73"/>
                <a:gd name="T21" fmla="*/ 11 h 160"/>
                <a:gd name="T22" fmla="*/ 4 w 73"/>
                <a:gd name="T23" fmla="*/ 0 h 160"/>
                <a:gd name="T24" fmla="*/ 35 w 73"/>
                <a:gd name="T25" fmla="*/ 0 h 160"/>
                <a:gd name="T26" fmla="*/ 56 w 73"/>
                <a:gd name="T27" fmla="*/ 7 h 160"/>
                <a:gd name="T28" fmla="*/ 56 w 73"/>
                <a:gd name="T29" fmla="*/ 14 h 160"/>
                <a:gd name="T30" fmla="*/ 66 w 73"/>
                <a:gd name="T31" fmla="*/ 11 h 160"/>
                <a:gd name="T32" fmla="*/ 66 w 73"/>
                <a:gd name="T33" fmla="*/ 18 h 160"/>
                <a:gd name="T34" fmla="*/ 66 w 73"/>
                <a:gd name="T35" fmla="*/ 21 h 160"/>
                <a:gd name="T36" fmla="*/ 70 w 73"/>
                <a:gd name="T37" fmla="*/ 24 h 160"/>
                <a:gd name="T38" fmla="*/ 73 w 73"/>
                <a:gd name="T39" fmla="*/ 31 h 160"/>
                <a:gd name="T40" fmla="*/ 73 w 73"/>
                <a:gd name="T41" fmla="*/ 38 h 160"/>
                <a:gd name="T42" fmla="*/ 70 w 73"/>
                <a:gd name="T43" fmla="*/ 56 h 160"/>
                <a:gd name="T44" fmla="*/ 73 w 73"/>
                <a:gd name="T45" fmla="*/ 122 h 160"/>
                <a:gd name="T46" fmla="*/ 59 w 73"/>
                <a:gd name="T47" fmla="*/ 118 h 160"/>
                <a:gd name="T48" fmla="*/ 7 w 73"/>
                <a:gd name="T49" fmla="*/ 160 h 160"/>
                <a:gd name="T50" fmla="*/ 4 w 73"/>
                <a:gd name="T51" fmla="*/ 156 h 160"/>
                <a:gd name="T52" fmla="*/ 0 w 73"/>
                <a:gd name="T53" fmla="*/ 153 h 160"/>
                <a:gd name="T54" fmla="*/ 0 w 73"/>
                <a:gd name="T55" fmla="*/ 149 h 160"/>
                <a:gd name="T56" fmla="*/ 4 w 73"/>
                <a:gd name="T57" fmla="*/ 142 h 160"/>
                <a:gd name="T58" fmla="*/ 11 w 73"/>
                <a:gd name="T59" fmla="*/ 125 h 160"/>
                <a:gd name="T60" fmla="*/ 11 w 73"/>
                <a:gd name="T61" fmla="*/ 108 h 160"/>
                <a:gd name="T62" fmla="*/ 11 w 73"/>
                <a:gd name="T63" fmla="*/ 94 h 160"/>
                <a:gd name="T64" fmla="*/ 11 w 73"/>
                <a:gd name="T65"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160">
                  <a:moveTo>
                    <a:pt x="11" y="70"/>
                  </a:moveTo>
                  <a:lnTo>
                    <a:pt x="14" y="63"/>
                  </a:lnTo>
                  <a:lnTo>
                    <a:pt x="18" y="59"/>
                  </a:lnTo>
                  <a:lnTo>
                    <a:pt x="21" y="59"/>
                  </a:lnTo>
                  <a:lnTo>
                    <a:pt x="25" y="52"/>
                  </a:lnTo>
                  <a:lnTo>
                    <a:pt x="21" y="49"/>
                  </a:lnTo>
                  <a:lnTo>
                    <a:pt x="18" y="42"/>
                  </a:lnTo>
                  <a:lnTo>
                    <a:pt x="14" y="35"/>
                  </a:lnTo>
                  <a:lnTo>
                    <a:pt x="7" y="31"/>
                  </a:lnTo>
                  <a:lnTo>
                    <a:pt x="4" y="21"/>
                  </a:lnTo>
                  <a:lnTo>
                    <a:pt x="0" y="11"/>
                  </a:lnTo>
                  <a:lnTo>
                    <a:pt x="4" y="0"/>
                  </a:lnTo>
                  <a:lnTo>
                    <a:pt x="35" y="0"/>
                  </a:lnTo>
                  <a:lnTo>
                    <a:pt x="56" y="7"/>
                  </a:lnTo>
                  <a:lnTo>
                    <a:pt x="56" y="14"/>
                  </a:lnTo>
                  <a:lnTo>
                    <a:pt x="66" y="11"/>
                  </a:lnTo>
                  <a:lnTo>
                    <a:pt x="66" y="18"/>
                  </a:lnTo>
                  <a:lnTo>
                    <a:pt x="66" y="21"/>
                  </a:lnTo>
                  <a:lnTo>
                    <a:pt x="70" y="24"/>
                  </a:lnTo>
                  <a:lnTo>
                    <a:pt x="73" y="31"/>
                  </a:lnTo>
                  <a:lnTo>
                    <a:pt x="73" y="38"/>
                  </a:lnTo>
                  <a:lnTo>
                    <a:pt x="70" y="56"/>
                  </a:lnTo>
                  <a:lnTo>
                    <a:pt x="73" y="122"/>
                  </a:lnTo>
                  <a:lnTo>
                    <a:pt x="59" y="118"/>
                  </a:lnTo>
                  <a:lnTo>
                    <a:pt x="7" y="160"/>
                  </a:lnTo>
                  <a:lnTo>
                    <a:pt x="4" y="156"/>
                  </a:lnTo>
                  <a:lnTo>
                    <a:pt x="0" y="153"/>
                  </a:lnTo>
                  <a:lnTo>
                    <a:pt x="0" y="149"/>
                  </a:lnTo>
                  <a:lnTo>
                    <a:pt x="4" y="142"/>
                  </a:lnTo>
                  <a:lnTo>
                    <a:pt x="11" y="125"/>
                  </a:lnTo>
                  <a:lnTo>
                    <a:pt x="11" y="108"/>
                  </a:lnTo>
                  <a:lnTo>
                    <a:pt x="11" y="94"/>
                  </a:lnTo>
                  <a:lnTo>
                    <a:pt x="11" y="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4" name="Freeform 111">
              <a:extLst>
                <a:ext uri="{FF2B5EF4-FFF2-40B4-BE49-F238E27FC236}">
                  <a16:creationId xmlns:a16="http://schemas.microsoft.com/office/drawing/2014/main" id="{24002022-5193-F442-BC75-69EE12A40F84}"/>
                </a:ext>
                <a:ext uri="{C183D7F6-B498-43B3-948B-1728B52AA6E4}">
                  <adec:decorative xmlns:adec="http://schemas.microsoft.com/office/drawing/2017/decorative" val="1"/>
                </a:ext>
              </a:extLst>
            </p:cNvPr>
            <p:cNvSpPr>
              <a:spLocks/>
            </p:cNvSpPr>
            <p:nvPr/>
          </p:nvSpPr>
          <p:spPr bwMode="auto">
            <a:xfrm>
              <a:off x="10402181" y="1303913"/>
              <a:ext cx="576278" cy="686877"/>
            </a:xfrm>
            <a:custGeom>
              <a:avLst/>
              <a:gdLst>
                <a:gd name="T0" fmla="*/ 0 w 198"/>
                <a:gd name="T1" fmla="*/ 170 h 236"/>
                <a:gd name="T2" fmla="*/ 14 w 198"/>
                <a:gd name="T3" fmla="*/ 142 h 236"/>
                <a:gd name="T4" fmla="*/ 45 w 198"/>
                <a:gd name="T5" fmla="*/ 122 h 236"/>
                <a:gd name="T6" fmla="*/ 111 w 198"/>
                <a:gd name="T7" fmla="*/ 0 h 236"/>
                <a:gd name="T8" fmla="*/ 125 w 198"/>
                <a:gd name="T9" fmla="*/ 4 h 236"/>
                <a:gd name="T10" fmla="*/ 163 w 198"/>
                <a:gd name="T11" fmla="*/ 21 h 236"/>
                <a:gd name="T12" fmla="*/ 191 w 198"/>
                <a:gd name="T13" fmla="*/ 80 h 236"/>
                <a:gd name="T14" fmla="*/ 198 w 198"/>
                <a:gd name="T15" fmla="*/ 87 h 236"/>
                <a:gd name="T16" fmla="*/ 181 w 198"/>
                <a:gd name="T17" fmla="*/ 115 h 236"/>
                <a:gd name="T18" fmla="*/ 167 w 198"/>
                <a:gd name="T19" fmla="*/ 125 h 236"/>
                <a:gd name="T20" fmla="*/ 163 w 198"/>
                <a:gd name="T21" fmla="*/ 139 h 236"/>
                <a:gd name="T22" fmla="*/ 153 w 198"/>
                <a:gd name="T23" fmla="*/ 156 h 236"/>
                <a:gd name="T24" fmla="*/ 118 w 198"/>
                <a:gd name="T25" fmla="*/ 233 h 236"/>
                <a:gd name="T26" fmla="*/ 94 w 198"/>
                <a:gd name="T27" fmla="*/ 236 h 236"/>
                <a:gd name="T28" fmla="*/ 62 w 198"/>
                <a:gd name="T29" fmla="*/ 226 h 236"/>
                <a:gd name="T30" fmla="*/ 55 w 198"/>
                <a:gd name="T31" fmla="*/ 226 h 236"/>
                <a:gd name="T32" fmla="*/ 45 w 198"/>
                <a:gd name="T33" fmla="*/ 198 h 236"/>
                <a:gd name="T34" fmla="*/ 0 w 198"/>
                <a:gd name="T3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236">
                  <a:moveTo>
                    <a:pt x="0" y="170"/>
                  </a:moveTo>
                  <a:lnTo>
                    <a:pt x="14" y="142"/>
                  </a:lnTo>
                  <a:lnTo>
                    <a:pt x="45" y="122"/>
                  </a:lnTo>
                  <a:lnTo>
                    <a:pt x="111" y="0"/>
                  </a:lnTo>
                  <a:lnTo>
                    <a:pt x="125" y="4"/>
                  </a:lnTo>
                  <a:lnTo>
                    <a:pt x="163" y="21"/>
                  </a:lnTo>
                  <a:lnTo>
                    <a:pt x="191" y="80"/>
                  </a:lnTo>
                  <a:lnTo>
                    <a:pt x="198" y="87"/>
                  </a:lnTo>
                  <a:lnTo>
                    <a:pt x="181" y="115"/>
                  </a:lnTo>
                  <a:lnTo>
                    <a:pt x="167" y="125"/>
                  </a:lnTo>
                  <a:lnTo>
                    <a:pt x="163" y="139"/>
                  </a:lnTo>
                  <a:lnTo>
                    <a:pt x="153" y="156"/>
                  </a:lnTo>
                  <a:lnTo>
                    <a:pt x="118" y="233"/>
                  </a:lnTo>
                  <a:lnTo>
                    <a:pt x="94" y="236"/>
                  </a:lnTo>
                  <a:lnTo>
                    <a:pt x="62" y="226"/>
                  </a:lnTo>
                  <a:lnTo>
                    <a:pt x="55" y="226"/>
                  </a:lnTo>
                  <a:lnTo>
                    <a:pt x="45" y="198"/>
                  </a:lnTo>
                  <a:lnTo>
                    <a:pt x="0" y="17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5" name="Freeform 112">
              <a:extLst>
                <a:ext uri="{FF2B5EF4-FFF2-40B4-BE49-F238E27FC236}">
                  <a16:creationId xmlns:a16="http://schemas.microsoft.com/office/drawing/2014/main" id="{47B9B4CB-8066-6E71-4BFE-0A2203FD07FD}"/>
                </a:ext>
                <a:ext uri="{C183D7F6-B498-43B3-948B-1728B52AA6E4}">
                  <adec:decorative xmlns:adec="http://schemas.microsoft.com/office/drawing/2017/decorative" val="1"/>
                </a:ext>
              </a:extLst>
            </p:cNvPr>
            <p:cNvSpPr>
              <a:spLocks/>
            </p:cNvSpPr>
            <p:nvPr/>
          </p:nvSpPr>
          <p:spPr bwMode="auto">
            <a:xfrm>
              <a:off x="9662916" y="1184580"/>
              <a:ext cx="445307" cy="777104"/>
            </a:xfrm>
            <a:custGeom>
              <a:avLst/>
              <a:gdLst>
                <a:gd name="T0" fmla="*/ 77 w 153"/>
                <a:gd name="T1" fmla="*/ 0 h 267"/>
                <a:gd name="T2" fmla="*/ 150 w 153"/>
                <a:gd name="T3" fmla="*/ 27 h 267"/>
                <a:gd name="T4" fmla="*/ 143 w 153"/>
                <a:gd name="T5" fmla="*/ 65 h 267"/>
                <a:gd name="T6" fmla="*/ 153 w 153"/>
                <a:gd name="T7" fmla="*/ 100 h 267"/>
                <a:gd name="T8" fmla="*/ 129 w 153"/>
                <a:gd name="T9" fmla="*/ 183 h 267"/>
                <a:gd name="T10" fmla="*/ 132 w 153"/>
                <a:gd name="T11" fmla="*/ 208 h 267"/>
                <a:gd name="T12" fmla="*/ 118 w 153"/>
                <a:gd name="T13" fmla="*/ 225 h 267"/>
                <a:gd name="T14" fmla="*/ 115 w 153"/>
                <a:gd name="T15" fmla="*/ 232 h 267"/>
                <a:gd name="T16" fmla="*/ 104 w 153"/>
                <a:gd name="T17" fmla="*/ 235 h 267"/>
                <a:gd name="T18" fmla="*/ 94 w 153"/>
                <a:gd name="T19" fmla="*/ 267 h 267"/>
                <a:gd name="T20" fmla="*/ 56 w 153"/>
                <a:gd name="T21" fmla="*/ 260 h 267"/>
                <a:gd name="T22" fmla="*/ 42 w 153"/>
                <a:gd name="T23" fmla="*/ 267 h 267"/>
                <a:gd name="T24" fmla="*/ 14 w 153"/>
                <a:gd name="T25" fmla="*/ 204 h 267"/>
                <a:gd name="T26" fmla="*/ 11 w 153"/>
                <a:gd name="T27" fmla="*/ 194 h 267"/>
                <a:gd name="T28" fmla="*/ 7 w 153"/>
                <a:gd name="T29" fmla="*/ 163 h 267"/>
                <a:gd name="T30" fmla="*/ 4 w 153"/>
                <a:gd name="T31" fmla="*/ 97 h 267"/>
                <a:gd name="T32" fmla="*/ 7 w 153"/>
                <a:gd name="T33" fmla="*/ 79 h 267"/>
                <a:gd name="T34" fmla="*/ 7 w 153"/>
                <a:gd name="T35" fmla="*/ 72 h 267"/>
                <a:gd name="T36" fmla="*/ 4 w 153"/>
                <a:gd name="T37" fmla="*/ 65 h 267"/>
                <a:gd name="T38" fmla="*/ 0 w 153"/>
                <a:gd name="T39" fmla="*/ 62 h 267"/>
                <a:gd name="T40" fmla="*/ 0 w 153"/>
                <a:gd name="T41" fmla="*/ 59 h 267"/>
                <a:gd name="T42" fmla="*/ 0 w 153"/>
                <a:gd name="T43" fmla="*/ 52 h 267"/>
                <a:gd name="T44" fmla="*/ 4 w 153"/>
                <a:gd name="T45" fmla="*/ 48 h 267"/>
                <a:gd name="T46" fmla="*/ 28 w 153"/>
                <a:gd name="T47" fmla="*/ 17 h 267"/>
                <a:gd name="T48" fmla="*/ 45 w 153"/>
                <a:gd name="T49" fmla="*/ 0 h 267"/>
                <a:gd name="T50" fmla="*/ 77 w 153"/>
                <a:gd name="T51"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267">
                  <a:moveTo>
                    <a:pt x="77" y="0"/>
                  </a:moveTo>
                  <a:lnTo>
                    <a:pt x="150" y="27"/>
                  </a:lnTo>
                  <a:lnTo>
                    <a:pt x="143" y="65"/>
                  </a:lnTo>
                  <a:lnTo>
                    <a:pt x="153" y="100"/>
                  </a:lnTo>
                  <a:lnTo>
                    <a:pt x="129" y="183"/>
                  </a:lnTo>
                  <a:lnTo>
                    <a:pt x="132" y="208"/>
                  </a:lnTo>
                  <a:lnTo>
                    <a:pt x="118" y="225"/>
                  </a:lnTo>
                  <a:lnTo>
                    <a:pt x="115" y="232"/>
                  </a:lnTo>
                  <a:lnTo>
                    <a:pt x="104" y="235"/>
                  </a:lnTo>
                  <a:lnTo>
                    <a:pt x="94" y="267"/>
                  </a:lnTo>
                  <a:lnTo>
                    <a:pt x="56" y="260"/>
                  </a:lnTo>
                  <a:lnTo>
                    <a:pt x="42" y="267"/>
                  </a:lnTo>
                  <a:lnTo>
                    <a:pt x="14" y="204"/>
                  </a:lnTo>
                  <a:lnTo>
                    <a:pt x="11" y="194"/>
                  </a:lnTo>
                  <a:lnTo>
                    <a:pt x="7" y="163"/>
                  </a:lnTo>
                  <a:lnTo>
                    <a:pt x="4" y="97"/>
                  </a:lnTo>
                  <a:lnTo>
                    <a:pt x="7" y="79"/>
                  </a:lnTo>
                  <a:lnTo>
                    <a:pt x="7" y="72"/>
                  </a:lnTo>
                  <a:lnTo>
                    <a:pt x="4" y="65"/>
                  </a:lnTo>
                  <a:lnTo>
                    <a:pt x="0" y="62"/>
                  </a:lnTo>
                  <a:lnTo>
                    <a:pt x="0" y="59"/>
                  </a:lnTo>
                  <a:lnTo>
                    <a:pt x="0" y="52"/>
                  </a:lnTo>
                  <a:lnTo>
                    <a:pt x="4" y="48"/>
                  </a:lnTo>
                  <a:lnTo>
                    <a:pt x="28" y="17"/>
                  </a:lnTo>
                  <a:lnTo>
                    <a:pt x="45" y="0"/>
                  </a:lnTo>
                  <a:lnTo>
                    <a:pt x="7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6" name="Freeform 113">
              <a:extLst>
                <a:ext uri="{FF2B5EF4-FFF2-40B4-BE49-F238E27FC236}">
                  <a16:creationId xmlns:a16="http://schemas.microsoft.com/office/drawing/2014/main" id="{E31068F4-970F-79B1-626A-4996CAC9DE07}"/>
                </a:ext>
                <a:ext uri="{C183D7F6-B498-43B3-948B-1728B52AA6E4}">
                  <adec:decorative xmlns:adec="http://schemas.microsoft.com/office/drawing/2017/decorative" val="1"/>
                </a:ext>
              </a:extLst>
            </p:cNvPr>
            <p:cNvSpPr>
              <a:spLocks/>
            </p:cNvSpPr>
            <p:nvPr/>
          </p:nvSpPr>
          <p:spPr bwMode="auto">
            <a:xfrm>
              <a:off x="9491196" y="2203254"/>
              <a:ext cx="355081" cy="384186"/>
            </a:xfrm>
            <a:custGeom>
              <a:avLst/>
              <a:gdLst>
                <a:gd name="T0" fmla="*/ 7 w 122"/>
                <a:gd name="T1" fmla="*/ 52 h 132"/>
                <a:gd name="T2" fmla="*/ 14 w 122"/>
                <a:gd name="T3" fmla="*/ 49 h 132"/>
                <a:gd name="T4" fmla="*/ 28 w 122"/>
                <a:gd name="T5" fmla="*/ 62 h 132"/>
                <a:gd name="T6" fmla="*/ 49 w 122"/>
                <a:gd name="T7" fmla="*/ 52 h 132"/>
                <a:gd name="T8" fmla="*/ 63 w 122"/>
                <a:gd name="T9" fmla="*/ 35 h 132"/>
                <a:gd name="T10" fmla="*/ 84 w 122"/>
                <a:gd name="T11" fmla="*/ 24 h 132"/>
                <a:gd name="T12" fmla="*/ 80 w 122"/>
                <a:gd name="T13" fmla="*/ 7 h 132"/>
                <a:gd name="T14" fmla="*/ 101 w 122"/>
                <a:gd name="T15" fmla="*/ 0 h 132"/>
                <a:gd name="T16" fmla="*/ 118 w 122"/>
                <a:gd name="T17" fmla="*/ 3 h 132"/>
                <a:gd name="T18" fmla="*/ 122 w 122"/>
                <a:gd name="T19" fmla="*/ 66 h 132"/>
                <a:gd name="T20" fmla="*/ 101 w 122"/>
                <a:gd name="T21" fmla="*/ 94 h 132"/>
                <a:gd name="T22" fmla="*/ 21 w 122"/>
                <a:gd name="T23" fmla="*/ 118 h 132"/>
                <a:gd name="T24" fmla="*/ 21 w 122"/>
                <a:gd name="T25" fmla="*/ 132 h 132"/>
                <a:gd name="T26" fmla="*/ 18 w 122"/>
                <a:gd name="T27" fmla="*/ 128 h 132"/>
                <a:gd name="T28" fmla="*/ 7 w 122"/>
                <a:gd name="T29" fmla="*/ 118 h 132"/>
                <a:gd name="T30" fmla="*/ 4 w 122"/>
                <a:gd name="T31" fmla="*/ 107 h 132"/>
                <a:gd name="T32" fmla="*/ 4 w 122"/>
                <a:gd name="T33" fmla="*/ 104 h 132"/>
                <a:gd name="T34" fmla="*/ 4 w 122"/>
                <a:gd name="T35" fmla="*/ 97 h 132"/>
                <a:gd name="T36" fmla="*/ 0 w 122"/>
                <a:gd name="T37" fmla="*/ 94 h 132"/>
                <a:gd name="T38" fmla="*/ 4 w 122"/>
                <a:gd name="T39" fmla="*/ 87 h 132"/>
                <a:gd name="T40" fmla="*/ 4 w 122"/>
                <a:gd name="T41" fmla="*/ 80 h 132"/>
                <a:gd name="T42" fmla="*/ 0 w 122"/>
                <a:gd name="T43" fmla="*/ 73 h 132"/>
                <a:gd name="T44" fmla="*/ 7 w 122"/>
                <a:gd name="T45" fmla="*/ 5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132">
                  <a:moveTo>
                    <a:pt x="7" y="52"/>
                  </a:moveTo>
                  <a:lnTo>
                    <a:pt x="14" y="49"/>
                  </a:lnTo>
                  <a:lnTo>
                    <a:pt x="28" y="62"/>
                  </a:lnTo>
                  <a:lnTo>
                    <a:pt x="49" y="52"/>
                  </a:lnTo>
                  <a:lnTo>
                    <a:pt x="63" y="35"/>
                  </a:lnTo>
                  <a:lnTo>
                    <a:pt x="84" y="24"/>
                  </a:lnTo>
                  <a:lnTo>
                    <a:pt x="80" y="7"/>
                  </a:lnTo>
                  <a:lnTo>
                    <a:pt x="101" y="0"/>
                  </a:lnTo>
                  <a:lnTo>
                    <a:pt x="118" y="3"/>
                  </a:lnTo>
                  <a:lnTo>
                    <a:pt x="122" y="66"/>
                  </a:lnTo>
                  <a:lnTo>
                    <a:pt x="101" y="94"/>
                  </a:lnTo>
                  <a:lnTo>
                    <a:pt x="21" y="118"/>
                  </a:lnTo>
                  <a:lnTo>
                    <a:pt x="21" y="132"/>
                  </a:lnTo>
                  <a:lnTo>
                    <a:pt x="18" y="128"/>
                  </a:lnTo>
                  <a:lnTo>
                    <a:pt x="7" y="118"/>
                  </a:lnTo>
                  <a:lnTo>
                    <a:pt x="4" y="107"/>
                  </a:lnTo>
                  <a:lnTo>
                    <a:pt x="4" y="104"/>
                  </a:lnTo>
                  <a:lnTo>
                    <a:pt x="4" y="97"/>
                  </a:lnTo>
                  <a:lnTo>
                    <a:pt x="0" y="94"/>
                  </a:lnTo>
                  <a:lnTo>
                    <a:pt x="4" y="87"/>
                  </a:lnTo>
                  <a:lnTo>
                    <a:pt x="4" y="80"/>
                  </a:lnTo>
                  <a:lnTo>
                    <a:pt x="0" y="73"/>
                  </a:lnTo>
                  <a:lnTo>
                    <a:pt x="7" y="5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7" name="Freeform 114">
              <a:extLst>
                <a:ext uri="{FF2B5EF4-FFF2-40B4-BE49-F238E27FC236}">
                  <a16:creationId xmlns:a16="http://schemas.microsoft.com/office/drawing/2014/main" id="{8B52C1B7-A6F2-9A2C-7981-75ACFD01AD10}"/>
                </a:ext>
                <a:ext uri="{C183D7F6-B498-43B3-948B-1728B52AA6E4}">
                  <adec:decorative xmlns:adec="http://schemas.microsoft.com/office/drawing/2017/decorative" val="1"/>
                </a:ext>
              </a:extLst>
            </p:cNvPr>
            <p:cNvSpPr>
              <a:spLocks/>
            </p:cNvSpPr>
            <p:nvPr/>
          </p:nvSpPr>
          <p:spPr bwMode="auto">
            <a:xfrm>
              <a:off x="9916127" y="3344169"/>
              <a:ext cx="90226" cy="69852"/>
            </a:xfrm>
            <a:custGeom>
              <a:avLst/>
              <a:gdLst>
                <a:gd name="T0" fmla="*/ 14 w 31"/>
                <a:gd name="T1" fmla="*/ 24 h 24"/>
                <a:gd name="T2" fmla="*/ 4 w 31"/>
                <a:gd name="T3" fmla="*/ 21 h 24"/>
                <a:gd name="T4" fmla="*/ 0 w 31"/>
                <a:gd name="T5" fmla="*/ 14 h 24"/>
                <a:gd name="T6" fmla="*/ 0 w 31"/>
                <a:gd name="T7" fmla="*/ 7 h 24"/>
                <a:gd name="T8" fmla="*/ 4 w 31"/>
                <a:gd name="T9" fmla="*/ 0 h 24"/>
                <a:gd name="T10" fmla="*/ 21 w 31"/>
                <a:gd name="T11" fmla="*/ 3 h 24"/>
                <a:gd name="T12" fmla="*/ 28 w 31"/>
                <a:gd name="T13" fmla="*/ 7 h 24"/>
                <a:gd name="T14" fmla="*/ 31 w 31"/>
                <a:gd name="T15" fmla="*/ 10 h 24"/>
                <a:gd name="T16" fmla="*/ 24 w 31"/>
                <a:gd name="T17" fmla="*/ 24 h 24"/>
                <a:gd name="T18" fmla="*/ 14 w 31"/>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14" y="24"/>
                  </a:moveTo>
                  <a:lnTo>
                    <a:pt x="4" y="21"/>
                  </a:lnTo>
                  <a:lnTo>
                    <a:pt x="0" y="14"/>
                  </a:lnTo>
                  <a:lnTo>
                    <a:pt x="0" y="7"/>
                  </a:lnTo>
                  <a:lnTo>
                    <a:pt x="4" y="0"/>
                  </a:lnTo>
                  <a:lnTo>
                    <a:pt x="21" y="3"/>
                  </a:lnTo>
                  <a:lnTo>
                    <a:pt x="28" y="7"/>
                  </a:lnTo>
                  <a:lnTo>
                    <a:pt x="31" y="10"/>
                  </a:lnTo>
                  <a:lnTo>
                    <a:pt x="24" y="24"/>
                  </a:lnTo>
                  <a:lnTo>
                    <a:pt x="14"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08" name="Freeform 115">
              <a:extLst>
                <a:ext uri="{FF2B5EF4-FFF2-40B4-BE49-F238E27FC236}">
                  <a16:creationId xmlns:a16="http://schemas.microsoft.com/office/drawing/2014/main" id="{A5788815-0DC4-8439-FF55-997277E85B98}"/>
                </a:ext>
                <a:ext uri="{C183D7F6-B498-43B3-948B-1728B52AA6E4}">
                  <adec:decorative xmlns:adec="http://schemas.microsoft.com/office/drawing/2017/decorative" val="1"/>
                </a:ext>
              </a:extLst>
            </p:cNvPr>
            <p:cNvSpPr>
              <a:spLocks/>
            </p:cNvSpPr>
            <p:nvPr/>
          </p:nvSpPr>
          <p:spPr bwMode="auto">
            <a:xfrm>
              <a:off x="9735677" y="2628187"/>
              <a:ext cx="331797" cy="311424"/>
            </a:xfrm>
            <a:custGeom>
              <a:avLst/>
              <a:gdLst>
                <a:gd name="T0" fmla="*/ 100 w 114"/>
                <a:gd name="T1" fmla="*/ 3 h 107"/>
                <a:gd name="T2" fmla="*/ 104 w 114"/>
                <a:gd name="T3" fmla="*/ 20 h 107"/>
                <a:gd name="T4" fmla="*/ 90 w 114"/>
                <a:gd name="T5" fmla="*/ 45 h 107"/>
                <a:gd name="T6" fmla="*/ 114 w 114"/>
                <a:gd name="T7" fmla="*/ 72 h 107"/>
                <a:gd name="T8" fmla="*/ 100 w 114"/>
                <a:gd name="T9" fmla="*/ 79 h 107"/>
                <a:gd name="T10" fmla="*/ 66 w 114"/>
                <a:gd name="T11" fmla="*/ 79 h 107"/>
                <a:gd name="T12" fmla="*/ 59 w 114"/>
                <a:gd name="T13" fmla="*/ 90 h 107"/>
                <a:gd name="T14" fmla="*/ 48 w 114"/>
                <a:gd name="T15" fmla="*/ 97 h 107"/>
                <a:gd name="T16" fmla="*/ 38 w 114"/>
                <a:gd name="T17" fmla="*/ 107 h 107"/>
                <a:gd name="T18" fmla="*/ 31 w 114"/>
                <a:gd name="T19" fmla="*/ 100 h 107"/>
                <a:gd name="T20" fmla="*/ 24 w 114"/>
                <a:gd name="T21" fmla="*/ 100 h 107"/>
                <a:gd name="T22" fmla="*/ 20 w 114"/>
                <a:gd name="T23" fmla="*/ 97 h 107"/>
                <a:gd name="T24" fmla="*/ 17 w 114"/>
                <a:gd name="T25" fmla="*/ 93 h 107"/>
                <a:gd name="T26" fmla="*/ 13 w 114"/>
                <a:gd name="T27" fmla="*/ 93 h 107"/>
                <a:gd name="T28" fmla="*/ 10 w 114"/>
                <a:gd name="T29" fmla="*/ 93 h 107"/>
                <a:gd name="T30" fmla="*/ 6 w 114"/>
                <a:gd name="T31" fmla="*/ 97 h 107"/>
                <a:gd name="T32" fmla="*/ 3 w 114"/>
                <a:gd name="T33" fmla="*/ 97 h 107"/>
                <a:gd name="T34" fmla="*/ 0 w 114"/>
                <a:gd name="T35" fmla="*/ 97 h 107"/>
                <a:gd name="T36" fmla="*/ 0 w 114"/>
                <a:gd name="T37" fmla="*/ 93 h 107"/>
                <a:gd name="T38" fmla="*/ 6 w 114"/>
                <a:gd name="T39" fmla="*/ 83 h 107"/>
                <a:gd name="T40" fmla="*/ 13 w 114"/>
                <a:gd name="T41" fmla="*/ 72 h 107"/>
                <a:gd name="T42" fmla="*/ 24 w 114"/>
                <a:gd name="T43" fmla="*/ 72 h 107"/>
                <a:gd name="T44" fmla="*/ 27 w 114"/>
                <a:gd name="T45" fmla="*/ 55 h 107"/>
                <a:gd name="T46" fmla="*/ 34 w 114"/>
                <a:gd name="T47" fmla="*/ 52 h 107"/>
                <a:gd name="T48" fmla="*/ 52 w 114"/>
                <a:gd name="T49" fmla="*/ 34 h 107"/>
                <a:gd name="T50" fmla="*/ 55 w 114"/>
                <a:gd name="T51" fmla="*/ 31 h 107"/>
                <a:gd name="T52" fmla="*/ 59 w 114"/>
                <a:gd name="T53" fmla="*/ 20 h 107"/>
                <a:gd name="T54" fmla="*/ 73 w 114"/>
                <a:gd name="T55" fmla="*/ 3 h 107"/>
                <a:gd name="T56" fmla="*/ 83 w 114"/>
                <a:gd name="T57" fmla="*/ 0 h 107"/>
                <a:gd name="T58" fmla="*/ 100 w 114"/>
                <a:gd name="T59"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107">
                  <a:moveTo>
                    <a:pt x="100" y="3"/>
                  </a:moveTo>
                  <a:lnTo>
                    <a:pt x="104" y="20"/>
                  </a:lnTo>
                  <a:lnTo>
                    <a:pt x="90" y="45"/>
                  </a:lnTo>
                  <a:lnTo>
                    <a:pt x="114" y="72"/>
                  </a:lnTo>
                  <a:lnTo>
                    <a:pt x="100" y="79"/>
                  </a:lnTo>
                  <a:lnTo>
                    <a:pt x="66" y="79"/>
                  </a:lnTo>
                  <a:lnTo>
                    <a:pt x="59" y="90"/>
                  </a:lnTo>
                  <a:lnTo>
                    <a:pt x="48" y="97"/>
                  </a:lnTo>
                  <a:lnTo>
                    <a:pt x="38" y="107"/>
                  </a:lnTo>
                  <a:lnTo>
                    <a:pt x="31" y="100"/>
                  </a:lnTo>
                  <a:lnTo>
                    <a:pt x="24" y="100"/>
                  </a:lnTo>
                  <a:lnTo>
                    <a:pt x="20" y="97"/>
                  </a:lnTo>
                  <a:lnTo>
                    <a:pt x="17" y="93"/>
                  </a:lnTo>
                  <a:lnTo>
                    <a:pt x="13" y="93"/>
                  </a:lnTo>
                  <a:lnTo>
                    <a:pt x="10" y="93"/>
                  </a:lnTo>
                  <a:lnTo>
                    <a:pt x="6" y="97"/>
                  </a:lnTo>
                  <a:lnTo>
                    <a:pt x="3" y="97"/>
                  </a:lnTo>
                  <a:lnTo>
                    <a:pt x="0" y="97"/>
                  </a:lnTo>
                  <a:lnTo>
                    <a:pt x="0" y="93"/>
                  </a:lnTo>
                  <a:lnTo>
                    <a:pt x="6" y="83"/>
                  </a:lnTo>
                  <a:lnTo>
                    <a:pt x="13" y="72"/>
                  </a:lnTo>
                  <a:lnTo>
                    <a:pt x="24" y="72"/>
                  </a:lnTo>
                  <a:lnTo>
                    <a:pt x="27" y="55"/>
                  </a:lnTo>
                  <a:lnTo>
                    <a:pt x="34" y="52"/>
                  </a:lnTo>
                  <a:lnTo>
                    <a:pt x="52" y="34"/>
                  </a:lnTo>
                  <a:lnTo>
                    <a:pt x="55" y="31"/>
                  </a:lnTo>
                  <a:lnTo>
                    <a:pt x="59" y="20"/>
                  </a:lnTo>
                  <a:lnTo>
                    <a:pt x="73" y="3"/>
                  </a:lnTo>
                  <a:lnTo>
                    <a:pt x="83" y="0"/>
                  </a:lnTo>
                  <a:lnTo>
                    <a:pt x="10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09" name="Freeform 116">
              <a:extLst>
                <a:ext uri="{FF2B5EF4-FFF2-40B4-BE49-F238E27FC236}">
                  <a16:creationId xmlns:a16="http://schemas.microsoft.com/office/drawing/2014/main" id="{BCC55E9E-E3D9-64C4-1D23-31893321721B}"/>
                </a:ext>
                <a:ext uri="{C183D7F6-B498-43B3-948B-1728B52AA6E4}">
                  <adec:decorative xmlns:adec="http://schemas.microsoft.com/office/drawing/2017/decorative" val="1"/>
                </a:ext>
              </a:extLst>
            </p:cNvPr>
            <p:cNvSpPr>
              <a:spLocks/>
            </p:cNvSpPr>
            <p:nvPr/>
          </p:nvSpPr>
          <p:spPr bwMode="auto">
            <a:xfrm>
              <a:off x="9694930" y="3253945"/>
              <a:ext cx="130973" cy="90226"/>
            </a:xfrm>
            <a:custGeom>
              <a:avLst/>
              <a:gdLst>
                <a:gd name="T0" fmla="*/ 0 w 45"/>
                <a:gd name="T1" fmla="*/ 10 h 31"/>
                <a:gd name="T2" fmla="*/ 0 w 45"/>
                <a:gd name="T3" fmla="*/ 7 h 31"/>
                <a:gd name="T4" fmla="*/ 3 w 45"/>
                <a:gd name="T5" fmla="*/ 7 h 31"/>
                <a:gd name="T6" fmla="*/ 7 w 45"/>
                <a:gd name="T7" fmla="*/ 3 h 31"/>
                <a:gd name="T8" fmla="*/ 14 w 45"/>
                <a:gd name="T9" fmla="*/ 3 h 31"/>
                <a:gd name="T10" fmla="*/ 20 w 45"/>
                <a:gd name="T11" fmla="*/ 0 h 31"/>
                <a:gd name="T12" fmla="*/ 27 w 45"/>
                <a:gd name="T13" fmla="*/ 0 h 31"/>
                <a:gd name="T14" fmla="*/ 31 w 45"/>
                <a:gd name="T15" fmla="*/ 3 h 31"/>
                <a:gd name="T16" fmla="*/ 34 w 45"/>
                <a:gd name="T17" fmla="*/ 7 h 31"/>
                <a:gd name="T18" fmla="*/ 38 w 45"/>
                <a:gd name="T19" fmla="*/ 7 h 31"/>
                <a:gd name="T20" fmla="*/ 41 w 45"/>
                <a:gd name="T21" fmla="*/ 7 h 31"/>
                <a:gd name="T22" fmla="*/ 45 w 45"/>
                <a:gd name="T23" fmla="*/ 7 h 31"/>
                <a:gd name="T24" fmla="*/ 45 w 45"/>
                <a:gd name="T25" fmla="*/ 10 h 31"/>
                <a:gd name="T26" fmla="*/ 45 w 45"/>
                <a:gd name="T27" fmla="*/ 14 h 31"/>
                <a:gd name="T28" fmla="*/ 41 w 45"/>
                <a:gd name="T29" fmla="*/ 14 h 31"/>
                <a:gd name="T30" fmla="*/ 38 w 45"/>
                <a:gd name="T31" fmla="*/ 14 h 31"/>
                <a:gd name="T32" fmla="*/ 34 w 45"/>
                <a:gd name="T33" fmla="*/ 14 h 31"/>
                <a:gd name="T34" fmla="*/ 27 w 45"/>
                <a:gd name="T35" fmla="*/ 10 h 31"/>
                <a:gd name="T36" fmla="*/ 24 w 45"/>
                <a:gd name="T37" fmla="*/ 14 h 31"/>
                <a:gd name="T38" fmla="*/ 24 w 45"/>
                <a:gd name="T39" fmla="*/ 17 h 31"/>
                <a:gd name="T40" fmla="*/ 27 w 45"/>
                <a:gd name="T41" fmla="*/ 21 h 31"/>
                <a:gd name="T42" fmla="*/ 27 w 45"/>
                <a:gd name="T43" fmla="*/ 27 h 31"/>
                <a:gd name="T44" fmla="*/ 24 w 45"/>
                <a:gd name="T45" fmla="*/ 31 h 31"/>
                <a:gd name="T46" fmla="*/ 17 w 45"/>
                <a:gd name="T47" fmla="*/ 31 h 31"/>
                <a:gd name="T48" fmla="*/ 17 w 45"/>
                <a:gd name="T49" fmla="*/ 27 h 31"/>
                <a:gd name="T50" fmla="*/ 14 w 45"/>
                <a:gd name="T51" fmla="*/ 27 h 31"/>
                <a:gd name="T52" fmla="*/ 10 w 45"/>
                <a:gd name="T53" fmla="*/ 27 h 31"/>
                <a:gd name="T54" fmla="*/ 7 w 45"/>
                <a:gd name="T55" fmla="*/ 27 h 31"/>
                <a:gd name="T56" fmla="*/ 3 w 45"/>
                <a:gd name="T57" fmla="*/ 27 h 31"/>
                <a:gd name="T58" fmla="*/ 3 w 45"/>
                <a:gd name="T59" fmla="*/ 17 h 31"/>
                <a:gd name="T60" fmla="*/ 0 w 45"/>
                <a:gd name="T61" fmla="*/ 14 h 31"/>
                <a:gd name="T62" fmla="*/ 0 w 45"/>
                <a:gd name="T63"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31">
                  <a:moveTo>
                    <a:pt x="0" y="10"/>
                  </a:moveTo>
                  <a:lnTo>
                    <a:pt x="0" y="7"/>
                  </a:lnTo>
                  <a:lnTo>
                    <a:pt x="3" y="7"/>
                  </a:lnTo>
                  <a:lnTo>
                    <a:pt x="7" y="3"/>
                  </a:lnTo>
                  <a:lnTo>
                    <a:pt x="14" y="3"/>
                  </a:lnTo>
                  <a:lnTo>
                    <a:pt x="20" y="0"/>
                  </a:lnTo>
                  <a:lnTo>
                    <a:pt x="27" y="0"/>
                  </a:lnTo>
                  <a:lnTo>
                    <a:pt x="31" y="3"/>
                  </a:lnTo>
                  <a:lnTo>
                    <a:pt x="34" y="7"/>
                  </a:lnTo>
                  <a:lnTo>
                    <a:pt x="38" y="7"/>
                  </a:lnTo>
                  <a:lnTo>
                    <a:pt x="41" y="7"/>
                  </a:lnTo>
                  <a:lnTo>
                    <a:pt x="45" y="7"/>
                  </a:lnTo>
                  <a:lnTo>
                    <a:pt x="45" y="10"/>
                  </a:lnTo>
                  <a:lnTo>
                    <a:pt x="45" y="14"/>
                  </a:lnTo>
                  <a:lnTo>
                    <a:pt x="41" y="14"/>
                  </a:lnTo>
                  <a:lnTo>
                    <a:pt x="38" y="14"/>
                  </a:lnTo>
                  <a:lnTo>
                    <a:pt x="34" y="14"/>
                  </a:lnTo>
                  <a:lnTo>
                    <a:pt x="27" y="10"/>
                  </a:lnTo>
                  <a:lnTo>
                    <a:pt x="24" y="14"/>
                  </a:lnTo>
                  <a:lnTo>
                    <a:pt x="24" y="17"/>
                  </a:lnTo>
                  <a:lnTo>
                    <a:pt x="27" y="21"/>
                  </a:lnTo>
                  <a:lnTo>
                    <a:pt x="27" y="27"/>
                  </a:lnTo>
                  <a:lnTo>
                    <a:pt x="24" y="31"/>
                  </a:lnTo>
                  <a:lnTo>
                    <a:pt x="17" y="31"/>
                  </a:lnTo>
                  <a:lnTo>
                    <a:pt x="17" y="27"/>
                  </a:lnTo>
                  <a:lnTo>
                    <a:pt x="14" y="27"/>
                  </a:lnTo>
                  <a:lnTo>
                    <a:pt x="10" y="27"/>
                  </a:lnTo>
                  <a:lnTo>
                    <a:pt x="7" y="27"/>
                  </a:lnTo>
                  <a:lnTo>
                    <a:pt x="3" y="27"/>
                  </a:lnTo>
                  <a:lnTo>
                    <a:pt x="3" y="17"/>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0" name="Freeform 117">
              <a:extLst>
                <a:ext uri="{FF2B5EF4-FFF2-40B4-BE49-F238E27FC236}">
                  <a16:creationId xmlns:a16="http://schemas.microsoft.com/office/drawing/2014/main" id="{7183E723-9B84-A69F-C031-78AE72B201A3}"/>
                </a:ext>
                <a:ext uri="{C183D7F6-B498-43B3-948B-1728B52AA6E4}">
                  <adec:decorative xmlns:adec="http://schemas.microsoft.com/office/drawing/2017/decorative" val="1"/>
                </a:ext>
              </a:extLst>
            </p:cNvPr>
            <p:cNvSpPr>
              <a:spLocks/>
            </p:cNvSpPr>
            <p:nvPr/>
          </p:nvSpPr>
          <p:spPr bwMode="auto">
            <a:xfrm>
              <a:off x="9531942" y="2051909"/>
              <a:ext cx="302692" cy="331797"/>
            </a:xfrm>
            <a:custGeom>
              <a:avLst/>
              <a:gdLst>
                <a:gd name="T0" fmla="*/ 0 w 104"/>
                <a:gd name="T1" fmla="*/ 101 h 114"/>
                <a:gd name="T2" fmla="*/ 7 w 104"/>
                <a:gd name="T3" fmla="*/ 94 h 114"/>
                <a:gd name="T4" fmla="*/ 10 w 104"/>
                <a:gd name="T5" fmla="*/ 83 h 114"/>
                <a:gd name="T6" fmla="*/ 14 w 104"/>
                <a:gd name="T7" fmla="*/ 52 h 114"/>
                <a:gd name="T8" fmla="*/ 14 w 104"/>
                <a:gd name="T9" fmla="*/ 48 h 114"/>
                <a:gd name="T10" fmla="*/ 21 w 104"/>
                <a:gd name="T11" fmla="*/ 42 h 114"/>
                <a:gd name="T12" fmla="*/ 21 w 104"/>
                <a:gd name="T13" fmla="*/ 31 h 114"/>
                <a:gd name="T14" fmla="*/ 7 w 104"/>
                <a:gd name="T15" fmla="*/ 0 h 114"/>
                <a:gd name="T16" fmla="*/ 42 w 104"/>
                <a:gd name="T17" fmla="*/ 0 h 114"/>
                <a:gd name="T18" fmla="*/ 45 w 104"/>
                <a:gd name="T19" fmla="*/ 3 h 114"/>
                <a:gd name="T20" fmla="*/ 97 w 104"/>
                <a:gd name="T21" fmla="*/ 17 h 114"/>
                <a:gd name="T22" fmla="*/ 104 w 104"/>
                <a:gd name="T23" fmla="*/ 55 h 114"/>
                <a:gd name="T24" fmla="*/ 87 w 104"/>
                <a:gd name="T25" fmla="*/ 52 h 114"/>
                <a:gd name="T26" fmla="*/ 66 w 104"/>
                <a:gd name="T27" fmla="*/ 59 h 114"/>
                <a:gd name="T28" fmla="*/ 70 w 104"/>
                <a:gd name="T29" fmla="*/ 76 h 114"/>
                <a:gd name="T30" fmla="*/ 49 w 104"/>
                <a:gd name="T31" fmla="*/ 87 h 114"/>
                <a:gd name="T32" fmla="*/ 35 w 104"/>
                <a:gd name="T33" fmla="*/ 104 h 114"/>
                <a:gd name="T34" fmla="*/ 14 w 104"/>
                <a:gd name="T35" fmla="*/ 114 h 114"/>
                <a:gd name="T36" fmla="*/ 0 w 104"/>
                <a:gd name="T37"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114">
                  <a:moveTo>
                    <a:pt x="0" y="101"/>
                  </a:moveTo>
                  <a:lnTo>
                    <a:pt x="7" y="94"/>
                  </a:lnTo>
                  <a:lnTo>
                    <a:pt x="10" y="83"/>
                  </a:lnTo>
                  <a:lnTo>
                    <a:pt x="14" y="52"/>
                  </a:lnTo>
                  <a:lnTo>
                    <a:pt x="14" y="48"/>
                  </a:lnTo>
                  <a:lnTo>
                    <a:pt x="21" y="42"/>
                  </a:lnTo>
                  <a:lnTo>
                    <a:pt x="21" y="31"/>
                  </a:lnTo>
                  <a:lnTo>
                    <a:pt x="7" y="0"/>
                  </a:lnTo>
                  <a:lnTo>
                    <a:pt x="42" y="0"/>
                  </a:lnTo>
                  <a:lnTo>
                    <a:pt x="45" y="3"/>
                  </a:lnTo>
                  <a:lnTo>
                    <a:pt x="97" y="17"/>
                  </a:lnTo>
                  <a:lnTo>
                    <a:pt x="104" y="55"/>
                  </a:lnTo>
                  <a:lnTo>
                    <a:pt x="87" y="52"/>
                  </a:lnTo>
                  <a:lnTo>
                    <a:pt x="66" y="59"/>
                  </a:lnTo>
                  <a:lnTo>
                    <a:pt x="70" y="76"/>
                  </a:lnTo>
                  <a:lnTo>
                    <a:pt x="49" y="87"/>
                  </a:lnTo>
                  <a:lnTo>
                    <a:pt x="35" y="104"/>
                  </a:lnTo>
                  <a:lnTo>
                    <a:pt x="14" y="114"/>
                  </a:lnTo>
                  <a:lnTo>
                    <a:pt x="0" y="10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1" name="Freeform 118">
              <a:extLst>
                <a:ext uri="{FF2B5EF4-FFF2-40B4-BE49-F238E27FC236}">
                  <a16:creationId xmlns:a16="http://schemas.microsoft.com/office/drawing/2014/main" id="{1228E19C-15F7-1134-E663-A02D93E40021}"/>
                </a:ext>
                <a:ext uri="{C183D7F6-B498-43B3-948B-1728B52AA6E4}">
                  <adec:decorative xmlns:adec="http://schemas.microsoft.com/office/drawing/2017/decorative" val="1"/>
                </a:ext>
              </a:extLst>
            </p:cNvPr>
            <p:cNvSpPr>
              <a:spLocks/>
            </p:cNvSpPr>
            <p:nvPr/>
          </p:nvSpPr>
          <p:spPr bwMode="auto">
            <a:xfrm>
              <a:off x="9703662" y="2476841"/>
              <a:ext cx="404560" cy="241572"/>
            </a:xfrm>
            <a:custGeom>
              <a:avLst/>
              <a:gdLst>
                <a:gd name="T0" fmla="*/ 28 w 139"/>
                <a:gd name="T1" fmla="*/ 0 h 83"/>
                <a:gd name="T2" fmla="*/ 70 w 139"/>
                <a:gd name="T3" fmla="*/ 27 h 83"/>
                <a:gd name="T4" fmla="*/ 108 w 139"/>
                <a:gd name="T5" fmla="*/ 27 h 83"/>
                <a:gd name="T6" fmla="*/ 139 w 139"/>
                <a:gd name="T7" fmla="*/ 41 h 83"/>
                <a:gd name="T8" fmla="*/ 111 w 139"/>
                <a:gd name="T9" fmla="*/ 55 h 83"/>
                <a:gd name="T10" fmla="*/ 94 w 139"/>
                <a:gd name="T11" fmla="*/ 52 h 83"/>
                <a:gd name="T12" fmla="*/ 84 w 139"/>
                <a:gd name="T13" fmla="*/ 55 h 83"/>
                <a:gd name="T14" fmla="*/ 70 w 139"/>
                <a:gd name="T15" fmla="*/ 72 h 83"/>
                <a:gd name="T16" fmla="*/ 66 w 139"/>
                <a:gd name="T17" fmla="*/ 83 h 83"/>
                <a:gd name="T18" fmla="*/ 49 w 139"/>
                <a:gd name="T19" fmla="*/ 76 h 83"/>
                <a:gd name="T20" fmla="*/ 21 w 139"/>
                <a:gd name="T21" fmla="*/ 76 h 83"/>
                <a:gd name="T22" fmla="*/ 0 w 139"/>
                <a:gd name="T23" fmla="*/ 66 h 83"/>
                <a:gd name="T24" fmla="*/ 0 w 139"/>
                <a:gd name="T25" fmla="*/ 34 h 83"/>
                <a:gd name="T26" fmla="*/ 2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28" y="0"/>
                  </a:moveTo>
                  <a:lnTo>
                    <a:pt x="70" y="27"/>
                  </a:lnTo>
                  <a:lnTo>
                    <a:pt x="108" y="27"/>
                  </a:lnTo>
                  <a:lnTo>
                    <a:pt x="139" y="41"/>
                  </a:lnTo>
                  <a:lnTo>
                    <a:pt x="111" y="55"/>
                  </a:lnTo>
                  <a:lnTo>
                    <a:pt x="94" y="52"/>
                  </a:lnTo>
                  <a:lnTo>
                    <a:pt x="84" y="55"/>
                  </a:lnTo>
                  <a:lnTo>
                    <a:pt x="70" y="72"/>
                  </a:lnTo>
                  <a:lnTo>
                    <a:pt x="66" y="83"/>
                  </a:lnTo>
                  <a:lnTo>
                    <a:pt x="49" y="76"/>
                  </a:lnTo>
                  <a:lnTo>
                    <a:pt x="21" y="76"/>
                  </a:lnTo>
                  <a:lnTo>
                    <a:pt x="0" y="66"/>
                  </a:lnTo>
                  <a:lnTo>
                    <a:pt x="0" y="34"/>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2" name="Freeform 119">
              <a:extLst>
                <a:ext uri="{FF2B5EF4-FFF2-40B4-BE49-F238E27FC236}">
                  <a16:creationId xmlns:a16="http://schemas.microsoft.com/office/drawing/2014/main" id="{56433EEF-4189-86C3-EAA5-2E79283E1E19}"/>
                </a:ext>
                <a:ext uri="{C183D7F6-B498-43B3-948B-1728B52AA6E4}">
                  <adec:decorative xmlns:adec="http://schemas.microsoft.com/office/drawing/2017/decorative" val="1"/>
                </a:ext>
              </a:extLst>
            </p:cNvPr>
            <p:cNvSpPr>
              <a:spLocks/>
            </p:cNvSpPr>
            <p:nvPr/>
          </p:nvSpPr>
          <p:spPr bwMode="auto">
            <a:xfrm>
              <a:off x="9846276" y="2799908"/>
              <a:ext cx="282319" cy="352171"/>
            </a:xfrm>
            <a:custGeom>
              <a:avLst/>
              <a:gdLst>
                <a:gd name="T0" fmla="*/ 0 w 97"/>
                <a:gd name="T1" fmla="*/ 48 h 121"/>
                <a:gd name="T2" fmla="*/ 10 w 97"/>
                <a:gd name="T3" fmla="*/ 38 h 121"/>
                <a:gd name="T4" fmla="*/ 21 w 97"/>
                <a:gd name="T5" fmla="*/ 31 h 121"/>
                <a:gd name="T6" fmla="*/ 28 w 97"/>
                <a:gd name="T7" fmla="*/ 20 h 121"/>
                <a:gd name="T8" fmla="*/ 62 w 97"/>
                <a:gd name="T9" fmla="*/ 20 h 121"/>
                <a:gd name="T10" fmla="*/ 76 w 97"/>
                <a:gd name="T11" fmla="*/ 13 h 121"/>
                <a:gd name="T12" fmla="*/ 94 w 97"/>
                <a:gd name="T13" fmla="*/ 0 h 121"/>
                <a:gd name="T14" fmla="*/ 97 w 97"/>
                <a:gd name="T15" fmla="*/ 20 h 121"/>
                <a:gd name="T16" fmla="*/ 97 w 97"/>
                <a:gd name="T17" fmla="*/ 55 h 121"/>
                <a:gd name="T18" fmla="*/ 80 w 97"/>
                <a:gd name="T19" fmla="*/ 55 h 121"/>
                <a:gd name="T20" fmla="*/ 62 w 97"/>
                <a:gd name="T21" fmla="*/ 59 h 121"/>
                <a:gd name="T22" fmla="*/ 38 w 97"/>
                <a:gd name="T23" fmla="*/ 121 h 121"/>
                <a:gd name="T24" fmla="*/ 17 w 97"/>
                <a:gd name="T25" fmla="*/ 121 h 121"/>
                <a:gd name="T26" fmla="*/ 14 w 97"/>
                <a:gd name="T27" fmla="*/ 121 h 121"/>
                <a:gd name="T28" fmla="*/ 14 w 97"/>
                <a:gd name="T29" fmla="*/ 114 h 121"/>
                <a:gd name="T30" fmla="*/ 10 w 97"/>
                <a:gd name="T31" fmla="*/ 107 h 121"/>
                <a:gd name="T32" fmla="*/ 14 w 97"/>
                <a:gd name="T33" fmla="*/ 100 h 121"/>
                <a:gd name="T34" fmla="*/ 14 w 97"/>
                <a:gd name="T35" fmla="*/ 97 h 121"/>
                <a:gd name="T36" fmla="*/ 14 w 97"/>
                <a:gd name="T37" fmla="*/ 90 h 121"/>
                <a:gd name="T38" fmla="*/ 17 w 97"/>
                <a:gd name="T39" fmla="*/ 86 h 121"/>
                <a:gd name="T40" fmla="*/ 21 w 97"/>
                <a:gd name="T41" fmla="*/ 83 h 121"/>
                <a:gd name="T42" fmla="*/ 21 w 97"/>
                <a:gd name="T43" fmla="*/ 76 h 121"/>
                <a:gd name="T44" fmla="*/ 17 w 97"/>
                <a:gd name="T45" fmla="*/ 69 h 121"/>
                <a:gd name="T46" fmla="*/ 10 w 97"/>
                <a:gd name="T47" fmla="*/ 62 h 121"/>
                <a:gd name="T48" fmla="*/ 10 w 97"/>
                <a:gd name="T49" fmla="*/ 55 h 121"/>
                <a:gd name="T50" fmla="*/ 7 w 97"/>
                <a:gd name="T51" fmla="*/ 55 h 121"/>
                <a:gd name="T52" fmla="*/ 3 w 97"/>
                <a:gd name="T53" fmla="*/ 55 h 121"/>
                <a:gd name="T54" fmla="*/ 0 w 97"/>
                <a:gd name="T55" fmla="*/ 55 h 121"/>
                <a:gd name="T56" fmla="*/ 0 w 97"/>
                <a:gd name="T57"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1">
                  <a:moveTo>
                    <a:pt x="0" y="48"/>
                  </a:moveTo>
                  <a:lnTo>
                    <a:pt x="10" y="38"/>
                  </a:lnTo>
                  <a:lnTo>
                    <a:pt x="21" y="31"/>
                  </a:lnTo>
                  <a:lnTo>
                    <a:pt x="28" y="20"/>
                  </a:lnTo>
                  <a:lnTo>
                    <a:pt x="62" y="20"/>
                  </a:lnTo>
                  <a:lnTo>
                    <a:pt x="76" y="13"/>
                  </a:lnTo>
                  <a:lnTo>
                    <a:pt x="94" y="0"/>
                  </a:lnTo>
                  <a:lnTo>
                    <a:pt x="97" y="20"/>
                  </a:lnTo>
                  <a:lnTo>
                    <a:pt x="97" y="55"/>
                  </a:lnTo>
                  <a:lnTo>
                    <a:pt x="80" y="55"/>
                  </a:lnTo>
                  <a:lnTo>
                    <a:pt x="62" y="59"/>
                  </a:lnTo>
                  <a:lnTo>
                    <a:pt x="38" y="121"/>
                  </a:lnTo>
                  <a:lnTo>
                    <a:pt x="17" y="121"/>
                  </a:lnTo>
                  <a:lnTo>
                    <a:pt x="14" y="121"/>
                  </a:lnTo>
                  <a:lnTo>
                    <a:pt x="14" y="114"/>
                  </a:lnTo>
                  <a:lnTo>
                    <a:pt x="10" y="107"/>
                  </a:lnTo>
                  <a:lnTo>
                    <a:pt x="14" y="100"/>
                  </a:lnTo>
                  <a:lnTo>
                    <a:pt x="14" y="97"/>
                  </a:lnTo>
                  <a:lnTo>
                    <a:pt x="14" y="90"/>
                  </a:lnTo>
                  <a:lnTo>
                    <a:pt x="17" y="86"/>
                  </a:lnTo>
                  <a:lnTo>
                    <a:pt x="21" y="83"/>
                  </a:lnTo>
                  <a:lnTo>
                    <a:pt x="21" y="76"/>
                  </a:lnTo>
                  <a:lnTo>
                    <a:pt x="17" y="69"/>
                  </a:lnTo>
                  <a:lnTo>
                    <a:pt x="10" y="62"/>
                  </a:lnTo>
                  <a:lnTo>
                    <a:pt x="10" y="55"/>
                  </a:lnTo>
                  <a:lnTo>
                    <a:pt x="7" y="55"/>
                  </a:lnTo>
                  <a:lnTo>
                    <a:pt x="3" y="55"/>
                  </a:lnTo>
                  <a:lnTo>
                    <a:pt x="0" y="55"/>
                  </a:lnTo>
                  <a:lnTo>
                    <a:pt x="0" y="48"/>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3" name="Freeform 121">
              <a:extLst>
                <a:ext uri="{FF2B5EF4-FFF2-40B4-BE49-F238E27FC236}">
                  <a16:creationId xmlns:a16="http://schemas.microsoft.com/office/drawing/2014/main" id="{3B8A626E-D4CD-3A22-3445-5E14C0C85141}"/>
                </a:ext>
                <a:ext uri="{C183D7F6-B498-43B3-948B-1728B52AA6E4}">
                  <adec:decorative xmlns:adec="http://schemas.microsoft.com/office/drawing/2017/decorative" val="1"/>
                </a:ext>
              </a:extLst>
            </p:cNvPr>
            <p:cNvSpPr>
              <a:spLocks/>
            </p:cNvSpPr>
            <p:nvPr/>
          </p:nvSpPr>
          <p:spPr bwMode="auto">
            <a:xfrm>
              <a:off x="9552316" y="2476842"/>
              <a:ext cx="232840" cy="352171"/>
            </a:xfrm>
            <a:custGeom>
              <a:avLst/>
              <a:gdLst>
                <a:gd name="T0" fmla="*/ 80 w 80"/>
                <a:gd name="T1" fmla="*/ 0 h 121"/>
                <a:gd name="T2" fmla="*/ 52 w 80"/>
                <a:gd name="T3" fmla="*/ 34 h 121"/>
                <a:gd name="T4" fmla="*/ 52 w 80"/>
                <a:gd name="T5" fmla="*/ 66 h 121"/>
                <a:gd name="T6" fmla="*/ 52 w 80"/>
                <a:gd name="T7" fmla="*/ 104 h 121"/>
                <a:gd name="T8" fmla="*/ 45 w 80"/>
                <a:gd name="T9" fmla="*/ 121 h 121"/>
                <a:gd name="T10" fmla="*/ 42 w 80"/>
                <a:gd name="T11" fmla="*/ 121 h 121"/>
                <a:gd name="T12" fmla="*/ 35 w 80"/>
                <a:gd name="T13" fmla="*/ 118 h 121"/>
                <a:gd name="T14" fmla="*/ 31 w 80"/>
                <a:gd name="T15" fmla="*/ 111 h 121"/>
                <a:gd name="T16" fmla="*/ 28 w 80"/>
                <a:gd name="T17" fmla="*/ 111 h 121"/>
                <a:gd name="T18" fmla="*/ 21 w 80"/>
                <a:gd name="T19" fmla="*/ 121 h 121"/>
                <a:gd name="T20" fmla="*/ 17 w 80"/>
                <a:gd name="T21" fmla="*/ 121 h 121"/>
                <a:gd name="T22" fmla="*/ 21 w 80"/>
                <a:gd name="T23" fmla="*/ 111 h 121"/>
                <a:gd name="T24" fmla="*/ 21 w 80"/>
                <a:gd name="T25" fmla="*/ 100 h 121"/>
                <a:gd name="T26" fmla="*/ 17 w 80"/>
                <a:gd name="T27" fmla="*/ 90 h 121"/>
                <a:gd name="T28" fmla="*/ 14 w 80"/>
                <a:gd name="T29" fmla="*/ 86 h 121"/>
                <a:gd name="T30" fmla="*/ 10 w 80"/>
                <a:gd name="T31" fmla="*/ 76 h 121"/>
                <a:gd name="T32" fmla="*/ 10 w 80"/>
                <a:gd name="T33" fmla="*/ 72 h 121"/>
                <a:gd name="T34" fmla="*/ 10 w 80"/>
                <a:gd name="T35" fmla="*/ 66 h 121"/>
                <a:gd name="T36" fmla="*/ 0 w 80"/>
                <a:gd name="T37" fmla="*/ 38 h 121"/>
                <a:gd name="T38" fmla="*/ 0 w 80"/>
                <a:gd name="T39" fmla="*/ 24 h 121"/>
                <a:gd name="T40" fmla="*/ 80 w 80"/>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1">
                  <a:moveTo>
                    <a:pt x="80" y="0"/>
                  </a:moveTo>
                  <a:lnTo>
                    <a:pt x="52" y="34"/>
                  </a:lnTo>
                  <a:lnTo>
                    <a:pt x="52" y="66"/>
                  </a:lnTo>
                  <a:lnTo>
                    <a:pt x="52" y="104"/>
                  </a:lnTo>
                  <a:lnTo>
                    <a:pt x="45" y="121"/>
                  </a:lnTo>
                  <a:lnTo>
                    <a:pt x="42" y="121"/>
                  </a:lnTo>
                  <a:lnTo>
                    <a:pt x="35" y="118"/>
                  </a:lnTo>
                  <a:lnTo>
                    <a:pt x="31" y="111"/>
                  </a:lnTo>
                  <a:lnTo>
                    <a:pt x="28" y="111"/>
                  </a:lnTo>
                  <a:lnTo>
                    <a:pt x="21" y="121"/>
                  </a:lnTo>
                  <a:lnTo>
                    <a:pt x="17" y="121"/>
                  </a:lnTo>
                  <a:lnTo>
                    <a:pt x="21" y="111"/>
                  </a:lnTo>
                  <a:lnTo>
                    <a:pt x="21" y="100"/>
                  </a:lnTo>
                  <a:lnTo>
                    <a:pt x="17" y="90"/>
                  </a:lnTo>
                  <a:lnTo>
                    <a:pt x="14" y="86"/>
                  </a:lnTo>
                  <a:lnTo>
                    <a:pt x="10" y="76"/>
                  </a:lnTo>
                  <a:lnTo>
                    <a:pt x="10" y="72"/>
                  </a:lnTo>
                  <a:lnTo>
                    <a:pt x="10" y="66"/>
                  </a:lnTo>
                  <a:lnTo>
                    <a:pt x="0" y="38"/>
                  </a:lnTo>
                  <a:lnTo>
                    <a:pt x="0" y="24"/>
                  </a:lnTo>
                  <a:lnTo>
                    <a:pt x="8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4" name="Freeform 122">
              <a:extLst>
                <a:ext uri="{FF2B5EF4-FFF2-40B4-BE49-F238E27FC236}">
                  <a16:creationId xmlns:a16="http://schemas.microsoft.com/office/drawing/2014/main" id="{7A4653EA-214F-B938-C76A-6F5881CBBC52}"/>
                </a:ext>
                <a:ext uri="{C183D7F6-B498-43B3-948B-1728B52AA6E4}">
                  <adec:decorative xmlns:adec="http://schemas.microsoft.com/office/drawing/2017/decorative" val="1"/>
                </a:ext>
              </a:extLst>
            </p:cNvPr>
            <p:cNvSpPr>
              <a:spLocks/>
            </p:cNvSpPr>
            <p:nvPr/>
          </p:nvSpPr>
          <p:spPr bwMode="auto">
            <a:xfrm>
              <a:off x="9785156" y="3364544"/>
              <a:ext cx="101868" cy="122241"/>
            </a:xfrm>
            <a:custGeom>
              <a:avLst/>
              <a:gdLst>
                <a:gd name="T0" fmla="*/ 7 w 35"/>
                <a:gd name="T1" fmla="*/ 3 h 42"/>
                <a:gd name="T2" fmla="*/ 17 w 35"/>
                <a:gd name="T3" fmla="*/ 0 h 42"/>
                <a:gd name="T4" fmla="*/ 24 w 35"/>
                <a:gd name="T5" fmla="*/ 3 h 42"/>
                <a:gd name="T6" fmla="*/ 31 w 35"/>
                <a:gd name="T7" fmla="*/ 10 h 42"/>
                <a:gd name="T8" fmla="*/ 35 w 35"/>
                <a:gd name="T9" fmla="*/ 14 h 42"/>
                <a:gd name="T10" fmla="*/ 35 w 35"/>
                <a:gd name="T11" fmla="*/ 17 h 42"/>
                <a:gd name="T12" fmla="*/ 21 w 35"/>
                <a:gd name="T13" fmla="*/ 42 h 42"/>
                <a:gd name="T14" fmla="*/ 0 w 35"/>
                <a:gd name="T15" fmla="*/ 28 h 42"/>
                <a:gd name="T16" fmla="*/ 7 w 35"/>
                <a:gd name="T17" fmla="*/ 7 h 42"/>
                <a:gd name="T18" fmla="*/ 7 w 35"/>
                <a:gd name="T19"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2">
                  <a:moveTo>
                    <a:pt x="7" y="3"/>
                  </a:moveTo>
                  <a:lnTo>
                    <a:pt x="17" y="0"/>
                  </a:lnTo>
                  <a:lnTo>
                    <a:pt x="24" y="3"/>
                  </a:lnTo>
                  <a:lnTo>
                    <a:pt x="31" y="10"/>
                  </a:lnTo>
                  <a:lnTo>
                    <a:pt x="35" y="14"/>
                  </a:lnTo>
                  <a:lnTo>
                    <a:pt x="35" y="17"/>
                  </a:lnTo>
                  <a:lnTo>
                    <a:pt x="21" y="42"/>
                  </a:lnTo>
                  <a:lnTo>
                    <a:pt x="0" y="28"/>
                  </a:lnTo>
                  <a:lnTo>
                    <a:pt x="7" y="7"/>
                  </a:lnTo>
                  <a:lnTo>
                    <a:pt x="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5" name="Freeform 123">
              <a:extLst>
                <a:ext uri="{FF2B5EF4-FFF2-40B4-BE49-F238E27FC236}">
                  <a16:creationId xmlns:a16="http://schemas.microsoft.com/office/drawing/2014/main" id="{1B031DAF-A50A-7C19-D14E-118FAE0BC1BD}"/>
                </a:ext>
                <a:ext uri="{C183D7F6-B498-43B3-948B-1728B52AA6E4}">
                  <adec:decorative xmlns:adec="http://schemas.microsoft.com/office/drawing/2017/decorative" val="1"/>
                </a:ext>
              </a:extLst>
            </p:cNvPr>
            <p:cNvSpPr>
              <a:spLocks/>
            </p:cNvSpPr>
            <p:nvPr/>
          </p:nvSpPr>
          <p:spPr bwMode="auto">
            <a:xfrm>
              <a:off x="9683288" y="2668935"/>
              <a:ext cx="212467" cy="200825"/>
            </a:xfrm>
            <a:custGeom>
              <a:avLst/>
              <a:gdLst>
                <a:gd name="T0" fmla="*/ 73 w 73"/>
                <a:gd name="T1" fmla="*/ 17 h 69"/>
                <a:gd name="T2" fmla="*/ 70 w 73"/>
                <a:gd name="T3" fmla="*/ 20 h 69"/>
                <a:gd name="T4" fmla="*/ 52 w 73"/>
                <a:gd name="T5" fmla="*/ 38 h 69"/>
                <a:gd name="T6" fmla="*/ 45 w 73"/>
                <a:gd name="T7" fmla="*/ 41 h 69"/>
                <a:gd name="T8" fmla="*/ 42 w 73"/>
                <a:gd name="T9" fmla="*/ 58 h 69"/>
                <a:gd name="T10" fmla="*/ 31 w 73"/>
                <a:gd name="T11" fmla="*/ 58 h 69"/>
                <a:gd name="T12" fmla="*/ 24 w 73"/>
                <a:gd name="T13" fmla="*/ 69 h 69"/>
                <a:gd name="T14" fmla="*/ 18 w 73"/>
                <a:gd name="T15" fmla="*/ 48 h 69"/>
                <a:gd name="T16" fmla="*/ 0 w 73"/>
                <a:gd name="T17" fmla="*/ 55 h 69"/>
                <a:gd name="T18" fmla="*/ 7 w 73"/>
                <a:gd name="T19" fmla="*/ 38 h 69"/>
                <a:gd name="T20" fmla="*/ 7 w 73"/>
                <a:gd name="T21" fmla="*/ 0 h 69"/>
                <a:gd name="T22" fmla="*/ 28 w 73"/>
                <a:gd name="T23" fmla="*/ 10 h 69"/>
                <a:gd name="T24" fmla="*/ 56 w 73"/>
                <a:gd name="T25" fmla="*/ 10 h 69"/>
                <a:gd name="T26" fmla="*/ 73 w 73"/>
                <a:gd name="T27"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69">
                  <a:moveTo>
                    <a:pt x="73" y="17"/>
                  </a:moveTo>
                  <a:lnTo>
                    <a:pt x="70" y="20"/>
                  </a:lnTo>
                  <a:lnTo>
                    <a:pt x="52" y="38"/>
                  </a:lnTo>
                  <a:lnTo>
                    <a:pt x="45" y="41"/>
                  </a:lnTo>
                  <a:lnTo>
                    <a:pt x="42" y="58"/>
                  </a:lnTo>
                  <a:lnTo>
                    <a:pt x="31" y="58"/>
                  </a:lnTo>
                  <a:lnTo>
                    <a:pt x="24" y="69"/>
                  </a:lnTo>
                  <a:lnTo>
                    <a:pt x="18" y="48"/>
                  </a:lnTo>
                  <a:lnTo>
                    <a:pt x="0" y="55"/>
                  </a:lnTo>
                  <a:lnTo>
                    <a:pt x="7" y="38"/>
                  </a:lnTo>
                  <a:lnTo>
                    <a:pt x="7" y="0"/>
                  </a:lnTo>
                  <a:lnTo>
                    <a:pt x="28" y="10"/>
                  </a:lnTo>
                  <a:lnTo>
                    <a:pt x="56" y="10"/>
                  </a:lnTo>
                  <a:lnTo>
                    <a:pt x="73"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16" name="Freeform 124">
              <a:extLst>
                <a:ext uri="{FF2B5EF4-FFF2-40B4-BE49-F238E27FC236}">
                  <a16:creationId xmlns:a16="http://schemas.microsoft.com/office/drawing/2014/main" id="{747B7EF5-5375-5329-2FCD-E8616D2011A6}"/>
                </a:ext>
                <a:ext uri="{C183D7F6-B498-43B3-948B-1728B52AA6E4}">
                  <adec:decorative xmlns:adec="http://schemas.microsoft.com/office/drawing/2017/decorative" val="1"/>
                </a:ext>
              </a:extLst>
            </p:cNvPr>
            <p:cNvSpPr>
              <a:spLocks/>
            </p:cNvSpPr>
            <p:nvPr/>
          </p:nvSpPr>
          <p:spPr bwMode="auto">
            <a:xfrm>
              <a:off x="9985979" y="5049721"/>
              <a:ext cx="162988" cy="142615"/>
            </a:xfrm>
            <a:custGeom>
              <a:avLst/>
              <a:gdLst>
                <a:gd name="T0" fmla="*/ 28 w 56"/>
                <a:gd name="T1" fmla="*/ 7 h 49"/>
                <a:gd name="T2" fmla="*/ 39 w 56"/>
                <a:gd name="T3" fmla="*/ 0 h 49"/>
                <a:gd name="T4" fmla="*/ 56 w 56"/>
                <a:gd name="T5" fmla="*/ 7 h 49"/>
                <a:gd name="T6" fmla="*/ 46 w 56"/>
                <a:gd name="T7" fmla="*/ 24 h 49"/>
                <a:gd name="T8" fmla="*/ 53 w 56"/>
                <a:gd name="T9" fmla="*/ 38 h 49"/>
                <a:gd name="T10" fmla="*/ 39 w 56"/>
                <a:gd name="T11" fmla="*/ 38 h 49"/>
                <a:gd name="T12" fmla="*/ 35 w 56"/>
                <a:gd name="T13" fmla="*/ 49 h 49"/>
                <a:gd name="T14" fmla="*/ 28 w 56"/>
                <a:gd name="T15" fmla="*/ 42 h 49"/>
                <a:gd name="T16" fmla="*/ 18 w 56"/>
                <a:gd name="T17" fmla="*/ 42 h 49"/>
                <a:gd name="T18" fmla="*/ 14 w 56"/>
                <a:gd name="T19" fmla="*/ 49 h 49"/>
                <a:gd name="T20" fmla="*/ 0 w 56"/>
                <a:gd name="T21" fmla="*/ 38 h 49"/>
                <a:gd name="T22" fmla="*/ 4 w 56"/>
                <a:gd name="T23" fmla="*/ 28 h 49"/>
                <a:gd name="T24" fmla="*/ 7 w 56"/>
                <a:gd name="T25" fmla="*/ 21 h 49"/>
                <a:gd name="T26" fmla="*/ 18 w 56"/>
                <a:gd name="T27" fmla="*/ 28 h 49"/>
                <a:gd name="T28" fmla="*/ 18 w 56"/>
                <a:gd name="T29" fmla="*/ 18 h 49"/>
                <a:gd name="T30" fmla="*/ 28 w 56"/>
                <a:gd name="T3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9">
                  <a:moveTo>
                    <a:pt x="28" y="7"/>
                  </a:moveTo>
                  <a:lnTo>
                    <a:pt x="39" y="0"/>
                  </a:lnTo>
                  <a:lnTo>
                    <a:pt x="56" y="7"/>
                  </a:lnTo>
                  <a:lnTo>
                    <a:pt x="46" y="24"/>
                  </a:lnTo>
                  <a:lnTo>
                    <a:pt x="53" y="38"/>
                  </a:lnTo>
                  <a:lnTo>
                    <a:pt x="39" y="38"/>
                  </a:lnTo>
                  <a:lnTo>
                    <a:pt x="35" y="49"/>
                  </a:lnTo>
                  <a:lnTo>
                    <a:pt x="28" y="42"/>
                  </a:lnTo>
                  <a:lnTo>
                    <a:pt x="18" y="42"/>
                  </a:lnTo>
                  <a:lnTo>
                    <a:pt x="14" y="49"/>
                  </a:lnTo>
                  <a:lnTo>
                    <a:pt x="0" y="38"/>
                  </a:lnTo>
                  <a:lnTo>
                    <a:pt x="4" y="28"/>
                  </a:lnTo>
                  <a:lnTo>
                    <a:pt x="7" y="21"/>
                  </a:lnTo>
                  <a:lnTo>
                    <a:pt x="18" y="28"/>
                  </a:lnTo>
                  <a:lnTo>
                    <a:pt x="18" y="18"/>
                  </a:lnTo>
                  <a:lnTo>
                    <a:pt x="28"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7" name="Freeform 125">
              <a:extLst>
                <a:ext uri="{FF2B5EF4-FFF2-40B4-BE49-F238E27FC236}">
                  <a16:creationId xmlns:a16="http://schemas.microsoft.com/office/drawing/2014/main" id="{6D02D44B-6A39-6AA5-540E-DDAE18A0E293}"/>
                </a:ext>
                <a:ext uri="{C183D7F6-B498-43B3-948B-1728B52AA6E4}">
                  <adec:decorative xmlns:adec="http://schemas.microsoft.com/office/drawing/2017/decorative" val="1"/>
                </a:ext>
              </a:extLst>
            </p:cNvPr>
            <p:cNvSpPr>
              <a:spLocks/>
            </p:cNvSpPr>
            <p:nvPr/>
          </p:nvSpPr>
          <p:spPr bwMode="auto">
            <a:xfrm>
              <a:off x="9683288" y="5323308"/>
              <a:ext cx="224109" cy="200825"/>
            </a:xfrm>
            <a:custGeom>
              <a:avLst/>
              <a:gdLst>
                <a:gd name="T0" fmla="*/ 73 w 77"/>
                <a:gd name="T1" fmla="*/ 3 h 69"/>
                <a:gd name="T2" fmla="*/ 77 w 77"/>
                <a:gd name="T3" fmla="*/ 28 h 69"/>
                <a:gd name="T4" fmla="*/ 66 w 77"/>
                <a:gd name="T5" fmla="*/ 62 h 69"/>
                <a:gd name="T6" fmla="*/ 14 w 77"/>
                <a:gd name="T7" fmla="*/ 69 h 69"/>
                <a:gd name="T8" fmla="*/ 14 w 77"/>
                <a:gd name="T9" fmla="*/ 52 h 69"/>
                <a:gd name="T10" fmla="*/ 4 w 77"/>
                <a:gd name="T11" fmla="*/ 45 h 69"/>
                <a:gd name="T12" fmla="*/ 0 w 77"/>
                <a:gd name="T13" fmla="*/ 35 h 69"/>
                <a:gd name="T14" fmla="*/ 4 w 77"/>
                <a:gd name="T15" fmla="*/ 28 h 69"/>
                <a:gd name="T16" fmla="*/ 18 w 77"/>
                <a:gd name="T17" fmla="*/ 31 h 69"/>
                <a:gd name="T18" fmla="*/ 18 w 77"/>
                <a:gd name="T19" fmla="*/ 21 h 69"/>
                <a:gd name="T20" fmla="*/ 14 w 77"/>
                <a:gd name="T21" fmla="*/ 14 h 69"/>
                <a:gd name="T22" fmla="*/ 21 w 77"/>
                <a:gd name="T23" fmla="*/ 0 h 69"/>
                <a:gd name="T24" fmla="*/ 45 w 77"/>
                <a:gd name="T25" fmla="*/ 10 h 69"/>
                <a:gd name="T26" fmla="*/ 63 w 77"/>
                <a:gd name="T27" fmla="*/ 14 h 69"/>
                <a:gd name="T28" fmla="*/ 66 w 77"/>
                <a:gd name="T29" fmla="*/ 7 h 69"/>
                <a:gd name="T30" fmla="*/ 73 w 77"/>
                <a:gd name="T31" fmla="*/ 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 h="69">
                  <a:moveTo>
                    <a:pt x="73" y="3"/>
                  </a:moveTo>
                  <a:lnTo>
                    <a:pt x="77" y="28"/>
                  </a:lnTo>
                  <a:lnTo>
                    <a:pt x="66" y="62"/>
                  </a:lnTo>
                  <a:lnTo>
                    <a:pt x="14" y="69"/>
                  </a:lnTo>
                  <a:lnTo>
                    <a:pt x="14" y="52"/>
                  </a:lnTo>
                  <a:lnTo>
                    <a:pt x="4" y="45"/>
                  </a:lnTo>
                  <a:lnTo>
                    <a:pt x="0" y="35"/>
                  </a:lnTo>
                  <a:lnTo>
                    <a:pt x="4" y="28"/>
                  </a:lnTo>
                  <a:lnTo>
                    <a:pt x="18" y="31"/>
                  </a:lnTo>
                  <a:lnTo>
                    <a:pt x="18" y="21"/>
                  </a:lnTo>
                  <a:lnTo>
                    <a:pt x="14" y="14"/>
                  </a:lnTo>
                  <a:lnTo>
                    <a:pt x="21" y="0"/>
                  </a:lnTo>
                  <a:lnTo>
                    <a:pt x="45" y="10"/>
                  </a:lnTo>
                  <a:lnTo>
                    <a:pt x="63" y="14"/>
                  </a:lnTo>
                  <a:lnTo>
                    <a:pt x="66" y="7"/>
                  </a:lnTo>
                  <a:lnTo>
                    <a:pt x="73"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8" name="Freeform 126">
              <a:extLst>
                <a:ext uri="{FF2B5EF4-FFF2-40B4-BE49-F238E27FC236}">
                  <a16:creationId xmlns:a16="http://schemas.microsoft.com/office/drawing/2014/main" id="{C78A567E-1B9A-6A91-7285-6BA83CDBC6B9}"/>
                </a:ext>
                <a:ext uri="{C183D7F6-B498-43B3-948B-1728B52AA6E4}">
                  <adec:decorative xmlns:adec="http://schemas.microsoft.com/office/drawing/2017/decorative" val="1"/>
                </a:ext>
              </a:extLst>
            </p:cNvPr>
            <p:cNvSpPr>
              <a:spLocks/>
            </p:cNvSpPr>
            <p:nvPr/>
          </p:nvSpPr>
          <p:spPr bwMode="auto">
            <a:xfrm>
              <a:off x="9834633" y="4918750"/>
              <a:ext cx="232840" cy="363813"/>
            </a:xfrm>
            <a:custGeom>
              <a:avLst/>
              <a:gdLst>
                <a:gd name="T0" fmla="*/ 32 w 80"/>
                <a:gd name="T1" fmla="*/ 0 h 125"/>
                <a:gd name="T2" fmla="*/ 52 w 80"/>
                <a:gd name="T3" fmla="*/ 11 h 125"/>
                <a:gd name="T4" fmla="*/ 59 w 80"/>
                <a:gd name="T5" fmla="*/ 11 h 125"/>
                <a:gd name="T6" fmla="*/ 59 w 80"/>
                <a:gd name="T7" fmla="*/ 24 h 125"/>
                <a:gd name="T8" fmla="*/ 70 w 80"/>
                <a:gd name="T9" fmla="*/ 35 h 125"/>
                <a:gd name="T10" fmla="*/ 80 w 80"/>
                <a:gd name="T11" fmla="*/ 52 h 125"/>
                <a:gd name="T12" fmla="*/ 70 w 80"/>
                <a:gd name="T13" fmla="*/ 63 h 125"/>
                <a:gd name="T14" fmla="*/ 70 w 80"/>
                <a:gd name="T15" fmla="*/ 73 h 125"/>
                <a:gd name="T16" fmla="*/ 59 w 80"/>
                <a:gd name="T17" fmla="*/ 66 h 125"/>
                <a:gd name="T18" fmla="*/ 56 w 80"/>
                <a:gd name="T19" fmla="*/ 73 h 125"/>
                <a:gd name="T20" fmla="*/ 39 w 80"/>
                <a:gd name="T21" fmla="*/ 66 h 125"/>
                <a:gd name="T22" fmla="*/ 39 w 80"/>
                <a:gd name="T23" fmla="*/ 63 h 125"/>
                <a:gd name="T24" fmla="*/ 52 w 80"/>
                <a:gd name="T25" fmla="*/ 59 h 125"/>
                <a:gd name="T26" fmla="*/ 45 w 80"/>
                <a:gd name="T27" fmla="*/ 52 h 125"/>
                <a:gd name="T28" fmla="*/ 35 w 80"/>
                <a:gd name="T29" fmla="*/ 49 h 125"/>
                <a:gd name="T30" fmla="*/ 32 w 80"/>
                <a:gd name="T31" fmla="*/ 45 h 125"/>
                <a:gd name="T32" fmla="*/ 25 w 80"/>
                <a:gd name="T33" fmla="*/ 45 h 125"/>
                <a:gd name="T34" fmla="*/ 21 w 80"/>
                <a:gd name="T35" fmla="*/ 56 h 125"/>
                <a:gd name="T36" fmla="*/ 28 w 80"/>
                <a:gd name="T37" fmla="*/ 59 h 125"/>
                <a:gd name="T38" fmla="*/ 25 w 80"/>
                <a:gd name="T39" fmla="*/ 73 h 125"/>
                <a:gd name="T40" fmla="*/ 52 w 80"/>
                <a:gd name="T41" fmla="*/ 83 h 125"/>
                <a:gd name="T42" fmla="*/ 66 w 80"/>
                <a:gd name="T43" fmla="*/ 94 h 125"/>
                <a:gd name="T44" fmla="*/ 70 w 80"/>
                <a:gd name="T45" fmla="*/ 108 h 125"/>
                <a:gd name="T46" fmla="*/ 59 w 80"/>
                <a:gd name="T47" fmla="*/ 118 h 125"/>
                <a:gd name="T48" fmla="*/ 49 w 80"/>
                <a:gd name="T49" fmla="*/ 118 h 125"/>
                <a:gd name="T50" fmla="*/ 45 w 80"/>
                <a:gd name="T51" fmla="*/ 125 h 125"/>
                <a:gd name="T52" fmla="*/ 28 w 80"/>
                <a:gd name="T53" fmla="*/ 125 h 125"/>
                <a:gd name="T54" fmla="*/ 4 w 80"/>
                <a:gd name="T55" fmla="*/ 97 h 125"/>
                <a:gd name="T56" fmla="*/ 7 w 80"/>
                <a:gd name="T57" fmla="*/ 90 h 125"/>
                <a:gd name="T58" fmla="*/ 4 w 80"/>
                <a:gd name="T59" fmla="*/ 83 h 125"/>
                <a:gd name="T60" fmla="*/ 7 w 80"/>
                <a:gd name="T61" fmla="*/ 73 h 125"/>
                <a:gd name="T62" fmla="*/ 0 w 80"/>
                <a:gd name="T63" fmla="*/ 59 h 125"/>
                <a:gd name="T64" fmla="*/ 7 w 80"/>
                <a:gd name="T65" fmla="*/ 56 h 125"/>
                <a:gd name="T66" fmla="*/ 7 w 80"/>
                <a:gd name="T67" fmla="*/ 42 h 125"/>
                <a:gd name="T68" fmla="*/ 18 w 80"/>
                <a:gd name="T69" fmla="*/ 42 h 125"/>
                <a:gd name="T70" fmla="*/ 21 w 80"/>
                <a:gd name="T71" fmla="*/ 24 h 125"/>
                <a:gd name="T72" fmla="*/ 14 w 80"/>
                <a:gd name="T73" fmla="*/ 17 h 125"/>
                <a:gd name="T74" fmla="*/ 7 w 80"/>
                <a:gd name="T75" fmla="*/ 17 h 125"/>
                <a:gd name="T76" fmla="*/ 7 w 80"/>
                <a:gd name="T77" fmla="*/ 11 h 125"/>
                <a:gd name="T78" fmla="*/ 21 w 80"/>
                <a:gd name="T79" fmla="*/ 7 h 125"/>
                <a:gd name="T80" fmla="*/ 32 w 80"/>
                <a:gd name="T81" fmla="*/ 7 h 125"/>
                <a:gd name="T82" fmla="*/ 32 w 80"/>
                <a:gd name="T8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125">
                  <a:moveTo>
                    <a:pt x="32" y="0"/>
                  </a:moveTo>
                  <a:lnTo>
                    <a:pt x="52" y="11"/>
                  </a:lnTo>
                  <a:lnTo>
                    <a:pt x="59" y="11"/>
                  </a:lnTo>
                  <a:lnTo>
                    <a:pt x="59" y="24"/>
                  </a:lnTo>
                  <a:lnTo>
                    <a:pt x="70" y="35"/>
                  </a:lnTo>
                  <a:lnTo>
                    <a:pt x="80" y="52"/>
                  </a:lnTo>
                  <a:lnTo>
                    <a:pt x="70" y="63"/>
                  </a:lnTo>
                  <a:lnTo>
                    <a:pt x="70" y="73"/>
                  </a:lnTo>
                  <a:lnTo>
                    <a:pt x="59" y="66"/>
                  </a:lnTo>
                  <a:lnTo>
                    <a:pt x="56" y="73"/>
                  </a:lnTo>
                  <a:lnTo>
                    <a:pt x="39" y="66"/>
                  </a:lnTo>
                  <a:lnTo>
                    <a:pt x="39" y="63"/>
                  </a:lnTo>
                  <a:lnTo>
                    <a:pt x="52" y="59"/>
                  </a:lnTo>
                  <a:lnTo>
                    <a:pt x="45" y="52"/>
                  </a:lnTo>
                  <a:lnTo>
                    <a:pt x="35" y="49"/>
                  </a:lnTo>
                  <a:lnTo>
                    <a:pt x="32" y="45"/>
                  </a:lnTo>
                  <a:lnTo>
                    <a:pt x="25" y="45"/>
                  </a:lnTo>
                  <a:lnTo>
                    <a:pt x="21" y="56"/>
                  </a:lnTo>
                  <a:lnTo>
                    <a:pt x="28" y="59"/>
                  </a:lnTo>
                  <a:lnTo>
                    <a:pt x="25" y="73"/>
                  </a:lnTo>
                  <a:lnTo>
                    <a:pt x="52" y="83"/>
                  </a:lnTo>
                  <a:lnTo>
                    <a:pt x="66" y="94"/>
                  </a:lnTo>
                  <a:lnTo>
                    <a:pt x="70" y="108"/>
                  </a:lnTo>
                  <a:lnTo>
                    <a:pt x="59" y="118"/>
                  </a:lnTo>
                  <a:lnTo>
                    <a:pt x="49" y="118"/>
                  </a:lnTo>
                  <a:lnTo>
                    <a:pt x="45" y="125"/>
                  </a:lnTo>
                  <a:lnTo>
                    <a:pt x="28" y="125"/>
                  </a:lnTo>
                  <a:lnTo>
                    <a:pt x="4" y="97"/>
                  </a:lnTo>
                  <a:lnTo>
                    <a:pt x="7" y="90"/>
                  </a:lnTo>
                  <a:lnTo>
                    <a:pt x="4" y="83"/>
                  </a:lnTo>
                  <a:lnTo>
                    <a:pt x="7" y="73"/>
                  </a:lnTo>
                  <a:lnTo>
                    <a:pt x="0" y="59"/>
                  </a:lnTo>
                  <a:lnTo>
                    <a:pt x="7" y="56"/>
                  </a:lnTo>
                  <a:lnTo>
                    <a:pt x="7" y="42"/>
                  </a:lnTo>
                  <a:lnTo>
                    <a:pt x="18" y="42"/>
                  </a:lnTo>
                  <a:lnTo>
                    <a:pt x="21" y="24"/>
                  </a:lnTo>
                  <a:lnTo>
                    <a:pt x="14" y="17"/>
                  </a:lnTo>
                  <a:lnTo>
                    <a:pt x="7" y="17"/>
                  </a:lnTo>
                  <a:lnTo>
                    <a:pt x="7" y="11"/>
                  </a:lnTo>
                  <a:lnTo>
                    <a:pt x="21" y="7"/>
                  </a:lnTo>
                  <a:lnTo>
                    <a:pt x="32" y="7"/>
                  </a:lnTo>
                  <a:lnTo>
                    <a:pt x="3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19" name="Freeform 127">
              <a:extLst>
                <a:ext uri="{FF2B5EF4-FFF2-40B4-BE49-F238E27FC236}">
                  <a16:creationId xmlns:a16="http://schemas.microsoft.com/office/drawing/2014/main" id="{F94F19F8-16B3-FD04-1976-D0FCA067C963}"/>
                </a:ext>
                <a:ext uri="{C183D7F6-B498-43B3-948B-1728B52AA6E4}">
                  <adec:decorative xmlns:adec="http://schemas.microsoft.com/office/drawing/2017/decorative" val="1"/>
                </a:ext>
              </a:extLst>
            </p:cNvPr>
            <p:cNvSpPr>
              <a:spLocks/>
            </p:cNvSpPr>
            <p:nvPr/>
          </p:nvSpPr>
          <p:spPr bwMode="auto">
            <a:xfrm>
              <a:off x="9895755" y="5049721"/>
              <a:ext cx="101868" cy="110599"/>
            </a:xfrm>
            <a:custGeom>
              <a:avLst/>
              <a:gdLst>
                <a:gd name="T0" fmla="*/ 4 w 35"/>
                <a:gd name="T1" fmla="*/ 0 h 38"/>
                <a:gd name="T2" fmla="*/ 11 w 35"/>
                <a:gd name="T3" fmla="*/ 0 h 38"/>
                <a:gd name="T4" fmla="*/ 14 w 35"/>
                <a:gd name="T5" fmla="*/ 4 h 38"/>
                <a:gd name="T6" fmla="*/ 24 w 35"/>
                <a:gd name="T7" fmla="*/ 7 h 38"/>
                <a:gd name="T8" fmla="*/ 31 w 35"/>
                <a:gd name="T9" fmla="*/ 14 h 38"/>
                <a:gd name="T10" fmla="*/ 18 w 35"/>
                <a:gd name="T11" fmla="*/ 18 h 38"/>
                <a:gd name="T12" fmla="*/ 18 w 35"/>
                <a:gd name="T13" fmla="*/ 21 h 38"/>
                <a:gd name="T14" fmla="*/ 35 w 35"/>
                <a:gd name="T15" fmla="*/ 28 h 38"/>
                <a:gd name="T16" fmla="*/ 31 w 35"/>
                <a:gd name="T17" fmla="*/ 38 h 38"/>
                <a:gd name="T18" fmla="*/ 4 w 35"/>
                <a:gd name="T19" fmla="*/ 28 h 38"/>
                <a:gd name="T20" fmla="*/ 7 w 35"/>
                <a:gd name="T21" fmla="*/ 14 h 38"/>
                <a:gd name="T22" fmla="*/ 0 w 35"/>
                <a:gd name="T23" fmla="*/ 11 h 38"/>
                <a:gd name="T24" fmla="*/ 4 w 3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8">
                  <a:moveTo>
                    <a:pt x="4" y="0"/>
                  </a:moveTo>
                  <a:lnTo>
                    <a:pt x="11" y="0"/>
                  </a:lnTo>
                  <a:lnTo>
                    <a:pt x="14" y="4"/>
                  </a:lnTo>
                  <a:lnTo>
                    <a:pt x="24" y="7"/>
                  </a:lnTo>
                  <a:lnTo>
                    <a:pt x="31" y="14"/>
                  </a:lnTo>
                  <a:lnTo>
                    <a:pt x="18" y="18"/>
                  </a:lnTo>
                  <a:lnTo>
                    <a:pt x="18" y="21"/>
                  </a:lnTo>
                  <a:lnTo>
                    <a:pt x="35" y="28"/>
                  </a:lnTo>
                  <a:lnTo>
                    <a:pt x="31" y="38"/>
                  </a:lnTo>
                  <a:lnTo>
                    <a:pt x="4" y="28"/>
                  </a:lnTo>
                  <a:lnTo>
                    <a:pt x="7" y="14"/>
                  </a:lnTo>
                  <a:lnTo>
                    <a:pt x="0" y="11"/>
                  </a:lnTo>
                  <a:lnTo>
                    <a:pt x="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0" name="Freeform 128">
              <a:extLst>
                <a:ext uri="{FF2B5EF4-FFF2-40B4-BE49-F238E27FC236}">
                  <a16:creationId xmlns:a16="http://schemas.microsoft.com/office/drawing/2014/main" id="{790A05BF-B5E7-AD0C-948D-84030E301612}"/>
                </a:ext>
                <a:ext uri="{C183D7F6-B498-43B3-948B-1728B52AA6E4}">
                  <adec:decorative xmlns:adec="http://schemas.microsoft.com/office/drawing/2017/decorative" val="1"/>
                </a:ext>
              </a:extLst>
            </p:cNvPr>
            <p:cNvSpPr>
              <a:spLocks/>
            </p:cNvSpPr>
            <p:nvPr/>
          </p:nvSpPr>
          <p:spPr bwMode="auto">
            <a:xfrm>
              <a:off x="9895756" y="5262188"/>
              <a:ext cx="122241" cy="142615"/>
            </a:xfrm>
            <a:custGeom>
              <a:avLst/>
              <a:gdLst>
                <a:gd name="T0" fmla="*/ 7 w 42"/>
                <a:gd name="T1" fmla="*/ 7 h 49"/>
                <a:gd name="T2" fmla="*/ 24 w 42"/>
                <a:gd name="T3" fmla="*/ 7 h 49"/>
                <a:gd name="T4" fmla="*/ 28 w 42"/>
                <a:gd name="T5" fmla="*/ 0 h 49"/>
                <a:gd name="T6" fmla="*/ 38 w 42"/>
                <a:gd name="T7" fmla="*/ 0 h 49"/>
                <a:gd name="T8" fmla="*/ 42 w 42"/>
                <a:gd name="T9" fmla="*/ 7 h 49"/>
                <a:gd name="T10" fmla="*/ 38 w 42"/>
                <a:gd name="T11" fmla="*/ 24 h 49"/>
                <a:gd name="T12" fmla="*/ 28 w 42"/>
                <a:gd name="T13" fmla="*/ 42 h 49"/>
                <a:gd name="T14" fmla="*/ 18 w 42"/>
                <a:gd name="T15" fmla="*/ 38 h 49"/>
                <a:gd name="T16" fmla="*/ 4 w 42"/>
                <a:gd name="T17" fmla="*/ 49 h 49"/>
                <a:gd name="T18" fmla="*/ 0 w 42"/>
                <a:gd name="T19" fmla="*/ 24 h 49"/>
                <a:gd name="T20" fmla="*/ 7 w 42"/>
                <a:gd name="T21"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9">
                  <a:moveTo>
                    <a:pt x="7" y="7"/>
                  </a:moveTo>
                  <a:lnTo>
                    <a:pt x="24" y="7"/>
                  </a:lnTo>
                  <a:lnTo>
                    <a:pt x="28" y="0"/>
                  </a:lnTo>
                  <a:lnTo>
                    <a:pt x="38" y="0"/>
                  </a:lnTo>
                  <a:lnTo>
                    <a:pt x="42" y="7"/>
                  </a:lnTo>
                  <a:lnTo>
                    <a:pt x="38" y="24"/>
                  </a:lnTo>
                  <a:lnTo>
                    <a:pt x="28" y="42"/>
                  </a:lnTo>
                  <a:lnTo>
                    <a:pt x="18" y="38"/>
                  </a:lnTo>
                  <a:lnTo>
                    <a:pt x="4" y="49"/>
                  </a:lnTo>
                  <a:lnTo>
                    <a:pt x="0" y="2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1" name="Freeform 129">
              <a:extLst>
                <a:ext uri="{FF2B5EF4-FFF2-40B4-BE49-F238E27FC236}">
                  <a16:creationId xmlns:a16="http://schemas.microsoft.com/office/drawing/2014/main" id="{E61E83F2-354A-62FA-9C26-E0882E385A5E}"/>
                </a:ext>
                <a:ext uri="{C183D7F6-B498-43B3-948B-1728B52AA6E4}">
                  <adec:decorative xmlns:adec="http://schemas.microsoft.com/office/drawing/2017/decorative" val="1"/>
                </a:ext>
              </a:extLst>
            </p:cNvPr>
            <p:cNvSpPr>
              <a:spLocks/>
            </p:cNvSpPr>
            <p:nvPr/>
          </p:nvSpPr>
          <p:spPr bwMode="auto">
            <a:xfrm>
              <a:off x="9744409" y="4918749"/>
              <a:ext cx="151346" cy="171720"/>
            </a:xfrm>
            <a:custGeom>
              <a:avLst/>
              <a:gdLst>
                <a:gd name="T0" fmla="*/ 21 w 52"/>
                <a:gd name="T1" fmla="*/ 0 h 59"/>
                <a:gd name="T2" fmla="*/ 31 w 52"/>
                <a:gd name="T3" fmla="*/ 4 h 59"/>
                <a:gd name="T4" fmla="*/ 38 w 52"/>
                <a:gd name="T5" fmla="*/ 11 h 59"/>
                <a:gd name="T6" fmla="*/ 38 w 52"/>
                <a:gd name="T7" fmla="*/ 17 h 59"/>
                <a:gd name="T8" fmla="*/ 45 w 52"/>
                <a:gd name="T9" fmla="*/ 17 h 59"/>
                <a:gd name="T10" fmla="*/ 52 w 52"/>
                <a:gd name="T11" fmla="*/ 24 h 59"/>
                <a:gd name="T12" fmla="*/ 49 w 52"/>
                <a:gd name="T13" fmla="*/ 42 h 59"/>
                <a:gd name="T14" fmla="*/ 38 w 52"/>
                <a:gd name="T15" fmla="*/ 42 h 59"/>
                <a:gd name="T16" fmla="*/ 38 w 52"/>
                <a:gd name="T17" fmla="*/ 56 h 59"/>
                <a:gd name="T18" fmla="*/ 31 w 52"/>
                <a:gd name="T19" fmla="*/ 59 h 59"/>
                <a:gd name="T20" fmla="*/ 24 w 52"/>
                <a:gd name="T21" fmla="*/ 59 h 59"/>
                <a:gd name="T22" fmla="*/ 0 w 52"/>
                <a:gd name="T23" fmla="*/ 49 h 59"/>
                <a:gd name="T24" fmla="*/ 10 w 52"/>
                <a:gd name="T25" fmla="*/ 42 h 59"/>
                <a:gd name="T26" fmla="*/ 10 w 52"/>
                <a:gd name="T27" fmla="*/ 28 h 59"/>
                <a:gd name="T28" fmla="*/ 10 w 52"/>
                <a:gd name="T29" fmla="*/ 21 h 59"/>
                <a:gd name="T30" fmla="*/ 10 w 52"/>
                <a:gd name="T31" fmla="*/ 11 h 59"/>
                <a:gd name="T32" fmla="*/ 17 w 52"/>
                <a:gd name="T33" fmla="*/ 0 h 59"/>
                <a:gd name="T34" fmla="*/ 21 w 52"/>
                <a:gd name="T3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9">
                  <a:moveTo>
                    <a:pt x="21" y="0"/>
                  </a:moveTo>
                  <a:lnTo>
                    <a:pt x="31" y="4"/>
                  </a:lnTo>
                  <a:lnTo>
                    <a:pt x="38" y="11"/>
                  </a:lnTo>
                  <a:lnTo>
                    <a:pt x="38" y="17"/>
                  </a:lnTo>
                  <a:lnTo>
                    <a:pt x="45" y="17"/>
                  </a:lnTo>
                  <a:lnTo>
                    <a:pt x="52" y="24"/>
                  </a:lnTo>
                  <a:lnTo>
                    <a:pt x="49" y="42"/>
                  </a:lnTo>
                  <a:lnTo>
                    <a:pt x="38" y="42"/>
                  </a:lnTo>
                  <a:lnTo>
                    <a:pt x="38" y="56"/>
                  </a:lnTo>
                  <a:lnTo>
                    <a:pt x="31" y="59"/>
                  </a:lnTo>
                  <a:lnTo>
                    <a:pt x="24" y="59"/>
                  </a:lnTo>
                  <a:lnTo>
                    <a:pt x="0" y="49"/>
                  </a:lnTo>
                  <a:lnTo>
                    <a:pt x="10" y="42"/>
                  </a:lnTo>
                  <a:lnTo>
                    <a:pt x="10" y="28"/>
                  </a:lnTo>
                  <a:lnTo>
                    <a:pt x="10" y="21"/>
                  </a:lnTo>
                  <a:lnTo>
                    <a:pt x="10" y="11"/>
                  </a:lnTo>
                  <a:lnTo>
                    <a:pt x="17" y="0"/>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2" name="Freeform 130">
              <a:extLst>
                <a:ext uri="{FF2B5EF4-FFF2-40B4-BE49-F238E27FC236}">
                  <a16:creationId xmlns:a16="http://schemas.microsoft.com/office/drawing/2014/main" id="{A0D9446A-E46C-2AC9-F7C5-3A30C08549B4}"/>
                </a:ext>
                <a:ext uri="{C183D7F6-B498-43B3-948B-1728B52AA6E4}">
                  <adec:decorative xmlns:adec="http://schemas.microsoft.com/office/drawing/2017/decorative" val="1"/>
                </a:ext>
              </a:extLst>
            </p:cNvPr>
            <p:cNvSpPr>
              <a:spLocks/>
            </p:cNvSpPr>
            <p:nvPr/>
          </p:nvSpPr>
          <p:spPr bwMode="auto">
            <a:xfrm>
              <a:off x="9875381" y="5372786"/>
              <a:ext cx="224109" cy="253214"/>
            </a:xfrm>
            <a:custGeom>
              <a:avLst/>
              <a:gdLst>
                <a:gd name="T0" fmla="*/ 11 w 77"/>
                <a:gd name="T1" fmla="*/ 11 h 87"/>
                <a:gd name="T2" fmla="*/ 25 w 77"/>
                <a:gd name="T3" fmla="*/ 0 h 87"/>
                <a:gd name="T4" fmla="*/ 35 w 77"/>
                <a:gd name="T5" fmla="*/ 4 h 87"/>
                <a:gd name="T6" fmla="*/ 52 w 77"/>
                <a:gd name="T7" fmla="*/ 38 h 87"/>
                <a:gd name="T8" fmla="*/ 42 w 77"/>
                <a:gd name="T9" fmla="*/ 49 h 87"/>
                <a:gd name="T10" fmla="*/ 52 w 77"/>
                <a:gd name="T11" fmla="*/ 59 h 87"/>
                <a:gd name="T12" fmla="*/ 66 w 77"/>
                <a:gd name="T13" fmla="*/ 52 h 87"/>
                <a:gd name="T14" fmla="*/ 77 w 77"/>
                <a:gd name="T15" fmla="*/ 66 h 87"/>
                <a:gd name="T16" fmla="*/ 73 w 77"/>
                <a:gd name="T17" fmla="*/ 77 h 87"/>
                <a:gd name="T18" fmla="*/ 42 w 77"/>
                <a:gd name="T19" fmla="*/ 77 h 87"/>
                <a:gd name="T20" fmla="*/ 35 w 77"/>
                <a:gd name="T21" fmla="*/ 87 h 87"/>
                <a:gd name="T22" fmla="*/ 31 w 77"/>
                <a:gd name="T23" fmla="*/ 77 h 87"/>
                <a:gd name="T24" fmla="*/ 11 w 77"/>
                <a:gd name="T25" fmla="*/ 80 h 87"/>
                <a:gd name="T26" fmla="*/ 7 w 77"/>
                <a:gd name="T27" fmla="*/ 66 h 87"/>
                <a:gd name="T28" fmla="*/ 7 w 77"/>
                <a:gd name="T29" fmla="*/ 59 h 87"/>
                <a:gd name="T30" fmla="*/ 0 w 77"/>
                <a:gd name="T31" fmla="*/ 45 h 87"/>
                <a:gd name="T32" fmla="*/ 11 w 77"/>
                <a:gd name="T33"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87">
                  <a:moveTo>
                    <a:pt x="11" y="11"/>
                  </a:moveTo>
                  <a:lnTo>
                    <a:pt x="25" y="0"/>
                  </a:lnTo>
                  <a:lnTo>
                    <a:pt x="35" y="4"/>
                  </a:lnTo>
                  <a:lnTo>
                    <a:pt x="52" y="38"/>
                  </a:lnTo>
                  <a:lnTo>
                    <a:pt x="42" y="49"/>
                  </a:lnTo>
                  <a:lnTo>
                    <a:pt x="52" y="59"/>
                  </a:lnTo>
                  <a:lnTo>
                    <a:pt x="66" y="52"/>
                  </a:lnTo>
                  <a:lnTo>
                    <a:pt x="77" y="66"/>
                  </a:lnTo>
                  <a:lnTo>
                    <a:pt x="73" y="77"/>
                  </a:lnTo>
                  <a:lnTo>
                    <a:pt x="42" y="77"/>
                  </a:lnTo>
                  <a:lnTo>
                    <a:pt x="35" y="87"/>
                  </a:lnTo>
                  <a:lnTo>
                    <a:pt x="31" y="77"/>
                  </a:lnTo>
                  <a:lnTo>
                    <a:pt x="11" y="80"/>
                  </a:lnTo>
                  <a:lnTo>
                    <a:pt x="7" y="66"/>
                  </a:lnTo>
                  <a:lnTo>
                    <a:pt x="7" y="59"/>
                  </a:lnTo>
                  <a:lnTo>
                    <a:pt x="0" y="45"/>
                  </a:lnTo>
                  <a:lnTo>
                    <a:pt x="11"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3" name="Freeform 131">
              <a:extLst>
                <a:ext uri="{FF2B5EF4-FFF2-40B4-BE49-F238E27FC236}">
                  <a16:creationId xmlns:a16="http://schemas.microsoft.com/office/drawing/2014/main" id="{52497985-F7BC-49DD-5E49-31F2A4EE210A}"/>
                </a:ext>
                <a:ext uri="{C183D7F6-B498-43B3-948B-1728B52AA6E4}">
                  <adec:decorative xmlns:adec="http://schemas.microsoft.com/office/drawing/2017/decorative" val="1"/>
                </a:ext>
              </a:extLst>
            </p:cNvPr>
            <p:cNvSpPr>
              <a:spLocks/>
            </p:cNvSpPr>
            <p:nvPr/>
          </p:nvSpPr>
          <p:spPr bwMode="auto">
            <a:xfrm>
              <a:off x="9927769" y="4837255"/>
              <a:ext cx="221198" cy="232840"/>
            </a:xfrm>
            <a:custGeom>
              <a:avLst/>
              <a:gdLst>
                <a:gd name="T0" fmla="*/ 48 w 76"/>
                <a:gd name="T1" fmla="*/ 0 h 80"/>
                <a:gd name="T2" fmla="*/ 52 w 76"/>
                <a:gd name="T3" fmla="*/ 11 h 80"/>
                <a:gd name="T4" fmla="*/ 59 w 76"/>
                <a:gd name="T5" fmla="*/ 21 h 80"/>
                <a:gd name="T6" fmla="*/ 66 w 76"/>
                <a:gd name="T7" fmla="*/ 21 h 80"/>
                <a:gd name="T8" fmla="*/ 66 w 76"/>
                <a:gd name="T9" fmla="*/ 32 h 80"/>
                <a:gd name="T10" fmla="*/ 73 w 76"/>
                <a:gd name="T11" fmla="*/ 39 h 80"/>
                <a:gd name="T12" fmla="*/ 66 w 76"/>
                <a:gd name="T13" fmla="*/ 49 h 80"/>
                <a:gd name="T14" fmla="*/ 76 w 76"/>
                <a:gd name="T15" fmla="*/ 80 h 80"/>
                <a:gd name="T16" fmla="*/ 59 w 76"/>
                <a:gd name="T17" fmla="*/ 73 h 80"/>
                <a:gd name="T18" fmla="*/ 48 w 76"/>
                <a:gd name="T19" fmla="*/ 80 h 80"/>
                <a:gd name="T20" fmla="*/ 38 w 76"/>
                <a:gd name="T21" fmla="*/ 63 h 80"/>
                <a:gd name="T22" fmla="*/ 27 w 76"/>
                <a:gd name="T23" fmla="*/ 52 h 80"/>
                <a:gd name="T24" fmla="*/ 27 w 76"/>
                <a:gd name="T25" fmla="*/ 39 h 80"/>
                <a:gd name="T26" fmla="*/ 20 w 76"/>
                <a:gd name="T27" fmla="*/ 39 h 80"/>
                <a:gd name="T28" fmla="*/ 0 w 76"/>
                <a:gd name="T29" fmla="*/ 28 h 80"/>
                <a:gd name="T30" fmla="*/ 3 w 76"/>
                <a:gd name="T31" fmla="*/ 21 h 80"/>
                <a:gd name="T32" fmla="*/ 7 w 76"/>
                <a:gd name="T33" fmla="*/ 14 h 80"/>
                <a:gd name="T34" fmla="*/ 20 w 76"/>
                <a:gd name="T35" fmla="*/ 7 h 80"/>
                <a:gd name="T36" fmla="*/ 38 w 76"/>
                <a:gd name="T37" fmla="*/ 11 h 80"/>
                <a:gd name="T38" fmla="*/ 41 w 76"/>
                <a:gd name="T39" fmla="*/ 4 h 80"/>
                <a:gd name="T40" fmla="*/ 48 w 76"/>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80">
                  <a:moveTo>
                    <a:pt x="48" y="0"/>
                  </a:moveTo>
                  <a:lnTo>
                    <a:pt x="52" y="11"/>
                  </a:lnTo>
                  <a:lnTo>
                    <a:pt x="59" y="21"/>
                  </a:lnTo>
                  <a:lnTo>
                    <a:pt x="66" y="21"/>
                  </a:lnTo>
                  <a:lnTo>
                    <a:pt x="66" y="32"/>
                  </a:lnTo>
                  <a:lnTo>
                    <a:pt x="73" y="39"/>
                  </a:lnTo>
                  <a:lnTo>
                    <a:pt x="66" y="49"/>
                  </a:lnTo>
                  <a:lnTo>
                    <a:pt x="76" y="80"/>
                  </a:lnTo>
                  <a:lnTo>
                    <a:pt x="59" y="73"/>
                  </a:lnTo>
                  <a:lnTo>
                    <a:pt x="48" y="80"/>
                  </a:lnTo>
                  <a:lnTo>
                    <a:pt x="38" y="63"/>
                  </a:lnTo>
                  <a:lnTo>
                    <a:pt x="27" y="52"/>
                  </a:lnTo>
                  <a:lnTo>
                    <a:pt x="27" y="39"/>
                  </a:lnTo>
                  <a:lnTo>
                    <a:pt x="20" y="39"/>
                  </a:lnTo>
                  <a:lnTo>
                    <a:pt x="0" y="28"/>
                  </a:lnTo>
                  <a:lnTo>
                    <a:pt x="3" y="21"/>
                  </a:lnTo>
                  <a:lnTo>
                    <a:pt x="7" y="14"/>
                  </a:lnTo>
                  <a:lnTo>
                    <a:pt x="20" y="7"/>
                  </a:lnTo>
                  <a:lnTo>
                    <a:pt x="38" y="11"/>
                  </a:lnTo>
                  <a:lnTo>
                    <a:pt x="41" y="4"/>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4" name="Freeform 132">
              <a:extLst>
                <a:ext uri="{FF2B5EF4-FFF2-40B4-BE49-F238E27FC236}">
                  <a16:creationId xmlns:a16="http://schemas.microsoft.com/office/drawing/2014/main" id="{CF4035D1-9CC1-F478-6FFC-3A47B35B8946}"/>
                </a:ext>
                <a:ext uri="{C183D7F6-B498-43B3-948B-1728B52AA6E4}">
                  <adec:decorative xmlns:adec="http://schemas.microsoft.com/office/drawing/2017/decorative" val="1"/>
                </a:ext>
              </a:extLst>
            </p:cNvPr>
            <p:cNvSpPr>
              <a:spLocks/>
            </p:cNvSpPr>
            <p:nvPr/>
          </p:nvSpPr>
          <p:spPr bwMode="auto">
            <a:xfrm>
              <a:off x="9622169" y="5061363"/>
              <a:ext cx="293961" cy="352171"/>
            </a:xfrm>
            <a:custGeom>
              <a:avLst/>
              <a:gdLst>
                <a:gd name="T0" fmla="*/ 77 w 101"/>
                <a:gd name="T1" fmla="*/ 48 h 121"/>
                <a:gd name="T2" fmla="*/ 101 w 101"/>
                <a:gd name="T3" fmla="*/ 76 h 121"/>
                <a:gd name="T4" fmla="*/ 94 w 101"/>
                <a:gd name="T5" fmla="*/ 93 h 121"/>
                <a:gd name="T6" fmla="*/ 87 w 101"/>
                <a:gd name="T7" fmla="*/ 97 h 121"/>
                <a:gd name="T8" fmla="*/ 84 w 101"/>
                <a:gd name="T9" fmla="*/ 104 h 121"/>
                <a:gd name="T10" fmla="*/ 66 w 101"/>
                <a:gd name="T11" fmla="*/ 100 h 121"/>
                <a:gd name="T12" fmla="*/ 42 w 101"/>
                <a:gd name="T13" fmla="*/ 90 h 121"/>
                <a:gd name="T14" fmla="*/ 35 w 101"/>
                <a:gd name="T15" fmla="*/ 104 h 121"/>
                <a:gd name="T16" fmla="*/ 39 w 101"/>
                <a:gd name="T17" fmla="*/ 111 h 121"/>
                <a:gd name="T18" fmla="*/ 39 w 101"/>
                <a:gd name="T19" fmla="*/ 121 h 121"/>
                <a:gd name="T20" fmla="*/ 25 w 101"/>
                <a:gd name="T21" fmla="*/ 118 h 121"/>
                <a:gd name="T22" fmla="*/ 28 w 101"/>
                <a:gd name="T23" fmla="*/ 114 h 121"/>
                <a:gd name="T24" fmla="*/ 25 w 101"/>
                <a:gd name="T25" fmla="*/ 111 h 121"/>
                <a:gd name="T26" fmla="*/ 14 w 101"/>
                <a:gd name="T27" fmla="*/ 107 h 121"/>
                <a:gd name="T28" fmla="*/ 14 w 101"/>
                <a:gd name="T29" fmla="*/ 93 h 121"/>
                <a:gd name="T30" fmla="*/ 25 w 101"/>
                <a:gd name="T31" fmla="*/ 93 h 121"/>
                <a:gd name="T32" fmla="*/ 21 w 101"/>
                <a:gd name="T33" fmla="*/ 90 h 121"/>
                <a:gd name="T34" fmla="*/ 21 w 101"/>
                <a:gd name="T35" fmla="*/ 83 h 121"/>
                <a:gd name="T36" fmla="*/ 11 w 101"/>
                <a:gd name="T37" fmla="*/ 73 h 121"/>
                <a:gd name="T38" fmla="*/ 0 w 101"/>
                <a:gd name="T39" fmla="*/ 59 h 121"/>
                <a:gd name="T40" fmla="*/ 7 w 101"/>
                <a:gd name="T41" fmla="*/ 45 h 121"/>
                <a:gd name="T42" fmla="*/ 11 w 101"/>
                <a:gd name="T43" fmla="*/ 48 h 121"/>
                <a:gd name="T44" fmla="*/ 21 w 101"/>
                <a:gd name="T45" fmla="*/ 34 h 121"/>
                <a:gd name="T46" fmla="*/ 32 w 101"/>
                <a:gd name="T47" fmla="*/ 31 h 121"/>
                <a:gd name="T48" fmla="*/ 32 w 101"/>
                <a:gd name="T49" fmla="*/ 14 h 121"/>
                <a:gd name="T50" fmla="*/ 42 w 101"/>
                <a:gd name="T51" fmla="*/ 0 h 121"/>
                <a:gd name="T52" fmla="*/ 66 w 101"/>
                <a:gd name="T53" fmla="*/ 10 h 121"/>
                <a:gd name="T54" fmla="*/ 73 w 101"/>
                <a:gd name="T55" fmla="*/ 10 h 121"/>
                <a:gd name="T56" fmla="*/ 80 w 101"/>
                <a:gd name="T57" fmla="*/ 24 h 121"/>
                <a:gd name="T58" fmla="*/ 77 w 101"/>
                <a:gd name="T59" fmla="*/ 34 h 121"/>
                <a:gd name="T60" fmla="*/ 80 w 101"/>
                <a:gd name="T61" fmla="*/ 41 h 121"/>
                <a:gd name="T62" fmla="*/ 77 w 101"/>
                <a:gd name="T63" fmla="*/ 4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121">
                  <a:moveTo>
                    <a:pt x="77" y="48"/>
                  </a:moveTo>
                  <a:lnTo>
                    <a:pt x="101" y="76"/>
                  </a:lnTo>
                  <a:lnTo>
                    <a:pt x="94" y="93"/>
                  </a:lnTo>
                  <a:lnTo>
                    <a:pt x="87" y="97"/>
                  </a:lnTo>
                  <a:lnTo>
                    <a:pt x="84" y="104"/>
                  </a:lnTo>
                  <a:lnTo>
                    <a:pt x="66" y="100"/>
                  </a:lnTo>
                  <a:lnTo>
                    <a:pt x="42" y="90"/>
                  </a:lnTo>
                  <a:lnTo>
                    <a:pt x="35" y="104"/>
                  </a:lnTo>
                  <a:lnTo>
                    <a:pt x="39" y="111"/>
                  </a:lnTo>
                  <a:lnTo>
                    <a:pt x="39" y="121"/>
                  </a:lnTo>
                  <a:lnTo>
                    <a:pt x="25" y="118"/>
                  </a:lnTo>
                  <a:lnTo>
                    <a:pt x="28" y="114"/>
                  </a:lnTo>
                  <a:lnTo>
                    <a:pt x="25" y="111"/>
                  </a:lnTo>
                  <a:lnTo>
                    <a:pt x="14" y="107"/>
                  </a:lnTo>
                  <a:lnTo>
                    <a:pt x="14" y="93"/>
                  </a:lnTo>
                  <a:lnTo>
                    <a:pt x="25" y="93"/>
                  </a:lnTo>
                  <a:lnTo>
                    <a:pt x="21" y="90"/>
                  </a:lnTo>
                  <a:lnTo>
                    <a:pt x="21" y="83"/>
                  </a:lnTo>
                  <a:lnTo>
                    <a:pt x="11" y="73"/>
                  </a:lnTo>
                  <a:lnTo>
                    <a:pt x="0" y="59"/>
                  </a:lnTo>
                  <a:lnTo>
                    <a:pt x="7" y="45"/>
                  </a:lnTo>
                  <a:lnTo>
                    <a:pt x="11" y="48"/>
                  </a:lnTo>
                  <a:lnTo>
                    <a:pt x="21" y="34"/>
                  </a:lnTo>
                  <a:lnTo>
                    <a:pt x="32" y="31"/>
                  </a:lnTo>
                  <a:lnTo>
                    <a:pt x="32" y="14"/>
                  </a:lnTo>
                  <a:lnTo>
                    <a:pt x="42" y="0"/>
                  </a:lnTo>
                  <a:lnTo>
                    <a:pt x="66" y="10"/>
                  </a:lnTo>
                  <a:lnTo>
                    <a:pt x="73" y="10"/>
                  </a:lnTo>
                  <a:lnTo>
                    <a:pt x="80" y="24"/>
                  </a:lnTo>
                  <a:lnTo>
                    <a:pt x="77" y="34"/>
                  </a:lnTo>
                  <a:lnTo>
                    <a:pt x="80" y="41"/>
                  </a:lnTo>
                  <a:lnTo>
                    <a:pt x="77"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5" name="Freeform 133">
              <a:extLst>
                <a:ext uri="{FF2B5EF4-FFF2-40B4-BE49-F238E27FC236}">
                  <a16:creationId xmlns:a16="http://schemas.microsoft.com/office/drawing/2014/main" id="{C5296C12-E781-1534-D62C-1319AAED688A}"/>
                </a:ext>
                <a:ext uri="{C183D7F6-B498-43B3-948B-1728B52AA6E4}">
                  <adec:decorative xmlns:adec="http://schemas.microsoft.com/office/drawing/2017/decorative" val="1"/>
                </a:ext>
              </a:extLst>
            </p:cNvPr>
            <p:cNvSpPr>
              <a:spLocks/>
            </p:cNvSpPr>
            <p:nvPr/>
          </p:nvSpPr>
          <p:spPr bwMode="auto">
            <a:xfrm>
              <a:off x="10006354" y="5160320"/>
              <a:ext cx="203735" cy="273587"/>
            </a:xfrm>
            <a:custGeom>
              <a:avLst/>
              <a:gdLst>
                <a:gd name="T0" fmla="*/ 7 w 70"/>
                <a:gd name="T1" fmla="*/ 11 h 94"/>
                <a:gd name="T2" fmla="*/ 11 w 70"/>
                <a:gd name="T3" fmla="*/ 4 h 94"/>
                <a:gd name="T4" fmla="*/ 21 w 70"/>
                <a:gd name="T5" fmla="*/ 4 h 94"/>
                <a:gd name="T6" fmla="*/ 28 w 70"/>
                <a:gd name="T7" fmla="*/ 11 h 94"/>
                <a:gd name="T8" fmla="*/ 32 w 70"/>
                <a:gd name="T9" fmla="*/ 0 h 94"/>
                <a:gd name="T10" fmla="*/ 46 w 70"/>
                <a:gd name="T11" fmla="*/ 0 h 94"/>
                <a:gd name="T12" fmla="*/ 52 w 70"/>
                <a:gd name="T13" fmla="*/ 18 h 94"/>
                <a:gd name="T14" fmla="*/ 49 w 70"/>
                <a:gd name="T15" fmla="*/ 25 h 94"/>
                <a:gd name="T16" fmla="*/ 52 w 70"/>
                <a:gd name="T17" fmla="*/ 45 h 94"/>
                <a:gd name="T18" fmla="*/ 56 w 70"/>
                <a:gd name="T19" fmla="*/ 59 h 94"/>
                <a:gd name="T20" fmla="*/ 70 w 70"/>
                <a:gd name="T21" fmla="*/ 80 h 94"/>
                <a:gd name="T22" fmla="*/ 63 w 70"/>
                <a:gd name="T23" fmla="*/ 94 h 94"/>
                <a:gd name="T24" fmla="*/ 52 w 70"/>
                <a:gd name="T25" fmla="*/ 91 h 94"/>
                <a:gd name="T26" fmla="*/ 49 w 70"/>
                <a:gd name="T27" fmla="*/ 94 h 94"/>
                <a:gd name="T28" fmla="*/ 28 w 70"/>
                <a:gd name="T29" fmla="*/ 87 h 94"/>
                <a:gd name="T30" fmla="*/ 14 w 70"/>
                <a:gd name="T31" fmla="*/ 66 h 94"/>
                <a:gd name="T32" fmla="*/ 0 w 70"/>
                <a:gd name="T33" fmla="*/ 59 h 94"/>
                <a:gd name="T34" fmla="*/ 4 w 70"/>
                <a:gd name="T35" fmla="*/ 42 h 94"/>
                <a:gd name="T36" fmla="*/ 0 w 70"/>
                <a:gd name="T37" fmla="*/ 35 h 94"/>
                <a:gd name="T38" fmla="*/ 11 w 70"/>
                <a:gd name="T39" fmla="*/ 25 h 94"/>
                <a:gd name="T40" fmla="*/ 7 w 70"/>
                <a:gd name="T41"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94">
                  <a:moveTo>
                    <a:pt x="7" y="11"/>
                  </a:moveTo>
                  <a:lnTo>
                    <a:pt x="11" y="4"/>
                  </a:lnTo>
                  <a:lnTo>
                    <a:pt x="21" y="4"/>
                  </a:lnTo>
                  <a:lnTo>
                    <a:pt x="28" y="11"/>
                  </a:lnTo>
                  <a:lnTo>
                    <a:pt x="32" y="0"/>
                  </a:lnTo>
                  <a:lnTo>
                    <a:pt x="46" y="0"/>
                  </a:lnTo>
                  <a:lnTo>
                    <a:pt x="52" y="18"/>
                  </a:lnTo>
                  <a:lnTo>
                    <a:pt x="49" y="25"/>
                  </a:lnTo>
                  <a:lnTo>
                    <a:pt x="52" y="45"/>
                  </a:lnTo>
                  <a:lnTo>
                    <a:pt x="56" y="59"/>
                  </a:lnTo>
                  <a:lnTo>
                    <a:pt x="70" y="80"/>
                  </a:lnTo>
                  <a:lnTo>
                    <a:pt x="63" y="94"/>
                  </a:lnTo>
                  <a:lnTo>
                    <a:pt x="52" y="91"/>
                  </a:lnTo>
                  <a:lnTo>
                    <a:pt x="49" y="94"/>
                  </a:lnTo>
                  <a:lnTo>
                    <a:pt x="28" y="87"/>
                  </a:lnTo>
                  <a:lnTo>
                    <a:pt x="14" y="66"/>
                  </a:lnTo>
                  <a:lnTo>
                    <a:pt x="0" y="59"/>
                  </a:lnTo>
                  <a:lnTo>
                    <a:pt x="4" y="42"/>
                  </a:lnTo>
                  <a:lnTo>
                    <a:pt x="0" y="35"/>
                  </a:lnTo>
                  <a:lnTo>
                    <a:pt x="11" y="25"/>
                  </a:lnTo>
                  <a:lnTo>
                    <a:pt x="7"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6" name="Freeform 134">
              <a:extLst>
                <a:ext uri="{FF2B5EF4-FFF2-40B4-BE49-F238E27FC236}">
                  <a16:creationId xmlns:a16="http://schemas.microsoft.com/office/drawing/2014/main" id="{353C889B-8C66-B761-6DFF-11D10D7D5FDC}"/>
                </a:ext>
                <a:ext uri="{C183D7F6-B498-43B3-948B-1728B52AA6E4}">
                  <adec:decorative xmlns:adec="http://schemas.microsoft.com/office/drawing/2017/decorative" val="1"/>
                </a:ext>
              </a:extLst>
            </p:cNvPr>
            <p:cNvSpPr>
              <a:spLocks/>
            </p:cNvSpPr>
            <p:nvPr/>
          </p:nvSpPr>
          <p:spPr bwMode="auto">
            <a:xfrm>
              <a:off x="9805529" y="4837255"/>
              <a:ext cx="142615" cy="113510"/>
            </a:xfrm>
            <a:custGeom>
              <a:avLst/>
              <a:gdLst>
                <a:gd name="T0" fmla="*/ 35 w 49"/>
                <a:gd name="T1" fmla="*/ 0 h 39"/>
                <a:gd name="T2" fmla="*/ 45 w 49"/>
                <a:gd name="T3" fmla="*/ 4 h 39"/>
                <a:gd name="T4" fmla="*/ 49 w 49"/>
                <a:gd name="T5" fmla="*/ 14 h 39"/>
                <a:gd name="T6" fmla="*/ 45 w 49"/>
                <a:gd name="T7" fmla="*/ 21 h 39"/>
                <a:gd name="T8" fmla="*/ 42 w 49"/>
                <a:gd name="T9" fmla="*/ 28 h 39"/>
                <a:gd name="T10" fmla="*/ 42 w 49"/>
                <a:gd name="T11" fmla="*/ 35 h 39"/>
                <a:gd name="T12" fmla="*/ 31 w 49"/>
                <a:gd name="T13" fmla="*/ 35 h 39"/>
                <a:gd name="T14" fmla="*/ 17 w 49"/>
                <a:gd name="T15" fmla="*/ 39 h 39"/>
                <a:gd name="T16" fmla="*/ 10 w 49"/>
                <a:gd name="T17" fmla="*/ 32 h 39"/>
                <a:gd name="T18" fmla="*/ 0 w 49"/>
                <a:gd name="T19" fmla="*/ 28 h 39"/>
                <a:gd name="T20" fmla="*/ 7 w 49"/>
                <a:gd name="T21" fmla="*/ 4 h 39"/>
                <a:gd name="T22" fmla="*/ 28 w 49"/>
                <a:gd name="T23" fmla="*/ 7 h 39"/>
                <a:gd name="T24" fmla="*/ 35 w 49"/>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9">
                  <a:moveTo>
                    <a:pt x="35" y="0"/>
                  </a:moveTo>
                  <a:lnTo>
                    <a:pt x="45" y="4"/>
                  </a:lnTo>
                  <a:lnTo>
                    <a:pt x="49" y="14"/>
                  </a:lnTo>
                  <a:lnTo>
                    <a:pt x="45" y="21"/>
                  </a:lnTo>
                  <a:lnTo>
                    <a:pt x="42" y="28"/>
                  </a:lnTo>
                  <a:lnTo>
                    <a:pt x="42" y="35"/>
                  </a:lnTo>
                  <a:lnTo>
                    <a:pt x="31" y="35"/>
                  </a:lnTo>
                  <a:lnTo>
                    <a:pt x="17" y="39"/>
                  </a:lnTo>
                  <a:lnTo>
                    <a:pt x="10" y="32"/>
                  </a:lnTo>
                  <a:lnTo>
                    <a:pt x="0" y="28"/>
                  </a:lnTo>
                  <a:lnTo>
                    <a:pt x="7" y="4"/>
                  </a:lnTo>
                  <a:lnTo>
                    <a:pt x="28" y="7"/>
                  </a:lnTo>
                  <a:lnTo>
                    <a:pt x="3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7" name="Freeform 135">
              <a:extLst>
                <a:ext uri="{FF2B5EF4-FFF2-40B4-BE49-F238E27FC236}">
                  <a16:creationId xmlns:a16="http://schemas.microsoft.com/office/drawing/2014/main" id="{C985CCAE-24C9-8C0D-F76D-3E5014335979}"/>
                </a:ext>
                <a:ext uri="{C183D7F6-B498-43B3-948B-1728B52AA6E4}">
                  <adec:decorative xmlns:adec="http://schemas.microsoft.com/office/drawing/2017/decorative" val="1"/>
                </a:ext>
              </a:extLst>
            </p:cNvPr>
            <p:cNvSpPr>
              <a:spLocks/>
            </p:cNvSpPr>
            <p:nvPr/>
          </p:nvSpPr>
          <p:spPr bwMode="auto">
            <a:xfrm>
              <a:off x="9814262" y="4182392"/>
              <a:ext cx="293961" cy="232840"/>
            </a:xfrm>
            <a:custGeom>
              <a:avLst/>
              <a:gdLst>
                <a:gd name="T0" fmla="*/ 21 w 101"/>
                <a:gd name="T1" fmla="*/ 3 h 80"/>
                <a:gd name="T2" fmla="*/ 46 w 101"/>
                <a:gd name="T3" fmla="*/ 21 h 80"/>
                <a:gd name="T4" fmla="*/ 59 w 101"/>
                <a:gd name="T5" fmla="*/ 21 h 80"/>
                <a:gd name="T6" fmla="*/ 66 w 101"/>
                <a:gd name="T7" fmla="*/ 24 h 80"/>
                <a:gd name="T8" fmla="*/ 77 w 101"/>
                <a:gd name="T9" fmla="*/ 42 h 80"/>
                <a:gd name="T10" fmla="*/ 98 w 101"/>
                <a:gd name="T11" fmla="*/ 38 h 80"/>
                <a:gd name="T12" fmla="*/ 94 w 101"/>
                <a:gd name="T13" fmla="*/ 55 h 80"/>
                <a:gd name="T14" fmla="*/ 98 w 101"/>
                <a:gd name="T15" fmla="*/ 66 h 80"/>
                <a:gd name="T16" fmla="*/ 101 w 101"/>
                <a:gd name="T17" fmla="*/ 76 h 80"/>
                <a:gd name="T18" fmla="*/ 77 w 101"/>
                <a:gd name="T19" fmla="*/ 69 h 80"/>
                <a:gd name="T20" fmla="*/ 59 w 101"/>
                <a:gd name="T21" fmla="*/ 73 h 80"/>
                <a:gd name="T22" fmla="*/ 52 w 101"/>
                <a:gd name="T23" fmla="*/ 80 h 80"/>
                <a:gd name="T24" fmla="*/ 46 w 101"/>
                <a:gd name="T25" fmla="*/ 80 h 80"/>
                <a:gd name="T26" fmla="*/ 21 w 101"/>
                <a:gd name="T27" fmla="*/ 69 h 80"/>
                <a:gd name="T28" fmla="*/ 0 w 101"/>
                <a:gd name="T29" fmla="*/ 31 h 80"/>
                <a:gd name="T30" fmla="*/ 4 w 101"/>
                <a:gd name="T31" fmla="*/ 3 h 80"/>
                <a:gd name="T32" fmla="*/ 14 w 101"/>
                <a:gd name="T33" fmla="*/ 0 h 80"/>
                <a:gd name="T34" fmla="*/ 21 w 101"/>
                <a:gd name="T35" fmla="*/ 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80">
                  <a:moveTo>
                    <a:pt x="21" y="3"/>
                  </a:moveTo>
                  <a:lnTo>
                    <a:pt x="46" y="21"/>
                  </a:lnTo>
                  <a:lnTo>
                    <a:pt x="59" y="21"/>
                  </a:lnTo>
                  <a:lnTo>
                    <a:pt x="66" y="24"/>
                  </a:lnTo>
                  <a:lnTo>
                    <a:pt x="77" y="42"/>
                  </a:lnTo>
                  <a:lnTo>
                    <a:pt x="98" y="38"/>
                  </a:lnTo>
                  <a:lnTo>
                    <a:pt x="94" y="55"/>
                  </a:lnTo>
                  <a:lnTo>
                    <a:pt x="98" y="66"/>
                  </a:lnTo>
                  <a:lnTo>
                    <a:pt x="101" y="76"/>
                  </a:lnTo>
                  <a:lnTo>
                    <a:pt x="77" y="69"/>
                  </a:lnTo>
                  <a:lnTo>
                    <a:pt x="59" y="73"/>
                  </a:lnTo>
                  <a:lnTo>
                    <a:pt x="52" y="80"/>
                  </a:lnTo>
                  <a:lnTo>
                    <a:pt x="46" y="80"/>
                  </a:lnTo>
                  <a:lnTo>
                    <a:pt x="21" y="69"/>
                  </a:lnTo>
                  <a:lnTo>
                    <a:pt x="0" y="31"/>
                  </a:lnTo>
                  <a:lnTo>
                    <a:pt x="4" y="3"/>
                  </a:lnTo>
                  <a:lnTo>
                    <a:pt x="14"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8" name="Freeform 136">
              <a:extLst>
                <a:ext uri="{FF2B5EF4-FFF2-40B4-BE49-F238E27FC236}">
                  <a16:creationId xmlns:a16="http://schemas.microsoft.com/office/drawing/2014/main" id="{77AF2E0A-A1F5-7F32-2A27-3BC29B968145}"/>
                </a:ext>
                <a:ext uri="{C183D7F6-B498-43B3-948B-1728B52AA6E4}">
                  <adec:decorative xmlns:adec="http://schemas.microsoft.com/office/drawing/2017/decorative" val="1"/>
                </a:ext>
              </a:extLst>
            </p:cNvPr>
            <p:cNvSpPr>
              <a:spLocks/>
            </p:cNvSpPr>
            <p:nvPr/>
          </p:nvSpPr>
          <p:spPr bwMode="auto">
            <a:xfrm>
              <a:off x="9793886" y="4505458"/>
              <a:ext cx="183362" cy="171720"/>
            </a:xfrm>
            <a:custGeom>
              <a:avLst/>
              <a:gdLst>
                <a:gd name="T0" fmla="*/ 0 w 63"/>
                <a:gd name="T1" fmla="*/ 14 h 59"/>
                <a:gd name="T2" fmla="*/ 11 w 63"/>
                <a:gd name="T3" fmla="*/ 14 h 59"/>
                <a:gd name="T4" fmla="*/ 11 w 63"/>
                <a:gd name="T5" fmla="*/ 3 h 59"/>
                <a:gd name="T6" fmla="*/ 28 w 63"/>
                <a:gd name="T7" fmla="*/ 0 h 59"/>
                <a:gd name="T8" fmla="*/ 42 w 63"/>
                <a:gd name="T9" fmla="*/ 7 h 59"/>
                <a:gd name="T10" fmla="*/ 46 w 63"/>
                <a:gd name="T11" fmla="*/ 14 h 59"/>
                <a:gd name="T12" fmla="*/ 42 w 63"/>
                <a:gd name="T13" fmla="*/ 21 h 59"/>
                <a:gd name="T14" fmla="*/ 53 w 63"/>
                <a:gd name="T15" fmla="*/ 35 h 59"/>
                <a:gd name="T16" fmla="*/ 59 w 63"/>
                <a:gd name="T17" fmla="*/ 31 h 59"/>
                <a:gd name="T18" fmla="*/ 63 w 63"/>
                <a:gd name="T19" fmla="*/ 38 h 59"/>
                <a:gd name="T20" fmla="*/ 53 w 63"/>
                <a:gd name="T21" fmla="*/ 48 h 59"/>
                <a:gd name="T22" fmla="*/ 46 w 63"/>
                <a:gd name="T23" fmla="*/ 42 h 59"/>
                <a:gd name="T24" fmla="*/ 39 w 63"/>
                <a:gd name="T25" fmla="*/ 42 h 59"/>
                <a:gd name="T26" fmla="*/ 25 w 63"/>
                <a:gd name="T27" fmla="*/ 59 h 59"/>
                <a:gd name="T28" fmla="*/ 14 w 63"/>
                <a:gd name="T29" fmla="*/ 52 h 59"/>
                <a:gd name="T30" fmla="*/ 11 w 63"/>
                <a:gd name="T31" fmla="*/ 45 h 59"/>
                <a:gd name="T32" fmla="*/ 11 w 63"/>
                <a:gd name="T33" fmla="*/ 35 h 59"/>
                <a:gd name="T34" fmla="*/ 0 w 63"/>
                <a:gd name="T35" fmla="*/ 35 h 59"/>
                <a:gd name="T36" fmla="*/ 0 w 63"/>
                <a:gd name="T37" fmla="*/ 1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59">
                  <a:moveTo>
                    <a:pt x="0" y="14"/>
                  </a:moveTo>
                  <a:lnTo>
                    <a:pt x="11" y="14"/>
                  </a:lnTo>
                  <a:lnTo>
                    <a:pt x="11" y="3"/>
                  </a:lnTo>
                  <a:lnTo>
                    <a:pt x="28" y="0"/>
                  </a:lnTo>
                  <a:lnTo>
                    <a:pt x="42" y="7"/>
                  </a:lnTo>
                  <a:lnTo>
                    <a:pt x="46" y="14"/>
                  </a:lnTo>
                  <a:lnTo>
                    <a:pt x="42" y="21"/>
                  </a:lnTo>
                  <a:lnTo>
                    <a:pt x="53" y="35"/>
                  </a:lnTo>
                  <a:lnTo>
                    <a:pt x="59" y="31"/>
                  </a:lnTo>
                  <a:lnTo>
                    <a:pt x="63" y="38"/>
                  </a:lnTo>
                  <a:lnTo>
                    <a:pt x="53" y="48"/>
                  </a:lnTo>
                  <a:lnTo>
                    <a:pt x="46" y="42"/>
                  </a:lnTo>
                  <a:lnTo>
                    <a:pt x="39" y="42"/>
                  </a:lnTo>
                  <a:lnTo>
                    <a:pt x="25" y="59"/>
                  </a:lnTo>
                  <a:lnTo>
                    <a:pt x="14" y="52"/>
                  </a:lnTo>
                  <a:lnTo>
                    <a:pt x="11" y="45"/>
                  </a:lnTo>
                  <a:lnTo>
                    <a:pt x="11" y="35"/>
                  </a:lnTo>
                  <a:lnTo>
                    <a:pt x="0" y="35"/>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29" name="Freeform 137">
              <a:extLst>
                <a:ext uri="{FF2B5EF4-FFF2-40B4-BE49-F238E27FC236}">
                  <a16:creationId xmlns:a16="http://schemas.microsoft.com/office/drawing/2014/main" id="{B188F859-A87B-2441-4C80-B28E1E60D7CA}"/>
                </a:ext>
                <a:ext uri="{C183D7F6-B498-43B3-948B-1728B52AA6E4}">
                  <adec:decorative xmlns:adec="http://schemas.microsoft.com/office/drawing/2017/decorative" val="1"/>
                </a:ext>
              </a:extLst>
            </p:cNvPr>
            <p:cNvSpPr>
              <a:spLocks/>
            </p:cNvSpPr>
            <p:nvPr/>
          </p:nvSpPr>
          <p:spPr bwMode="auto">
            <a:xfrm>
              <a:off x="9875381" y="4383218"/>
              <a:ext cx="273587" cy="273587"/>
            </a:xfrm>
            <a:custGeom>
              <a:avLst/>
              <a:gdLst>
                <a:gd name="T0" fmla="*/ 0 w 94"/>
                <a:gd name="T1" fmla="*/ 0 h 94"/>
                <a:gd name="T2" fmla="*/ 25 w 94"/>
                <a:gd name="T3" fmla="*/ 11 h 94"/>
                <a:gd name="T4" fmla="*/ 31 w 94"/>
                <a:gd name="T5" fmla="*/ 11 h 94"/>
                <a:gd name="T6" fmla="*/ 38 w 94"/>
                <a:gd name="T7" fmla="*/ 4 h 94"/>
                <a:gd name="T8" fmla="*/ 56 w 94"/>
                <a:gd name="T9" fmla="*/ 0 h 94"/>
                <a:gd name="T10" fmla="*/ 80 w 94"/>
                <a:gd name="T11" fmla="*/ 7 h 94"/>
                <a:gd name="T12" fmla="*/ 80 w 94"/>
                <a:gd name="T13" fmla="*/ 11 h 94"/>
                <a:gd name="T14" fmla="*/ 80 w 94"/>
                <a:gd name="T15" fmla="*/ 31 h 94"/>
                <a:gd name="T16" fmla="*/ 80 w 94"/>
                <a:gd name="T17" fmla="*/ 35 h 94"/>
                <a:gd name="T18" fmla="*/ 94 w 94"/>
                <a:gd name="T19" fmla="*/ 52 h 94"/>
                <a:gd name="T20" fmla="*/ 87 w 94"/>
                <a:gd name="T21" fmla="*/ 59 h 94"/>
                <a:gd name="T22" fmla="*/ 91 w 94"/>
                <a:gd name="T23" fmla="*/ 66 h 94"/>
                <a:gd name="T24" fmla="*/ 91 w 94"/>
                <a:gd name="T25" fmla="*/ 77 h 94"/>
                <a:gd name="T26" fmla="*/ 66 w 94"/>
                <a:gd name="T27" fmla="*/ 77 h 94"/>
                <a:gd name="T28" fmla="*/ 70 w 94"/>
                <a:gd name="T29" fmla="*/ 84 h 94"/>
                <a:gd name="T30" fmla="*/ 59 w 94"/>
                <a:gd name="T31" fmla="*/ 94 h 94"/>
                <a:gd name="T32" fmla="*/ 35 w 94"/>
                <a:gd name="T33" fmla="*/ 80 h 94"/>
                <a:gd name="T34" fmla="*/ 31 w 94"/>
                <a:gd name="T35" fmla="*/ 73 h 94"/>
                <a:gd name="T36" fmla="*/ 25 w 94"/>
                <a:gd name="T37" fmla="*/ 77 h 94"/>
                <a:gd name="T38" fmla="*/ 14 w 94"/>
                <a:gd name="T39" fmla="*/ 63 h 94"/>
                <a:gd name="T40" fmla="*/ 18 w 94"/>
                <a:gd name="T41" fmla="*/ 56 h 94"/>
                <a:gd name="T42" fmla="*/ 14 w 94"/>
                <a:gd name="T43" fmla="*/ 49 h 94"/>
                <a:gd name="T44" fmla="*/ 0 w 94"/>
                <a:gd name="T45" fmla="*/ 42 h 94"/>
                <a:gd name="T46" fmla="*/ 0 w 94"/>
                <a:gd name="T4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4">
                  <a:moveTo>
                    <a:pt x="0" y="0"/>
                  </a:moveTo>
                  <a:lnTo>
                    <a:pt x="25" y="11"/>
                  </a:lnTo>
                  <a:lnTo>
                    <a:pt x="31" y="11"/>
                  </a:lnTo>
                  <a:lnTo>
                    <a:pt x="38" y="4"/>
                  </a:lnTo>
                  <a:lnTo>
                    <a:pt x="56" y="0"/>
                  </a:lnTo>
                  <a:lnTo>
                    <a:pt x="80" y="7"/>
                  </a:lnTo>
                  <a:lnTo>
                    <a:pt x="80" y="11"/>
                  </a:lnTo>
                  <a:lnTo>
                    <a:pt x="80" y="31"/>
                  </a:lnTo>
                  <a:lnTo>
                    <a:pt x="80" y="35"/>
                  </a:lnTo>
                  <a:lnTo>
                    <a:pt x="94" y="52"/>
                  </a:lnTo>
                  <a:lnTo>
                    <a:pt x="87" y="59"/>
                  </a:lnTo>
                  <a:lnTo>
                    <a:pt x="91" y="66"/>
                  </a:lnTo>
                  <a:lnTo>
                    <a:pt x="91" y="77"/>
                  </a:lnTo>
                  <a:lnTo>
                    <a:pt x="66" y="77"/>
                  </a:lnTo>
                  <a:lnTo>
                    <a:pt x="70" y="84"/>
                  </a:lnTo>
                  <a:lnTo>
                    <a:pt x="59" y="94"/>
                  </a:lnTo>
                  <a:lnTo>
                    <a:pt x="35" y="80"/>
                  </a:lnTo>
                  <a:lnTo>
                    <a:pt x="31" y="73"/>
                  </a:lnTo>
                  <a:lnTo>
                    <a:pt x="25" y="77"/>
                  </a:lnTo>
                  <a:lnTo>
                    <a:pt x="14" y="63"/>
                  </a:lnTo>
                  <a:lnTo>
                    <a:pt x="18" y="56"/>
                  </a:lnTo>
                  <a:lnTo>
                    <a:pt x="14" y="49"/>
                  </a:lnTo>
                  <a:lnTo>
                    <a:pt x="0" y="42"/>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0" name="Freeform 138">
              <a:extLst>
                <a:ext uri="{FF2B5EF4-FFF2-40B4-BE49-F238E27FC236}">
                  <a16:creationId xmlns:a16="http://schemas.microsoft.com/office/drawing/2014/main" id="{1C5A0301-E2BC-6A90-0BD3-BD1A0AD534A0}"/>
                </a:ext>
                <a:ext uri="{C183D7F6-B498-43B3-948B-1728B52AA6E4}">
                  <adec:decorative xmlns:adec="http://schemas.microsoft.com/office/drawing/2017/decorative" val="1"/>
                </a:ext>
              </a:extLst>
            </p:cNvPr>
            <p:cNvSpPr>
              <a:spLocks/>
            </p:cNvSpPr>
            <p:nvPr/>
          </p:nvSpPr>
          <p:spPr bwMode="auto">
            <a:xfrm>
              <a:off x="9694930" y="4383217"/>
              <a:ext cx="180451" cy="162988"/>
            </a:xfrm>
            <a:custGeom>
              <a:avLst/>
              <a:gdLst>
                <a:gd name="T0" fmla="*/ 3 w 62"/>
                <a:gd name="T1" fmla="*/ 4 h 56"/>
                <a:gd name="T2" fmla="*/ 14 w 62"/>
                <a:gd name="T3" fmla="*/ 11 h 56"/>
                <a:gd name="T4" fmla="*/ 34 w 62"/>
                <a:gd name="T5" fmla="*/ 14 h 56"/>
                <a:gd name="T6" fmla="*/ 62 w 62"/>
                <a:gd name="T7" fmla="*/ 0 h 56"/>
                <a:gd name="T8" fmla="*/ 62 w 62"/>
                <a:gd name="T9" fmla="*/ 42 h 56"/>
                <a:gd name="T10" fmla="*/ 45 w 62"/>
                <a:gd name="T11" fmla="*/ 45 h 56"/>
                <a:gd name="T12" fmla="*/ 45 w 62"/>
                <a:gd name="T13" fmla="*/ 56 h 56"/>
                <a:gd name="T14" fmla="*/ 34 w 62"/>
                <a:gd name="T15" fmla="*/ 56 h 56"/>
                <a:gd name="T16" fmla="*/ 27 w 62"/>
                <a:gd name="T17" fmla="*/ 52 h 56"/>
                <a:gd name="T18" fmla="*/ 17 w 62"/>
                <a:gd name="T19" fmla="*/ 49 h 56"/>
                <a:gd name="T20" fmla="*/ 17 w 62"/>
                <a:gd name="T21" fmla="*/ 45 h 56"/>
                <a:gd name="T22" fmla="*/ 0 w 62"/>
                <a:gd name="T23" fmla="*/ 31 h 56"/>
                <a:gd name="T24" fmla="*/ 3 w 62"/>
                <a:gd name="T25"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6">
                  <a:moveTo>
                    <a:pt x="3" y="4"/>
                  </a:moveTo>
                  <a:lnTo>
                    <a:pt x="14" y="11"/>
                  </a:lnTo>
                  <a:lnTo>
                    <a:pt x="34" y="14"/>
                  </a:lnTo>
                  <a:lnTo>
                    <a:pt x="62" y="0"/>
                  </a:lnTo>
                  <a:lnTo>
                    <a:pt x="62" y="42"/>
                  </a:lnTo>
                  <a:lnTo>
                    <a:pt x="45" y="45"/>
                  </a:lnTo>
                  <a:lnTo>
                    <a:pt x="45" y="56"/>
                  </a:lnTo>
                  <a:lnTo>
                    <a:pt x="34" y="56"/>
                  </a:lnTo>
                  <a:lnTo>
                    <a:pt x="27" y="52"/>
                  </a:lnTo>
                  <a:lnTo>
                    <a:pt x="17" y="49"/>
                  </a:lnTo>
                  <a:lnTo>
                    <a:pt x="17" y="45"/>
                  </a:lnTo>
                  <a:lnTo>
                    <a:pt x="0" y="31"/>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1" name="Freeform 139">
              <a:extLst>
                <a:ext uri="{FF2B5EF4-FFF2-40B4-BE49-F238E27FC236}">
                  <a16:creationId xmlns:a16="http://schemas.microsoft.com/office/drawing/2014/main" id="{00E6C6CC-7032-81EA-AA3E-CC5EAD7421AF}"/>
                </a:ext>
                <a:ext uri="{C183D7F6-B498-43B3-948B-1728B52AA6E4}">
                  <adec:decorative xmlns:adec="http://schemas.microsoft.com/office/drawing/2017/decorative" val="1"/>
                </a:ext>
              </a:extLst>
            </p:cNvPr>
            <p:cNvSpPr>
              <a:spLocks/>
            </p:cNvSpPr>
            <p:nvPr/>
          </p:nvSpPr>
          <p:spPr bwMode="auto">
            <a:xfrm>
              <a:off x="9907398" y="4616058"/>
              <a:ext cx="212467" cy="261945"/>
            </a:xfrm>
            <a:custGeom>
              <a:avLst/>
              <a:gdLst>
                <a:gd name="T0" fmla="*/ 14 w 73"/>
                <a:gd name="T1" fmla="*/ 10 h 90"/>
                <a:gd name="T2" fmla="*/ 24 w 73"/>
                <a:gd name="T3" fmla="*/ 0 h 90"/>
                <a:gd name="T4" fmla="*/ 48 w 73"/>
                <a:gd name="T5" fmla="*/ 14 h 90"/>
                <a:gd name="T6" fmla="*/ 59 w 73"/>
                <a:gd name="T7" fmla="*/ 4 h 90"/>
                <a:gd name="T8" fmla="*/ 69 w 73"/>
                <a:gd name="T9" fmla="*/ 17 h 90"/>
                <a:gd name="T10" fmla="*/ 52 w 73"/>
                <a:gd name="T11" fmla="*/ 21 h 90"/>
                <a:gd name="T12" fmla="*/ 66 w 73"/>
                <a:gd name="T13" fmla="*/ 35 h 90"/>
                <a:gd name="T14" fmla="*/ 66 w 73"/>
                <a:gd name="T15" fmla="*/ 45 h 90"/>
                <a:gd name="T16" fmla="*/ 73 w 73"/>
                <a:gd name="T17" fmla="*/ 52 h 90"/>
                <a:gd name="T18" fmla="*/ 55 w 73"/>
                <a:gd name="T19" fmla="*/ 76 h 90"/>
                <a:gd name="T20" fmla="*/ 48 w 73"/>
                <a:gd name="T21" fmla="*/ 80 h 90"/>
                <a:gd name="T22" fmla="*/ 45 w 73"/>
                <a:gd name="T23" fmla="*/ 87 h 90"/>
                <a:gd name="T24" fmla="*/ 27 w 73"/>
                <a:gd name="T25" fmla="*/ 83 h 90"/>
                <a:gd name="T26" fmla="*/ 14 w 73"/>
                <a:gd name="T27" fmla="*/ 90 h 90"/>
                <a:gd name="T28" fmla="*/ 10 w 73"/>
                <a:gd name="T29" fmla="*/ 80 h 90"/>
                <a:gd name="T30" fmla="*/ 0 w 73"/>
                <a:gd name="T31" fmla="*/ 76 h 90"/>
                <a:gd name="T32" fmla="*/ 0 w 73"/>
                <a:gd name="T33" fmla="*/ 52 h 90"/>
                <a:gd name="T34" fmla="*/ 0 w 73"/>
                <a:gd name="T35" fmla="*/ 42 h 90"/>
                <a:gd name="T36" fmla="*/ 20 w 73"/>
                <a:gd name="T37" fmla="*/ 38 h 90"/>
                <a:gd name="T38" fmla="*/ 20 w 73"/>
                <a:gd name="T39" fmla="*/ 28 h 90"/>
                <a:gd name="T40" fmla="*/ 14 w 73"/>
                <a:gd name="T41"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90">
                  <a:moveTo>
                    <a:pt x="14" y="10"/>
                  </a:moveTo>
                  <a:lnTo>
                    <a:pt x="24" y="0"/>
                  </a:lnTo>
                  <a:lnTo>
                    <a:pt x="48" y="14"/>
                  </a:lnTo>
                  <a:lnTo>
                    <a:pt x="59" y="4"/>
                  </a:lnTo>
                  <a:lnTo>
                    <a:pt x="69" y="17"/>
                  </a:lnTo>
                  <a:lnTo>
                    <a:pt x="52" y="21"/>
                  </a:lnTo>
                  <a:lnTo>
                    <a:pt x="66" y="35"/>
                  </a:lnTo>
                  <a:lnTo>
                    <a:pt x="66" y="45"/>
                  </a:lnTo>
                  <a:lnTo>
                    <a:pt x="73" y="52"/>
                  </a:lnTo>
                  <a:lnTo>
                    <a:pt x="55" y="76"/>
                  </a:lnTo>
                  <a:lnTo>
                    <a:pt x="48" y="80"/>
                  </a:lnTo>
                  <a:lnTo>
                    <a:pt x="45" y="87"/>
                  </a:lnTo>
                  <a:lnTo>
                    <a:pt x="27" y="83"/>
                  </a:lnTo>
                  <a:lnTo>
                    <a:pt x="14" y="90"/>
                  </a:lnTo>
                  <a:lnTo>
                    <a:pt x="10" y="80"/>
                  </a:lnTo>
                  <a:lnTo>
                    <a:pt x="0" y="76"/>
                  </a:lnTo>
                  <a:lnTo>
                    <a:pt x="0" y="52"/>
                  </a:lnTo>
                  <a:lnTo>
                    <a:pt x="0" y="42"/>
                  </a:lnTo>
                  <a:lnTo>
                    <a:pt x="20" y="38"/>
                  </a:lnTo>
                  <a:lnTo>
                    <a:pt x="20" y="28"/>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2" name="Freeform 140">
              <a:extLst>
                <a:ext uri="{FF2B5EF4-FFF2-40B4-BE49-F238E27FC236}">
                  <a16:creationId xmlns:a16="http://schemas.microsoft.com/office/drawing/2014/main" id="{4380E1C8-61B9-4E60-DCD8-BB137BC7024F}"/>
                </a:ext>
                <a:ext uri="{C183D7F6-B498-43B3-948B-1728B52AA6E4}">
                  <adec:decorative xmlns:adec="http://schemas.microsoft.com/office/drawing/2017/decorative" val="1"/>
                </a:ext>
              </a:extLst>
            </p:cNvPr>
            <p:cNvSpPr>
              <a:spLocks/>
            </p:cNvSpPr>
            <p:nvPr/>
          </p:nvSpPr>
          <p:spPr bwMode="auto">
            <a:xfrm>
              <a:off x="9703662" y="4272618"/>
              <a:ext cx="171720" cy="151346"/>
            </a:xfrm>
            <a:custGeom>
              <a:avLst/>
              <a:gdLst>
                <a:gd name="T0" fmla="*/ 38 w 59"/>
                <a:gd name="T1" fmla="*/ 0 h 52"/>
                <a:gd name="T2" fmla="*/ 59 w 59"/>
                <a:gd name="T3" fmla="*/ 38 h 52"/>
                <a:gd name="T4" fmla="*/ 31 w 59"/>
                <a:gd name="T5" fmla="*/ 52 h 52"/>
                <a:gd name="T6" fmla="*/ 11 w 59"/>
                <a:gd name="T7" fmla="*/ 49 h 52"/>
                <a:gd name="T8" fmla="*/ 0 w 59"/>
                <a:gd name="T9" fmla="*/ 42 h 52"/>
                <a:gd name="T10" fmla="*/ 4 w 59"/>
                <a:gd name="T11" fmla="*/ 24 h 52"/>
                <a:gd name="T12" fmla="*/ 17 w 59"/>
                <a:gd name="T13" fmla="*/ 7 h 52"/>
                <a:gd name="T14" fmla="*/ 28 w 59"/>
                <a:gd name="T15" fmla="*/ 4 h 52"/>
                <a:gd name="T16" fmla="*/ 38 w 59"/>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38" y="0"/>
                  </a:moveTo>
                  <a:lnTo>
                    <a:pt x="59" y="38"/>
                  </a:lnTo>
                  <a:lnTo>
                    <a:pt x="31" y="52"/>
                  </a:lnTo>
                  <a:lnTo>
                    <a:pt x="11" y="49"/>
                  </a:lnTo>
                  <a:lnTo>
                    <a:pt x="0" y="42"/>
                  </a:lnTo>
                  <a:lnTo>
                    <a:pt x="4" y="24"/>
                  </a:lnTo>
                  <a:lnTo>
                    <a:pt x="17" y="7"/>
                  </a:lnTo>
                  <a:lnTo>
                    <a:pt x="28" y="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3" name="Freeform 141">
              <a:extLst>
                <a:ext uri="{FF2B5EF4-FFF2-40B4-BE49-F238E27FC236}">
                  <a16:creationId xmlns:a16="http://schemas.microsoft.com/office/drawing/2014/main" id="{0287497C-969B-7955-D473-C8E6C506EBB6}"/>
                </a:ext>
                <a:ext uri="{C183D7F6-B498-43B3-948B-1728B52AA6E4}">
                  <adec:decorative xmlns:adec="http://schemas.microsoft.com/office/drawing/2017/decorative" val="1"/>
                </a:ext>
              </a:extLst>
            </p:cNvPr>
            <p:cNvSpPr>
              <a:spLocks/>
            </p:cNvSpPr>
            <p:nvPr/>
          </p:nvSpPr>
          <p:spPr bwMode="auto">
            <a:xfrm>
              <a:off x="9622169" y="4627699"/>
              <a:ext cx="343439" cy="229930"/>
            </a:xfrm>
            <a:custGeom>
              <a:avLst/>
              <a:gdLst>
                <a:gd name="T0" fmla="*/ 112 w 118"/>
                <a:gd name="T1" fmla="*/ 6 h 79"/>
                <a:gd name="T2" fmla="*/ 118 w 118"/>
                <a:gd name="T3" fmla="*/ 24 h 79"/>
                <a:gd name="T4" fmla="*/ 118 w 118"/>
                <a:gd name="T5" fmla="*/ 34 h 79"/>
                <a:gd name="T6" fmla="*/ 98 w 118"/>
                <a:gd name="T7" fmla="*/ 38 h 79"/>
                <a:gd name="T8" fmla="*/ 98 w 118"/>
                <a:gd name="T9" fmla="*/ 48 h 79"/>
                <a:gd name="T10" fmla="*/ 98 w 118"/>
                <a:gd name="T11" fmla="*/ 72 h 79"/>
                <a:gd name="T12" fmla="*/ 91 w 118"/>
                <a:gd name="T13" fmla="*/ 79 h 79"/>
                <a:gd name="T14" fmla="*/ 70 w 118"/>
                <a:gd name="T15" fmla="*/ 76 h 79"/>
                <a:gd name="T16" fmla="*/ 66 w 118"/>
                <a:gd name="T17" fmla="*/ 69 h 79"/>
                <a:gd name="T18" fmla="*/ 45 w 118"/>
                <a:gd name="T19" fmla="*/ 69 h 79"/>
                <a:gd name="T20" fmla="*/ 39 w 118"/>
                <a:gd name="T21" fmla="*/ 65 h 79"/>
                <a:gd name="T22" fmla="*/ 21 w 118"/>
                <a:gd name="T23" fmla="*/ 76 h 79"/>
                <a:gd name="T24" fmla="*/ 4 w 118"/>
                <a:gd name="T25" fmla="*/ 48 h 79"/>
                <a:gd name="T26" fmla="*/ 0 w 118"/>
                <a:gd name="T27" fmla="*/ 38 h 79"/>
                <a:gd name="T28" fmla="*/ 18 w 118"/>
                <a:gd name="T29" fmla="*/ 27 h 79"/>
                <a:gd name="T30" fmla="*/ 32 w 118"/>
                <a:gd name="T31" fmla="*/ 27 h 79"/>
                <a:gd name="T32" fmla="*/ 42 w 118"/>
                <a:gd name="T33" fmla="*/ 31 h 79"/>
                <a:gd name="T34" fmla="*/ 45 w 118"/>
                <a:gd name="T35" fmla="*/ 27 h 79"/>
                <a:gd name="T36" fmla="*/ 42 w 118"/>
                <a:gd name="T37" fmla="*/ 20 h 79"/>
                <a:gd name="T38" fmla="*/ 42 w 118"/>
                <a:gd name="T39" fmla="*/ 13 h 79"/>
                <a:gd name="T40" fmla="*/ 49 w 118"/>
                <a:gd name="T41" fmla="*/ 10 h 79"/>
                <a:gd name="T42" fmla="*/ 59 w 118"/>
                <a:gd name="T43" fmla="*/ 13 h 79"/>
                <a:gd name="T44" fmla="*/ 70 w 118"/>
                <a:gd name="T45" fmla="*/ 20 h 79"/>
                <a:gd name="T46" fmla="*/ 84 w 118"/>
                <a:gd name="T47" fmla="*/ 17 h 79"/>
                <a:gd name="T48" fmla="*/ 98 w 118"/>
                <a:gd name="T49" fmla="*/ 0 h 79"/>
                <a:gd name="T50" fmla="*/ 105 w 118"/>
                <a:gd name="T51" fmla="*/ 0 h 79"/>
                <a:gd name="T52" fmla="*/ 112 w 118"/>
                <a:gd name="T53"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79">
                  <a:moveTo>
                    <a:pt x="112" y="6"/>
                  </a:moveTo>
                  <a:lnTo>
                    <a:pt x="118" y="24"/>
                  </a:lnTo>
                  <a:lnTo>
                    <a:pt x="118" y="34"/>
                  </a:lnTo>
                  <a:lnTo>
                    <a:pt x="98" y="38"/>
                  </a:lnTo>
                  <a:lnTo>
                    <a:pt x="98" y="48"/>
                  </a:lnTo>
                  <a:lnTo>
                    <a:pt x="98" y="72"/>
                  </a:lnTo>
                  <a:lnTo>
                    <a:pt x="91" y="79"/>
                  </a:lnTo>
                  <a:lnTo>
                    <a:pt x="70" y="76"/>
                  </a:lnTo>
                  <a:lnTo>
                    <a:pt x="66" y="69"/>
                  </a:lnTo>
                  <a:lnTo>
                    <a:pt x="45" y="69"/>
                  </a:lnTo>
                  <a:lnTo>
                    <a:pt x="39" y="65"/>
                  </a:lnTo>
                  <a:lnTo>
                    <a:pt x="21" y="76"/>
                  </a:lnTo>
                  <a:lnTo>
                    <a:pt x="4" y="48"/>
                  </a:lnTo>
                  <a:lnTo>
                    <a:pt x="0" y="38"/>
                  </a:lnTo>
                  <a:lnTo>
                    <a:pt x="18" y="27"/>
                  </a:lnTo>
                  <a:lnTo>
                    <a:pt x="32" y="27"/>
                  </a:lnTo>
                  <a:lnTo>
                    <a:pt x="42" y="31"/>
                  </a:lnTo>
                  <a:lnTo>
                    <a:pt x="45" y="27"/>
                  </a:lnTo>
                  <a:lnTo>
                    <a:pt x="42" y="20"/>
                  </a:lnTo>
                  <a:lnTo>
                    <a:pt x="42" y="13"/>
                  </a:lnTo>
                  <a:lnTo>
                    <a:pt x="49" y="10"/>
                  </a:lnTo>
                  <a:lnTo>
                    <a:pt x="59" y="13"/>
                  </a:lnTo>
                  <a:lnTo>
                    <a:pt x="70" y="20"/>
                  </a:lnTo>
                  <a:lnTo>
                    <a:pt x="84" y="17"/>
                  </a:lnTo>
                  <a:lnTo>
                    <a:pt x="98" y="0"/>
                  </a:lnTo>
                  <a:lnTo>
                    <a:pt x="105" y="0"/>
                  </a:lnTo>
                  <a:lnTo>
                    <a:pt x="112"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4" name="Freeform 142">
              <a:extLst>
                <a:ext uri="{FF2B5EF4-FFF2-40B4-BE49-F238E27FC236}">
                  <a16:creationId xmlns:a16="http://schemas.microsoft.com/office/drawing/2014/main" id="{26A96617-DA47-60FA-76CC-2B460F569D8C}"/>
                </a:ext>
                <a:ext uri="{C183D7F6-B498-43B3-948B-1728B52AA6E4}">
                  <adec:decorative xmlns:adec="http://schemas.microsoft.com/office/drawing/2017/decorative" val="1"/>
                </a:ext>
              </a:extLst>
            </p:cNvPr>
            <p:cNvSpPr>
              <a:spLocks/>
            </p:cNvSpPr>
            <p:nvPr/>
          </p:nvSpPr>
          <p:spPr bwMode="auto">
            <a:xfrm>
              <a:off x="9753139" y="5818091"/>
              <a:ext cx="113510" cy="151346"/>
            </a:xfrm>
            <a:custGeom>
              <a:avLst/>
              <a:gdLst>
                <a:gd name="T0" fmla="*/ 7 w 39"/>
                <a:gd name="T1" fmla="*/ 21 h 52"/>
                <a:gd name="T2" fmla="*/ 21 w 39"/>
                <a:gd name="T3" fmla="*/ 0 h 52"/>
                <a:gd name="T4" fmla="*/ 25 w 39"/>
                <a:gd name="T5" fmla="*/ 7 h 52"/>
                <a:gd name="T6" fmla="*/ 28 w 39"/>
                <a:gd name="T7" fmla="*/ 14 h 52"/>
                <a:gd name="T8" fmla="*/ 28 w 39"/>
                <a:gd name="T9" fmla="*/ 21 h 52"/>
                <a:gd name="T10" fmla="*/ 39 w 39"/>
                <a:gd name="T11" fmla="*/ 31 h 52"/>
                <a:gd name="T12" fmla="*/ 39 w 39"/>
                <a:gd name="T13" fmla="*/ 41 h 52"/>
                <a:gd name="T14" fmla="*/ 28 w 39"/>
                <a:gd name="T15" fmla="*/ 52 h 52"/>
                <a:gd name="T16" fmla="*/ 25 w 39"/>
                <a:gd name="T17" fmla="*/ 48 h 52"/>
                <a:gd name="T18" fmla="*/ 21 w 39"/>
                <a:gd name="T19" fmla="*/ 41 h 52"/>
                <a:gd name="T20" fmla="*/ 14 w 39"/>
                <a:gd name="T21" fmla="*/ 38 h 52"/>
                <a:gd name="T22" fmla="*/ 7 w 39"/>
                <a:gd name="T23" fmla="*/ 38 h 52"/>
                <a:gd name="T24" fmla="*/ 0 w 39"/>
                <a:gd name="T25" fmla="*/ 31 h 52"/>
                <a:gd name="T26" fmla="*/ 7 w 39"/>
                <a:gd name="T27"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52">
                  <a:moveTo>
                    <a:pt x="7" y="21"/>
                  </a:moveTo>
                  <a:lnTo>
                    <a:pt x="21" y="0"/>
                  </a:lnTo>
                  <a:lnTo>
                    <a:pt x="25" y="7"/>
                  </a:lnTo>
                  <a:lnTo>
                    <a:pt x="28" y="14"/>
                  </a:lnTo>
                  <a:lnTo>
                    <a:pt x="28" y="21"/>
                  </a:lnTo>
                  <a:lnTo>
                    <a:pt x="39" y="31"/>
                  </a:lnTo>
                  <a:lnTo>
                    <a:pt x="39" y="41"/>
                  </a:lnTo>
                  <a:lnTo>
                    <a:pt x="28" y="52"/>
                  </a:lnTo>
                  <a:lnTo>
                    <a:pt x="25" y="48"/>
                  </a:lnTo>
                  <a:lnTo>
                    <a:pt x="21" y="41"/>
                  </a:lnTo>
                  <a:lnTo>
                    <a:pt x="14" y="38"/>
                  </a:lnTo>
                  <a:lnTo>
                    <a:pt x="7" y="38"/>
                  </a:lnTo>
                  <a:lnTo>
                    <a:pt x="0" y="31"/>
                  </a:lnTo>
                  <a:lnTo>
                    <a:pt x="7"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5" name="Freeform 143">
              <a:extLst>
                <a:ext uri="{FF2B5EF4-FFF2-40B4-BE49-F238E27FC236}">
                  <a16:creationId xmlns:a16="http://schemas.microsoft.com/office/drawing/2014/main" id="{FCF8DA6B-886E-E7D4-599B-BE33F5A25584}"/>
                </a:ext>
                <a:ext uri="{C183D7F6-B498-43B3-948B-1728B52AA6E4}">
                  <adec:decorative xmlns:adec="http://schemas.microsoft.com/office/drawing/2017/decorative" val="1"/>
                </a:ext>
              </a:extLst>
            </p:cNvPr>
            <p:cNvSpPr>
              <a:spLocks/>
            </p:cNvSpPr>
            <p:nvPr/>
          </p:nvSpPr>
          <p:spPr bwMode="auto">
            <a:xfrm>
              <a:off x="9805528" y="5596894"/>
              <a:ext cx="221198" cy="160078"/>
            </a:xfrm>
            <a:custGeom>
              <a:avLst/>
              <a:gdLst>
                <a:gd name="T0" fmla="*/ 59 w 76"/>
                <a:gd name="T1" fmla="*/ 10 h 55"/>
                <a:gd name="T2" fmla="*/ 62 w 76"/>
                <a:gd name="T3" fmla="*/ 13 h 55"/>
                <a:gd name="T4" fmla="*/ 69 w 76"/>
                <a:gd name="T5" fmla="*/ 17 h 55"/>
                <a:gd name="T6" fmla="*/ 76 w 76"/>
                <a:gd name="T7" fmla="*/ 27 h 55"/>
                <a:gd name="T8" fmla="*/ 76 w 76"/>
                <a:gd name="T9" fmla="*/ 31 h 55"/>
                <a:gd name="T10" fmla="*/ 73 w 76"/>
                <a:gd name="T11" fmla="*/ 34 h 55"/>
                <a:gd name="T12" fmla="*/ 73 w 76"/>
                <a:gd name="T13" fmla="*/ 45 h 55"/>
                <a:gd name="T14" fmla="*/ 69 w 76"/>
                <a:gd name="T15" fmla="*/ 55 h 55"/>
                <a:gd name="T16" fmla="*/ 55 w 76"/>
                <a:gd name="T17" fmla="*/ 55 h 55"/>
                <a:gd name="T18" fmla="*/ 35 w 76"/>
                <a:gd name="T19" fmla="*/ 52 h 55"/>
                <a:gd name="T20" fmla="*/ 28 w 76"/>
                <a:gd name="T21" fmla="*/ 45 h 55"/>
                <a:gd name="T22" fmla="*/ 10 w 76"/>
                <a:gd name="T23" fmla="*/ 55 h 55"/>
                <a:gd name="T24" fmla="*/ 3 w 76"/>
                <a:gd name="T25" fmla="*/ 52 h 55"/>
                <a:gd name="T26" fmla="*/ 0 w 76"/>
                <a:gd name="T27" fmla="*/ 27 h 55"/>
                <a:gd name="T28" fmla="*/ 14 w 76"/>
                <a:gd name="T29" fmla="*/ 24 h 55"/>
                <a:gd name="T30" fmla="*/ 21 w 76"/>
                <a:gd name="T31" fmla="*/ 10 h 55"/>
                <a:gd name="T32" fmla="*/ 35 w 76"/>
                <a:gd name="T33" fmla="*/ 3 h 55"/>
                <a:gd name="T34" fmla="*/ 55 w 76"/>
                <a:gd name="T35" fmla="*/ 0 h 55"/>
                <a:gd name="T36" fmla="*/ 59 w 76"/>
                <a:gd name="T37"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55">
                  <a:moveTo>
                    <a:pt x="59" y="10"/>
                  </a:moveTo>
                  <a:lnTo>
                    <a:pt x="62" y="13"/>
                  </a:lnTo>
                  <a:lnTo>
                    <a:pt x="69" y="17"/>
                  </a:lnTo>
                  <a:lnTo>
                    <a:pt x="76" y="27"/>
                  </a:lnTo>
                  <a:lnTo>
                    <a:pt x="76" y="31"/>
                  </a:lnTo>
                  <a:lnTo>
                    <a:pt x="73" y="34"/>
                  </a:lnTo>
                  <a:lnTo>
                    <a:pt x="73" y="45"/>
                  </a:lnTo>
                  <a:lnTo>
                    <a:pt x="69" y="55"/>
                  </a:lnTo>
                  <a:lnTo>
                    <a:pt x="55" y="55"/>
                  </a:lnTo>
                  <a:lnTo>
                    <a:pt x="35" y="52"/>
                  </a:lnTo>
                  <a:lnTo>
                    <a:pt x="28" y="45"/>
                  </a:lnTo>
                  <a:lnTo>
                    <a:pt x="10" y="55"/>
                  </a:lnTo>
                  <a:lnTo>
                    <a:pt x="3" y="52"/>
                  </a:lnTo>
                  <a:lnTo>
                    <a:pt x="0" y="27"/>
                  </a:lnTo>
                  <a:lnTo>
                    <a:pt x="14" y="24"/>
                  </a:lnTo>
                  <a:lnTo>
                    <a:pt x="21" y="10"/>
                  </a:lnTo>
                  <a:lnTo>
                    <a:pt x="35" y="3"/>
                  </a:lnTo>
                  <a:lnTo>
                    <a:pt x="55" y="0"/>
                  </a:lnTo>
                  <a:lnTo>
                    <a:pt x="59"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6" name="Freeform 144">
              <a:extLst>
                <a:ext uri="{FF2B5EF4-FFF2-40B4-BE49-F238E27FC236}">
                  <a16:creationId xmlns:a16="http://schemas.microsoft.com/office/drawing/2014/main" id="{843AA08B-D985-28BD-A211-B41A3F71B01E}"/>
                </a:ext>
                <a:ext uri="{C183D7F6-B498-43B3-948B-1728B52AA6E4}">
                  <adec:decorative xmlns:adec="http://schemas.microsoft.com/office/drawing/2017/decorative" val="1"/>
                </a:ext>
              </a:extLst>
            </p:cNvPr>
            <p:cNvSpPr>
              <a:spLocks/>
            </p:cNvSpPr>
            <p:nvPr/>
          </p:nvSpPr>
          <p:spPr bwMode="auto">
            <a:xfrm>
              <a:off x="9654184" y="5847196"/>
              <a:ext cx="130973" cy="171720"/>
            </a:xfrm>
            <a:custGeom>
              <a:avLst/>
              <a:gdLst>
                <a:gd name="T0" fmla="*/ 41 w 45"/>
                <a:gd name="T1" fmla="*/ 11 h 59"/>
                <a:gd name="T2" fmla="*/ 34 w 45"/>
                <a:gd name="T3" fmla="*/ 21 h 59"/>
                <a:gd name="T4" fmla="*/ 41 w 45"/>
                <a:gd name="T5" fmla="*/ 28 h 59"/>
                <a:gd name="T6" fmla="*/ 34 w 45"/>
                <a:gd name="T7" fmla="*/ 42 h 59"/>
                <a:gd name="T8" fmla="*/ 45 w 45"/>
                <a:gd name="T9" fmla="*/ 45 h 59"/>
                <a:gd name="T10" fmla="*/ 34 w 45"/>
                <a:gd name="T11" fmla="*/ 59 h 59"/>
                <a:gd name="T12" fmla="*/ 24 w 45"/>
                <a:gd name="T13" fmla="*/ 56 h 59"/>
                <a:gd name="T14" fmla="*/ 10 w 45"/>
                <a:gd name="T15" fmla="*/ 59 h 59"/>
                <a:gd name="T16" fmla="*/ 7 w 45"/>
                <a:gd name="T17" fmla="*/ 49 h 59"/>
                <a:gd name="T18" fmla="*/ 14 w 45"/>
                <a:gd name="T19" fmla="*/ 35 h 59"/>
                <a:gd name="T20" fmla="*/ 0 w 45"/>
                <a:gd name="T21" fmla="*/ 25 h 59"/>
                <a:gd name="T22" fmla="*/ 10 w 45"/>
                <a:gd name="T23" fmla="*/ 14 h 59"/>
                <a:gd name="T24" fmla="*/ 24 w 45"/>
                <a:gd name="T25" fmla="*/ 21 h 59"/>
                <a:gd name="T26" fmla="*/ 28 w 45"/>
                <a:gd name="T27" fmla="*/ 11 h 59"/>
                <a:gd name="T28" fmla="*/ 28 w 45"/>
                <a:gd name="T29" fmla="*/ 0 h 59"/>
                <a:gd name="T30" fmla="*/ 31 w 45"/>
                <a:gd name="T31" fmla="*/ 0 h 59"/>
                <a:gd name="T32" fmla="*/ 41 w 45"/>
                <a:gd name="T33"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59">
                  <a:moveTo>
                    <a:pt x="41" y="11"/>
                  </a:moveTo>
                  <a:lnTo>
                    <a:pt x="34" y="21"/>
                  </a:lnTo>
                  <a:lnTo>
                    <a:pt x="41" y="28"/>
                  </a:lnTo>
                  <a:lnTo>
                    <a:pt x="34" y="42"/>
                  </a:lnTo>
                  <a:lnTo>
                    <a:pt x="45" y="45"/>
                  </a:lnTo>
                  <a:lnTo>
                    <a:pt x="34" y="59"/>
                  </a:lnTo>
                  <a:lnTo>
                    <a:pt x="24" y="56"/>
                  </a:lnTo>
                  <a:lnTo>
                    <a:pt x="10" y="59"/>
                  </a:lnTo>
                  <a:lnTo>
                    <a:pt x="7" y="49"/>
                  </a:lnTo>
                  <a:lnTo>
                    <a:pt x="14" y="35"/>
                  </a:lnTo>
                  <a:lnTo>
                    <a:pt x="0" y="25"/>
                  </a:lnTo>
                  <a:lnTo>
                    <a:pt x="10" y="14"/>
                  </a:lnTo>
                  <a:lnTo>
                    <a:pt x="24" y="21"/>
                  </a:lnTo>
                  <a:lnTo>
                    <a:pt x="28" y="11"/>
                  </a:lnTo>
                  <a:lnTo>
                    <a:pt x="28" y="0"/>
                  </a:lnTo>
                  <a:lnTo>
                    <a:pt x="31" y="0"/>
                  </a:lnTo>
                  <a:lnTo>
                    <a:pt x="41"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37" name="Freeform 145">
              <a:extLst>
                <a:ext uri="{FF2B5EF4-FFF2-40B4-BE49-F238E27FC236}">
                  <a16:creationId xmlns:a16="http://schemas.microsoft.com/office/drawing/2014/main" id="{3C4371AA-B7DE-AD86-B83D-ED2818AF5BFD}"/>
                </a:ext>
                <a:ext uri="{C183D7F6-B498-43B3-948B-1728B52AA6E4}">
                  <adec:decorative xmlns:adec="http://schemas.microsoft.com/office/drawing/2017/decorative" val="1"/>
                </a:ext>
              </a:extLst>
            </p:cNvPr>
            <p:cNvSpPr>
              <a:spLocks/>
            </p:cNvSpPr>
            <p:nvPr/>
          </p:nvSpPr>
          <p:spPr bwMode="auto">
            <a:xfrm>
              <a:off x="9703663" y="5503758"/>
              <a:ext cx="203735" cy="171720"/>
            </a:xfrm>
            <a:custGeom>
              <a:avLst/>
              <a:gdLst>
                <a:gd name="T0" fmla="*/ 7 w 70"/>
                <a:gd name="T1" fmla="*/ 7 h 59"/>
                <a:gd name="T2" fmla="*/ 59 w 70"/>
                <a:gd name="T3" fmla="*/ 0 h 59"/>
                <a:gd name="T4" fmla="*/ 66 w 70"/>
                <a:gd name="T5" fmla="*/ 14 h 59"/>
                <a:gd name="T6" fmla="*/ 66 w 70"/>
                <a:gd name="T7" fmla="*/ 21 h 59"/>
                <a:gd name="T8" fmla="*/ 70 w 70"/>
                <a:gd name="T9" fmla="*/ 35 h 59"/>
                <a:gd name="T10" fmla="*/ 56 w 70"/>
                <a:gd name="T11" fmla="*/ 42 h 59"/>
                <a:gd name="T12" fmla="*/ 49 w 70"/>
                <a:gd name="T13" fmla="*/ 56 h 59"/>
                <a:gd name="T14" fmla="*/ 35 w 70"/>
                <a:gd name="T15" fmla="*/ 59 h 59"/>
                <a:gd name="T16" fmla="*/ 24 w 70"/>
                <a:gd name="T17" fmla="*/ 52 h 59"/>
                <a:gd name="T18" fmla="*/ 17 w 70"/>
                <a:gd name="T19" fmla="*/ 52 h 59"/>
                <a:gd name="T20" fmla="*/ 17 w 70"/>
                <a:gd name="T21" fmla="*/ 45 h 59"/>
                <a:gd name="T22" fmla="*/ 4 w 70"/>
                <a:gd name="T23" fmla="*/ 38 h 59"/>
                <a:gd name="T24" fmla="*/ 0 w 70"/>
                <a:gd name="T25" fmla="*/ 4 h 59"/>
                <a:gd name="T26" fmla="*/ 7 w 70"/>
                <a:gd name="T2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9">
                  <a:moveTo>
                    <a:pt x="7" y="7"/>
                  </a:moveTo>
                  <a:lnTo>
                    <a:pt x="59" y="0"/>
                  </a:lnTo>
                  <a:lnTo>
                    <a:pt x="66" y="14"/>
                  </a:lnTo>
                  <a:lnTo>
                    <a:pt x="66" y="21"/>
                  </a:lnTo>
                  <a:lnTo>
                    <a:pt x="70" y="35"/>
                  </a:lnTo>
                  <a:lnTo>
                    <a:pt x="56" y="42"/>
                  </a:lnTo>
                  <a:lnTo>
                    <a:pt x="49" y="56"/>
                  </a:lnTo>
                  <a:lnTo>
                    <a:pt x="35" y="59"/>
                  </a:lnTo>
                  <a:lnTo>
                    <a:pt x="24" y="52"/>
                  </a:lnTo>
                  <a:lnTo>
                    <a:pt x="17" y="52"/>
                  </a:lnTo>
                  <a:lnTo>
                    <a:pt x="17" y="45"/>
                  </a:lnTo>
                  <a:lnTo>
                    <a:pt x="4" y="38"/>
                  </a:lnTo>
                  <a:lnTo>
                    <a:pt x="0" y="4"/>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8" name="Freeform 146">
              <a:extLst>
                <a:ext uri="{FF2B5EF4-FFF2-40B4-BE49-F238E27FC236}">
                  <a16:creationId xmlns:a16="http://schemas.microsoft.com/office/drawing/2014/main" id="{F4A4BB36-7820-9114-5526-6D6D23F814E5}"/>
                </a:ext>
                <a:ext uri="{C183D7F6-B498-43B3-948B-1728B52AA6E4}">
                  <adec:decorative xmlns:adec="http://schemas.microsoft.com/office/drawing/2017/decorative" val="1"/>
                </a:ext>
              </a:extLst>
            </p:cNvPr>
            <p:cNvSpPr>
              <a:spLocks/>
            </p:cNvSpPr>
            <p:nvPr/>
          </p:nvSpPr>
          <p:spPr bwMode="auto">
            <a:xfrm>
              <a:off x="9866650" y="5879213"/>
              <a:ext cx="241572" cy="139704"/>
            </a:xfrm>
            <a:custGeom>
              <a:avLst/>
              <a:gdLst>
                <a:gd name="T0" fmla="*/ 69 w 83"/>
                <a:gd name="T1" fmla="*/ 3 h 48"/>
                <a:gd name="T2" fmla="*/ 69 w 83"/>
                <a:gd name="T3" fmla="*/ 14 h 48"/>
                <a:gd name="T4" fmla="*/ 80 w 83"/>
                <a:gd name="T5" fmla="*/ 24 h 48"/>
                <a:gd name="T6" fmla="*/ 80 w 83"/>
                <a:gd name="T7" fmla="*/ 34 h 48"/>
                <a:gd name="T8" fmla="*/ 83 w 83"/>
                <a:gd name="T9" fmla="*/ 34 h 48"/>
                <a:gd name="T10" fmla="*/ 83 w 83"/>
                <a:gd name="T11" fmla="*/ 41 h 48"/>
                <a:gd name="T12" fmla="*/ 73 w 83"/>
                <a:gd name="T13" fmla="*/ 48 h 48"/>
                <a:gd name="T14" fmla="*/ 62 w 83"/>
                <a:gd name="T15" fmla="*/ 41 h 48"/>
                <a:gd name="T16" fmla="*/ 52 w 83"/>
                <a:gd name="T17" fmla="*/ 41 h 48"/>
                <a:gd name="T18" fmla="*/ 48 w 83"/>
                <a:gd name="T19" fmla="*/ 34 h 48"/>
                <a:gd name="T20" fmla="*/ 41 w 83"/>
                <a:gd name="T21" fmla="*/ 41 h 48"/>
                <a:gd name="T22" fmla="*/ 34 w 83"/>
                <a:gd name="T23" fmla="*/ 38 h 48"/>
                <a:gd name="T24" fmla="*/ 17 w 83"/>
                <a:gd name="T25" fmla="*/ 48 h 48"/>
                <a:gd name="T26" fmla="*/ 10 w 83"/>
                <a:gd name="T27" fmla="*/ 41 h 48"/>
                <a:gd name="T28" fmla="*/ 7 w 83"/>
                <a:gd name="T29" fmla="*/ 24 h 48"/>
                <a:gd name="T30" fmla="*/ 0 w 83"/>
                <a:gd name="T31" fmla="*/ 20 h 48"/>
                <a:gd name="T32" fmla="*/ 0 w 83"/>
                <a:gd name="T33" fmla="*/ 10 h 48"/>
                <a:gd name="T34" fmla="*/ 21 w 83"/>
                <a:gd name="T35" fmla="*/ 7 h 48"/>
                <a:gd name="T36" fmla="*/ 24 w 83"/>
                <a:gd name="T37" fmla="*/ 0 h 48"/>
                <a:gd name="T38" fmla="*/ 34 w 83"/>
                <a:gd name="T39" fmla="*/ 0 h 48"/>
                <a:gd name="T40" fmla="*/ 48 w 83"/>
                <a:gd name="T41" fmla="*/ 7 h 48"/>
                <a:gd name="T42" fmla="*/ 52 w 83"/>
                <a:gd name="T43" fmla="*/ 0 h 48"/>
                <a:gd name="T44" fmla="*/ 69 w 83"/>
                <a:gd name="T45"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48">
                  <a:moveTo>
                    <a:pt x="69" y="3"/>
                  </a:moveTo>
                  <a:lnTo>
                    <a:pt x="69" y="14"/>
                  </a:lnTo>
                  <a:lnTo>
                    <a:pt x="80" y="24"/>
                  </a:lnTo>
                  <a:lnTo>
                    <a:pt x="80" y="34"/>
                  </a:lnTo>
                  <a:lnTo>
                    <a:pt x="83" y="34"/>
                  </a:lnTo>
                  <a:lnTo>
                    <a:pt x="83" y="41"/>
                  </a:lnTo>
                  <a:lnTo>
                    <a:pt x="73" y="48"/>
                  </a:lnTo>
                  <a:lnTo>
                    <a:pt x="62" y="41"/>
                  </a:lnTo>
                  <a:lnTo>
                    <a:pt x="52" y="41"/>
                  </a:lnTo>
                  <a:lnTo>
                    <a:pt x="48" y="34"/>
                  </a:lnTo>
                  <a:lnTo>
                    <a:pt x="41" y="41"/>
                  </a:lnTo>
                  <a:lnTo>
                    <a:pt x="34" y="38"/>
                  </a:lnTo>
                  <a:lnTo>
                    <a:pt x="17" y="48"/>
                  </a:lnTo>
                  <a:lnTo>
                    <a:pt x="10" y="41"/>
                  </a:lnTo>
                  <a:lnTo>
                    <a:pt x="7" y="24"/>
                  </a:lnTo>
                  <a:lnTo>
                    <a:pt x="0" y="20"/>
                  </a:lnTo>
                  <a:lnTo>
                    <a:pt x="0" y="10"/>
                  </a:lnTo>
                  <a:lnTo>
                    <a:pt x="21" y="7"/>
                  </a:lnTo>
                  <a:lnTo>
                    <a:pt x="24" y="0"/>
                  </a:lnTo>
                  <a:lnTo>
                    <a:pt x="34" y="0"/>
                  </a:lnTo>
                  <a:lnTo>
                    <a:pt x="48" y="7"/>
                  </a:lnTo>
                  <a:lnTo>
                    <a:pt x="52" y="0"/>
                  </a:lnTo>
                  <a:lnTo>
                    <a:pt x="69"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39" name="Freeform 147">
              <a:extLst>
                <a:ext uri="{FF2B5EF4-FFF2-40B4-BE49-F238E27FC236}">
                  <a16:creationId xmlns:a16="http://schemas.microsoft.com/office/drawing/2014/main" id="{B5E00FF1-526F-A3F4-C148-957F6CCFFBE6}"/>
                </a:ext>
                <a:ext uri="{C183D7F6-B498-43B3-948B-1728B52AA6E4}">
                  <adec:decorative xmlns:adec="http://schemas.microsoft.com/office/drawing/2017/decorative" val="1"/>
                </a:ext>
              </a:extLst>
            </p:cNvPr>
            <p:cNvSpPr>
              <a:spLocks/>
            </p:cNvSpPr>
            <p:nvPr/>
          </p:nvSpPr>
          <p:spPr bwMode="auto">
            <a:xfrm>
              <a:off x="9895755" y="5756973"/>
              <a:ext cx="183362" cy="142615"/>
            </a:xfrm>
            <a:custGeom>
              <a:avLst/>
              <a:gdLst>
                <a:gd name="T0" fmla="*/ 63 w 63"/>
                <a:gd name="T1" fmla="*/ 24 h 49"/>
                <a:gd name="T2" fmla="*/ 63 w 63"/>
                <a:gd name="T3" fmla="*/ 10 h 49"/>
                <a:gd name="T4" fmla="*/ 56 w 63"/>
                <a:gd name="T5" fmla="*/ 0 h 49"/>
                <a:gd name="T6" fmla="*/ 42 w 63"/>
                <a:gd name="T7" fmla="*/ 7 h 49"/>
                <a:gd name="T8" fmla="*/ 38 w 63"/>
                <a:gd name="T9" fmla="*/ 0 h 49"/>
                <a:gd name="T10" fmla="*/ 24 w 63"/>
                <a:gd name="T11" fmla="*/ 0 h 49"/>
                <a:gd name="T12" fmla="*/ 21 w 63"/>
                <a:gd name="T13" fmla="*/ 4 h 49"/>
                <a:gd name="T14" fmla="*/ 28 w 63"/>
                <a:gd name="T15" fmla="*/ 7 h 49"/>
                <a:gd name="T16" fmla="*/ 24 w 63"/>
                <a:gd name="T17" fmla="*/ 14 h 49"/>
                <a:gd name="T18" fmla="*/ 7 w 63"/>
                <a:gd name="T19" fmla="*/ 10 h 49"/>
                <a:gd name="T20" fmla="*/ 0 w 63"/>
                <a:gd name="T21" fmla="*/ 24 h 49"/>
                <a:gd name="T22" fmla="*/ 4 w 63"/>
                <a:gd name="T23" fmla="*/ 38 h 49"/>
                <a:gd name="T24" fmla="*/ 14 w 63"/>
                <a:gd name="T25" fmla="*/ 42 h 49"/>
                <a:gd name="T26" fmla="*/ 24 w 63"/>
                <a:gd name="T27" fmla="*/ 42 h 49"/>
                <a:gd name="T28" fmla="*/ 38 w 63"/>
                <a:gd name="T29" fmla="*/ 49 h 49"/>
                <a:gd name="T30" fmla="*/ 42 w 63"/>
                <a:gd name="T31" fmla="*/ 42 h 49"/>
                <a:gd name="T32" fmla="*/ 59 w 63"/>
                <a:gd name="T33" fmla="*/ 45 h 49"/>
                <a:gd name="T34" fmla="*/ 63 w 63"/>
                <a:gd name="T35" fmla="*/ 38 h 49"/>
                <a:gd name="T36" fmla="*/ 56 w 63"/>
                <a:gd name="T37" fmla="*/ 31 h 49"/>
                <a:gd name="T38" fmla="*/ 56 w 63"/>
                <a:gd name="T39" fmla="*/ 24 h 49"/>
                <a:gd name="T40" fmla="*/ 63 w 63"/>
                <a:gd name="T41"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49">
                  <a:moveTo>
                    <a:pt x="63" y="24"/>
                  </a:moveTo>
                  <a:lnTo>
                    <a:pt x="63" y="10"/>
                  </a:lnTo>
                  <a:lnTo>
                    <a:pt x="56" y="0"/>
                  </a:lnTo>
                  <a:lnTo>
                    <a:pt x="42" y="7"/>
                  </a:lnTo>
                  <a:lnTo>
                    <a:pt x="38" y="0"/>
                  </a:lnTo>
                  <a:lnTo>
                    <a:pt x="24" y="0"/>
                  </a:lnTo>
                  <a:lnTo>
                    <a:pt x="21" y="4"/>
                  </a:lnTo>
                  <a:lnTo>
                    <a:pt x="28" y="7"/>
                  </a:lnTo>
                  <a:lnTo>
                    <a:pt x="24" y="14"/>
                  </a:lnTo>
                  <a:lnTo>
                    <a:pt x="7" y="10"/>
                  </a:lnTo>
                  <a:lnTo>
                    <a:pt x="0" y="24"/>
                  </a:lnTo>
                  <a:lnTo>
                    <a:pt x="4" y="38"/>
                  </a:lnTo>
                  <a:lnTo>
                    <a:pt x="14" y="42"/>
                  </a:lnTo>
                  <a:lnTo>
                    <a:pt x="24" y="42"/>
                  </a:lnTo>
                  <a:lnTo>
                    <a:pt x="38" y="49"/>
                  </a:lnTo>
                  <a:lnTo>
                    <a:pt x="42" y="42"/>
                  </a:lnTo>
                  <a:lnTo>
                    <a:pt x="59" y="45"/>
                  </a:lnTo>
                  <a:lnTo>
                    <a:pt x="63" y="38"/>
                  </a:lnTo>
                  <a:lnTo>
                    <a:pt x="56" y="31"/>
                  </a:lnTo>
                  <a:lnTo>
                    <a:pt x="56" y="24"/>
                  </a:lnTo>
                  <a:lnTo>
                    <a:pt x="63"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0" name="Freeform 148">
              <a:extLst>
                <a:ext uri="{FF2B5EF4-FFF2-40B4-BE49-F238E27FC236}">
                  <a16:creationId xmlns:a16="http://schemas.microsoft.com/office/drawing/2014/main" id="{7827A18D-A33E-1062-0C0D-FB29E40D5EEF}"/>
                </a:ext>
                <a:ext uri="{C183D7F6-B498-43B3-948B-1728B52AA6E4}">
                  <adec:decorative xmlns:adec="http://schemas.microsoft.com/office/drawing/2017/decorative" val="1"/>
                </a:ext>
              </a:extLst>
            </p:cNvPr>
            <p:cNvSpPr>
              <a:spLocks/>
            </p:cNvSpPr>
            <p:nvPr/>
          </p:nvSpPr>
          <p:spPr bwMode="auto">
            <a:xfrm>
              <a:off x="9744409" y="5727868"/>
              <a:ext cx="232840" cy="180451"/>
            </a:xfrm>
            <a:custGeom>
              <a:avLst/>
              <a:gdLst>
                <a:gd name="T0" fmla="*/ 80 w 80"/>
                <a:gd name="T1" fmla="*/ 17 h 62"/>
                <a:gd name="T2" fmla="*/ 73 w 80"/>
                <a:gd name="T3" fmla="*/ 14 h 62"/>
                <a:gd name="T4" fmla="*/ 76 w 80"/>
                <a:gd name="T5" fmla="*/ 10 h 62"/>
                <a:gd name="T6" fmla="*/ 56 w 80"/>
                <a:gd name="T7" fmla="*/ 7 h 62"/>
                <a:gd name="T8" fmla="*/ 49 w 80"/>
                <a:gd name="T9" fmla="*/ 0 h 62"/>
                <a:gd name="T10" fmla="*/ 31 w 80"/>
                <a:gd name="T11" fmla="*/ 10 h 62"/>
                <a:gd name="T12" fmla="*/ 24 w 80"/>
                <a:gd name="T13" fmla="*/ 7 h 62"/>
                <a:gd name="T14" fmla="*/ 3 w 80"/>
                <a:gd name="T15" fmla="*/ 20 h 62"/>
                <a:gd name="T16" fmla="*/ 0 w 80"/>
                <a:gd name="T17" fmla="*/ 41 h 62"/>
                <a:gd name="T18" fmla="*/ 10 w 80"/>
                <a:gd name="T19" fmla="*/ 52 h 62"/>
                <a:gd name="T20" fmla="*/ 24 w 80"/>
                <a:gd name="T21" fmla="*/ 31 h 62"/>
                <a:gd name="T22" fmla="*/ 28 w 80"/>
                <a:gd name="T23" fmla="*/ 38 h 62"/>
                <a:gd name="T24" fmla="*/ 31 w 80"/>
                <a:gd name="T25" fmla="*/ 45 h 62"/>
                <a:gd name="T26" fmla="*/ 31 w 80"/>
                <a:gd name="T27" fmla="*/ 52 h 62"/>
                <a:gd name="T28" fmla="*/ 42 w 80"/>
                <a:gd name="T29" fmla="*/ 62 h 62"/>
                <a:gd name="T30" fmla="*/ 63 w 80"/>
                <a:gd name="T31" fmla="*/ 59 h 62"/>
                <a:gd name="T32" fmla="*/ 66 w 80"/>
                <a:gd name="T33" fmla="*/ 52 h 62"/>
                <a:gd name="T34" fmla="*/ 56 w 80"/>
                <a:gd name="T35" fmla="*/ 48 h 62"/>
                <a:gd name="T36" fmla="*/ 52 w 80"/>
                <a:gd name="T37" fmla="*/ 34 h 62"/>
                <a:gd name="T38" fmla="*/ 59 w 80"/>
                <a:gd name="T39" fmla="*/ 20 h 62"/>
                <a:gd name="T40" fmla="*/ 76 w 80"/>
                <a:gd name="T41" fmla="*/ 24 h 62"/>
                <a:gd name="T42" fmla="*/ 80 w 80"/>
                <a:gd name="T43"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80" y="17"/>
                  </a:moveTo>
                  <a:lnTo>
                    <a:pt x="73" y="14"/>
                  </a:lnTo>
                  <a:lnTo>
                    <a:pt x="76" y="10"/>
                  </a:lnTo>
                  <a:lnTo>
                    <a:pt x="56" y="7"/>
                  </a:lnTo>
                  <a:lnTo>
                    <a:pt x="49" y="0"/>
                  </a:lnTo>
                  <a:lnTo>
                    <a:pt x="31" y="10"/>
                  </a:lnTo>
                  <a:lnTo>
                    <a:pt x="24" y="7"/>
                  </a:lnTo>
                  <a:lnTo>
                    <a:pt x="3" y="20"/>
                  </a:lnTo>
                  <a:lnTo>
                    <a:pt x="0" y="41"/>
                  </a:lnTo>
                  <a:lnTo>
                    <a:pt x="10" y="52"/>
                  </a:lnTo>
                  <a:lnTo>
                    <a:pt x="24" y="31"/>
                  </a:lnTo>
                  <a:lnTo>
                    <a:pt x="28" y="38"/>
                  </a:lnTo>
                  <a:lnTo>
                    <a:pt x="31" y="45"/>
                  </a:lnTo>
                  <a:lnTo>
                    <a:pt x="31" y="52"/>
                  </a:lnTo>
                  <a:lnTo>
                    <a:pt x="42" y="62"/>
                  </a:lnTo>
                  <a:lnTo>
                    <a:pt x="63" y="59"/>
                  </a:lnTo>
                  <a:lnTo>
                    <a:pt x="66" y="52"/>
                  </a:lnTo>
                  <a:lnTo>
                    <a:pt x="56" y="48"/>
                  </a:lnTo>
                  <a:lnTo>
                    <a:pt x="52" y="34"/>
                  </a:lnTo>
                  <a:lnTo>
                    <a:pt x="59" y="20"/>
                  </a:lnTo>
                  <a:lnTo>
                    <a:pt x="76" y="24"/>
                  </a:lnTo>
                  <a:lnTo>
                    <a:pt x="8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1" name="Freeform 151">
              <a:extLst>
                <a:ext uri="{FF2B5EF4-FFF2-40B4-BE49-F238E27FC236}">
                  <a16:creationId xmlns:a16="http://schemas.microsoft.com/office/drawing/2014/main" id="{7F9B2527-B825-0C67-B2DB-04745A08D123}"/>
                </a:ext>
                <a:ext uri="{C183D7F6-B498-43B3-948B-1728B52AA6E4}">
                  <adec:decorative xmlns:adec="http://schemas.microsoft.com/office/drawing/2017/decorative" val="1"/>
                </a:ext>
              </a:extLst>
            </p:cNvPr>
            <p:cNvSpPr>
              <a:spLocks/>
            </p:cNvSpPr>
            <p:nvPr/>
          </p:nvSpPr>
          <p:spPr bwMode="auto">
            <a:xfrm>
              <a:off x="9674558" y="3687608"/>
              <a:ext cx="180451" cy="171720"/>
            </a:xfrm>
            <a:custGeom>
              <a:avLst/>
              <a:gdLst>
                <a:gd name="T0" fmla="*/ 21 w 62"/>
                <a:gd name="T1" fmla="*/ 3 h 59"/>
                <a:gd name="T2" fmla="*/ 31 w 62"/>
                <a:gd name="T3" fmla="*/ 0 h 59"/>
                <a:gd name="T4" fmla="*/ 45 w 62"/>
                <a:gd name="T5" fmla="*/ 14 h 59"/>
                <a:gd name="T6" fmla="*/ 62 w 62"/>
                <a:gd name="T7" fmla="*/ 21 h 59"/>
                <a:gd name="T8" fmla="*/ 62 w 62"/>
                <a:gd name="T9" fmla="*/ 28 h 59"/>
                <a:gd name="T10" fmla="*/ 55 w 62"/>
                <a:gd name="T11" fmla="*/ 35 h 59"/>
                <a:gd name="T12" fmla="*/ 48 w 62"/>
                <a:gd name="T13" fmla="*/ 48 h 59"/>
                <a:gd name="T14" fmla="*/ 31 w 62"/>
                <a:gd name="T15" fmla="*/ 52 h 59"/>
                <a:gd name="T16" fmla="*/ 27 w 62"/>
                <a:gd name="T17" fmla="*/ 59 h 59"/>
                <a:gd name="T18" fmla="*/ 3 w 62"/>
                <a:gd name="T19" fmla="*/ 42 h 59"/>
                <a:gd name="T20" fmla="*/ 0 w 62"/>
                <a:gd name="T21" fmla="*/ 24 h 59"/>
                <a:gd name="T22" fmla="*/ 10 w 62"/>
                <a:gd name="T23" fmla="*/ 28 h 59"/>
                <a:gd name="T24" fmla="*/ 14 w 62"/>
                <a:gd name="T25" fmla="*/ 21 h 59"/>
                <a:gd name="T26" fmla="*/ 21 w 62"/>
                <a:gd name="T27" fmla="*/ 10 h 59"/>
                <a:gd name="T28" fmla="*/ 21 w 62"/>
                <a:gd name="T29"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9">
                  <a:moveTo>
                    <a:pt x="21" y="3"/>
                  </a:moveTo>
                  <a:lnTo>
                    <a:pt x="31" y="0"/>
                  </a:lnTo>
                  <a:lnTo>
                    <a:pt x="45" y="14"/>
                  </a:lnTo>
                  <a:lnTo>
                    <a:pt x="62" y="21"/>
                  </a:lnTo>
                  <a:lnTo>
                    <a:pt x="62" y="28"/>
                  </a:lnTo>
                  <a:lnTo>
                    <a:pt x="55" y="35"/>
                  </a:lnTo>
                  <a:lnTo>
                    <a:pt x="48" y="48"/>
                  </a:lnTo>
                  <a:lnTo>
                    <a:pt x="31" y="52"/>
                  </a:lnTo>
                  <a:lnTo>
                    <a:pt x="27" y="59"/>
                  </a:lnTo>
                  <a:lnTo>
                    <a:pt x="3" y="42"/>
                  </a:lnTo>
                  <a:lnTo>
                    <a:pt x="0" y="24"/>
                  </a:lnTo>
                  <a:lnTo>
                    <a:pt x="10" y="28"/>
                  </a:lnTo>
                  <a:lnTo>
                    <a:pt x="14" y="21"/>
                  </a:lnTo>
                  <a:lnTo>
                    <a:pt x="21" y="10"/>
                  </a:lnTo>
                  <a:lnTo>
                    <a:pt x="21" y="3"/>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2" name="Freeform 152">
              <a:extLst>
                <a:ext uri="{FF2B5EF4-FFF2-40B4-BE49-F238E27FC236}">
                  <a16:creationId xmlns:a16="http://schemas.microsoft.com/office/drawing/2014/main" id="{1BDD7B9A-5AEB-600D-3F86-28AA9344E56B}"/>
                </a:ext>
                <a:ext uri="{C183D7F6-B498-43B3-948B-1728B52AA6E4}">
                  <adec:decorative xmlns:adec="http://schemas.microsoft.com/office/drawing/2017/decorative" val="1"/>
                </a:ext>
              </a:extLst>
            </p:cNvPr>
            <p:cNvSpPr>
              <a:spLocks/>
            </p:cNvSpPr>
            <p:nvPr/>
          </p:nvSpPr>
          <p:spPr bwMode="auto">
            <a:xfrm>
              <a:off x="9753139" y="3707983"/>
              <a:ext cx="253214" cy="282319"/>
            </a:xfrm>
            <a:custGeom>
              <a:avLst/>
              <a:gdLst>
                <a:gd name="T0" fmla="*/ 60 w 87"/>
                <a:gd name="T1" fmla="*/ 0 h 97"/>
                <a:gd name="T2" fmla="*/ 60 w 87"/>
                <a:gd name="T3" fmla="*/ 10 h 97"/>
                <a:gd name="T4" fmla="*/ 77 w 87"/>
                <a:gd name="T5" fmla="*/ 41 h 97"/>
                <a:gd name="T6" fmla="*/ 87 w 87"/>
                <a:gd name="T7" fmla="*/ 55 h 97"/>
                <a:gd name="T8" fmla="*/ 73 w 87"/>
                <a:gd name="T9" fmla="*/ 62 h 97"/>
                <a:gd name="T10" fmla="*/ 70 w 87"/>
                <a:gd name="T11" fmla="*/ 80 h 97"/>
                <a:gd name="T12" fmla="*/ 67 w 87"/>
                <a:gd name="T13" fmla="*/ 83 h 97"/>
                <a:gd name="T14" fmla="*/ 63 w 87"/>
                <a:gd name="T15" fmla="*/ 90 h 97"/>
                <a:gd name="T16" fmla="*/ 63 w 87"/>
                <a:gd name="T17" fmla="*/ 97 h 97"/>
                <a:gd name="T18" fmla="*/ 49 w 87"/>
                <a:gd name="T19" fmla="*/ 93 h 97"/>
                <a:gd name="T20" fmla="*/ 21 w 87"/>
                <a:gd name="T21" fmla="*/ 66 h 97"/>
                <a:gd name="T22" fmla="*/ 18 w 87"/>
                <a:gd name="T23" fmla="*/ 62 h 97"/>
                <a:gd name="T24" fmla="*/ 0 w 87"/>
                <a:gd name="T25" fmla="*/ 52 h 97"/>
                <a:gd name="T26" fmla="*/ 4 w 87"/>
                <a:gd name="T27" fmla="*/ 45 h 97"/>
                <a:gd name="T28" fmla="*/ 21 w 87"/>
                <a:gd name="T29" fmla="*/ 41 h 97"/>
                <a:gd name="T30" fmla="*/ 28 w 87"/>
                <a:gd name="T31" fmla="*/ 28 h 97"/>
                <a:gd name="T32" fmla="*/ 35 w 87"/>
                <a:gd name="T33" fmla="*/ 21 h 97"/>
                <a:gd name="T34" fmla="*/ 35 w 87"/>
                <a:gd name="T35" fmla="*/ 14 h 97"/>
                <a:gd name="T36" fmla="*/ 46 w 87"/>
                <a:gd name="T37" fmla="*/ 14 h 97"/>
                <a:gd name="T38" fmla="*/ 60 w 87"/>
                <a:gd name="T3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97">
                  <a:moveTo>
                    <a:pt x="60" y="0"/>
                  </a:moveTo>
                  <a:lnTo>
                    <a:pt x="60" y="10"/>
                  </a:lnTo>
                  <a:lnTo>
                    <a:pt x="77" y="41"/>
                  </a:lnTo>
                  <a:lnTo>
                    <a:pt x="87" y="55"/>
                  </a:lnTo>
                  <a:lnTo>
                    <a:pt x="73" y="62"/>
                  </a:lnTo>
                  <a:lnTo>
                    <a:pt x="70" y="80"/>
                  </a:lnTo>
                  <a:lnTo>
                    <a:pt x="67" y="83"/>
                  </a:lnTo>
                  <a:lnTo>
                    <a:pt x="63" y="90"/>
                  </a:lnTo>
                  <a:lnTo>
                    <a:pt x="63" y="97"/>
                  </a:lnTo>
                  <a:lnTo>
                    <a:pt x="49" y="93"/>
                  </a:lnTo>
                  <a:lnTo>
                    <a:pt x="21" y="66"/>
                  </a:lnTo>
                  <a:lnTo>
                    <a:pt x="18" y="62"/>
                  </a:lnTo>
                  <a:lnTo>
                    <a:pt x="0" y="52"/>
                  </a:lnTo>
                  <a:lnTo>
                    <a:pt x="4" y="45"/>
                  </a:lnTo>
                  <a:lnTo>
                    <a:pt x="21" y="41"/>
                  </a:lnTo>
                  <a:lnTo>
                    <a:pt x="28" y="28"/>
                  </a:lnTo>
                  <a:lnTo>
                    <a:pt x="35" y="21"/>
                  </a:lnTo>
                  <a:lnTo>
                    <a:pt x="35" y="14"/>
                  </a:lnTo>
                  <a:lnTo>
                    <a:pt x="46" y="14"/>
                  </a:lnTo>
                  <a:lnTo>
                    <a:pt x="60"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3" name="Freeform 153">
              <a:extLst>
                <a:ext uri="{FF2B5EF4-FFF2-40B4-BE49-F238E27FC236}">
                  <a16:creationId xmlns:a16="http://schemas.microsoft.com/office/drawing/2014/main" id="{9766DBE6-E5D2-FF4B-A0DC-806D9F69223B}"/>
                </a:ext>
                <a:ext uri="{C183D7F6-B498-43B3-948B-1728B52AA6E4}">
                  <adec:decorative xmlns:adec="http://schemas.microsoft.com/office/drawing/2017/decorative" val="1"/>
                </a:ext>
              </a:extLst>
            </p:cNvPr>
            <p:cNvSpPr>
              <a:spLocks/>
            </p:cNvSpPr>
            <p:nvPr/>
          </p:nvSpPr>
          <p:spPr bwMode="auto">
            <a:xfrm>
              <a:off x="9674558" y="4100898"/>
              <a:ext cx="180451" cy="183362"/>
            </a:xfrm>
            <a:custGeom>
              <a:avLst/>
              <a:gdLst>
                <a:gd name="T0" fmla="*/ 31 w 62"/>
                <a:gd name="T1" fmla="*/ 0 h 63"/>
                <a:gd name="T2" fmla="*/ 45 w 62"/>
                <a:gd name="T3" fmla="*/ 4 h 63"/>
                <a:gd name="T4" fmla="*/ 62 w 62"/>
                <a:gd name="T5" fmla="*/ 28 h 63"/>
                <a:gd name="T6" fmla="*/ 52 w 62"/>
                <a:gd name="T7" fmla="*/ 31 h 63"/>
                <a:gd name="T8" fmla="*/ 48 w 62"/>
                <a:gd name="T9" fmla="*/ 59 h 63"/>
                <a:gd name="T10" fmla="*/ 38 w 62"/>
                <a:gd name="T11" fmla="*/ 63 h 63"/>
                <a:gd name="T12" fmla="*/ 14 w 62"/>
                <a:gd name="T13" fmla="*/ 35 h 63"/>
                <a:gd name="T14" fmla="*/ 0 w 62"/>
                <a:gd name="T15" fmla="*/ 21 h 63"/>
                <a:gd name="T16" fmla="*/ 14 w 62"/>
                <a:gd name="T17" fmla="*/ 7 h 63"/>
                <a:gd name="T18" fmla="*/ 31 w 62"/>
                <a:gd name="T19" fmla="*/ 11 h 63"/>
                <a:gd name="T20" fmla="*/ 31 w 62"/>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31" y="0"/>
                  </a:moveTo>
                  <a:lnTo>
                    <a:pt x="45" y="4"/>
                  </a:lnTo>
                  <a:lnTo>
                    <a:pt x="62" y="28"/>
                  </a:lnTo>
                  <a:lnTo>
                    <a:pt x="52" y="31"/>
                  </a:lnTo>
                  <a:lnTo>
                    <a:pt x="48" y="59"/>
                  </a:lnTo>
                  <a:lnTo>
                    <a:pt x="38" y="63"/>
                  </a:lnTo>
                  <a:lnTo>
                    <a:pt x="14" y="35"/>
                  </a:lnTo>
                  <a:lnTo>
                    <a:pt x="0" y="21"/>
                  </a:lnTo>
                  <a:lnTo>
                    <a:pt x="14" y="7"/>
                  </a:lnTo>
                  <a:lnTo>
                    <a:pt x="31"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4" name="Freeform 154">
              <a:extLst>
                <a:ext uri="{FF2B5EF4-FFF2-40B4-BE49-F238E27FC236}">
                  <a16:creationId xmlns:a16="http://schemas.microsoft.com/office/drawing/2014/main" id="{80B27894-D05F-AA3E-663E-2AE7AA55BDB1}"/>
                </a:ext>
                <a:ext uri="{C183D7F6-B498-43B3-948B-1728B52AA6E4}">
                  <adec:decorative xmlns:adec="http://schemas.microsoft.com/office/drawing/2017/decorative" val="1"/>
                </a:ext>
              </a:extLst>
            </p:cNvPr>
            <p:cNvSpPr>
              <a:spLocks/>
            </p:cNvSpPr>
            <p:nvPr/>
          </p:nvSpPr>
          <p:spPr bwMode="auto">
            <a:xfrm>
              <a:off x="9936503" y="3868059"/>
              <a:ext cx="203735" cy="203735"/>
            </a:xfrm>
            <a:custGeom>
              <a:avLst/>
              <a:gdLst>
                <a:gd name="T0" fmla="*/ 24 w 70"/>
                <a:gd name="T1" fmla="*/ 0 h 70"/>
                <a:gd name="T2" fmla="*/ 38 w 70"/>
                <a:gd name="T3" fmla="*/ 14 h 70"/>
                <a:gd name="T4" fmla="*/ 63 w 70"/>
                <a:gd name="T5" fmla="*/ 25 h 70"/>
                <a:gd name="T6" fmla="*/ 63 w 70"/>
                <a:gd name="T7" fmla="*/ 28 h 70"/>
                <a:gd name="T8" fmla="*/ 70 w 70"/>
                <a:gd name="T9" fmla="*/ 42 h 70"/>
                <a:gd name="T10" fmla="*/ 14 w 70"/>
                <a:gd name="T11" fmla="*/ 70 h 70"/>
                <a:gd name="T12" fmla="*/ 7 w 70"/>
                <a:gd name="T13" fmla="*/ 42 h 70"/>
                <a:gd name="T14" fmla="*/ 0 w 70"/>
                <a:gd name="T15" fmla="*/ 42 h 70"/>
                <a:gd name="T16" fmla="*/ 0 w 70"/>
                <a:gd name="T17" fmla="*/ 35 h 70"/>
                <a:gd name="T18" fmla="*/ 4 w 70"/>
                <a:gd name="T19" fmla="*/ 28 h 70"/>
                <a:gd name="T20" fmla="*/ 7 w 70"/>
                <a:gd name="T21" fmla="*/ 25 h 70"/>
                <a:gd name="T22" fmla="*/ 10 w 70"/>
                <a:gd name="T23" fmla="*/ 7 h 70"/>
                <a:gd name="T24" fmla="*/ 24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24" y="0"/>
                  </a:moveTo>
                  <a:lnTo>
                    <a:pt x="38" y="14"/>
                  </a:lnTo>
                  <a:lnTo>
                    <a:pt x="63" y="25"/>
                  </a:lnTo>
                  <a:lnTo>
                    <a:pt x="63" y="28"/>
                  </a:lnTo>
                  <a:lnTo>
                    <a:pt x="70" y="42"/>
                  </a:lnTo>
                  <a:lnTo>
                    <a:pt x="14" y="70"/>
                  </a:lnTo>
                  <a:lnTo>
                    <a:pt x="7" y="42"/>
                  </a:lnTo>
                  <a:lnTo>
                    <a:pt x="0" y="42"/>
                  </a:lnTo>
                  <a:lnTo>
                    <a:pt x="0" y="35"/>
                  </a:lnTo>
                  <a:lnTo>
                    <a:pt x="4" y="28"/>
                  </a:lnTo>
                  <a:lnTo>
                    <a:pt x="7" y="25"/>
                  </a:lnTo>
                  <a:lnTo>
                    <a:pt x="10"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45" name="Freeform 155">
              <a:extLst>
                <a:ext uri="{FF2B5EF4-FFF2-40B4-BE49-F238E27FC236}">
                  <a16:creationId xmlns:a16="http://schemas.microsoft.com/office/drawing/2014/main" id="{8A308A47-A76C-F0A7-6397-8A2A05A49292}"/>
                </a:ext>
                <a:ext uri="{C183D7F6-B498-43B3-948B-1728B52AA6E4}">
                  <adec:decorative xmlns:adec="http://schemas.microsoft.com/office/drawing/2017/decorative" val="1"/>
                </a:ext>
              </a:extLst>
            </p:cNvPr>
            <p:cNvSpPr>
              <a:spLocks/>
            </p:cNvSpPr>
            <p:nvPr/>
          </p:nvSpPr>
          <p:spPr bwMode="auto">
            <a:xfrm>
              <a:off x="9683287" y="3373274"/>
              <a:ext cx="253214" cy="334708"/>
            </a:xfrm>
            <a:custGeom>
              <a:avLst/>
              <a:gdLst>
                <a:gd name="T0" fmla="*/ 42 w 87"/>
                <a:gd name="T1" fmla="*/ 0 h 115"/>
                <a:gd name="T2" fmla="*/ 42 w 87"/>
                <a:gd name="T3" fmla="*/ 4 h 115"/>
                <a:gd name="T4" fmla="*/ 35 w 87"/>
                <a:gd name="T5" fmla="*/ 25 h 115"/>
                <a:gd name="T6" fmla="*/ 56 w 87"/>
                <a:gd name="T7" fmla="*/ 39 h 115"/>
                <a:gd name="T8" fmla="*/ 87 w 87"/>
                <a:gd name="T9" fmla="*/ 63 h 115"/>
                <a:gd name="T10" fmla="*/ 80 w 87"/>
                <a:gd name="T11" fmla="*/ 66 h 115"/>
                <a:gd name="T12" fmla="*/ 77 w 87"/>
                <a:gd name="T13" fmla="*/ 80 h 115"/>
                <a:gd name="T14" fmla="*/ 87 w 87"/>
                <a:gd name="T15" fmla="*/ 87 h 115"/>
                <a:gd name="T16" fmla="*/ 84 w 87"/>
                <a:gd name="T17" fmla="*/ 94 h 115"/>
                <a:gd name="T18" fmla="*/ 87 w 87"/>
                <a:gd name="T19" fmla="*/ 104 h 115"/>
                <a:gd name="T20" fmla="*/ 87 w 87"/>
                <a:gd name="T21" fmla="*/ 115 h 115"/>
                <a:gd name="T22" fmla="*/ 84 w 87"/>
                <a:gd name="T23" fmla="*/ 115 h 115"/>
                <a:gd name="T24" fmla="*/ 80 w 87"/>
                <a:gd name="T25" fmla="*/ 108 h 115"/>
                <a:gd name="T26" fmla="*/ 73 w 87"/>
                <a:gd name="T27" fmla="*/ 101 h 115"/>
                <a:gd name="T28" fmla="*/ 56 w 87"/>
                <a:gd name="T29" fmla="*/ 91 h 115"/>
                <a:gd name="T30" fmla="*/ 38 w 87"/>
                <a:gd name="T31" fmla="*/ 73 h 115"/>
                <a:gd name="T32" fmla="*/ 28 w 87"/>
                <a:gd name="T33" fmla="*/ 73 h 115"/>
                <a:gd name="T34" fmla="*/ 21 w 87"/>
                <a:gd name="T35" fmla="*/ 63 h 115"/>
                <a:gd name="T36" fmla="*/ 21 w 87"/>
                <a:gd name="T37" fmla="*/ 52 h 115"/>
                <a:gd name="T38" fmla="*/ 21 w 87"/>
                <a:gd name="T39" fmla="*/ 45 h 115"/>
                <a:gd name="T40" fmla="*/ 7 w 87"/>
                <a:gd name="T41" fmla="*/ 25 h 115"/>
                <a:gd name="T42" fmla="*/ 0 w 87"/>
                <a:gd name="T43" fmla="*/ 25 h 115"/>
                <a:gd name="T44" fmla="*/ 0 w 87"/>
                <a:gd name="T45" fmla="*/ 18 h 115"/>
                <a:gd name="T46" fmla="*/ 4 w 87"/>
                <a:gd name="T47" fmla="*/ 18 h 115"/>
                <a:gd name="T48" fmla="*/ 4 w 87"/>
                <a:gd name="T49" fmla="*/ 14 h 115"/>
                <a:gd name="T50" fmla="*/ 7 w 87"/>
                <a:gd name="T51" fmla="*/ 14 h 115"/>
                <a:gd name="T52" fmla="*/ 11 w 87"/>
                <a:gd name="T53" fmla="*/ 14 h 115"/>
                <a:gd name="T54" fmla="*/ 14 w 87"/>
                <a:gd name="T55" fmla="*/ 14 h 115"/>
                <a:gd name="T56" fmla="*/ 18 w 87"/>
                <a:gd name="T57" fmla="*/ 7 h 115"/>
                <a:gd name="T58" fmla="*/ 21 w 87"/>
                <a:gd name="T59" fmla="*/ 4 h 115"/>
                <a:gd name="T60" fmla="*/ 35 w 87"/>
                <a:gd name="T61" fmla="*/ 4 h 115"/>
                <a:gd name="T62" fmla="*/ 38 w 87"/>
                <a:gd name="T63" fmla="*/ 4 h 115"/>
                <a:gd name="T64" fmla="*/ 42 w 87"/>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115">
                  <a:moveTo>
                    <a:pt x="42" y="0"/>
                  </a:moveTo>
                  <a:lnTo>
                    <a:pt x="42" y="4"/>
                  </a:lnTo>
                  <a:lnTo>
                    <a:pt x="35" y="25"/>
                  </a:lnTo>
                  <a:lnTo>
                    <a:pt x="56" y="39"/>
                  </a:lnTo>
                  <a:lnTo>
                    <a:pt x="87" y="63"/>
                  </a:lnTo>
                  <a:lnTo>
                    <a:pt x="80" y="66"/>
                  </a:lnTo>
                  <a:lnTo>
                    <a:pt x="77" y="80"/>
                  </a:lnTo>
                  <a:lnTo>
                    <a:pt x="87" y="87"/>
                  </a:lnTo>
                  <a:lnTo>
                    <a:pt x="84" y="94"/>
                  </a:lnTo>
                  <a:lnTo>
                    <a:pt x="87" y="104"/>
                  </a:lnTo>
                  <a:lnTo>
                    <a:pt x="87" y="115"/>
                  </a:lnTo>
                  <a:lnTo>
                    <a:pt x="84" y="115"/>
                  </a:lnTo>
                  <a:lnTo>
                    <a:pt x="80" y="108"/>
                  </a:lnTo>
                  <a:lnTo>
                    <a:pt x="73" y="101"/>
                  </a:lnTo>
                  <a:lnTo>
                    <a:pt x="56" y="91"/>
                  </a:lnTo>
                  <a:lnTo>
                    <a:pt x="38" y="73"/>
                  </a:lnTo>
                  <a:lnTo>
                    <a:pt x="28" y="73"/>
                  </a:lnTo>
                  <a:lnTo>
                    <a:pt x="21" y="63"/>
                  </a:lnTo>
                  <a:lnTo>
                    <a:pt x="21" y="52"/>
                  </a:lnTo>
                  <a:lnTo>
                    <a:pt x="21" y="45"/>
                  </a:lnTo>
                  <a:lnTo>
                    <a:pt x="7" y="25"/>
                  </a:lnTo>
                  <a:lnTo>
                    <a:pt x="0" y="25"/>
                  </a:lnTo>
                  <a:lnTo>
                    <a:pt x="0" y="18"/>
                  </a:lnTo>
                  <a:lnTo>
                    <a:pt x="4" y="18"/>
                  </a:lnTo>
                  <a:lnTo>
                    <a:pt x="4" y="14"/>
                  </a:lnTo>
                  <a:lnTo>
                    <a:pt x="7" y="14"/>
                  </a:lnTo>
                  <a:lnTo>
                    <a:pt x="11" y="14"/>
                  </a:lnTo>
                  <a:lnTo>
                    <a:pt x="14" y="14"/>
                  </a:lnTo>
                  <a:lnTo>
                    <a:pt x="18" y="7"/>
                  </a:lnTo>
                  <a:lnTo>
                    <a:pt x="21" y="4"/>
                  </a:lnTo>
                  <a:lnTo>
                    <a:pt x="35" y="4"/>
                  </a:lnTo>
                  <a:lnTo>
                    <a:pt x="38" y="4"/>
                  </a:lnTo>
                  <a:lnTo>
                    <a:pt x="42"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6" name="Freeform 156">
              <a:extLst>
                <a:ext uri="{FF2B5EF4-FFF2-40B4-BE49-F238E27FC236}">
                  <a16:creationId xmlns:a16="http://schemas.microsoft.com/office/drawing/2014/main" id="{7ECE4501-6DB8-B186-5702-9EBF01A57733}"/>
                </a:ext>
                <a:ext uri="{C183D7F6-B498-43B3-948B-1728B52AA6E4}">
                  <adec:decorative xmlns:adec="http://schemas.microsoft.com/office/drawing/2017/decorative" val="1"/>
                </a:ext>
              </a:extLst>
            </p:cNvPr>
            <p:cNvSpPr>
              <a:spLocks/>
            </p:cNvSpPr>
            <p:nvPr/>
          </p:nvSpPr>
          <p:spPr bwMode="auto">
            <a:xfrm>
              <a:off x="9875381" y="3990299"/>
              <a:ext cx="273587" cy="314334"/>
            </a:xfrm>
            <a:custGeom>
              <a:avLst/>
              <a:gdLst>
                <a:gd name="T0" fmla="*/ 91 w 94"/>
                <a:gd name="T1" fmla="*/ 0 h 108"/>
                <a:gd name="T2" fmla="*/ 91 w 94"/>
                <a:gd name="T3" fmla="*/ 17 h 108"/>
                <a:gd name="T4" fmla="*/ 87 w 94"/>
                <a:gd name="T5" fmla="*/ 21 h 108"/>
                <a:gd name="T6" fmla="*/ 94 w 94"/>
                <a:gd name="T7" fmla="*/ 69 h 108"/>
                <a:gd name="T8" fmla="*/ 87 w 94"/>
                <a:gd name="T9" fmla="*/ 76 h 108"/>
                <a:gd name="T10" fmla="*/ 80 w 94"/>
                <a:gd name="T11" fmla="*/ 97 h 108"/>
                <a:gd name="T12" fmla="*/ 77 w 94"/>
                <a:gd name="T13" fmla="*/ 104 h 108"/>
                <a:gd name="T14" fmla="*/ 56 w 94"/>
                <a:gd name="T15" fmla="*/ 108 h 108"/>
                <a:gd name="T16" fmla="*/ 45 w 94"/>
                <a:gd name="T17" fmla="*/ 90 h 108"/>
                <a:gd name="T18" fmla="*/ 38 w 94"/>
                <a:gd name="T19" fmla="*/ 87 h 108"/>
                <a:gd name="T20" fmla="*/ 25 w 94"/>
                <a:gd name="T21" fmla="*/ 87 h 108"/>
                <a:gd name="T22" fmla="*/ 0 w 94"/>
                <a:gd name="T23" fmla="*/ 69 h 108"/>
                <a:gd name="T24" fmla="*/ 21 w 94"/>
                <a:gd name="T25" fmla="*/ 62 h 108"/>
                <a:gd name="T26" fmla="*/ 35 w 94"/>
                <a:gd name="T27" fmla="*/ 28 h 108"/>
                <a:gd name="T28" fmla="*/ 91 w 94"/>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08">
                  <a:moveTo>
                    <a:pt x="91" y="0"/>
                  </a:moveTo>
                  <a:lnTo>
                    <a:pt x="91" y="17"/>
                  </a:lnTo>
                  <a:lnTo>
                    <a:pt x="87" y="21"/>
                  </a:lnTo>
                  <a:lnTo>
                    <a:pt x="94" y="69"/>
                  </a:lnTo>
                  <a:lnTo>
                    <a:pt x="87" y="76"/>
                  </a:lnTo>
                  <a:lnTo>
                    <a:pt x="80" y="97"/>
                  </a:lnTo>
                  <a:lnTo>
                    <a:pt x="77" y="104"/>
                  </a:lnTo>
                  <a:lnTo>
                    <a:pt x="56" y="108"/>
                  </a:lnTo>
                  <a:lnTo>
                    <a:pt x="45" y="90"/>
                  </a:lnTo>
                  <a:lnTo>
                    <a:pt x="38" y="87"/>
                  </a:lnTo>
                  <a:lnTo>
                    <a:pt x="25" y="87"/>
                  </a:lnTo>
                  <a:lnTo>
                    <a:pt x="0" y="69"/>
                  </a:lnTo>
                  <a:lnTo>
                    <a:pt x="21" y="62"/>
                  </a:lnTo>
                  <a:lnTo>
                    <a:pt x="35" y="28"/>
                  </a:lnTo>
                  <a:lnTo>
                    <a:pt x="9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47" name="Freeform 157">
              <a:extLst>
                <a:ext uri="{FF2B5EF4-FFF2-40B4-BE49-F238E27FC236}">
                  <a16:creationId xmlns:a16="http://schemas.microsoft.com/office/drawing/2014/main" id="{CA9FFA46-977C-7E0D-D79D-E496BC8EDB96}"/>
                </a:ext>
                <a:ext uri="{C183D7F6-B498-43B3-948B-1728B52AA6E4}">
                  <adec:decorative xmlns:adec="http://schemas.microsoft.com/office/drawing/2017/decorative" val="1"/>
                </a:ext>
              </a:extLst>
            </p:cNvPr>
            <p:cNvSpPr>
              <a:spLocks/>
            </p:cNvSpPr>
            <p:nvPr/>
          </p:nvSpPr>
          <p:spPr bwMode="auto">
            <a:xfrm>
              <a:off x="9683287" y="2808638"/>
              <a:ext cx="69852" cy="101868"/>
            </a:xfrm>
            <a:custGeom>
              <a:avLst/>
              <a:gdLst>
                <a:gd name="T0" fmla="*/ 0 w 24"/>
                <a:gd name="T1" fmla="*/ 7 h 35"/>
                <a:gd name="T2" fmla="*/ 18 w 24"/>
                <a:gd name="T3" fmla="*/ 0 h 35"/>
                <a:gd name="T4" fmla="*/ 24 w 24"/>
                <a:gd name="T5" fmla="*/ 21 h 35"/>
                <a:gd name="T6" fmla="*/ 18 w 24"/>
                <a:gd name="T7" fmla="*/ 31 h 35"/>
                <a:gd name="T8" fmla="*/ 18 w 24"/>
                <a:gd name="T9" fmla="*/ 35 h 35"/>
                <a:gd name="T10" fmla="*/ 18 w 24"/>
                <a:gd name="T11" fmla="*/ 31 h 35"/>
                <a:gd name="T12" fmla="*/ 14 w 24"/>
                <a:gd name="T13" fmla="*/ 24 h 35"/>
                <a:gd name="T14" fmla="*/ 11 w 24"/>
                <a:gd name="T15" fmla="*/ 31 h 35"/>
                <a:gd name="T16" fmla="*/ 7 w 24"/>
                <a:gd name="T17" fmla="*/ 31 h 35"/>
                <a:gd name="T18" fmla="*/ 4 w 24"/>
                <a:gd name="T19" fmla="*/ 28 h 35"/>
                <a:gd name="T20" fmla="*/ 4 w 24"/>
                <a:gd name="T21" fmla="*/ 24 h 35"/>
                <a:gd name="T22" fmla="*/ 7 w 24"/>
                <a:gd name="T23" fmla="*/ 17 h 35"/>
                <a:gd name="T24" fmla="*/ 7 w 24"/>
                <a:gd name="T25" fmla="*/ 14 h 35"/>
                <a:gd name="T26" fmla="*/ 4 w 24"/>
                <a:gd name="T27" fmla="*/ 10 h 35"/>
                <a:gd name="T28" fmla="*/ 0 w 24"/>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0" y="7"/>
                  </a:moveTo>
                  <a:lnTo>
                    <a:pt x="18" y="0"/>
                  </a:lnTo>
                  <a:lnTo>
                    <a:pt x="24" y="21"/>
                  </a:lnTo>
                  <a:lnTo>
                    <a:pt x="18" y="31"/>
                  </a:lnTo>
                  <a:lnTo>
                    <a:pt x="18" y="35"/>
                  </a:lnTo>
                  <a:lnTo>
                    <a:pt x="18" y="31"/>
                  </a:lnTo>
                  <a:lnTo>
                    <a:pt x="14" y="24"/>
                  </a:lnTo>
                  <a:lnTo>
                    <a:pt x="11" y="31"/>
                  </a:lnTo>
                  <a:lnTo>
                    <a:pt x="7" y="31"/>
                  </a:lnTo>
                  <a:lnTo>
                    <a:pt x="4" y="28"/>
                  </a:lnTo>
                  <a:lnTo>
                    <a:pt x="4" y="24"/>
                  </a:lnTo>
                  <a:lnTo>
                    <a:pt x="7" y="17"/>
                  </a:lnTo>
                  <a:lnTo>
                    <a:pt x="7" y="14"/>
                  </a:lnTo>
                  <a:lnTo>
                    <a:pt x="4" y="10"/>
                  </a:lnTo>
                  <a:lnTo>
                    <a:pt x="0" y="7"/>
                  </a:lnTo>
                  <a:close/>
                </a:path>
              </a:pathLst>
            </a:custGeom>
            <a:pattFill prst="wdUpDiag">
              <a:fgClr>
                <a:schemeClr val="tx1"/>
              </a:fgClr>
              <a:bgClr>
                <a:srgbClr val="00B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48" name="Freeform 159">
              <a:extLst>
                <a:ext uri="{FF2B5EF4-FFF2-40B4-BE49-F238E27FC236}">
                  <a16:creationId xmlns:a16="http://schemas.microsoft.com/office/drawing/2014/main" id="{CE9C5957-89A4-17F4-0393-10431D1DA81A}"/>
                </a:ext>
                <a:ext uri="{C183D7F6-B498-43B3-948B-1728B52AA6E4}">
                  <adec:decorative xmlns:adec="http://schemas.microsoft.com/office/drawing/2017/decorative" val="1"/>
                </a:ext>
              </a:extLst>
            </p:cNvPr>
            <p:cNvSpPr>
              <a:spLocks/>
            </p:cNvSpPr>
            <p:nvPr/>
          </p:nvSpPr>
          <p:spPr bwMode="auto">
            <a:xfrm>
              <a:off x="9601794" y="3446037"/>
              <a:ext cx="325976" cy="302692"/>
            </a:xfrm>
            <a:custGeom>
              <a:avLst/>
              <a:gdLst>
                <a:gd name="T0" fmla="*/ 112 w 112"/>
                <a:gd name="T1" fmla="*/ 90 h 104"/>
                <a:gd name="T2" fmla="*/ 108 w 112"/>
                <a:gd name="T3" fmla="*/ 83 h 104"/>
                <a:gd name="T4" fmla="*/ 101 w 112"/>
                <a:gd name="T5" fmla="*/ 76 h 104"/>
                <a:gd name="T6" fmla="*/ 84 w 112"/>
                <a:gd name="T7" fmla="*/ 66 h 104"/>
                <a:gd name="T8" fmla="*/ 66 w 112"/>
                <a:gd name="T9" fmla="*/ 48 h 104"/>
                <a:gd name="T10" fmla="*/ 56 w 112"/>
                <a:gd name="T11" fmla="*/ 48 h 104"/>
                <a:gd name="T12" fmla="*/ 49 w 112"/>
                <a:gd name="T13" fmla="*/ 38 h 104"/>
                <a:gd name="T14" fmla="*/ 49 w 112"/>
                <a:gd name="T15" fmla="*/ 27 h 104"/>
                <a:gd name="T16" fmla="*/ 49 w 112"/>
                <a:gd name="T17" fmla="*/ 20 h 104"/>
                <a:gd name="T18" fmla="*/ 35 w 112"/>
                <a:gd name="T19" fmla="*/ 0 h 104"/>
                <a:gd name="T20" fmla="*/ 28 w 112"/>
                <a:gd name="T21" fmla="*/ 0 h 104"/>
                <a:gd name="T22" fmla="*/ 28 w 112"/>
                <a:gd name="T23" fmla="*/ 10 h 104"/>
                <a:gd name="T24" fmla="*/ 25 w 112"/>
                <a:gd name="T25" fmla="*/ 14 h 104"/>
                <a:gd name="T26" fmla="*/ 18 w 112"/>
                <a:gd name="T27" fmla="*/ 17 h 104"/>
                <a:gd name="T28" fmla="*/ 14 w 112"/>
                <a:gd name="T29" fmla="*/ 20 h 104"/>
                <a:gd name="T30" fmla="*/ 14 w 112"/>
                <a:gd name="T31" fmla="*/ 27 h 104"/>
                <a:gd name="T32" fmla="*/ 11 w 112"/>
                <a:gd name="T33" fmla="*/ 38 h 104"/>
                <a:gd name="T34" fmla="*/ 7 w 112"/>
                <a:gd name="T35" fmla="*/ 48 h 104"/>
                <a:gd name="T36" fmla="*/ 0 w 112"/>
                <a:gd name="T37" fmla="*/ 52 h 104"/>
                <a:gd name="T38" fmla="*/ 0 w 112"/>
                <a:gd name="T39" fmla="*/ 55 h 104"/>
                <a:gd name="T40" fmla="*/ 25 w 112"/>
                <a:gd name="T41" fmla="*/ 66 h 104"/>
                <a:gd name="T42" fmla="*/ 42 w 112"/>
                <a:gd name="T43" fmla="*/ 66 h 104"/>
                <a:gd name="T44" fmla="*/ 46 w 112"/>
                <a:gd name="T45" fmla="*/ 69 h 104"/>
                <a:gd name="T46" fmla="*/ 56 w 112"/>
                <a:gd name="T47" fmla="*/ 83 h 104"/>
                <a:gd name="T48" fmla="*/ 70 w 112"/>
                <a:gd name="T49" fmla="*/ 97 h 104"/>
                <a:gd name="T50" fmla="*/ 87 w 112"/>
                <a:gd name="T51" fmla="*/ 104 h 104"/>
                <a:gd name="T52" fmla="*/ 98 w 112"/>
                <a:gd name="T53" fmla="*/ 104 h 104"/>
                <a:gd name="T54" fmla="*/ 112 w 112"/>
                <a:gd name="T55" fmla="*/ 9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 h="104">
                  <a:moveTo>
                    <a:pt x="112" y="90"/>
                  </a:moveTo>
                  <a:lnTo>
                    <a:pt x="108" y="83"/>
                  </a:lnTo>
                  <a:lnTo>
                    <a:pt x="101" y="76"/>
                  </a:lnTo>
                  <a:lnTo>
                    <a:pt x="84" y="66"/>
                  </a:lnTo>
                  <a:lnTo>
                    <a:pt x="66" y="48"/>
                  </a:lnTo>
                  <a:lnTo>
                    <a:pt x="56" y="48"/>
                  </a:lnTo>
                  <a:lnTo>
                    <a:pt x="49" y="38"/>
                  </a:lnTo>
                  <a:lnTo>
                    <a:pt x="49" y="27"/>
                  </a:lnTo>
                  <a:lnTo>
                    <a:pt x="49" y="20"/>
                  </a:lnTo>
                  <a:lnTo>
                    <a:pt x="35" y="0"/>
                  </a:lnTo>
                  <a:lnTo>
                    <a:pt x="28" y="0"/>
                  </a:lnTo>
                  <a:lnTo>
                    <a:pt x="28" y="10"/>
                  </a:lnTo>
                  <a:lnTo>
                    <a:pt x="25" y="14"/>
                  </a:lnTo>
                  <a:lnTo>
                    <a:pt x="18" y="17"/>
                  </a:lnTo>
                  <a:lnTo>
                    <a:pt x="14" y="20"/>
                  </a:lnTo>
                  <a:lnTo>
                    <a:pt x="14" y="27"/>
                  </a:lnTo>
                  <a:lnTo>
                    <a:pt x="11" y="38"/>
                  </a:lnTo>
                  <a:lnTo>
                    <a:pt x="7" y="48"/>
                  </a:lnTo>
                  <a:lnTo>
                    <a:pt x="0" y="52"/>
                  </a:lnTo>
                  <a:lnTo>
                    <a:pt x="0" y="55"/>
                  </a:lnTo>
                  <a:lnTo>
                    <a:pt x="25" y="66"/>
                  </a:lnTo>
                  <a:lnTo>
                    <a:pt x="42" y="66"/>
                  </a:lnTo>
                  <a:lnTo>
                    <a:pt x="46" y="69"/>
                  </a:lnTo>
                  <a:lnTo>
                    <a:pt x="56" y="83"/>
                  </a:lnTo>
                  <a:lnTo>
                    <a:pt x="70" y="97"/>
                  </a:lnTo>
                  <a:lnTo>
                    <a:pt x="87" y="104"/>
                  </a:lnTo>
                  <a:lnTo>
                    <a:pt x="98" y="104"/>
                  </a:lnTo>
                  <a:lnTo>
                    <a:pt x="112" y="9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49" name="Freeform 160">
              <a:extLst>
                <a:ext uri="{FF2B5EF4-FFF2-40B4-BE49-F238E27FC236}">
                  <a16:creationId xmlns:a16="http://schemas.microsoft.com/office/drawing/2014/main" id="{1BE3541D-92EA-3008-B0E0-6FC4ED823C5C}"/>
                </a:ext>
                <a:ext uri="{C183D7F6-B498-43B3-948B-1728B52AA6E4}">
                  <adec:decorative xmlns:adec="http://schemas.microsoft.com/office/drawing/2017/decorative" val="1"/>
                </a:ext>
              </a:extLst>
            </p:cNvPr>
            <p:cNvSpPr>
              <a:spLocks/>
            </p:cNvSpPr>
            <p:nvPr/>
          </p:nvSpPr>
          <p:spPr bwMode="auto">
            <a:xfrm>
              <a:off x="9744409" y="5928691"/>
              <a:ext cx="151346" cy="200825"/>
            </a:xfrm>
            <a:custGeom>
              <a:avLst/>
              <a:gdLst>
                <a:gd name="T0" fmla="*/ 10 w 52"/>
                <a:gd name="T1" fmla="*/ 0 h 69"/>
                <a:gd name="T2" fmla="*/ 17 w 52"/>
                <a:gd name="T3" fmla="*/ 0 h 69"/>
                <a:gd name="T4" fmla="*/ 24 w 52"/>
                <a:gd name="T5" fmla="*/ 3 h 69"/>
                <a:gd name="T6" fmla="*/ 28 w 52"/>
                <a:gd name="T7" fmla="*/ 10 h 69"/>
                <a:gd name="T8" fmla="*/ 31 w 52"/>
                <a:gd name="T9" fmla="*/ 14 h 69"/>
                <a:gd name="T10" fmla="*/ 42 w 52"/>
                <a:gd name="T11" fmla="*/ 3 h 69"/>
                <a:gd name="T12" fmla="*/ 49 w 52"/>
                <a:gd name="T13" fmla="*/ 7 h 69"/>
                <a:gd name="T14" fmla="*/ 52 w 52"/>
                <a:gd name="T15" fmla="*/ 24 h 69"/>
                <a:gd name="T16" fmla="*/ 38 w 52"/>
                <a:gd name="T17" fmla="*/ 35 h 69"/>
                <a:gd name="T18" fmla="*/ 45 w 52"/>
                <a:gd name="T19" fmla="*/ 52 h 69"/>
                <a:gd name="T20" fmla="*/ 45 w 52"/>
                <a:gd name="T21" fmla="*/ 59 h 69"/>
                <a:gd name="T22" fmla="*/ 38 w 52"/>
                <a:gd name="T23" fmla="*/ 59 h 69"/>
                <a:gd name="T24" fmla="*/ 35 w 52"/>
                <a:gd name="T25" fmla="*/ 56 h 69"/>
                <a:gd name="T26" fmla="*/ 17 w 52"/>
                <a:gd name="T27" fmla="*/ 59 h 69"/>
                <a:gd name="T28" fmla="*/ 17 w 52"/>
                <a:gd name="T29" fmla="*/ 69 h 69"/>
                <a:gd name="T30" fmla="*/ 7 w 52"/>
                <a:gd name="T31" fmla="*/ 59 h 69"/>
                <a:gd name="T32" fmla="*/ 0 w 52"/>
                <a:gd name="T33" fmla="*/ 52 h 69"/>
                <a:gd name="T34" fmla="*/ 10 w 52"/>
                <a:gd name="T35" fmla="*/ 35 h 69"/>
                <a:gd name="T36" fmla="*/ 3 w 52"/>
                <a:gd name="T37" fmla="*/ 31 h 69"/>
                <a:gd name="T38" fmla="*/ 14 w 52"/>
                <a:gd name="T39" fmla="*/ 17 h 69"/>
                <a:gd name="T40" fmla="*/ 3 w 52"/>
                <a:gd name="T41" fmla="*/ 14 h 69"/>
                <a:gd name="T42" fmla="*/ 10 w 52"/>
                <a:gd name="T4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69">
                  <a:moveTo>
                    <a:pt x="10" y="0"/>
                  </a:moveTo>
                  <a:lnTo>
                    <a:pt x="17" y="0"/>
                  </a:lnTo>
                  <a:lnTo>
                    <a:pt x="24" y="3"/>
                  </a:lnTo>
                  <a:lnTo>
                    <a:pt x="28" y="10"/>
                  </a:lnTo>
                  <a:lnTo>
                    <a:pt x="31" y="14"/>
                  </a:lnTo>
                  <a:lnTo>
                    <a:pt x="42" y="3"/>
                  </a:lnTo>
                  <a:lnTo>
                    <a:pt x="49" y="7"/>
                  </a:lnTo>
                  <a:lnTo>
                    <a:pt x="52" y="24"/>
                  </a:lnTo>
                  <a:lnTo>
                    <a:pt x="38" y="35"/>
                  </a:lnTo>
                  <a:lnTo>
                    <a:pt x="45" y="52"/>
                  </a:lnTo>
                  <a:lnTo>
                    <a:pt x="45" y="59"/>
                  </a:lnTo>
                  <a:lnTo>
                    <a:pt x="38" y="59"/>
                  </a:lnTo>
                  <a:lnTo>
                    <a:pt x="35" y="56"/>
                  </a:lnTo>
                  <a:lnTo>
                    <a:pt x="17" y="59"/>
                  </a:lnTo>
                  <a:lnTo>
                    <a:pt x="17" y="69"/>
                  </a:lnTo>
                  <a:lnTo>
                    <a:pt x="7" y="59"/>
                  </a:lnTo>
                  <a:lnTo>
                    <a:pt x="0" y="52"/>
                  </a:lnTo>
                  <a:lnTo>
                    <a:pt x="10" y="35"/>
                  </a:lnTo>
                  <a:lnTo>
                    <a:pt x="3" y="31"/>
                  </a:lnTo>
                  <a:lnTo>
                    <a:pt x="14" y="17"/>
                  </a:lnTo>
                  <a:lnTo>
                    <a:pt x="3" y="14"/>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0" name="Freeform 161">
              <a:extLst>
                <a:ext uri="{FF2B5EF4-FFF2-40B4-BE49-F238E27FC236}">
                  <a16:creationId xmlns:a16="http://schemas.microsoft.com/office/drawing/2014/main" id="{97EDE3BD-3A4A-667F-697C-6F2205F47A9B}"/>
                </a:ext>
                <a:ext uri="{C183D7F6-B498-43B3-948B-1728B52AA6E4}">
                  <adec:decorative xmlns:adec="http://schemas.microsoft.com/office/drawing/2017/decorative" val="1"/>
                </a:ext>
              </a:extLst>
            </p:cNvPr>
            <p:cNvSpPr>
              <a:spLocks/>
            </p:cNvSpPr>
            <p:nvPr/>
          </p:nvSpPr>
          <p:spPr bwMode="auto">
            <a:xfrm>
              <a:off x="9855009" y="5989812"/>
              <a:ext cx="110599" cy="90226"/>
            </a:xfrm>
            <a:custGeom>
              <a:avLst/>
              <a:gdLst>
                <a:gd name="T0" fmla="*/ 38 w 38"/>
                <a:gd name="T1" fmla="*/ 0 h 31"/>
                <a:gd name="T2" fmla="*/ 38 w 38"/>
                <a:gd name="T3" fmla="*/ 14 h 31"/>
                <a:gd name="T4" fmla="*/ 28 w 38"/>
                <a:gd name="T5" fmla="*/ 24 h 31"/>
                <a:gd name="T6" fmla="*/ 7 w 38"/>
                <a:gd name="T7" fmla="*/ 31 h 31"/>
                <a:gd name="T8" fmla="*/ 0 w 38"/>
                <a:gd name="T9" fmla="*/ 14 h 31"/>
                <a:gd name="T10" fmla="*/ 14 w 38"/>
                <a:gd name="T11" fmla="*/ 3 h 31"/>
                <a:gd name="T12" fmla="*/ 21 w 38"/>
                <a:gd name="T13" fmla="*/ 10 h 31"/>
                <a:gd name="T14" fmla="*/ 38 w 38"/>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1">
                  <a:moveTo>
                    <a:pt x="38" y="0"/>
                  </a:moveTo>
                  <a:lnTo>
                    <a:pt x="38" y="14"/>
                  </a:lnTo>
                  <a:lnTo>
                    <a:pt x="28" y="24"/>
                  </a:lnTo>
                  <a:lnTo>
                    <a:pt x="7" y="31"/>
                  </a:lnTo>
                  <a:lnTo>
                    <a:pt x="0" y="14"/>
                  </a:lnTo>
                  <a:lnTo>
                    <a:pt x="14" y="3"/>
                  </a:lnTo>
                  <a:lnTo>
                    <a:pt x="21" y="10"/>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1" name="Freeform 162">
              <a:extLst>
                <a:ext uri="{FF2B5EF4-FFF2-40B4-BE49-F238E27FC236}">
                  <a16:creationId xmlns:a16="http://schemas.microsoft.com/office/drawing/2014/main" id="{E68C36CA-5953-D2BB-C36F-7F755D9A3DB3}"/>
                </a:ext>
                <a:ext uri="{C183D7F6-B498-43B3-948B-1728B52AA6E4}">
                  <adec:decorative xmlns:adec="http://schemas.microsoft.com/office/drawing/2017/decorative" val="1"/>
                </a:ext>
              </a:extLst>
            </p:cNvPr>
            <p:cNvSpPr>
              <a:spLocks/>
            </p:cNvSpPr>
            <p:nvPr/>
          </p:nvSpPr>
          <p:spPr bwMode="auto">
            <a:xfrm>
              <a:off x="9936502" y="5978171"/>
              <a:ext cx="90226" cy="122241"/>
            </a:xfrm>
            <a:custGeom>
              <a:avLst/>
              <a:gdLst>
                <a:gd name="T0" fmla="*/ 24 w 31"/>
                <a:gd name="T1" fmla="*/ 0 h 42"/>
                <a:gd name="T2" fmla="*/ 28 w 31"/>
                <a:gd name="T3" fmla="*/ 7 h 42"/>
                <a:gd name="T4" fmla="*/ 24 w 31"/>
                <a:gd name="T5" fmla="*/ 21 h 42"/>
                <a:gd name="T6" fmla="*/ 31 w 31"/>
                <a:gd name="T7" fmla="*/ 21 h 42"/>
                <a:gd name="T8" fmla="*/ 31 w 31"/>
                <a:gd name="T9" fmla="*/ 28 h 42"/>
                <a:gd name="T10" fmla="*/ 28 w 31"/>
                <a:gd name="T11" fmla="*/ 35 h 42"/>
                <a:gd name="T12" fmla="*/ 17 w 31"/>
                <a:gd name="T13" fmla="*/ 42 h 42"/>
                <a:gd name="T14" fmla="*/ 10 w 31"/>
                <a:gd name="T15" fmla="*/ 32 h 42"/>
                <a:gd name="T16" fmla="*/ 0 w 31"/>
                <a:gd name="T17" fmla="*/ 28 h 42"/>
                <a:gd name="T18" fmla="*/ 10 w 31"/>
                <a:gd name="T19" fmla="*/ 18 h 42"/>
                <a:gd name="T20" fmla="*/ 10 w 31"/>
                <a:gd name="T21" fmla="*/ 4 h 42"/>
                <a:gd name="T22" fmla="*/ 17 w 31"/>
                <a:gd name="T23" fmla="*/ 7 h 42"/>
                <a:gd name="T24" fmla="*/ 24 w 3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2">
                  <a:moveTo>
                    <a:pt x="24" y="0"/>
                  </a:moveTo>
                  <a:lnTo>
                    <a:pt x="28" y="7"/>
                  </a:lnTo>
                  <a:lnTo>
                    <a:pt x="24" y="21"/>
                  </a:lnTo>
                  <a:lnTo>
                    <a:pt x="31" y="21"/>
                  </a:lnTo>
                  <a:lnTo>
                    <a:pt x="31" y="28"/>
                  </a:lnTo>
                  <a:lnTo>
                    <a:pt x="28" y="35"/>
                  </a:lnTo>
                  <a:lnTo>
                    <a:pt x="17" y="42"/>
                  </a:lnTo>
                  <a:lnTo>
                    <a:pt x="10" y="32"/>
                  </a:lnTo>
                  <a:lnTo>
                    <a:pt x="0" y="28"/>
                  </a:lnTo>
                  <a:lnTo>
                    <a:pt x="10" y="18"/>
                  </a:lnTo>
                  <a:lnTo>
                    <a:pt x="10" y="4"/>
                  </a:lnTo>
                  <a:lnTo>
                    <a:pt x="17" y="7"/>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2" name="Freeform 163">
              <a:extLst>
                <a:ext uri="{FF2B5EF4-FFF2-40B4-BE49-F238E27FC236}">
                  <a16:creationId xmlns:a16="http://schemas.microsoft.com/office/drawing/2014/main" id="{2398C1D3-1B1D-090D-FF40-28AE5DC88B1C}"/>
                </a:ext>
                <a:ext uri="{C183D7F6-B498-43B3-948B-1728B52AA6E4}">
                  <adec:decorative xmlns:adec="http://schemas.microsoft.com/office/drawing/2017/decorative" val="1"/>
                </a:ext>
              </a:extLst>
            </p:cNvPr>
            <p:cNvSpPr>
              <a:spLocks/>
            </p:cNvSpPr>
            <p:nvPr/>
          </p:nvSpPr>
          <p:spPr bwMode="auto">
            <a:xfrm>
              <a:off x="9793886" y="6091679"/>
              <a:ext cx="93136" cy="98957"/>
            </a:xfrm>
            <a:custGeom>
              <a:avLst/>
              <a:gdLst>
                <a:gd name="T0" fmla="*/ 21 w 32"/>
                <a:gd name="T1" fmla="*/ 3 h 34"/>
                <a:gd name="T2" fmla="*/ 25 w 32"/>
                <a:gd name="T3" fmla="*/ 20 h 34"/>
                <a:gd name="T4" fmla="*/ 32 w 32"/>
                <a:gd name="T5" fmla="*/ 27 h 34"/>
                <a:gd name="T6" fmla="*/ 14 w 32"/>
                <a:gd name="T7" fmla="*/ 34 h 34"/>
                <a:gd name="T8" fmla="*/ 4 w 32"/>
                <a:gd name="T9" fmla="*/ 17 h 34"/>
                <a:gd name="T10" fmla="*/ 0 w 32"/>
                <a:gd name="T11" fmla="*/ 13 h 34"/>
                <a:gd name="T12" fmla="*/ 0 w 32"/>
                <a:gd name="T13" fmla="*/ 3 h 34"/>
                <a:gd name="T14" fmla="*/ 18 w 32"/>
                <a:gd name="T15" fmla="*/ 0 h 34"/>
                <a:gd name="T16" fmla="*/ 21 w 32"/>
                <a:gd name="T17"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21" y="3"/>
                  </a:moveTo>
                  <a:lnTo>
                    <a:pt x="25" y="20"/>
                  </a:lnTo>
                  <a:lnTo>
                    <a:pt x="32" y="27"/>
                  </a:lnTo>
                  <a:lnTo>
                    <a:pt x="14" y="34"/>
                  </a:lnTo>
                  <a:lnTo>
                    <a:pt x="4" y="17"/>
                  </a:lnTo>
                  <a:lnTo>
                    <a:pt x="0" y="13"/>
                  </a:lnTo>
                  <a:lnTo>
                    <a:pt x="0" y="3"/>
                  </a:lnTo>
                  <a:lnTo>
                    <a:pt x="18" y="0"/>
                  </a:lnTo>
                  <a:lnTo>
                    <a:pt x="2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3" name="Freeform 164">
              <a:extLst>
                <a:ext uri="{FF2B5EF4-FFF2-40B4-BE49-F238E27FC236}">
                  <a16:creationId xmlns:a16="http://schemas.microsoft.com/office/drawing/2014/main" id="{4F460FEF-1D2C-B360-FE55-3C207AD3BE61}"/>
                </a:ext>
                <a:ext uri="{C183D7F6-B498-43B3-948B-1728B52AA6E4}">
                  <adec:decorative xmlns:adec="http://schemas.microsoft.com/office/drawing/2017/decorative" val="1"/>
                </a:ext>
              </a:extLst>
            </p:cNvPr>
            <p:cNvSpPr>
              <a:spLocks/>
            </p:cNvSpPr>
            <p:nvPr/>
          </p:nvSpPr>
          <p:spPr bwMode="auto">
            <a:xfrm>
              <a:off x="9744410" y="6161531"/>
              <a:ext cx="40747" cy="49479"/>
            </a:xfrm>
            <a:custGeom>
              <a:avLst/>
              <a:gdLst>
                <a:gd name="T0" fmla="*/ 14 w 14"/>
                <a:gd name="T1" fmla="*/ 0 h 17"/>
                <a:gd name="T2" fmla="*/ 14 w 14"/>
                <a:gd name="T3" fmla="*/ 10 h 17"/>
                <a:gd name="T4" fmla="*/ 10 w 14"/>
                <a:gd name="T5" fmla="*/ 17 h 17"/>
                <a:gd name="T6" fmla="*/ 0 w 14"/>
                <a:gd name="T7" fmla="*/ 17 h 17"/>
                <a:gd name="T8" fmla="*/ 0 w 14"/>
                <a:gd name="T9" fmla="*/ 3 h 17"/>
                <a:gd name="T10" fmla="*/ 7 w 14"/>
                <a:gd name="T11" fmla="*/ 0 h 17"/>
                <a:gd name="T12" fmla="*/ 14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14" y="0"/>
                  </a:moveTo>
                  <a:lnTo>
                    <a:pt x="14" y="10"/>
                  </a:lnTo>
                  <a:lnTo>
                    <a:pt x="10" y="17"/>
                  </a:lnTo>
                  <a:lnTo>
                    <a:pt x="0" y="17"/>
                  </a:lnTo>
                  <a:lnTo>
                    <a:pt x="0" y="3"/>
                  </a:lnTo>
                  <a:lnTo>
                    <a:pt x="7" y="0"/>
                  </a:lnTo>
                  <a:lnTo>
                    <a:pt x="14" y="0"/>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54" name="Freeform 165">
              <a:extLst>
                <a:ext uri="{FF2B5EF4-FFF2-40B4-BE49-F238E27FC236}">
                  <a16:creationId xmlns:a16="http://schemas.microsoft.com/office/drawing/2014/main" id="{3573D63F-F0EB-C809-FEDF-673AB0977CA3}"/>
                </a:ext>
                <a:ext uri="{C183D7F6-B498-43B3-948B-1728B52AA6E4}">
                  <adec:decorative xmlns:adec="http://schemas.microsoft.com/office/drawing/2017/decorative" val="1"/>
                </a:ext>
              </a:extLst>
            </p:cNvPr>
            <p:cNvSpPr>
              <a:spLocks/>
            </p:cNvSpPr>
            <p:nvPr/>
          </p:nvSpPr>
          <p:spPr bwMode="auto">
            <a:xfrm>
              <a:off x="9683287" y="6080037"/>
              <a:ext cx="101868" cy="142615"/>
            </a:xfrm>
            <a:custGeom>
              <a:avLst/>
              <a:gdLst>
                <a:gd name="T0" fmla="*/ 4 w 35"/>
                <a:gd name="T1" fmla="*/ 0 h 49"/>
                <a:gd name="T2" fmla="*/ 21 w 35"/>
                <a:gd name="T3" fmla="*/ 0 h 49"/>
                <a:gd name="T4" fmla="*/ 28 w 35"/>
                <a:gd name="T5" fmla="*/ 7 h 49"/>
                <a:gd name="T6" fmla="*/ 18 w 35"/>
                <a:gd name="T7" fmla="*/ 10 h 49"/>
                <a:gd name="T8" fmla="*/ 18 w 35"/>
                <a:gd name="T9" fmla="*/ 28 h 49"/>
                <a:gd name="T10" fmla="*/ 35 w 35"/>
                <a:gd name="T11" fmla="*/ 24 h 49"/>
                <a:gd name="T12" fmla="*/ 35 w 35"/>
                <a:gd name="T13" fmla="*/ 28 h 49"/>
                <a:gd name="T14" fmla="*/ 28 w 35"/>
                <a:gd name="T15" fmla="*/ 28 h 49"/>
                <a:gd name="T16" fmla="*/ 21 w 35"/>
                <a:gd name="T17" fmla="*/ 31 h 49"/>
                <a:gd name="T18" fmla="*/ 21 w 35"/>
                <a:gd name="T19" fmla="*/ 45 h 49"/>
                <a:gd name="T20" fmla="*/ 18 w 35"/>
                <a:gd name="T21" fmla="*/ 42 h 49"/>
                <a:gd name="T22" fmla="*/ 18 w 35"/>
                <a:gd name="T23" fmla="*/ 49 h 49"/>
                <a:gd name="T24" fmla="*/ 11 w 35"/>
                <a:gd name="T25" fmla="*/ 49 h 49"/>
                <a:gd name="T26" fmla="*/ 0 w 35"/>
                <a:gd name="T27" fmla="*/ 38 h 49"/>
                <a:gd name="T28" fmla="*/ 11 w 35"/>
                <a:gd name="T29" fmla="*/ 14 h 49"/>
                <a:gd name="T30" fmla="*/ 4 w 35"/>
                <a:gd name="T3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9">
                  <a:moveTo>
                    <a:pt x="4" y="0"/>
                  </a:moveTo>
                  <a:lnTo>
                    <a:pt x="21" y="0"/>
                  </a:lnTo>
                  <a:lnTo>
                    <a:pt x="28" y="7"/>
                  </a:lnTo>
                  <a:lnTo>
                    <a:pt x="18" y="10"/>
                  </a:lnTo>
                  <a:lnTo>
                    <a:pt x="18" y="28"/>
                  </a:lnTo>
                  <a:lnTo>
                    <a:pt x="35" y="24"/>
                  </a:lnTo>
                  <a:lnTo>
                    <a:pt x="35" y="28"/>
                  </a:lnTo>
                  <a:lnTo>
                    <a:pt x="28" y="28"/>
                  </a:lnTo>
                  <a:lnTo>
                    <a:pt x="21" y="31"/>
                  </a:lnTo>
                  <a:lnTo>
                    <a:pt x="21" y="45"/>
                  </a:lnTo>
                  <a:lnTo>
                    <a:pt x="18" y="42"/>
                  </a:lnTo>
                  <a:lnTo>
                    <a:pt x="18" y="49"/>
                  </a:lnTo>
                  <a:lnTo>
                    <a:pt x="11" y="49"/>
                  </a:lnTo>
                  <a:lnTo>
                    <a:pt x="0" y="38"/>
                  </a:lnTo>
                  <a:lnTo>
                    <a:pt x="11" y="14"/>
                  </a:lnTo>
                  <a:lnTo>
                    <a:pt x="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55" name="Freeform 166">
              <a:extLst>
                <a:ext uri="{FF2B5EF4-FFF2-40B4-BE49-F238E27FC236}">
                  <a16:creationId xmlns:a16="http://schemas.microsoft.com/office/drawing/2014/main" id="{6A3F3CC4-BDD9-12C4-3473-1008FE2DA0A5}"/>
                </a:ext>
                <a:ext uri="{C183D7F6-B498-43B3-948B-1728B52AA6E4}">
                  <adec:decorative xmlns:adec="http://schemas.microsoft.com/office/drawing/2017/decorative" val="1"/>
                </a:ext>
              </a:extLst>
            </p:cNvPr>
            <p:cNvSpPr>
              <a:spLocks/>
            </p:cNvSpPr>
            <p:nvPr/>
          </p:nvSpPr>
          <p:spPr bwMode="auto">
            <a:xfrm>
              <a:off x="9674557" y="6251756"/>
              <a:ext cx="139704" cy="101868"/>
            </a:xfrm>
            <a:custGeom>
              <a:avLst/>
              <a:gdLst>
                <a:gd name="T0" fmla="*/ 45 w 48"/>
                <a:gd name="T1" fmla="*/ 10 h 35"/>
                <a:gd name="T2" fmla="*/ 41 w 48"/>
                <a:gd name="T3" fmla="*/ 10 h 35"/>
                <a:gd name="T4" fmla="*/ 38 w 48"/>
                <a:gd name="T5" fmla="*/ 10 h 35"/>
                <a:gd name="T6" fmla="*/ 38 w 48"/>
                <a:gd name="T7" fmla="*/ 14 h 35"/>
                <a:gd name="T8" fmla="*/ 34 w 48"/>
                <a:gd name="T9" fmla="*/ 21 h 35"/>
                <a:gd name="T10" fmla="*/ 34 w 48"/>
                <a:gd name="T11" fmla="*/ 24 h 35"/>
                <a:gd name="T12" fmla="*/ 31 w 48"/>
                <a:gd name="T13" fmla="*/ 24 h 35"/>
                <a:gd name="T14" fmla="*/ 27 w 48"/>
                <a:gd name="T15" fmla="*/ 21 h 35"/>
                <a:gd name="T16" fmla="*/ 24 w 48"/>
                <a:gd name="T17" fmla="*/ 24 h 35"/>
                <a:gd name="T18" fmla="*/ 27 w 48"/>
                <a:gd name="T19" fmla="*/ 31 h 35"/>
                <a:gd name="T20" fmla="*/ 24 w 48"/>
                <a:gd name="T21" fmla="*/ 31 h 35"/>
                <a:gd name="T22" fmla="*/ 21 w 48"/>
                <a:gd name="T23" fmla="*/ 35 h 35"/>
                <a:gd name="T24" fmla="*/ 17 w 48"/>
                <a:gd name="T25" fmla="*/ 35 h 35"/>
                <a:gd name="T26" fmla="*/ 17 w 48"/>
                <a:gd name="T27" fmla="*/ 31 h 35"/>
                <a:gd name="T28" fmla="*/ 17 w 48"/>
                <a:gd name="T29" fmla="*/ 28 h 35"/>
                <a:gd name="T30" fmla="*/ 10 w 48"/>
                <a:gd name="T31" fmla="*/ 35 h 35"/>
                <a:gd name="T32" fmla="*/ 3 w 48"/>
                <a:gd name="T33" fmla="*/ 35 h 35"/>
                <a:gd name="T34" fmla="*/ 0 w 48"/>
                <a:gd name="T35" fmla="*/ 31 h 35"/>
                <a:gd name="T36" fmla="*/ 0 w 48"/>
                <a:gd name="T37" fmla="*/ 28 h 35"/>
                <a:gd name="T38" fmla="*/ 0 w 48"/>
                <a:gd name="T39" fmla="*/ 10 h 35"/>
                <a:gd name="T40" fmla="*/ 7 w 48"/>
                <a:gd name="T41" fmla="*/ 3 h 35"/>
                <a:gd name="T42" fmla="*/ 24 w 48"/>
                <a:gd name="T43" fmla="*/ 7 h 35"/>
                <a:gd name="T44" fmla="*/ 34 w 48"/>
                <a:gd name="T45" fmla="*/ 10 h 35"/>
                <a:gd name="T46" fmla="*/ 38 w 48"/>
                <a:gd name="T47" fmla="*/ 0 h 35"/>
                <a:gd name="T48" fmla="*/ 48 w 48"/>
                <a:gd name="T49" fmla="*/ 0 h 35"/>
                <a:gd name="T50" fmla="*/ 45 w 48"/>
                <a:gd name="T51" fmla="*/ 1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35">
                  <a:moveTo>
                    <a:pt x="45" y="10"/>
                  </a:moveTo>
                  <a:lnTo>
                    <a:pt x="41" y="10"/>
                  </a:lnTo>
                  <a:lnTo>
                    <a:pt x="38" y="10"/>
                  </a:lnTo>
                  <a:lnTo>
                    <a:pt x="38" y="14"/>
                  </a:lnTo>
                  <a:lnTo>
                    <a:pt x="34" y="21"/>
                  </a:lnTo>
                  <a:lnTo>
                    <a:pt x="34" y="24"/>
                  </a:lnTo>
                  <a:lnTo>
                    <a:pt x="31" y="24"/>
                  </a:lnTo>
                  <a:lnTo>
                    <a:pt x="27" y="21"/>
                  </a:lnTo>
                  <a:lnTo>
                    <a:pt x="24" y="24"/>
                  </a:lnTo>
                  <a:lnTo>
                    <a:pt x="27" y="31"/>
                  </a:lnTo>
                  <a:lnTo>
                    <a:pt x="24" y="31"/>
                  </a:lnTo>
                  <a:lnTo>
                    <a:pt x="21" y="35"/>
                  </a:lnTo>
                  <a:lnTo>
                    <a:pt x="17" y="35"/>
                  </a:lnTo>
                  <a:lnTo>
                    <a:pt x="17" y="31"/>
                  </a:lnTo>
                  <a:lnTo>
                    <a:pt x="17" y="28"/>
                  </a:lnTo>
                  <a:lnTo>
                    <a:pt x="10" y="35"/>
                  </a:lnTo>
                  <a:lnTo>
                    <a:pt x="3" y="35"/>
                  </a:lnTo>
                  <a:lnTo>
                    <a:pt x="0" y="31"/>
                  </a:lnTo>
                  <a:lnTo>
                    <a:pt x="0" y="28"/>
                  </a:lnTo>
                  <a:lnTo>
                    <a:pt x="0" y="10"/>
                  </a:lnTo>
                  <a:lnTo>
                    <a:pt x="7" y="3"/>
                  </a:lnTo>
                  <a:lnTo>
                    <a:pt x="24" y="7"/>
                  </a:lnTo>
                  <a:lnTo>
                    <a:pt x="34" y="10"/>
                  </a:lnTo>
                  <a:lnTo>
                    <a:pt x="38" y="0"/>
                  </a:lnTo>
                  <a:lnTo>
                    <a:pt x="48" y="0"/>
                  </a:lnTo>
                  <a:lnTo>
                    <a:pt x="45"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6" name="Freeform 167">
              <a:extLst>
                <a:ext uri="{FF2B5EF4-FFF2-40B4-BE49-F238E27FC236}">
                  <a16:creationId xmlns:a16="http://schemas.microsoft.com/office/drawing/2014/main" id="{CE1655FC-B4FA-9015-9793-634155519BB9}"/>
                </a:ext>
                <a:ext uri="{C183D7F6-B498-43B3-948B-1728B52AA6E4}">
                  <adec:decorative xmlns:adec="http://schemas.microsoft.com/office/drawing/2017/decorative" val="1"/>
                </a:ext>
              </a:extLst>
            </p:cNvPr>
            <p:cNvSpPr>
              <a:spLocks/>
            </p:cNvSpPr>
            <p:nvPr/>
          </p:nvSpPr>
          <p:spPr bwMode="auto">
            <a:xfrm>
              <a:off x="9773514" y="6129515"/>
              <a:ext cx="101868" cy="151346"/>
            </a:xfrm>
            <a:custGeom>
              <a:avLst/>
              <a:gdLst>
                <a:gd name="T0" fmla="*/ 35 w 35"/>
                <a:gd name="T1" fmla="*/ 49 h 52"/>
                <a:gd name="T2" fmla="*/ 32 w 35"/>
                <a:gd name="T3" fmla="*/ 49 h 52"/>
                <a:gd name="T4" fmla="*/ 28 w 35"/>
                <a:gd name="T5" fmla="*/ 49 h 52"/>
                <a:gd name="T6" fmla="*/ 25 w 35"/>
                <a:gd name="T7" fmla="*/ 49 h 52"/>
                <a:gd name="T8" fmla="*/ 21 w 35"/>
                <a:gd name="T9" fmla="*/ 49 h 52"/>
                <a:gd name="T10" fmla="*/ 18 w 35"/>
                <a:gd name="T11" fmla="*/ 49 h 52"/>
                <a:gd name="T12" fmla="*/ 11 w 35"/>
                <a:gd name="T13" fmla="*/ 52 h 52"/>
                <a:gd name="T14" fmla="*/ 14 w 35"/>
                <a:gd name="T15" fmla="*/ 42 h 52"/>
                <a:gd name="T16" fmla="*/ 4 w 35"/>
                <a:gd name="T17" fmla="*/ 42 h 52"/>
                <a:gd name="T18" fmla="*/ 0 w 35"/>
                <a:gd name="T19" fmla="*/ 35 h 52"/>
                <a:gd name="T20" fmla="*/ 0 w 35"/>
                <a:gd name="T21" fmla="*/ 28 h 52"/>
                <a:gd name="T22" fmla="*/ 4 w 35"/>
                <a:gd name="T23" fmla="*/ 21 h 52"/>
                <a:gd name="T24" fmla="*/ 4 w 35"/>
                <a:gd name="T25" fmla="*/ 11 h 52"/>
                <a:gd name="T26" fmla="*/ 4 w 35"/>
                <a:gd name="T27" fmla="*/ 7 h 52"/>
                <a:gd name="T28" fmla="*/ 7 w 35"/>
                <a:gd name="T29" fmla="*/ 0 h 52"/>
                <a:gd name="T30" fmla="*/ 11 w 35"/>
                <a:gd name="T31" fmla="*/ 4 h 52"/>
                <a:gd name="T32" fmla="*/ 21 w 35"/>
                <a:gd name="T33" fmla="*/ 21 h 52"/>
                <a:gd name="T34" fmla="*/ 25 w 35"/>
                <a:gd name="T35" fmla="*/ 35 h 52"/>
                <a:gd name="T36" fmla="*/ 35 w 35"/>
                <a:gd name="T37"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52">
                  <a:moveTo>
                    <a:pt x="35" y="49"/>
                  </a:moveTo>
                  <a:lnTo>
                    <a:pt x="32" y="49"/>
                  </a:lnTo>
                  <a:lnTo>
                    <a:pt x="28" y="49"/>
                  </a:lnTo>
                  <a:lnTo>
                    <a:pt x="25" y="49"/>
                  </a:lnTo>
                  <a:lnTo>
                    <a:pt x="21" y="49"/>
                  </a:lnTo>
                  <a:lnTo>
                    <a:pt x="18" y="49"/>
                  </a:lnTo>
                  <a:lnTo>
                    <a:pt x="11" y="52"/>
                  </a:lnTo>
                  <a:lnTo>
                    <a:pt x="14" y="42"/>
                  </a:lnTo>
                  <a:lnTo>
                    <a:pt x="4" y="42"/>
                  </a:lnTo>
                  <a:lnTo>
                    <a:pt x="0" y="35"/>
                  </a:lnTo>
                  <a:lnTo>
                    <a:pt x="0" y="28"/>
                  </a:lnTo>
                  <a:lnTo>
                    <a:pt x="4" y="21"/>
                  </a:lnTo>
                  <a:lnTo>
                    <a:pt x="4" y="11"/>
                  </a:lnTo>
                  <a:lnTo>
                    <a:pt x="4" y="7"/>
                  </a:lnTo>
                  <a:lnTo>
                    <a:pt x="7" y="0"/>
                  </a:lnTo>
                  <a:lnTo>
                    <a:pt x="11" y="4"/>
                  </a:lnTo>
                  <a:lnTo>
                    <a:pt x="21" y="21"/>
                  </a:lnTo>
                  <a:lnTo>
                    <a:pt x="25" y="35"/>
                  </a:lnTo>
                  <a:lnTo>
                    <a:pt x="35" y="4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7" name="Freeform 168">
              <a:extLst>
                <a:ext uri="{FF2B5EF4-FFF2-40B4-BE49-F238E27FC236}">
                  <a16:creationId xmlns:a16="http://schemas.microsoft.com/office/drawing/2014/main" id="{2A5876A6-E9D4-5267-E9E8-988E7697AD2A}"/>
                </a:ext>
                <a:ext uri="{C183D7F6-B498-43B3-948B-1728B52AA6E4}">
                  <adec:decorative xmlns:adec="http://schemas.microsoft.com/office/drawing/2017/decorative" val="1"/>
                </a:ext>
              </a:extLst>
            </p:cNvPr>
            <p:cNvSpPr>
              <a:spLocks/>
            </p:cNvSpPr>
            <p:nvPr/>
          </p:nvSpPr>
          <p:spPr bwMode="auto">
            <a:xfrm>
              <a:off x="9814262" y="6280861"/>
              <a:ext cx="40747" cy="20374"/>
            </a:xfrm>
            <a:custGeom>
              <a:avLst/>
              <a:gdLst>
                <a:gd name="T0" fmla="*/ 0 w 14"/>
                <a:gd name="T1" fmla="*/ 4 h 7"/>
                <a:gd name="T2" fmla="*/ 4 w 14"/>
                <a:gd name="T3" fmla="*/ 0 h 7"/>
                <a:gd name="T4" fmla="*/ 7 w 14"/>
                <a:gd name="T5" fmla="*/ 0 h 7"/>
                <a:gd name="T6" fmla="*/ 11 w 14"/>
                <a:gd name="T7" fmla="*/ 0 h 7"/>
                <a:gd name="T8" fmla="*/ 14 w 14"/>
                <a:gd name="T9" fmla="*/ 0 h 7"/>
                <a:gd name="T10" fmla="*/ 11 w 14"/>
                <a:gd name="T11" fmla="*/ 4 h 7"/>
                <a:gd name="T12" fmla="*/ 11 w 14"/>
                <a:gd name="T13" fmla="*/ 7 h 7"/>
                <a:gd name="T14" fmla="*/ 4 w 14"/>
                <a:gd name="T15" fmla="*/ 7 h 7"/>
                <a:gd name="T16" fmla="*/ 0 w 14"/>
                <a:gd name="T17" fmla="*/ 7 h 7"/>
                <a:gd name="T18" fmla="*/ 0 w 14"/>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4"/>
                  </a:moveTo>
                  <a:lnTo>
                    <a:pt x="4" y="0"/>
                  </a:lnTo>
                  <a:lnTo>
                    <a:pt x="7" y="0"/>
                  </a:lnTo>
                  <a:lnTo>
                    <a:pt x="11" y="0"/>
                  </a:lnTo>
                  <a:lnTo>
                    <a:pt x="14" y="0"/>
                  </a:lnTo>
                  <a:lnTo>
                    <a:pt x="11" y="4"/>
                  </a:lnTo>
                  <a:lnTo>
                    <a:pt x="11" y="7"/>
                  </a:lnTo>
                  <a:lnTo>
                    <a:pt x="4" y="7"/>
                  </a:lnTo>
                  <a:lnTo>
                    <a:pt x="0"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8" name="Freeform 169">
              <a:extLst>
                <a:ext uri="{FF2B5EF4-FFF2-40B4-BE49-F238E27FC236}">
                  <a16:creationId xmlns:a16="http://schemas.microsoft.com/office/drawing/2014/main" id="{E4A80774-F20C-922F-DA1B-3576ABC90CB7}"/>
                </a:ext>
                <a:ext uri="{C183D7F6-B498-43B3-948B-1728B52AA6E4}">
                  <adec:decorative xmlns:adec="http://schemas.microsoft.com/office/drawing/2017/decorative" val="1"/>
                </a:ext>
              </a:extLst>
            </p:cNvPr>
            <p:cNvSpPr>
              <a:spLocks/>
            </p:cNvSpPr>
            <p:nvPr/>
          </p:nvSpPr>
          <p:spPr bwMode="auto">
            <a:xfrm>
              <a:off x="9855009" y="6059664"/>
              <a:ext cx="130973" cy="90226"/>
            </a:xfrm>
            <a:custGeom>
              <a:avLst/>
              <a:gdLst>
                <a:gd name="T0" fmla="*/ 28 w 45"/>
                <a:gd name="T1" fmla="*/ 0 h 31"/>
                <a:gd name="T2" fmla="*/ 38 w 45"/>
                <a:gd name="T3" fmla="*/ 4 h 31"/>
                <a:gd name="T4" fmla="*/ 45 w 45"/>
                <a:gd name="T5" fmla="*/ 14 h 31"/>
                <a:gd name="T6" fmla="*/ 38 w 45"/>
                <a:gd name="T7" fmla="*/ 17 h 31"/>
                <a:gd name="T8" fmla="*/ 32 w 45"/>
                <a:gd name="T9" fmla="*/ 28 h 31"/>
                <a:gd name="T10" fmla="*/ 25 w 45"/>
                <a:gd name="T11" fmla="*/ 28 h 31"/>
                <a:gd name="T12" fmla="*/ 4 w 45"/>
                <a:gd name="T13" fmla="*/ 31 h 31"/>
                <a:gd name="T14" fmla="*/ 0 w 45"/>
                <a:gd name="T15" fmla="*/ 14 h 31"/>
                <a:gd name="T16" fmla="*/ 7 w 45"/>
                <a:gd name="T17" fmla="*/ 14 h 31"/>
                <a:gd name="T18" fmla="*/ 7 w 45"/>
                <a:gd name="T19" fmla="*/ 7 h 31"/>
                <a:gd name="T20" fmla="*/ 28 w 4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31">
                  <a:moveTo>
                    <a:pt x="28" y="0"/>
                  </a:moveTo>
                  <a:lnTo>
                    <a:pt x="38" y="4"/>
                  </a:lnTo>
                  <a:lnTo>
                    <a:pt x="45" y="14"/>
                  </a:lnTo>
                  <a:lnTo>
                    <a:pt x="38" y="17"/>
                  </a:lnTo>
                  <a:lnTo>
                    <a:pt x="32" y="28"/>
                  </a:lnTo>
                  <a:lnTo>
                    <a:pt x="25" y="28"/>
                  </a:lnTo>
                  <a:lnTo>
                    <a:pt x="4" y="31"/>
                  </a:lnTo>
                  <a:lnTo>
                    <a:pt x="0" y="14"/>
                  </a:lnTo>
                  <a:lnTo>
                    <a:pt x="7" y="14"/>
                  </a:lnTo>
                  <a:lnTo>
                    <a:pt x="7" y="7"/>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59" name="Freeform 170">
              <a:extLst>
                <a:ext uri="{FF2B5EF4-FFF2-40B4-BE49-F238E27FC236}">
                  <a16:creationId xmlns:a16="http://schemas.microsoft.com/office/drawing/2014/main" id="{FBE0A113-0540-BA6C-2382-A99DB5588705}"/>
                </a:ext>
                <a:ext uri="{C183D7F6-B498-43B3-948B-1728B52AA6E4}">
                  <adec:decorative xmlns:adec="http://schemas.microsoft.com/office/drawing/2017/decorative" val="1"/>
                </a:ext>
              </a:extLst>
            </p:cNvPr>
            <p:cNvSpPr>
              <a:spLocks/>
            </p:cNvSpPr>
            <p:nvPr/>
          </p:nvSpPr>
          <p:spPr bwMode="auto">
            <a:xfrm>
              <a:off x="9735676" y="6100411"/>
              <a:ext cx="58210" cy="61121"/>
            </a:xfrm>
            <a:custGeom>
              <a:avLst/>
              <a:gdLst>
                <a:gd name="T0" fmla="*/ 10 w 20"/>
                <a:gd name="T1" fmla="*/ 0 h 21"/>
                <a:gd name="T2" fmla="*/ 20 w 20"/>
                <a:gd name="T3" fmla="*/ 10 h 21"/>
                <a:gd name="T4" fmla="*/ 17 w 20"/>
                <a:gd name="T5" fmla="*/ 17 h 21"/>
                <a:gd name="T6" fmla="*/ 0 w 20"/>
                <a:gd name="T7" fmla="*/ 21 h 21"/>
                <a:gd name="T8" fmla="*/ 0 w 20"/>
                <a:gd name="T9" fmla="*/ 3 h 21"/>
                <a:gd name="T10" fmla="*/ 10 w 20"/>
                <a:gd name="T11" fmla="*/ 0 h 21"/>
              </a:gdLst>
              <a:ahLst/>
              <a:cxnLst>
                <a:cxn ang="0">
                  <a:pos x="T0" y="T1"/>
                </a:cxn>
                <a:cxn ang="0">
                  <a:pos x="T2" y="T3"/>
                </a:cxn>
                <a:cxn ang="0">
                  <a:pos x="T4" y="T5"/>
                </a:cxn>
                <a:cxn ang="0">
                  <a:pos x="T6" y="T7"/>
                </a:cxn>
                <a:cxn ang="0">
                  <a:pos x="T8" y="T9"/>
                </a:cxn>
                <a:cxn ang="0">
                  <a:pos x="T10" y="T11"/>
                </a:cxn>
              </a:cxnLst>
              <a:rect l="0" t="0" r="r" b="b"/>
              <a:pathLst>
                <a:path w="20" h="21">
                  <a:moveTo>
                    <a:pt x="10" y="0"/>
                  </a:moveTo>
                  <a:lnTo>
                    <a:pt x="20" y="10"/>
                  </a:lnTo>
                  <a:lnTo>
                    <a:pt x="17" y="17"/>
                  </a:lnTo>
                  <a:lnTo>
                    <a:pt x="0" y="21"/>
                  </a:lnTo>
                  <a:lnTo>
                    <a:pt x="0" y="3"/>
                  </a:lnTo>
                  <a:lnTo>
                    <a:pt x="1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0" name="Freeform 171">
              <a:extLst>
                <a:ext uri="{FF2B5EF4-FFF2-40B4-BE49-F238E27FC236}">
                  <a16:creationId xmlns:a16="http://schemas.microsoft.com/office/drawing/2014/main" id="{148D2B8D-DC97-B998-2BA7-EBFCD15DC698}"/>
                </a:ext>
                <a:ext uri="{C183D7F6-B498-43B3-948B-1728B52AA6E4}">
                  <adec:decorative xmlns:adec="http://schemas.microsoft.com/office/drawing/2017/decorative" val="1"/>
                </a:ext>
              </a:extLst>
            </p:cNvPr>
            <p:cNvSpPr>
              <a:spLocks/>
            </p:cNvSpPr>
            <p:nvPr/>
          </p:nvSpPr>
          <p:spPr bwMode="auto">
            <a:xfrm>
              <a:off x="9834633" y="6100411"/>
              <a:ext cx="183362" cy="192093"/>
            </a:xfrm>
            <a:custGeom>
              <a:avLst/>
              <a:gdLst>
                <a:gd name="T0" fmla="*/ 52 w 63"/>
                <a:gd name="T1" fmla="*/ 0 h 66"/>
                <a:gd name="T2" fmla="*/ 45 w 63"/>
                <a:gd name="T3" fmla="*/ 14 h 66"/>
                <a:gd name="T4" fmla="*/ 63 w 63"/>
                <a:gd name="T5" fmla="*/ 24 h 66"/>
                <a:gd name="T6" fmla="*/ 63 w 63"/>
                <a:gd name="T7" fmla="*/ 59 h 66"/>
                <a:gd name="T8" fmla="*/ 63 w 63"/>
                <a:gd name="T9" fmla="*/ 55 h 66"/>
                <a:gd name="T10" fmla="*/ 59 w 63"/>
                <a:gd name="T11" fmla="*/ 49 h 66"/>
                <a:gd name="T12" fmla="*/ 56 w 63"/>
                <a:gd name="T13" fmla="*/ 49 h 66"/>
                <a:gd name="T14" fmla="*/ 56 w 63"/>
                <a:gd name="T15" fmla="*/ 52 h 66"/>
                <a:gd name="T16" fmla="*/ 56 w 63"/>
                <a:gd name="T17" fmla="*/ 55 h 66"/>
                <a:gd name="T18" fmla="*/ 59 w 63"/>
                <a:gd name="T19" fmla="*/ 62 h 66"/>
                <a:gd name="T20" fmla="*/ 56 w 63"/>
                <a:gd name="T21" fmla="*/ 62 h 66"/>
                <a:gd name="T22" fmla="*/ 52 w 63"/>
                <a:gd name="T23" fmla="*/ 59 h 66"/>
                <a:gd name="T24" fmla="*/ 49 w 63"/>
                <a:gd name="T25" fmla="*/ 59 h 66"/>
                <a:gd name="T26" fmla="*/ 45 w 63"/>
                <a:gd name="T27" fmla="*/ 66 h 66"/>
                <a:gd name="T28" fmla="*/ 42 w 63"/>
                <a:gd name="T29" fmla="*/ 66 h 66"/>
                <a:gd name="T30" fmla="*/ 39 w 63"/>
                <a:gd name="T31" fmla="*/ 62 h 66"/>
                <a:gd name="T32" fmla="*/ 35 w 63"/>
                <a:gd name="T33" fmla="*/ 59 h 66"/>
                <a:gd name="T34" fmla="*/ 32 w 63"/>
                <a:gd name="T35" fmla="*/ 52 h 66"/>
                <a:gd name="T36" fmla="*/ 32 w 63"/>
                <a:gd name="T37" fmla="*/ 49 h 66"/>
                <a:gd name="T38" fmla="*/ 32 w 63"/>
                <a:gd name="T39" fmla="*/ 45 h 66"/>
                <a:gd name="T40" fmla="*/ 28 w 63"/>
                <a:gd name="T41" fmla="*/ 45 h 66"/>
                <a:gd name="T42" fmla="*/ 25 w 63"/>
                <a:gd name="T43" fmla="*/ 45 h 66"/>
                <a:gd name="T44" fmla="*/ 21 w 63"/>
                <a:gd name="T45" fmla="*/ 45 h 66"/>
                <a:gd name="T46" fmla="*/ 18 w 63"/>
                <a:gd name="T47" fmla="*/ 49 h 66"/>
                <a:gd name="T48" fmla="*/ 18 w 63"/>
                <a:gd name="T49" fmla="*/ 55 h 66"/>
                <a:gd name="T50" fmla="*/ 18 w 63"/>
                <a:gd name="T51" fmla="*/ 59 h 66"/>
                <a:gd name="T52" fmla="*/ 14 w 63"/>
                <a:gd name="T53" fmla="*/ 59 h 66"/>
                <a:gd name="T54" fmla="*/ 4 w 63"/>
                <a:gd name="T55" fmla="*/ 45 h 66"/>
                <a:gd name="T56" fmla="*/ 0 w 63"/>
                <a:gd name="T57" fmla="*/ 31 h 66"/>
                <a:gd name="T58" fmla="*/ 18 w 63"/>
                <a:gd name="T59" fmla="*/ 24 h 66"/>
                <a:gd name="T60" fmla="*/ 11 w 63"/>
                <a:gd name="T61" fmla="*/ 17 h 66"/>
                <a:gd name="T62" fmla="*/ 32 w 63"/>
                <a:gd name="T63" fmla="*/ 14 h 66"/>
                <a:gd name="T64" fmla="*/ 39 w 63"/>
                <a:gd name="T65" fmla="*/ 14 h 66"/>
                <a:gd name="T66" fmla="*/ 45 w 63"/>
                <a:gd name="T67" fmla="*/ 3 h 66"/>
                <a:gd name="T68" fmla="*/ 52 w 63"/>
                <a:gd name="T6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 h="66">
                  <a:moveTo>
                    <a:pt x="52" y="0"/>
                  </a:moveTo>
                  <a:lnTo>
                    <a:pt x="45" y="14"/>
                  </a:lnTo>
                  <a:lnTo>
                    <a:pt x="63" y="24"/>
                  </a:lnTo>
                  <a:lnTo>
                    <a:pt x="63" y="59"/>
                  </a:lnTo>
                  <a:lnTo>
                    <a:pt x="63" y="55"/>
                  </a:lnTo>
                  <a:lnTo>
                    <a:pt x="59" y="49"/>
                  </a:lnTo>
                  <a:lnTo>
                    <a:pt x="56" y="49"/>
                  </a:lnTo>
                  <a:lnTo>
                    <a:pt x="56" y="52"/>
                  </a:lnTo>
                  <a:lnTo>
                    <a:pt x="56" y="55"/>
                  </a:lnTo>
                  <a:lnTo>
                    <a:pt x="59" y="62"/>
                  </a:lnTo>
                  <a:lnTo>
                    <a:pt x="56" y="62"/>
                  </a:lnTo>
                  <a:lnTo>
                    <a:pt x="52" y="59"/>
                  </a:lnTo>
                  <a:lnTo>
                    <a:pt x="49" y="59"/>
                  </a:lnTo>
                  <a:lnTo>
                    <a:pt x="45" y="66"/>
                  </a:lnTo>
                  <a:lnTo>
                    <a:pt x="42" y="66"/>
                  </a:lnTo>
                  <a:lnTo>
                    <a:pt x="39" y="62"/>
                  </a:lnTo>
                  <a:lnTo>
                    <a:pt x="35" y="59"/>
                  </a:lnTo>
                  <a:lnTo>
                    <a:pt x="32" y="52"/>
                  </a:lnTo>
                  <a:lnTo>
                    <a:pt x="32" y="49"/>
                  </a:lnTo>
                  <a:lnTo>
                    <a:pt x="32" y="45"/>
                  </a:lnTo>
                  <a:lnTo>
                    <a:pt x="28" y="45"/>
                  </a:lnTo>
                  <a:lnTo>
                    <a:pt x="25" y="45"/>
                  </a:lnTo>
                  <a:lnTo>
                    <a:pt x="21" y="45"/>
                  </a:lnTo>
                  <a:lnTo>
                    <a:pt x="18" y="49"/>
                  </a:lnTo>
                  <a:lnTo>
                    <a:pt x="18" y="55"/>
                  </a:lnTo>
                  <a:lnTo>
                    <a:pt x="18" y="59"/>
                  </a:lnTo>
                  <a:lnTo>
                    <a:pt x="14" y="59"/>
                  </a:lnTo>
                  <a:lnTo>
                    <a:pt x="4" y="45"/>
                  </a:lnTo>
                  <a:lnTo>
                    <a:pt x="0" y="31"/>
                  </a:lnTo>
                  <a:lnTo>
                    <a:pt x="18" y="24"/>
                  </a:lnTo>
                  <a:lnTo>
                    <a:pt x="11" y="17"/>
                  </a:lnTo>
                  <a:lnTo>
                    <a:pt x="32" y="14"/>
                  </a:lnTo>
                  <a:lnTo>
                    <a:pt x="39" y="14"/>
                  </a:lnTo>
                  <a:lnTo>
                    <a:pt x="45" y="3"/>
                  </a:lnTo>
                  <a:lnTo>
                    <a:pt x="52"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1" name="Freeform 172">
              <a:extLst>
                <a:ext uri="{FF2B5EF4-FFF2-40B4-BE49-F238E27FC236}">
                  <a16:creationId xmlns:a16="http://schemas.microsoft.com/office/drawing/2014/main" id="{E22ED91C-CFD6-CCBC-3FCC-2107FE9BB89C}"/>
                </a:ext>
                <a:ext uri="{C183D7F6-B498-43B3-948B-1728B52AA6E4}">
                  <adec:decorative xmlns:adec="http://schemas.microsoft.com/office/drawing/2017/decorative" val="1"/>
                </a:ext>
              </a:extLst>
            </p:cNvPr>
            <p:cNvSpPr>
              <a:spLocks/>
            </p:cNvSpPr>
            <p:nvPr/>
          </p:nvSpPr>
          <p:spPr bwMode="auto">
            <a:xfrm>
              <a:off x="9965608" y="6292504"/>
              <a:ext cx="52389" cy="29105"/>
            </a:xfrm>
            <a:custGeom>
              <a:avLst/>
              <a:gdLst>
                <a:gd name="T0" fmla="*/ 0 w 18"/>
                <a:gd name="T1" fmla="*/ 7 h 10"/>
                <a:gd name="T2" fmla="*/ 4 w 18"/>
                <a:gd name="T3" fmla="*/ 7 h 10"/>
                <a:gd name="T4" fmla="*/ 4 w 18"/>
                <a:gd name="T5" fmla="*/ 3 h 10"/>
                <a:gd name="T6" fmla="*/ 7 w 18"/>
                <a:gd name="T7" fmla="*/ 0 h 10"/>
                <a:gd name="T8" fmla="*/ 11 w 18"/>
                <a:gd name="T9" fmla="*/ 0 h 10"/>
                <a:gd name="T10" fmla="*/ 14 w 18"/>
                <a:gd name="T11" fmla="*/ 3 h 10"/>
                <a:gd name="T12" fmla="*/ 18 w 18"/>
                <a:gd name="T13" fmla="*/ 7 h 10"/>
                <a:gd name="T14" fmla="*/ 14 w 18"/>
                <a:gd name="T15" fmla="*/ 10 h 10"/>
                <a:gd name="T16" fmla="*/ 11 w 18"/>
                <a:gd name="T17" fmla="*/ 10 h 10"/>
                <a:gd name="T18" fmla="*/ 4 w 18"/>
                <a:gd name="T19" fmla="*/ 10 h 10"/>
                <a:gd name="T20" fmla="*/ 4 w 18"/>
                <a:gd name="T21" fmla="*/ 7 h 10"/>
                <a:gd name="T22" fmla="*/ 0 w 18"/>
                <a:gd name="T2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0">
                  <a:moveTo>
                    <a:pt x="0" y="7"/>
                  </a:moveTo>
                  <a:lnTo>
                    <a:pt x="4" y="7"/>
                  </a:lnTo>
                  <a:lnTo>
                    <a:pt x="4" y="3"/>
                  </a:lnTo>
                  <a:lnTo>
                    <a:pt x="7" y="0"/>
                  </a:lnTo>
                  <a:lnTo>
                    <a:pt x="11" y="0"/>
                  </a:lnTo>
                  <a:lnTo>
                    <a:pt x="14" y="3"/>
                  </a:lnTo>
                  <a:lnTo>
                    <a:pt x="18" y="7"/>
                  </a:lnTo>
                  <a:lnTo>
                    <a:pt x="14" y="10"/>
                  </a:lnTo>
                  <a:lnTo>
                    <a:pt x="11" y="10"/>
                  </a:lnTo>
                  <a:lnTo>
                    <a:pt x="4" y="10"/>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2" name="Freeform 173">
              <a:extLst>
                <a:ext uri="{FF2B5EF4-FFF2-40B4-BE49-F238E27FC236}">
                  <a16:creationId xmlns:a16="http://schemas.microsoft.com/office/drawing/2014/main" id="{35543E57-3544-19BC-271B-148CD7194569}"/>
                </a:ext>
                <a:ext uri="{C183D7F6-B498-43B3-948B-1728B52AA6E4}">
                  <adec:decorative xmlns:adec="http://schemas.microsoft.com/office/drawing/2017/decorative" val="1"/>
                </a:ext>
              </a:extLst>
            </p:cNvPr>
            <p:cNvSpPr>
              <a:spLocks/>
            </p:cNvSpPr>
            <p:nvPr/>
          </p:nvSpPr>
          <p:spPr bwMode="auto">
            <a:xfrm>
              <a:off x="9907397" y="6251756"/>
              <a:ext cx="20374" cy="69852"/>
            </a:xfrm>
            <a:custGeom>
              <a:avLst/>
              <a:gdLst>
                <a:gd name="T0" fmla="*/ 0 w 7"/>
                <a:gd name="T1" fmla="*/ 14 h 24"/>
                <a:gd name="T2" fmla="*/ 0 w 7"/>
                <a:gd name="T3" fmla="*/ 10 h 24"/>
                <a:gd name="T4" fmla="*/ 0 w 7"/>
                <a:gd name="T5" fmla="*/ 7 h 24"/>
                <a:gd name="T6" fmla="*/ 0 w 7"/>
                <a:gd name="T7" fmla="*/ 3 h 24"/>
                <a:gd name="T8" fmla="*/ 0 w 7"/>
                <a:gd name="T9" fmla="*/ 0 h 24"/>
                <a:gd name="T10" fmla="*/ 3 w 7"/>
                <a:gd name="T11" fmla="*/ 0 h 24"/>
                <a:gd name="T12" fmla="*/ 3 w 7"/>
                <a:gd name="T13" fmla="*/ 7 h 24"/>
                <a:gd name="T14" fmla="*/ 7 w 7"/>
                <a:gd name="T15" fmla="*/ 10 h 24"/>
                <a:gd name="T16" fmla="*/ 7 w 7"/>
                <a:gd name="T17" fmla="*/ 14 h 24"/>
                <a:gd name="T18" fmla="*/ 7 w 7"/>
                <a:gd name="T19" fmla="*/ 17 h 24"/>
                <a:gd name="T20" fmla="*/ 7 w 7"/>
                <a:gd name="T21" fmla="*/ 21 h 24"/>
                <a:gd name="T22" fmla="*/ 3 w 7"/>
                <a:gd name="T23" fmla="*/ 24 h 24"/>
                <a:gd name="T24" fmla="*/ 0 w 7"/>
                <a:gd name="T25" fmla="*/ 24 h 24"/>
                <a:gd name="T26" fmla="*/ 0 w 7"/>
                <a:gd name="T27" fmla="*/ 21 h 24"/>
                <a:gd name="T28" fmla="*/ 0 w 7"/>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24">
                  <a:moveTo>
                    <a:pt x="0" y="14"/>
                  </a:moveTo>
                  <a:lnTo>
                    <a:pt x="0" y="10"/>
                  </a:lnTo>
                  <a:lnTo>
                    <a:pt x="0" y="7"/>
                  </a:lnTo>
                  <a:lnTo>
                    <a:pt x="0" y="3"/>
                  </a:lnTo>
                  <a:lnTo>
                    <a:pt x="0" y="0"/>
                  </a:lnTo>
                  <a:lnTo>
                    <a:pt x="3" y="0"/>
                  </a:lnTo>
                  <a:lnTo>
                    <a:pt x="3" y="7"/>
                  </a:lnTo>
                  <a:lnTo>
                    <a:pt x="7" y="10"/>
                  </a:lnTo>
                  <a:lnTo>
                    <a:pt x="7" y="14"/>
                  </a:lnTo>
                  <a:lnTo>
                    <a:pt x="7" y="17"/>
                  </a:lnTo>
                  <a:lnTo>
                    <a:pt x="7" y="21"/>
                  </a:lnTo>
                  <a:lnTo>
                    <a:pt x="3" y="24"/>
                  </a:lnTo>
                  <a:lnTo>
                    <a:pt x="0" y="24"/>
                  </a:lnTo>
                  <a:lnTo>
                    <a:pt x="0" y="21"/>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3" name="Freeform 174">
              <a:extLst>
                <a:ext uri="{FF2B5EF4-FFF2-40B4-BE49-F238E27FC236}">
                  <a16:creationId xmlns:a16="http://schemas.microsoft.com/office/drawing/2014/main" id="{773220F8-3F62-8EA2-30F0-16777A32F8DC}"/>
                </a:ext>
                <a:ext uri="{C183D7F6-B498-43B3-948B-1728B52AA6E4}">
                  <adec:decorative xmlns:adec="http://schemas.microsoft.com/office/drawing/2017/decorative" val="1"/>
                </a:ext>
              </a:extLst>
            </p:cNvPr>
            <p:cNvSpPr>
              <a:spLocks/>
            </p:cNvSpPr>
            <p:nvPr/>
          </p:nvSpPr>
          <p:spPr bwMode="auto">
            <a:xfrm>
              <a:off x="9875380" y="6280862"/>
              <a:ext cx="20374" cy="40747"/>
            </a:xfrm>
            <a:custGeom>
              <a:avLst/>
              <a:gdLst>
                <a:gd name="T0" fmla="*/ 0 w 7"/>
                <a:gd name="T1" fmla="*/ 7 h 14"/>
                <a:gd name="T2" fmla="*/ 0 w 7"/>
                <a:gd name="T3" fmla="*/ 4 h 14"/>
                <a:gd name="T4" fmla="*/ 4 w 7"/>
                <a:gd name="T5" fmla="*/ 0 h 14"/>
                <a:gd name="T6" fmla="*/ 7 w 7"/>
                <a:gd name="T7" fmla="*/ 4 h 14"/>
                <a:gd name="T8" fmla="*/ 7 w 7"/>
                <a:gd name="T9" fmla="*/ 11 h 14"/>
                <a:gd name="T10" fmla="*/ 4 w 7"/>
                <a:gd name="T11" fmla="*/ 14 h 14"/>
                <a:gd name="T12" fmla="*/ 0 w 7"/>
                <a:gd name="T13" fmla="*/ 14 h 14"/>
                <a:gd name="T14" fmla="*/ 0 w 7"/>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0" y="7"/>
                  </a:moveTo>
                  <a:lnTo>
                    <a:pt x="0" y="4"/>
                  </a:lnTo>
                  <a:lnTo>
                    <a:pt x="4" y="0"/>
                  </a:lnTo>
                  <a:lnTo>
                    <a:pt x="7" y="4"/>
                  </a:lnTo>
                  <a:lnTo>
                    <a:pt x="7" y="11"/>
                  </a:lnTo>
                  <a:lnTo>
                    <a:pt x="4" y="14"/>
                  </a:lnTo>
                  <a:lnTo>
                    <a:pt x="0" y="14"/>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4" name="Freeform 175">
              <a:extLst>
                <a:ext uri="{FF2B5EF4-FFF2-40B4-BE49-F238E27FC236}">
                  <a16:creationId xmlns:a16="http://schemas.microsoft.com/office/drawing/2014/main" id="{7F057A1C-CD35-CE8A-AC96-9DD1CF88C49B}"/>
                </a:ext>
                <a:ext uri="{C183D7F6-B498-43B3-948B-1728B52AA6E4}">
                  <adec:decorative xmlns:adec="http://schemas.microsoft.com/office/drawing/2017/decorative" val="1"/>
                </a:ext>
              </a:extLst>
            </p:cNvPr>
            <p:cNvSpPr>
              <a:spLocks/>
            </p:cNvSpPr>
            <p:nvPr/>
          </p:nvSpPr>
          <p:spPr bwMode="auto">
            <a:xfrm>
              <a:off x="9593064" y="6010185"/>
              <a:ext cx="180451" cy="98957"/>
            </a:xfrm>
            <a:custGeom>
              <a:avLst/>
              <a:gdLst>
                <a:gd name="T0" fmla="*/ 31 w 62"/>
                <a:gd name="T1" fmla="*/ 3 h 34"/>
                <a:gd name="T2" fmla="*/ 45 w 62"/>
                <a:gd name="T3" fmla="*/ 0 h 34"/>
                <a:gd name="T4" fmla="*/ 55 w 62"/>
                <a:gd name="T5" fmla="*/ 3 h 34"/>
                <a:gd name="T6" fmla="*/ 62 w 62"/>
                <a:gd name="T7" fmla="*/ 7 h 34"/>
                <a:gd name="T8" fmla="*/ 52 w 62"/>
                <a:gd name="T9" fmla="*/ 24 h 34"/>
                <a:gd name="T10" fmla="*/ 35 w 62"/>
                <a:gd name="T11" fmla="*/ 24 h 34"/>
                <a:gd name="T12" fmla="*/ 31 w 62"/>
                <a:gd name="T13" fmla="*/ 24 h 34"/>
                <a:gd name="T14" fmla="*/ 28 w 62"/>
                <a:gd name="T15" fmla="*/ 31 h 34"/>
                <a:gd name="T16" fmla="*/ 17 w 62"/>
                <a:gd name="T17" fmla="*/ 21 h 34"/>
                <a:gd name="T18" fmla="*/ 14 w 62"/>
                <a:gd name="T19" fmla="*/ 34 h 34"/>
                <a:gd name="T20" fmla="*/ 10 w 62"/>
                <a:gd name="T21" fmla="*/ 34 h 34"/>
                <a:gd name="T22" fmla="*/ 7 w 62"/>
                <a:gd name="T23" fmla="*/ 31 h 34"/>
                <a:gd name="T24" fmla="*/ 3 w 62"/>
                <a:gd name="T25" fmla="*/ 28 h 34"/>
                <a:gd name="T26" fmla="*/ 0 w 62"/>
                <a:gd name="T27" fmla="*/ 21 h 34"/>
                <a:gd name="T28" fmla="*/ 0 w 62"/>
                <a:gd name="T29" fmla="*/ 10 h 34"/>
                <a:gd name="T30" fmla="*/ 3 w 62"/>
                <a:gd name="T31" fmla="*/ 3 h 34"/>
                <a:gd name="T32" fmla="*/ 17 w 62"/>
                <a:gd name="T33" fmla="*/ 7 h 34"/>
                <a:gd name="T34" fmla="*/ 31 w 62"/>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34">
                  <a:moveTo>
                    <a:pt x="31" y="3"/>
                  </a:moveTo>
                  <a:lnTo>
                    <a:pt x="45" y="0"/>
                  </a:lnTo>
                  <a:lnTo>
                    <a:pt x="55" y="3"/>
                  </a:lnTo>
                  <a:lnTo>
                    <a:pt x="62" y="7"/>
                  </a:lnTo>
                  <a:lnTo>
                    <a:pt x="52" y="24"/>
                  </a:lnTo>
                  <a:lnTo>
                    <a:pt x="35" y="24"/>
                  </a:lnTo>
                  <a:lnTo>
                    <a:pt x="31" y="24"/>
                  </a:lnTo>
                  <a:lnTo>
                    <a:pt x="28" y="31"/>
                  </a:lnTo>
                  <a:lnTo>
                    <a:pt x="17" y="21"/>
                  </a:lnTo>
                  <a:lnTo>
                    <a:pt x="14" y="34"/>
                  </a:lnTo>
                  <a:lnTo>
                    <a:pt x="10" y="34"/>
                  </a:lnTo>
                  <a:lnTo>
                    <a:pt x="7" y="31"/>
                  </a:lnTo>
                  <a:lnTo>
                    <a:pt x="3" y="28"/>
                  </a:lnTo>
                  <a:lnTo>
                    <a:pt x="0" y="21"/>
                  </a:lnTo>
                  <a:lnTo>
                    <a:pt x="0" y="10"/>
                  </a:lnTo>
                  <a:lnTo>
                    <a:pt x="3" y="3"/>
                  </a:lnTo>
                  <a:lnTo>
                    <a:pt x="17" y="7"/>
                  </a:lnTo>
                  <a:lnTo>
                    <a:pt x="3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5" name="Freeform 176">
              <a:extLst>
                <a:ext uri="{FF2B5EF4-FFF2-40B4-BE49-F238E27FC236}">
                  <a16:creationId xmlns:a16="http://schemas.microsoft.com/office/drawing/2014/main" id="{4B79D0EE-6B1A-9F2F-74B6-688C30727636}"/>
                </a:ext>
                <a:ext uri="{C183D7F6-B498-43B3-948B-1728B52AA6E4}">
                  <adec:decorative xmlns:adec="http://schemas.microsoft.com/office/drawing/2017/decorative" val="1"/>
                </a:ext>
              </a:extLst>
            </p:cNvPr>
            <p:cNvSpPr>
              <a:spLocks/>
            </p:cNvSpPr>
            <p:nvPr/>
          </p:nvSpPr>
          <p:spPr bwMode="auto">
            <a:xfrm>
              <a:off x="9561047" y="6202277"/>
              <a:ext cx="113510" cy="151346"/>
            </a:xfrm>
            <a:custGeom>
              <a:avLst/>
              <a:gdLst>
                <a:gd name="T0" fmla="*/ 14 w 39"/>
                <a:gd name="T1" fmla="*/ 0 h 52"/>
                <a:gd name="T2" fmla="*/ 28 w 39"/>
                <a:gd name="T3" fmla="*/ 7 h 52"/>
                <a:gd name="T4" fmla="*/ 35 w 39"/>
                <a:gd name="T5" fmla="*/ 24 h 52"/>
                <a:gd name="T6" fmla="*/ 39 w 39"/>
                <a:gd name="T7" fmla="*/ 27 h 52"/>
                <a:gd name="T8" fmla="*/ 39 w 39"/>
                <a:gd name="T9" fmla="*/ 45 h 52"/>
                <a:gd name="T10" fmla="*/ 35 w 39"/>
                <a:gd name="T11" fmla="*/ 45 h 52"/>
                <a:gd name="T12" fmla="*/ 32 w 39"/>
                <a:gd name="T13" fmla="*/ 45 h 52"/>
                <a:gd name="T14" fmla="*/ 28 w 39"/>
                <a:gd name="T15" fmla="*/ 48 h 52"/>
                <a:gd name="T16" fmla="*/ 21 w 39"/>
                <a:gd name="T17" fmla="*/ 52 h 52"/>
                <a:gd name="T18" fmla="*/ 18 w 39"/>
                <a:gd name="T19" fmla="*/ 52 h 52"/>
                <a:gd name="T20" fmla="*/ 18 w 39"/>
                <a:gd name="T21" fmla="*/ 48 h 52"/>
                <a:gd name="T22" fmla="*/ 14 w 39"/>
                <a:gd name="T23" fmla="*/ 48 h 52"/>
                <a:gd name="T24" fmla="*/ 14 w 39"/>
                <a:gd name="T25" fmla="*/ 52 h 52"/>
                <a:gd name="T26" fmla="*/ 4 w 39"/>
                <a:gd name="T27" fmla="*/ 38 h 52"/>
                <a:gd name="T28" fmla="*/ 0 w 39"/>
                <a:gd name="T29" fmla="*/ 17 h 52"/>
                <a:gd name="T30" fmla="*/ 4 w 39"/>
                <a:gd name="T31" fmla="*/ 10 h 52"/>
                <a:gd name="T32" fmla="*/ 11 w 39"/>
                <a:gd name="T33" fmla="*/ 10 h 52"/>
                <a:gd name="T34" fmla="*/ 14 w 39"/>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52">
                  <a:moveTo>
                    <a:pt x="14" y="0"/>
                  </a:moveTo>
                  <a:lnTo>
                    <a:pt x="28" y="7"/>
                  </a:lnTo>
                  <a:lnTo>
                    <a:pt x="35" y="24"/>
                  </a:lnTo>
                  <a:lnTo>
                    <a:pt x="39" y="27"/>
                  </a:lnTo>
                  <a:lnTo>
                    <a:pt x="39" y="45"/>
                  </a:lnTo>
                  <a:lnTo>
                    <a:pt x="35" y="45"/>
                  </a:lnTo>
                  <a:lnTo>
                    <a:pt x="32" y="45"/>
                  </a:lnTo>
                  <a:lnTo>
                    <a:pt x="28" y="48"/>
                  </a:lnTo>
                  <a:lnTo>
                    <a:pt x="21" y="52"/>
                  </a:lnTo>
                  <a:lnTo>
                    <a:pt x="18" y="52"/>
                  </a:lnTo>
                  <a:lnTo>
                    <a:pt x="18" y="48"/>
                  </a:lnTo>
                  <a:lnTo>
                    <a:pt x="14" y="48"/>
                  </a:lnTo>
                  <a:lnTo>
                    <a:pt x="14" y="52"/>
                  </a:lnTo>
                  <a:lnTo>
                    <a:pt x="4" y="38"/>
                  </a:lnTo>
                  <a:lnTo>
                    <a:pt x="0" y="17"/>
                  </a:lnTo>
                  <a:lnTo>
                    <a:pt x="4" y="10"/>
                  </a:lnTo>
                  <a:lnTo>
                    <a:pt x="11"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66" name="Freeform 177">
              <a:extLst>
                <a:ext uri="{FF2B5EF4-FFF2-40B4-BE49-F238E27FC236}">
                  <a16:creationId xmlns:a16="http://schemas.microsoft.com/office/drawing/2014/main" id="{F7857025-53EC-A251-986E-EAECA26252EB}"/>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67" name="Freeform 178">
              <a:extLst>
                <a:ext uri="{FF2B5EF4-FFF2-40B4-BE49-F238E27FC236}">
                  <a16:creationId xmlns:a16="http://schemas.microsoft.com/office/drawing/2014/main" id="{E6014F83-868A-A364-1F58-C7DF3E1DD1EF}"/>
                </a:ext>
                <a:ext uri="{C183D7F6-B498-43B3-948B-1728B52AA6E4}">
                  <adec:decorative xmlns:adec="http://schemas.microsoft.com/office/drawing/2017/decorative" val="1"/>
                </a:ext>
              </a:extLst>
            </p:cNvPr>
            <p:cNvSpPr>
              <a:spLocks/>
            </p:cNvSpPr>
            <p:nvPr/>
          </p:nvSpPr>
          <p:spPr bwMode="auto">
            <a:xfrm>
              <a:off x="9622168" y="6272130"/>
              <a:ext cx="32016" cy="40747"/>
            </a:xfrm>
            <a:custGeom>
              <a:avLst/>
              <a:gdLst>
                <a:gd name="T0" fmla="*/ 7 w 11"/>
                <a:gd name="T1" fmla="*/ 14 h 14"/>
                <a:gd name="T2" fmla="*/ 0 w 11"/>
                <a:gd name="T3" fmla="*/ 14 h 14"/>
                <a:gd name="T4" fmla="*/ 0 w 11"/>
                <a:gd name="T5" fmla="*/ 7 h 14"/>
                <a:gd name="T6" fmla="*/ 7 w 11"/>
                <a:gd name="T7" fmla="*/ 0 h 14"/>
                <a:gd name="T8" fmla="*/ 11 w 11"/>
                <a:gd name="T9" fmla="*/ 7 h 14"/>
                <a:gd name="T10" fmla="*/ 7 w 11"/>
                <a:gd name="T11" fmla="*/ 14 h 14"/>
              </a:gdLst>
              <a:ahLst/>
              <a:cxnLst>
                <a:cxn ang="0">
                  <a:pos x="T0" y="T1"/>
                </a:cxn>
                <a:cxn ang="0">
                  <a:pos x="T2" y="T3"/>
                </a:cxn>
                <a:cxn ang="0">
                  <a:pos x="T4" y="T5"/>
                </a:cxn>
                <a:cxn ang="0">
                  <a:pos x="T6" y="T7"/>
                </a:cxn>
                <a:cxn ang="0">
                  <a:pos x="T8" y="T9"/>
                </a:cxn>
                <a:cxn ang="0">
                  <a:pos x="T10" y="T11"/>
                </a:cxn>
              </a:cxnLst>
              <a:rect l="0" t="0" r="r" b="b"/>
              <a:pathLst>
                <a:path w="11" h="14">
                  <a:moveTo>
                    <a:pt x="7" y="14"/>
                  </a:moveTo>
                  <a:lnTo>
                    <a:pt x="0" y="14"/>
                  </a:lnTo>
                  <a:lnTo>
                    <a:pt x="0" y="7"/>
                  </a:lnTo>
                  <a:lnTo>
                    <a:pt x="7" y="0"/>
                  </a:lnTo>
                  <a:lnTo>
                    <a:pt x="11" y="7"/>
                  </a:lnTo>
                  <a:lnTo>
                    <a:pt x="7"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8" name="Freeform 179">
              <a:extLst>
                <a:ext uri="{FF2B5EF4-FFF2-40B4-BE49-F238E27FC236}">
                  <a16:creationId xmlns:a16="http://schemas.microsoft.com/office/drawing/2014/main" id="{E94FF16E-E59E-3399-D048-FA4E8C344D11}"/>
                </a:ext>
                <a:ext uri="{C183D7F6-B498-43B3-948B-1728B52AA6E4}">
                  <adec:decorative xmlns:adec="http://schemas.microsoft.com/office/drawing/2017/decorative" val="1"/>
                </a:ext>
              </a:extLst>
            </p:cNvPr>
            <p:cNvSpPr>
              <a:spLocks/>
            </p:cNvSpPr>
            <p:nvPr/>
          </p:nvSpPr>
          <p:spPr bwMode="auto">
            <a:xfrm>
              <a:off x="9601794" y="5919961"/>
              <a:ext cx="93136" cy="110599"/>
            </a:xfrm>
            <a:custGeom>
              <a:avLst/>
              <a:gdLst>
                <a:gd name="T0" fmla="*/ 18 w 32"/>
                <a:gd name="T1" fmla="*/ 0 h 38"/>
                <a:gd name="T2" fmla="*/ 32 w 32"/>
                <a:gd name="T3" fmla="*/ 10 h 38"/>
                <a:gd name="T4" fmla="*/ 25 w 32"/>
                <a:gd name="T5" fmla="*/ 24 h 38"/>
                <a:gd name="T6" fmla="*/ 28 w 32"/>
                <a:gd name="T7" fmla="*/ 34 h 38"/>
                <a:gd name="T8" fmla="*/ 14 w 32"/>
                <a:gd name="T9" fmla="*/ 38 h 38"/>
                <a:gd name="T10" fmla="*/ 0 w 32"/>
                <a:gd name="T11" fmla="*/ 34 h 38"/>
                <a:gd name="T12" fmla="*/ 0 w 32"/>
                <a:gd name="T13" fmla="*/ 27 h 38"/>
                <a:gd name="T14" fmla="*/ 11 w 32"/>
                <a:gd name="T15" fmla="*/ 13 h 38"/>
                <a:gd name="T16" fmla="*/ 18 w 32"/>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8" y="0"/>
                  </a:moveTo>
                  <a:lnTo>
                    <a:pt x="32" y="10"/>
                  </a:lnTo>
                  <a:lnTo>
                    <a:pt x="25" y="24"/>
                  </a:lnTo>
                  <a:lnTo>
                    <a:pt x="28" y="34"/>
                  </a:lnTo>
                  <a:lnTo>
                    <a:pt x="14" y="38"/>
                  </a:lnTo>
                  <a:lnTo>
                    <a:pt x="0" y="34"/>
                  </a:lnTo>
                  <a:lnTo>
                    <a:pt x="0" y="27"/>
                  </a:lnTo>
                  <a:lnTo>
                    <a:pt x="11" y="13"/>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69" name="Freeform 180">
              <a:extLst>
                <a:ext uri="{FF2B5EF4-FFF2-40B4-BE49-F238E27FC236}">
                  <a16:creationId xmlns:a16="http://schemas.microsoft.com/office/drawing/2014/main" id="{F750580B-857A-30FE-0480-F5A0221EDCE5}"/>
                </a:ext>
                <a:ext uri="{C183D7F6-B498-43B3-948B-1728B52AA6E4}">
                  <adec:decorative xmlns:adec="http://schemas.microsoft.com/office/drawing/2017/decorative" val="1"/>
                </a:ext>
              </a:extLst>
            </p:cNvPr>
            <p:cNvSpPr>
              <a:spLocks/>
            </p:cNvSpPr>
            <p:nvPr/>
          </p:nvSpPr>
          <p:spPr bwMode="auto">
            <a:xfrm>
              <a:off x="9581422" y="6071305"/>
              <a:ext cx="133883" cy="151346"/>
            </a:xfrm>
            <a:custGeom>
              <a:avLst/>
              <a:gdLst>
                <a:gd name="T0" fmla="*/ 11 w 46"/>
                <a:gd name="T1" fmla="*/ 10 h 52"/>
                <a:gd name="T2" fmla="*/ 14 w 46"/>
                <a:gd name="T3" fmla="*/ 13 h 52"/>
                <a:gd name="T4" fmla="*/ 18 w 46"/>
                <a:gd name="T5" fmla="*/ 13 h 52"/>
                <a:gd name="T6" fmla="*/ 21 w 46"/>
                <a:gd name="T7" fmla="*/ 0 h 52"/>
                <a:gd name="T8" fmla="*/ 32 w 46"/>
                <a:gd name="T9" fmla="*/ 10 h 52"/>
                <a:gd name="T10" fmla="*/ 35 w 46"/>
                <a:gd name="T11" fmla="*/ 3 h 52"/>
                <a:gd name="T12" fmla="*/ 39 w 46"/>
                <a:gd name="T13" fmla="*/ 3 h 52"/>
                <a:gd name="T14" fmla="*/ 46 w 46"/>
                <a:gd name="T15" fmla="*/ 17 h 52"/>
                <a:gd name="T16" fmla="*/ 35 w 46"/>
                <a:gd name="T17" fmla="*/ 41 h 52"/>
                <a:gd name="T18" fmla="*/ 21 w 46"/>
                <a:gd name="T19" fmla="*/ 52 h 52"/>
                <a:gd name="T20" fmla="*/ 7 w 46"/>
                <a:gd name="T21" fmla="*/ 45 h 52"/>
                <a:gd name="T22" fmla="*/ 0 w 46"/>
                <a:gd name="T23" fmla="*/ 20 h 52"/>
                <a:gd name="T24" fmla="*/ 11 w 46"/>
                <a:gd name="T25"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11" y="10"/>
                  </a:moveTo>
                  <a:lnTo>
                    <a:pt x="14" y="13"/>
                  </a:lnTo>
                  <a:lnTo>
                    <a:pt x="18" y="13"/>
                  </a:lnTo>
                  <a:lnTo>
                    <a:pt x="21" y="0"/>
                  </a:lnTo>
                  <a:lnTo>
                    <a:pt x="32" y="10"/>
                  </a:lnTo>
                  <a:lnTo>
                    <a:pt x="35" y="3"/>
                  </a:lnTo>
                  <a:lnTo>
                    <a:pt x="39" y="3"/>
                  </a:lnTo>
                  <a:lnTo>
                    <a:pt x="46" y="17"/>
                  </a:lnTo>
                  <a:lnTo>
                    <a:pt x="35" y="41"/>
                  </a:lnTo>
                  <a:lnTo>
                    <a:pt x="21" y="52"/>
                  </a:lnTo>
                  <a:lnTo>
                    <a:pt x="7" y="45"/>
                  </a:lnTo>
                  <a:lnTo>
                    <a:pt x="0" y="20"/>
                  </a:lnTo>
                  <a:lnTo>
                    <a:pt x="11"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0" name="Freeform 181">
              <a:extLst>
                <a:ext uri="{FF2B5EF4-FFF2-40B4-BE49-F238E27FC236}">
                  <a16:creationId xmlns:a16="http://schemas.microsoft.com/office/drawing/2014/main" id="{7FD095BC-D794-7161-BDD3-4F96B45D1B00}"/>
                </a:ext>
                <a:ext uri="{C183D7F6-B498-43B3-948B-1728B52AA6E4}">
                  <adec:decorative xmlns:adec="http://schemas.microsoft.com/office/drawing/2017/decorative" val="1"/>
                </a:ext>
              </a:extLst>
            </p:cNvPr>
            <p:cNvSpPr>
              <a:spLocks/>
            </p:cNvSpPr>
            <p:nvPr/>
          </p:nvSpPr>
          <p:spPr bwMode="auto">
            <a:xfrm>
              <a:off x="9502838" y="6251757"/>
              <a:ext cx="98957" cy="200825"/>
            </a:xfrm>
            <a:custGeom>
              <a:avLst/>
              <a:gdLst>
                <a:gd name="T0" fmla="*/ 20 w 34"/>
                <a:gd name="T1" fmla="*/ 0 h 69"/>
                <a:gd name="T2" fmla="*/ 24 w 34"/>
                <a:gd name="T3" fmla="*/ 21 h 69"/>
                <a:gd name="T4" fmla="*/ 34 w 34"/>
                <a:gd name="T5" fmla="*/ 35 h 69"/>
                <a:gd name="T6" fmla="*/ 34 w 34"/>
                <a:gd name="T7" fmla="*/ 38 h 69"/>
                <a:gd name="T8" fmla="*/ 34 w 34"/>
                <a:gd name="T9" fmla="*/ 45 h 69"/>
                <a:gd name="T10" fmla="*/ 27 w 34"/>
                <a:gd name="T11" fmla="*/ 49 h 69"/>
                <a:gd name="T12" fmla="*/ 24 w 34"/>
                <a:gd name="T13" fmla="*/ 56 h 69"/>
                <a:gd name="T14" fmla="*/ 17 w 34"/>
                <a:gd name="T15" fmla="*/ 62 h 69"/>
                <a:gd name="T16" fmla="*/ 10 w 34"/>
                <a:gd name="T17" fmla="*/ 69 h 69"/>
                <a:gd name="T18" fmla="*/ 7 w 34"/>
                <a:gd name="T19" fmla="*/ 66 h 69"/>
                <a:gd name="T20" fmla="*/ 14 w 34"/>
                <a:gd name="T21" fmla="*/ 59 h 69"/>
                <a:gd name="T22" fmla="*/ 14 w 34"/>
                <a:gd name="T23" fmla="*/ 56 h 69"/>
                <a:gd name="T24" fmla="*/ 17 w 34"/>
                <a:gd name="T25" fmla="*/ 56 h 69"/>
                <a:gd name="T26" fmla="*/ 14 w 34"/>
                <a:gd name="T27" fmla="*/ 52 h 69"/>
                <a:gd name="T28" fmla="*/ 10 w 34"/>
                <a:gd name="T29" fmla="*/ 52 h 69"/>
                <a:gd name="T30" fmla="*/ 7 w 34"/>
                <a:gd name="T31" fmla="*/ 56 h 69"/>
                <a:gd name="T32" fmla="*/ 3 w 34"/>
                <a:gd name="T33" fmla="*/ 56 h 69"/>
                <a:gd name="T34" fmla="*/ 3 w 34"/>
                <a:gd name="T35" fmla="*/ 52 h 69"/>
                <a:gd name="T36" fmla="*/ 3 w 34"/>
                <a:gd name="T37" fmla="*/ 49 h 69"/>
                <a:gd name="T38" fmla="*/ 3 w 34"/>
                <a:gd name="T39" fmla="*/ 45 h 69"/>
                <a:gd name="T40" fmla="*/ 7 w 34"/>
                <a:gd name="T41" fmla="*/ 35 h 69"/>
                <a:gd name="T42" fmla="*/ 0 w 34"/>
                <a:gd name="T43" fmla="*/ 21 h 69"/>
                <a:gd name="T44" fmla="*/ 3 w 34"/>
                <a:gd name="T45" fmla="*/ 10 h 69"/>
                <a:gd name="T46" fmla="*/ 14 w 34"/>
                <a:gd name="T47" fmla="*/ 0 h 69"/>
                <a:gd name="T48" fmla="*/ 20 w 34"/>
                <a:gd name="T4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69">
                  <a:moveTo>
                    <a:pt x="20" y="0"/>
                  </a:moveTo>
                  <a:lnTo>
                    <a:pt x="24" y="21"/>
                  </a:lnTo>
                  <a:lnTo>
                    <a:pt x="34" y="35"/>
                  </a:lnTo>
                  <a:lnTo>
                    <a:pt x="34" y="38"/>
                  </a:lnTo>
                  <a:lnTo>
                    <a:pt x="34" y="45"/>
                  </a:lnTo>
                  <a:lnTo>
                    <a:pt x="27" y="49"/>
                  </a:lnTo>
                  <a:lnTo>
                    <a:pt x="24" y="56"/>
                  </a:lnTo>
                  <a:lnTo>
                    <a:pt x="17" y="62"/>
                  </a:lnTo>
                  <a:lnTo>
                    <a:pt x="10" y="69"/>
                  </a:lnTo>
                  <a:lnTo>
                    <a:pt x="7" y="66"/>
                  </a:lnTo>
                  <a:lnTo>
                    <a:pt x="14" y="59"/>
                  </a:lnTo>
                  <a:lnTo>
                    <a:pt x="14" y="56"/>
                  </a:lnTo>
                  <a:lnTo>
                    <a:pt x="17" y="56"/>
                  </a:lnTo>
                  <a:lnTo>
                    <a:pt x="14" y="52"/>
                  </a:lnTo>
                  <a:lnTo>
                    <a:pt x="10" y="52"/>
                  </a:lnTo>
                  <a:lnTo>
                    <a:pt x="7" y="56"/>
                  </a:lnTo>
                  <a:lnTo>
                    <a:pt x="3" y="56"/>
                  </a:lnTo>
                  <a:lnTo>
                    <a:pt x="3" y="52"/>
                  </a:lnTo>
                  <a:lnTo>
                    <a:pt x="3" y="49"/>
                  </a:lnTo>
                  <a:lnTo>
                    <a:pt x="3" y="45"/>
                  </a:lnTo>
                  <a:lnTo>
                    <a:pt x="7" y="35"/>
                  </a:lnTo>
                  <a:lnTo>
                    <a:pt x="0" y="21"/>
                  </a:lnTo>
                  <a:lnTo>
                    <a:pt x="3" y="10"/>
                  </a:lnTo>
                  <a:lnTo>
                    <a:pt x="14" y="0"/>
                  </a:lnTo>
                  <a:lnTo>
                    <a:pt x="2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1" name="Freeform 182">
              <a:extLst>
                <a:ext uri="{FF2B5EF4-FFF2-40B4-BE49-F238E27FC236}">
                  <a16:creationId xmlns:a16="http://schemas.microsoft.com/office/drawing/2014/main" id="{FE17C77F-BC4B-4343-5702-7CB47E9BBFA0}"/>
                </a:ext>
                <a:ext uri="{C183D7F6-B498-43B3-948B-1728B52AA6E4}">
                  <adec:decorative xmlns:adec="http://schemas.microsoft.com/office/drawing/2017/decorative" val="1"/>
                </a:ext>
              </a:extLst>
            </p:cNvPr>
            <p:cNvSpPr>
              <a:spLocks/>
            </p:cNvSpPr>
            <p:nvPr/>
          </p:nvSpPr>
          <p:spPr bwMode="auto">
            <a:xfrm>
              <a:off x="9642542" y="6190635"/>
              <a:ext cx="142615" cy="90226"/>
            </a:xfrm>
            <a:custGeom>
              <a:avLst/>
              <a:gdLst>
                <a:gd name="T0" fmla="*/ 35 w 49"/>
                <a:gd name="T1" fmla="*/ 7 h 31"/>
                <a:gd name="T2" fmla="*/ 45 w 49"/>
                <a:gd name="T3" fmla="*/ 7 h 31"/>
                <a:gd name="T4" fmla="*/ 45 w 49"/>
                <a:gd name="T5" fmla="*/ 14 h 31"/>
                <a:gd name="T6" fmla="*/ 49 w 49"/>
                <a:gd name="T7" fmla="*/ 21 h 31"/>
                <a:gd name="T8" fmla="*/ 45 w 49"/>
                <a:gd name="T9" fmla="*/ 31 h 31"/>
                <a:gd name="T10" fmla="*/ 35 w 49"/>
                <a:gd name="T11" fmla="*/ 28 h 31"/>
                <a:gd name="T12" fmla="*/ 18 w 49"/>
                <a:gd name="T13" fmla="*/ 24 h 31"/>
                <a:gd name="T14" fmla="*/ 11 w 49"/>
                <a:gd name="T15" fmla="*/ 31 h 31"/>
                <a:gd name="T16" fmla="*/ 7 w 49"/>
                <a:gd name="T17" fmla="*/ 28 h 31"/>
                <a:gd name="T18" fmla="*/ 0 w 49"/>
                <a:gd name="T19" fmla="*/ 11 h 31"/>
                <a:gd name="T20" fmla="*/ 14 w 49"/>
                <a:gd name="T21" fmla="*/ 0 h 31"/>
                <a:gd name="T22" fmla="*/ 25 w 49"/>
                <a:gd name="T23" fmla="*/ 11 h 31"/>
                <a:gd name="T24" fmla="*/ 32 w 49"/>
                <a:gd name="T25" fmla="*/ 11 h 31"/>
                <a:gd name="T26" fmla="*/ 32 w 49"/>
                <a:gd name="T27" fmla="*/ 4 h 31"/>
                <a:gd name="T28" fmla="*/ 35 w 49"/>
                <a:gd name="T29"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31">
                  <a:moveTo>
                    <a:pt x="35" y="7"/>
                  </a:moveTo>
                  <a:lnTo>
                    <a:pt x="45" y="7"/>
                  </a:lnTo>
                  <a:lnTo>
                    <a:pt x="45" y="14"/>
                  </a:lnTo>
                  <a:lnTo>
                    <a:pt x="49" y="21"/>
                  </a:lnTo>
                  <a:lnTo>
                    <a:pt x="45" y="31"/>
                  </a:lnTo>
                  <a:lnTo>
                    <a:pt x="35" y="28"/>
                  </a:lnTo>
                  <a:lnTo>
                    <a:pt x="18" y="24"/>
                  </a:lnTo>
                  <a:lnTo>
                    <a:pt x="11" y="31"/>
                  </a:lnTo>
                  <a:lnTo>
                    <a:pt x="7" y="28"/>
                  </a:lnTo>
                  <a:lnTo>
                    <a:pt x="0" y="11"/>
                  </a:lnTo>
                  <a:lnTo>
                    <a:pt x="14" y="0"/>
                  </a:lnTo>
                  <a:lnTo>
                    <a:pt x="25" y="11"/>
                  </a:lnTo>
                  <a:lnTo>
                    <a:pt x="32" y="11"/>
                  </a:lnTo>
                  <a:lnTo>
                    <a:pt x="32" y="4"/>
                  </a:lnTo>
                  <a:lnTo>
                    <a:pt x="35" y="7"/>
                  </a:lnTo>
                  <a:close/>
                </a:path>
              </a:pathLst>
            </a:cu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72" name="Freeform 183">
              <a:extLst>
                <a:ext uri="{FF2B5EF4-FFF2-40B4-BE49-F238E27FC236}">
                  <a16:creationId xmlns:a16="http://schemas.microsoft.com/office/drawing/2014/main" id="{6EA537C3-4827-B790-8540-A323B3F5ABB1}"/>
                </a:ext>
                <a:ext uri="{C183D7F6-B498-43B3-948B-1728B52AA6E4}">
                  <adec:decorative xmlns:adec="http://schemas.microsoft.com/office/drawing/2017/decorative" val="1"/>
                </a:ext>
              </a:extLst>
            </p:cNvPr>
            <p:cNvSpPr>
              <a:spLocks/>
            </p:cNvSpPr>
            <p:nvPr/>
          </p:nvSpPr>
          <p:spPr bwMode="auto">
            <a:xfrm>
              <a:off x="9482464" y="4869269"/>
              <a:ext cx="291050" cy="291050"/>
            </a:xfrm>
            <a:custGeom>
              <a:avLst/>
              <a:gdLst>
                <a:gd name="T0" fmla="*/ 48 w 100"/>
                <a:gd name="T1" fmla="*/ 0 h 100"/>
                <a:gd name="T2" fmla="*/ 59 w 100"/>
                <a:gd name="T3" fmla="*/ 17 h 100"/>
                <a:gd name="T4" fmla="*/ 73 w 100"/>
                <a:gd name="T5" fmla="*/ 38 h 100"/>
                <a:gd name="T6" fmla="*/ 83 w 100"/>
                <a:gd name="T7" fmla="*/ 31 h 100"/>
                <a:gd name="T8" fmla="*/ 90 w 100"/>
                <a:gd name="T9" fmla="*/ 41 h 100"/>
                <a:gd name="T10" fmla="*/ 100 w 100"/>
                <a:gd name="T11" fmla="*/ 38 h 100"/>
                <a:gd name="T12" fmla="*/ 100 w 100"/>
                <a:gd name="T13" fmla="*/ 45 h 100"/>
                <a:gd name="T14" fmla="*/ 100 w 100"/>
                <a:gd name="T15" fmla="*/ 59 h 100"/>
                <a:gd name="T16" fmla="*/ 90 w 100"/>
                <a:gd name="T17" fmla="*/ 66 h 100"/>
                <a:gd name="T18" fmla="*/ 80 w 100"/>
                <a:gd name="T19" fmla="*/ 80 h 100"/>
                <a:gd name="T20" fmla="*/ 80 w 100"/>
                <a:gd name="T21" fmla="*/ 97 h 100"/>
                <a:gd name="T22" fmla="*/ 69 w 100"/>
                <a:gd name="T23" fmla="*/ 100 h 100"/>
                <a:gd name="T24" fmla="*/ 62 w 100"/>
                <a:gd name="T25" fmla="*/ 83 h 100"/>
                <a:gd name="T26" fmla="*/ 59 w 100"/>
                <a:gd name="T27" fmla="*/ 80 h 100"/>
                <a:gd name="T28" fmla="*/ 48 w 100"/>
                <a:gd name="T29" fmla="*/ 66 h 100"/>
                <a:gd name="T30" fmla="*/ 38 w 100"/>
                <a:gd name="T31" fmla="*/ 73 h 100"/>
                <a:gd name="T32" fmla="*/ 24 w 100"/>
                <a:gd name="T33" fmla="*/ 66 h 100"/>
                <a:gd name="T34" fmla="*/ 21 w 100"/>
                <a:gd name="T35" fmla="*/ 52 h 100"/>
                <a:gd name="T36" fmla="*/ 14 w 100"/>
                <a:gd name="T37" fmla="*/ 52 h 100"/>
                <a:gd name="T38" fmla="*/ 0 w 100"/>
                <a:gd name="T39" fmla="*/ 45 h 100"/>
                <a:gd name="T40" fmla="*/ 0 w 100"/>
                <a:gd name="T41" fmla="*/ 28 h 100"/>
                <a:gd name="T42" fmla="*/ 14 w 100"/>
                <a:gd name="T43" fmla="*/ 10 h 100"/>
                <a:gd name="T44" fmla="*/ 31 w 100"/>
                <a:gd name="T45" fmla="*/ 10 h 100"/>
                <a:gd name="T46" fmla="*/ 31 w 100"/>
                <a:gd name="T47" fmla="*/ 3 h 100"/>
                <a:gd name="T48" fmla="*/ 48 w 100"/>
                <a:gd name="T49" fmla="*/ 3 h 100"/>
                <a:gd name="T50" fmla="*/ 48 w 100"/>
                <a:gd name="T5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100">
                  <a:moveTo>
                    <a:pt x="48" y="0"/>
                  </a:moveTo>
                  <a:lnTo>
                    <a:pt x="59" y="17"/>
                  </a:lnTo>
                  <a:lnTo>
                    <a:pt x="73" y="38"/>
                  </a:lnTo>
                  <a:lnTo>
                    <a:pt x="83" y="31"/>
                  </a:lnTo>
                  <a:lnTo>
                    <a:pt x="90" y="41"/>
                  </a:lnTo>
                  <a:lnTo>
                    <a:pt x="100" y="38"/>
                  </a:lnTo>
                  <a:lnTo>
                    <a:pt x="100" y="45"/>
                  </a:lnTo>
                  <a:lnTo>
                    <a:pt x="100" y="59"/>
                  </a:lnTo>
                  <a:lnTo>
                    <a:pt x="90" y="66"/>
                  </a:lnTo>
                  <a:lnTo>
                    <a:pt x="80" y="80"/>
                  </a:lnTo>
                  <a:lnTo>
                    <a:pt x="80" y="97"/>
                  </a:lnTo>
                  <a:lnTo>
                    <a:pt x="69" y="100"/>
                  </a:lnTo>
                  <a:lnTo>
                    <a:pt x="62" y="83"/>
                  </a:lnTo>
                  <a:lnTo>
                    <a:pt x="59" y="80"/>
                  </a:lnTo>
                  <a:lnTo>
                    <a:pt x="48" y="66"/>
                  </a:lnTo>
                  <a:lnTo>
                    <a:pt x="38" y="73"/>
                  </a:lnTo>
                  <a:lnTo>
                    <a:pt x="24" y="66"/>
                  </a:lnTo>
                  <a:lnTo>
                    <a:pt x="21" y="52"/>
                  </a:lnTo>
                  <a:lnTo>
                    <a:pt x="14" y="52"/>
                  </a:lnTo>
                  <a:lnTo>
                    <a:pt x="0" y="45"/>
                  </a:lnTo>
                  <a:lnTo>
                    <a:pt x="0" y="28"/>
                  </a:lnTo>
                  <a:lnTo>
                    <a:pt x="14" y="10"/>
                  </a:lnTo>
                  <a:lnTo>
                    <a:pt x="31" y="10"/>
                  </a:lnTo>
                  <a:lnTo>
                    <a:pt x="31" y="3"/>
                  </a:lnTo>
                  <a:lnTo>
                    <a:pt x="48" y="3"/>
                  </a:lnTo>
                  <a:lnTo>
                    <a:pt x="4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3" name="Freeform 184">
              <a:extLst>
                <a:ext uri="{FF2B5EF4-FFF2-40B4-BE49-F238E27FC236}">
                  <a16:creationId xmlns:a16="http://schemas.microsoft.com/office/drawing/2014/main" id="{4A3B7566-6292-7B20-6306-1B6E88D95865}"/>
                </a:ext>
                <a:ext uri="{C183D7F6-B498-43B3-948B-1728B52AA6E4}">
                  <adec:decorative xmlns:adec="http://schemas.microsoft.com/office/drawing/2017/decorative" val="1"/>
                </a:ext>
              </a:extLst>
            </p:cNvPr>
            <p:cNvSpPr>
              <a:spLocks/>
            </p:cNvSpPr>
            <p:nvPr/>
          </p:nvSpPr>
          <p:spPr bwMode="auto">
            <a:xfrm>
              <a:off x="9511570" y="5233083"/>
              <a:ext cx="142615" cy="119331"/>
            </a:xfrm>
            <a:custGeom>
              <a:avLst/>
              <a:gdLst>
                <a:gd name="T0" fmla="*/ 28 w 49"/>
                <a:gd name="T1" fmla="*/ 3 h 41"/>
                <a:gd name="T2" fmla="*/ 38 w 49"/>
                <a:gd name="T3" fmla="*/ 0 h 41"/>
                <a:gd name="T4" fmla="*/ 49 w 49"/>
                <a:gd name="T5" fmla="*/ 14 h 41"/>
                <a:gd name="T6" fmla="*/ 38 w 49"/>
                <a:gd name="T7" fmla="*/ 41 h 41"/>
                <a:gd name="T8" fmla="*/ 24 w 49"/>
                <a:gd name="T9" fmla="*/ 41 h 41"/>
                <a:gd name="T10" fmla="*/ 0 w 49"/>
                <a:gd name="T11" fmla="*/ 20 h 41"/>
                <a:gd name="T12" fmla="*/ 21 w 49"/>
                <a:gd name="T13" fmla="*/ 10 h 41"/>
                <a:gd name="T14" fmla="*/ 24 w 49"/>
                <a:gd name="T15" fmla="*/ 7 h 41"/>
                <a:gd name="T16" fmla="*/ 28 w 49"/>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1">
                  <a:moveTo>
                    <a:pt x="28" y="3"/>
                  </a:moveTo>
                  <a:lnTo>
                    <a:pt x="38" y="0"/>
                  </a:lnTo>
                  <a:lnTo>
                    <a:pt x="49" y="14"/>
                  </a:lnTo>
                  <a:lnTo>
                    <a:pt x="38" y="41"/>
                  </a:lnTo>
                  <a:lnTo>
                    <a:pt x="24" y="41"/>
                  </a:lnTo>
                  <a:lnTo>
                    <a:pt x="0" y="20"/>
                  </a:lnTo>
                  <a:lnTo>
                    <a:pt x="21" y="10"/>
                  </a:lnTo>
                  <a:lnTo>
                    <a:pt x="24" y="7"/>
                  </a:lnTo>
                  <a:lnTo>
                    <a:pt x="28"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4" name="Freeform 185">
              <a:extLst>
                <a:ext uri="{FF2B5EF4-FFF2-40B4-BE49-F238E27FC236}">
                  <a16:creationId xmlns:a16="http://schemas.microsoft.com/office/drawing/2014/main" id="{A3A6C7E5-64F8-853C-A53B-C04711771CBD}"/>
                </a:ext>
                <a:ext uri="{C183D7F6-B498-43B3-948B-1728B52AA6E4}">
                  <adec:decorative xmlns:adec="http://schemas.microsoft.com/office/drawing/2017/decorative" val="1"/>
                </a:ext>
              </a:extLst>
            </p:cNvPr>
            <p:cNvSpPr>
              <a:spLocks/>
            </p:cNvSpPr>
            <p:nvPr/>
          </p:nvSpPr>
          <p:spPr bwMode="auto">
            <a:xfrm>
              <a:off x="9622169" y="4767403"/>
              <a:ext cx="203735" cy="221198"/>
            </a:xfrm>
            <a:custGeom>
              <a:avLst/>
              <a:gdLst>
                <a:gd name="T0" fmla="*/ 39 w 70"/>
                <a:gd name="T1" fmla="*/ 17 h 76"/>
                <a:gd name="T2" fmla="*/ 45 w 70"/>
                <a:gd name="T3" fmla="*/ 21 h 76"/>
                <a:gd name="T4" fmla="*/ 66 w 70"/>
                <a:gd name="T5" fmla="*/ 21 h 76"/>
                <a:gd name="T6" fmla="*/ 70 w 70"/>
                <a:gd name="T7" fmla="*/ 28 h 76"/>
                <a:gd name="T8" fmla="*/ 63 w 70"/>
                <a:gd name="T9" fmla="*/ 52 h 76"/>
                <a:gd name="T10" fmla="*/ 59 w 70"/>
                <a:gd name="T11" fmla="*/ 52 h 76"/>
                <a:gd name="T12" fmla="*/ 52 w 70"/>
                <a:gd name="T13" fmla="*/ 63 h 76"/>
                <a:gd name="T14" fmla="*/ 52 w 70"/>
                <a:gd name="T15" fmla="*/ 73 h 76"/>
                <a:gd name="T16" fmla="*/ 42 w 70"/>
                <a:gd name="T17" fmla="*/ 76 h 76"/>
                <a:gd name="T18" fmla="*/ 35 w 70"/>
                <a:gd name="T19" fmla="*/ 66 h 76"/>
                <a:gd name="T20" fmla="*/ 25 w 70"/>
                <a:gd name="T21" fmla="*/ 73 h 76"/>
                <a:gd name="T22" fmla="*/ 11 w 70"/>
                <a:gd name="T23" fmla="*/ 52 h 76"/>
                <a:gd name="T24" fmla="*/ 0 w 70"/>
                <a:gd name="T25" fmla="*/ 35 h 76"/>
                <a:gd name="T26" fmla="*/ 7 w 70"/>
                <a:gd name="T27" fmla="*/ 14 h 76"/>
                <a:gd name="T28" fmla="*/ 0 w 70"/>
                <a:gd name="T29" fmla="*/ 7 h 76"/>
                <a:gd name="T30" fmla="*/ 4 w 70"/>
                <a:gd name="T31" fmla="*/ 0 h 76"/>
                <a:gd name="T32" fmla="*/ 21 w 70"/>
                <a:gd name="T33" fmla="*/ 28 h 76"/>
                <a:gd name="T34" fmla="*/ 39 w 70"/>
                <a:gd name="T35"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76">
                  <a:moveTo>
                    <a:pt x="39" y="17"/>
                  </a:moveTo>
                  <a:lnTo>
                    <a:pt x="45" y="21"/>
                  </a:lnTo>
                  <a:lnTo>
                    <a:pt x="66" y="21"/>
                  </a:lnTo>
                  <a:lnTo>
                    <a:pt x="70" y="28"/>
                  </a:lnTo>
                  <a:lnTo>
                    <a:pt x="63" y="52"/>
                  </a:lnTo>
                  <a:lnTo>
                    <a:pt x="59" y="52"/>
                  </a:lnTo>
                  <a:lnTo>
                    <a:pt x="52" y="63"/>
                  </a:lnTo>
                  <a:lnTo>
                    <a:pt x="52" y="73"/>
                  </a:lnTo>
                  <a:lnTo>
                    <a:pt x="42" y="76"/>
                  </a:lnTo>
                  <a:lnTo>
                    <a:pt x="35" y="66"/>
                  </a:lnTo>
                  <a:lnTo>
                    <a:pt x="25" y="73"/>
                  </a:lnTo>
                  <a:lnTo>
                    <a:pt x="11" y="52"/>
                  </a:lnTo>
                  <a:lnTo>
                    <a:pt x="0" y="35"/>
                  </a:lnTo>
                  <a:lnTo>
                    <a:pt x="7" y="14"/>
                  </a:lnTo>
                  <a:lnTo>
                    <a:pt x="0" y="7"/>
                  </a:lnTo>
                  <a:lnTo>
                    <a:pt x="4" y="0"/>
                  </a:lnTo>
                  <a:lnTo>
                    <a:pt x="21" y="28"/>
                  </a:lnTo>
                  <a:lnTo>
                    <a:pt x="39"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5" name="Freeform 186">
              <a:extLst>
                <a:ext uri="{FF2B5EF4-FFF2-40B4-BE49-F238E27FC236}">
                  <a16:creationId xmlns:a16="http://schemas.microsoft.com/office/drawing/2014/main" id="{9C12BA70-2AEE-214E-BF43-213AC37E755B}"/>
                </a:ext>
                <a:ext uri="{C183D7F6-B498-43B3-948B-1728B52AA6E4}">
                  <adec:decorative xmlns:adec="http://schemas.microsoft.com/office/drawing/2017/decorative" val="1"/>
                </a:ext>
              </a:extLst>
            </p:cNvPr>
            <p:cNvSpPr>
              <a:spLocks/>
            </p:cNvSpPr>
            <p:nvPr/>
          </p:nvSpPr>
          <p:spPr bwMode="auto">
            <a:xfrm>
              <a:off x="9470823" y="5020615"/>
              <a:ext cx="212467" cy="221198"/>
            </a:xfrm>
            <a:custGeom>
              <a:avLst/>
              <a:gdLst>
                <a:gd name="T0" fmla="*/ 28 w 73"/>
                <a:gd name="T1" fmla="*/ 14 h 76"/>
                <a:gd name="T2" fmla="*/ 42 w 73"/>
                <a:gd name="T3" fmla="*/ 21 h 76"/>
                <a:gd name="T4" fmla="*/ 52 w 73"/>
                <a:gd name="T5" fmla="*/ 14 h 76"/>
                <a:gd name="T6" fmla="*/ 63 w 73"/>
                <a:gd name="T7" fmla="*/ 28 h 76"/>
                <a:gd name="T8" fmla="*/ 66 w 73"/>
                <a:gd name="T9" fmla="*/ 31 h 76"/>
                <a:gd name="T10" fmla="*/ 73 w 73"/>
                <a:gd name="T11" fmla="*/ 48 h 76"/>
                <a:gd name="T12" fmla="*/ 63 w 73"/>
                <a:gd name="T13" fmla="*/ 62 h 76"/>
                <a:gd name="T14" fmla="*/ 59 w 73"/>
                <a:gd name="T15" fmla="*/ 59 h 76"/>
                <a:gd name="T16" fmla="*/ 52 w 73"/>
                <a:gd name="T17" fmla="*/ 73 h 76"/>
                <a:gd name="T18" fmla="*/ 42 w 73"/>
                <a:gd name="T19" fmla="*/ 76 h 76"/>
                <a:gd name="T20" fmla="*/ 31 w 73"/>
                <a:gd name="T21" fmla="*/ 66 h 76"/>
                <a:gd name="T22" fmla="*/ 28 w 73"/>
                <a:gd name="T23" fmla="*/ 41 h 76"/>
                <a:gd name="T24" fmla="*/ 0 w 73"/>
                <a:gd name="T25" fmla="*/ 28 h 76"/>
                <a:gd name="T26" fmla="*/ 14 w 73"/>
                <a:gd name="T27" fmla="*/ 7 h 76"/>
                <a:gd name="T28" fmla="*/ 18 w 73"/>
                <a:gd name="T29" fmla="*/ 0 h 76"/>
                <a:gd name="T30" fmla="*/ 25 w 73"/>
                <a:gd name="T31" fmla="*/ 0 h 76"/>
                <a:gd name="T32" fmla="*/ 28 w 73"/>
                <a:gd name="T33" fmla="*/ 1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76">
                  <a:moveTo>
                    <a:pt x="28" y="14"/>
                  </a:moveTo>
                  <a:lnTo>
                    <a:pt x="42" y="21"/>
                  </a:lnTo>
                  <a:lnTo>
                    <a:pt x="52" y="14"/>
                  </a:lnTo>
                  <a:lnTo>
                    <a:pt x="63" y="28"/>
                  </a:lnTo>
                  <a:lnTo>
                    <a:pt x="66" y="31"/>
                  </a:lnTo>
                  <a:lnTo>
                    <a:pt x="73" y="48"/>
                  </a:lnTo>
                  <a:lnTo>
                    <a:pt x="63" y="62"/>
                  </a:lnTo>
                  <a:lnTo>
                    <a:pt x="59" y="59"/>
                  </a:lnTo>
                  <a:lnTo>
                    <a:pt x="52" y="73"/>
                  </a:lnTo>
                  <a:lnTo>
                    <a:pt x="42" y="76"/>
                  </a:lnTo>
                  <a:lnTo>
                    <a:pt x="31" y="66"/>
                  </a:lnTo>
                  <a:lnTo>
                    <a:pt x="28" y="41"/>
                  </a:lnTo>
                  <a:lnTo>
                    <a:pt x="0" y="28"/>
                  </a:lnTo>
                  <a:lnTo>
                    <a:pt x="14" y="7"/>
                  </a:lnTo>
                  <a:lnTo>
                    <a:pt x="18" y="0"/>
                  </a:lnTo>
                  <a:lnTo>
                    <a:pt x="25" y="0"/>
                  </a:lnTo>
                  <a:lnTo>
                    <a:pt x="2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6" name="Freeform 187">
              <a:extLst>
                <a:ext uri="{FF2B5EF4-FFF2-40B4-BE49-F238E27FC236}">
                  <a16:creationId xmlns:a16="http://schemas.microsoft.com/office/drawing/2014/main" id="{9CAC97CC-D50D-D891-0930-FA3C028ECFCE}"/>
                </a:ext>
                <a:ext uri="{C183D7F6-B498-43B3-948B-1728B52AA6E4}">
                  <adec:decorative xmlns:adec="http://schemas.microsoft.com/office/drawing/2017/decorative" val="1"/>
                </a:ext>
              </a:extLst>
            </p:cNvPr>
            <p:cNvSpPr>
              <a:spLocks/>
            </p:cNvSpPr>
            <p:nvPr/>
          </p:nvSpPr>
          <p:spPr bwMode="auto">
            <a:xfrm>
              <a:off x="9470822" y="5273829"/>
              <a:ext cx="232840" cy="221198"/>
            </a:xfrm>
            <a:custGeom>
              <a:avLst/>
              <a:gdLst>
                <a:gd name="T0" fmla="*/ 14 w 80"/>
                <a:gd name="T1" fmla="*/ 6 h 76"/>
                <a:gd name="T2" fmla="*/ 38 w 80"/>
                <a:gd name="T3" fmla="*/ 27 h 76"/>
                <a:gd name="T4" fmla="*/ 52 w 80"/>
                <a:gd name="T5" fmla="*/ 27 h 76"/>
                <a:gd name="T6" fmla="*/ 63 w 80"/>
                <a:gd name="T7" fmla="*/ 0 h 76"/>
                <a:gd name="T8" fmla="*/ 73 w 80"/>
                <a:gd name="T9" fmla="*/ 10 h 76"/>
                <a:gd name="T10" fmla="*/ 73 w 80"/>
                <a:gd name="T11" fmla="*/ 17 h 76"/>
                <a:gd name="T12" fmla="*/ 77 w 80"/>
                <a:gd name="T13" fmla="*/ 20 h 76"/>
                <a:gd name="T14" fmla="*/ 66 w 80"/>
                <a:gd name="T15" fmla="*/ 20 h 76"/>
                <a:gd name="T16" fmla="*/ 66 w 80"/>
                <a:gd name="T17" fmla="*/ 34 h 76"/>
                <a:gd name="T18" fmla="*/ 77 w 80"/>
                <a:gd name="T19" fmla="*/ 38 h 76"/>
                <a:gd name="T20" fmla="*/ 80 w 80"/>
                <a:gd name="T21" fmla="*/ 41 h 76"/>
                <a:gd name="T22" fmla="*/ 77 w 80"/>
                <a:gd name="T23" fmla="*/ 45 h 76"/>
                <a:gd name="T24" fmla="*/ 73 w 80"/>
                <a:gd name="T25" fmla="*/ 52 h 76"/>
                <a:gd name="T26" fmla="*/ 77 w 80"/>
                <a:gd name="T27" fmla="*/ 62 h 76"/>
                <a:gd name="T28" fmla="*/ 70 w 80"/>
                <a:gd name="T29" fmla="*/ 62 h 76"/>
                <a:gd name="T30" fmla="*/ 66 w 80"/>
                <a:gd name="T31" fmla="*/ 72 h 76"/>
                <a:gd name="T32" fmla="*/ 59 w 80"/>
                <a:gd name="T33" fmla="*/ 72 h 76"/>
                <a:gd name="T34" fmla="*/ 56 w 80"/>
                <a:gd name="T35" fmla="*/ 76 h 76"/>
                <a:gd name="T36" fmla="*/ 42 w 80"/>
                <a:gd name="T37" fmla="*/ 69 h 76"/>
                <a:gd name="T38" fmla="*/ 31 w 80"/>
                <a:gd name="T39" fmla="*/ 65 h 76"/>
                <a:gd name="T40" fmla="*/ 28 w 80"/>
                <a:gd name="T41" fmla="*/ 59 h 76"/>
                <a:gd name="T42" fmla="*/ 14 w 80"/>
                <a:gd name="T43" fmla="*/ 55 h 76"/>
                <a:gd name="T44" fmla="*/ 0 w 80"/>
                <a:gd name="T45" fmla="*/ 48 h 76"/>
                <a:gd name="T46" fmla="*/ 4 w 80"/>
                <a:gd name="T47" fmla="*/ 10 h 76"/>
                <a:gd name="T48" fmla="*/ 14 w 80"/>
                <a:gd name="T49"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14" y="6"/>
                  </a:moveTo>
                  <a:lnTo>
                    <a:pt x="38" y="27"/>
                  </a:lnTo>
                  <a:lnTo>
                    <a:pt x="52" y="27"/>
                  </a:lnTo>
                  <a:lnTo>
                    <a:pt x="63" y="0"/>
                  </a:lnTo>
                  <a:lnTo>
                    <a:pt x="73" y="10"/>
                  </a:lnTo>
                  <a:lnTo>
                    <a:pt x="73" y="17"/>
                  </a:lnTo>
                  <a:lnTo>
                    <a:pt x="77" y="20"/>
                  </a:lnTo>
                  <a:lnTo>
                    <a:pt x="66" y="20"/>
                  </a:lnTo>
                  <a:lnTo>
                    <a:pt x="66" y="34"/>
                  </a:lnTo>
                  <a:lnTo>
                    <a:pt x="77" y="38"/>
                  </a:lnTo>
                  <a:lnTo>
                    <a:pt x="80" y="41"/>
                  </a:lnTo>
                  <a:lnTo>
                    <a:pt x="77" y="45"/>
                  </a:lnTo>
                  <a:lnTo>
                    <a:pt x="73" y="52"/>
                  </a:lnTo>
                  <a:lnTo>
                    <a:pt x="77" y="62"/>
                  </a:lnTo>
                  <a:lnTo>
                    <a:pt x="70" y="62"/>
                  </a:lnTo>
                  <a:lnTo>
                    <a:pt x="66" y="72"/>
                  </a:lnTo>
                  <a:lnTo>
                    <a:pt x="59" y="72"/>
                  </a:lnTo>
                  <a:lnTo>
                    <a:pt x="56" y="76"/>
                  </a:lnTo>
                  <a:lnTo>
                    <a:pt x="42" y="69"/>
                  </a:lnTo>
                  <a:lnTo>
                    <a:pt x="31" y="65"/>
                  </a:lnTo>
                  <a:lnTo>
                    <a:pt x="28" y="59"/>
                  </a:lnTo>
                  <a:lnTo>
                    <a:pt x="14" y="55"/>
                  </a:lnTo>
                  <a:lnTo>
                    <a:pt x="0" y="48"/>
                  </a:lnTo>
                  <a:lnTo>
                    <a:pt x="4" y="10"/>
                  </a:lnTo>
                  <a:lnTo>
                    <a:pt x="14" y="6"/>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77" name="Freeform 188">
              <a:extLst>
                <a:ext uri="{FF2B5EF4-FFF2-40B4-BE49-F238E27FC236}">
                  <a16:creationId xmlns:a16="http://schemas.microsoft.com/office/drawing/2014/main" id="{6DC2EDA8-CE0A-8DC2-D112-834A4A750D5C}"/>
                </a:ext>
                <a:ext uri="{C183D7F6-B498-43B3-948B-1728B52AA6E4}">
                  <adec:decorative xmlns:adec="http://schemas.microsoft.com/office/drawing/2017/decorative" val="1"/>
                </a:ext>
              </a:extLst>
            </p:cNvPr>
            <p:cNvSpPr>
              <a:spLocks/>
            </p:cNvSpPr>
            <p:nvPr/>
          </p:nvSpPr>
          <p:spPr bwMode="auto">
            <a:xfrm>
              <a:off x="9400970" y="5413534"/>
              <a:ext cx="323066" cy="200825"/>
            </a:xfrm>
            <a:custGeom>
              <a:avLst/>
              <a:gdLst>
                <a:gd name="T0" fmla="*/ 66 w 111"/>
                <a:gd name="T1" fmla="*/ 21 h 69"/>
                <a:gd name="T2" fmla="*/ 80 w 111"/>
                <a:gd name="T3" fmla="*/ 28 h 69"/>
                <a:gd name="T4" fmla="*/ 83 w 111"/>
                <a:gd name="T5" fmla="*/ 24 h 69"/>
                <a:gd name="T6" fmla="*/ 90 w 111"/>
                <a:gd name="T7" fmla="*/ 24 h 69"/>
                <a:gd name="T8" fmla="*/ 94 w 111"/>
                <a:gd name="T9" fmla="*/ 14 h 69"/>
                <a:gd name="T10" fmla="*/ 101 w 111"/>
                <a:gd name="T11" fmla="*/ 14 h 69"/>
                <a:gd name="T12" fmla="*/ 111 w 111"/>
                <a:gd name="T13" fmla="*/ 21 h 69"/>
                <a:gd name="T14" fmla="*/ 111 w 111"/>
                <a:gd name="T15" fmla="*/ 38 h 69"/>
                <a:gd name="T16" fmla="*/ 104 w 111"/>
                <a:gd name="T17" fmla="*/ 35 h 69"/>
                <a:gd name="T18" fmla="*/ 101 w 111"/>
                <a:gd name="T19" fmla="*/ 35 h 69"/>
                <a:gd name="T20" fmla="*/ 76 w 111"/>
                <a:gd name="T21" fmla="*/ 42 h 69"/>
                <a:gd name="T22" fmla="*/ 62 w 111"/>
                <a:gd name="T23" fmla="*/ 49 h 69"/>
                <a:gd name="T24" fmla="*/ 45 w 111"/>
                <a:gd name="T25" fmla="*/ 42 h 69"/>
                <a:gd name="T26" fmla="*/ 45 w 111"/>
                <a:gd name="T27" fmla="*/ 49 h 69"/>
                <a:gd name="T28" fmla="*/ 28 w 111"/>
                <a:gd name="T29" fmla="*/ 56 h 69"/>
                <a:gd name="T30" fmla="*/ 24 w 111"/>
                <a:gd name="T31" fmla="*/ 59 h 69"/>
                <a:gd name="T32" fmla="*/ 17 w 111"/>
                <a:gd name="T33" fmla="*/ 69 h 69"/>
                <a:gd name="T34" fmla="*/ 7 w 111"/>
                <a:gd name="T35" fmla="*/ 66 h 69"/>
                <a:gd name="T36" fmla="*/ 0 w 111"/>
                <a:gd name="T37" fmla="*/ 42 h 69"/>
                <a:gd name="T38" fmla="*/ 24 w 111"/>
                <a:gd name="T39" fmla="*/ 0 h 69"/>
                <a:gd name="T40" fmla="*/ 38 w 111"/>
                <a:gd name="T41" fmla="*/ 7 h 69"/>
                <a:gd name="T42" fmla="*/ 52 w 111"/>
                <a:gd name="T43" fmla="*/ 11 h 69"/>
                <a:gd name="T44" fmla="*/ 55 w 111"/>
                <a:gd name="T45" fmla="*/ 17 h 69"/>
                <a:gd name="T46" fmla="*/ 66 w 111"/>
                <a:gd name="T47"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69">
                  <a:moveTo>
                    <a:pt x="66" y="21"/>
                  </a:moveTo>
                  <a:lnTo>
                    <a:pt x="80" y="28"/>
                  </a:lnTo>
                  <a:lnTo>
                    <a:pt x="83" y="24"/>
                  </a:lnTo>
                  <a:lnTo>
                    <a:pt x="90" y="24"/>
                  </a:lnTo>
                  <a:lnTo>
                    <a:pt x="94" y="14"/>
                  </a:lnTo>
                  <a:lnTo>
                    <a:pt x="101" y="14"/>
                  </a:lnTo>
                  <a:lnTo>
                    <a:pt x="111" y="21"/>
                  </a:lnTo>
                  <a:lnTo>
                    <a:pt x="111" y="38"/>
                  </a:lnTo>
                  <a:lnTo>
                    <a:pt x="104" y="35"/>
                  </a:lnTo>
                  <a:lnTo>
                    <a:pt x="101" y="35"/>
                  </a:lnTo>
                  <a:lnTo>
                    <a:pt x="76" y="42"/>
                  </a:lnTo>
                  <a:lnTo>
                    <a:pt x="62" y="49"/>
                  </a:lnTo>
                  <a:lnTo>
                    <a:pt x="45" y="42"/>
                  </a:lnTo>
                  <a:lnTo>
                    <a:pt x="45" y="49"/>
                  </a:lnTo>
                  <a:lnTo>
                    <a:pt x="28" y="56"/>
                  </a:lnTo>
                  <a:lnTo>
                    <a:pt x="24" y="59"/>
                  </a:lnTo>
                  <a:lnTo>
                    <a:pt x="17" y="69"/>
                  </a:lnTo>
                  <a:lnTo>
                    <a:pt x="7" y="66"/>
                  </a:lnTo>
                  <a:lnTo>
                    <a:pt x="0" y="42"/>
                  </a:lnTo>
                  <a:lnTo>
                    <a:pt x="24" y="0"/>
                  </a:lnTo>
                  <a:lnTo>
                    <a:pt x="38" y="7"/>
                  </a:lnTo>
                  <a:lnTo>
                    <a:pt x="52" y="11"/>
                  </a:lnTo>
                  <a:lnTo>
                    <a:pt x="55" y="17"/>
                  </a:lnTo>
                  <a:lnTo>
                    <a:pt x="66"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8" name="Freeform 189">
              <a:extLst>
                <a:ext uri="{FF2B5EF4-FFF2-40B4-BE49-F238E27FC236}">
                  <a16:creationId xmlns:a16="http://schemas.microsoft.com/office/drawing/2014/main" id="{F96FF4D9-F784-ECFC-0275-CEC7480380D0}"/>
                </a:ext>
                <a:ext uri="{C183D7F6-B498-43B3-948B-1728B52AA6E4}">
                  <adec:decorative xmlns:adec="http://schemas.microsoft.com/office/drawing/2017/decorative" val="1"/>
                </a:ext>
              </a:extLst>
            </p:cNvPr>
            <p:cNvSpPr>
              <a:spLocks/>
            </p:cNvSpPr>
            <p:nvPr/>
          </p:nvSpPr>
          <p:spPr bwMode="auto">
            <a:xfrm>
              <a:off x="9368955" y="5081737"/>
              <a:ext cx="224109" cy="241572"/>
            </a:xfrm>
            <a:custGeom>
              <a:avLst/>
              <a:gdLst>
                <a:gd name="T0" fmla="*/ 0 w 77"/>
                <a:gd name="T1" fmla="*/ 13 h 83"/>
                <a:gd name="T2" fmla="*/ 18 w 77"/>
                <a:gd name="T3" fmla="*/ 7 h 83"/>
                <a:gd name="T4" fmla="*/ 18 w 77"/>
                <a:gd name="T5" fmla="*/ 0 h 83"/>
                <a:gd name="T6" fmla="*/ 35 w 77"/>
                <a:gd name="T7" fmla="*/ 7 h 83"/>
                <a:gd name="T8" fmla="*/ 63 w 77"/>
                <a:gd name="T9" fmla="*/ 20 h 83"/>
                <a:gd name="T10" fmla="*/ 66 w 77"/>
                <a:gd name="T11" fmla="*/ 45 h 83"/>
                <a:gd name="T12" fmla="*/ 77 w 77"/>
                <a:gd name="T13" fmla="*/ 55 h 83"/>
                <a:gd name="T14" fmla="*/ 73 w 77"/>
                <a:gd name="T15" fmla="*/ 59 h 83"/>
                <a:gd name="T16" fmla="*/ 70 w 77"/>
                <a:gd name="T17" fmla="*/ 62 h 83"/>
                <a:gd name="T18" fmla="*/ 49 w 77"/>
                <a:gd name="T19" fmla="*/ 72 h 83"/>
                <a:gd name="T20" fmla="*/ 39 w 77"/>
                <a:gd name="T21" fmla="*/ 76 h 83"/>
                <a:gd name="T22" fmla="*/ 28 w 77"/>
                <a:gd name="T23" fmla="*/ 83 h 83"/>
                <a:gd name="T24" fmla="*/ 18 w 77"/>
                <a:gd name="T25" fmla="*/ 69 h 83"/>
                <a:gd name="T26" fmla="*/ 11 w 77"/>
                <a:gd name="T27" fmla="*/ 41 h 83"/>
                <a:gd name="T28" fmla="*/ 0 w 77"/>
                <a:gd name="T2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83">
                  <a:moveTo>
                    <a:pt x="0" y="13"/>
                  </a:moveTo>
                  <a:lnTo>
                    <a:pt x="18" y="7"/>
                  </a:lnTo>
                  <a:lnTo>
                    <a:pt x="18" y="0"/>
                  </a:lnTo>
                  <a:lnTo>
                    <a:pt x="35" y="7"/>
                  </a:lnTo>
                  <a:lnTo>
                    <a:pt x="63" y="20"/>
                  </a:lnTo>
                  <a:lnTo>
                    <a:pt x="66" y="45"/>
                  </a:lnTo>
                  <a:lnTo>
                    <a:pt x="77" y="55"/>
                  </a:lnTo>
                  <a:lnTo>
                    <a:pt x="73" y="59"/>
                  </a:lnTo>
                  <a:lnTo>
                    <a:pt x="70" y="62"/>
                  </a:lnTo>
                  <a:lnTo>
                    <a:pt x="49" y="72"/>
                  </a:lnTo>
                  <a:lnTo>
                    <a:pt x="39" y="76"/>
                  </a:lnTo>
                  <a:lnTo>
                    <a:pt x="28" y="83"/>
                  </a:lnTo>
                  <a:lnTo>
                    <a:pt x="18" y="69"/>
                  </a:lnTo>
                  <a:lnTo>
                    <a:pt x="11" y="41"/>
                  </a:lnTo>
                  <a:lnTo>
                    <a:pt x="0" y="1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79" name="Freeform 190">
              <a:extLst>
                <a:ext uri="{FF2B5EF4-FFF2-40B4-BE49-F238E27FC236}">
                  <a16:creationId xmlns:a16="http://schemas.microsoft.com/office/drawing/2014/main" id="{6B52EFB8-2E71-482A-B07A-00C9690DC48F}"/>
                </a:ext>
                <a:ext uri="{C183D7F6-B498-43B3-948B-1728B52AA6E4}">
                  <adec:decorative xmlns:adec="http://schemas.microsoft.com/office/drawing/2017/decorative" val="1"/>
                </a:ext>
              </a:extLst>
            </p:cNvPr>
            <p:cNvSpPr>
              <a:spLocks/>
            </p:cNvSpPr>
            <p:nvPr/>
          </p:nvSpPr>
          <p:spPr bwMode="auto">
            <a:xfrm>
              <a:off x="9424894" y="4717925"/>
              <a:ext cx="221198" cy="232840"/>
            </a:xfrm>
            <a:custGeom>
              <a:avLst/>
              <a:gdLst>
                <a:gd name="T0" fmla="*/ 17 w 76"/>
                <a:gd name="T1" fmla="*/ 0 h 80"/>
                <a:gd name="T2" fmla="*/ 24 w 76"/>
                <a:gd name="T3" fmla="*/ 0 h 80"/>
                <a:gd name="T4" fmla="*/ 31 w 76"/>
                <a:gd name="T5" fmla="*/ 10 h 80"/>
                <a:gd name="T6" fmla="*/ 45 w 76"/>
                <a:gd name="T7" fmla="*/ 10 h 80"/>
                <a:gd name="T8" fmla="*/ 48 w 76"/>
                <a:gd name="T9" fmla="*/ 0 h 80"/>
                <a:gd name="T10" fmla="*/ 62 w 76"/>
                <a:gd name="T11" fmla="*/ 10 h 80"/>
                <a:gd name="T12" fmla="*/ 73 w 76"/>
                <a:gd name="T13" fmla="*/ 17 h 80"/>
                <a:gd name="T14" fmla="*/ 69 w 76"/>
                <a:gd name="T15" fmla="*/ 24 h 80"/>
                <a:gd name="T16" fmla="*/ 76 w 76"/>
                <a:gd name="T17" fmla="*/ 31 h 80"/>
                <a:gd name="T18" fmla="*/ 69 w 76"/>
                <a:gd name="T19" fmla="*/ 52 h 80"/>
                <a:gd name="T20" fmla="*/ 69 w 76"/>
                <a:gd name="T21" fmla="*/ 55 h 80"/>
                <a:gd name="T22" fmla="*/ 52 w 76"/>
                <a:gd name="T23" fmla="*/ 55 h 80"/>
                <a:gd name="T24" fmla="*/ 52 w 76"/>
                <a:gd name="T25" fmla="*/ 62 h 80"/>
                <a:gd name="T26" fmla="*/ 35 w 76"/>
                <a:gd name="T27" fmla="*/ 62 h 80"/>
                <a:gd name="T28" fmla="*/ 21 w 76"/>
                <a:gd name="T29" fmla="*/ 80 h 80"/>
                <a:gd name="T30" fmla="*/ 10 w 76"/>
                <a:gd name="T31" fmla="*/ 73 h 80"/>
                <a:gd name="T32" fmla="*/ 10 w 76"/>
                <a:gd name="T33" fmla="*/ 55 h 80"/>
                <a:gd name="T34" fmla="*/ 0 w 76"/>
                <a:gd name="T35" fmla="*/ 52 h 80"/>
                <a:gd name="T36" fmla="*/ 14 w 76"/>
                <a:gd name="T37" fmla="*/ 34 h 80"/>
                <a:gd name="T38" fmla="*/ 17 w 76"/>
                <a:gd name="T39" fmla="*/ 34 h 80"/>
                <a:gd name="T40" fmla="*/ 14 w 76"/>
                <a:gd name="T41" fmla="*/ 21 h 80"/>
                <a:gd name="T42" fmla="*/ 17 w 76"/>
                <a:gd name="T43" fmla="*/ 10 h 80"/>
                <a:gd name="T44" fmla="*/ 17 w 76"/>
                <a:gd name="T4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80">
                  <a:moveTo>
                    <a:pt x="17" y="0"/>
                  </a:moveTo>
                  <a:lnTo>
                    <a:pt x="24" y="0"/>
                  </a:lnTo>
                  <a:lnTo>
                    <a:pt x="31" y="10"/>
                  </a:lnTo>
                  <a:lnTo>
                    <a:pt x="45" y="10"/>
                  </a:lnTo>
                  <a:lnTo>
                    <a:pt x="48" y="0"/>
                  </a:lnTo>
                  <a:lnTo>
                    <a:pt x="62" y="10"/>
                  </a:lnTo>
                  <a:lnTo>
                    <a:pt x="73" y="17"/>
                  </a:lnTo>
                  <a:lnTo>
                    <a:pt x="69" y="24"/>
                  </a:lnTo>
                  <a:lnTo>
                    <a:pt x="76" y="31"/>
                  </a:lnTo>
                  <a:lnTo>
                    <a:pt x="69" y="52"/>
                  </a:lnTo>
                  <a:lnTo>
                    <a:pt x="69" y="55"/>
                  </a:lnTo>
                  <a:lnTo>
                    <a:pt x="52" y="55"/>
                  </a:lnTo>
                  <a:lnTo>
                    <a:pt x="52" y="62"/>
                  </a:lnTo>
                  <a:lnTo>
                    <a:pt x="35" y="62"/>
                  </a:lnTo>
                  <a:lnTo>
                    <a:pt x="21" y="80"/>
                  </a:lnTo>
                  <a:lnTo>
                    <a:pt x="10" y="73"/>
                  </a:lnTo>
                  <a:lnTo>
                    <a:pt x="10" y="55"/>
                  </a:lnTo>
                  <a:lnTo>
                    <a:pt x="0" y="52"/>
                  </a:lnTo>
                  <a:lnTo>
                    <a:pt x="14" y="34"/>
                  </a:lnTo>
                  <a:lnTo>
                    <a:pt x="17" y="34"/>
                  </a:lnTo>
                  <a:lnTo>
                    <a:pt x="14" y="21"/>
                  </a:lnTo>
                  <a:lnTo>
                    <a:pt x="17" y="10"/>
                  </a:lnTo>
                  <a:lnTo>
                    <a:pt x="1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0" name="Freeform 191">
              <a:extLst>
                <a:ext uri="{FF2B5EF4-FFF2-40B4-BE49-F238E27FC236}">
                  <a16:creationId xmlns:a16="http://schemas.microsoft.com/office/drawing/2014/main" id="{3D9FB8CA-13D6-B584-BF54-96F55656B582}"/>
                </a:ext>
                <a:ext uri="{C183D7F6-B498-43B3-948B-1728B52AA6E4}">
                  <adec:decorative xmlns:adec="http://schemas.microsoft.com/office/drawing/2017/decorative" val="1"/>
                </a:ext>
              </a:extLst>
            </p:cNvPr>
            <p:cNvSpPr>
              <a:spLocks/>
            </p:cNvSpPr>
            <p:nvPr/>
          </p:nvSpPr>
          <p:spPr bwMode="auto">
            <a:xfrm>
              <a:off x="9502838" y="4202767"/>
              <a:ext cx="130973" cy="139704"/>
            </a:xfrm>
            <a:custGeom>
              <a:avLst/>
              <a:gdLst>
                <a:gd name="T0" fmla="*/ 14 w 45"/>
                <a:gd name="T1" fmla="*/ 0 h 48"/>
                <a:gd name="T2" fmla="*/ 31 w 45"/>
                <a:gd name="T3" fmla="*/ 14 h 48"/>
                <a:gd name="T4" fmla="*/ 41 w 45"/>
                <a:gd name="T5" fmla="*/ 3 h 48"/>
                <a:gd name="T6" fmla="*/ 45 w 45"/>
                <a:gd name="T7" fmla="*/ 38 h 48"/>
                <a:gd name="T8" fmla="*/ 38 w 45"/>
                <a:gd name="T9" fmla="*/ 38 h 48"/>
                <a:gd name="T10" fmla="*/ 31 w 45"/>
                <a:gd name="T11" fmla="*/ 48 h 48"/>
                <a:gd name="T12" fmla="*/ 14 w 45"/>
                <a:gd name="T13" fmla="*/ 48 h 48"/>
                <a:gd name="T14" fmla="*/ 7 w 45"/>
                <a:gd name="T15" fmla="*/ 35 h 48"/>
                <a:gd name="T16" fmla="*/ 7 w 45"/>
                <a:gd name="T17" fmla="*/ 17 h 48"/>
                <a:gd name="T18" fmla="*/ 0 w 45"/>
                <a:gd name="T19" fmla="*/ 10 h 48"/>
                <a:gd name="T20" fmla="*/ 14 w 45"/>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8">
                  <a:moveTo>
                    <a:pt x="14" y="0"/>
                  </a:moveTo>
                  <a:lnTo>
                    <a:pt x="31" y="14"/>
                  </a:lnTo>
                  <a:lnTo>
                    <a:pt x="41" y="3"/>
                  </a:lnTo>
                  <a:lnTo>
                    <a:pt x="45" y="38"/>
                  </a:lnTo>
                  <a:lnTo>
                    <a:pt x="38" y="38"/>
                  </a:lnTo>
                  <a:lnTo>
                    <a:pt x="31" y="48"/>
                  </a:lnTo>
                  <a:lnTo>
                    <a:pt x="14" y="48"/>
                  </a:lnTo>
                  <a:lnTo>
                    <a:pt x="7" y="35"/>
                  </a:lnTo>
                  <a:lnTo>
                    <a:pt x="7" y="17"/>
                  </a:lnTo>
                  <a:lnTo>
                    <a:pt x="0" y="10"/>
                  </a:lnTo>
                  <a:lnTo>
                    <a:pt x="1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1" name="Freeform 192">
              <a:extLst>
                <a:ext uri="{FF2B5EF4-FFF2-40B4-BE49-F238E27FC236}">
                  <a16:creationId xmlns:a16="http://schemas.microsoft.com/office/drawing/2014/main" id="{4E3E71F6-4F02-4F60-831B-1C2ABC63B416}"/>
                </a:ext>
                <a:ext uri="{C183D7F6-B498-43B3-948B-1728B52AA6E4}">
                  <adec:decorative xmlns:adec="http://schemas.microsoft.com/office/drawing/2017/decorative" val="1"/>
                </a:ext>
              </a:extLst>
            </p:cNvPr>
            <p:cNvSpPr>
              <a:spLocks/>
            </p:cNvSpPr>
            <p:nvPr/>
          </p:nvSpPr>
          <p:spPr bwMode="auto">
            <a:xfrm>
              <a:off x="9502838" y="4313366"/>
              <a:ext cx="212467" cy="180451"/>
            </a:xfrm>
            <a:custGeom>
              <a:avLst/>
              <a:gdLst>
                <a:gd name="T0" fmla="*/ 45 w 73"/>
                <a:gd name="T1" fmla="*/ 0 h 62"/>
                <a:gd name="T2" fmla="*/ 52 w 73"/>
                <a:gd name="T3" fmla="*/ 0 h 62"/>
                <a:gd name="T4" fmla="*/ 73 w 73"/>
                <a:gd name="T5" fmla="*/ 10 h 62"/>
                <a:gd name="T6" fmla="*/ 69 w 73"/>
                <a:gd name="T7" fmla="*/ 28 h 62"/>
                <a:gd name="T8" fmla="*/ 66 w 73"/>
                <a:gd name="T9" fmla="*/ 55 h 62"/>
                <a:gd name="T10" fmla="*/ 52 w 73"/>
                <a:gd name="T11" fmla="*/ 52 h 62"/>
                <a:gd name="T12" fmla="*/ 34 w 73"/>
                <a:gd name="T13" fmla="*/ 59 h 62"/>
                <a:gd name="T14" fmla="*/ 31 w 73"/>
                <a:gd name="T15" fmla="*/ 62 h 62"/>
                <a:gd name="T16" fmla="*/ 14 w 73"/>
                <a:gd name="T17" fmla="*/ 52 h 62"/>
                <a:gd name="T18" fmla="*/ 20 w 73"/>
                <a:gd name="T19" fmla="*/ 49 h 62"/>
                <a:gd name="T20" fmla="*/ 0 w 73"/>
                <a:gd name="T21" fmla="*/ 24 h 62"/>
                <a:gd name="T22" fmla="*/ 14 w 73"/>
                <a:gd name="T23" fmla="*/ 10 h 62"/>
                <a:gd name="T24" fmla="*/ 31 w 73"/>
                <a:gd name="T25" fmla="*/ 10 h 62"/>
                <a:gd name="T26" fmla="*/ 38 w 73"/>
                <a:gd name="T27" fmla="*/ 0 h 62"/>
                <a:gd name="T28" fmla="*/ 45 w 7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62">
                  <a:moveTo>
                    <a:pt x="45" y="0"/>
                  </a:moveTo>
                  <a:lnTo>
                    <a:pt x="52" y="0"/>
                  </a:lnTo>
                  <a:lnTo>
                    <a:pt x="73" y="10"/>
                  </a:lnTo>
                  <a:lnTo>
                    <a:pt x="69" y="28"/>
                  </a:lnTo>
                  <a:lnTo>
                    <a:pt x="66" y="55"/>
                  </a:lnTo>
                  <a:lnTo>
                    <a:pt x="52" y="52"/>
                  </a:lnTo>
                  <a:lnTo>
                    <a:pt x="34" y="59"/>
                  </a:lnTo>
                  <a:lnTo>
                    <a:pt x="31" y="62"/>
                  </a:lnTo>
                  <a:lnTo>
                    <a:pt x="14" y="52"/>
                  </a:lnTo>
                  <a:lnTo>
                    <a:pt x="20" y="49"/>
                  </a:lnTo>
                  <a:lnTo>
                    <a:pt x="0" y="24"/>
                  </a:lnTo>
                  <a:lnTo>
                    <a:pt x="14" y="10"/>
                  </a:lnTo>
                  <a:lnTo>
                    <a:pt x="31" y="10"/>
                  </a:lnTo>
                  <a:lnTo>
                    <a:pt x="38" y="0"/>
                  </a:lnTo>
                  <a:lnTo>
                    <a:pt x="45"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2" name="Freeform 193">
              <a:extLst>
                <a:ext uri="{FF2B5EF4-FFF2-40B4-BE49-F238E27FC236}">
                  <a16:creationId xmlns:a16="http://schemas.microsoft.com/office/drawing/2014/main" id="{38963BF3-9A3D-8CFE-719C-4B4A51866F71}"/>
                </a:ext>
                <a:ext uri="{C183D7F6-B498-43B3-948B-1728B52AA6E4}">
                  <adec:decorative xmlns:adec="http://schemas.microsoft.com/office/drawing/2017/decorative" val="1"/>
                </a:ext>
              </a:extLst>
            </p:cNvPr>
            <p:cNvSpPr>
              <a:spLocks/>
            </p:cNvSpPr>
            <p:nvPr/>
          </p:nvSpPr>
          <p:spPr bwMode="auto">
            <a:xfrm>
              <a:off x="9482464" y="4566579"/>
              <a:ext cx="151346" cy="200825"/>
            </a:xfrm>
            <a:custGeom>
              <a:avLst/>
              <a:gdLst>
                <a:gd name="T0" fmla="*/ 31 w 52"/>
                <a:gd name="T1" fmla="*/ 0 h 69"/>
                <a:gd name="T2" fmla="*/ 34 w 52"/>
                <a:gd name="T3" fmla="*/ 3 h 69"/>
                <a:gd name="T4" fmla="*/ 34 w 52"/>
                <a:gd name="T5" fmla="*/ 10 h 69"/>
                <a:gd name="T6" fmla="*/ 45 w 52"/>
                <a:gd name="T7" fmla="*/ 21 h 69"/>
                <a:gd name="T8" fmla="*/ 34 w 52"/>
                <a:gd name="T9" fmla="*/ 27 h 69"/>
                <a:gd name="T10" fmla="*/ 48 w 52"/>
                <a:gd name="T11" fmla="*/ 59 h 69"/>
                <a:gd name="T12" fmla="*/ 52 w 52"/>
                <a:gd name="T13" fmla="*/ 69 h 69"/>
                <a:gd name="T14" fmla="*/ 41 w 52"/>
                <a:gd name="T15" fmla="*/ 62 h 69"/>
                <a:gd name="T16" fmla="*/ 27 w 52"/>
                <a:gd name="T17" fmla="*/ 52 h 69"/>
                <a:gd name="T18" fmla="*/ 24 w 52"/>
                <a:gd name="T19" fmla="*/ 62 h 69"/>
                <a:gd name="T20" fmla="*/ 10 w 52"/>
                <a:gd name="T21" fmla="*/ 62 h 69"/>
                <a:gd name="T22" fmla="*/ 3 w 52"/>
                <a:gd name="T23" fmla="*/ 52 h 69"/>
                <a:gd name="T24" fmla="*/ 10 w 52"/>
                <a:gd name="T25" fmla="*/ 31 h 69"/>
                <a:gd name="T26" fmla="*/ 0 w 52"/>
                <a:gd name="T27" fmla="*/ 24 h 69"/>
                <a:gd name="T28" fmla="*/ 3 w 52"/>
                <a:gd name="T29" fmla="*/ 10 h 69"/>
                <a:gd name="T30" fmla="*/ 3 w 52"/>
                <a:gd name="T31" fmla="*/ 3 h 69"/>
                <a:gd name="T32" fmla="*/ 14 w 52"/>
                <a:gd name="T33" fmla="*/ 0 h 69"/>
                <a:gd name="T34" fmla="*/ 31 w 52"/>
                <a:gd name="T3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69">
                  <a:moveTo>
                    <a:pt x="31" y="0"/>
                  </a:moveTo>
                  <a:lnTo>
                    <a:pt x="34" y="3"/>
                  </a:lnTo>
                  <a:lnTo>
                    <a:pt x="34" y="10"/>
                  </a:lnTo>
                  <a:lnTo>
                    <a:pt x="45" y="21"/>
                  </a:lnTo>
                  <a:lnTo>
                    <a:pt x="34" y="27"/>
                  </a:lnTo>
                  <a:lnTo>
                    <a:pt x="48" y="59"/>
                  </a:lnTo>
                  <a:lnTo>
                    <a:pt x="52" y="69"/>
                  </a:lnTo>
                  <a:lnTo>
                    <a:pt x="41" y="62"/>
                  </a:lnTo>
                  <a:lnTo>
                    <a:pt x="27" y="52"/>
                  </a:lnTo>
                  <a:lnTo>
                    <a:pt x="24" y="62"/>
                  </a:lnTo>
                  <a:lnTo>
                    <a:pt x="10" y="62"/>
                  </a:lnTo>
                  <a:lnTo>
                    <a:pt x="3" y="52"/>
                  </a:lnTo>
                  <a:lnTo>
                    <a:pt x="10" y="31"/>
                  </a:lnTo>
                  <a:lnTo>
                    <a:pt x="0" y="24"/>
                  </a:lnTo>
                  <a:lnTo>
                    <a:pt x="3" y="10"/>
                  </a:lnTo>
                  <a:lnTo>
                    <a:pt x="3" y="3"/>
                  </a:lnTo>
                  <a:lnTo>
                    <a:pt x="14" y="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3" name="Freeform 194">
              <a:extLst>
                <a:ext uri="{FF2B5EF4-FFF2-40B4-BE49-F238E27FC236}">
                  <a16:creationId xmlns:a16="http://schemas.microsoft.com/office/drawing/2014/main" id="{64532368-4D15-0CB4-20E7-2BEBED6B3B41}"/>
                </a:ext>
                <a:ext uri="{C183D7F6-B498-43B3-948B-1728B52AA6E4}">
                  <adec:decorative xmlns:adec="http://schemas.microsoft.com/office/drawing/2017/decorative" val="1"/>
                </a:ext>
              </a:extLst>
            </p:cNvPr>
            <p:cNvSpPr>
              <a:spLocks/>
            </p:cNvSpPr>
            <p:nvPr/>
          </p:nvSpPr>
          <p:spPr bwMode="auto">
            <a:xfrm>
              <a:off x="9400970" y="4374486"/>
              <a:ext cx="160078" cy="119331"/>
            </a:xfrm>
            <a:custGeom>
              <a:avLst/>
              <a:gdLst>
                <a:gd name="T0" fmla="*/ 35 w 55"/>
                <a:gd name="T1" fmla="*/ 3 h 41"/>
                <a:gd name="T2" fmla="*/ 55 w 55"/>
                <a:gd name="T3" fmla="*/ 28 h 41"/>
                <a:gd name="T4" fmla="*/ 49 w 55"/>
                <a:gd name="T5" fmla="*/ 31 h 41"/>
                <a:gd name="T6" fmla="*/ 7 w 55"/>
                <a:gd name="T7" fmla="*/ 41 h 41"/>
                <a:gd name="T8" fmla="*/ 0 w 55"/>
                <a:gd name="T9" fmla="*/ 28 h 41"/>
                <a:gd name="T10" fmla="*/ 3 w 55"/>
                <a:gd name="T11" fmla="*/ 21 h 41"/>
                <a:gd name="T12" fmla="*/ 17 w 55"/>
                <a:gd name="T13" fmla="*/ 17 h 41"/>
                <a:gd name="T14" fmla="*/ 21 w 55"/>
                <a:gd name="T15" fmla="*/ 0 h 41"/>
                <a:gd name="T16" fmla="*/ 35 w 55"/>
                <a:gd name="T1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41">
                  <a:moveTo>
                    <a:pt x="35" y="3"/>
                  </a:moveTo>
                  <a:lnTo>
                    <a:pt x="55" y="28"/>
                  </a:lnTo>
                  <a:lnTo>
                    <a:pt x="49" y="31"/>
                  </a:lnTo>
                  <a:lnTo>
                    <a:pt x="7" y="41"/>
                  </a:lnTo>
                  <a:lnTo>
                    <a:pt x="0" y="28"/>
                  </a:lnTo>
                  <a:lnTo>
                    <a:pt x="3" y="21"/>
                  </a:lnTo>
                  <a:lnTo>
                    <a:pt x="17" y="17"/>
                  </a:lnTo>
                  <a:lnTo>
                    <a:pt x="21" y="0"/>
                  </a:lnTo>
                  <a:lnTo>
                    <a:pt x="35"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4" name="Freeform 195">
              <a:extLst>
                <a:ext uri="{FF2B5EF4-FFF2-40B4-BE49-F238E27FC236}">
                  <a16:creationId xmlns:a16="http://schemas.microsoft.com/office/drawing/2014/main" id="{CFE6398B-17CE-1237-1D4A-DE426D2B1F65}"/>
                </a:ext>
                <a:ext uri="{C183D7F6-B498-43B3-948B-1728B52AA6E4}">
                  <adec:decorative xmlns:adec="http://schemas.microsoft.com/office/drawing/2017/decorative" val="1"/>
                </a:ext>
              </a:extLst>
            </p:cNvPr>
            <p:cNvSpPr>
              <a:spLocks/>
            </p:cNvSpPr>
            <p:nvPr/>
          </p:nvSpPr>
          <p:spPr bwMode="auto">
            <a:xfrm>
              <a:off x="9572689" y="4464712"/>
              <a:ext cx="171720" cy="130973"/>
            </a:xfrm>
            <a:custGeom>
              <a:avLst/>
              <a:gdLst>
                <a:gd name="T0" fmla="*/ 42 w 59"/>
                <a:gd name="T1" fmla="*/ 3 h 45"/>
                <a:gd name="T2" fmla="*/ 59 w 59"/>
                <a:gd name="T3" fmla="*/ 17 h 45"/>
                <a:gd name="T4" fmla="*/ 59 w 59"/>
                <a:gd name="T5" fmla="*/ 21 h 45"/>
                <a:gd name="T6" fmla="*/ 42 w 59"/>
                <a:gd name="T7" fmla="*/ 35 h 45"/>
                <a:gd name="T8" fmla="*/ 35 w 59"/>
                <a:gd name="T9" fmla="*/ 35 h 45"/>
                <a:gd name="T10" fmla="*/ 21 w 59"/>
                <a:gd name="T11" fmla="*/ 45 h 45"/>
                <a:gd name="T12" fmla="*/ 3 w 59"/>
                <a:gd name="T13" fmla="*/ 38 h 45"/>
                <a:gd name="T14" fmla="*/ 0 w 59"/>
                <a:gd name="T15" fmla="*/ 35 h 45"/>
                <a:gd name="T16" fmla="*/ 0 w 59"/>
                <a:gd name="T17" fmla="*/ 21 h 45"/>
                <a:gd name="T18" fmla="*/ 7 w 59"/>
                <a:gd name="T19" fmla="*/ 10 h 45"/>
                <a:gd name="T20" fmla="*/ 10 w 59"/>
                <a:gd name="T21" fmla="*/ 7 h 45"/>
                <a:gd name="T22" fmla="*/ 28 w 59"/>
                <a:gd name="T23" fmla="*/ 0 h 45"/>
                <a:gd name="T24" fmla="*/ 42 w 59"/>
                <a:gd name="T25"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45">
                  <a:moveTo>
                    <a:pt x="42" y="3"/>
                  </a:moveTo>
                  <a:lnTo>
                    <a:pt x="59" y="17"/>
                  </a:lnTo>
                  <a:lnTo>
                    <a:pt x="59" y="21"/>
                  </a:lnTo>
                  <a:lnTo>
                    <a:pt x="42" y="35"/>
                  </a:lnTo>
                  <a:lnTo>
                    <a:pt x="35" y="35"/>
                  </a:lnTo>
                  <a:lnTo>
                    <a:pt x="21" y="45"/>
                  </a:lnTo>
                  <a:lnTo>
                    <a:pt x="3" y="38"/>
                  </a:lnTo>
                  <a:lnTo>
                    <a:pt x="0" y="35"/>
                  </a:lnTo>
                  <a:lnTo>
                    <a:pt x="0" y="21"/>
                  </a:lnTo>
                  <a:lnTo>
                    <a:pt x="7" y="10"/>
                  </a:lnTo>
                  <a:lnTo>
                    <a:pt x="10" y="7"/>
                  </a:lnTo>
                  <a:lnTo>
                    <a:pt x="28" y="0"/>
                  </a:lnTo>
                  <a:lnTo>
                    <a:pt x="4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5" name="Freeform 196">
              <a:extLst>
                <a:ext uri="{FF2B5EF4-FFF2-40B4-BE49-F238E27FC236}">
                  <a16:creationId xmlns:a16="http://schemas.microsoft.com/office/drawing/2014/main" id="{45217060-B23D-4D15-57B2-539A6172BB22}"/>
                </a:ext>
                <a:ext uri="{C183D7F6-B498-43B3-948B-1728B52AA6E4}">
                  <adec:decorative xmlns:adec="http://schemas.microsoft.com/office/drawing/2017/decorative" val="1"/>
                </a:ext>
              </a:extLst>
            </p:cNvPr>
            <p:cNvSpPr>
              <a:spLocks/>
            </p:cNvSpPr>
            <p:nvPr/>
          </p:nvSpPr>
          <p:spPr bwMode="auto">
            <a:xfrm>
              <a:off x="9622168" y="4162021"/>
              <a:ext cx="162988" cy="180451"/>
            </a:xfrm>
            <a:custGeom>
              <a:avLst/>
              <a:gdLst>
                <a:gd name="T0" fmla="*/ 18 w 56"/>
                <a:gd name="T1" fmla="*/ 0 h 62"/>
                <a:gd name="T2" fmla="*/ 32 w 56"/>
                <a:gd name="T3" fmla="*/ 14 h 62"/>
                <a:gd name="T4" fmla="*/ 56 w 56"/>
                <a:gd name="T5" fmla="*/ 42 h 62"/>
                <a:gd name="T6" fmla="*/ 45 w 56"/>
                <a:gd name="T7" fmla="*/ 45 h 62"/>
                <a:gd name="T8" fmla="*/ 32 w 56"/>
                <a:gd name="T9" fmla="*/ 62 h 62"/>
                <a:gd name="T10" fmla="*/ 11 w 56"/>
                <a:gd name="T11" fmla="*/ 52 h 62"/>
                <a:gd name="T12" fmla="*/ 4 w 56"/>
                <a:gd name="T13" fmla="*/ 52 h 62"/>
                <a:gd name="T14" fmla="*/ 0 w 56"/>
                <a:gd name="T15" fmla="*/ 17 h 62"/>
                <a:gd name="T16" fmla="*/ 18 w 5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2">
                  <a:moveTo>
                    <a:pt x="18" y="0"/>
                  </a:moveTo>
                  <a:lnTo>
                    <a:pt x="32" y="14"/>
                  </a:lnTo>
                  <a:lnTo>
                    <a:pt x="56" y="42"/>
                  </a:lnTo>
                  <a:lnTo>
                    <a:pt x="45" y="45"/>
                  </a:lnTo>
                  <a:lnTo>
                    <a:pt x="32" y="62"/>
                  </a:lnTo>
                  <a:lnTo>
                    <a:pt x="11" y="52"/>
                  </a:lnTo>
                  <a:lnTo>
                    <a:pt x="4" y="52"/>
                  </a:lnTo>
                  <a:lnTo>
                    <a:pt x="0" y="17"/>
                  </a:lnTo>
                  <a:lnTo>
                    <a:pt x="1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86" name="Freeform 198">
              <a:extLst>
                <a:ext uri="{FF2B5EF4-FFF2-40B4-BE49-F238E27FC236}">
                  <a16:creationId xmlns:a16="http://schemas.microsoft.com/office/drawing/2014/main" id="{A7701021-A2DA-C863-318C-BA9E8596F239}"/>
                </a:ext>
                <a:ext uri="{C183D7F6-B498-43B3-948B-1728B52AA6E4}">
                  <adec:decorative xmlns:adec="http://schemas.microsoft.com/office/drawing/2017/decorative" val="1"/>
                </a:ext>
              </a:extLst>
            </p:cNvPr>
            <p:cNvSpPr>
              <a:spLocks/>
            </p:cNvSpPr>
            <p:nvPr/>
          </p:nvSpPr>
          <p:spPr bwMode="auto">
            <a:xfrm>
              <a:off x="9331119" y="4455980"/>
              <a:ext cx="261945" cy="261945"/>
            </a:xfrm>
            <a:custGeom>
              <a:avLst/>
              <a:gdLst>
                <a:gd name="T0" fmla="*/ 24 w 90"/>
                <a:gd name="T1" fmla="*/ 0 h 90"/>
                <a:gd name="T2" fmla="*/ 31 w 90"/>
                <a:gd name="T3" fmla="*/ 13 h 90"/>
                <a:gd name="T4" fmla="*/ 73 w 90"/>
                <a:gd name="T5" fmla="*/ 3 h 90"/>
                <a:gd name="T6" fmla="*/ 90 w 90"/>
                <a:gd name="T7" fmla="*/ 13 h 90"/>
                <a:gd name="T8" fmla="*/ 83 w 90"/>
                <a:gd name="T9" fmla="*/ 24 h 90"/>
                <a:gd name="T10" fmla="*/ 83 w 90"/>
                <a:gd name="T11" fmla="*/ 38 h 90"/>
                <a:gd name="T12" fmla="*/ 66 w 90"/>
                <a:gd name="T13" fmla="*/ 38 h 90"/>
                <a:gd name="T14" fmla="*/ 55 w 90"/>
                <a:gd name="T15" fmla="*/ 41 h 90"/>
                <a:gd name="T16" fmla="*/ 55 w 90"/>
                <a:gd name="T17" fmla="*/ 48 h 90"/>
                <a:gd name="T18" fmla="*/ 52 w 90"/>
                <a:gd name="T19" fmla="*/ 62 h 90"/>
                <a:gd name="T20" fmla="*/ 62 w 90"/>
                <a:gd name="T21" fmla="*/ 69 h 90"/>
                <a:gd name="T22" fmla="*/ 55 w 90"/>
                <a:gd name="T23" fmla="*/ 90 h 90"/>
                <a:gd name="T24" fmla="*/ 48 w 90"/>
                <a:gd name="T25" fmla="*/ 90 h 90"/>
                <a:gd name="T26" fmla="*/ 34 w 90"/>
                <a:gd name="T27" fmla="*/ 83 h 90"/>
                <a:gd name="T28" fmla="*/ 31 w 90"/>
                <a:gd name="T29" fmla="*/ 79 h 90"/>
                <a:gd name="T30" fmla="*/ 17 w 90"/>
                <a:gd name="T31" fmla="*/ 62 h 90"/>
                <a:gd name="T32" fmla="*/ 3 w 90"/>
                <a:gd name="T33" fmla="*/ 45 h 90"/>
                <a:gd name="T34" fmla="*/ 0 w 90"/>
                <a:gd name="T35" fmla="*/ 38 h 90"/>
                <a:gd name="T36" fmla="*/ 6 w 90"/>
                <a:gd name="T37" fmla="*/ 34 h 90"/>
                <a:gd name="T38" fmla="*/ 10 w 90"/>
                <a:gd name="T39" fmla="*/ 34 h 90"/>
                <a:gd name="T40" fmla="*/ 17 w 90"/>
                <a:gd name="T41" fmla="*/ 20 h 90"/>
                <a:gd name="T42" fmla="*/ 24 w 90"/>
                <a:gd name="T4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 h="90">
                  <a:moveTo>
                    <a:pt x="24" y="0"/>
                  </a:moveTo>
                  <a:lnTo>
                    <a:pt x="31" y="13"/>
                  </a:lnTo>
                  <a:lnTo>
                    <a:pt x="73" y="3"/>
                  </a:lnTo>
                  <a:lnTo>
                    <a:pt x="90" y="13"/>
                  </a:lnTo>
                  <a:lnTo>
                    <a:pt x="83" y="24"/>
                  </a:lnTo>
                  <a:lnTo>
                    <a:pt x="83" y="38"/>
                  </a:lnTo>
                  <a:lnTo>
                    <a:pt x="66" y="38"/>
                  </a:lnTo>
                  <a:lnTo>
                    <a:pt x="55" y="41"/>
                  </a:lnTo>
                  <a:lnTo>
                    <a:pt x="55" y="48"/>
                  </a:lnTo>
                  <a:lnTo>
                    <a:pt x="52" y="62"/>
                  </a:lnTo>
                  <a:lnTo>
                    <a:pt x="62" y="69"/>
                  </a:lnTo>
                  <a:lnTo>
                    <a:pt x="55" y="90"/>
                  </a:lnTo>
                  <a:lnTo>
                    <a:pt x="48" y="90"/>
                  </a:lnTo>
                  <a:lnTo>
                    <a:pt x="34" y="83"/>
                  </a:lnTo>
                  <a:lnTo>
                    <a:pt x="31" y="79"/>
                  </a:lnTo>
                  <a:lnTo>
                    <a:pt x="17" y="62"/>
                  </a:lnTo>
                  <a:lnTo>
                    <a:pt x="3" y="45"/>
                  </a:lnTo>
                  <a:lnTo>
                    <a:pt x="0" y="38"/>
                  </a:lnTo>
                  <a:lnTo>
                    <a:pt x="6" y="34"/>
                  </a:lnTo>
                  <a:lnTo>
                    <a:pt x="10" y="34"/>
                  </a:lnTo>
                  <a:lnTo>
                    <a:pt x="17" y="20"/>
                  </a:lnTo>
                  <a:lnTo>
                    <a:pt x="24"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87" name="Freeform 199">
              <a:extLst>
                <a:ext uri="{FF2B5EF4-FFF2-40B4-BE49-F238E27FC236}">
                  <a16:creationId xmlns:a16="http://schemas.microsoft.com/office/drawing/2014/main" id="{0D391345-C709-20C2-7A63-857889CD0760}"/>
                </a:ext>
                <a:ext uri="{C183D7F6-B498-43B3-948B-1728B52AA6E4}">
                  <adec:decorative xmlns:adec="http://schemas.microsoft.com/office/drawing/2017/decorative" val="1"/>
                </a:ext>
              </a:extLst>
            </p:cNvPr>
            <p:cNvSpPr>
              <a:spLocks/>
            </p:cNvSpPr>
            <p:nvPr/>
          </p:nvSpPr>
          <p:spPr bwMode="auto">
            <a:xfrm>
              <a:off x="9581422" y="4525832"/>
              <a:ext cx="285229" cy="212467"/>
            </a:xfrm>
            <a:custGeom>
              <a:avLst/>
              <a:gdLst>
                <a:gd name="T0" fmla="*/ 56 w 98"/>
                <a:gd name="T1" fmla="*/ 0 h 73"/>
                <a:gd name="T2" fmla="*/ 66 w 98"/>
                <a:gd name="T3" fmla="*/ 3 h 73"/>
                <a:gd name="T4" fmla="*/ 73 w 98"/>
                <a:gd name="T5" fmla="*/ 7 h 73"/>
                <a:gd name="T6" fmla="*/ 73 w 98"/>
                <a:gd name="T7" fmla="*/ 28 h 73"/>
                <a:gd name="T8" fmla="*/ 84 w 98"/>
                <a:gd name="T9" fmla="*/ 28 h 73"/>
                <a:gd name="T10" fmla="*/ 84 w 98"/>
                <a:gd name="T11" fmla="*/ 38 h 73"/>
                <a:gd name="T12" fmla="*/ 87 w 98"/>
                <a:gd name="T13" fmla="*/ 45 h 73"/>
                <a:gd name="T14" fmla="*/ 98 w 98"/>
                <a:gd name="T15" fmla="*/ 52 h 73"/>
                <a:gd name="T16" fmla="*/ 84 w 98"/>
                <a:gd name="T17" fmla="*/ 55 h 73"/>
                <a:gd name="T18" fmla="*/ 73 w 98"/>
                <a:gd name="T19" fmla="*/ 48 h 73"/>
                <a:gd name="T20" fmla="*/ 63 w 98"/>
                <a:gd name="T21" fmla="*/ 45 h 73"/>
                <a:gd name="T22" fmla="*/ 56 w 98"/>
                <a:gd name="T23" fmla="*/ 48 h 73"/>
                <a:gd name="T24" fmla="*/ 56 w 98"/>
                <a:gd name="T25" fmla="*/ 55 h 73"/>
                <a:gd name="T26" fmla="*/ 59 w 98"/>
                <a:gd name="T27" fmla="*/ 62 h 73"/>
                <a:gd name="T28" fmla="*/ 56 w 98"/>
                <a:gd name="T29" fmla="*/ 66 h 73"/>
                <a:gd name="T30" fmla="*/ 46 w 98"/>
                <a:gd name="T31" fmla="*/ 62 h 73"/>
                <a:gd name="T32" fmla="*/ 32 w 98"/>
                <a:gd name="T33" fmla="*/ 62 h 73"/>
                <a:gd name="T34" fmla="*/ 14 w 98"/>
                <a:gd name="T35" fmla="*/ 73 h 73"/>
                <a:gd name="T36" fmla="*/ 0 w 98"/>
                <a:gd name="T37" fmla="*/ 41 h 73"/>
                <a:gd name="T38" fmla="*/ 11 w 98"/>
                <a:gd name="T39" fmla="*/ 35 h 73"/>
                <a:gd name="T40" fmla="*/ 0 w 98"/>
                <a:gd name="T41" fmla="*/ 24 h 73"/>
                <a:gd name="T42" fmla="*/ 0 w 98"/>
                <a:gd name="T43" fmla="*/ 17 h 73"/>
                <a:gd name="T44" fmla="*/ 18 w 98"/>
                <a:gd name="T45" fmla="*/ 24 h 73"/>
                <a:gd name="T46" fmla="*/ 32 w 98"/>
                <a:gd name="T47" fmla="*/ 14 h 73"/>
                <a:gd name="T48" fmla="*/ 39 w 98"/>
                <a:gd name="T49" fmla="*/ 14 h 73"/>
                <a:gd name="T50" fmla="*/ 56 w 98"/>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 h="73">
                  <a:moveTo>
                    <a:pt x="56" y="0"/>
                  </a:moveTo>
                  <a:lnTo>
                    <a:pt x="66" y="3"/>
                  </a:lnTo>
                  <a:lnTo>
                    <a:pt x="73" y="7"/>
                  </a:lnTo>
                  <a:lnTo>
                    <a:pt x="73" y="28"/>
                  </a:lnTo>
                  <a:lnTo>
                    <a:pt x="84" y="28"/>
                  </a:lnTo>
                  <a:lnTo>
                    <a:pt x="84" y="38"/>
                  </a:lnTo>
                  <a:lnTo>
                    <a:pt x="87" y="45"/>
                  </a:lnTo>
                  <a:lnTo>
                    <a:pt x="98" y="52"/>
                  </a:lnTo>
                  <a:lnTo>
                    <a:pt x="84" y="55"/>
                  </a:lnTo>
                  <a:lnTo>
                    <a:pt x="73" y="48"/>
                  </a:lnTo>
                  <a:lnTo>
                    <a:pt x="63" y="45"/>
                  </a:lnTo>
                  <a:lnTo>
                    <a:pt x="56" y="48"/>
                  </a:lnTo>
                  <a:lnTo>
                    <a:pt x="56" y="55"/>
                  </a:lnTo>
                  <a:lnTo>
                    <a:pt x="59" y="62"/>
                  </a:lnTo>
                  <a:lnTo>
                    <a:pt x="56" y="66"/>
                  </a:lnTo>
                  <a:lnTo>
                    <a:pt x="46" y="62"/>
                  </a:lnTo>
                  <a:lnTo>
                    <a:pt x="32" y="62"/>
                  </a:lnTo>
                  <a:lnTo>
                    <a:pt x="14" y="73"/>
                  </a:lnTo>
                  <a:lnTo>
                    <a:pt x="0" y="41"/>
                  </a:lnTo>
                  <a:lnTo>
                    <a:pt x="11" y="35"/>
                  </a:lnTo>
                  <a:lnTo>
                    <a:pt x="0" y="24"/>
                  </a:lnTo>
                  <a:lnTo>
                    <a:pt x="0" y="17"/>
                  </a:lnTo>
                  <a:lnTo>
                    <a:pt x="18" y="24"/>
                  </a:lnTo>
                  <a:lnTo>
                    <a:pt x="32" y="14"/>
                  </a:lnTo>
                  <a:lnTo>
                    <a:pt x="39" y="14"/>
                  </a:lnTo>
                  <a:lnTo>
                    <a:pt x="56"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8" name="Freeform 200">
              <a:extLst>
                <a:ext uri="{FF2B5EF4-FFF2-40B4-BE49-F238E27FC236}">
                  <a16:creationId xmlns:a16="http://schemas.microsoft.com/office/drawing/2014/main" id="{6A56AC31-4A8D-7E2C-654E-1B8F07FE009F}"/>
                </a:ext>
                <a:ext uri="{C183D7F6-B498-43B3-948B-1728B52AA6E4}">
                  <adec:decorative xmlns:adec="http://schemas.microsoft.com/office/drawing/2017/decorative" val="1"/>
                </a:ext>
              </a:extLst>
            </p:cNvPr>
            <p:cNvSpPr>
              <a:spLocks/>
            </p:cNvSpPr>
            <p:nvPr/>
          </p:nvSpPr>
          <p:spPr bwMode="auto">
            <a:xfrm>
              <a:off x="9470822" y="5515400"/>
              <a:ext cx="244482" cy="139704"/>
            </a:xfrm>
            <a:custGeom>
              <a:avLst/>
              <a:gdLst>
                <a:gd name="T0" fmla="*/ 52 w 84"/>
                <a:gd name="T1" fmla="*/ 7 h 48"/>
                <a:gd name="T2" fmla="*/ 77 w 84"/>
                <a:gd name="T3" fmla="*/ 0 h 48"/>
                <a:gd name="T4" fmla="*/ 80 w 84"/>
                <a:gd name="T5" fmla="*/ 0 h 48"/>
                <a:gd name="T6" fmla="*/ 84 w 84"/>
                <a:gd name="T7" fmla="*/ 34 h 48"/>
                <a:gd name="T8" fmla="*/ 70 w 84"/>
                <a:gd name="T9" fmla="*/ 41 h 48"/>
                <a:gd name="T10" fmla="*/ 63 w 84"/>
                <a:gd name="T11" fmla="*/ 34 h 48"/>
                <a:gd name="T12" fmla="*/ 59 w 84"/>
                <a:gd name="T13" fmla="*/ 41 h 48"/>
                <a:gd name="T14" fmla="*/ 42 w 84"/>
                <a:gd name="T15" fmla="*/ 38 h 48"/>
                <a:gd name="T16" fmla="*/ 38 w 84"/>
                <a:gd name="T17" fmla="*/ 38 h 48"/>
                <a:gd name="T18" fmla="*/ 25 w 84"/>
                <a:gd name="T19" fmla="*/ 48 h 48"/>
                <a:gd name="T20" fmla="*/ 7 w 84"/>
                <a:gd name="T21" fmla="*/ 41 h 48"/>
                <a:gd name="T22" fmla="*/ 0 w 84"/>
                <a:gd name="T23" fmla="*/ 38 h 48"/>
                <a:gd name="T24" fmla="*/ 4 w 84"/>
                <a:gd name="T25" fmla="*/ 31 h 48"/>
                <a:gd name="T26" fmla="*/ 0 w 84"/>
                <a:gd name="T27" fmla="*/ 24 h 48"/>
                <a:gd name="T28" fmla="*/ 4 w 84"/>
                <a:gd name="T29" fmla="*/ 21 h 48"/>
                <a:gd name="T30" fmla="*/ 21 w 84"/>
                <a:gd name="T31" fmla="*/ 14 h 48"/>
                <a:gd name="T32" fmla="*/ 21 w 84"/>
                <a:gd name="T33" fmla="*/ 7 h 48"/>
                <a:gd name="T34" fmla="*/ 38 w 84"/>
                <a:gd name="T35" fmla="*/ 14 h 48"/>
                <a:gd name="T36" fmla="*/ 52 w 84"/>
                <a:gd name="T37" fmla="*/ 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48">
                  <a:moveTo>
                    <a:pt x="52" y="7"/>
                  </a:moveTo>
                  <a:lnTo>
                    <a:pt x="77" y="0"/>
                  </a:lnTo>
                  <a:lnTo>
                    <a:pt x="80" y="0"/>
                  </a:lnTo>
                  <a:lnTo>
                    <a:pt x="84" y="34"/>
                  </a:lnTo>
                  <a:lnTo>
                    <a:pt x="70" y="41"/>
                  </a:lnTo>
                  <a:lnTo>
                    <a:pt x="63" y="34"/>
                  </a:lnTo>
                  <a:lnTo>
                    <a:pt x="59" y="41"/>
                  </a:lnTo>
                  <a:lnTo>
                    <a:pt x="42" y="38"/>
                  </a:lnTo>
                  <a:lnTo>
                    <a:pt x="38" y="38"/>
                  </a:lnTo>
                  <a:lnTo>
                    <a:pt x="25" y="48"/>
                  </a:lnTo>
                  <a:lnTo>
                    <a:pt x="7" y="41"/>
                  </a:lnTo>
                  <a:lnTo>
                    <a:pt x="0" y="38"/>
                  </a:lnTo>
                  <a:lnTo>
                    <a:pt x="4" y="31"/>
                  </a:lnTo>
                  <a:lnTo>
                    <a:pt x="0" y="24"/>
                  </a:lnTo>
                  <a:lnTo>
                    <a:pt x="4" y="21"/>
                  </a:lnTo>
                  <a:lnTo>
                    <a:pt x="21" y="14"/>
                  </a:lnTo>
                  <a:lnTo>
                    <a:pt x="21" y="7"/>
                  </a:lnTo>
                  <a:lnTo>
                    <a:pt x="38" y="14"/>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89" name="Freeform 201">
              <a:extLst>
                <a:ext uri="{FF2B5EF4-FFF2-40B4-BE49-F238E27FC236}">
                  <a16:creationId xmlns:a16="http://schemas.microsoft.com/office/drawing/2014/main" id="{A2A98C97-651E-B660-CBFE-37F38DC10859}"/>
                </a:ext>
                <a:ext uri="{C183D7F6-B498-43B3-948B-1728B52AA6E4}">
                  <adec:decorative xmlns:adec="http://schemas.microsoft.com/office/drawing/2017/decorative" val="1"/>
                </a:ext>
              </a:extLst>
            </p:cNvPr>
            <p:cNvSpPr>
              <a:spLocks/>
            </p:cNvSpPr>
            <p:nvPr/>
          </p:nvSpPr>
          <p:spPr bwMode="auto">
            <a:xfrm>
              <a:off x="9552316" y="5786077"/>
              <a:ext cx="183362" cy="183362"/>
            </a:xfrm>
            <a:custGeom>
              <a:avLst/>
              <a:gdLst>
                <a:gd name="T0" fmla="*/ 63 w 63"/>
                <a:gd name="T1" fmla="*/ 21 h 63"/>
                <a:gd name="T2" fmla="*/ 63 w 63"/>
                <a:gd name="T3" fmla="*/ 32 h 63"/>
                <a:gd name="T4" fmla="*/ 59 w 63"/>
                <a:gd name="T5" fmla="*/ 42 h 63"/>
                <a:gd name="T6" fmla="*/ 45 w 63"/>
                <a:gd name="T7" fmla="*/ 35 h 63"/>
                <a:gd name="T8" fmla="*/ 35 w 63"/>
                <a:gd name="T9" fmla="*/ 46 h 63"/>
                <a:gd name="T10" fmla="*/ 28 w 63"/>
                <a:gd name="T11" fmla="*/ 59 h 63"/>
                <a:gd name="T12" fmla="*/ 24 w 63"/>
                <a:gd name="T13" fmla="*/ 56 h 63"/>
                <a:gd name="T14" fmla="*/ 14 w 63"/>
                <a:gd name="T15" fmla="*/ 56 h 63"/>
                <a:gd name="T16" fmla="*/ 10 w 63"/>
                <a:gd name="T17" fmla="*/ 63 h 63"/>
                <a:gd name="T18" fmla="*/ 3 w 63"/>
                <a:gd name="T19" fmla="*/ 59 h 63"/>
                <a:gd name="T20" fmla="*/ 0 w 63"/>
                <a:gd name="T21" fmla="*/ 56 h 63"/>
                <a:gd name="T22" fmla="*/ 7 w 63"/>
                <a:gd name="T23" fmla="*/ 49 h 63"/>
                <a:gd name="T24" fmla="*/ 0 w 63"/>
                <a:gd name="T25" fmla="*/ 28 h 63"/>
                <a:gd name="T26" fmla="*/ 14 w 63"/>
                <a:gd name="T27" fmla="*/ 18 h 63"/>
                <a:gd name="T28" fmla="*/ 24 w 63"/>
                <a:gd name="T29" fmla="*/ 4 h 63"/>
                <a:gd name="T30" fmla="*/ 31 w 63"/>
                <a:gd name="T31" fmla="*/ 0 h 63"/>
                <a:gd name="T32" fmla="*/ 38 w 63"/>
                <a:gd name="T33" fmla="*/ 7 h 63"/>
                <a:gd name="T34" fmla="*/ 49 w 63"/>
                <a:gd name="T35" fmla="*/ 4 h 63"/>
                <a:gd name="T36" fmla="*/ 63 w 63"/>
                <a:gd name="T37" fmla="*/ 18 h 63"/>
                <a:gd name="T38" fmla="*/ 63 w 63"/>
                <a:gd name="T39"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63">
                  <a:moveTo>
                    <a:pt x="63" y="21"/>
                  </a:moveTo>
                  <a:lnTo>
                    <a:pt x="63" y="32"/>
                  </a:lnTo>
                  <a:lnTo>
                    <a:pt x="59" y="42"/>
                  </a:lnTo>
                  <a:lnTo>
                    <a:pt x="45" y="35"/>
                  </a:lnTo>
                  <a:lnTo>
                    <a:pt x="35" y="46"/>
                  </a:lnTo>
                  <a:lnTo>
                    <a:pt x="28" y="59"/>
                  </a:lnTo>
                  <a:lnTo>
                    <a:pt x="24" y="56"/>
                  </a:lnTo>
                  <a:lnTo>
                    <a:pt x="14" y="56"/>
                  </a:lnTo>
                  <a:lnTo>
                    <a:pt x="10" y="63"/>
                  </a:lnTo>
                  <a:lnTo>
                    <a:pt x="3" y="59"/>
                  </a:lnTo>
                  <a:lnTo>
                    <a:pt x="0" y="56"/>
                  </a:lnTo>
                  <a:lnTo>
                    <a:pt x="7" y="49"/>
                  </a:lnTo>
                  <a:lnTo>
                    <a:pt x="0" y="28"/>
                  </a:lnTo>
                  <a:lnTo>
                    <a:pt x="14" y="18"/>
                  </a:lnTo>
                  <a:lnTo>
                    <a:pt x="24" y="4"/>
                  </a:lnTo>
                  <a:lnTo>
                    <a:pt x="31" y="0"/>
                  </a:lnTo>
                  <a:lnTo>
                    <a:pt x="38" y="7"/>
                  </a:lnTo>
                  <a:lnTo>
                    <a:pt x="49" y="4"/>
                  </a:lnTo>
                  <a:lnTo>
                    <a:pt x="63" y="18"/>
                  </a:lnTo>
                  <a:lnTo>
                    <a:pt x="63"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90" name="Freeform 202">
              <a:extLst>
                <a:ext uri="{FF2B5EF4-FFF2-40B4-BE49-F238E27FC236}">
                  <a16:creationId xmlns:a16="http://schemas.microsoft.com/office/drawing/2014/main" id="{C86AA223-F8E7-F562-6EF7-55E8F75BFCF7}"/>
                </a:ext>
                <a:ext uri="{C183D7F6-B498-43B3-948B-1728B52AA6E4}">
                  <adec:decorative xmlns:adec="http://schemas.microsoft.com/office/drawing/2017/decorative" val="1"/>
                </a:ext>
              </a:extLst>
            </p:cNvPr>
            <p:cNvSpPr>
              <a:spLocks/>
            </p:cNvSpPr>
            <p:nvPr/>
          </p:nvSpPr>
          <p:spPr bwMode="auto">
            <a:xfrm>
              <a:off x="9380597" y="5585252"/>
              <a:ext cx="130973" cy="151346"/>
            </a:xfrm>
            <a:custGeom>
              <a:avLst/>
              <a:gdLst>
                <a:gd name="T0" fmla="*/ 31 w 45"/>
                <a:gd name="T1" fmla="*/ 0 h 52"/>
                <a:gd name="T2" fmla="*/ 35 w 45"/>
                <a:gd name="T3" fmla="*/ 7 h 52"/>
                <a:gd name="T4" fmla="*/ 31 w 45"/>
                <a:gd name="T5" fmla="*/ 14 h 52"/>
                <a:gd name="T6" fmla="*/ 38 w 45"/>
                <a:gd name="T7" fmla="*/ 17 h 52"/>
                <a:gd name="T8" fmla="*/ 45 w 45"/>
                <a:gd name="T9" fmla="*/ 35 h 52"/>
                <a:gd name="T10" fmla="*/ 45 w 45"/>
                <a:gd name="T11" fmla="*/ 42 h 52"/>
                <a:gd name="T12" fmla="*/ 10 w 45"/>
                <a:gd name="T13" fmla="*/ 52 h 52"/>
                <a:gd name="T14" fmla="*/ 7 w 45"/>
                <a:gd name="T15" fmla="*/ 49 h 52"/>
                <a:gd name="T16" fmla="*/ 17 w 45"/>
                <a:gd name="T17" fmla="*/ 35 h 52"/>
                <a:gd name="T18" fmla="*/ 0 w 45"/>
                <a:gd name="T19" fmla="*/ 24 h 52"/>
                <a:gd name="T20" fmla="*/ 14 w 45"/>
                <a:gd name="T21" fmla="*/ 7 h 52"/>
                <a:gd name="T22" fmla="*/ 24 w 45"/>
                <a:gd name="T23" fmla="*/ 10 h 52"/>
                <a:gd name="T24" fmla="*/ 31 w 4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2">
                  <a:moveTo>
                    <a:pt x="31" y="0"/>
                  </a:moveTo>
                  <a:lnTo>
                    <a:pt x="35" y="7"/>
                  </a:lnTo>
                  <a:lnTo>
                    <a:pt x="31" y="14"/>
                  </a:lnTo>
                  <a:lnTo>
                    <a:pt x="38" y="17"/>
                  </a:lnTo>
                  <a:lnTo>
                    <a:pt x="45" y="35"/>
                  </a:lnTo>
                  <a:lnTo>
                    <a:pt x="45" y="42"/>
                  </a:lnTo>
                  <a:lnTo>
                    <a:pt x="10" y="52"/>
                  </a:lnTo>
                  <a:lnTo>
                    <a:pt x="7" y="49"/>
                  </a:lnTo>
                  <a:lnTo>
                    <a:pt x="17" y="35"/>
                  </a:lnTo>
                  <a:lnTo>
                    <a:pt x="0" y="24"/>
                  </a:lnTo>
                  <a:lnTo>
                    <a:pt x="14" y="7"/>
                  </a:lnTo>
                  <a:lnTo>
                    <a:pt x="24" y="10"/>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1" name="Freeform 203">
              <a:extLst>
                <a:ext uri="{FF2B5EF4-FFF2-40B4-BE49-F238E27FC236}">
                  <a16:creationId xmlns:a16="http://schemas.microsoft.com/office/drawing/2014/main" id="{C0A30734-9686-4615-D475-8E6CFCB84DC4}"/>
                </a:ext>
                <a:ext uri="{C183D7F6-B498-43B3-948B-1728B52AA6E4}">
                  <adec:decorative xmlns:adec="http://schemas.microsoft.com/office/drawing/2017/decorative" val="1"/>
                </a:ext>
              </a:extLst>
            </p:cNvPr>
            <p:cNvSpPr>
              <a:spLocks/>
            </p:cNvSpPr>
            <p:nvPr/>
          </p:nvSpPr>
          <p:spPr bwMode="auto">
            <a:xfrm>
              <a:off x="9310745" y="5524133"/>
              <a:ext cx="110599" cy="130973"/>
            </a:xfrm>
            <a:custGeom>
              <a:avLst/>
              <a:gdLst>
                <a:gd name="T0" fmla="*/ 31 w 38"/>
                <a:gd name="T1" fmla="*/ 4 h 45"/>
                <a:gd name="T2" fmla="*/ 38 w 38"/>
                <a:gd name="T3" fmla="*/ 28 h 45"/>
                <a:gd name="T4" fmla="*/ 24 w 38"/>
                <a:gd name="T5" fmla="*/ 45 h 45"/>
                <a:gd name="T6" fmla="*/ 17 w 38"/>
                <a:gd name="T7" fmla="*/ 42 h 45"/>
                <a:gd name="T8" fmla="*/ 13 w 38"/>
                <a:gd name="T9" fmla="*/ 35 h 45"/>
                <a:gd name="T10" fmla="*/ 0 w 38"/>
                <a:gd name="T11" fmla="*/ 14 h 45"/>
                <a:gd name="T12" fmla="*/ 20 w 38"/>
                <a:gd name="T13" fmla="*/ 0 h 45"/>
                <a:gd name="T14" fmla="*/ 31 w 38"/>
                <a:gd name="T15" fmla="*/ 4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5">
                  <a:moveTo>
                    <a:pt x="31" y="4"/>
                  </a:moveTo>
                  <a:lnTo>
                    <a:pt x="38" y="28"/>
                  </a:lnTo>
                  <a:lnTo>
                    <a:pt x="24" y="45"/>
                  </a:lnTo>
                  <a:lnTo>
                    <a:pt x="17" y="42"/>
                  </a:lnTo>
                  <a:lnTo>
                    <a:pt x="13" y="35"/>
                  </a:lnTo>
                  <a:lnTo>
                    <a:pt x="0" y="14"/>
                  </a:lnTo>
                  <a:lnTo>
                    <a:pt x="20" y="0"/>
                  </a:lnTo>
                  <a:lnTo>
                    <a:pt x="3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2" name="Freeform 204">
              <a:extLst>
                <a:ext uri="{FF2B5EF4-FFF2-40B4-BE49-F238E27FC236}">
                  <a16:creationId xmlns:a16="http://schemas.microsoft.com/office/drawing/2014/main" id="{7536C3D8-FC0F-53FC-AB38-2615C93BEAE0}"/>
                </a:ext>
                <a:ext uri="{C183D7F6-B498-43B3-948B-1728B52AA6E4}">
                  <adec:decorative xmlns:adec="http://schemas.microsoft.com/office/drawing/2017/decorative" val="1"/>
                </a:ext>
              </a:extLst>
            </p:cNvPr>
            <p:cNvSpPr>
              <a:spLocks/>
            </p:cNvSpPr>
            <p:nvPr/>
          </p:nvSpPr>
          <p:spPr bwMode="auto">
            <a:xfrm>
              <a:off x="9441717" y="5634731"/>
              <a:ext cx="171720" cy="244482"/>
            </a:xfrm>
            <a:custGeom>
              <a:avLst/>
              <a:gdLst>
                <a:gd name="T0" fmla="*/ 10 w 59"/>
                <a:gd name="T1" fmla="*/ 84 h 84"/>
                <a:gd name="T2" fmla="*/ 0 w 59"/>
                <a:gd name="T3" fmla="*/ 80 h 84"/>
                <a:gd name="T4" fmla="*/ 0 w 59"/>
                <a:gd name="T5" fmla="*/ 70 h 84"/>
                <a:gd name="T6" fmla="*/ 21 w 59"/>
                <a:gd name="T7" fmla="*/ 42 h 84"/>
                <a:gd name="T8" fmla="*/ 24 w 59"/>
                <a:gd name="T9" fmla="*/ 25 h 84"/>
                <a:gd name="T10" fmla="*/ 24 w 59"/>
                <a:gd name="T11" fmla="*/ 18 h 84"/>
                <a:gd name="T12" fmla="*/ 17 w 59"/>
                <a:gd name="T13" fmla="*/ 0 h 84"/>
                <a:gd name="T14" fmla="*/ 35 w 59"/>
                <a:gd name="T15" fmla="*/ 7 h 84"/>
                <a:gd name="T16" fmla="*/ 35 w 59"/>
                <a:gd name="T17" fmla="*/ 18 h 84"/>
                <a:gd name="T18" fmla="*/ 48 w 59"/>
                <a:gd name="T19" fmla="*/ 39 h 84"/>
                <a:gd name="T20" fmla="*/ 59 w 59"/>
                <a:gd name="T21" fmla="*/ 46 h 84"/>
                <a:gd name="T22" fmla="*/ 38 w 59"/>
                <a:gd name="T23" fmla="*/ 56 h 84"/>
                <a:gd name="T24" fmla="*/ 24 w 59"/>
                <a:gd name="T25" fmla="*/ 63 h 84"/>
                <a:gd name="T26" fmla="*/ 24 w 59"/>
                <a:gd name="T27" fmla="*/ 66 h 84"/>
                <a:gd name="T28" fmla="*/ 10 w 59"/>
                <a:gd name="T2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4">
                  <a:moveTo>
                    <a:pt x="10" y="84"/>
                  </a:moveTo>
                  <a:lnTo>
                    <a:pt x="0" y="80"/>
                  </a:lnTo>
                  <a:lnTo>
                    <a:pt x="0" y="70"/>
                  </a:lnTo>
                  <a:lnTo>
                    <a:pt x="21" y="42"/>
                  </a:lnTo>
                  <a:lnTo>
                    <a:pt x="24" y="25"/>
                  </a:lnTo>
                  <a:lnTo>
                    <a:pt x="24" y="18"/>
                  </a:lnTo>
                  <a:lnTo>
                    <a:pt x="17" y="0"/>
                  </a:lnTo>
                  <a:lnTo>
                    <a:pt x="35" y="7"/>
                  </a:lnTo>
                  <a:lnTo>
                    <a:pt x="35" y="18"/>
                  </a:lnTo>
                  <a:lnTo>
                    <a:pt x="48" y="39"/>
                  </a:lnTo>
                  <a:lnTo>
                    <a:pt x="59" y="46"/>
                  </a:lnTo>
                  <a:lnTo>
                    <a:pt x="38" y="56"/>
                  </a:lnTo>
                  <a:lnTo>
                    <a:pt x="24" y="63"/>
                  </a:lnTo>
                  <a:lnTo>
                    <a:pt x="24" y="66"/>
                  </a:lnTo>
                  <a:lnTo>
                    <a:pt x="10" y="8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3" name="Freeform 206">
              <a:extLst>
                <a:ext uri="{FF2B5EF4-FFF2-40B4-BE49-F238E27FC236}">
                  <a16:creationId xmlns:a16="http://schemas.microsoft.com/office/drawing/2014/main" id="{213B17EB-8CEB-0C6F-70C0-D386770FF329}"/>
                </a:ext>
                <a:ext uri="{C183D7F6-B498-43B3-948B-1728B52AA6E4}">
                  <adec:decorative xmlns:adec="http://schemas.microsoft.com/office/drawing/2017/decorative" val="1"/>
                </a:ext>
              </a:extLst>
            </p:cNvPr>
            <p:cNvSpPr>
              <a:spLocks/>
            </p:cNvSpPr>
            <p:nvPr/>
          </p:nvSpPr>
          <p:spPr bwMode="auto">
            <a:xfrm>
              <a:off x="9258356" y="5818092"/>
              <a:ext cx="192093" cy="212467"/>
            </a:xfrm>
            <a:custGeom>
              <a:avLst/>
              <a:gdLst>
                <a:gd name="T0" fmla="*/ 66 w 66"/>
                <a:gd name="T1" fmla="*/ 28 h 73"/>
                <a:gd name="T2" fmla="*/ 59 w 66"/>
                <a:gd name="T3" fmla="*/ 31 h 73"/>
                <a:gd name="T4" fmla="*/ 63 w 66"/>
                <a:gd name="T5" fmla="*/ 38 h 73"/>
                <a:gd name="T6" fmla="*/ 63 w 66"/>
                <a:gd name="T7" fmla="*/ 41 h 73"/>
                <a:gd name="T8" fmla="*/ 56 w 66"/>
                <a:gd name="T9" fmla="*/ 73 h 73"/>
                <a:gd name="T10" fmla="*/ 45 w 66"/>
                <a:gd name="T11" fmla="*/ 69 h 73"/>
                <a:gd name="T12" fmla="*/ 25 w 66"/>
                <a:gd name="T13" fmla="*/ 66 h 73"/>
                <a:gd name="T14" fmla="*/ 0 w 66"/>
                <a:gd name="T15" fmla="*/ 45 h 73"/>
                <a:gd name="T16" fmla="*/ 4 w 66"/>
                <a:gd name="T17" fmla="*/ 45 h 73"/>
                <a:gd name="T18" fmla="*/ 7 w 66"/>
                <a:gd name="T19" fmla="*/ 38 h 73"/>
                <a:gd name="T20" fmla="*/ 18 w 66"/>
                <a:gd name="T21" fmla="*/ 41 h 73"/>
                <a:gd name="T22" fmla="*/ 28 w 66"/>
                <a:gd name="T23" fmla="*/ 35 h 73"/>
                <a:gd name="T24" fmla="*/ 25 w 66"/>
                <a:gd name="T25" fmla="*/ 17 h 73"/>
                <a:gd name="T26" fmla="*/ 28 w 66"/>
                <a:gd name="T27" fmla="*/ 10 h 73"/>
                <a:gd name="T28" fmla="*/ 38 w 66"/>
                <a:gd name="T29" fmla="*/ 3 h 73"/>
                <a:gd name="T30" fmla="*/ 45 w 66"/>
                <a:gd name="T31" fmla="*/ 0 h 73"/>
                <a:gd name="T32" fmla="*/ 59 w 66"/>
                <a:gd name="T33" fmla="*/ 10 h 73"/>
                <a:gd name="T34" fmla="*/ 56 w 66"/>
                <a:gd name="T35" fmla="*/ 17 h 73"/>
                <a:gd name="T36" fmla="*/ 66 w 66"/>
                <a:gd name="T37"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73">
                  <a:moveTo>
                    <a:pt x="66" y="28"/>
                  </a:moveTo>
                  <a:lnTo>
                    <a:pt x="59" y="31"/>
                  </a:lnTo>
                  <a:lnTo>
                    <a:pt x="63" y="38"/>
                  </a:lnTo>
                  <a:lnTo>
                    <a:pt x="63" y="41"/>
                  </a:lnTo>
                  <a:lnTo>
                    <a:pt x="56" y="73"/>
                  </a:lnTo>
                  <a:lnTo>
                    <a:pt x="45" y="69"/>
                  </a:lnTo>
                  <a:lnTo>
                    <a:pt x="25" y="66"/>
                  </a:lnTo>
                  <a:lnTo>
                    <a:pt x="0" y="45"/>
                  </a:lnTo>
                  <a:lnTo>
                    <a:pt x="4" y="45"/>
                  </a:lnTo>
                  <a:lnTo>
                    <a:pt x="7" y="38"/>
                  </a:lnTo>
                  <a:lnTo>
                    <a:pt x="18" y="41"/>
                  </a:lnTo>
                  <a:lnTo>
                    <a:pt x="28" y="35"/>
                  </a:lnTo>
                  <a:lnTo>
                    <a:pt x="25" y="17"/>
                  </a:lnTo>
                  <a:lnTo>
                    <a:pt x="28" y="10"/>
                  </a:lnTo>
                  <a:lnTo>
                    <a:pt x="38" y="3"/>
                  </a:lnTo>
                  <a:lnTo>
                    <a:pt x="45" y="0"/>
                  </a:lnTo>
                  <a:lnTo>
                    <a:pt x="59" y="10"/>
                  </a:lnTo>
                  <a:lnTo>
                    <a:pt x="56" y="17"/>
                  </a:lnTo>
                  <a:lnTo>
                    <a:pt x="66" y="2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4" name="Freeform 207">
              <a:extLst>
                <a:ext uri="{FF2B5EF4-FFF2-40B4-BE49-F238E27FC236}">
                  <a16:creationId xmlns:a16="http://schemas.microsoft.com/office/drawing/2014/main" id="{C86636CD-3EC4-4A53-F1F8-B2F09725FAE1}"/>
                </a:ext>
                <a:ext uri="{C183D7F6-B498-43B3-948B-1728B52AA6E4}">
                  <adec:decorative xmlns:adec="http://schemas.microsoft.com/office/drawing/2017/decorative" val="1"/>
                </a:ext>
              </a:extLst>
            </p:cNvPr>
            <p:cNvSpPr>
              <a:spLocks/>
            </p:cNvSpPr>
            <p:nvPr/>
          </p:nvSpPr>
          <p:spPr bwMode="auto">
            <a:xfrm>
              <a:off x="9290371" y="5646374"/>
              <a:ext cx="139704" cy="110599"/>
            </a:xfrm>
            <a:custGeom>
              <a:avLst/>
              <a:gdLst>
                <a:gd name="T0" fmla="*/ 48 w 48"/>
                <a:gd name="T1" fmla="*/ 14 h 38"/>
                <a:gd name="T2" fmla="*/ 38 w 48"/>
                <a:gd name="T3" fmla="*/ 28 h 38"/>
                <a:gd name="T4" fmla="*/ 41 w 48"/>
                <a:gd name="T5" fmla="*/ 31 h 38"/>
                <a:gd name="T6" fmla="*/ 27 w 48"/>
                <a:gd name="T7" fmla="*/ 38 h 38"/>
                <a:gd name="T8" fmla="*/ 10 w 48"/>
                <a:gd name="T9" fmla="*/ 24 h 38"/>
                <a:gd name="T10" fmla="*/ 3 w 48"/>
                <a:gd name="T11" fmla="*/ 24 h 38"/>
                <a:gd name="T12" fmla="*/ 0 w 48"/>
                <a:gd name="T13" fmla="*/ 17 h 38"/>
                <a:gd name="T14" fmla="*/ 3 w 48"/>
                <a:gd name="T15" fmla="*/ 10 h 38"/>
                <a:gd name="T16" fmla="*/ 7 w 48"/>
                <a:gd name="T17" fmla="*/ 3 h 38"/>
                <a:gd name="T18" fmla="*/ 24 w 48"/>
                <a:gd name="T19" fmla="*/ 0 h 38"/>
                <a:gd name="T20" fmla="*/ 31 w 48"/>
                <a:gd name="T21" fmla="*/ 3 h 38"/>
                <a:gd name="T22" fmla="*/ 48 w 48"/>
                <a:gd name="T23"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38">
                  <a:moveTo>
                    <a:pt x="48" y="14"/>
                  </a:moveTo>
                  <a:lnTo>
                    <a:pt x="38" y="28"/>
                  </a:lnTo>
                  <a:lnTo>
                    <a:pt x="41" y="31"/>
                  </a:lnTo>
                  <a:lnTo>
                    <a:pt x="27" y="38"/>
                  </a:lnTo>
                  <a:lnTo>
                    <a:pt x="10" y="24"/>
                  </a:lnTo>
                  <a:lnTo>
                    <a:pt x="3" y="24"/>
                  </a:lnTo>
                  <a:lnTo>
                    <a:pt x="0" y="17"/>
                  </a:lnTo>
                  <a:lnTo>
                    <a:pt x="3" y="10"/>
                  </a:lnTo>
                  <a:lnTo>
                    <a:pt x="7" y="3"/>
                  </a:lnTo>
                  <a:lnTo>
                    <a:pt x="24" y="0"/>
                  </a:lnTo>
                  <a:lnTo>
                    <a:pt x="31" y="3"/>
                  </a:lnTo>
                  <a:lnTo>
                    <a:pt x="48"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5" name="Freeform 208">
              <a:extLst>
                <a:ext uri="{FF2B5EF4-FFF2-40B4-BE49-F238E27FC236}">
                  <a16:creationId xmlns:a16="http://schemas.microsoft.com/office/drawing/2014/main" id="{378F15BB-52C7-2B1A-9F40-6591A974825A}"/>
                </a:ext>
                <a:ext uri="{C183D7F6-B498-43B3-948B-1728B52AA6E4}">
                  <adec:decorative xmlns:adec="http://schemas.microsoft.com/office/drawing/2017/decorative" val="1"/>
                </a:ext>
              </a:extLst>
            </p:cNvPr>
            <p:cNvSpPr>
              <a:spLocks/>
            </p:cNvSpPr>
            <p:nvPr/>
          </p:nvSpPr>
          <p:spPr bwMode="auto">
            <a:xfrm>
              <a:off x="9368955" y="5614357"/>
              <a:ext cx="445307" cy="334708"/>
            </a:xfrm>
            <a:custGeom>
              <a:avLst/>
              <a:gdLst>
                <a:gd name="T0" fmla="*/ 129 w 153"/>
                <a:gd name="T1" fmla="*/ 80 h 115"/>
                <a:gd name="T2" fmla="*/ 126 w 153"/>
                <a:gd name="T3" fmla="*/ 80 h 115"/>
                <a:gd name="T4" fmla="*/ 126 w 153"/>
                <a:gd name="T5" fmla="*/ 77 h 115"/>
                <a:gd name="T6" fmla="*/ 112 w 153"/>
                <a:gd name="T7" fmla="*/ 63 h 115"/>
                <a:gd name="T8" fmla="*/ 101 w 153"/>
                <a:gd name="T9" fmla="*/ 66 h 115"/>
                <a:gd name="T10" fmla="*/ 94 w 153"/>
                <a:gd name="T11" fmla="*/ 59 h 115"/>
                <a:gd name="T12" fmla="*/ 87 w 153"/>
                <a:gd name="T13" fmla="*/ 63 h 115"/>
                <a:gd name="T14" fmla="*/ 77 w 153"/>
                <a:gd name="T15" fmla="*/ 77 h 115"/>
                <a:gd name="T16" fmla="*/ 63 w 153"/>
                <a:gd name="T17" fmla="*/ 87 h 115"/>
                <a:gd name="T18" fmla="*/ 70 w 153"/>
                <a:gd name="T19" fmla="*/ 108 h 115"/>
                <a:gd name="T20" fmla="*/ 63 w 153"/>
                <a:gd name="T21" fmla="*/ 115 h 115"/>
                <a:gd name="T22" fmla="*/ 53 w 153"/>
                <a:gd name="T23" fmla="*/ 111 h 115"/>
                <a:gd name="T24" fmla="*/ 35 w 153"/>
                <a:gd name="T25" fmla="*/ 105 h 115"/>
                <a:gd name="T26" fmla="*/ 25 w 153"/>
                <a:gd name="T27" fmla="*/ 108 h 115"/>
                <a:gd name="T28" fmla="*/ 21 w 153"/>
                <a:gd name="T29" fmla="*/ 101 h 115"/>
                <a:gd name="T30" fmla="*/ 28 w 153"/>
                <a:gd name="T31" fmla="*/ 98 h 115"/>
                <a:gd name="T32" fmla="*/ 18 w 153"/>
                <a:gd name="T33" fmla="*/ 87 h 115"/>
                <a:gd name="T34" fmla="*/ 21 w 153"/>
                <a:gd name="T35" fmla="*/ 80 h 115"/>
                <a:gd name="T36" fmla="*/ 7 w 153"/>
                <a:gd name="T37" fmla="*/ 70 h 115"/>
                <a:gd name="T38" fmla="*/ 0 w 153"/>
                <a:gd name="T39" fmla="*/ 49 h 115"/>
                <a:gd name="T40" fmla="*/ 14 w 153"/>
                <a:gd name="T41" fmla="*/ 42 h 115"/>
                <a:gd name="T42" fmla="*/ 49 w 153"/>
                <a:gd name="T43" fmla="*/ 32 h 115"/>
                <a:gd name="T44" fmla="*/ 46 w 153"/>
                <a:gd name="T45" fmla="*/ 49 h 115"/>
                <a:gd name="T46" fmla="*/ 25 w 153"/>
                <a:gd name="T47" fmla="*/ 77 h 115"/>
                <a:gd name="T48" fmla="*/ 25 w 153"/>
                <a:gd name="T49" fmla="*/ 87 h 115"/>
                <a:gd name="T50" fmla="*/ 35 w 153"/>
                <a:gd name="T51" fmla="*/ 91 h 115"/>
                <a:gd name="T52" fmla="*/ 49 w 153"/>
                <a:gd name="T53" fmla="*/ 73 h 115"/>
                <a:gd name="T54" fmla="*/ 49 w 153"/>
                <a:gd name="T55" fmla="*/ 70 h 115"/>
                <a:gd name="T56" fmla="*/ 63 w 153"/>
                <a:gd name="T57" fmla="*/ 63 h 115"/>
                <a:gd name="T58" fmla="*/ 84 w 153"/>
                <a:gd name="T59" fmla="*/ 53 h 115"/>
                <a:gd name="T60" fmla="*/ 73 w 153"/>
                <a:gd name="T61" fmla="*/ 46 h 115"/>
                <a:gd name="T62" fmla="*/ 60 w 153"/>
                <a:gd name="T63" fmla="*/ 25 h 115"/>
                <a:gd name="T64" fmla="*/ 60 w 153"/>
                <a:gd name="T65" fmla="*/ 14 h 115"/>
                <a:gd name="T66" fmla="*/ 73 w 153"/>
                <a:gd name="T67" fmla="*/ 4 h 115"/>
                <a:gd name="T68" fmla="*/ 77 w 153"/>
                <a:gd name="T69" fmla="*/ 4 h 115"/>
                <a:gd name="T70" fmla="*/ 94 w 153"/>
                <a:gd name="T71" fmla="*/ 7 h 115"/>
                <a:gd name="T72" fmla="*/ 98 w 153"/>
                <a:gd name="T73" fmla="*/ 0 h 115"/>
                <a:gd name="T74" fmla="*/ 105 w 153"/>
                <a:gd name="T75" fmla="*/ 7 h 115"/>
                <a:gd name="T76" fmla="*/ 119 w 153"/>
                <a:gd name="T77" fmla="*/ 0 h 115"/>
                <a:gd name="T78" fmla="*/ 132 w 153"/>
                <a:gd name="T79" fmla="*/ 7 h 115"/>
                <a:gd name="T80" fmla="*/ 132 w 153"/>
                <a:gd name="T81" fmla="*/ 14 h 115"/>
                <a:gd name="T82" fmla="*/ 139 w 153"/>
                <a:gd name="T83" fmla="*/ 14 h 115"/>
                <a:gd name="T84" fmla="*/ 150 w 153"/>
                <a:gd name="T85" fmla="*/ 21 h 115"/>
                <a:gd name="T86" fmla="*/ 153 w 153"/>
                <a:gd name="T87" fmla="*/ 46 h 115"/>
                <a:gd name="T88" fmla="*/ 132 w 153"/>
                <a:gd name="T89" fmla="*/ 59 h 115"/>
                <a:gd name="T90" fmla="*/ 129 w 153"/>
                <a:gd name="T91" fmla="*/ 8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 h="115">
                  <a:moveTo>
                    <a:pt x="129" y="80"/>
                  </a:moveTo>
                  <a:lnTo>
                    <a:pt x="126" y="80"/>
                  </a:lnTo>
                  <a:lnTo>
                    <a:pt x="126" y="77"/>
                  </a:lnTo>
                  <a:lnTo>
                    <a:pt x="112" y="63"/>
                  </a:lnTo>
                  <a:lnTo>
                    <a:pt x="101" y="66"/>
                  </a:lnTo>
                  <a:lnTo>
                    <a:pt x="94" y="59"/>
                  </a:lnTo>
                  <a:lnTo>
                    <a:pt x="87" y="63"/>
                  </a:lnTo>
                  <a:lnTo>
                    <a:pt x="77" y="77"/>
                  </a:lnTo>
                  <a:lnTo>
                    <a:pt x="63" y="87"/>
                  </a:lnTo>
                  <a:lnTo>
                    <a:pt x="70" y="108"/>
                  </a:lnTo>
                  <a:lnTo>
                    <a:pt x="63" y="115"/>
                  </a:lnTo>
                  <a:lnTo>
                    <a:pt x="53" y="111"/>
                  </a:lnTo>
                  <a:lnTo>
                    <a:pt x="35" y="105"/>
                  </a:lnTo>
                  <a:lnTo>
                    <a:pt x="25" y="108"/>
                  </a:lnTo>
                  <a:lnTo>
                    <a:pt x="21" y="101"/>
                  </a:lnTo>
                  <a:lnTo>
                    <a:pt x="28" y="98"/>
                  </a:lnTo>
                  <a:lnTo>
                    <a:pt x="18" y="87"/>
                  </a:lnTo>
                  <a:lnTo>
                    <a:pt x="21" y="80"/>
                  </a:lnTo>
                  <a:lnTo>
                    <a:pt x="7" y="70"/>
                  </a:lnTo>
                  <a:lnTo>
                    <a:pt x="0" y="49"/>
                  </a:lnTo>
                  <a:lnTo>
                    <a:pt x="14" y="42"/>
                  </a:lnTo>
                  <a:lnTo>
                    <a:pt x="49" y="32"/>
                  </a:lnTo>
                  <a:lnTo>
                    <a:pt x="46" y="49"/>
                  </a:lnTo>
                  <a:lnTo>
                    <a:pt x="25" y="77"/>
                  </a:lnTo>
                  <a:lnTo>
                    <a:pt x="25" y="87"/>
                  </a:lnTo>
                  <a:lnTo>
                    <a:pt x="35" y="91"/>
                  </a:lnTo>
                  <a:lnTo>
                    <a:pt x="49" y="73"/>
                  </a:lnTo>
                  <a:lnTo>
                    <a:pt x="49" y="70"/>
                  </a:lnTo>
                  <a:lnTo>
                    <a:pt x="63" y="63"/>
                  </a:lnTo>
                  <a:lnTo>
                    <a:pt x="84" y="53"/>
                  </a:lnTo>
                  <a:lnTo>
                    <a:pt x="73" y="46"/>
                  </a:lnTo>
                  <a:lnTo>
                    <a:pt x="60" y="25"/>
                  </a:lnTo>
                  <a:lnTo>
                    <a:pt x="60" y="14"/>
                  </a:lnTo>
                  <a:lnTo>
                    <a:pt x="73" y="4"/>
                  </a:lnTo>
                  <a:lnTo>
                    <a:pt x="77" y="4"/>
                  </a:lnTo>
                  <a:lnTo>
                    <a:pt x="94" y="7"/>
                  </a:lnTo>
                  <a:lnTo>
                    <a:pt x="98" y="0"/>
                  </a:lnTo>
                  <a:lnTo>
                    <a:pt x="105" y="7"/>
                  </a:lnTo>
                  <a:lnTo>
                    <a:pt x="119" y="0"/>
                  </a:lnTo>
                  <a:lnTo>
                    <a:pt x="132" y="7"/>
                  </a:lnTo>
                  <a:lnTo>
                    <a:pt x="132" y="14"/>
                  </a:lnTo>
                  <a:lnTo>
                    <a:pt x="139" y="14"/>
                  </a:lnTo>
                  <a:lnTo>
                    <a:pt x="150" y="21"/>
                  </a:lnTo>
                  <a:lnTo>
                    <a:pt x="153" y="46"/>
                  </a:lnTo>
                  <a:lnTo>
                    <a:pt x="132" y="59"/>
                  </a:lnTo>
                  <a:lnTo>
                    <a:pt x="129" y="8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6" name="Freeform 209">
              <a:extLst>
                <a:ext uri="{FF2B5EF4-FFF2-40B4-BE49-F238E27FC236}">
                  <a16:creationId xmlns:a16="http://schemas.microsoft.com/office/drawing/2014/main" id="{C5109FA5-EA7E-463F-FC54-5A82A3BFA236}"/>
                </a:ext>
                <a:ext uri="{C183D7F6-B498-43B3-948B-1728B52AA6E4}">
                  <adec:decorative xmlns:adec="http://schemas.microsoft.com/office/drawing/2017/decorative" val="1"/>
                </a:ext>
              </a:extLst>
            </p:cNvPr>
            <p:cNvSpPr>
              <a:spLocks/>
            </p:cNvSpPr>
            <p:nvPr/>
          </p:nvSpPr>
          <p:spPr bwMode="auto">
            <a:xfrm>
              <a:off x="9339850" y="4132916"/>
              <a:ext cx="203735" cy="110599"/>
            </a:xfrm>
            <a:custGeom>
              <a:avLst/>
              <a:gdLst>
                <a:gd name="T0" fmla="*/ 45 w 70"/>
                <a:gd name="T1" fmla="*/ 6 h 38"/>
                <a:gd name="T2" fmla="*/ 70 w 70"/>
                <a:gd name="T3" fmla="*/ 24 h 38"/>
                <a:gd name="T4" fmla="*/ 56 w 70"/>
                <a:gd name="T5" fmla="*/ 34 h 38"/>
                <a:gd name="T6" fmla="*/ 52 w 70"/>
                <a:gd name="T7" fmla="*/ 38 h 38"/>
                <a:gd name="T8" fmla="*/ 45 w 70"/>
                <a:gd name="T9" fmla="*/ 31 h 38"/>
                <a:gd name="T10" fmla="*/ 24 w 70"/>
                <a:gd name="T11" fmla="*/ 38 h 38"/>
                <a:gd name="T12" fmla="*/ 14 w 70"/>
                <a:gd name="T13" fmla="*/ 13 h 38"/>
                <a:gd name="T14" fmla="*/ 7 w 70"/>
                <a:gd name="T15" fmla="*/ 17 h 38"/>
                <a:gd name="T16" fmla="*/ 0 w 70"/>
                <a:gd name="T17" fmla="*/ 6 h 38"/>
                <a:gd name="T18" fmla="*/ 10 w 70"/>
                <a:gd name="T19" fmla="*/ 0 h 38"/>
                <a:gd name="T20" fmla="*/ 17 w 70"/>
                <a:gd name="T21" fmla="*/ 3 h 38"/>
                <a:gd name="T22" fmla="*/ 28 w 70"/>
                <a:gd name="T23" fmla="*/ 3 h 38"/>
                <a:gd name="T24" fmla="*/ 35 w 70"/>
                <a:gd name="T25" fmla="*/ 0 h 38"/>
                <a:gd name="T26" fmla="*/ 45 w 70"/>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8">
                  <a:moveTo>
                    <a:pt x="45" y="6"/>
                  </a:moveTo>
                  <a:lnTo>
                    <a:pt x="70" y="24"/>
                  </a:lnTo>
                  <a:lnTo>
                    <a:pt x="56" y="34"/>
                  </a:lnTo>
                  <a:lnTo>
                    <a:pt x="52" y="38"/>
                  </a:lnTo>
                  <a:lnTo>
                    <a:pt x="45" y="31"/>
                  </a:lnTo>
                  <a:lnTo>
                    <a:pt x="24" y="38"/>
                  </a:lnTo>
                  <a:lnTo>
                    <a:pt x="14" y="13"/>
                  </a:lnTo>
                  <a:lnTo>
                    <a:pt x="7" y="17"/>
                  </a:lnTo>
                  <a:lnTo>
                    <a:pt x="0" y="6"/>
                  </a:lnTo>
                  <a:lnTo>
                    <a:pt x="10" y="0"/>
                  </a:lnTo>
                  <a:lnTo>
                    <a:pt x="17" y="3"/>
                  </a:lnTo>
                  <a:lnTo>
                    <a:pt x="28" y="3"/>
                  </a:lnTo>
                  <a:lnTo>
                    <a:pt x="35" y="0"/>
                  </a:lnTo>
                  <a:lnTo>
                    <a:pt x="45"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597" name="Freeform 210">
              <a:extLst>
                <a:ext uri="{FF2B5EF4-FFF2-40B4-BE49-F238E27FC236}">
                  <a16:creationId xmlns:a16="http://schemas.microsoft.com/office/drawing/2014/main" id="{5E7B6E98-7451-0E5A-962F-49D58DCC4133}"/>
                </a:ext>
                <a:ext uri="{C183D7F6-B498-43B3-948B-1728B52AA6E4}">
                  <adec:decorative xmlns:adec="http://schemas.microsoft.com/office/drawing/2017/decorative" val="1"/>
                </a:ext>
              </a:extLst>
            </p:cNvPr>
            <p:cNvSpPr>
              <a:spLocks/>
            </p:cNvSpPr>
            <p:nvPr/>
          </p:nvSpPr>
          <p:spPr bwMode="auto">
            <a:xfrm>
              <a:off x="9400971" y="3696340"/>
              <a:ext cx="212467" cy="264856"/>
            </a:xfrm>
            <a:custGeom>
              <a:avLst/>
              <a:gdLst>
                <a:gd name="T0" fmla="*/ 42 w 73"/>
                <a:gd name="T1" fmla="*/ 0 h 91"/>
                <a:gd name="T2" fmla="*/ 69 w 73"/>
                <a:gd name="T3" fmla="*/ 14 h 91"/>
                <a:gd name="T4" fmla="*/ 62 w 73"/>
                <a:gd name="T5" fmla="*/ 25 h 91"/>
                <a:gd name="T6" fmla="*/ 66 w 73"/>
                <a:gd name="T7" fmla="*/ 35 h 91"/>
                <a:gd name="T8" fmla="*/ 55 w 73"/>
                <a:gd name="T9" fmla="*/ 39 h 91"/>
                <a:gd name="T10" fmla="*/ 62 w 73"/>
                <a:gd name="T11" fmla="*/ 59 h 91"/>
                <a:gd name="T12" fmla="*/ 73 w 73"/>
                <a:gd name="T13" fmla="*/ 73 h 91"/>
                <a:gd name="T14" fmla="*/ 66 w 73"/>
                <a:gd name="T15" fmla="*/ 80 h 91"/>
                <a:gd name="T16" fmla="*/ 52 w 73"/>
                <a:gd name="T17" fmla="*/ 84 h 91"/>
                <a:gd name="T18" fmla="*/ 45 w 73"/>
                <a:gd name="T19" fmla="*/ 66 h 91"/>
                <a:gd name="T20" fmla="*/ 35 w 73"/>
                <a:gd name="T21" fmla="*/ 70 h 91"/>
                <a:gd name="T22" fmla="*/ 28 w 73"/>
                <a:gd name="T23" fmla="*/ 80 h 91"/>
                <a:gd name="T24" fmla="*/ 35 w 73"/>
                <a:gd name="T25" fmla="*/ 87 h 91"/>
                <a:gd name="T26" fmla="*/ 28 w 73"/>
                <a:gd name="T27" fmla="*/ 91 h 91"/>
                <a:gd name="T28" fmla="*/ 21 w 73"/>
                <a:gd name="T29" fmla="*/ 84 h 91"/>
                <a:gd name="T30" fmla="*/ 14 w 73"/>
                <a:gd name="T31" fmla="*/ 84 h 91"/>
                <a:gd name="T32" fmla="*/ 0 w 73"/>
                <a:gd name="T33" fmla="*/ 66 h 91"/>
                <a:gd name="T34" fmla="*/ 0 w 73"/>
                <a:gd name="T35" fmla="*/ 63 h 91"/>
                <a:gd name="T36" fmla="*/ 0 w 73"/>
                <a:gd name="T37" fmla="*/ 56 h 91"/>
                <a:gd name="T38" fmla="*/ 0 w 73"/>
                <a:gd name="T39" fmla="*/ 52 h 91"/>
                <a:gd name="T40" fmla="*/ 3 w 73"/>
                <a:gd name="T41" fmla="*/ 49 h 91"/>
                <a:gd name="T42" fmla="*/ 7 w 73"/>
                <a:gd name="T43" fmla="*/ 45 h 91"/>
                <a:gd name="T44" fmla="*/ 10 w 73"/>
                <a:gd name="T45" fmla="*/ 39 h 91"/>
                <a:gd name="T46" fmla="*/ 14 w 73"/>
                <a:gd name="T47" fmla="*/ 32 h 91"/>
                <a:gd name="T48" fmla="*/ 21 w 73"/>
                <a:gd name="T49" fmla="*/ 28 h 91"/>
                <a:gd name="T50" fmla="*/ 21 w 73"/>
                <a:gd name="T51" fmla="*/ 21 h 91"/>
                <a:gd name="T52" fmla="*/ 24 w 73"/>
                <a:gd name="T53" fmla="*/ 18 h 91"/>
                <a:gd name="T54" fmla="*/ 28 w 73"/>
                <a:gd name="T55" fmla="*/ 18 h 91"/>
                <a:gd name="T56" fmla="*/ 28 w 73"/>
                <a:gd name="T57" fmla="*/ 21 h 91"/>
                <a:gd name="T58" fmla="*/ 31 w 73"/>
                <a:gd name="T59" fmla="*/ 21 h 91"/>
                <a:gd name="T60" fmla="*/ 35 w 73"/>
                <a:gd name="T61" fmla="*/ 21 h 91"/>
                <a:gd name="T62" fmla="*/ 35 w 73"/>
                <a:gd name="T63" fmla="*/ 14 h 91"/>
                <a:gd name="T64" fmla="*/ 35 w 73"/>
                <a:gd name="T65" fmla="*/ 11 h 91"/>
                <a:gd name="T66" fmla="*/ 35 w 73"/>
                <a:gd name="T67" fmla="*/ 7 h 91"/>
                <a:gd name="T68" fmla="*/ 42 w 73"/>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91">
                  <a:moveTo>
                    <a:pt x="42" y="0"/>
                  </a:moveTo>
                  <a:lnTo>
                    <a:pt x="69" y="14"/>
                  </a:lnTo>
                  <a:lnTo>
                    <a:pt x="62" y="25"/>
                  </a:lnTo>
                  <a:lnTo>
                    <a:pt x="66" y="35"/>
                  </a:lnTo>
                  <a:lnTo>
                    <a:pt x="55" y="39"/>
                  </a:lnTo>
                  <a:lnTo>
                    <a:pt x="62" y="59"/>
                  </a:lnTo>
                  <a:lnTo>
                    <a:pt x="73" y="73"/>
                  </a:lnTo>
                  <a:lnTo>
                    <a:pt x="66" y="80"/>
                  </a:lnTo>
                  <a:lnTo>
                    <a:pt x="52" y="84"/>
                  </a:lnTo>
                  <a:lnTo>
                    <a:pt x="45" y="66"/>
                  </a:lnTo>
                  <a:lnTo>
                    <a:pt x="35" y="70"/>
                  </a:lnTo>
                  <a:lnTo>
                    <a:pt x="28" y="80"/>
                  </a:lnTo>
                  <a:lnTo>
                    <a:pt x="35" y="87"/>
                  </a:lnTo>
                  <a:lnTo>
                    <a:pt x="28" y="91"/>
                  </a:lnTo>
                  <a:lnTo>
                    <a:pt x="21" y="84"/>
                  </a:lnTo>
                  <a:lnTo>
                    <a:pt x="14" y="84"/>
                  </a:lnTo>
                  <a:lnTo>
                    <a:pt x="0" y="66"/>
                  </a:lnTo>
                  <a:lnTo>
                    <a:pt x="0" y="63"/>
                  </a:lnTo>
                  <a:lnTo>
                    <a:pt x="0" y="56"/>
                  </a:lnTo>
                  <a:lnTo>
                    <a:pt x="0" y="52"/>
                  </a:lnTo>
                  <a:lnTo>
                    <a:pt x="3" y="49"/>
                  </a:lnTo>
                  <a:lnTo>
                    <a:pt x="7" y="45"/>
                  </a:lnTo>
                  <a:lnTo>
                    <a:pt x="10" y="39"/>
                  </a:lnTo>
                  <a:lnTo>
                    <a:pt x="14" y="32"/>
                  </a:lnTo>
                  <a:lnTo>
                    <a:pt x="21" y="28"/>
                  </a:lnTo>
                  <a:lnTo>
                    <a:pt x="21" y="21"/>
                  </a:lnTo>
                  <a:lnTo>
                    <a:pt x="24" y="18"/>
                  </a:lnTo>
                  <a:lnTo>
                    <a:pt x="28" y="18"/>
                  </a:lnTo>
                  <a:lnTo>
                    <a:pt x="28" y="21"/>
                  </a:lnTo>
                  <a:lnTo>
                    <a:pt x="31" y="21"/>
                  </a:lnTo>
                  <a:lnTo>
                    <a:pt x="35" y="21"/>
                  </a:lnTo>
                  <a:lnTo>
                    <a:pt x="35" y="14"/>
                  </a:lnTo>
                  <a:lnTo>
                    <a:pt x="35" y="11"/>
                  </a:lnTo>
                  <a:lnTo>
                    <a:pt x="35" y="7"/>
                  </a:lnTo>
                  <a:lnTo>
                    <a:pt x="42"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598" name="Freeform 211">
              <a:extLst>
                <a:ext uri="{FF2B5EF4-FFF2-40B4-BE49-F238E27FC236}">
                  <a16:creationId xmlns:a16="http://schemas.microsoft.com/office/drawing/2014/main" id="{A4ABE5C2-5ADB-9567-DEFD-F69E454490BB}"/>
                </a:ext>
                <a:ext uri="{C183D7F6-B498-43B3-948B-1728B52AA6E4}">
                  <adec:decorative xmlns:adec="http://schemas.microsoft.com/office/drawing/2017/decorative" val="1"/>
                </a:ext>
              </a:extLst>
            </p:cNvPr>
            <p:cNvSpPr>
              <a:spLocks/>
            </p:cNvSpPr>
            <p:nvPr/>
          </p:nvSpPr>
          <p:spPr bwMode="auto">
            <a:xfrm>
              <a:off x="9400970" y="3789477"/>
              <a:ext cx="20374" cy="29105"/>
            </a:xfrm>
            <a:custGeom>
              <a:avLst/>
              <a:gdLst>
                <a:gd name="T0" fmla="*/ 7 w 7"/>
                <a:gd name="T1" fmla="*/ 7 h 10"/>
                <a:gd name="T2" fmla="*/ 3 w 7"/>
                <a:gd name="T3" fmla="*/ 10 h 10"/>
                <a:gd name="T4" fmla="*/ 0 w 7"/>
                <a:gd name="T5" fmla="*/ 10 h 10"/>
                <a:gd name="T6" fmla="*/ 0 w 7"/>
                <a:gd name="T7" fmla="*/ 7 h 10"/>
                <a:gd name="T8" fmla="*/ 0 w 7"/>
                <a:gd name="T9" fmla="*/ 3 h 10"/>
                <a:gd name="T10" fmla="*/ 3 w 7"/>
                <a:gd name="T11" fmla="*/ 0 h 10"/>
                <a:gd name="T12" fmla="*/ 7 w 7"/>
                <a:gd name="T13" fmla="*/ 0 h 10"/>
                <a:gd name="T14" fmla="*/ 7 w 7"/>
                <a:gd name="T15" fmla="*/ 3 h 10"/>
                <a:gd name="T16" fmla="*/ 7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7"/>
                  </a:moveTo>
                  <a:lnTo>
                    <a:pt x="3" y="10"/>
                  </a:lnTo>
                  <a:lnTo>
                    <a:pt x="0" y="10"/>
                  </a:lnTo>
                  <a:lnTo>
                    <a:pt x="0" y="7"/>
                  </a:lnTo>
                  <a:lnTo>
                    <a:pt x="0" y="3"/>
                  </a:lnTo>
                  <a:lnTo>
                    <a:pt x="3" y="0"/>
                  </a:lnTo>
                  <a:lnTo>
                    <a:pt x="7" y="0"/>
                  </a:lnTo>
                  <a:lnTo>
                    <a:pt x="7" y="3"/>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599" name="Freeform 212">
              <a:extLst>
                <a:ext uri="{FF2B5EF4-FFF2-40B4-BE49-F238E27FC236}">
                  <a16:creationId xmlns:a16="http://schemas.microsoft.com/office/drawing/2014/main" id="{68A6EC1D-6DED-D7D4-C4FE-29ADB713548F}"/>
                </a:ext>
                <a:ext uri="{C183D7F6-B498-43B3-948B-1728B52AA6E4}">
                  <adec:decorative xmlns:adec="http://schemas.microsoft.com/office/drawing/2017/decorative" val="1"/>
                </a:ext>
              </a:extLst>
            </p:cNvPr>
            <p:cNvSpPr>
              <a:spLocks/>
            </p:cNvSpPr>
            <p:nvPr/>
          </p:nvSpPr>
          <p:spPr bwMode="auto">
            <a:xfrm>
              <a:off x="9502837" y="3999033"/>
              <a:ext cx="171720" cy="212467"/>
            </a:xfrm>
            <a:custGeom>
              <a:avLst/>
              <a:gdLst>
                <a:gd name="T0" fmla="*/ 31 w 59"/>
                <a:gd name="T1" fmla="*/ 0 h 73"/>
                <a:gd name="T2" fmla="*/ 31 w 59"/>
                <a:gd name="T3" fmla="*/ 7 h 73"/>
                <a:gd name="T4" fmla="*/ 38 w 59"/>
                <a:gd name="T5" fmla="*/ 11 h 73"/>
                <a:gd name="T6" fmla="*/ 41 w 59"/>
                <a:gd name="T7" fmla="*/ 11 h 73"/>
                <a:gd name="T8" fmla="*/ 52 w 59"/>
                <a:gd name="T9" fmla="*/ 42 h 73"/>
                <a:gd name="T10" fmla="*/ 59 w 59"/>
                <a:gd name="T11" fmla="*/ 56 h 73"/>
                <a:gd name="T12" fmla="*/ 41 w 59"/>
                <a:gd name="T13" fmla="*/ 73 h 73"/>
                <a:gd name="T14" fmla="*/ 0 w 59"/>
                <a:gd name="T15" fmla="*/ 21 h 73"/>
                <a:gd name="T16" fmla="*/ 14 w 59"/>
                <a:gd name="T17" fmla="*/ 7 h 73"/>
                <a:gd name="T18" fmla="*/ 20 w 59"/>
                <a:gd name="T19" fmla="*/ 4 h 73"/>
                <a:gd name="T20" fmla="*/ 31 w 59"/>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3">
                  <a:moveTo>
                    <a:pt x="31" y="0"/>
                  </a:moveTo>
                  <a:lnTo>
                    <a:pt x="31" y="7"/>
                  </a:lnTo>
                  <a:lnTo>
                    <a:pt x="38" y="11"/>
                  </a:lnTo>
                  <a:lnTo>
                    <a:pt x="41" y="11"/>
                  </a:lnTo>
                  <a:lnTo>
                    <a:pt x="52" y="42"/>
                  </a:lnTo>
                  <a:lnTo>
                    <a:pt x="59" y="56"/>
                  </a:lnTo>
                  <a:lnTo>
                    <a:pt x="41" y="73"/>
                  </a:lnTo>
                  <a:lnTo>
                    <a:pt x="0" y="21"/>
                  </a:lnTo>
                  <a:lnTo>
                    <a:pt x="14" y="7"/>
                  </a:lnTo>
                  <a:lnTo>
                    <a:pt x="20" y="4"/>
                  </a:lnTo>
                  <a:lnTo>
                    <a:pt x="3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0" name="Freeform 213">
              <a:extLst>
                <a:ext uri="{FF2B5EF4-FFF2-40B4-BE49-F238E27FC236}">
                  <a16:creationId xmlns:a16="http://schemas.microsoft.com/office/drawing/2014/main" id="{F8375279-99C2-CF14-8370-072A30F5BE57}"/>
                </a:ext>
                <a:ext uri="{C183D7F6-B498-43B3-948B-1728B52AA6E4}">
                  <adec:decorative xmlns:adec="http://schemas.microsoft.com/office/drawing/2017/decorative" val="1"/>
                </a:ext>
              </a:extLst>
            </p:cNvPr>
            <p:cNvSpPr>
              <a:spLocks/>
            </p:cNvSpPr>
            <p:nvPr/>
          </p:nvSpPr>
          <p:spPr bwMode="auto">
            <a:xfrm>
              <a:off x="9601795" y="3696340"/>
              <a:ext cx="133883" cy="113510"/>
            </a:xfrm>
            <a:custGeom>
              <a:avLst/>
              <a:gdLst>
                <a:gd name="T0" fmla="*/ 46 w 46"/>
                <a:gd name="T1" fmla="*/ 0 h 39"/>
                <a:gd name="T2" fmla="*/ 46 w 46"/>
                <a:gd name="T3" fmla="*/ 7 h 39"/>
                <a:gd name="T4" fmla="*/ 39 w 46"/>
                <a:gd name="T5" fmla="*/ 18 h 39"/>
                <a:gd name="T6" fmla="*/ 35 w 46"/>
                <a:gd name="T7" fmla="*/ 25 h 39"/>
                <a:gd name="T8" fmla="*/ 25 w 46"/>
                <a:gd name="T9" fmla="*/ 21 h 39"/>
                <a:gd name="T10" fmla="*/ 28 w 46"/>
                <a:gd name="T11" fmla="*/ 39 h 39"/>
                <a:gd name="T12" fmla="*/ 0 w 46"/>
                <a:gd name="T13" fmla="*/ 14 h 39"/>
                <a:gd name="T14" fmla="*/ 18 w 46"/>
                <a:gd name="T15" fmla="*/ 0 h 39"/>
                <a:gd name="T16" fmla="*/ 25 w 46"/>
                <a:gd name="T17" fmla="*/ 7 h 39"/>
                <a:gd name="T18" fmla="*/ 35 w 46"/>
                <a:gd name="T19" fmla="*/ 0 h 39"/>
                <a:gd name="T20" fmla="*/ 46 w 46"/>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9">
                  <a:moveTo>
                    <a:pt x="46" y="0"/>
                  </a:moveTo>
                  <a:lnTo>
                    <a:pt x="46" y="7"/>
                  </a:lnTo>
                  <a:lnTo>
                    <a:pt x="39" y="18"/>
                  </a:lnTo>
                  <a:lnTo>
                    <a:pt x="35" y="25"/>
                  </a:lnTo>
                  <a:lnTo>
                    <a:pt x="25" y="21"/>
                  </a:lnTo>
                  <a:lnTo>
                    <a:pt x="28" y="39"/>
                  </a:lnTo>
                  <a:lnTo>
                    <a:pt x="0" y="14"/>
                  </a:lnTo>
                  <a:lnTo>
                    <a:pt x="18" y="0"/>
                  </a:lnTo>
                  <a:lnTo>
                    <a:pt x="25" y="7"/>
                  </a:lnTo>
                  <a:lnTo>
                    <a:pt x="35" y="0"/>
                  </a:lnTo>
                  <a:lnTo>
                    <a:pt x="46"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1" name="Freeform 214">
              <a:extLst>
                <a:ext uri="{FF2B5EF4-FFF2-40B4-BE49-F238E27FC236}">
                  <a16:creationId xmlns:a16="http://schemas.microsoft.com/office/drawing/2014/main" id="{1B661E47-5726-76FB-01DD-C826F228F493}"/>
                </a:ext>
                <a:ext uri="{C183D7F6-B498-43B3-948B-1728B52AA6E4}">
                  <adec:decorative xmlns:adec="http://schemas.microsoft.com/office/drawing/2017/decorative" val="1"/>
                </a:ext>
              </a:extLst>
            </p:cNvPr>
            <p:cNvSpPr>
              <a:spLocks/>
            </p:cNvSpPr>
            <p:nvPr/>
          </p:nvSpPr>
          <p:spPr bwMode="auto">
            <a:xfrm>
              <a:off x="9421343" y="3888433"/>
              <a:ext cx="171720" cy="171720"/>
            </a:xfrm>
            <a:custGeom>
              <a:avLst/>
              <a:gdLst>
                <a:gd name="T0" fmla="*/ 45 w 59"/>
                <a:gd name="T1" fmla="*/ 18 h 59"/>
                <a:gd name="T2" fmla="*/ 48 w 59"/>
                <a:gd name="T3" fmla="*/ 25 h 59"/>
                <a:gd name="T4" fmla="*/ 55 w 59"/>
                <a:gd name="T5" fmla="*/ 28 h 59"/>
                <a:gd name="T6" fmla="*/ 59 w 59"/>
                <a:gd name="T7" fmla="*/ 38 h 59"/>
                <a:gd name="T8" fmla="*/ 48 w 59"/>
                <a:gd name="T9" fmla="*/ 42 h 59"/>
                <a:gd name="T10" fmla="*/ 42 w 59"/>
                <a:gd name="T11" fmla="*/ 45 h 59"/>
                <a:gd name="T12" fmla="*/ 28 w 59"/>
                <a:gd name="T13" fmla="*/ 59 h 59"/>
                <a:gd name="T14" fmla="*/ 14 w 59"/>
                <a:gd name="T15" fmla="*/ 45 h 59"/>
                <a:gd name="T16" fmla="*/ 0 w 59"/>
                <a:gd name="T17" fmla="*/ 31 h 59"/>
                <a:gd name="T18" fmla="*/ 10 w 59"/>
                <a:gd name="T19" fmla="*/ 25 h 59"/>
                <a:gd name="T20" fmla="*/ 7 w 59"/>
                <a:gd name="T21" fmla="*/ 18 h 59"/>
                <a:gd name="T22" fmla="*/ 14 w 59"/>
                <a:gd name="T23" fmla="*/ 18 h 59"/>
                <a:gd name="T24" fmla="*/ 21 w 59"/>
                <a:gd name="T25" fmla="*/ 25 h 59"/>
                <a:gd name="T26" fmla="*/ 28 w 59"/>
                <a:gd name="T27" fmla="*/ 21 h 59"/>
                <a:gd name="T28" fmla="*/ 21 w 59"/>
                <a:gd name="T29" fmla="*/ 14 h 59"/>
                <a:gd name="T30" fmla="*/ 28 w 59"/>
                <a:gd name="T31" fmla="*/ 4 h 59"/>
                <a:gd name="T32" fmla="*/ 38 w 59"/>
                <a:gd name="T33" fmla="*/ 0 h 59"/>
                <a:gd name="T34" fmla="*/ 45 w 59"/>
                <a:gd name="T35" fmla="*/ 1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9">
                  <a:moveTo>
                    <a:pt x="45" y="18"/>
                  </a:moveTo>
                  <a:lnTo>
                    <a:pt x="48" y="25"/>
                  </a:lnTo>
                  <a:lnTo>
                    <a:pt x="55" y="28"/>
                  </a:lnTo>
                  <a:lnTo>
                    <a:pt x="59" y="38"/>
                  </a:lnTo>
                  <a:lnTo>
                    <a:pt x="48" y="42"/>
                  </a:lnTo>
                  <a:lnTo>
                    <a:pt x="42" y="45"/>
                  </a:lnTo>
                  <a:lnTo>
                    <a:pt x="28" y="59"/>
                  </a:lnTo>
                  <a:lnTo>
                    <a:pt x="14" y="45"/>
                  </a:lnTo>
                  <a:lnTo>
                    <a:pt x="0" y="31"/>
                  </a:lnTo>
                  <a:lnTo>
                    <a:pt x="10" y="25"/>
                  </a:lnTo>
                  <a:lnTo>
                    <a:pt x="7" y="18"/>
                  </a:lnTo>
                  <a:lnTo>
                    <a:pt x="14" y="18"/>
                  </a:lnTo>
                  <a:lnTo>
                    <a:pt x="21" y="25"/>
                  </a:lnTo>
                  <a:lnTo>
                    <a:pt x="28" y="21"/>
                  </a:lnTo>
                  <a:lnTo>
                    <a:pt x="21" y="14"/>
                  </a:lnTo>
                  <a:lnTo>
                    <a:pt x="28" y="4"/>
                  </a:lnTo>
                  <a:lnTo>
                    <a:pt x="38" y="0"/>
                  </a:lnTo>
                  <a:lnTo>
                    <a:pt x="45" y="18"/>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2" name="Freeform 215">
              <a:extLst>
                <a:ext uri="{FF2B5EF4-FFF2-40B4-BE49-F238E27FC236}">
                  <a16:creationId xmlns:a16="http://schemas.microsoft.com/office/drawing/2014/main" id="{FE90E3DC-56DB-B4A8-07F8-FB3FEE3DE115}"/>
                </a:ext>
                <a:ext uri="{C183D7F6-B498-43B3-948B-1728B52AA6E4}">
                  <adec:decorative xmlns:adec="http://schemas.microsoft.com/office/drawing/2017/decorative" val="1"/>
                </a:ext>
              </a:extLst>
            </p:cNvPr>
            <p:cNvSpPr>
              <a:spLocks/>
            </p:cNvSpPr>
            <p:nvPr/>
          </p:nvSpPr>
          <p:spPr bwMode="auto">
            <a:xfrm>
              <a:off x="9561048" y="3737087"/>
              <a:ext cx="122241" cy="171720"/>
            </a:xfrm>
            <a:custGeom>
              <a:avLst/>
              <a:gdLst>
                <a:gd name="T0" fmla="*/ 42 w 42"/>
                <a:gd name="T1" fmla="*/ 25 h 59"/>
                <a:gd name="T2" fmla="*/ 28 w 42"/>
                <a:gd name="T3" fmla="*/ 31 h 59"/>
                <a:gd name="T4" fmla="*/ 21 w 42"/>
                <a:gd name="T5" fmla="*/ 38 h 59"/>
                <a:gd name="T6" fmla="*/ 18 w 42"/>
                <a:gd name="T7" fmla="*/ 52 h 59"/>
                <a:gd name="T8" fmla="*/ 18 w 42"/>
                <a:gd name="T9" fmla="*/ 59 h 59"/>
                <a:gd name="T10" fmla="*/ 7 w 42"/>
                <a:gd name="T11" fmla="*/ 45 h 59"/>
                <a:gd name="T12" fmla="*/ 0 w 42"/>
                <a:gd name="T13" fmla="*/ 25 h 59"/>
                <a:gd name="T14" fmla="*/ 11 w 42"/>
                <a:gd name="T15" fmla="*/ 21 h 59"/>
                <a:gd name="T16" fmla="*/ 7 w 42"/>
                <a:gd name="T17" fmla="*/ 11 h 59"/>
                <a:gd name="T18" fmla="*/ 14 w 42"/>
                <a:gd name="T19" fmla="*/ 0 h 59"/>
                <a:gd name="T20" fmla="*/ 42 w 42"/>
                <a:gd name="T21"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59">
                  <a:moveTo>
                    <a:pt x="42" y="25"/>
                  </a:moveTo>
                  <a:lnTo>
                    <a:pt x="28" y="31"/>
                  </a:lnTo>
                  <a:lnTo>
                    <a:pt x="21" y="38"/>
                  </a:lnTo>
                  <a:lnTo>
                    <a:pt x="18" y="52"/>
                  </a:lnTo>
                  <a:lnTo>
                    <a:pt x="18" y="59"/>
                  </a:lnTo>
                  <a:lnTo>
                    <a:pt x="7" y="45"/>
                  </a:lnTo>
                  <a:lnTo>
                    <a:pt x="0" y="25"/>
                  </a:lnTo>
                  <a:lnTo>
                    <a:pt x="11" y="21"/>
                  </a:lnTo>
                  <a:lnTo>
                    <a:pt x="7" y="11"/>
                  </a:lnTo>
                  <a:lnTo>
                    <a:pt x="14" y="0"/>
                  </a:lnTo>
                  <a:lnTo>
                    <a:pt x="42" y="25"/>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3" name="Freeform 216">
              <a:extLst>
                <a:ext uri="{FF2B5EF4-FFF2-40B4-BE49-F238E27FC236}">
                  <a16:creationId xmlns:a16="http://schemas.microsoft.com/office/drawing/2014/main" id="{AFA7B440-43C6-EB93-8259-046CEA8193BB}"/>
                </a:ext>
                <a:ext uri="{C183D7F6-B498-43B3-948B-1728B52AA6E4}">
                  <adec:decorative xmlns:adec="http://schemas.microsoft.com/office/drawing/2017/decorative" val="1"/>
                </a:ext>
              </a:extLst>
            </p:cNvPr>
            <p:cNvSpPr>
              <a:spLocks/>
            </p:cNvSpPr>
            <p:nvPr/>
          </p:nvSpPr>
          <p:spPr bwMode="auto">
            <a:xfrm>
              <a:off x="9613437" y="3809850"/>
              <a:ext cx="192093" cy="168809"/>
            </a:xfrm>
            <a:custGeom>
              <a:avLst/>
              <a:gdLst>
                <a:gd name="T0" fmla="*/ 24 w 66"/>
                <a:gd name="T1" fmla="*/ 0 h 58"/>
                <a:gd name="T2" fmla="*/ 48 w 66"/>
                <a:gd name="T3" fmla="*/ 17 h 58"/>
                <a:gd name="T4" fmla="*/ 66 w 66"/>
                <a:gd name="T5" fmla="*/ 27 h 58"/>
                <a:gd name="T6" fmla="*/ 52 w 66"/>
                <a:gd name="T7" fmla="*/ 48 h 58"/>
                <a:gd name="T8" fmla="*/ 45 w 66"/>
                <a:gd name="T9" fmla="*/ 48 h 58"/>
                <a:gd name="T10" fmla="*/ 31 w 66"/>
                <a:gd name="T11" fmla="*/ 48 h 58"/>
                <a:gd name="T12" fmla="*/ 24 w 66"/>
                <a:gd name="T13" fmla="*/ 58 h 58"/>
                <a:gd name="T14" fmla="*/ 7 w 66"/>
                <a:gd name="T15" fmla="*/ 48 h 58"/>
                <a:gd name="T16" fmla="*/ 0 w 66"/>
                <a:gd name="T17" fmla="*/ 34 h 58"/>
                <a:gd name="T18" fmla="*/ 0 w 66"/>
                <a:gd name="T19" fmla="*/ 27 h 58"/>
                <a:gd name="T20" fmla="*/ 3 w 66"/>
                <a:gd name="T21" fmla="*/ 13 h 58"/>
                <a:gd name="T22" fmla="*/ 10 w 66"/>
                <a:gd name="T23" fmla="*/ 6 h 58"/>
                <a:gd name="T24" fmla="*/ 24 w 66"/>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8">
                  <a:moveTo>
                    <a:pt x="24" y="0"/>
                  </a:moveTo>
                  <a:lnTo>
                    <a:pt x="48" y="17"/>
                  </a:lnTo>
                  <a:lnTo>
                    <a:pt x="66" y="27"/>
                  </a:lnTo>
                  <a:lnTo>
                    <a:pt x="52" y="48"/>
                  </a:lnTo>
                  <a:lnTo>
                    <a:pt x="45" y="48"/>
                  </a:lnTo>
                  <a:lnTo>
                    <a:pt x="31" y="48"/>
                  </a:lnTo>
                  <a:lnTo>
                    <a:pt x="24" y="58"/>
                  </a:lnTo>
                  <a:lnTo>
                    <a:pt x="7" y="48"/>
                  </a:lnTo>
                  <a:lnTo>
                    <a:pt x="0" y="34"/>
                  </a:lnTo>
                  <a:lnTo>
                    <a:pt x="0" y="27"/>
                  </a:lnTo>
                  <a:lnTo>
                    <a:pt x="3" y="13"/>
                  </a:lnTo>
                  <a:lnTo>
                    <a:pt x="10" y="6"/>
                  </a:lnTo>
                  <a:lnTo>
                    <a:pt x="24"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4" name="Freeform 217">
              <a:extLst>
                <a:ext uri="{FF2B5EF4-FFF2-40B4-BE49-F238E27FC236}">
                  <a16:creationId xmlns:a16="http://schemas.microsoft.com/office/drawing/2014/main" id="{D850C30E-AAC5-2701-9684-F6F1F9BDE1E8}"/>
                </a:ext>
                <a:ext uri="{C183D7F6-B498-43B3-948B-1728B52AA6E4}">
                  <adec:decorative xmlns:adec="http://schemas.microsoft.com/office/drawing/2017/decorative" val="1"/>
                </a:ext>
              </a:extLst>
            </p:cNvPr>
            <p:cNvSpPr>
              <a:spLocks/>
            </p:cNvSpPr>
            <p:nvPr/>
          </p:nvSpPr>
          <p:spPr bwMode="auto">
            <a:xfrm>
              <a:off x="9176862" y="3868059"/>
              <a:ext cx="445307" cy="375455"/>
            </a:xfrm>
            <a:custGeom>
              <a:avLst/>
              <a:gdLst>
                <a:gd name="T0" fmla="*/ 77 w 153"/>
                <a:gd name="T1" fmla="*/ 7 h 129"/>
                <a:gd name="T2" fmla="*/ 91 w 153"/>
                <a:gd name="T3" fmla="*/ 25 h 129"/>
                <a:gd name="T4" fmla="*/ 94 w 153"/>
                <a:gd name="T5" fmla="*/ 32 h 129"/>
                <a:gd name="T6" fmla="*/ 84 w 153"/>
                <a:gd name="T7" fmla="*/ 38 h 129"/>
                <a:gd name="T8" fmla="*/ 98 w 153"/>
                <a:gd name="T9" fmla="*/ 52 h 129"/>
                <a:gd name="T10" fmla="*/ 112 w 153"/>
                <a:gd name="T11" fmla="*/ 66 h 129"/>
                <a:gd name="T12" fmla="*/ 153 w 153"/>
                <a:gd name="T13" fmla="*/ 118 h 129"/>
                <a:gd name="T14" fmla="*/ 143 w 153"/>
                <a:gd name="T15" fmla="*/ 129 h 129"/>
                <a:gd name="T16" fmla="*/ 126 w 153"/>
                <a:gd name="T17" fmla="*/ 115 h 129"/>
                <a:gd name="T18" fmla="*/ 101 w 153"/>
                <a:gd name="T19" fmla="*/ 97 h 129"/>
                <a:gd name="T20" fmla="*/ 91 w 153"/>
                <a:gd name="T21" fmla="*/ 91 h 129"/>
                <a:gd name="T22" fmla="*/ 66 w 153"/>
                <a:gd name="T23" fmla="*/ 70 h 129"/>
                <a:gd name="T24" fmla="*/ 59 w 153"/>
                <a:gd name="T25" fmla="*/ 73 h 129"/>
                <a:gd name="T26" fmla="*/ 53 w 153"/>
                <a:gd name="T27" fmla="*/ 70 h 129"/>
                <a:gd name="T28" fmla="*/ 39 w 153"/>
                <a:gd name="T29" fmla="*/ 77 h 129"/>
                <a:gd name="T30" fmla="*/ 18 w 153"/>
                <a:gd name="T31" fmla="*/ 59 h 129"/>
                <a:gd name="T32" fmla="*/ 11 w 153"/>
                <a:gd name="T33" fmla="*/ 63 h 129"/>
                <a:gd name="T34" fmla="*/ 0 w 153"/>
                <a:gd name="T35" fmla="*/ 38 h 129"/>
                <a:gd name="T36" fmla="*/ 7 w 153"/>
                <a:gd name="T37" fmla="*/ 38 h 129"/>
                <a:gd name="T38" fmla="*/ 11 w 153"/>
                <a:gd name="T39" fmla="*/ 38 h 129"/>
                <a:gd name="T40" fmla="*/ 18 w 153"/>
                <a:gd name="T41" fmla="*/ 45 h 129"/>
                <a:gd name="T42" fmla="*/ 21 w 153"/>
                <a:gd name="T43" fmla="*/ 42 h 129"/>
                <a:gd name="T44" fmla="*/ 21 w 153"/>
                <a:gd name="T45" fmla="*/ 38 h 129"/>
                <a:gd name="T46" fmla="*/ 25 w 153"/>
                <a:gd name="T47" fmla="*/ 38 h 129"/>
                <a:gd name="T48" fmla="*/ 28 w 153"/>
                <a:gd name="T49" fmla="*/ 38 h 129"/>
                <a:gd name="T50" fmla="*/ 32 w 153"/>
                <a:gd name="T51" fmla="*/ 35 h 129"/>
                <a:gd name="T52" fmla="*/ 39 w 153"/>
                <a:gd name="T53" fmla="*/ 35 h 129"/>
                <a:gd name="T54" fmla="*/ 42 w 153"/>
                <a:gd name="T55" fmla="*/ 35 h 129"/>
                <a:gd name="T56" fmla="*/ 46 w 153"/>
                <a:gd name="T57" fmla="*/ 35 h 129"/>
                <a:gd name="T58" fmla="*/ 49 w 153"/>
                <a:gd name="T59" fmla="*/ 35 h 129"/>
                <a:gd name="T60" fmla="*/ 56 w 153"/>
                <a:gd name="T61" fmla="*/ 35 h 129"/>
                <a:gd name="T62" fmla="*/ 56 w 153"/>
                <a:gd name="T63" fmla="*/ 32 h 129"/>
                <a:gd name="T64" fmla="*/ 56 w 153"/>
                <a:gd name="T65" fmla="*/ 28 h 129"/>
                <a:gd name="T66" fmla="*/ 56 w 153"/>
                <a:gd name="T67" fmla="*/ 25 h 129"/>
                <a:gd name="T68" fmla="*/ 56 w 153"/>
                <a:gd name="T69" fmla="*/ 7 h 129"/>
                <a:gd name="T70" fmla="*/ 56 w 153"/>
                <a:gd name="T71" fmla="*/ 4 h 129"/>
                <a:gd name="T72" fmla="*/ 59 w 153"/>
                <a:gd name="T73" fmla="*/ 0 h 129"/>
                <a:gd name="T74" fmla="*/ 63 w 153"/>
                <a:gd name="T75" fmla="*/ 0 h 129"/>
                <a:gd name="T76" fmla="*/ 66 w 153"/>
                <a:gd name="T77" fmla="*/ 0 h 129"/>
                <a:gd name="T78" fmla="*/ 70 w 153"/>
                <a:gd name="T79" fmla="*/ 7 h 129"/>
                <a:gd name="T80" fmla="*/ 73 w 153"/>
                <a:gd name="T81" fmla="*/ 7 h 129"/>
                <a:gd name="T82" fmla="*/ 77 w 153"/>
                <a:gd name="T83" fmla="*/ 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29">
                  <a:moveTo>
                    <a:pt x="77" y="7"/>
                  </a:moveTo>
                  <a:lnTo>
                    <a:pt x="91" y="25"/>
                  </a:lnTo>
                  <a:lnTo>
                    <a:pt x="94" y="32"/>
                  </a:lnTo>
                  <a:lnTo>
                    <a:pt x="84" y="38"/>
                  </a:lnTo>
                  <a:lnTo>
                    <a:pt x="98" y="52"/>
                  </a:lnTo>
                  <a:lnTo>
                    <a:pt x="112" y="66"/>
                  </a:lnTo>
                  <a:lnTo>
                    <a:pt x="153" y="118"/>
                  </a:lnTo>
                  <a:lnTo>
                    <a:pt x="143" y="129"/>
                  </a:lnTo>
                  <a:lnTo>
                    <a:pt x="126" y="115"/>
                  </a:lnTo>
                  <a:lnTo>
                    <a:pt x="101" y="97"/>
                  </a:lnTo>
                  <a:lnTo>
                    <a:pt x="91" y="91"/>
                  </a:lnTo>
                  <a:lnTo>
                    <a:pt x="66" y="70"/>
                  </a:lnTo>
                  <a:lnTo>
                    <a:pt x="59" y="73"/>
                  </a:lnTo>
                  <a:lnTo>
                    <a:pt x="53" y="70"/>
                  </a:lnTo>
                  <a:lnTo>
                    <a:pt x="39" y="77"/>
                  </a:lnTo>
                  <a:lnTo>
                    <a:pt x="18" y="59"/>
                  </a:lnTo>
                  <a:lnTo>
                    <a:pt x="11" y="63"/>
                  </a:lnTo>
                  <a:lnTo>
                    <a:pt x="0" y="38"/>
                  </a:lnTo>
                  <a:lnTo>
                    <a:pt x="7" y="38"/>
                  </a:lnTo>
                  <a:lnTo>
                    <a:pt x="11" y="38"/>
                  </a:lnTo>
                  <a:lnTo>
                    <a:pt x="18" y="45"/>
                  </a:lnTo>
                  <a:lnTo>
                    <a:pt x="21" y="42"/>
                  </a:lnTo>
                  <a:lnTo>
                    <a:pt x="21" y="38"/>
                  </a:lnTo>
                  <a:lnTo>
                    <a:pt x="25" y="38"/>
                  </a:lnTo>
                  <a:lnTo>
                    <a:pt x="28" y="38"/>
                  </a:lnTo>
                  <a:lnTo>
                    <a:pt x="32" y="35"/>
                  </a:lnTo>
                  <a:lnTo>
                    <a:pt x="39" y="35"/>
                  </a:lnTo>
                  <a:lnTo>
                    <a:pt x="42" y="35"/>
                  </a:lnTo>
                  <a:lnTo>
                    <a:pt x="46" y="35"/>
                  </a:lnTo>
                  <a:lnTo>
                    <a:pt x="49" y="35"/>
                  </a:lnTo>
                  <a:lnTo>
                    <a:pt x="56" y="35"/>
                  </a:lnTo>
                  <a:lnTo>
                    <a:pt x="56" y="32"/>
                  </a:lnTo>
                  <a:lnTo>
                    <a:pt x="56" y="28"/>
                  </a:lnTo>
                  <a:lnTo>
                    <a:pt x="56" y="25"/>
                  </a:lnTo>
                  <a:lnTo>
                    <a:pt x="56" y="7"/>
                  </a:lnTo>
                  <a:lnTo>
                    <a:pt x="56" y="4"/>
                  </a:lnTo>
                  <a:lnTo>
                    <a:pt x="59" y="0"/>
                  </a:lnTo>
                  <a:lnTo>
                    <a:pt x="63" y="0"/>
                  </a:lnTo>
                  <a:lnTo>
                    <a:pt x="66" y="0"/>
                  </a:lnTo>
                  <a:lnTo>
                    <a:pt x="70" y="7"/>
                  </a:lnTo>
                  <a:lnTo>
                    <a:pt x="73" y="7"/>
                  </a:lnTo>
                  <a:lnTo>
                    <a:pt x="77"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5" name="Freeform 218">
              <a:extLst>
                <a:ext uri="{FF2B5EF4-FFF2-40B4-BE49-F238E27FC236}">
                  <a16:creationId xmlns:a16="http://schemas.microsoft.com/office/drawing/2014/main" id="{B5B03BC8-3D8E-5428-44ED-BF271F810679}"/>
                </a:ext>
                <a:ext uri="{C183D7F6-B498-43B3-948B-1728B52AA6E4}">
                  <adec:decorative xmlns:adec="http://schemas.microsoft.com/office/drawing/2017/decorative" val="1"/>
                </a:ext>
              </a:extLst>
            </p:cNvPr>
            <p:cNvSpPr>
              <a:spLocks/>
            </p:cNvSpPr>
            <p:nvPr/>
          </p:nvSpPr>
          <p:spPr bwMode="auto">
            <a:xfrm>
              <a:off x="9523211" y="3606115"/>
              <a:ext cx="241572" cy="130973"/>
            </a:xfrm>
            <a:custGeom>
              <a:avLst/>
              <a:gdLst>
                <a:gd name="T0" fmla="*/ 27 w 83"/>
                <a:gd name="T1" fmla="*/ 0 h 45"/>
                <a:gd name="T2" fmla="*/ 52 w 83"/>
                <a:gd name="T3" fmla="*/ 11 h 45"/>
                <a:gd name="T4" fmla="*/ 69 w 83"/>
                <a:gd name="T5" fmla="*/ 11 h 45"/>
                <a:gd name="T6" fmla="*/ 73 w 83"/>
                <a:gd name="T7" fmla="*/ 14 h 45"/>
                <a:gd name="T8" fmla="*/ 83 w 83"/>
                <a:gd name="T9" fmla="*/ 28 h 45"/>
                <a:gd name="T10" fmla="*/ 73 w 83"/>
                <a:gd name="T11" fmla="*/ 31 h 45"/>
                <a:gd name="T12" fmla="*/ 62 w 83"/>
                <a:gd name="T13" fmla="*/ 31 h 45"/>
                <a:gd name="T14" fmla="*/ 52 w 83"/>
                <a:gd name="T15" fmla="*/ 38 h 45"/>
                <a:gd name="T16" fmla="*/ 45 w 83"/>
                <a:gd name="T17" fmla="*/ 31 h 45"/>
                <a:gd name="T18" fmla="*/ 27 w 83"/>
                <a:gd name="T19" fmla="*/ 45 h 45"/>
                <a:gd name="T20" fmla="*/ 0 w 83"/>
                <a:gd name="T21" fmla="*/ 31 h 45"/>
                <a:gd name="T22" fmla="*/ 3 w 83"/>
                <a:gd name="T23" fmla="*/ 24 h 45"/>
                <a:gd name="T24" fmla="*/ 13 w 83"/>
                <a:gd name="T25" fmla="*/ 11 h 45"/>
                <a:gd name="T26" fmla="*/ 24 w 83"/>
                <a:gd name="T27" fmla="*/ 4 h 45"/>
                <a:gd name="T28" fmla="*/ 27 w 8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45">
                  <a:moveTo>
                    <a:pt x="27" y="0"/>
                  </a:moveTo>
                  <a:lnTo>
                    <a:pt x="52" y="11"/>
                  </a:lnTo>
                  <a:lnTo>
                    <a:pt x="69" y="11"/>
                  </a:lnTo>
                  <a:lnTo>
                    <a:pt x="73" y="14"/>
                  </a:lnTo>
                  <a:lnTo>
                    <a:pt x="83" y="28"/>
                  </a:lnTo>
                  <a:lnTo>
                    <a:pt x="73" y="31"/>
                  </a:lnTo>
                  <a:lnTo>
                    <a:pt x="62" y="31"/>
                  </a:lnTo>
                  <a:lnTo>
                    <a:pt x="52" y="38"/>
                  </a:lnTo>
                  <a:lnTo>
                    <a:pt x="45" y="31"/>
                  </a:lnTo>
                  <a:lnTo>
                    <a:pt x="27" y="45"/>
                  </a:lnTo>
                  <a:lnTo>
                    <a:pt x="0" y="31"/>
                  </a:lnTo>
                  <a:lnTo>
                    <a:pt x="3" y="24"/>
                  </a:lnTo>
                  <a:lnTo>
                    <a:pt x="13" y="11"/>
                  </a:lnTo>
                  <a:lnTo>
                    <a:pt x="24" y="4"/>
                  </a:lnTo>
                  <a:lnTo>
                    <a:pt x="2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6" name="Freeform 219">
              <a:extLst>
                <a:ext uri="{FF2B5EF4-FFF2-40B4-BE49-F238E27FC236}">
                  <a16:creationId xmlns:a16="http://schemas.microsoft.com/office/drawing/2014/main" id="{66AC9EE8-8910-9A93-BED5-3B60901F1748}"/>
                </a:ext>
                <a:ext uri="{C183D7F6-B498-43B3-948B-1728B52AA6E4}">
                  <adec:decorative xmlns:adec="http://schemas.microsoft.com/office/drawing/2017/decorative" val="1"/>
                </a:ext>
              </a:extLst>
            </p:cNvPr>
            <p:cNvSpPr>
              <a:spLocks/>
            </p:cNvSpPr>
            <p:nvPr/>
          </p:nvSpPr>
          <p:spPr bwMode="auto">
            <a:xfrm>
              <a:off x="9552316" y="3908805"/>
              <a:ext cx="221198" cy="253214"/>
            </a:xfrm>
            <a:custGeom>
              <a:avLst/>
              <a:gdLst>
                <a:gd name="T0" fmla="*/ 21 w 76"/>
                <a:gd name="T1" fmla="*/ 0 h 87"/>
                <a:gd name="T2" fmla="*/ 28 w 76"/>
                <a:gd name="T3" fmla="*/ 14 h 87"/>
                <a:gd name="T4" fmla="*/ 45 w 76"/>
                <a:gd name="T5" fmla="*/ 24 h 87"/>
                <a:gd name="T6" fmla="*/ 66 w 76"/>
                <a:gd name="T7" fmla="*/ 35 h 87"/>
                <a:gd name="T8" fmla="*/ 76 w 76"/>
                <a:gd name="T9" fmla="*/ 49 h 87"/>
                <a:gd name="T10" fmla="*/ 73 w 76"/>
                <a:gd name="T11" fmla="*/ 66 h 87"/>
                <a:gd name="T12" fmla="*/ 73 w 76"/>
                <a:gd name="T13" fmla="*/ 77 h 87"/>
                <a:gd name="T14" fmla="*/ 56 w 76"/>
                <a:gd name="T15" fmla="*/ 73 h 87"/>
                <a:gd name="T16" fmla="*/ 42 w 76"/>
                <a:gd name="T17" fmla="*/ 87 h 87"/>
                <a:gd name="T18" fmla="*/ 35 w 76"/>
                <a:gd name="T19" fmla="*/ 73 h 87"/>
                <a:gd name="T20" fmla="*/ 24 w 76"/>
                <a:gd name="T21" fmla="*/ 42 h 87"/>
                <a:gd name="T22" fmla="*/ 21 w 76"/>
                <a:gd name="T23" fmla="*/ 42 h 87"/>
                <a:gd name="T24" fmla="*/ 14 w 76"/>
                <a:gd name="T25" fmla="*/ 38 h 87"/>
                <a:gd name="T26" fmla="*/ 14 w 76"/>
                <a:gd name="T27" fmla="*/ 31 h 87"/>
                <a:gd name="T28" fmla="*/ 10 w 76"/>
                <a:gd name="T29" fmla="*/ 21 h 87"/>
                <a:gd name="T30" fmla="*/ 3 w 76"/>
                <a:gd name="T31" fmla="*/ 18 h 87"/>
                <a:gd name="T32" fmla="*/ 0 w 76"/>
                <a:gd name="T33" fmla="*/ 11 h 87"/>
                <a:gd name="T34" fmla="*/ 14 w 76"/>
                <a:gd name="T35" fmla="*/ 7 h 87"/>
                <a:gd name="T36" fmla="*/ 21 w 76"/>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87">
                  <a:moveTo>
                    <a:pt x="21" y="0"/>
                  </a:moveTo>
                  <a:lnTo>
                    <a:pt x="28" y="14"/>
                  </a:lnTo>
                  <a:lnTo>
                    <a:pt x="45" y="24"/>
                  </a:lnTo>
                  <a:lnTo>
                    <a:pt x="66" y="35"/>
                  </a:lnTo>
                  <a:lnTo>
                    <a:pt x="76" y="49"/>
                  </a:lnTo>
                  <a:lnTo>
                    <a:pt x="73" y="66"/>
                  </a:lnTo>
                  <a:lnTo>
                    <a:pt x="73" y="77"/>
                  </a:lnTo>
                  <a:lnTo>
                    <a:pt x="56" y="73"/>
                  </a:lnTo>
                  <a:lnTo>
                    <a:pt x="42" y="87"/>
                  </a:lnTo>
                  <a:lnTo>
                    <a:pt x="35" y="73"/>
                  </a:lnTo>
                  <a:lnTo>
                    <a:pt x="24" y="42"/>
                  </a:lnTo>
                  <a:lnTo>
                    <a:pt x="21" y="42"/>
                  </a:lnTo>
                  <a:lnTo>
                    <a:pt x="14" y="38"/>
                  </a:lnTo>
                  <a:lnTo>
                    <a:pt x="14" y="31"/>
                  </a:lnTo>
                  <a:lnTo>
                    <a:pt x="10" y="21"/>
                  </a:lnTo>
                  <a:lnTo>
                    <a:pt x="3" y="18"/>
                  </a:lnTo>
                  <a:lnTo>
                    <a:pt x="0" y="11"/>
                  </a:lnTo>
                  <a:lnTo>
                    <a:pt x="14" y="7"/>
                  </a:lnTo>
                  <a:lnTo>
                    <a:pt x="21"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07" name="Freeform 220">
              <a:extLst>
                <a:ext uri="{FF2B5EF4-FFF2-40B4-BE49-F238E27FC236}">
                  <a16:creationId xmlns:a16="http://schemas.microsoft.com/office/drawing/2014/main" id="{1CC1BE54-0127-B9C3-9B89-D34A4D1D55B6}"/>
                </a:ext>
                <a:ext uri="{C183D7F6-B498-43B3-948B-1728B52AA6E4}">
                  <adec:decorative xmlns:adec="http://schemas.microsoft.com/office/drawing/2017/decorative" val="1"/>
                </a:ext>
              </a:extLst>
            </p:cNvPr>
            <p:cNvSpPr>
              <a:spLocks/>
            </p:cNvSpPr>
            <p:nvPr/>
          </p:nvSpPr>
          <p:spPr bwMode="auto">
            <a:xfrm>
              <a:off x="9290372" y="6018917"/>
              <a:ext cx="212467" cy="323066"/>
            </a:xfrm>
            <a:custGeom>
              <a:avLst/>
              <a:gdLst>
                <a:gd name="T0" fmla="*/ 73 w 73"/>
                <a:gd name="T1" fmla="*/ 73 h 111"/>
                <a:gd name="T2" fmla="*/ 66 w 73"/>
                <a:gd name="T3" fmla="*/ 73 h 111"/>
                <a:gd name="T4" fmla="*/ 55 w 73"/>
                <a:gd name="T5" fmla="*/ 49 h 111"/>
                <a:gd name="T6" fmla="*/ 59 w 73"/>
                <a:gd name="T7" fmla="*/ 35 h 111"/>
                <a:gd name="T8" fmla="*/ 45 w 73"/>
                <a:gd name="T9" fmla="*/ 4 h 111"/>
                <a:gd name="T10" fmla="*/ 34 w 73"/>
                <a:gd name="T11" fmla="*/ 0 h 111"/>
                <a:gd name="T12" fmla="*/ 31 w 73"/>
                <a:gd name="T13" fmla="*/ 7 h 111"/>
                <a:gd name="T14" fmla="*/ 34 w 73"/>
                <a:gd name="T15" fmla="*/ 11 h 111"/>
                <a:gd name="T16" fmla="*/ 27 w 73"/>
                <a:gd name="T17" fmla="*/ 31 h 111"/>
                <a:gd name="T18" fmla="*/ 10 w 73"/>
                <a:gd name="T19" fmla="*/ 31 h 111"/>
                <a:gd name="T20" fmla="*/ 10 w 73"/>
                <a:gd name="T21" fmla="*/ 42 h 111"/>
                <a:gd name="T22" fmla="*/ 17 w 73"/>
                <a:gd name="T23" fmla="*/ 45 h 111"/>
                <a:gd name="T24" fmla="*/ 17 w 73"/>
                <a:gd name="T25" fmla="*/ 56 h 111"/>
                <a:gd name="T26" fmla="*/ 14 w 73"/>
                <a:gd name="T27" fmla="*/ 59 h 111"/>
                <a:gd name="T28" fmla="*/ 10 w 73"/>
                <a:gd name="T29" fmla="*/ 70 h 111"/>
                <a:gd name="T30" fmla="*/ 0 w 73"/>
                <a:gd name="T31" fmla="*/ 77 h 111"/>
                <a:gd name="T32" fmla="*/ 0 w 73"/>
                <a:gd name="T33" fmla="*/ 97 h 111"/>
                <a:gd name="T34" fmla="*/ 3 w 73"/>
                <a:gd name="T35" fmla="*/ 101 h 111"/>
                <a:gd name="T36" fmla="*/ 20 w 73"/>
                <a:gd name="T37" fmla="*/ 97 h 111"/>
                <a:gd name="T38" fmla="*/ 27 w 73"/>
                <a:gd name="T39" fmla="*/ 97 h 111"/>
                <a:gd name="T40" fmla="*/ 34 w 73"/>
                <a:gd name="T41" fmla="*/ 111 h 111"/>
                <a:gd name="T42" fmla="*/ 45 w 73"/>
                <a:gd name="T43" fmla="*/ 108 h 111"/>
                <a:gd name="T44" fmla="*/ 52 w 73"/>
                <a:gd name="T45" fmla="*/ 94 h 111"/>
                <a:gd name="T46" fmla="*/ 52 w 73"/>
                <a:gd name="T47" fmla="*/ 90 h 111"/>
                <a:gd name="T48" fmla="*/ 55 w 73"/>
                <a:gd name="T49" fmla="*/ 90 h 111"/>
                <a:gd name="T50" fmla="*/ 62 w 73"/>
                <a:gd name="T51" fmla="*/ 90 h 111"/>
                <a:gd name="T52" fmla="*/ 73 w 73"/>
                <a:gd name="T53" fmla="*/ 80 h 111"/>
                <a:gd name="T54" fmla="*/ 73 w 73"/>
                <a:gd name="T55"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11">
                  <a:moveTo>
                    <a:pt x="73" y="73"/>
                  </a:moveTo>
                  <a:lnTo>
                    <a:pt x="66" y="73"/>
                  </a:lnTo>
                  <a:lnTo>
                    <a:pt x="55" y="49"/>
                  </a:lnTo>
                  <a:lnTo>
                    <a:pt x="59" y="35"/>
                  </a:lnTo>
                  <a:lnTo>
                    <a:pt x="45" y="4"/>
                  </a:lnTo>
                  <a:lnTo>
                    <a:pt x="34" y="0"/>
                  </a:lnTo>
                  <a:lnTo>
                    <a:pt x="31" y="7"/>
                  </a:lnTo>
                  <a:lnTo>
                    <a:pt x="34" y="11"/>
                  </a:lnTo>
                  <a:lnTo>
                    <a:pt x="27" y="31"/>
                  </a:lnTo>
                  <a:lnTo>
                    <a:pt x="10" y="31"/>
                  </a:lnTo>
                  <a:lnTo>
                    <a:pt x="10" y="42"/>
                  </a:lnTo>
                  <a:lnTo>
                    <a:pt x="17" y="45"/>
                  </a:lnTo>
                  <a:lnTo>
                    <a:pt x="17" y="56"/>
                  </a:lnTo>
                  <a:lnTo>
                    <a:pt x="14" y="59"/>
                  </a:lnTo>
                  <a:lnTo>
                    <a:pt x="10" y="70"/>
                  </a:lnTo>
                  <a:lnTo>
                    <a:pt x="0" y="77"/>
                  </a:lnTo>
                  <a:lnTo>
                    <a:pt x="0" y="97"/>
                  </a:lnTo>
                  <a:lnTo>
                    <a:pt x="3" y="101"/>
                  </a:lnTo>
                  <a:lnTo>
                    <a:pt x="20" y="97"/>
                  </a:lnTo>
                  <a:lnTo>
                    <a:pt x="27" y="97"/>
                  </a:lnTo>
                  <a:lnTo>
                    <a:pt x="34" y="111"/>
                  </a:lnTo>
                  <a:lnTo>
                    <a:pt x="45" y="108"/>
                  </a:lnTo>
                  <a:lnTo>
                    <a:pt x="52" y="94"/>
                  </a:lnTo>
                  <a:lnTo>
                    <a:pt x="52" y="90"/>
                  </a:lnTo>
                  <a:lnTo>
                    <a:pt x="55" y="90"/>
                  </a:lnTo>
                  <a:lnTo>
                    <a:pt x="62" y="90"/>
                  </a:lnTo>
                  <a:lnTo>
                    <a:pt x="73" y="80"/>
                  </a:lnTo>
                  <a:lnTo>
                    <a:pt x="73" y="7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08" name="Freeform 221">
              <a:extLst>
                <a:ext uri="{FF2B5EF4-FFF2-40B4-BE49-F238E27FC236}">
                  <a16:creationId xmlns:a16="http://schemas.microsoft.com/office/drawing/2014/main" id="{2ECD2A43-2A09-A29B-43C9-05E438AE2560}"/>
                </a:ext>
                <a:ext uri="{C183D7F6-B498-43B3-948B-1728B52AA6E4}">
                  <adec:decorative xmlns:adec="http://schemas.microsoft.com/office/drawing/2017/decorative" val="1"/>
                </a:ext>
              </a:extLst>
            </p:cNvPr>
            <p:cNvSpPr>
              <a:spLocks/>
            </p:cNvSpPr>
            <p:nvPr/>
          </p:nvSpPr>
          <p:spPr bwMode="auto">
            <a:xfrm>
              <a:off x="9421343" y="6251757"/>
              <a:ext cx="101868" cy="142615"/>
            </a:xfrm>
            <a:custGeom>
              <a:avLst/>
              <a:gdLst>
                <a:gd name="T0" fmla="*/ 28 w 35"/>
                <a:gd name="T1" fmla="*/ 0 h 49"/>
                <a:gd name="T2" fmla="*/ 31 w 35"/>
                <a:gd name="T3" fmla="*/ 10 h 49"/>
                <a:gd name="T4" fmla="*/ 28 w 35"/>
                <a:gd name="T5" fmla="*/ 21 h 49"/>
                <a:gd name="T6" fmla="*/ 35 w 35"/>
                <a:gd name="T7" fmla="*/ 35 h 49"/>
                <a:gd name="T8" fmla="*/ 31 w 35"/>
                <a:gd name="T9" fmla="*/ 45 h 49"/>
                <a:gd name="T10" fmla="*/ 24 w 35"/>
                <a:gd name="T11" fmla="*/ 49 h 49"/>
                <a:gd name="T12" fmla="*/ 17 w 35"/>
                <a:gd name="T13" fmla="*/ 35 h 49"/>
                <a:gd name="T14" fmla="*/ 10 w 35"/>
                <a:gd name="T15" fmla="*/ 35 h 49"/>
                <a:gd name="T16" fmla="*/ 0 w 35"/>
                <a:gd name="T17" fmla="*/ 28 h 49"/>
                <a:gd name="T18" fmla="*/ 7 w 35"/>
                <a:gd name="T19" fmla="*/ 14 h 49"/>
                <a:gd name="T20" fmla="*/ 7 w 35"/>
                <a:gd name="T21" fmla="*/ 10 h 49"/>
                <a:gd name="T22" fmla="*/ 10 w 35"/>
                <a:gd name="T23" fmla="*/ 10 h 49"/>
                <a:gd name="T24" fmla="*/ 17 w 35"/>
                <a:gd name="T25" fmla="*/ 10 h 49"/>
                <a:gd name="T26" fmla="*/ 28 w 35"/>
                <a:gd name="T2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49">
                  <a:moveTo>
                    <a:pt x="28" y="0"/>
                  </a:moveTo>
                  <a:lnTo>
                    <a:pt x="31" y="10"/>
                  </a:lnTo>
                  <a:lnTo>
                    <a:pt x="28" y="21"/>
                  </a:lnTo>
                  <a:lnTo>
                    <a:pt x="35" y="35"/>
                  </a:lnTo>
                  <a:lnTo>
                    <a:pt x="31" y="45"/>
                  </a:lnTo>
                  <a:lnTo>
                    <a:pt x="24" y="49"/>
                  </a:lnTo>
                  <a:lnTo>
                    <a:pt x="17" y="35"/>
                  </a:lnTo>
                  <a:lnTo>
                    <a:pt x="10" y="35"/>
                  </a:lnTo>
                  <a:lnTo>
                    <a:pt x="0" y="28"/>
                  </a:lnTo>
                  <a:lnTo>
                    <a:pt x="7" y="14"/>
                  </a:lnTo>
                  <a:lnTo>
                    <a:pt x="7" y="10"/>
                  </a:lnTo>
                  <a:lnTo>
                    <a:pt x="10" y="10"/>
                  </a:lnTo>
                  <a:lnTo>
                    <a:pt x="17" y="10"/>
                  </a:lnTo>
                  <a:lnTo>
                    <a:pt x="2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09" name="Freeform 222">
              <a:extLst>
                <a:ext uri="{FF2B5EF4-FFF2-40B4-BE49-F238E27FC236}">
                  <a16:creationId xmlns:a16="http://schemas.microsoft.com/office/drawing/2014/main" id="{05144B4A-1231-CE85-5CFA-F8494525BA38}"/>
                </a:ext>
                <a:ext uri="{C183D7F6-B498-43B3-948B-1728B52AA6E4}">
                  <adec:decorative xmlns:adec="http://schemas.microsoft.com/office/drawing/2017/decorative" val="1"/>
                </a:ext>
              </a:extLst>
            </p:cNvPr>
            <p:cNvSpPr>
              <a:spLocks/>
            </p:cNvSpPr>
            <p:nvPr/>
          </p:nvSpPr>
          <p:spPr bwMode="auto">
            <a:xfrm>
              <a:off x="9421344" y="5919960"/>
              <a:ext cx="212467" cy="160078"/>
            </a:xfrm>
            <a:custGeom>
              <a:avLst/>
              <a:gdLst>
                <a:gd name="T0" fmla="*/ 7 w 73"/>
                <a:gd name="T1" fmla="*/ 3 h 55"/>
                <a:gd name="T2" fmla="*/ 17 w 73"/>
                <a:gd name="T3" fmla="*/ 0 h 55"/>
                <a:gd name="T4" fmla="*/ 35 w 73"/>
                <a:gd name="T5" fmla="*/ 6 h 55"/>
                <a:gd name="T6" fmla="*/ 45 w 73"/>
                <a:gd name="T7" fmla="*/ 10 h 55"/>
                <a:gd name="T8" fmla="*/ 48 w 73"/>
                <a:gd name="T9" fmla="*/ 13 h 55"/>
                <a:gd name="T10" fmla="*/ 55 w 73"/>
                <a:gd name="T11" fmla="*/ 17 h 55"/>
                <a:gd name="T12" fmla="*/ 59 w 73"/>
                <a:gd name="T13" fmla="*/ 10 h 55"/>
                <a:gd name="T14" fmla="*/ 69 w 73"/>
                <a:gd name="T15" fmla="*/ 10 h 55"/>
                <a:gd name="T16" fmla="*/ 73 w 73"/>
                <a:gd name="T17" fmla="*/ 13 h 55"/>
                <a:gd name="T18" fmla="*/ 62 w 73"/>
                <a:gd name="T19" fmla="*/ 27 h 55"/>
                <a:gd name="T20" fmla="*/ 62 w 73"/>
                <a:gd name="T21" fmla="*/ 34 h 55"/>
                <a:gd name="T22" fmla="*/ 59 w 73"/>
                <a:gd name="T23" fmla="*/ 41 h 55"/>
                <a:gd name="T24" fmla="*/ 59 w 73"/>
                <a:gd name="T25" fmla="*/ 52 h 55"/>
                <a:gd name="T26" fmla="*/ 45 w 73"/>
                <a:gd name="T27" fmla="*/ 55 h 55"/>
                <a:gd name="T28" fmla="*/ 42 w 73"/>
                <a:gd name="T29" fmla="*/ 55 h 55"/>
                <a:gd name="T30" fmla="*/ 38 w 73"/>
                <a:gd name="T31" fmla="*/ 48 h 55"/>
                <a:gd name="T32" fmla="*/ 35 w 73"/>
                <a:gd name="T33" fmla="*/ 45 h 55"/>
                <a:gd name="T34" fmla="*/ 24 w 73"/>
                <a:gd name="T35" fmla="*/ 52 h 55"/>
                <a:gd name="T36" fmla="*/ 21 w 73"/>
                <a:gd name="T37" fmla="*/ 41 h 55"/>
                <a:gd name="T38" fmla="*/ 0 w 73"/>
                <a:gd name="T39" fmla="*/ 38 h 55"/>
                <a:gd name="T40" fmla="*/ 7 w 73"/>
                <a:gd name="T41" fmla="*/ 6 h 55"/>
                <a:gd name="T42" fmla="*/ 7 w 73"/>
                <a:gd name="T4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5">
                  <a:moveTo>
                    <a:pt x="7" y="3"/>
                  </a:moveTo>
                  <a:lnTo>
                    <a:pt x="17" y="0"/>
                  </a:lnTo>
                  <a:lnTo>
                    <a:pt x="35" y="6"/>
                  </a:lnTo>
                  <a:lnTo>
                    <a:pt x="45" y="10"/>
                  </a:lnTo>
                  <a:lnTo>
                    <a:pt x="48" y="13"/>
                  </a:lnTo>
                  <a:lnTo>
                    <a:pt x="55" y="17"/>
                  </a:lnTo>
                  <a:lnTo>
                    <a:pt x="59" y="10"/>
                  </a:lnTo>
                  <a:lnTo>
                    <a:pt x="69" y="10"/>
                  </a:lnTo>
                  <a:lnTo>
                    <a:pt x="73" y="13"/>
                  </a:lnTo>
                  <a:lnTo>
                    <a:pt x="62" y="27"/>
                  </a:lnTo>
                  <a:lnTo>
                    <a:pt x="62" y="34"/>
                  </a:lnTo>
                  <a:lnTo>
                    <a:pt x="59" y="41"/>
                  </a:lnTo>
                  <a:lnTo>
                    <a:pt x="59" y="52"/>
                  </a:lnTo>
                  <a:lnTo>
                    <a:pt x="45" y="55"/>
                  </a:lnTo>
                  <a:lnTo>
                    <a:pt x="42" y="55"/>
                  </a:lnTo>
                  <a:lnTo>
                    <a:pt x="38" y="48"/>
                  </a:lnTo>
                  <a:lnTo>
                    <a:pt x="35" y="45"/>
                  </a:lnTo>
                  <a:lnTo>
                    <a:pt x="24" y="52"/>
                  </a:lnTo>
                  <a:lnTo>
                    <a:pt x="21" y="41"/>
                  </a:lnTo>
                  <a:lnTo>
                    <a:pt x="0" y="38"/>
                  </a:lnTo>
                  <a:lnTo>
                    <a:pt x="7" y="6"/>
                  </a:lnTo>
                  <a:lnTo>
                    <a:pt x="7"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10" name="Freeform 223">
              <a:extLst>
                <a:ext uri="{FF2B5EF4-FFF2-40B4-BE49-F238E27FC236}">
                  <a16:creationId xmlns:a16="http://schemas.microsoft.com/office/drawing/2014/main" id="{CAA39572-FE84-5B5F-C74C-9998D1C65E7D}"/>
                </a:ext>
                <a:ext uri="{C183D7F6-B498-43B3-948B-1728B52AA6E4}">
                  <adec:decorative xmlns:adec="http://schemas.microsoft.com/office/drawing/2017/decorative" val="1"/>
                </a:ext>
              </a:extLst>
            </p:cNvPr>
            <p:cNvSpPr>
              <a:spLocks/>
            </p:cNvSpPr>
            <p:nvPr/>
          </p:nvSpPr>
          <p:spPr bwMode="auto">
            <a:xfrm>
              <a:off x="9450448" y="6071305"/>
              <a:ext cx="162988" cy="209556"/>
            </a:xfrm>
            <a:custGeom>
              <a:avLst/>
              <a:gdLst>
                <a:gd name="T0" fmla="*/ 35 w 56"/>
                <a:gd name="T1" fmla="*/ 3 h 72"/>
                <a:gd name="T2" fmla="*/ 49 w 56"/>
                <a:gd name="T3" fmla="*/ 0 h 72"/>
                <a:gd name="T4" fmla="*/ 52 w 56"/>
                <a:gd name="T5" fmla="*/ 7 h 72"/>
                <a:gd name="T6" fmla="*/ 56 w 56"/>
                <a:gd name="T7" fmla="*/ 10 h 72"/>
                <a:gd name="T8" fmla="*/ 45 w 56"/>
                <a:gd name="T9" fmla="*/ 20 h 72"/>
                <a:gd name="T10" fmla="*/ 52 w 56"/>
                <a:gd name="T11" fmla="*/ 45 h 72"/>
                <a:gd name="T12" fmla="*/ 49 w 56"/>
                <a:gd name="T13" fmla="*/ 55 h 72"/>
                <a:gd name="T14" fmla="*/ 42 w 56"/>
                <a:gd name="T15" fmla="*/ 55 h 72"/>
                <a:gd name="T16" fmla="*/ 38 w 56"/>
                <a:gd name="T17" fmla="*/ 62 h 72"/>
                <a:gd name="T18" fmla="*/ 32 w 56"/>
                <a:gd name="T19" fmla="*/ 62 h 72"/>
                <a:gd name="T20" fmla="*/ 21 w 56"/>
                <a:gd name="T21" fmla="*/ 72 h 72"/>
                <a:gd name="T22" fmla="*/ 18 w 56"/>
                <a:gd name="T23" fmla="*/ 62 h 72"/>
                <a:gd name="T24" fmla="*/ 18 w 56"/>
                <a:gd name="T25" fmla="*/ 55 h 72"/>
                <a:gd name="T26" fmla="*/ 11 w 56"/>
                <a:gd name="T27" fmla="*/ 55 h 72"/>
                <a:gd name="T28" fmla="*/ 0 w 56"/>
                <a:gd name="T29" fmla="*/ 31 h 72"/>
                <a:gd name="T30" fmla="*/ 4 w 56"/>
                <a:gd name="T31" fmla="*/ 17 h 72"/>
                <a:gd name="T32" fmla="*/ 14 w 56"/>
                <a:gd name="T33" fmla="*/ 17 h 72"/>
                <a:gd name="T34" fmla="*/ 18 w 56"/>
                <a:gd name="T35" fmla="*/ 20 h 72"/>
                <a:gd name="T36" fmla="*/ 35 w 56"/>
                <a:gd name="T37" fmla="*/ 17 h 72"/>
                <a:gd name="T38" fmla="*/ 35 w 56"/>
                <a:gd name="T39"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72">
                  <a:moveTo>
                    <a:pt x="35" y="3"/>
                  </a:moveTo>
                  <a:lnTo>
                    <a:pt x="49" y="0"/>
                  </a:lnTo>
                  <a:lnTo>
                    <a:pt x="52" y="7"/>
                  </a:lnTo>
                  <a:lnTo>
                    <a:pt x="56" y="10"/>
                  </a:lnTo>
                  <a:lnTo>
                    <a:pt x="45" y="20"/>
                  </a:lnTo>
                  <a:lnTo>
                    <a:pt x="52" y="45"/>
                  </a:lnTo>
                  <a:lnTo>
                    <a:pt x="49" y="55"/>
                  </a:lnTo>
                  <a:lnTo>
                    <a:pt x="42" y="55"/>
                  </a:lnTo>
                  <a:lnTo>
                    <a:pt x="38" y="62"/>
                  </a:lnTo>
                  <a:lnTo>
                    <a:pt x="32" y="62"/>
                  </a:lnTo>
                  <a:lnTo>
                    <a:pt x="21" y="72"/>
                  </a:lnTo>
                  <a:lnTo>
                    <a:pt x="18" y="62"/>
                  </a:lnTo>
                  <a:lnTo>
                    <a:pt x="18" y="55"/>
                  </a:lnTo>
                  <a:lnTo>
                    <a:pt x="11" y="55"/>
                  </a:lnTo>
                  <a:lnTo>
                    <a:pt x="0" y="31"/>
                  </a:lnTo>
                  <a:lnTo>
                    <a:pt x="4" y="17"/>
                  </a:lnTo>
                  <a:lnTo>
                    <a:pt x="14" y="17"/>
                  </a:lnTo>
                  <a:lnTo>
                    <a:pt x="18" y="20"/>
                  </a:lnTo>
                  <a:lnTo>
                    <a:pt x="35" y="17"/>
                  </a:lnTo>
                  <a:lnTo>
                    <a:pt x="35"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1" name="Freeform 224">
              <a:extLst>
                <a:ext uri="{FF2B5EF4-FFF2-40B4-BE49-F238E27FC236}">
                  <a16:creationId xmlns:a16="http://schemas.microsoft.com/office/drawing/2014/main" id="{8760AB9A-20ED-2155-BBDD-9219DF08B975}"/>
                </a:ext>
                <a:ext uri="{C183D7F6-B498-43B3-948B-1728B52AA6E4}">
                  <adec:decorative xmlns:adec="http://schemas.microsoft.com/office/drawing/2017/decorative" val="1"/>
                </a:ext>
              </a:extLst>
            </p:cNvPr>
            <p:cNvSpPr>
              <a:spLocks/>
            </p:cNvSpPr>
            <p:nvPr/>
          </p:nvSpPr>
          <p:spPr bwMode="auto">
            <a:xfrm>
              <a:off x="9421344" y="6030560"/>
              <a:ext cx="130973" cy="98957"/>
            </a:xfrm>
            <a:custGeom>
              <a:avLst/>
              <a:gdLst>
                <a:gd name="T0" fmla="*/ 0 w 45"/>
                <a:gd name="T1" fmla="*/ 0 h 34"/>
                <a:gd name="T2" fmla="*/ 21 w 45"/>
                <a:gd name="T3" fmla="*/ 3 h 34"/>
                <a:gd name="T4" fmla="*/ 24 w 45"/>
                <a:gd name="T5" fmla="*/ 14 h 34"/>
                <a:gd name="T6" fmla="*/ 35 w 45"/>
                <a:gd name="T7" fmla="*/ 7 h 34"/>
                <a:gd name="T8" fmla="*/ 38 w 45"/>
                <a:gd name="T9" fmla="*/ 10 h 34"/>
                <a:gd name="T10" fmla="*/ 42 w 45"/>
                <a:gd name="T11" fmla="*/ 17 h 34"/>
                <a:gd name="T12" fmla="*/ 45 w 45"/>
                <a:gd name="T13" fmla="*/ 17 h 34"/>
                <a:gd name="T14" fmla="*/ 45 w 45"/>
                <a:gd name="T15" fmla="*/ 31 h 34"/>
                <a:gd name="T16" fmla="*/ 28 w 45"/>
                <a:gd name="T17" fmla="*/ 34 h 34"/>
                <a:gd name="T18" fmla="*/ 24 w 45"/>
                <a:gd name="T19" fmla="*/ 31 h 34"/>
                <a:gd name="T20" fmla="*/ 14 w 45"/>
                <a:gd name="T21" fmla="*/ 31 h 34"/>
                <a:gd name="T22" fmla="*/ 0 w 45"/>
                <a:gd name="T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4">
                  <a:moveTo>
                    <a:pt x="0" y="0"/>
                  </a:moveTo>
                  <a:lnTo>
                    <a:pt x="21" y="3"/>
                  </a:lnTo>
                  <a:lnTo>
                    <a:pt x="24" y="14"/>
                  </a:lnTo>
                  <a:lnTo>
                    <a:pt x="35" y="7"/>
                  </a:lnTo>
                  <a:lnTo>
                    <a:pt x="38" y="10"/>
                  </a:lnTo>
                  <a:lnTo>
                    <a:pt x="42" y="17"/>
                  </a:lnTo>
                  <a:lnTo>
                    <a:pt x="45" y="17"/>
                  </a:lnTo>
                  <a:lnTo>
                    <a:pt x="45" y="31"/>
                  </a:lnTo>
                  <a:lnTo>
                    <a:pt x="28" y="34"/>
                  </a:lnTo>
                  <a:lnTo>
                    <a:pt x="24" y="31"/>
                  </a:lnTo>
                  <a:lnTo>
                    <a:pt x="14" y="31"/>
                  </a:lnTo>
                  <a:lnTo>
                    <a:pt x="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12" name="Freeform 225">
              <a:extLst>
                <a:ext uri="{FF2B5EF4-FFF2-40B4-BE49-F238E27FC236}">
                  <a16:creationId xmlns:a16="http://schemas.microsoft.com/office/drawing/2014/main" id="{F1D5E482-403B-CECB-A0CA-F2019DEBBA82}"/>
                </a:ext>
                <a:ext uri="{C183D7F6-B498-43B3-948B-1728B52AA6E4}">
                  <adec:decorative xmlns:adec="http://schemas.microsoft.com/office/drawing/2017/decorative" val="1"/>
                </a:ext>
              </a:extLst>
            </p:cNvPr>
            <p:cNvSpPr>
              <a:spLocks/>
            </p:cNvSpPr>
            <p:nvPr/>
          </p:nvSpPr>
          <p:spPr bwMode="auto">
            <a:xfrm>
              <a:off x="9331118" y="6333251"/>
              <a:ext cx="160078" cy="98957"/>
            </a:xfrm>
            <a:custGeom>
              <a:avLst/>
              <a:gdLst>
                <a:gd name="T0" fmla="*/ 31 w 55"/>
                <a:gd name="T1" fmla="*/ 0 h 34"/>
                <a:gd name="T2" fmla="*/ 41 w 55"/>
                <a:gd name="T3" fmla="*/ 7 h 34"/>
                <a:gd name="T4" fmla="*/ 48 w 55"/>
                <a:gd name="T5" fmla="*/ 7 h 34"/>
                <a:gd name="T6" fmla="*/ 55 w 55"/>
                <a:gd name="T7" fmla="*/ 21 h 34"/>
                <a:gd name="T8" fmla="*/ 48 w 55"/>
                <a:gd name="T9" fmla="*/ 24 h 34"/>
                <a:gd name="T10" fmla="*/ 45 w 55"/>
                <a:gd name="T11" fmla="*/ 24 h 34"/>
                <a:gd name="T12" fmla="*/ 34 w 55"/>
                <a:gd name="T13" fmla="*/ 24 h 34"/>
                <a:gd name="T14" fmla="*/ 27 w 55"/>
                <a:gd name="T15" fmla="*/ 24 h 34"/>
                <a:gd name="T16" fmla="*/ 17 w 55"/>
                <a:gd name="T17" fmla="*/ 28 h 34"/>
                <a:gd name="T18" fmla="*/ 6 w 55"/>
                <a:gd name="T19" fmla="*/ 31 h 34"/>
                <a:gd name="T20" fmla="*/ 3 w 55"/>
                <a:gd name="T21" fmla="*/ 34 h 34"/>
                <a:gd name="T22" fmla="*/ 0 w 55"/>
                <a:gd name="T23" fmla="*/ 28 h 34"/>
                <a:gd name="T24" fmla="*/ 13 w 55"/>
                <a:gd name="T25" fmla="*/ 21 h 34"/>
                <a:gd name="T26" fmla="*/ 6 w 55"/>
                <a:gd name="T27" fmla="*/ 7 h 34"/>
                <a:gd name="T28" fmla="*/ 20 w 55"/>
                <a:gd name="T29" fmla="*/ 3 h 34"/>
                <a:gd name="T30" fmla="*/ 31 w 55"/>
                <a:gd name="T3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34">
                  <a:moveTo>
                    <a:pt x="31" y="0"/>
                  </a:moveTo>
                  <a:lnTo>
                    <a:pt x="41" y="7"/>
                  </a:lnTo>
                  <a:lnTo>
                    <a:pt x="48" y="7"/>
                  </a:lnTo>
                  <a:lnTo>
                    <a:pt x="55" y="21"/>
                  </a:lnTo>
                  <a:lnTo>
                    <a:pt x="48" y="24"/>
                  </a:lnTo>
                  <a:lnTo>
                    <a:pt x="45" y="24"/>
                  </a:lnTo>
                  <a:lnTo>
                    <a:pt x="34" y="24"/>
                  </a:lnTo>
                  <a:lnTo>
                    <a:pt x="27" y="24"/>
                  </a:lnTo>
                  <a:lnTo>
                    <a:pt x="17" y="28"/>
                  </a:lnTo>
                  <a:lnTo>
                    <a:pt x="6" y="31"/>
                  </a:lnTo>
                  <a:lnTo>
                    <a:pt x="3" y="34"/>
                  </a:lnTo>
                  <a:lnTo>
                    <a:pt x="0" y="28"/>
                  </a:lnTo>
                  <a:lnTo>
                    <a:pt x="13" y="21"/>
                  </a:lnTo>
                  <a:lnTo>
                    <a:pt x="6" y="7"/>
                  </a:lnTo>
                  <a:lnTo>
                    <a:pt x="20"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3" name="Freeform 226">
              <a:extLst>
                <a:ext uri="{FF2B5EF4-FFF2-40B4-BE49-F238E27FC236}">
                  <a16:creationId xmlns:a16="http://schemas.microsoft.com/office/drawing/2014/main" id="{C85EFF20-CC15-029F-0BB2-0A62C345029B}"/>
                </a:ext>
                <a:ext uri="{C183D7F6-B498-43B3-948B-1728B52AA6E4}">
                  <adec:decorative xmlns:adec="http://schemas.microsoft.com/office/drawing/2017/decorative" val="1"/>
                </a:ext>
              </a:extLst>
            </p:cNvPr>
            <p:cNvSpPr>
              <a:spLocks/>
            </p:cNvSpPr>
            <p:nvPr/>
          </p:nvSpPr>
          <p:spPr bwMode="auto">
            <a:xfrm>
              <a:off x="9360224" y="6423476"/>
              <a:ext cx="49479" cy="29105"/>
            </a:xfrm>
            <a:custGeom>
              <a:avLst/>
              <a:gdLst>
                <a:gd name="T0" fmla="*/ 0 w 17"/>
                <a:gd name="T1" fmla="*/ 10 h 10"/>
                <a:gd name="T2" fmla="*/ 3 w 17"/>
                <a:gd name="T3" fmla="*/ 3 h 10"/>
                <a:gd name="T4" fmla="*/ 10 w 17"/>
                <a:gd name="T5" fmla="*/ 0 h 10"/>
                <a:gd name="T6" fmla="*/ 17 w 17"/>
                <a:gd name="T7" fmla="*/ 0 h 10"/>
                <a:gd name="T8" fmla="*/ 17 w 17"/>
                <a:gd name="T9" fmla="*/ 3 h 10"/>
                <a:gd name="T10" fmla="*/ 14 w 17"/>
                <a:gd name="T11" fmla="*/ 7 h 10"/>
                <a:gd name="T12" fmla="*/ 7 w 17"/>
                <a:gd name="T13" fmla="*/ 10 h 10"/>
                <a:gd name="T14" fmla="*/ 3 w 17"/>
                <a:gd name="T15" fmla="*/ 10 h 10"/>
                <a:gd name="T16" fmla="*/ 0 w 17"/>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0"/>
                  </a:moveTo>
                  <a:lnTo>
                    <a:pt x="3" y="3"/>
                  </a:lnTo>
                  <a:lnTo>
                    <a:pt x="10" y="0"/>
                  </a:lnTo>
                  <a:lnTo>
                    <a:pt x="17" y="0"/>
                  </a:lnTo>
                  <a:lnTo>
                    <a:pt x="17" y="3"/>
                  </a:lnTo>
                  <a:lnTo>
                    <a:pt x="14" y="7"/>
                  </a:lnTo>
                  <a:lnTo>
                    <a:pt x="7"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4" name="Freeform 227">
              <a:extLst>
                <a:ext uri="{FF2B5EF4-FFF2-40B4-BE49-F238E27FC236}">
                  <a16:creationId xmlns:a16="http://schemas.microsoft.com/office/drawing/2014/main" id="{3217E35B-6EEE-6300-B1FB-8B3DAFC38F7F}"/>
                </a:ext>
                <a:ext uri="{C183D7F6-B498-43B3-948B-1728B52AA6E4}">
                  <adec:decorative xmlns:adec="http://schemas.microsoft.com/office/drawing/2017/decorative" val="1"/>
                </a:ext>
              </a:extLst>
            </p:cNvPr>
            <p:cNvSpPr>
              <a:spLocks/>
            </p:cNvSpPr>
            <p:nvPr/>
          </p:nvSpPr>
          <p:spPr bwMode="auto">
            <a:xfrm>
              <a:off x="9290371" y="5495027"/>
              <a:ext cx="78584" cy="69852"/>
            </a:xfrm>
            <a:custGeom>
              <a:avLst/>
              <a:gdLst>
                <a:gd name="T0" fmla="*/ 27 w 27"/>
                <a:gd name="T1" fmla="*/ 10 h 24"/>
                <a:gd name="T2" fmla="*/ 7 w 27"/>
                <a:gd name="T3" fmla="*/ 24 h 24"/>
                <a:gd name="T4" fmla="*/ 0 w 27"/>
                <a:gd name="T5" fmla="*/ 21 h 24"/>
                <a:gd name="T6" fmla="*/ 0 w 27"/>
                <a:gd name="T7" fmla="*/ 10 h 24"/>
                <a:gd name="T8" fmla="*/ 14 w 27"/>
                <a:gd name="T9" fmla="*/ 3 h 24"/>
                <a:gd name="T10" fmla="*/ 17 w 27"/>
                <a:gd name="T11" fmla="*/ 0 h 24"/>
                <a:gd name="T12" fmla="*/ 27 w 27"/>
                <a:gd name="T13" fmla="*/ 0 h 24"/>
                <a:gd name="T14" fmla="*/ 27 w 27"/>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27" y="10"/>
                  </a:moveTo>
                  <a:lnTo>
                    <a:pt x="7" y="24"/>
                  </a:lnTo>
                  <a:lnTo>
                    <a:pt x="0" y="21"/>
                  </a:lnTo>
                  <a:lnTo>
                    <a:pt x="0" y="10"/>
                  </a:lnTo>
                  <a:lnTo>
                    <a:pt x="14" y="3"/>
                  </a:lnTo>
                  <a:lnTo>
                    <a:pt x="17" y="0"/>
                  </a:lnTo>
                  <a:lnTo>
                    <a:pt x="27" y="0"/>
                  </a:lnTo>
                  <a:lnTo>
                    <a:pt x="27"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5" name="Freeform 228">
              <a:extLst>
                <a:ext uri="{FF2B5EF4-FFF2-40B4-BE49-F238E27FC236}">
                  <a16:creationId xmlns:a16="http://schemas.microsoft.com/office/drawing/2014/main" id="{E7EB1C74-5833-24A3-EBBA-87DCC31C19A4}"/>
                </a:ext>
                <a:ext uri="{C183D7F6-B498-43B3-948B-1728B52AA6E4}">
                  <adec:decorative xmlns:adec="http://schemas.microsoft.com/office/drawing/2017/decorative" val="1"/>
                </a:ext>
              </a:extLst>
            </p:cNvPr>
            <p:cNvSpPr>
              <a:spLocks/>
            </p:cNvSpPr>
            <p:nvPr/>
          </p:nvSpPr>
          <p:spPr bwMode="auto">
            <a:xfrm>
              <a:off x="9208878" y="5070095"/>
              <a:ext cx="212467" cy="392918"/>
            </a:xfrm>
            <a:custGeom>
              <a:avLst/>
              <a:gdLst>
                <a:gd name="T0" fmla="*/ 24 w 73"/>
                <a:gd name="T1" fmla="*/ 0 h 135"/>
                <a:gd name="T2" fmla="*/ 48 w 73"/>
                <a:gd name="T3" fmla="*/ 21 h 135"/>
                <a:gd name="T4" fmla="*/ 55 w 73"/>
                <a:gd name="T5" fmla="*/ 17 h 135"/>
                <a:gd name="T6" fmla="*/ 66 w 73"/>
                <a:gd name="T7" fmla="*/ 45 h 135"/>
                <a:gd name="T8" fmla="*/ 73 w 73"/>
                <a:gd name="T9" fmla="*/ 73 h 135"/>
                <a:gd name="T10" fmla="*/ 62 w 73"/>
                <a:gd name="T11" fmla="*/ 76 h 135"/>
                <a:gd name="T12" fmla="*/ 59 w 73"/>
                <a:gd name="T13" fmla="*/ 101 h 135"/>
                <a:gd name="T14" fmla="*/ 55 w 73"/>
                <a:gd name="T15" fmla="*/ 104 h 135"/>
                <a:gd name="T16" fmla="*/ 55 w 73"/>
                <a:gd name="T17" fmla="*/ 132 h 135"/>
                <a:gd name="T18" fmla="*/ 35 w 73"/>
                <a:gd name="T19" fmla="*/ 135 h 135"/>
                <a:gd name="T20" fmla="*/ 28 w 73"/>
                <a:gd name="T21" fmla="*/ 125 h 135"/>
                <a:gd name="T22" fmla="*/ 31 w 73"/>
                <a:gd name="T23" fmla="*/ 101 h 135"/>
                <a:gd name="T24" fmla="*/ 14 w 73"/>
                <a:gd name="T25" fmla="*/ 108 h 135"/>
                <a:gd name="T26" fmla="*/ 0 w 73"/>
                <a:gd name="T27" fmla="*/ 104 h 135"/>
                <a:gd name="T28" fmla="*/ 0 w 73"/>
                <a:gd name="T29" fmla="*/ 90 h 135"/>
                <a:gd name="T30" fmla="*/ 21 w 73"/>
                <a:gd name="T31" fmla="*/ 76 h 135"/>
                <a:gd name="T32" fmla="*/ 42 w 73"/>
                <a:gd name="T33" fmla="*/ 73 h 135"/>
                <a:gd name="T34" fmla="*/ 42 w 73"/>
                <a:gd name="T35" fmla="*/ 66 h 135"/>
                <a:gd name="T36" fmla="*/ 17 w 73"/>
                <a:gd name="T37" fmla="*/ 42 h 135"/>
                <a:gd name="T38" fmla="*/ 21 w 73"/>
                <a:gd name="T39" fmla="*/ 17 h 135"/>
                <a:gd name="T40" fmla="*/ 17 w 73"/>
                <a:gd name="T41" fmla="*/ 11 h 135"/>
                <a:gd name="T42" fmla="*/ 24 w 73"/>
                <a:gd name="T4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35">
                  <a:moveTo>
                    <a:pt x="24" y="0"/>
                  </a:moveTo>
                  <a:lnTo>
                    <a:pt x="48" y="21"/>
                  </a:lnTo>
                  <a:lnTo>
                    <a:pt x="55" y="17"/>
                  </a:lnTo>
                  <a:lnTo>
                    <a:pt x="66" y="45"/>
                  </a:lnTo>
                  <a:lnTo>
                    <a:pt x="73" y="73"/>
                  </a:lnTo>
                  <a:lnTo>
                    <a:pt x="62" y="76"/>
                  </a:lnTo>
                  <a:lnTo>
                    <a:pt x="59" y="101"/>
                  </a:lnTo>
                  <a:lnTo>
                    <a:pt x="55" y="104"/>
                  </a:lnTo>
                  <a:lnTo>
                    <a:pt x="55" y="132"/>
                  </a:lnTo>
                  <a:lnTo>
                    <a:pt x="35" y="135"/>
                  </a:lnTo>
                  <a:lnTo>
                    <a:pt x="28" y="125"/>
                  </a:lnTo>
                  <a:lnTo>
                    <a:pt x="31" y="101"/>
                  </a:lnTo>
                  <a:lnTo>
                    <a:pt x="14" y="108"/>
                  </a:lnTo>
                  <a:lnTo>
                    <a:pt x="0" y="104"/>
                  </a:lnTo>
                  <a:lnTo>
                    <a:pt x="0" y="90"/>
                  </a:lnTo>
                  <a:lnTo>
                    <a:pt x="21" y="76"/>
                  </a:lnTo>
                  <a:lnTo>
                    <a:pt x="42" y="73"/>
                  </a:lnTo>
                  <a:lnTo>
                    <a:pt x="42" y="66"/>
                  </a:lnTo>
                  <a:lnTo>
                    <a:pt x="17" y="42"/>
                  </a:lnTo>
                  <a:lnTo>
                    <a:pt x="21" y="17"/>
                  </a:lnTo>
                  <a:lnTo>
                    <a:pt x="17" y="11"/>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6" name="Freeform 229">
              <a:extLst>
                <a:ext uri="{FF2B5EF4-FFF2-40B4-BE49-F238E27FC236}">
                  <a16:creationId xmlns:a16="http://schemas.microsoft.com/office/drawing/2014/main" id="{6B6A9EB5-4B6B-4560-A9F4-BF659BA78AE6}"/>
                </a:ext>
                <a:ext uri="{C183D7F6-B498-43B3-948B-1728B52AA6E4}">
                  <adec:decorative xmlns:adec="http://schemas.microsoft.com/office/drawing/2017/decorative" val="1"/>
                </a:ext>
              </a:extLst>
            </p:cNvPr>
            <p:cNvSpPr>
              <a:spLocks/>
            </p:cNvSpPr>
            <p:nvPr/>
          </p:nvSpPr>
          <p:spPr bwMode="auto">
            <a:xfrm>
              <a:off x="9176861" y="4959496"/>
              <a:ext cx="113510" cy="151346"/>
            </a:xfrm>
            <a:custGeom>
              <a:avLst/>
              <a:gdLst>
                <a:gd name="T0" fmla="*/ 0 w 39"/>
                <a:gd name="T1" fmla="*/ 10 h 52"/>
                <a:gd name="T2" fmla="*/ 21 w 39"/>
                <a:gd name="T3" fmla="*/ 0 h 52"/>
                <a:gd name="T4" fmla="*/ 39 w 39"/>
                <a:gd name="T5" fmla="*/ 31 h 52"/>
                <a:gd name="T6" fmla="*/ 35 w 39"/>
                <a:gd name="T7" fmla="*/ 38 h 52"/>
                <a:gd name="T8" fmla="*/ 28 w 39"/>
                <a:gd name="T9" fmla="*/ 49 h 52"/>
                <a:gd name="T10" fmla="*/ 11 w 39"/>
                <a:gd name="T11" fmla="*/ 52 h 52"/>
                <a:gd name="T12" fmla="*/ 0 w 39"/>
                <a:gd name="T13" fmla="*/ 35 h 52"/>
                <a:gd name="T14" fmla="*/ 0 w 39"/>
                <a:gd name="T15" fmla="*/ 1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2">
                  <a:moveTo>
                    <a:pt x="0" y="10"/>
                  </a:moveTo>
                  <a:lnTo>
                    <a:pt x="21" y="0"/>
                  </a:lnTo>
                  <a:lnTo>
                    <a:pt x="39" y="31"/>
                  </a:lnTo>
                  <a:lnTo>
                    <a:pt x="35" y="38"/>
                  </a:lnTo>
                  <a:lnTo>
                    <a:pt x="28" y="49"/>
                  </a:lnTo>
                  <a:lnTo>
                    <a:pt x="11" y="52"/>
                  </a:lnTo>
                  <a:lnTo>
                    <a:pt x="0" y="35"/>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7" name="Freeform 230">
              <a:extLst>
                <a:ext uri="{FF2B5EF4-FFF2-40B4-BE49-F238E27FC236}">
                  <a16:creationId xmlns:a16="http://schemas.microsoft.com/office/drawing/2014/main" id="{260E4D92-F5D7-4962-0BA5-6148800D36B2}"/>
                </a:ext>
                <a:ext uri="{C183D7F6-B498-43B3-948B-1728B52AA6E4}">
                  <adec:decorative xmlns:adec="http://schemas.microsoft.com/office/drawing/2017/decorative" val="1"/>
                </a:ext>
              </a:extLst>
            </p:cNvPr>
            <p:cNvSpPr>
              <a:spLocks/>
            </p:cNvSpPr>
            <p:nvPr/>
          </p:nvSpPr>
          <p:spPr bwMode="auto">
            <a:xfrm>
              <a:off x="9107010" y="5332040"/>
              <a:ext cx="192093" cy="130973"/>
            </a:xfrm>
            <a:custGeom>
              <a:avLst/>
              <a:gdLst>
                <a:gd name="T0" fmla="*/ 0 w 66"/>
                <a:gd name="T1" fmla="*/ 7 h 45"/>
                <a:gd name="T2" fmla="*/ 35 w 66"/>
                <a:gd name="T3" fmla="*/ 0 h 45"/>
                <a:gd name="T4" fmla="*/ 35 w 66"/>
                <a:gd name="T5" fmla="*/ 14 h 45"/>
                <a:gd name="T6" fmla="*/ 49 w 66"/>
                <a:gd name="T7" fmla="*/ 18 h 45"/>
                <a:gd name="T8" fmla="*/ 66 w 66"/>
                <a:gd name="T9" fmla="*/ 11 h 45"/>
                <a:gd name="T10" fmla="*/ 63 w 66"/>
                <a:gd name="T11" fmla="*/ 35 h 45"/>
                <a:gd name="T12" fmla="*/ 45 w 66"/>
                <a:gd name="T13" fmla="*/ 45 h 45"/>
                <a:gd name="T14" fmla="*/ 31 w 66"/>
                <a:gd name="T15" fmla="*/ 45 h 45"/>
                <a:gd name="T16" fmla="*/ 21 w 66"/>
                <a:gd name="T17" fmla="*/ 39 h 45"/>
                <a:gd name="T18" fmla="*/ 21 w 66"/>
                <a:gd name="T19" fmla="*/ 28 h 45"/>
                <a:gd name="T20" fmla="*/ 4 w 66"/>
                <a:gd name="T21" fmla="*/ 25 h 45"/>
                <a:gd name="T22" fmla="*/ 0 w 66"/>
                <a:gd name="T23" fmla="*/ 21 h 45"/>
                <a:gd name="T24" fmla="*/ 0 w 66"/>
                <a:gd name="T25"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45">
                  <a:moveTo>
                    <a:pt x="0" y="7"/>
                  </a:moveTo>
                  <a:lnTo>
                    <a:pt x="35" y="0"/>
                  </a:lnTo>
                  <a:lnTo>
                    <a:pt x="35" y="14"/>
                  </a:lnTo>
                  <a:lnTo>
                    <a:pt x="49" y="18"/>
                  </a:lnTo>
                  <a:lnTo>
                    <a:pt x="66" y="11"/>
                  </a:lnTo>
                  <a:lnTo>
                    <a:pt x="63" y="35"/>
                  </a:lnTo>
                  <a:lnTo>
                    <a:pt x="45" y="45"/>
                  </a:lnTo>
                  <a:lnTo>
                    <a:pt x="31" y="45"/>
                  </a:lnTo>
                  <a:lnTo>
                    <a:pt x="21" y="39"/>
                  </a:lnTo>
                  <a:lnTo>
                    <a:pt x="21" y="28"/>
                  </a:lnTo>
                  <a:lnTo>
                    <a:pt x="4" y="25"/>
                  </a:lnTo>
                  <a:lnTo>
                    <a:pt x="0" y="2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8" name="Freeform 231">
              <a:extLst>
                <a:ext uri="{FF2B5EF4-FFF2-40B4-BE49-F238E27FC236}">
                  <a16:creationId xmlns:a16="http://schemas.microsoft.com/office/drawing/2014/main" id="{B256188C-09DA-194B-40E0-DF9A2A25683E}"/>
                </a:ext>
                <a:ext uri="{C183D7F6-B498-43B3-948B-1728B52AA6E4}">
                  <adec:decorative xmlns:adec="http://schemas.microsoft.com/office/drawing/2017/decorative" val="1"/>
                </a:ext>
              </a:extLst>
            </p:cNvPr>
            <p:cNvSpPr>
              <a:spLocks/>
            </p:cNvSpPr>
            <p:nvPr/>
          </p:nvSpPr>
          <p:spPr bwMode="auto">
            <a:xfrm>
              <a:off x="9237983" y="4869270"/>
              <a:ext cx="285229" cy="261945"/>
            </a:xfrm>
            <a:custGeom>
              <a:avLst/>
              <a:gdLst>
                <a:gd name="T0" fmla="*/ 11 w 98"/>
                <a:gd name="T1" fmla="*/ 14 h 90"/>
                <a:gd name="T2" fmla="*/ 28 w 98"/>
                <a:gd name="T3" fmla="*/ 21 h 90"/>
                <a:gd name="T4" fmla="*/ 32 w 98"/>
                <a:gd name="T5" fmla="*/ 14 h 90"/>
                <a:gd name="T6" fmla="*/ 45 w 98"/>
                <a:gd name="T7" fmla="*/ 14 h 90"/>
                <a:gd name="T8" fmla="*/ 52 w 98"/>
                <a:gd name="T9" fmla="*/ 10 h 90"/>
                <a:gd name="T10" fmla="*/ 63 w 98"/>
                <a:gd name="T11" fmla="*/ 0 h 90"/>
                <a:gd name="T12" fmla="*/ 73 w 98"/>
                <a:gd name="T13" fmla="*/ 3 h 90"/>
                <a:gd name="T14" fmla="*/ 73 w 98"/>
                <a:gd name="T15" fmla="*/ 21 h 90"/>
                <a:gd name="T16" fmla="*/ 84 w 98"/>
                <a:gd name="T17" fmla="*/ 28 h 90"/>
                <a:gd name="T18" fmla="*/ 84 w 98"/>
                <a:gd name="T19" fmla="*/ 45 h 90"/>
                <a:gd name="T20" fmla="*/ 98 w 98"/>
                <a:gd name="T21" fmla="*/ 52 h 90"/>
                <a:gd name="T22" fmla="*/ 94 w 98"/>
                <a:gd name="T23" fmla="*/ 59 h 90"/>
                <a:gd name="T24" fmla="*/ 80 w 98"/>
                <a:gd name="T25" fmla="*/ 80 h 90"/>
                <a:gd name="T26" fmla="*/ 63 w 98"/>
                <a:gd name="T27" fmla="*/ 73 h 90"/>
                <a:gd name="T28" fmla="*/ 63 w 98"/>
                <a:gd name="T29" fmla="*/ 80 h 90"/>
                <a:gd name="T30" fmla="*/ 45 w 98"/>
                <a:gd name="T31" fmla="*/ 86 h 90"/>
                <a:gd name="T32" fmla="*/ 38 w 98"/>
                <a:gd name="T33" fmla="*/ 90 h 90"/>
                <a:gd name="T34" fmla="*/ 14 w 98"/>
                <a:gd name="T35" fmla="*/ 69 h 90"/>
                <a:gd name="T36" fmla="*/ 18 w 98"/>
                <a:gd name="T37" fmla="*/ 62 h 90"/>
                <a:gd name="T38" fmla="*/ 0 w 98"/>
                <a:gd name="T39" fmla="*/ 31 h 90"/>
                <a:gd name="T40" fmla="*/ 11 w 98"/>
                <a:gd name="T41" fmla="*/ 1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90">
                  <a:moveTo>
                    <a:pt x="11" y="14"/>
                  </a:moveTo>
                  <a:lnTo>
                    <a:pt x="28" y="21"/>
                  </a:lnTo>
                  <a:lnTo>
                    <a:pt x="32" y="14"/>
                  </a:lnTo>
                  <a:lnTo>
                    <a:pt x="45" y="14"/>
                  </a:lnTo>
                  <a:lnTo>
                    <a:pt x="52" y="10"/>
                  </a:lnTo>
                  <a:lnTo>
                    <a:pt x="63" y="0"/>
                  </a:lnTo>
                  <a:lnTo>
                    <a:pt x="73" y="3"/>
                  </a:lnTo>
                  <a:lnTo>
                    <a:pt x="73" y="21"/>
                  </a:lnTo>
                  <a:lnTo>
                    <a:pt x="84" y="28"/>
                  </a:lnTo>
                  <a:lnTo>
                    <a:pt x="84" y="45"/>
                  </a:lnTo>
                  <a:lnTo>
                    <a:pt x="98" y="52"/>
                  </a:lnTo>
                  <a:lnTo>
                    <a:pt x="94" y="59"/>
                  </a:lnTo>
                  <a:lnTo>
                    <a:pt x="80" y="80"/>
                  </a:lnTo>
                  <a:lnTo>
                    <a:pt x="63" y="73"/>
                  </a:lnTo>
                  <a:lnTo>
                    <a:pt x="63" y="80"/>
                  </a:lnTo>
                  <a:lnTo>
                    <a:pt x="45" y="86"/>
                  </a:lnTo>
                  <a:lnTo>
                    <a:pt x="38" y="90"/>
                  </a:lnTo>
                  <a:lnTo>
                    <a:pt x="14" y="69"/>
                  </a:lnTo>
                  <a:lnTo>
                    <a:pt x="18" y="62"/>
                  </a:lnTo>
                  <a:lnTo>
                    <a:pt x="0" y="31"/>
                  </a:lnTo>
                  <a:lnTo>
                    <a:pt x="11"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19" name="Freeform 232">
              <a:extLst>
                <a:ext uri="{FF2B5EF4-FFF2-40B4-BE49-F238E27FC236}">
                  <a16:creationId xmlns:a16="http://schemas.microsoft.com/office/drawing/2014/main" id="{9DCEC82C-4B80-616F-2AA5-389BA14E9F44}"/>
                </a:ext>
                <a:ext uri="{C183D7F6-B498-43B3-948B-1728B52AA6E4}">
                  <adec:decorative xmlns:adec="http://schemas.microsoft.com/office/drawing/2017/decorative" val="1"/>
                </a:ext>
              </a:extLst>
            </p:cNvPr>
            <p:cNvSpPr>
              <a:spLocks/>
            </p:cNvSpPr>
            <p:nvPr/>
          </p:nvSpPr>
          <p:spPr bwMode="auto">
            <a:xfrm>
              <a:off x="9057533" y="5180693"/>
              <a:ext cx="273587" cy="171720"/>
            </a:xfrm>
            <a:custGeom>
              <a:avLst/>
              <a:gdLst>
                <a:gd name="T0" fmla="*/ 10 w 94"/>
                <a:gd name="T1" fmla="*/ 11 h 59"/>
                <a:gd name="T2" fmla="*/ 17 w 94"/>
                <a:gd name="T3" fmla="*/ 0 h 59"/>
                <a:gd name="T4" fmla="*/ 31 w 94"/>
                <a:gd name="T5" fmla="*/ 0 h 59"/>
                <a:gd name="T6" fmla="*/ 34 w 94"/>
                <a:gd name="T7" fmla="*/ 14 h 59"/>
                <a:gd name="T8" fmla="*/ 45 w 94"/>
                <a:gd name="T9" fmla="*/ 4 h 59"/>
                <a:gd name="T10" fmla="*/ 52 w 94"/>
                <a:gd name="T11" fmla="*/ 14 h 59"/>
                <a:gd name="T12" fmla="*/ 66 w 94"/>
                <a:gd name="T13" fmla="*/ 14 h 59"/>
                <a:gd name="T14" fmla="*/ 69 w 94"/>
                <a:gd name="T15" fmla="*/ 4 h 59"/>
                <a:gd name="T16" fmla="*/ 94 w 94"/>
                <a:gd name="T17" fmla="*/ 28 h 59"/>
                <a:gd name="T18" fmla="*/ 94 w 94"/>
                <a:gd name="T19" fmla="*/ 35 h 59"/>
                <a:gd name="T20" fmla="*/ 73 w 94"/>
                <a:gd name="T21" fmla="*/ 38 h 59"/>
                <a:gd name="T22" fmla="*/ 52 w 94"/>
                <a:gd name="T23" fmla="*/ 52 h 59"/>
                <a:gd name="T24" fmla="*/ 17 w 94"/>
                <a:gd name="T25" fmla="*/ 59 h 59"/>
                <a:gd name="T26" fmla="*/ 0 w 94"/>
                <a:gd name="T27" fmla="*/ 56 h 59"/>
                <a:gd name="T28" fmla="*/ 0 w 94"/>
                <a:gd name="T29" fmla="*/ 45 h 59"/>
                <a:gd name="T30" fmla="*/ 10 w 94"/>
                <a:gd name="T31" fmla="*/ 45 h 59"/>
                <a:gd name="T32" fmla="*/ 17 w 94"/>
                <a:gd name="T33" fmla="*/ 32 h 59"/>
                <a:gd name="T34" fmla="*/ 10 w 94"/>
                <a:gd name="T35"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59">
                  <a:moveTo>
                    <a:pt x="10" y="11"/>
                  </a:moveTo>
                  <a:lnTo>
                    <a:pt x="17" y="0"/>
                  </a:lnTo>
                  <a:lnTo>
                    <a:pt x="31" y="0"/>
                  </a:lnTo>
                  <a:lnTo>
                    <a:pt x="34" y="14"/>
                  </a:lnTo>
                  <a:lnTo>
                    <a:pt x="45" y="4"/>
                  </a:lnTo>
                  <a:lnTo>
                    <a:pt x="52" y="14"/>
                  </a:lnTo>
                  <a:lnTo>
                    <a:pt x="66" y="14"/>
                  </a:lnTo>
                  <a:lnTo>
                    <a:pt x="69" y="4"/>
                  </a:lnTo>
                  <a:lnTo>
                    <a:pt x="94" y="28"/>
                  </a:lnTo>
                  <a:lnTo>
                    <a:pt x="94" y="35"/>
                  </a:lnTo>
                  <a:lnTo>
                    <a:pt x="73" y="38"/>
                  </a:lnTo>
                  <a:lnTo>
                    <a:pt x="52" y="52"/>
                  </a:lnTo>
                  <a:lnTo>
                    <a:pt x="17" y="59"/>
                  </a:lnTo>
                  <a:lnTo>
                    <a:pt x="0" y="56"/>
                  </a:lnTo>
                  <a:lnTo>
                    <a:pt x="0" y="45"/>
                  </a:lnTo>
                  <a:lnTo>
                    <a:pt x="10" y="45"/>
                  </a:lnTo>
                  <a:lnTo>
                    <a:pt x="17" y="32"/>
                  </a:lnTo>
                  <a:lnTo>
                    <a:pt x="1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0" name="Freeform 233">
              <a:extLst>
                <a:ext uri="{FF2B5EF4-FFF2-40B4-BE49-F238E27FC236}">
                  <a16:creationId xmlns:a16="http://schemas.microsoft.com/office/drawing/2014/main" id="{60D04894-88F9-381D-00E4-0FBD8548F4AD}"/>
                </a:ext>
                <a:ext uri="{C183D7F6-B498-43B3-948B-1728B52AA6E4}">
                  <adec:decorative xmlns:adec="http://schemas.microsoft.com/office/drawing/2017/decorative" val="1"/>
                </a:ext>
              </a:extLst>
            </p:cNvPr>
            <p:cNvSpPr>
              <a:spLocks/>
            </p:cNvSpPr>
            <p:nvPr/>
          </p:nvSpPr>
          <p:spPr bwMode="auto">
            <a:xfrm>
              <a:off x="9176862" y="5433906"/>
              <a:ext cx="154257" cy="151346"/>
            </a:xfrm>
            <a:custGeom>
              <a:avLst/>
              <a:gdLst>
                <a:gd name="T0" fmla="*/ 39 w 53"/>
                <a:gd name="T1" fmla="*/ 0 h 52"/>
                <a:gd name="T2" fmla="*/ 46 w 53"/>
                <a:gd name="T3" fmla="*/ 10 h 52"/>
                <a:gd name="T4" fmla="*/ 53 w 53"/>
                <a:gd name="T5" fmla="*/ 24 h 52"/>
                <a:gd name="T6" fmla="*/ 39 w 53"/>
                <a:gd name="T7" fmla="*/ 31 h 52"/>
                <a:gd name="T8" fmla="*/ 39 w 53"/>
                <a:gd name="T9" fmla="*/ 42 h 52"/>
                <a:gd name="T10" fmla="*/ 32 w 53"/>
                <a:gd name="T11" fmla="*/ 45 h 52"/>
                <a:gd name="T12" fmla="*/ 35 w 53"/>
                <a:gd name="T13" fmla="*/ 52 h 52"/>
                <a:gd name="T14" fmla="*/ 14 w 53"/>
                <a:gd name="T15" fmla="*/ 52 h 52"/>
                <a:gd name="T16" fmla="*/ 11 w 53"/>
                <a:gd name="T17" fmla="*/ 49 h 52"/>
                <a:gd name="T18" fmla="*/ 14 w 53"/>
                <a:gd name="T19" fmla="*/ 42 h 52"/>
                <a:gd name="T20" fmla="*/ 0 w 53"/>
                <a:gd name="T21" fmla="*/ 24 h 52"/>
                <a:gd name="T22" fmla="*/ 7 w 53"/>
                <a:gd name="T23" fmla="*/ 17 h 52"/>
                <a:gd name="T24" fmla="*/ 7 w 53"/>
                <a:gd name="T25" fmla="*/ 10 h 52"/>
                <a:gd name="T26" fmla="*/ 21 w 53"/>
                <a:gd name="T27" fmla="*/ 10 h 52"/>
                <a:gd name="T28" fmla="*/ 39 w 53"/>
                <a:gd name="T2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2">
                  <a:moveTo>
                    <a:pt x="39" y="0"/>
                  </a:moveTo>
                  <a:lnTo>
                    <a:pt x="46" y="10"/>
                  </a:lnTo>
                  <a:lnTo>
                    <a:pt x="53" y="24"/>
                  </a:lnTo>
                  <a:lnTo>
                    <a:pt x="39" y="31"/>
                  </a:lnTo>
                  <a:lnTo>
                    <a:pt x="39" y="42"/>
                  </a:lnTo>
                  <a:lnTo>
                    <a:pt x="32" y="45"/>
                  </a:lnTo>
                  <a:lnTo>
                    <a:pt x="35" y="52"/>
                  </a:lnTo>
                  <a:lnTo>
                    <a:pt x="14" y="52"/>
                  </a:lnTo>
                  <a:lnTo>
                    <a:pt x="11" y="49"/>
                  </a:lnTo>
                  <a:lnTo>
                    <a:pt x="14" y="42"/>
                  </a:lnTo>
                  <a:lnTo>
                    <a:pt x="0" y="24"/>
                  </a:lnTo>
                  <a:lnTo>
                    <a:pt x="7" y="17"/>
                  </a:lnTo>
                  <a:lnTo>
                    <a:pt x="7" y="10"/>
                  </a:lnTo>
                  <a:lnTo>
                    <a:pt x="21" y="10"/>
                  </a:lnTo>
                  <a:lnTo>
                    <a:pt x="39"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1" name="Freeform 234">
              <a:extLst>
                <a:ext uri="{FF2B5EF4-FFF2-40B4-BE49-F238E27FC236}">
                  <a16:creationId xmlns:a16="http://schemas.microsoft.com/office/drawing/2014/main" id="{56A83509-7F8F-19F2-7FE8-3C0F19512B21}"/>
                </a:ext>
                <a:ext uri="{C183D7F6-B498-43B3-948B-1728B52AA6E4}">
                  <adec:decorative xmlns:adec="http://schemas.microsoft.com/office/drawing/2017/decorative" val="1"/>
                </a:ext>
              </a:extLst>
            </p:cNvPr>
            <p:cNvSpPr>
              <a:spLocks/>
            </p:cNvSpPr>
            <p:nvPr/>
          </p:nvSpPr>
          <p:spPr bwMode="auto">
            <a:xfrm>
              <a:off x="9037157" y="4988601"/>
              <a:ext cx="232840" cy="232840"/>
            </a:xfrm>
            <a:custGeom>
              <a:avLst/>
              <a:gdLst>
                <a:gd name="T0" fmla="*/ 31 w 80"/>
                <a:gd name="T1" fmla="*/ 0 h 80"/>
                <a:gd name="T2" fmla="*/ 48 w 80"/>
                <a:gd name="T3" fmla="*/ 0 h 80"/>
                <a:gd name="T4" fmla="*/ 48 w 80"/>
                <a:gd name="T5" fmla="*/ 25 h 80"/>
                <a:gd name="T6" fmla="*/ 59 w 80"/>
                <a:gd name="T7" fmla="*/ 42 h 80"/>
                <a:gd name="T8" fmla="*/ 76 w 80"/>
                <a:gd name="T9" fmla="*/ 39 h 80"/>
                <a:gd name="T10" fmla="*/ 80 w 80"/>
                <a:gd name="T11" fmla="*/ 45 h 80"/>
                <a:gd name="T12" fmla="*/ 76 w 80"/>
                <a:gd name="T13" fmla="*/ 70 h 80"/>
                <a:gd name="T14" fmla="*/ 73 w 80"/>
                <a:gd name="T15" fmla="*/ 80 h 80"/>
                <a:gd name="T16" fmla="*/ 59 w 80"/>
                <a:gd name="T17" fmla="*/ 80 h 80"/>
                <a:gd name="T18" fmla="*/ 52 w 80"/>
                <a:gd name="T19" fmla="*/ 70 h 80"/>
                <a:gd name="T20" fmla="*/ 41 w 80"/>
                <a:gd name="T21" fmla="*/ 80 h 80"/>
                <a:gd name="T22" fmla="*/ 38 w 80"/>
                <a:gd name="T23" fmla="*/ 66 h 80"/>
                <a:gd name="T24" fmla="*/ 24 w 80"/>
                <a:gd name="T25" fmla="*/ 66 h 80"/>
                <a:gd name="T26" fmla="*/ 17 w 80"/>
                <a:gd name="T27" fmla="*/ 77 h 80"/>
                <a:gd name="T28" fmla="*/ 7 w 80"/>
                <a:gd name="T29" fmla="*/ 70 h 80"/>
                <a:gd name="T30" fmla="*/ 10 w 80"/>
                <a:gd name="T31" fmla="*/ 63 h 80"/>
                <a:gd name="T32" fmla="*/ 0 w 80"/>
                <a:gd name="T33" fmla="*/ 56 h 80"/>
                <a:gd name="T34" fmla="*/ 7 w 80"/>
                <a:gd name="T35" fmla="*/ 45 h 80"/>
                <a:gd name="T36" fmla="*/ 17 w 80"/>
                <a:gd name="T37" fmla="*/ 45 h 80"/>
                <a:gd name="T38" fmla="*/ 21 w 80"/>
                <a:gd name="T39" fmla="*/ 28 h 80"/>
                <a:gd name="T40" fmla="*/ 28 w 80"/>
                <a:gd name="T41" fmla="*/ 21 h 80"/>
                <a:gd name="T42" fmla="*/ 31 w 80"/>
                <a:gd name="T4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80">
                  <a:moveTo>
                    <a:pt x="31" y="0"/>
                  </a:moveTo>
                  <a:lnTo>
                    <a:pt x="48" y="0"/>
                  </a:lnTo>
                  <a:lnTo>
                    <a:pt x="48" y="25"/>
                  </a:lnTo>
                  <a:lnTo>
                    <a:pt x="59" y="42"/>
                  </a:lnTo>
                  <a:lnTo>
                    <a:pt x="76" y="39"/>
                  </a:lnTo>
                  <a:lnTo>
                    <a:pt x="80" y="45"/>
                  </a:lnTo>
                  <a:lnTo>
                    <a:pt x="76" y="70"/>
                  </a:lnTo>
                  <a:lnTo>
                    <a:pt x="73" y="80"/>
                  </a:lnTo>
                  <a:lnTo>
                    <a:pt x="59" y="80"/>
                  </a:lnTo>
                  <a:lnTo>
                    <a:pt x="52" y="70"/>
                  </a:lnTo>
                  <a:lnTo>
                    <a:pt x="41" y="80"/>
                  </a:lnTo>
                  <a:lnTo>
                    <a:pt x="38" y="66"/>
                  </a:lnTo>
                  <a:lnTo>
                    <a:pt x="24" y="66"/>
                  </a:lnTo>
                  <a:lnTo>
                    <a:pt x="17" y="77"/>
                  </a:lnTo>
                  <a:lnTo>
                    <a:pt x="7" y="70"/>
                  </a:lnTo>
                  <a:lnTo>
                    <a:pt x="10" y="63"/>
                  </a:lnTo>
                  <a:lnTo>
                    <a:pt x="0" y="56"/>
                  </a:lnTo>
                  <a:lnTo>
                    <a:pt x="7" y="45"/>
                  </a:lnTo>
                  <a:lnTo>
                    <a:pt x="17" y="45"/>
                  </a:lnTo>
                  <a:lnTo>
                    <a:pt x="21" y="28"/>
                  </a:lnTo>
                  <a:lnTo>
                    <a:pt x="28" y="2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2" name="Freeform 235">
              <a:extLst>
                <a:ext uri="{FF2B5EF4-FFF2-40B4-BE49-F238E27FC236}">
                  <a16:creationId xmlns:a16="http://schemas.microsoft.com/office/drawing/2014/main" id="{D4344C06-228E-3D35-08F0-43A9AF82CA2A}"/>
                </a:ext>
                <a:ext uri="{C183D7F6-B498-43B3-948B-1728B52AA6E4}">
                  <adec:decorative xmlns:adec="http://schemas.microsoft.com/office/drawing/2017/decorative" val="1"/>
                </a:ext>
              </a:extLst>
            </p:cNvPr>
            <p:cNvSpPr>
              <a:spLocks/>
            </p:cNvSpPr>
            <p:nvPr/>
          </p:nvSpPr>
          <p:spPr bwMode="auto">
            <a:xfrm>
              <a:off x="9310744" y="5282560"/>
              <a:ext cx="171720" cy="253214"/>
            </a:xfrm>
            <a:custGeom>
              <a:avLst/>
              <a:gdLst>
                <a:gd name="T0" fmla="*/ 59 w 59"/>
                <a:gd name="T1" fmla="*/ 7 h 87"/>
                <a:gd name="T2" fmla="*/ 55 w 59"/>
                <a:gd name="T3" fmla="*/ 45 h 87"/>
                <a:gd name="T4" fmla="*/ 31 w 59"/>
                <a:gd name="T5" fmla="*/ 87 h 87"/>
                <a:gd name="T6" fmla="*/ 20 w 59"/>
                <a:gd name="T7" fmla="*/ 83 h 87"/>
                <a:gd name="T8" fmla="*/ 20 w 59"/>
                <a:gd name="T9" fmla="*/ 73 h 87"/>
                <a:gd name="T10" fmla="*/ 10 w 59"/>
                <a:gd name="T11" fmla="*/ 73 h 87"/>
                <a:gd name="T12" fmla="*/ 7 w 59"/>
                <a:gd name="T13" fmla="*/ 76 h 87"/>
                <a:gd name="T14" fmla="*/ 0 w 59"/>
                <a:gd name="T15" fmla="*/ 62 h 87"/>
                <a:gd name="T16" fmla="*/ 20 w 59"/>
                <a:gd name="T17" fmla="*/ 59 h 87"/>
                <a:gd name="T18" fmla="*/ 20 w 59"/>
                <a:gd name="T19" fmla="*/ 31 h 87"/>
                <a:gd name="T20" fmla="*/ 24 w 59"/>
                <a:gd name="T21" fmla="*/ 28 h 87"/>
                <a:gd name="T22" fmla="*/ 27 w 59"/>
                <a:gd name="T23" fmla="*/ 3 h 87"/>
                <a:gd name="T24" fmla="*/ 38 w 59"/>
                <a:gd name="T25" fmla="*/ 0 h 87"/>
                <a:gd name="T26" fmla="*/ 48 w 59"/>
                <a:gd name="T27" fmla="*/ 14 h 87"/>
                <a:gd name="T28" fmla="*/ 59 w 59"/>
                <a:gd name="T2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87">
                  <a:moveTo>
                    <a:pt x="59" y="7"/>
                  </a:moveTo>
                  <a:lnTo>
                    <a:pt x="55" y="45"/>
                  </a:lnTo>
                  <a:lnTo>
                    <a:pt x="31" y="87"/>
                  </a:lnTo>
                  <a:lnTo>
                    <a:pt x="20" y="83"/>
                  </a:lnTo>
                  <a:lnTo>
                    <a:pt x="20" y="73"/>
                  </a:lnTo>
                  <a:lnTo>
                    <a:pt x="10" y="73"/>
                  </a:lnTo>
                  <a:lnTo>
                    <a:pt x="7" y="76"/>
                  </a:lnTo>
                  <a:lnTo>
                    <a:pt x="0" y="62"/>
                  </a:lnTo>
                  <a:lnTo>
                    <a:pt x="20" y="59"/>
                  </a:lnTo>
                  <a:lnTo>
                    <a:pt x="20" y="31"/>
                  </a:lnTo>
                  <a:lnTo>
                    <a:pt x="24" y="28"/>
                  </a:lnTo>
                  <a:lnTo>
                    <a:pt x="27" y="3"/>
                  </a:lnTo>
                  <a:lnTo>
                    <a:pt x="38" y="0"/>
                  </a:lnTo>
                  <a:lnTo>
                    <a:pt x="48" y="14"/>
                  </a:lnTo>
                  <a:lnTo>
                    <a:pt x="59"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3" name="Freeform 237">
              <a:extLst>
                <a:ext uri="{FF2B5EF4-FFF2-40B4-BE49-F238E27FC236}">
                  <a16:creationId xmlns:a16="http://schemas.microsoft.com/office/drawing/2014/main" id="{A33B72CC-D31A-1ED8-E02F-5C87F6F82397}"/>
                </a:ext>
                <a:ext uri="{C183D7F6-B498-43B3-948B-1728B52AA6E4}">
                  <adec:decorative xmlns:adec="http://schemas.microsoft.com/office/drawing/2017/decorative" val="1"/>
                </a:ext>
              </a:extLst>
            </p:cNvPr>
            <p:cNvSpPr>
              <a:spLocks/>
            </p:cNvSpPr>
            <p:nvPr/>
          </p:nvSpPr>
          <p:spPr bwMode="auto">
            <a:xfrm>
              <a:off x="9156489" y="5858839"/>
              <a:ext cx="81494" cy="98957"/>
            </a:xfrm>
            <a:custGeom>
              <a:avLst/>
              <a:gdLst>
                <a:gd name="T0" fmla="*/ 18 w 28"/>
                <a:gd name="T1" fmla="*/ 3 h 34"/>
                <a:gd name="T2" fmla="*/ 28 w 28"/>
                <a:gd name="T3" fmla="*/ 34 h 34"/>
                <a:gd name="T4" fmla="*/ 21 w 28"/>
                <a:gd name="T5" fmla="*/ 34 h 34"/>
                <a:gd name="T6" fmla="*/ 4 w 28"/>
                <a:gd name="T7" fmla="*/ 27 h 34"/>
                <a:gd name="T8" fmla="*/ 0 w 28"/>
                <a:gd name="T9" fmla="*/ 21 h 34"/>
                <a:gd name="T10" fmla="*/ 7 w 28"/>
                <a:gd name="T11" fmla="*/ 17 h 34"/>
                <a:gd name="T12" fmla="*/ 4 w 28"/>
                <a:gd name="T13" fmla="*/ 10 h 34"/>
                <a:gd name="T14" fmla="*/ 4 w 28"/>
                <a:gd name="T15" fmla="*/ 0 h 34"/>
                <a:gd name="T16" fmla="*/ 14 w 28"/>
                <a:gd name="T17" fmla="*/ 0 h 34"/>
                <a:gd name="T18" fmla="*/ 18 w 28"/>
                <a:gd name="T19"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4">
                  <a:moveTo>
                    <a:pt x="18" y="3"/>
                  </a:moveTo>
                  <a:lnTo>
                    <a:pt x="28" y="34"/>
                  </a:lnTo>
                  <a:lnTo>
                    <a:pt x="21" y="34"/>
                  </a:lnTo>
                  <a:lnTo>
                    <a:pt x="4" y="27"/>
                  </a:lnTo>
                  <a:lnTo>
                    <a:pt x="0" y="21"/>
                  </a:lnTo>
                  <a:lnTo>
                    <a:pt x="7" y="17"/>
                  </a:lnTo>
                  <a:lnTo>
                    <a:pt x="4" y="10"/>
                  </a:lnTo>
                  <a:lnTo>
                    <a:pt x="4" y="0"/>
                  </a:lnTo>
                  <a:lnTo>
                    <a:pt x="14" y="0"/>
                  </a:lnTo>
                  <a:lnTo>
                    <a:pt x="18"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4" name="Freeform 239">
              <a:extLst>
                <a:ext uri="{FF2B5EF4-FFF2-40B4-BE49-F238E27FC236}">
                  <a16:creationId xmlns:a16="http://schemas.microsoft.com/office/drawing/2014/main" id="{73CF2697-2D1B-9994-87B6-0C53C9D57392}"/>
                </a:ext>
                <a:ext uri="{C183D7F6-B498-43B3-948B-1728B52AA6E4}">
                  <adec:decorative xmlns:adec="http://schemas.microsoft.com/office/drawing/2017/decorative" val="1"/>
                </a:ext>
              </a:extLst>
            </p:cNvPr>
            <p:cNvSpPr>
              <a:spLocks/>
            </p:cNvSpPr>
            <p:nvPr/>
          </p:nvSpPr>
          <p:spPr bwMode="auto">
            <a:xfrm>
              <a:off x="9098279" y="5937424"/>
              <a:ext cx="90226" cy="122241"/>
            </a:xfrm>
            <a:custGeom>
              <a:avLst/>
              <a:gdLst>
                <a:gd name="T0" fmla="*/ 0 w 31"/>
                <a:gd name="T1" fmla="*/ 11 h 42"/>
                <a:gd name="T2" fmla="*/ 14 w 31"/>
                <a:gd name="T3" fmla="*/ 11 h 42"/>
                <a:gd name="T4" fmla="*/ 24 w 31"/>
                <a:gd name="T5" fmla="*/ 0 h 42"/>
                <a:gd name="T6" fmla="*/ 31 w 31"/>
                <a:gd name="T7" fmla="*/ 28 h 42"/>
                <a:gd name="T8" fmla="*/ 27 w 31"/>
                <a:gd name="T9" fmla="*/ 39 h 42"/>
                <a:gd name="T10" fmla="*/ 14 w 31"/>
                <a:gd name="T11" fmla="*/ 42 h 42"/>
                <a:gd name="T12" fmla="*/ 7 w 31"/>
                <a:gd name="T13" fmla="*/ 28 h 42"/>
                <a:gd name="T14" fmla="*/ 0 w 31"/>
                <a:gd name="T15" fmla="*/ 1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2">
                  <a:moveTo>
                    <a:pt x="0" y="11"/>
                  </a:moveTo>
                  <a:lnTo>
                    <a:pt x="14" y="11"/>
                  </a:lnTo>
                  <a:lnTo>
                    <a:pt x="24" y="0"/>
                  </a:lnTo>
                  <a:lnTo>
                    <a:pt x="31" y="28"/>
                  </a:lnTo>
                  <a:lnTo>
                    <a:pt x="27" y="39"/>
                  </a:lnTo>
                  <a:lnTo>
                    <a:pt x="14" y="42"/>
                  </a:lnTo>
                  <a:lnTo>
                    <a:pt x="7" y="28"/>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5" name="Freeform 240">
              <a:extLst>
                <a:ext uri="{FF2B5EF4-FFF2-40B4-BE49-F238E27FC236}">
                  <a16:creationId xmlns:a16="http://schemas.microsoft.com/office/drawing/2014/main" id="{83786223-050D-53B1-BEAB-6707DA7C6513}"/>
                </a:ext>
                <a:ext uri="{C183D7F6-B498-43B3-948B-1728B52AA6E4}">
                  <adec:decorative xmlns:adec="http://schemas.microsoft.com/office/drawing/2017/decorative" val="1"/>
                </a:ext>
              </a:extLst>
            </p:cNvPr>
            <p:cNvSpPr>
              <a:spLocks/>
            </p:cNvSpPr>
            <p:nvPr/>
          </p:nvSpPr>
          <p:spPr bwMode="auto">
            <a:xfrm>
              <a:off x="9107010" y="5646373"/>
              <a:ext cx="130973" cy="139704"/>
            </a:xfrm>
            <a:custGeom>
              <a:avLst/>
              <a:gdLst>
                <a:gd name="T0" fmla="*/ 4 w 45"/>
                <a:gd name="T1" fmla="*/ 35 h 48"/>
                <a:gd name="T2" fmla="*/ 7 w 45"/>
                <a:gd name="T3" fmla="*/ 35 h 48"/>
                <a:gd name="T4" fmla="*/ 0 w 45"/>
                <a:gd name="T5" fmla="*/ 17 h 48"/>
                <a:gd name="T6" fmla="*/ 4 w 45"/>
                <a:gd name="T7" fmla="*/ 0 h 48"/>
                <a:gd name="T8" fmla="*/ 11 w 45"/>
                <a:gd name="T9" fmla="*/ 7 h 48"/>
                <a:gd name="T10" fmla="*/ 17 w 45"/>
                <a:gd name="T11" fmla="*/ 7 h 48"/>
                <a:gd name="T12" fmla="*/ 38 w 45"/>
                <a:gd name="T13" fmla="*/ 3 h 48"/>
                <a:gd name="T14" fmla="*/ 35 w 45"/>
                <a:gd name="T15" fmla="*/ 10 h 48"/>
                <a:gd name="T16" fmla="*/ 45 w 45"/>
                <a:gd name="T17" fmla="*/ 24 h 48"/>
                <a:gd name="T18" fmla="*/ 38 w 45"/>
                <a:gd name="T19" fmla="*/ 24 h 48"/>
                <a:gd name="T20" fmla="*/ 35 w 45"/>
                <a:gd name="T21" fmla="*/ 45 h 48"/>
                <a:gd name="T22" fmla="*/ 28 w 45"/>
                <a:gd name="T23" fmla="*/ 48 h 48"/>
                <a:gd name="T24" fmla="*/ 24 w 45"/>
                <a:gd name="T25" fmla="*/ 48 h 48"/>
                <a:gd name="T26" fmla="*/ 21 w 45"/>
                <a:gd name="T27" fmla="*/ 42 h 48"/>
                <a:gd name="T28" fmla="*/ 7 w 45"/>
                <a:gd name="T29" fmla="*/ 42 h 48"/>
                <a:gd name="T30" fmla="*/ 4 w 45"/>
                <a:gd name="T31"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8">
                  <a:moveTo>
                    <a:pt x="4" y="35"/>
                  </a:moveTo>
                  <a:lnTo>
                    <a:pt x="7" y="35"/>
                  </a:lnTo>
                  <a:lnTo>
                    <a:pt x="0" y="17"/>
                  </a:lnTo>
                  <a:lnTo>
                    <a:pt x="4" y="0"/>
                  </a:lnTo>
                  <a:lnTo>
                    <a:pt x="11" y="7"/>
                  </a:lnTo>
                  <a:lnTo>
                    <a:pt x="17" y="7"/>
                  </a:lnTo>
                  <a:lnTo>
                    <a:pt x="38" y="3"/>
                  </a:lnTo>
                  <a:lnTo>
                    <a:pt x="35" y="10"/>
                  </a:lnTo>
                  <a:lnTo>
                    <a:pt x="45" y="24"/>
                  </a:lnTo>
                  <a:lnTo>
                    <a:pt x="38" y="24"/>
                  </a:lnTo>
                  <a:lnTo>
                    <a:pt x="35" y="45"/>
                  </a:lnTo>
                  <a:lnTo>
                    <a:pt x="28" y="48"/>
                  </a:lnTo>
                  <a:lnTo>
                    <a:pt x="24" y="48"/>
                  </a:lnTo>
                  <a:lnTo>
                    <a:pt x="21" y="42"/>
                  </a:lnTo>
                  <a:lnTo>
                    <a:pt x="7" y="42"/>
                  </a:lnTo>
                  <a:lnTo>
                    <a:pt x="4"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6" name="Freeform 241">
              <a:extLst>
                <a:ext uri="{FF2B5EF4-FFF2-40B4-BE49-F238E27FC236}">
                  <a16:creationId xmlns:a16="http://schemas.microsoft.com/office/drawing/2014/main" id="{8982BFFA-A2AB-9ACB-89D0-031F5662D431}"/>
                </a:ext>
                <a:ext uri="{C183D7F6-B498-43B3-948B-1728B52AA6E4}">
                  <adec:decorative xmlns:adec="http://schemas.microsoft.com/office/drawing/2017/decorative" val="1"/>
                </a:ext>
              </a:extLst>
            </p:cNvPr>
            <p:cNvSpPr>
              <a:spLocks/>
            </p:cNvSpPr>
            <p:nvPr/>
          </p:nvSpPr>
          <p:spPr bwMode="auto">
            <a:xfrm>
              <a:off x="9269998" y="5786077"/>
              <a:ext cx="98957" cy="151346"/>
            </a:xfrm>
            <a:custGeom>
              <a:avLst/>
              <a:gdLst>
                <a:gd name="T0" fmla="*/ 0 w 34"/>
                <a:gd name="T1" fmla="*/ 11 h 52"/>
                <a:gd name="T2" fmla="*/ 24 w 34"/>
                <a:gd name="T3" fmla="*/ 0 h 52"/>
                <a:gd name="T4" fmla="*/ 34 w 34"/>
                <a:gd name="T5" fmla="*/ 14 h 52"/>
                <a:gd name="T6" fmla="*/ 24 w 34"/>
                <a:gd name="T7" fmla="*/ 21 h 52"/>
                <a:gd name="T8" fmla="*/ 21 w 34"/>
                <a:gd name="T9" fmla="*/ 28 h 52"/>
                <a:gd name="T10" fmla="*/ 24 w 34"/>
                <a:gd name="T11" fmla="*/ 46 h 52"/>
                <a:gd name="T12" fmla="*/ 14 w 34"/>
                <a:gd name="T13" fmla="*/ 52 h 52"/>
                <a:gd name="T14" fmla="*/ 3 w 34"/>
                <a:gd name="T15" fmla="*/ 49 h 52"/>
                <a:gd name="T16" fmla="*/ 7 w 34"/>
                <a:gd name="T17" fmla="*/ 46 h 52"/>
                <a:gd name="T18" fmla="*/ 7 w 34"/>
                <a:gd name="T19" fmla="*/ 21 h 52"/>
                <a:gd name="T20" fmla="*/ 0 w 34"/>
                <a:gd name="T21" fmla="*/ 14 h 52"/>
                <a:gd name="T22" fmla="*/ 0 w 34"/>
                <a:gd name="T23" fmla="*/ 1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52">
                  <a:moveTo>
                    <a:pt x="0" y="11"/>
                  </a:moveTo>
                  <a:lnTo>
                    <a:pt x="24" y="0"/>
                  </a:lnTo>
                  <a:lnTo>
                    <a:pt x="34" y="14"/>
                  </a:lnTo>
                  <a:lnTo>
                    <a:pt x="24" y="21"/>
                  </a:lnTo>
                  <a:lnTo>
                    <a:pt x="21" y="28"/>
                  </a:lnTo>
                  <a:lnTo>
                    <a:pt x="24" y="46"/>
                  </a:lnTo>
                  <a:lnTo>
                    <a:pt x="14" y="52"/>
                  </a:lnTo>
                  <a:lnTo>
                    <a:pt x="3" y="49"/>
                  </a:lnTo>
                  <a:lnTo>
                    <a:pt x="7" y="46"/>
                  </a:lnTo>
                  <a:lnTo>
                    <a:pt x="7" y="21"/>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27" name="Freeform 243">
              <a:extLst>
                <a:ext uri="{FF2B5EF4-FFF2-40B4-BE49-F238E27FC236}">
                  <a16:creationId xmlns:a16="http://schemas.microsoft.com/office/drawing/2014/main" id="{6B73FAF9-DBD0-24B9-B96A-F689EE0D4B91}"/>
                </a:ext>
                <a:ext uri="{C183D7F6-B498-43B3-948B-1728B52AA6E4}">
                  <adec:decorative xmlns:adec="http://schemas.microsoft.com/office/drawing/2017/decorative" val="1"/>
                </a:ext>
              </a:extLst>
            </p:cNvPr>
            <p:cNvSpPr>
              <a:spLocks/>
            </p:cNvSpPr>
            <p:nvPr/>
          </p:nvSpPr>
          <p:spPr bwMode="auto">
            <a:xfrm>
              <a:off x="9217609" y="5556148"/>
              <a:ext cx="142615" cy="119331"/>
            </a:xfrm>
            <a:custGeom>
              <a:avLst/>
              <a:gdLst>
                <a:gd name="T0" fmla="*/ 32 w 49"/>
                <a:gd name="T1" fmla="*/ 3 h 41"/>
                <a:gd name="T2" fmla="*/ 45 w 49"/>
                <a:gd name="T3" fmla="*/ 24 h 41"/>
                <a:gd name="T4" fmla="*/ 49 w 49"/>
                <a:gd name="T5" fmla="*/ 31 h 41"/>
                <a:gd name="T6" fmla="*/ 32 w 49"/>
                <a:gd name="T7" fmla="*/ 34 h 41"/>
                <a:gd name="T8" fmla="*/ 28 w 49"/>
                <a:gd name="T9" fmla="*/ 41 h 41"/>
                <a:gd name="T10" fmla="*/ 11 w 49"/>
                <a:gd name="T11" fmla="*/ 41 h 41"/>
                <a:gd name="T12" fmla="*/ 11 w 49"/>
                <a:gd name="T13" fmla="*/ 34 h 41"/>
                <a:gd name="T14" fmla="*/ 0 w 49"/>
                <a:gd name="T15" fmla="*/ 34 h 41"/>
                <a:gd name="T16" fmla="*/ 0 w 49"/>
                <a:gd name="T17" fmla="*/ 20 h 41"/>
                <a:gd name="T18" fmla="*/ 0 w 49"/>
                <a:gd name="T19" fmla="*/ 10 h 41"/>
                <a:gd name="T20" fmla="*/ 21 w 49"/>
                <a:gd name="T21" fmla="*/ 10 h 41"/>
                <a:gd name="T22" fmla="*/ 18 w 49"/>
                <a:gd name="T23" fmla="*/ 3 h 41"/>
                <a:gd name="T24" fmla="*/ 25 w 49"/>
                <a:gd name="T25" fmla="*/ 0 h 41"/>
                <a:gd name="T26" fmla="*/ 32 w 49"/>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1">
                  <a:moveTo>
                    <a:pt x="32" y="3"/>
                  </a:moveTo>
                  <a:lnTo>
                    <a:pt x="45" y="24"/>
                  </a:lnTo>
                  <a:lnTo>
                    <a:pt x="49" y="31"/>
                  </a:lnTo>
                  <a:lnTo>
                    <a:pt x="32" y="34"/>
                  </a:lnTo>
                  <a:lnTo>
                    <a:pt x="28" y="41"/>
                  </a:lnTo>
                  <a:lnTo>
                    <a:pt x="11" y="41"/>
                  </a:lnTo>
                  <a:lnTo>
                    <a:pt x="11" y="34"/>
                  </a:lnTo>
                  <a:lnTo>
                    <a:pt x="0" y="34"/>
                  </a:lnTo>
                  <a:lnTo>
                    <a:pt x="0" y="20"/>
                  </a:lnTo>
                  <a:lnTo>
                    <a:pt x="0" y="10"/>
                  </a:lnTo>
                  <a:lnTo>
                    <a:pt x="21" y="10"/>
                  </a:lnTo>
                  <a:lnTo>
                    <a:pt x="18" y="3"/>
                  </a:lnTo>
                  <a:lnTo>
                    <a:pt x="25" y="0"/>
                  </a:lnTo>
                  <a:lnTo>
                    <a:pt x="32"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8" name="Freeform 244">
              <a:extLst>
                <a:ext uri="{FF2B5EF4-FFF2-40B4-BE49-F238E27FC236}">
                  <a16:creationId xmlns:a16="http://schemas.microsoft.com/office/drawing/2014/main" id="{6E19EC95-ADBE-0B95-97A6-15607B13E255}"/>
                </a:ext>
                <a:ext uri="{C183D7F6-B498-43B3-948B-1728B52AA6E4}">
                  <adec:decorative xmlns:adec="http://schemas.microsoft.com/office/drawing/2017/decorative" val="1"/>
                </a:ext>
              </a:extLst>
            </p:cNvPr>
            <p:cNvSpPr>
              <a:spLocks/>
            </p:cNvSpPr>
            <p:nvPr/>
          </p:nvSpPr>
          <p:spPr bwMode="auto">
            <a:xfrm>
              <a:off x="9208878" y="5655104"/>
              <a:ext cx="180451" cy="171720"/>
            </a:xfrm>
            <a:custGeom>
              <a:avLst/>
              <a:gdLst>
                <a:gd name="T0" fmla="*/ 31 w 62"/>
                <a:gd name="T1" fmla="*/ 7 h 59"/>
                <a:gd name="T2" fmla="*/ 28 w 62"/>
                <a:gd name="T3" fmla="*/ 14 h 59"/>
                <a:gd name="T4" fmla="*/ 31 w 62"/>
                <a:gd name="T5" fmla="*/ 21 h 59"/>
                <a:gd name="T6" fmla="*/ 38 w 62"/>
                <a:gd name="T7" fmla="*/ 21 h 59"/>
                <a:gd name="T8" fmla="*/ 55 w 62"/>
                <a:gd name="T9" fmla="*/ 35 h 59"/>
                <a:gd name="T10" fmla="*/ 62 w 62"/>
                <a:gd name="T11" fmla="*/ 56 h 59"/>
                <a:gd name="T12" fmla="*/ 55 w 62"/>
                <a:gd name="T13" fmla="*/ 59 h 59"/>
                <a:gd name="T14" fmla="*/ 45 w 62"/>
                <a:gd name="T15" fmla="*/ 45 h 59"/>
                <a:gd name="T16" fmla="*/ 21 w 62"/>
                <a:gd name="T17" fmla="*/ 56 h 59"/>
                <a:gd name="T18" fmla="*/ 10 w 62"/>
                <a:gd name="T19" fmla="*/ 52 h 59"/>
                <a:gd name="T20" fmla="*/ 10 w 62"/>
                <a:gd name="T21" fmla="*/ 45 h 59"/>
                <a:gd name="T22" fmla="*/ 0 w 62"/>
                <a:gd name="T23" fmla="*/ 42 h 59"/>
                <a:gd name="T24" fmla="*/ 3 w 62"/>
                <a:gd name="T25" fmla="*/ 21 h 59"/>
                <a:gd name="T26" fmla="*/ 10 w 62"/>
                <a:gd name="T27" fmla="*/ 21 h 59"/>
                <a:gd name="T28" fmla="*/ 0 w 62"/>
                <a:gd name="T29" fmla="*/ 7 h 59"/>
                <a:gd name="T30" fmla="*/ 3 w 62"/>
                <a:gd name="T31" fmla="*/ 0 h 59"/>
                <a:gd name="T32" fmla="*/ 14 w 62"/>
                <a:gd name="T33" fmla="*/ 0 h 59"/>
                <a:gd name="T34" fmla="*/ 14 w 62"/>
                <a:gd name="T35" fmla="*/ 7 h 59"/>
                <a:gd name="T36" fmla="*/ 31 w 62"/>
                <a:gd name="T37"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31" y="7"/>
                  </a:moveTo>
                  <a:lnTo>
                    <a:pt x="28" y="14"/>
                  </a:lnTo>
                  <a:lnTo>
                    <a:pt x="31" y="21"/>
                  </a:lnTo>
                  <a:lnTo>
                    <a:pt x="38" y="21"/>
                  </a:lnTo>
                  <a:lnTo>
                    <a:pt x="55" y="35"/>
                  </a:lnTo>
                  <a:lnTo>
                    <a:pt x="62" y="56"/>
                  </a:lnTo>
                  <a:lnTo>
                    <a:pt x="55" y="59"/>
                  </a:lnTo>
                  <a:lnTo>
                    <a:pt x="45" y="45"/>
                  </a:lnTo>
                  <a:lnTo>
                    <a:pt x="21" y="56"/>
                  </a:lnTo>
                  <a:lnTo>
                    <a:pt x="10" y="52"/>
                  </a:lnTo>
                  <a:lnTo>
                    <a:pt x="10" y="45"/>
                  </a:lnTo>
                  <a:lnTo>
                    <a:pt x="0" y="42"/>
                  </a:lnTo>
                  <a:lnTo>
                    <a:pt x="3" y="21"/>
                  </a:lnTo>
                  <a:lnTo>
                    <a:pt x="10" y="21"/>
                  </a:lnTo>
                  <a:lnTo>
                    <a:pt x="0" y="7"/>
                  </a:lnTo>
                  <a:lnTo>
                    <a:pt x="3" y="0"/>
                  </a:lnTo>
                  <a:lnTo>
                    <a:pt x="14" y="0"/>
                  </a:lnTo>
                  <a:lnTo>
                    <a:pt x="14" y="7"/>
                  </a:lnTo>
                  <a:lnTo>
                    <a:pt x="3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29" name="Freeform 245">
              <a:extLst>
                <a:ext uri="{FF2B5EF4-FFF2-40B4-BE49-F238E27FC236}">
                  <a16:creationId xmlns:a16="http://schemas.microsoft.com/office/drawing/2014/main" id="{39479C24-01CE-89B5-4395-4213AA7F9E1C}"/>
                </a:ext>
                <a:ext uri="{C183D7F6-B498-43B3-948B-1728B52AA6E4}">
                  <adec:decorative xmlns:adec="http://schemas.microsoft.com/office/drawing/2017/decorative" val="1"/>
                </a:ext>
              </a:extLst>
            </p:cNvPr>
            <p:cNvSpPr>
              <a:spLocks/>
            </p:cNvSpPr>
            <p:nvPr/>
          </p:nvSpPr>
          <p:spPr bwMode="auto">
            <a:xfrm>
              <a:off x="9269997" y="4586953"/>
              <a:ext cx="151346" cy="180451"/>
            </a:xfrm>
            <a:custGeom>
              <a:avLst/>
              <a:gdLst>
                <a:gd name="T0" fmla="*/ 38 w 52"/>
                <a:gd name="T1" fmla="*/ 17 h 62"/>
                <a:gd name="T2" fmla="*/ 52 w 52"/>
                <a:gd name="T3" fmla="*/ 34 h 62"/>
                <a:gd name="T4" fmla="*/ 45 w 52"/>
                <a:gd name="T5" fmla="*/ 38 h 62"/>
                <a:gd name="T6" fmla="*/ 38 w 52"/>
                <a:gd name="T7" fmla="*/ 41 h 62"/>
                <a:gd name="T8" fmla="*/ 24 w 52"/>
                <a:gd name="T9" fmla="*/ 62 h 62"/>
                <a:gd name="T10" fmla="*/ 14 w 52"/>
                <a:gd name="T11" fmla="*/ 59 h 62"/>
                <a:gd name="T12" fmla="*/ 0 w 52"/>
                <a:gd name="T13" fmla="*/ 41 h 62"/>
                <a:gd name="T14" fmla="*/ 0 w 52"/>
                <a:gd name="T15" fmla="*/ 31 h 62"/>
                <a:gd name="T16" fmla="*/ 10 w 52"/>
                <a:gd name="T17" fmla="*/ 10 h 62"/>
                <a:gd name="T18" fmla="*/ 24 w 52"/>
                <a:gd name="T19" fmla="*/ 0 h 62"/>
                <a:gd name="T20" fmla="*/ 38 w 52"/>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62">
                  <a:moveTo>
                    <a:pt x="38" y="17"/>
                  </a:moveTo>
                  <a:lnTo>
                    <a:pt x="52" y="34"/>
                  </a:lnTo>
                  <a:lnTo>
                    <a:pt x="45" y="38"/>
                  </a:lnTo>
                  <a:lnTo>
                    <a:pt x="38" y="41"/>
                  </a:lnTo>
                  <a:lnTo>
                    <a:pt x="24" y="62"/>
                  </a:lnTo>
                  <a:lnTo>
                    <a:pt x="14" y="59"/>
                  </a:lnTo>
                  <a:lnTo>
                    <a:pt x="0" y="41"/>
                  </a:lnTo>
                  <a:lnTo>
                    <a:pt x="0" y="31"/>
                  </a:lnTo>
                  <a:lnTo>
                    <a:pt x="10" y="10"/>
                  </a:lnTo>
                  <a:lnTo>
                    <a:pt x="24" y="0"/>
                  </a:lnTo>
                  <a:lnTo>
                    <a:pt x="38"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30" name="Freeform 246">
              <a:extLst>
                <a:ext uri="{FF2B5EF4-FFF2-40B4-BE49-F238E27FC236}">
                  <a16:creationId xmlns:a16="http://schemas.microsoft.com/office/drawing/2014/main" id="{802ED61C-2014-8B6D-62FA-E56968E5061F}"/>
                </a:ext>
                <a:ext uri="{C183D7F6-B498-43B3-948B-1728B52AA6E4}">
                  <adec:decorative xmlns:adec="http://schemas.microsoft.com/office/drawing/2017/decorative" val="1"/>
                </a:ext>
              </a:extLst>
            </p:cNvPr>
            <p:cNvSpPr>
              <a:spLocks/>
            </p:cNvSpPr>
            <p:nvPr/>
          </p:nvSpPr>
          <p:spPr bwMode="auto">
            <a:xfrm>
              <a:off x="9188503" y="4039779"/>
              <a:ext cx="253214" cy="264856"/>
            </a:xfrm>
            <a:custGeom>
              <a:avLst/>
              <a:gdLst>
                <a:gd name="T0" fmla="*/ 0 w 87"/>
                <a:gd name="T1" fmla="*/ 11 h 91"/>
                <a:gd name="T2" fmla="*/ 7 w 87"/>
                <a:gd name="T3" fmla="*/ 4 h 91"/>
                <a:gd name="T4" fmla="*/ 14 w 87"/>
                <a:gd name="T5" fmla="*/ 0 h 91"/>
                <a:gd name="T6" fmla="*/ 35 w 87"/>
                <a:gd name="T7" fmla="*/ 18 h 91"/>
                <a:gd name="T8" fmla="*/ 49 w 87"/>
                <a:gd name="T9" fmla="*/ 11 h 91"/>
                <a:gd name="T10" fmla="*/ 55 w 87"/>
                <a:gd name="T11" fmla="*/ 14 h 91"/>
                <a:gd name="T12" fmla="*/ 62 w 87"/>
                <a:gd name="T13" fmla="*/ 11 h 91"/>
                <a:gd name="T14" fmla="*/ 87 w 87"/>
                <a:gd name="T15" fmla="*/ 32 h 91"/>
                <a:gd name="T16" fmla="*/ 80 w 87"/>
                <a:gd name="T17" fmla="*/ 35 h 91"/>
                <a:gd name="T18" fmla="*/ 69 w 87"/>
                <a:gd name="T19" fmla="*/ 35 h 91"/>
                <a:gd name="T20" fmla="*/ 62 w 87"/>
                <a:gd name="T21" fmla="*/ 32 h 91"/>
                <a:gd name="T22" fmla="*/ 52 w 87"/>
                <a:gd name="T23" fmla="*/ 38 h 91"/>
                <a:gd name="T24" fmla="*/ 59 w 87"/>
                <a:gd name="T25" fmla="*/ 49 h 91"/>
                <a:gd name="T26" fmla="*/ 66 w 87"/>
                <a:gd name="T27" fmla="*/ 45 h 91"/>
                <a:gd name="T28" fmla="*/ 76 w 87"/>
                <a:gd name="T29" fmla="*/ 70 h 91"/>
                <a:gd name="T30" fmla="*/ 76 w 87"/>
                <a:gd name="T31" fmla="*/ 91 h 91"/>
                <a:gd name="T32" fmla="*/ 66 w 87"/>
                <a:gd name="T33" fmla="*/ 80 h 91"/>
                <a:gd name="T34" fmla="*/ 52 w 87"/>
                <a:gd name="T35" fmla="*/ 70 h 91"/>
                <a:gd name="T36" fmla="*/ 28 w 87"/>
                <a:gd name="T37" fmla="*/ 38 h 91"/>
                <a:gd name="T38" fmla="*/ 14 w 87"/>
                <a:gd name="T39" fmla="*/ 28 h 91"/>
                <a:gd name="T40" fmla="*/ 0 w 87"/>
                <a:gd name="T41" fmla="*/ 1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91">
                  <a:moveTo>
                    <a:pt x="0" y="11"/>
                  </a:moveTo>
                  <a:lnTo>
                    <a:pt x="7" y="4"/>
                  </a:lnTo>
                  <a:lnTo>
                    <a:pt x="14" y="0"/>
                  </a:lnTo>
                  <a:lnTo>
                    <a:pt x="35" y="18"/>
                  </a:lnTo>
                  <a:lnTo>
                    <a:pt x="49" y="11"/>
                  </a:lnTo>
                  <a:lnTo>
                    <a:pt x="55" y="14"/>
                  </a:lnTo>
                  <a:lnTo>
                    <a:pt x="62" y="11"/>
                  </a:lnTo>
                  <a:lnTo>
                    <a:pt x="87" y="32"/>
                  </a:lnTo>
                  <a:lnTo>
                    <a:pt x="80" y="35"/>
                  </a:lnTo>
                  <a:lnTo>
                    <a:pt x="69" y="35"/>
                  </a:lnTo>
                  <a:lnTo>
                    <a:pt x="62" y="32"/>
                  </a:lnTo>
                  <a:lnTo>
                    <a:pt x="52" y="38"/>
                  </a:lnTo>
                  <a:lnTo>
                    <a:pt x="59" y="49"/>
                  </a:lnTo>
                  <a:lnTo>
                    <a:pt x="66" y="45"/>
                  </a:lnTo>
                  <a:lnTo>
                    <a:pt x="76" y="70"/>
                  </a:lnTo>
                  <a:lnTo>
                    <a:pt x="76" y="91"/>
                  </a:lnTo>
                  <a:lnTo>
                    <a:pt x="66" y="80"/>
                  </a:lnTo>
                  <a:lnTo>
                    <a:pt x="52" y="70"/>
                  </a:lnTo>
                  <a:lnTo>
                    <a:pt x="28" y="38"/>
                  </a:lnTo>
                  <a:lnTo>
                    <a:pt x="14" y="28"/>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1" name="Freeform 247">
              <a:extLst>
                <a:ext uri="{FF2B5EF4-FFF2-40B4-BE49-F238E27FC236}">
                  <a16:creationId xmlns:a16="http://schemas.microsoft.com/office/drawing/2014/main" id="{D5C42BC9-1AF2-54B8-2632-B1E445FD2994}"/>
                </a:ext>
                <a:ext uri="{C183D7F6-B498-43B3-948B-1728B52AA6E4}">
                  <adec:decorative xmlns:adec="http://schemas.microsoft.com/office/drawing/2017/decorative" val="1"/>
                </a:ext>
              </a:extLst>
            </p:cNvPr>
            <p:cNvSpPr>
              <a:spLocks/>
            </p:cNvSpPr>
            <p:nvPr/>
          </p:nvSpPr>
          <p:spPr bwMode="auto">
            <a:xfrm>
              <a:off x="9066263" y="4313366"/>
              <a:ext cx="273587" cy="212467"/>
            </a:xfrm>
            <a:custGeom>
              <a:avLst/>
              <a:gdLst>
                <a:gd name="T0" fmla="*/ 70 w 94"/>
                <a:gd name="T1" fmla="*/ 0 h 73"/>
                <a:gd name="T2" fmla="*/ 70 w 94"/>
                <a:gd name="T3" fmla="*/ 7 h 73"/>
                <a:gd name="T4" fmla="*/ 80 w 94"/>
                <a:gd name="T5" fmla="*/ 14 h 73"/>
                <a:gd name="T6" fmla="*/ 87 w 94"/>
                <a:gd name="T7" fmla="*/ 10 h 73"/>
                <a:gd name="T8" fmla="*/ 94 w 94"/>
                <a:gd name="T9" fmla="*/ 17 h 73"/>
                <a:gd name="T10" fmla="*/ 80 w 94"/>
                <a:gd name="T11" fmla="*/ 35 h 73"/>
                <a:gd name="T12" fmla="*/ 91 w 94"/>
                <a:gd name="T13" fmla="*/ 45 h 73"/>
                <a:gd name="T14" fmla="*/ 91 w 94"/>
                <a:gd name="T15" fmla="*/ 66 h 73"/>
                <a:gd name="T16" fmla="*/ 77 w 94"/>
                <a:gd name="T17" fmla="*/ 73 h 73"/>
                <a:gd name="T18" fmla="*/ 52 w 94"/>
                <a:gd name="T19" fmla="*/ 73 h 73"/>
                <a:gd name="T20" fmla="*/ 35 w 94"/>
                <a:gd name="T21" fmla="*/ 62 h 73"/>
                <a:gd name="T22" fmla="*/ 25 w 94"/>
                <a:gd name="T23" fmla="*/ 69 h 73"/>
                <a:gd name="T24" fmla="*/ 11 w 94"/>
                <a:gd name="T25" fmla="*/ 62 h 73"/>
                <a:gd name="T26" fmla="*/ 0 w 94"/>
                <a:gd name="T27" fmla="*/ 62 h 73"/>
                <a:gd name="T28" fmla="*/ 4 w 94"/>
                <a:gd name="T29" fmla="*/ 55 h 73"/>
                <a:gd name="T30" fmla="*/ 7 w 94"/>
                <a:gd name="T31" fmla="*/ 52 h 73"/>
                <a:gd name="T32" fmla="*/ 18 w 94"/>
                <a:gd name="T33" fmla="*/ 49 h 73"/>
                <a:gd name="T34" fmla="*/ 14 w 94"/>
                <a:gd name="T35" fmla="*/ 35 h 73"/>
                <a:gd name="T36" fmla="*/ 7 w 94"/>
                <a:gd name="T37" fmla="*/ 35 h 73"/>
                <a:gd name="T38" fmla="*/ 7 w 94"/>
                <a:gd name="T39" fmla="*/ 14 h 73"/>
                <a:gd name="T40" fmla="*/ 28 w 94"/>
                <a:gd name="T41" fmla="*/ 3 h 73"/>
                <a:gd name="T42" fmla="*/ 49 w 94"/>
                <a:gd name="T43" fmla="*/ 0 h 73"/>
                <a:gd name="T44" fmla="*/ 63 w 94"/>
                <a:gd name="T45" fmla="*/ 3 h 73"/>
                <a:gd name="T46" fmla="*/ 70 w 94"/>
                <a:gd name="T4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3">
                  <a:moveTo>
                    <a:pt x="70" y="0"/>
                  </a:moveTo>
                  <a:lnTo>
                    <a:pt x="70" y="7"/>
                  </a:lnTo>
                  <a:lnTo>
                    <a:pt x="80" y="14"/>
                  </a:lnTo>
                  <a:lnTo>
                    <a:pt x="87" y="10"/>
                  </a:lnTo>
                  <a:lnTo>
                    <a:pt x="94" y="17"/>
                  </a:lnTo>
                  <a:lnTo>
                    <a:pt x="80" y="35"/>
                  </a:lnTo>
                  <a:lnTo>
                    <a:pt x="91" y="45"/>
                  </a:lnTo>
                  <a:lnTo>
                    <a:pt x="91" y="66"/>
                  </a:lnTo>
                  <a:lnTo>
                    <a:pt x="77" y="73"/>
                  </a:lnTo>
                  <a:lnTo>
                    <a:pt x="52" y="73"/>
                  </a:lnTo>
                  <a:lnTo>
                    <a:pt x="35" y="62"/>
                  </a:lnTo>
                  <a:lnTo>
                    <a:pt x="25" y="69"/>
                  </a:lnTo>
                  <a:lnTo>
                    <a:pt x="11" y="62"/>
                  </a:lnTo>
                  <a:lnTo>
                    <a:pt x="0" y="62"/>
                  </a:lnTo>
                  <a:lnTo>
                    <a:pt x="4" y="55"/>
                  </a:lnTo>
                  <a:lnTo>
                    <a:pt x="7" y="52"/>
                  </a:lnTo>
                  <a:lnTo>
                    <a:pt x="18" y="49"/>
                  </a:lnTo>
                  <a:lnTo>
                    <a:pt x="14" y="35"/>
                  </a:lnTo>
                  <a:lnTo>
                    <a:pt x="7" y="35"/>
                  </a:lnTo>
                  <a:lnTo>
                    <a:pt x="7" y="14"/>
                  </a:lnTo>
                  <a:lnTo>
                    <a:pt x="28" y="3"/>
                  </a:lnTo>
                  <a:lnTo>
                    <a:pt x="49" y="0"/>
                  </a:lnTo>
                  <a:lnTo>
                    <a:pt x="63" y="3"/>
                  </a:lnTo>
                  <a:lnTo>
                    <a:pt x="70"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2" name="Freeform 248">
              <a:extLst>
                <a:ext uri="{FF2B5EF4-FFF2-40B4-BE49-F238E27FC236}">
                  <a16:creationId xmlns:a16="http://schemas.microsoft.com/office/drawing/2014/main" id="{39C69D09-328A-3B1E-FC48-F9C5AF65DCD6}"/>
                </a:ext>
                <a:ext uri="{C183D7F6-B498-43B3-948B-1728B52AA6E4}">
                  <adec:decorative xmlns:adec="http://schemas.microsoft.com/office/drawing/2017/decorative" val="1"/>
                </a:ext>
              </a:extLst>
            </p:cNvPr>
            <p:cNvSpPr>
              <a:spLocks/>
            </p:cNvSpPr>
            <p:nvPr/>
          </p:nvSpPr>
          <p:spPr bwMode="auto">
            <a:xfrm>
              <a:off x="9086637" y="4080527"/>
              <a:ext cx="90226" cy="61121"/>
            </a:xfrm>
            <a:custGeom>
              <a:avLst/>
              <a:gdLst>
                <a:gd name="T0" fmla="*/ 18 w 31"/>
                <a:gd name="T1" fmla="*/ 0 h 21"/>
                <a:gd name="T2" fmla="*/ 21 w 31"/>
                <a:gd name="T3" fmla="*/ 0 h 21"/>
                <a:gd name="T4" fmla="*/ 31 w 31"/>
                <a:gd name="T5" fmla="*/ 4 h 21"/>
                <a:gd name="T6" fmla="*/ 24 w 31"/>
                <a:gd name="T7" fmla="*/ 21 h 21"/>
                <a:gd name="T8" fmla="*/ 4 w 31"/>
                <a:gd name="T9" fmla="*/ 21 h 21"/>
                <a:gd name="T10" fmla="*/ 0 w 31"/>
                <a:gd name="T11" fmla="*/ 18 h 21"/>
                <a:gd name="T12" fmla="*/ 0 w 31"/>
                <a:gd name="T13" fmla="*/ 14 h 21"/>
                <a:gd name="T14" fmla="*/ 4 w 31"/>
                <a:gd name="T15" fmla="*/ 11 h 21"/>
                <a:gd name="T16" fmla="*/ 11 w 31"/>
                <a:gd name="T17" fmla="*/ 11 h 21"/>
                <a:gd name="T18" fmla="*/ 11 w 31"/>
                <a:gd name="T19" fmla="*/ 7 h 21"/>
                <a:gd name="T20" fmla="*/ 14 w 31"/>
                <a:gd name="T21" fmla="*/ 4 h 21"/>
                <a:gd name="T22" fmla="*/ 18 w 31"/>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21">
                  <a:moveTo>
                    <a:pt x="18" y="0"/>
                  </a:moveTo>
                  <a:lnTo>
                    <a:pt x="21" y="0"/>
                  </a:lnTo>
                  <a:lnTo>
                    <a:pt x="31" y="4"/>
                  </a:lnTo>
                  <a:lnTo>
                    <a:pt x="24" y="21"/>
                  </a:lnTo>
                  <a:lnTo>
                    <a:pt x="4" y="21"/>
                  </a:lnTo>
                  <a:lnTo>
                    <a:pt x="0" y="18"/>
                  </a:lnTo>
                  <a:lnTo>
                    <a:pt x="0" y="14"/>
                  </a:lnTo>
                  <a:lnTo>
                    <a:pt x="4" y="11"/>
                  </a:lnTo>
                  <a:lnTo>
                    <a:pt x="11" y="11"/>
                  </a:lnTo>
                  <a:lnTo>
                    <a:pt x="11" y="7"/>
                  </a:lnTo>
                  <a:lnTo>
                    <a:pt x="14" y="4"/>
                  </a:lnTo>
                  <a:lnTo>
                    <a:pt x="18"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3" name="Freeform 249">
              <a:extLst>
                <a:ext uri="{FF2B5EF4-FFF2-40B4-BE49-F238E27FC236}">
                  <a16:creationId xmlns:a16="http://schemas.microsoft.com/office/drawing/2014/main" id="{BDE417B2-ED1F-3A52-BE0C-372857D32BC3}"/>
                </a:ext>
                <a:ext uri="{C183D7F6-B498-43B3-948B-1728B52AA6E4}">
                  <adec:decorative xmlns:adec="http://schemas.microsoft.com/office/drawing/2017/decorative" val="1"/>
                </a:ext>
              </a:extLst>
            </p:cNvPr>
            <p:cNvSpPr>
              <a:spLocks/>
            </p:cNvSpPr>
            <p:nvPr/>
          </p:nvSpPr>
          <p:spPr bwMode="auto">
            <a:xfrm>
              <a:off x="9139026" y="3978657"/>
              <a:ext cx="69852" cy="113510"/>
            </a:xfrm>
            <a:custGeom>
              <a:avLst/>
              <a:gdLst>
                <a:gd name="T0" fmla="*/ 13 w 24"/>
                <a:gd name="T1" fmla="*/ 0 h 39"/>
                <a:gd name="T2" fmla="*/ 24 w 24"/>
                <a:gd name="T3" fmla="*/ 25 h 39"/>
                <a:gd name="T4" fmla="*/ 17 w 24"/>
                <a:gd name="T5" fmla="*/ 32 h 39"/>
                <a:gd name="T6" fmla="*/ 13 w 24"/>
                <a:gd name="T7" fmla="*/ 35 h 39"/>
                <a:gd name="T8" fmla="*/ 13 w 24"/>
                <a:gd name="T9" fmla="*/ 39 h 39"/>
                <a:gd name="T10" fmla="*/ 3 w 24"/>
                <a:gd name="T11" fmla="*/ 35 h 39"/>
                <a:gd name="T12" fmla="*/ 0 w 24"/>
                <a:gd name="T13" fmla="*/ 35 h 39"/>
                <a:gd name="T14" fmla="*/ 3 w 24"/>
                <a:gd name="T15" fmla="*/ 35 h 39"/>
                <a:gd name="T16" fmla="*/ 3 w 24"/>
                <a:gd name="T17" fmla="*/ 32 h 39"/>
                <a:gd name="T18" fmla="*/ 3 w 24"/>
                <a:gd name="T19" fmla="*/ 25 h 39"/>
                <a:gd name="T20" fmla="*/ 0 w 24"/>
                <a:gd name="T21" fmla="*/ 18 h 39"/>
                <a:gd name="T22" fmla="*/ 0 w 24"/>
                <a:gd name="T23" fmla="*/ 14 h 39"/>
                <a:gd name="T24" fmla="*/ 3 w 24"/>
                <a:gd name="T25" fmla="*/ 11 h 39"/>
                <a:gd name="T26" fmla="*/ 6 w 24"/>
                <a:gd name="T27" fmla="*/ 11 h 39"/>
                <a:gd name="T28" fmla="*/ 10 w 24"/>
                <a:gd name="T29" fmla="*/ 4 h 39"/>
                <a:gd name="T30" fmla="*/ 13 w 24"/>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39">
                  <a:moveTo>
                    <a:pt x="13" y="0"/>
                  </a:moveTo>
                  <a:lnTo>
                    <a:pt x="24" y="25"/>
                  </a:lnTo>
                  <a:lnTo>
                    <a:pt x="17" y="32"/>
                  </a:lnTo>
                  <a:lnTo>
                    <a:pt x="13" y="35"/>
                  </a:lnTo>
                  <a:lnTo>
                    <a:pt x="13" y="39"/>
                  </a:lnTo>
                  <a:lnTo>
                    <a:pt x="3" y="35"/>
                  </a:lnTo>
                  <a:lnTo>
                    <a:pt x="0" y="35"/>
                  </a:lnTo>
                  <a:lnTo>
                    <a:pt x="3" y="35"/>
                  </a:lnTo>
                  <a:lnTo>
                    <a:pt x="3" y="32"/>
                  </a:lnTo>
                  <a:lnTo>
                    <a:pt x="3" y="25"/>
                  </a:lnTo>
                  <a:lnTo>
                    <a:pt x="0" y="18"/>
                  </a:lnTo>
                  <a:lnTo>
                    <a:pt x="0" y="14"/>
                  </a:lnTo>
                  <a:lnTo>
                    <a:pt x="3" y="11"/>
                  </a:lnTo>
                  <a:lnTo>
                    <a:pt x="6" y="11"/>
                  </a:lnTo>
                  <a:lnTo>
                    <a:pt x="10" y="4"/>
                  </a:lnTo>
                  <a:lnTo>
                    <a:pt x="13"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4" name="Freeform 250">
              <a:extLst>
                <a:ext uri="{FF2B5EF4-FFF2-40B4-BE49-F238E27FC236}">
                  <a16:creationId xmlns:a16="http://schemas.microsoft.com/office/drawing/2014/main" id="{64B0C75F-B1F0-E112-D822-182E4E3EDE02}"/>
                </a:ext>
                <a:ext uri="{C183D7F6-B498-43B3-948B-1728B52AA6E4}">
                  <adec:decorative xmlns:adec="http://schemas.microsoft.com/office/drawing/2017/decorative" val="1"/>
                </a:ext>
              </a:extLst>
            </p:cNvPr>
            <p:cNvSpPr>
              <a:spLocks/>
            </p:cNvSpPr>
            <p:nvPr/>
          </p:nvSpPr>
          <p:spPr bwMode="auto">
            <a:xfrm>
              <a:off x="9107009" y="4010675"/>
              <a:ext cx="20374" cy="49479"/>
            </a:xfrm>
            <a:custGeom>
              <a:avLst/>
              <a:gdLst>
                <a:gd name="T0" fmla="*/ 0 w 7"/>
                <a:gd name="T1" fmla="*/ 10 h 17"/>
                <a:gd name="T2" fmla="*/ 0 w 7"/>
                <a:gd name="T3" fmla="*/ 7 h 17"/>
                <a:gd name="T4" fmla="*/ 0 w 7"/>
                <a:gd name="T5" fmla="*/ 3 h 17"/>
                <a:gd name="T6" fmla="*/ 4 w 7"/>
                <a:gd name="T7" fmla="*/ 0 h 17"/>
                <a:gd name="T8" fmla="*/ 7 w 7"/>
                <a:gd name="T9" fmla="*/ 3 h 17"/>
                <a:gd name="T10" fmla="*/ 7 w 7"/>
                <a:gd name="T11" fmla="*/ 7 h 17"/>
                <a:gd name="T12" fmla="*/ 7 w 7"/>
                <a:gd name="T13" fmla="*/ 14 h 17"/>
                <a:gd name="T14" fmla="*/ 4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7"/>
                  </a:lnTo>
                  <a:lnTo>
                    <a:pt x="0" y="3"/>
                  </a:lnTo>
                  <a:lnTo>
                    <a:pt x="4" y="0"/>
                  </a:lnTo>
                  <a:lnTo>
                    <a:pt x="7" y="3"/>
                  </a:lnTo>
                  <a:lnTo>
                    <a:pt x="7" y="7"/>
                  </a:lnTo>
                  <a:lnTo>
                    <a:pt x="7" y="14"/>
                  </a:lnTo>
                  <a:lnTo>
                    <a:pt x="4" y="17"/>
                  </a:lnTo>
                  <a:lnTo>
                    <a:pt x="0" y="17"/>
                  </a:lnTo>
                  <a:lnTo>
                    <a:pt x="0"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5" name="Freeform 251">
              <a:extLst>
                <a:ext uri="{FF2B5EF4-FFF2-40B4-BE49-F238E27FC236}">
                  <a16:creationId xmlns:a16="http://schemas.microsoft.com/office/drawing/2014/main" id="{689AE64A-5BD5-786F-52B6-D64C35011939}"/>
                </a:ext>
                <a:ext uri="{C183D7F6-B498-43B3-948B-1728B52AA6E4}">
                  <adec:decorative xmlns:adec="http://schemas.microsoft.com/office/drawing/2017/decorative" val="1"/>
                </a:ext>
              </a:extLst>
            </p:cNvPr>
            <p:cNvSpPr>
              <a:spLocks/>
            </p:cNvSpPr>
            <p:nvPr/>
          </p:nvSpPr>
          <p:spPr bwMode="auto">
            <a:xfrm>
              <a:off x="9269997" y="4243514"/>
              <a:ext cx="139704" cy="119331"/>
            </a:xfrm>
            <a:custGeom>
              <a:avLst/>
              <a:gdLst>
                <a:gd name="T0" fmla="*/ 48 w 48"/>
                <a:gd name="T1" fmla="*/ 21 h 41"/>
                <a:gd name="T2" fmla="*/ 45 w 48"/>
                <a:gd name="T3" fmla="*/ 38 h 41"/>
                <a:gd name="T4" fmla="*/ 38 w 48"/>
                <a:gd name="T5" fmla="*/ 41 h 41"/>
                <a:gd name="T6" fmla="*/ 31 w 48"/>
                <a:gd name="T7" fmla="*/ 34 h 41"/>
                <a:gd name="T8" fmla="*/ 24 w 48"/>
                <a:gd name="T9" fmla="*/ 41 h 41"/>
                <a:gd name="T10" fmla="*/ 17 w 48"/>
                <a:gd name="T11" fmla="*/ 34 h 41"/>
                <a:gd name="T12" fmla="*/ 10 w 48"/>
                <a:gd name="T13" fmla="*/ 38 h 41"/>
                <a:gd name="T14" fmla="*/ 0 w 48"/>
                <a:gd name="T15" fmla="*/ 31 h 41"/>
                <a:gd name="T16" fmla="*/ 0 w 48"/>
                <a:gd name="T17" fmla="*/ 24 h 41"/>
                <a:gd name="T18" fmla="*/ 0 w 48"/>
                <a:gd name="T19" fmla="*/ 21 h 41"/>
                <a:gd name="T20" fmla="*/ 7 w 48"/>
                <a:gd name="T21" fmla="*/ 3 h 41"/>
                <a:gd name="T22" fmla="*/ 24 w 48"/>
                <a:gd name="T23" fmla="*/ 0 h 41"/>
                <a:gd name="T24" fmla="*/ 38 w 48"/>
                <a:gd name="T25" fmla="*/ 10 h 41"/>
                <a:gd name="T26" fmla="*/ 48 w 48"/>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1">
                  <a:moveTo>
                    <a:pt x="48" y="21"/>
                  </a:moveTo>
                  <a:lnTo>
                    <a:pt x="45" y="38"/>
                  </a:lnTo>
                  <a:lnTo>
                    <a:pt x="38" y="41"/>
                  </a:lnTo>
                  <a:lnTo>
                    <a:pt x="31" y="34"/>
                  </a:lnTo>
                  <a:lnTo>
                    <a:pt x="24" y="41"/>
                  </a:lnTo>
                  <a:lnTo>
                    <a:pt x="17" y="34"/>
                  </a:lnTo>
                  <a:lnTo>
                    <a:pt x="10" y="38"/>
                  </a:lnTo>
                  <a:lnTo>
                    <a:pt x="0" y="31"/>
                  </a:lnTo>
                  <a:lnTo>
                    <a:pt x="0" y="24"/>
                  </a:lnTo>
                  <a:lnTo>
                    <a:pt x="0" y="21"/>
                  </a:lnTo>
                  <a:lnTo>
                    <a:pt x="7" y="3"/>
                  </a:lnTo>
                  <a:lnTo>
                    <a:pt x="24" y="0"/>
                  </a:lnTo>
                  <a:lnTo>
                    <a:pt x="38" y="10"/>
                  </a:lnTo>
                  <a:lnTo>
                    <a:pt x="48" y="2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6" name="Freeform 253">
              <a:extLst>
                <a:ext uri="{FF2B5EF4-FFF2-40B4-BE49-F238E27FC236}">
                  <a16:creationId xmlns:a16="http://schemas.microsoft.com/office/drawing/2014/main" id="{63EEFC0D-14AB-E82E-0895-00F9F916FD09}"/>
                </a:ext>
                <a:ext uri="{C183D7F6-B498-43B3-948B-1728B52AA6E4}">
                  <adec:decorative xmlns:adec="http://schemas.microsoft.com/office/drawing/2017/decorative" val="1"/>
                </a:ext>
              </a:extLst>
            </p:cNvPr>
            <p:cNvSpPr>
              <a:spLocks/>
            </p:cNvSpPr>
            <p:nvPr/>
          </p:nvSpPr>
          <p:spPr bwMode="auto">
            <a:xfrm>
              <a:off x="8996411" y="4132915"/>
              <a:ext cx="212467" cy="221198"/>
            </a:xfrm>
            <a:custGeom>
              <a:avLst/>
              <a:gdLst>
                <a:gd name="T0" fmla="*/ 31 w 73"/>
                <a:gd name="T1" fmla="*/ 0 h 76"/>
                <a:gd name="T2" fmla="*/ 35 w 73"/>
                <a:gd name="T3" fmla="*/ 3 h 76"/>
                <a:gd name="T4" fmla="*/ 66 w 73"/>
                <a:gd name="T5" fmla="*/ 27 h 76"/>
                <a:gd name="T6" fmla="*/ 62 w 73"/>
                <a:gd name="T7" fmla="*/ 52 h 76"/>
                <a:gd name="T8" fmla="*/ 73 w 73"/>
                <a:gd name="T9" fmla="*/ 62 h 76"/>
                <a:gd name="T10" fmla="*/ 52 w 73"/>
                <a:gd name="T11" fmla="*/ 65 h 76"/>
                <a:gd name="T12" fmla="*/ 31 w 73"/>
                <a:gd name="T13" fmla="*/ 76 h 76"/>
                <a:gd name="T14" fmla="*/ 24 w 73"/>
                <a:gd name="T15" fmla="*/ 65 h 76"/>
                <a:gd name="T16" fmla="*/ 14 w 73"/>
                <a:gd name="T17" fmla="*/ 65 h 76"/>
                <a:gd name="T18" fmla="*/ 14 w 73"/>
                <a:gd name="T19" fmla="*/ 62 h 76"/>
                <a:gd name="T20" fmla="*/ 14 w 73"/>
                <a:gd name="T21" fmla="*/ 59 h 76"/>
                <a:gd name="T22" fmla="*/ 10 w 73"/>
                <a:gd name="T23" fmla="*/ 52 h 76"/>
                <a:gd name="T24" fmla="*/ 7 w 73"/>
                <a:gd name="T25" fmla="*/ 45 h 76"/>
                <a:gd name="T26" fmla="*/ 3 w 73"/>
                <a:gd name="T27" fmla="*/ 38 h 76"/>
                <a:gd name="T28" fmla="*/ 0 w 73"/>
                <a:gd name="T29" fmla="*/ 34 h 76"/>
                <a:gd name="T30" fmla="*/ 3 w 73"/>
                <a:gd name="T31" fmla="*/ 31 h 76"/>
                <a:gd name="T32" fmla="*/ 7 w 73"/>
                <a:gd name="T33" fmla="*/ 31 h 76"/>
                <a:gd name="T34" fmla="*/ 10 w 73"/>
                <a:gd name="T35" fmla="*/ 27 h 76"/>
                <a:gd name="T36" fmla="*/ 10 w 73"/>
                <a:gd name="T37" fmla="*/ 24 h 76"/>
                <a:gd name="T38" fmla="*/ 10 w 73"/>
                <a:gd name="T39" fmla="*/ 20 h 76"/>
                <a:gd name="T40" fmla="*/ 10 w 73"/>
                <a:gd name="T41" fmla="*/ 17 h 76"/>
                <a:gd name="T42" fmla="*/ 14 w 73"/>
                <a:gd name="T43" fmla="*/ 13 h 76"/>
                <a:gd name="T44" fmla="*/ 17 w 73"/>
                <a:gd name="T45" fmla="*/ 13 h 76"/>
                <a:gd name="T46" fmla="*/ 17 w 73"/>
                <a:gd name="T47" fmla="*/ 20 h 76"/>
                <a:gd name="T48" fmla="*/ 21 w 73"/>
                <a:gd name="T49" fmla="*/ 20 h 76"/>
                <a:gd name="T50" fmla="*/ 24 w 73"/>
                <a:gd name="T51" fmla="*/ 17 h 76"/>
                <a:gd name="T52" fmla="*/ 24 w 73"/>
                <a:gd name="T53" fmla="*/ 10 h 76"/>
                <a:gd name="T54" fmla="*/ 24 w 73"/>
                <a:gd name="T55" fmla="*/ 6 h 76"/>
                <a:gd name="T56" fmla="*/ 28 w 73"/>
                <a:gd name="T57" fmla="*/ 6 h 76"/>
                <a:gd name="T58" fmla="*/ 28 w 73"/>
                <a:gd name="T59" fmla="*/ 3 h 76"/>
                <a:gd name="T60" fmla="*/ 31 w 73"/>
                <a:gd name="T61" fmla="*/ 3 h 76"/>
                <a:gd name="T62" fmla="*/ 31 w 73"/>
                <a:gd name="T6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76">
                  <a:moveTo>
                    <a:pt x="31" y="0"/>
                  </a:moveTo>
                  <a:lnTo>
                    <a:pt x="35" y="3"/>
                  </a:lnTo>
                  <a:lnTo>
                    <a:pt x="66" y="27"/>
                  </a:lnTo>
                  <a:lnTo>
                    <a:pt x="62" y="52"/>
                  </a:lnTo>
                  <a:lnTo>
                    <a:pt x="73" y="62"/>
                  </a:lnTo>
                  <a:lnTo>
                    <a:pt x="52" y="65"/>
                  </a:lnTo>
                  <a:lnTo>
                    <a:pt x="31" y="76"/>
                  </a:lnTo>
                  <a:lnTo>
                    <a:pt x="24" y="65"/>
                  </a:lnTo>
                  <a:lnTo>
                    <a:pt x="14" y="65"/>
                  </a:lnTo>
                  <a:lnTo>
                    <a:pt x="14" y="62"/>
                  </a:lnTo>
                  <a:lnTo>
                    <a:pt x="14" y="59"/>
                  </a:lnTo>
                  <a:lnTo>
                    <a:pt x="10" y="52"/>
                  </a:lnTo>
                  <a:lnTo>
                    <a:pt x="7" y="45"/>
                  </a:lnTo>
                  <a:lnTo>
                    <a:pt x="3" y="38"/>
                  </a:lnTo>
                  <a:lnTo>
                    <a:pt x="0" y="34"/>
                  </a:lnTo>
                  <a:lnTo>
                    <a:pt x="3" y="31"/>
                  </a:lnTo>
                  <a:lnTo>
                    <a:pt x="7" y="31"/>
                  </a:lnTo>
                  <a:lnTo>
                    <a:pt x="10" y="27"/>
                  </a:lnTo>
                  <a:lnTo>
                    <a:pt x="10" y="24"/>
                  </a:lnTo>
                  <a:lnTo>
                    <a:pt x="10" y="20"/>
                  </a:lnTo>
                  <a:lnTo>
                    <a:pt x="10" y="17"/>
                  </a:lnTo>
                  <a:lnTo>
                    <a:pt x="14" y="13"/>
                  </a:lnTo>
                  <a:lnTo>
                    <a:pt x="17" y="13"/>
                  </a:lnTo>
                  <a:lnTo>
                    <a:pt x="17" y="20"/>
                  </a:lnTo>
                  <a:lnTo>
                    <a:pt x="21" y="20"/>
                  </a:lnTo>
                  <a:lnTo>
                    <a:pt x="24" y="17"/>
                  </a:lnTo>
                  <a:lnTo>
                    <a:pt x="24" y="10"/>
                  </a:lnTo>
                  <a:lnTo>
                    <a:pt x="24" y="6"/>
                  </a:lnTo>
                  <a:lnTo>
                    <a:pt x="28" y="6"/>
                  </a:lnTo>
                  <a:lnTo>
                    <a:pt x="28" y="3"/>
                  </a:lnTo>
                  <a:lnTo>
                    <a:pt x="31" y="3"/>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7" name="Freeform 254">
              <a:extLst>
                <a:ext uri="{FF2B5EF4-FFF2-40B4-BE49-F238E27FC236}">
                  <a16:creationId xmlns:a16="http://schemas.microsoft.com/office/drawing/2014/main" id="{525A1F21-900E-FFCA-DC5E-75BD113DC110}"/>
                </a:ext>
                <a:ext uri="{C183D7F6-B498-43B3-948B-1728B52AA6E4}">
                  <adec:decorative xmlns:adec="http://schemas.microsoft.com/office/drawing/2017/decorative" val="1"/>
                </a:ext>
              </a:extLst>
            </p:cNvPr>
            <p:cNvSpPr>
              <a:spLocks/>
            </p:cNvSpPr>
            <p:nvPr/>
          </p:nvSpPr>
          <p:spPr bwMode="auto">
            <a:xfrm>
              <a:off x="9299102" y="4304634"/>
              <a:ext cx="162988" cy="250303"/>
            </a:xfrm>
            <a:custGeom>
              <a:avLst/>
              <a:gdLst>
                <a:gd name="T0" fmla="*/ 14 w 56"/>
                <a:gd name="T1" fmla="*/ 20 h 86"/>
                <a:gd name="T2" fmla="*/ 21 w 56"/>
                <a:gd name="T3" fmla="*/ 13 h 86"/>
                <a:gd name="T4" fmla="*/ 28 w 56"/>
                <a:gd name="T5" fmla="*/ 20 h 86"/>
                <a:gd name="T6" fmla="*/ 35 w 56"/>
                <a:gd name="T7" fmla="*/ 17 h 86"/>
                <a:gd name="T8" fmla="*/ 38 w 56"/>
                <a:gd name="T9" fmla="*/ 0 h 86"/>
                <a:gd name="T10" fmla="*/ 56 w 56"/>
                <a:gd name="T11" fmla="*/ 24 h 86"/>
                <a:gd name="T12" fmla="*/ 52 w 56"/>
                <a:gd name="T13" fmla="*/ 41 h 86"/>
                <a:gd name="T14" fmla="*/ 38 w 56"/>
                <a:gd name="T15" fmla="*/ 45 h 86"/>
                <a:gd name="T16" fmla="*/ 35 w 56"/>
                <a:gd name="T17" fmla="*/ 52 h 86"/>
                <a:gd name="T18" fmla="*/ 28 w 56"/>
                <a:gd name="T19" fmla="*/ 72 h 86"/>
                <a:gd name="T20" fmla="*/ 21 w 56"/>
                <a:gd name="T21" fmla="*/ 86 h 86"/>
                <a:gd name="T22" fmla="*/ 17 w 56"/>
                <a:gd name="T23" fmla="*/ 86 h 86"/>
                <a:gd name="T24" fmla="*/ 11 w 56"/>
                <a:gd name="T25" fmla="*/ 69 h 86"/>
                <a:gd name="T26" fmla="*/ 11 w 56"/>
                <a:gd name="T27" fmla="*/ 48 h 86"/>
                <a:gd name="T28" fmla="*/ 0 w 56"/>
                <a:gd name="T29" fmla="*/ 38 h 86"/>
                <a:gd name="T30" fmla="*/ 14 w 56"/>
                <a:gd name="T3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86">
                  <a:moveTo>
                    <a:pt x="14" y="20"/>
                  </a:moveTo>
                  <a:lnTo>
                    <a:pt x="21" y="13"/>
                  </a:lnTo>
                  <a:lnTo>
                    <a:pt x="28" y="20"/>
                  </a:lnTo>
                  <a:lnTo>
                    <a:pt x="35" y="17"/>
                  </a:lnTo>
                  <a:lnTo>
                    <a:pt x="38" y="0"/>
                  </a:lnTo>
                  <a:lnTo>
                    <a:pt x="56" y="24"/>
                  </a:lnTo>
                  <a:lnTo>
                    <a:pt x="52" y="41"/>
                  </a:lnTo>
                  <a:lnTo>
                    <a:pt x="38" y="45"/>
                  </a:lnTo>
                  <a:lnTo>
                    <a:pt x="35" y="52"/>
                  </a:lnTo>
                  <a:lnTo>
                    <a:pt x="28" y="72"/>
                  </a:lnTo>
                  <a:lnTo>
                    <a:pt x="21" y="86"/>
                  </a:lnTo>
                  <a:lnTo>
                    <a:pt x="17" y="86"/>
                  </a:lnTo>
                  <a:lnTo>
                    <a:pt x="11" y="69"/>
                  </a:lnTo>
                  <a:lnTo>
                    <a:pt x="11" y="48"/>
                  </a:lnTo>
                  <a:lnTo>
                    <a:pt x="0" y="38"/>
                  </a:lnTo>
                  <a:lnTo>
                    <a:pt x="14" y="2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638" name="Freeform 255">
              <a:extLst>
                <a:ext uri="{FF2B5EF4-FFF2-40B4-BE49-F238E27FC236}">
                  <a16:creationId xmlns:a16="http://schemas.microsoft.com/office/drawing/2014/main" id="{02C9401C-5A8F-91FA-CCD4-7339EE40D112}"/>
                </a:ext>
                <a:ext uri="{C183D7F6-B498-43B3-948B-1728B52AA6E4}">
                  <adec:decorative xmlns:adec="http://schemas.microsoft.com/office/drawing/2017/decorative" val="1"/>
                </a:ext>
              </a:extLst>
            </p:cNvPr>
            <p:cNvSpPr>
              <a:spLocks/>
            </p:cNvSpPr>
            <p:nvPr/>
          </p:nvSpPr>
          <p:spPr bwMode="auto">
            <a:xfrm>
              <a:off x="8984769" y="4493817"/>
              <a:ext cx="293961" cy="465679"/>
            </a:xfrm>
            <a:custGeom>
              <a:avLst/>
              <a:gdLst>
                <a:gd name="T0" fmla="*/ 56 w 101"/>
                <a:gd name="T1" fmla="*/ 39 h 160"/>
                <a:gd name="T2" fmla="*/ 77 w 101"/>
                <a:gd name="T3" fmla="*/ 46 h 160"/>
                <a:gd name="T4" fmla="*/ 73 w 101"/>
                <a:gd name="T5" fmla="*/ 59 h 160"/>
                <a:gd name="T6" fmla="*/ 87 w 101"/>
                <a:gd name="T7" fmla="*/ 56 h 160"/>
                <a:gd name="T8" fmla="*/ 98 w 101"/>
                <a:gd name="T9" fmla="*/ 63 h 160"/>
                <a:gd name="T10" fmla="*/ 98 w 101"/>
                <a:gd name="T11" fmla="*/ 73 h 160"/>
                <a:gd name="T12" fmla="*/ 91 w 101"/>
                <a:gd name="T13" fmla="*/ 77 h 160"/>
                <a:gd name="T14" fmla="*/ 87 w 101"/>
                <a:gd name="T15" fmla="*/ 84 h 160"/>
                <a:gd name="T16" fmla="*/ 98 w 101"/>
                <a:gd name="T17" fmla="*/ 104 h 160"/>
                <a:gd name="T18" fmla="*/ 94 w 101"/>
                <a:gd name="T19" fmla="*/ 111 h 160"/>
                <a:gd name="T20" fmla="*/ 101 w 101"/>
                <a:gd name="T21" fmla="*/ 136 h 160"/>
                <a:gd name="T22" fmla="*/ 98 w 101"/>
                <a:gd name="T23" fmla="*/ 143 h 160"/>
                <a:gd name="T24" fmla="*/ 87 w 101"/>
                <a:gd name="T25" fmla="*/ 160 h 160"/>
                <a:gd name="T26" fmla="*/ 73 w 101"/>
                <a:gd name="T27" fmla="*/ 150 h 160"/>
                <a:gd name="T28" fmla="*/ 80 w 101"/>
                <a:gd name="T29" fmla="*/ 146 h 160"/>
                <a:gd name="T30" fmla="*/ 66 w 101"/>
                <a:gd name="T31" fmla="*/ 111 h 160"/>
                <a:gd name="T32" fmla="*/ 63 w 101"/>
                <a:gd name="T33" fmla="*/ 115 h 160"/>
                <a:gd name="T34" fmla="*/ 56 w 101"/>
                <a:gd name="T35" fmla="*/ 94 h 160"/>
                <a:gd name="T36" fmla="*/ 56 w 101"/>
                <a:gd name="T37" fmla="*/ 84 h 160"/>
                <a:gd name="T38" fmla="*/ 39 w 101"/>
                <a:gd name="T39" fmla="*/ 66 h 160"/>
                <a:gd name="T40" fmla="*/ 39 w 101"/>
                <a:gd name="T41" fmla="*/ 59 h 160"/>
                <a:gd name="T42" fmla="*/ 53 w 101"/>
                <a:gd name="T43" fmla="*/ 49 h 160"/>
                <a:gd name="T44" fmla="*/ 42 w 101"/>
                <a:gd name="T45" fmla="*/ 42 h 160"/>
                <a:gd name="T46" fmla="*/ 0 w 101"/>
                <a:gd name="T47" fmla="*/ 52 h 160"/>
                <a:gd name="T48" fmla="*/ 11 w 101"/>
                <a:gd name="T49" fmla="*/ 39 h 160"/>
                <a:gd name="T50" fmla="*/ 11 w 101"/>
                <a:gd name="T51" fmla="*/ 28 h 160"/>
                <a:gd name="T52" fmla="*/ 28 w 101"/>
                <a:gd name="T53" fmla="*/ 0 h 160"/>
                <a:gd name="T54" fmla="*/ 39 w 101"/>
                <a:gd name="T55" fmla="*/ 0 h 160"/>
                <a:gd name="T56" fmla="*/ 53 w 101"/>
                <a:gd name="T57" fmla="*/ 7 h 160"/>
                <a:gd name="T58" fmla="*/ 59 w 101"/>
                <a:gd name="T59" fmla="*/ 28 h 160"/>
                <a:gd name="T60" fmla="*/ 56 w 101"/>
                <a:gd name="T61"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160">
                  <a:moveTo>
                    <a:pt x="56" y="39"/>
                  </a:moveTo>
                  <a:lnTo>
                    <a:pt x="77" y="46"/>
                  </a:lnTo>
                  <a:lnTo>
                    <a:pt x="73" y="59"/>
                  </a:lnTo>
                  <a:lnTo>
                    <a:pt x="87" y="56"/>
                  </a:lnTo>
                  <a:lnTo>
                    <a:pt x="98" y="63"/>
                  </a:lnTo>
                  <a:lnTo>
                    <a:pt x="98" y="73"/>
                  </a:lnTo>
                  <a:lnTo>
                    <a:pt x="91" y="77"/>
                  </a:lnTo>
                  <a:lnTo>
                    <a:pt x="87" y="84"/>
                  </a:lnTo>
                  <a:lnTo>
                    <a:pt x="98" y="104"/>
                  </a:lnTo>
                  <a:lnTo>
                    <a:pt x="94" y="111"/>
                  </a:lnTo>
                  <a:lnTo>
                    <a:pt x="101" y="136"/>
                  </a:lnTo>
                  <a:lnTo>
                    <a:pt x="98" y="143"/>
                  </a:lnTo>
                  <a:lnTo>
                    <a:pt x="87" y="160"/>
                  </a:lnTo>
                  <a:lnTo>
                    <a:pt x="73" y="150"/>
                  </a:lnTo>
                  <a:lnTo>
                    <a:pt x="80" y="146"/>
                  </a:lnTo>
                  <a:lnTo>
                    <a:pt x="66" y="111"/>
                  </a:lnTo>
                  <a:lnTo>
                    <a:pt x="63" y="115"/>
                  </a:lnTo>
                  <a:lnTo>
                    <a:pt x="56" y="94"/>
                  </a:lnTo>
                  <a:lnTo>
                    <a:pt x="56" y="84"/>
                  </a:lnTo>
                  <a:lnTo>
                    <a:pt x="39" y="66"/>
                  </a:lnTo>
                  <a:lnTo>
                    <a:pt x="39" y="59"/>
                  </a:lnTo>
                  <a:lnTo>
                    <a:pt x="53" y="49"/>
                  </a:lnTo>
                  <a:lnTo>
                    <a:pt x="42" y="42"/>
                  </a:lnTo>
                  <a:lnTo>
                    <a:pt x="0" y="52"/>
                  </a:lnTo>
                  <a:lnTo>
                    <a:pt x="11" y="39"/>
                  </a:lnTo>
                  <a:lnTo>
                    <a:pt x="11" y="28"/>
                  </a:lnTo>
                  <a:lnTo>
                    <a:pt x="28" y="0"/>
                  </a:lnTo>
                  <a:lnTo>
                    <a:pt x="39" y="0"/>
                  </a:lnTo>
                  <a:lnTo>
                    <a:pt x="53" y="7"/>
                  </a:lnTo>
                  <a:lnTo>
                    <a:pt x="59" y="28"/>
                  </a:lnTo>
                  <a:lnTo>
                    <a:pt x="56" y="39"/>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39" name="Freeform 256">
              <a:extLst>
                <a:ext uri="{FF2B5EF4-FFF2-40B4-BE49-F238E27FC236}">
                  <a16:creationId xmlns:a16="http://schemas.microsoft.com/office/drawing/2014/main" id="{4B47A20D-DB03-923D-8B86-9FBACE2C95C4}"/>
                </a:ext>
                <a:ext uri="{C183D7F6-B498-43B3-948B-1728B52AA6E4}">
                  <adec:decorative xmlns:adec="http://schemas.microsoft.com/office/drawing/2017/decorative" val="1"/>
                </a:ext>
              </a:extLst>
            </p:cNvPr>
            <p:cNvSpPr>
              <a:spLocks/>
            </p:cNvSpPr>
            <p:nvPr/>
          </p:nvSpPr>
          <p:spPr bwMode="auto">
            <a:xfrm>
              <a:off x="9098279" y="4071794"/>
              <a:ext cx="241572" cy="250303"/>
            </a:xfrm>
            <a:custGeom>
              <a:avLst/>
              <a:gdLst>
                <a:gd name="T0" fmla="*/ 31 w 83"/>
                <a:gd name="T1" fmla="*/ 0 h 86"/>
                <a:gd name="T2" fmla="*/ 45 w 83"/>
                <a:gd name="T3" fmla="*/ 17 h 86"/>
                <a:gd name="T4" fmla="*/ 59 w 83"/>
                <a:gd name="T5" fmla="*/ 27 h 86"/>
                <a:gd name="T6" fmla="*/ 83 w 83"/>
                <a:gd name="T7" fmla="*/ 59 h 86"/>
                <a:gd name="T8" fmla="*/ 66 w 83"/>
                <a:gd name="T9" fmla="*/ 62 h 86"/>
                <a:gd name="T10" fmla="*/ 59 w 83"/>
                <a:gd name="T11" fmla="*/ 80 h 86"/>
                <a:gd name="T12" fmla="*/ 59 w 83"/>
                <a:gd name="T13" fmla="*/ 83 h 86"/>
                <a:gd name="T14" fmla="*/ 52 w 83"/>
                <a:gd name="T15" fmla="*/ 86 h 86"/>
                <a:gd name="T16" fmla="*/ 38 w 83"/>
                <a:gd name="T17" fmla="*/ 83 h 86"/>
                <a:gd name="T18" fmla="*/ 27 w 83"/>
                <a:gd name="T19" fmla="*/ 73 h 86"/>
                <a:gd name="T20" fmla="*/ 31 w 83"/>
                <a:gd name="T21" fmla="*/ 48 h 86"/>
                <a:gd name="T22" fmla="*/ 0 w 83"/>
                <a:gd name="T23" fmla="*/ 24 h 86"/>
                <a:gd name="T24" fmla="*/ 20 w 83"/>
                <a:gd name="T25" fmla="*/ 24 h 86"/>
                <a:gd name="T26" fmla="*/ 27 w 83"/>
                <a:gd name="T27" fmla="*/ 7 h 86"/>
                <a:gd name="T28" fmla="*/ 27 w 83"/>
                <a:gd name="T29" fmla="*/ 3 h 86"/>
                <a:gd name="T30" fmla="*/ 31 w 83"/>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86">
                  <a:moveTo>
                    <a:pt x="31" y="0"/>
                  </a:moveTo>
                  <a:lnTo>
                    <a:pt x="45" y="17"/>
                  </a:lnTo>
                  <a:lnTo>
                    <a:pt x="59" y="27"/>
                  </a:lnTo>
                  <a:lnTo>
                    <a:pt x="83" y="59"/>
                  </a:lnTo>
                  <a:lnTo>
                    <a:pt x="66" y="62"/>
                  </a:lnTo>
                  <a:lnTo>
                    <a:pt x="59" y="80"/>
                  </a:lnTo>
                  <a:lnTo>
                    <a:pt x="59" y="83"/>
                  </a:lnTo>
                  <a:lnTo>
                    <a:pt x="52" y="86"/>
                  </a:lnTo>
                  <a:lnTo>
                    <a:pt x="38" y="83"/>
                  </a:lnTo>
                  <a:lnTo>
                    <a:pt x="27" y="73"/>
                  </a:lnTo>
                  <a:lnTo>
                    <a:pt x="31" y="48"/>
                  </a:lnTo>
                  <a:lnTo>
                    <a:pt x="0" y="24"/>
                  </a:lnTo>
                  <a:lnTo>
                    <a:pt x="20" y="24"/>
                  </a:lnTo>
                  <a:lnTo>
                    <a:pt x="27" y="7"/>
                  </a:lnTo>
                  <a:lnTo>
                    <a:pt x="27" y="3"/>
                  </a:lnTo>
                  <a:lnTo>
                    <a:pt x="31" y="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40" name="Freeform 257">
              <a:extLst>
                <a:ext uri="{FF2B5EF4-FFF2-40B4-BE49-F238E27FC236}">
                  <a16:creationId xmlns:a16="http://schemas.microsoft.com/office/drawing/2014/main" id="{2B32AD5F-5118-A0C3-C99C-6BFC827224CC}"/>
                </a:ext>
                <a:ext uri="{C183D7F6-B498-43B3-948B-1728B52AA6E4}">
                  <adec:decorative xmlns:adec="http://schemas.microsoft.com/office/drawing/2017/decorative" val="1"/>
                </a:ext>
              </a:extLst>
            </p:cNvPr>
            <p:cNvSpPr>
              <a:spLocks/>
            </p:cNvSpPr>
            <p:nvPr/>
          </p:nvSpPr>
          <p:spPr bwMode="auto">
            <a:xfrm>
              <a:off x="9237982" y="4685909"/>
              <a:ext cx="232840" cy="244482"/>
            </a:xfrm>
            <a:custGeom>
              <a:avLst/>
              <a:gdLst>
                <a:gd name="T0" fmla="*/ 80 w 80"/>
                <a:gd name="T1" fmla="*/ 21 h 84"/>
                <a:gd name="T2" fmla="*/ 80 w 80"/>
                <a:gd name="T3" fmla="*/ 11 h 84"/>
                <a:gd name="T4" fmla="*/ 66 w 80"/>
                <a:gd name="T5" fmla="*/ 4 h 84"/>
                <a:gd name="T6" fmla="*/ 63 w 80"/>
                <a:gd name="T7" fmla="*/ 0 h 84"/>
                <a:gd name="T8" fmla="*/ 56 w 80"/>
                <a:gd name="T9" fmla="*/ 4 h 84"/>
                <a:gd name="T10" fmla="*/ 49 w 80"/>
                <a:gd name="T11" fmla="*/ 7 h 84"/>
                <a:gd name="T12" fmla="*/ 35 w 80"/>
                <a:gd name="T13" fmla="*/ 28 h 84"/>
                <a:gd name="T14" fmla="*/ 25 w 80"/>
                <a:gd name="T15" fmla="*/ 25 h 84"/>
                <a:gd name="T16" fmla="*/ 11 w 80"/>
                <a:gd name="T17" fmla="*/ 7 h 84"/>
                <a:gd name="T18" fmla="*/ 4 w 80"/>
                <a:gd name="T19" fmla="*/ 11 h 84"/>
                <a:gd name="T20" fmla="*/ 0 w 80"/>
                <a:gd name="T21" fmla="*/ 18 h 84"/>
                <a:gd name="T22" fmla="*/ 11 w 80"/>
                <a:gd name="T23" fmla="*/ 38 h 84"/>
                <a:gd name="T24" fmla="*/ 7 w 80"/>
                <a:gd name="T25" fmla="*/ 45 h 84"/>
                <a:gd name="T26" fmla="*/ 14 w 80"/>
                <a:gd name="T27" fmla="*/ 70 h 84"/>
                <a:gd name="T28" fmla="*/ 11 w 80"/>
                <a:gd name="T29" fmla="*/ 77 h 84"/>
                <a:gd name="T30" fmla="*/ 28 w 80"/>
                <a:gd name="T31" fmla="*/ 84 h 84"/>
                <a:gd name="T32" fmla="*/ 32 w 80"/>
                <a:gd name="T33" fmla="*/ 77 h 84"/>
                <a:gd name="T34" fmla="*/ 45 w 80"/>
                <a:gd name="T35" fmla="*/ 77 h 84"/>
                <a:gd name="T36" fmla="*/ 52 w 80"/>
                <a:gd name="T37" fmla="*/ 73 h 84"/>
                <a:gd name="T38" fmla="*/ 63 w 80"/>
                <a:gd name="T39" fmla="*/ 63 h 84"/>
                <a:gd name="T40" fmla="*/ 77 w 80"/>
                <a:gd name="T41" fmla="*/ 45 h 84"/>
                <a:gd name="T42" fmla="*/ 80 w 80"/>
                <a:gd name="T43" fmla="*/ 45 h 84"/>
                <a:gd name="T44" fmla="*/ 77 w 80"/>
                <a:gd name="T45" fmla="*/ 32 h 84"/>
                <a:gd name="T46" fmla="*/ 80 w 80"/>
                <a:gd name="T47"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4">
                  <a:moveTo>
                    <a:pt x="80" y="21"/>
                  </a:moveTo>
                  <a:lnTo>
                    <a:pt x="80" y="11"/>
                  </a:lnTo>
                  <a:lnTo>
                    <a:pt x="66" y="4"/>
                  </a:lnTo>
                  <a:lnTo>
                    <a:pt x="63" y="0"/>
                  </a:lnTo>
                  <a:lnTo>
                    <a:pt x="56" y="4"/>
                  </a:lnTo>
                  <a:lnTo>
                    <a:pt x="49" y="7"/>
                  </a:lnTo>
                  <a:lnTo>
                    <a:pt x="35" y="28"/>
                  </a:lnTo>
                  <a:lnTo>
                    <a:pt x="25" y="25"/>
                  </a:lnTo>
                  <a:lnTo>
                    <a:pt x="11" y="7"/>
                  </a:lnTo>
                  <a:lnTo>
                    <a:pt x="4" y="11"/>
                  </a:lnTo>
                  <a:lnTo>
                    <a:pt x="0" y="18"/>
                  </a:lnTo>
                  <a:lnTo>
                    <a:pt x="11" y="38"/>
                  </a:lnTo>
                  <a:lnTo>
                    <a:pt x="7" y="45"/>
                  </a:lnTo>
                  <a:lnTo>
                    <a:pt x="14" y="70"/>
                  </a:lnTo>
                  <a:lnTo>
                    <a:pt x="11" y="77"/>
                  </a:lnTo>
                  <a:lnTo>
                    <a:pt x="28" y="84"/>
                  </a:lnTo>
                  <a:lnTo>
                    <a:pt x="32" y="77"/>
                  </a:lnTo>
                  <a:lnTo>
                    <a:pt x="45" y="77"/>
                  </a:lnTo>
                  <a:lnTo>
                    <a:pt x="52" y="73"/>
                  </a:lnTo>
                  <a:lnTo>
                    <a:pt x="63" y="63"/>
                  </a:lnTo>
                  <a:lnTo>
                    <a:pt x="77" y="45"/>
                  </a:lnTo>
                  <a:lnTo>
                    <a:pt x="80" y="45"/>
                  </a:lnTo>
                  <a:lnTo>
                    <a:pt x="77" y="32"/>
                  </a:lnTo>
                  <a:lnTo>
                    <a:pt x="8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1" name="Freeform 258">
              <a:extLst>
                <a:ext uri="{FF2B5EF4-FFF2-40B4-BE49-F238E27FC236}">
                  <a16:creationId xmlns:a16="http://schemas.microsoft.com/office/drawing/2014/main" id="{9CC0B772-474F-22DA-2B94-58613EB77FC5}"/>
                </a:ext>
                <a:ext uri="{C183D7F6-B498-43B3-948B-1728B52AA6E4}">
                  <adec:decorative xmlns:adec="http://schemas.microsoft.com/office/drawing/2017/decorative" val="1"/>
                </a:ext>
              </a:extLst>
            </p:cNvPr>
            <p:cNvSpPr>
              <a:spLocks/>
            </p:cNvSpPr>
            <p:nvPr/>
          </p:nvSpPr>
          <p:spPr bwMode="auto">
            <a:xfrm>
              <a:off x="8976038" y="5605627"/>
              <a:ext cx="151346" cy="180451"/>
            </a:xfrm>
            <a:custGeom>
              <a:avLst/>
              <a:gdLst>
                <a:gd name="T0" fmla="*/ 17 w 52"/>
                <a:gd name="T1" fmla="*/ 7 h 62"/>
                <a:gd name="T2" fmla="*/ 35 w 52"/>
                <a:gd name="T3" fmla="*/ 14 h 62"/>
                <a:gd name="T4" fmla="*/ 38 w 52"/>
                <a:gd name="T5" fmla="*/ 7 h 62"/>
                <a:gd name="T6" fmla="*/ 49 w 52"/>
                <a:gd name="T7" fmla="*/ 14 h 62"/>
                <a:gd name="T8" fmla="*/ 45 w 52"/>
                <a:gd name="T9" fmla="*/ 31 h 62"/>
                <a:gd name="T10" fmla="*/ 52 w 52"/>
                <a:gd name="T11" fmla="*/ 49 h 62"/>
                <a:gd name="T12" fmla="*/ 49 w 52"/>
                <a:gd name="T13" fmla="*/ 49 h 62"/>
                <a:gd name="T14" fmla="*/ 35 w 52"/>
                <a:gd name="T15" fmla="*/ 45 h 62"/>
                <a:gd name="T16" fmla="*/ 31 w 52"/>
                <a:gd name="T17" fmla="*/ 62 h 62"/>
                <a:gd name="T18" fmla="*/ 21 w 52"/>
                <a:gd name="T19" fmla="*/ 59 h 62"/>
                <a:gd name="T20" fmla="*/ 7 w 52"/>
                <a:gd name="T21" fmla="*/ 56 h 62"/>
                <a:gd name="T22" fmla="*/ 7 w 52"/>
                <a:gd name="T23" fmla="*/ 38 h 62"/>
                <a:gd name="T24" fmla="*/ 0 w 52"/>
                <a:gd name="T25" fmla="*/ 17 h 62"/>
                <a:gd name="T26" fmla="*/ 3 w 52"/>
                <a:gd name="T27" fmla="*/ 21 h 62"/>
                <a:gd name="T28" fmla="*/ 14 w 52"/>
                <a:gd name="T29" fmla="*/ 0 h 62"/>
                <a:gd name="T30" fmla="*/ 17 w 52"/>
                <a:gd name="T31"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2">
                  <a:moveTo>
                    <a:pt x="17" y="7"/>
                  </a:moveTo>
                  <a:lnTo>
                    <a:pt x="35" y="14"/>
                  </a:lnTo>
                  <a:lnTo>
                    <a:pt x="38" y="7"/>
                  </a:lnTo>
                  <a:lnTo>
                    <a:pt x="49" y="14"/>
                  </a:lnTo>
                  <a:lnTo>
                    <a:pt x="45" y="31"/>
                  </a:lnTo>
                  <a:lnTo>
                    <a:pt x="52" y="49"/>
                  </a:lnTo>
                  <a:lnTo>
                    <a:pt x="49" y="49"/>
                  </a:lnTo>
                  <a:lnTo>
                    <a:pt x="35" y="45"/>
                  </a:lnTo>
                  <a:lnTo>
                    <a:pt x="31" y="62"/>
                  </a:lnTo>
                  <a:lnTo>
                    <a:pt x="21" y="59"/>
                  </a:lnTo>
                  <a:lnTo>
                    <a:pt x="7" y="56"/>
                  </a:lnTo>
                  <a:lnTo>
                    <a:pt x="7" y="38"/>
                  </a:lnTo>
                  <a:lnTo>
                    <a:pt x="0" y="17"/>
                  </a:lnTo>
                  <a:lnTo>
                    <a:pt x="3" y="21"/>
                  </a:lnTo>
                  <a:lnTo>
                    <a:pt x="14" y="0"/>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2" name="Freeform 259">
              <a:extLst>
                <a:ext uri="{FF2B5EF4-FFF2-40B4-BE49-F238E27FC236}">
                  <a16:creationId xmlns:a16="http://schemas.microsoft.com/office/drawing/2014/main" id="{F6448BF7-590D-DDE1-AE65-13976D62E734}"/>
                </a:ext>
                <a:ext uri="{C183D7F6-B498-43B3-948B-1728B52AA6E4}">
                  <adec:decorative xmlns:adec="http://schemas.microsoft.com/office/drawing/2017/decorative" val="1"/>
                </a:ext>
              </a:extLst>
            </p:cNvPr>
            <p:cNvSpPr>
              <a:spLocks/>
            </p:cNvSpPr>
            <p:nvPr/>
          </p:nvSpPr>
          <p:spPr bwMode="auto">
            <a:xfrm>
              <a:off x="8984769" y="5818091"/>
              <a:ext cx="72763" cy="69852"/>
            </a:xfrm>
            <a:custGeom>
              <a:avLst/>
              <a:gdLst>
                <a:gd name="T0" fmla="*/ 4 w 25"/>
                <a:gd name="T1" fmla="*/ 3 h 24"/>
                <a:gd name="T2" fmla="*/ 7 w 25"/>
                <a:gd name="T3" fmla="*/ 7 h 24"/>
                <a:gd name="T4" fmla="*/ 14 w 25"/>
                <a:gd name="T5" fmla="*/ 3 h 24"/>
                <a:gd name="T6" fmla="*/ 25 w 25"/>
                <a:gd name="T7" fmla="*/ 0 h 24"/>
                <a:gd name="T8" fmla="*/ 25 w 25"/>
                <a:gd name="T9" fmla="*/ 7 h 24"/>
                <a:gd name="T10" fmla="*/ 25 w 25"/>
                <a:gd name="T11" fmla="*/ 24 h 24"/>
                <a:gd name="T12" fmla="*/ 0 w 25"/>
                <a:gd name="T13" fmla="*/ 21 h 24"/>
                <a:gd name="T14" fmla="*/ 0 w 25"/>
                <a:gd name="T15" fmla="*/ 10 h 24"/>
                <a:gd name="T16" fmla="*/ 4 w 2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4">
                  <a:moveTo>
                    <a:pt x="4" y="3"/>
                  </a:moveTo>
                  <a:lnTo>
                    <a:pt x="7" y="7"/>
                  </a:lnTo>
                  <a:lnTo>
                    <a:pt x="14" y="3"/>
                  </a:lnTo>
                  <a:lnTo>
                    <a:pt x="25" y="0"/>
                  </a:lnTo>
                  <a:lnTo>
                    <a:pt x="25" y="7"/>
                  </a:lnTo>
                  <a:lnTo>
                    <a:pt x="25" y="24"/>
                  </a:lnTo>
                  <a:lnTo>
                    <a:pt x="0" y="21"/>
                  </a:lnTo>
                  <a:lnTo>
                    <a:pt x="0" y="10"/>
                  </a:lnTo>
                  <a:lnTo>
                    <a:pt x="4"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3" name="Freeform 260">
              <a:extLst>
                <a:ext uri="{FF2B5EF4-FFF2-40B4-BE49-F238E27FC236}">
                  <a16:creationId xmlns:a16="http://schemas.microsoft.com/office/drawing/2014/main" id="{12E41474-F8FD-042D-F3A8-6D8F43EE6F27}"/>
                </a:ext>
                <a:ext uri="{C183D7F6-B498-43B3-948B-1728B52AA6E4}">
                  <adec:decorative xmlns:adec="http://schemas.microsoft.com/office/drawing/2017/decorative" val="1"/>
                </a:ext>
              </a:extLst>
            </p:cNvPr>
            <p:cNvSpPr>
              <a:spLocks/>
            </p:cNvSpPr>
            <p:nvPr/>
          </p:nvSpPr>
          <p:spPr bwMode="auto">
            <a:xfrm>
              <a:off x="9045890" y="5969438"/>
              <a:ext cx="93136" cy="122241"/>
            </a:xfrm>
            <a:custGeom>
              <a:avLst/>
              <a:gdLst>
                <a:gd name="T0" fmla="*/ 18 w 32"/>
                <a:gd name="T1" fmla="*/ 0 h 42"/>
                <a:gd name="T2" fmla="*/ 25 w 32"/>
                <a:gd name="T3" fmla="*/ 17 h 42"/>
                <a:gd name="T4" fmla="*/ 32 w 32"/>
                <a:gd name="T5" fmla="*/ 31 h 42"/>
                <a:gd name="T6" fmla="*/ 4 w 32"/>
                <a:gd name="T7" fmla="*/ 42 h 42"/>
                <a:gd name="T8" fmla="*/ 4 w 32"/>
                <a:gd name="T9" fmla="*/ 38 h 42"/>
                <a:gd name="T10" fmla="*/ 0 w 32"/>
                <a:gd name="T11" fmla="*/ 28 h 42"/>
                <a:gd name="T12" fmla="*/ 7 w 32"/>
                <a:gd name="T13" fmla="*/ 17 h 42"/>
                <a:gd name="T14" fmla="*/ 18 w 32"/>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2">
                  <a:moveTo>
                    <a:pt x="18" y="0"/>
                  </a:moveTo>
                  <a:lnTo>
                    <a:pt x="25" y="17"/>
                  </a:lnTo>
                  <a:lnTo>
                    <a:pt x="32" y="31"/>
                  </a:lnTo>
                  <a:lnTo>
                    <a:pt x="4" y="42"/>
                  </a:lnTo>
                  <a:lnTo>
                    <a:pt x="4" y="38"/>
                  </a:lnTo>
                  <a:lnTo>
                    <a:pt x="0" y="28"/>
                  </a:lnTo>
                  <a:lnTo>
                    <a:pt x="7" y="17"/>
                  </a:lnTo>
                  <a:lnTo>
                    <a:pt x="1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4" name="Freeform 262">
              <a:extLst>
                <a:ext uri="{FF2B5EF4-FFF2-40B4-BE49-F238E27FC236}">
                  <a16:creationId xmlns:a16="http://schemas.microsoft.com/office/drawing/2014/main" id="{F7BA46C9-27EE-665A-172E-E6E9DD7646B7}"/>
                </a:ext>
                <a:ext uri="{C183D7F6-B498-43B3-948B-1728B52AA6E4}">
                  <adec:decorative xmlns:adec="http://schemas.microsoft.com/office/drawing/2017/decorative" val="1"/>
                </a:ext>
              </a:extLst>
            </p:cNvPr>
            <p:cNvSpPr>
              <a:spLocks/>
            </p:cNvSpPr>
            <p:nvPr/>
          </p:nvSpPr>
          <p:spPr bwMode="auto">
            <a:xfrm>
              <a:off x="8865439" y="5806450"/>
              <a:ext cx="232840" cy="212467"/>
            </a:xfrm>
            <a:custGeom>
              <a:avLst/>
              <a:gdLst>
                <a:gd name="T0" fmla="*/ 41 w 80"/>
                <a:gd name="T1" fmla="*/ 0 h 73"/>
                <a:gd name="T2" fmla="*/ 45 w 80"/>
                <a:gd name="T3" fmla="*/ 7 h 73"/>
                <a:gd name="T4" fmla="*/ 41 w 80"/>
                <a:gd name="T5" fmla="*/ 14 h 73"/>
                <a:gd name="T6" fmla="*/ 41 w 80"/>
                <a:gd name="T7" fmla="*/ 25 h 73"/>
                <a:gd name="T8" fmla="*/ 66 w 80"/>
                <a:gd name="T9" fmla="*/ 28 h 73"/>
                <a:gd name="T10" fmla="*/ 69 w 80"/>
                <a:gd name="T11" fmla="*/ 39 h 73"/>
                <a:gd name="T12" fmla="*/ 76 w 80"/>
                <a:gd name="T13" fmla="*/ 45 h 73"/>
                <a:gd name="T14" fmla="*/ 80 w 80"/>
                <a:gd name="T15" fmla="*/ 56 h 73"/>
                <a:gd name="T16" fmla="*/ 69 w 80"/>
                <a:gd name="T17" fmla="*/ 73 h 73"/>
                <a:gd name="T18" fmla="*/ 55 w 80"/>
                <a:gd name="T19" fmla="*/ 70 h 73"/>
                <a:gd name="T20" fmla="*/ 55 w 80"/>
                <a:gd name="T21" fmla="*/ 63 h 73"/>
                <a:gd name="T22" fmla="*/ 41 w 80"/>
                <a:gd name="T23" fmla="*/ 59 h 73"/>
                <a:gd name="T24" fmla="*/ 34 w 80"/>
                <a:gd name="T25" fmla="*/ 52 h 73"/>
                <a:gd name="T26" fmla="*/ 28 w 80"/>
                <a:gd name="T27" fmla="*/ 42 h 73"/>
                <a:gd name="T28" fmla="*/ 14 w 80"/>
                <a:gd name="T29" fmla="*/ 32 h 73"/>
                <a:gd name="T30" fmla="*/ 0 w 80"/>
                <a:gd name="T31" fmla="*/ 11 h 73"/>
                <a:gd name="T32" fmla="*/ 14 w 80"/>
                <a:gd name="T33" fmla="*/ 0 h 73"/>
                <a:gd name="T34" fmla="*/ 24 w 80"/>
                <a:gd name="T35" fmla="*/ 4 h 73"/>
                <a:gd name="T36" fmla="*/ 41 w 80"/>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73">
                  <a:moveTo>
                    <a:pt x="41" y="0"/>
                  </a:moveTo>
                  <a:lnTo>
                    <a:pt x="45" y="7"/>
                  </a:lnTo>
                  <a:lnTo>
                    <a:pt x="41" y="14"/>
                  </a:lnTo>
                  <a:lnTo>
                    <a:pt x="41" y="25"/>
                  </a:lnTo>
                  <a:lnTo>
                    <a:pt x="66" y="28"/>
                  </a:lnTo>
                  <a:lnTo>
                    <a:pt x="69" y="39"/>
                  </a:lnTo>
                  <a:lnTo>
                    <a:pt x="76" y="45"/>
                  </a:lnTo>
                  <a:lnTo>
                    <a:pt x="80" y="56"/>
                  </a:lnTo>
                  <a:lnTo>
                    <a:pt x="69" y="73"/>
                  </a:lnTo>
                  <a:lnTo>
                    <a:pt x="55" y="70"/>
                  </a:lnTo>
                  <a:lnTo>
                    <a:pt x="55" y="63"/>
                  </a:lnTo>
                  <a:lnTo>
                    <a:pt x="41" y="59"/>
                  </a:lnTo>
                  <a:lnTo>
                    <a:pt x="34" y="52"/>
                  </a:lnTo>
                  <a:lnTo>
                    <a:pt x="28" y="42"/>
                  </a:lnTo>
                  <a:lnTo>
                    <a:pt x="14" y="32"/>
                  </a:lnTo>
                  <a:lnTo>
                    <a:pt x="0" y="11"/>
                  </a:lnTo>
                  <a:lnTo>
                    <a:pt x="14" y="0"/>
                  </a:lnTo>
                  <a:lnTo>
                    <a:pt x="24" y="4"/>
                  </a:lnTo>
                  <a:lnTo>
                    <a:pt x="4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5" name="Freeform 263">
              <a:extLst>
                <a:ext uri="{FF2B5EF4-FFF2-40B4-BE49-F238E27FC236}">
                  <a16:creationId xmlns:a16="http://schemas.microsoft.com/office/drawing/2014/main" id="{7F2080C9-5572-A293-5A54-8A7FBEFD07A2}"/>
                </a:ext>
                <a:ext uri="{C183D7F6-B498-43B3-948B-1728B52AA6E4}">
                  <adec:decorative xmlns:adec="http://schemas.microsoft.com/office/drawing/2017/decorative" val="1"/>
                </a:ext>
              </a:extLst>
            </p:cNvPr>
            <p:cNvSpPr>
              <a:spLocks/>
            </p:cNvSpPr>
            <p:nvPr/>
          </p:nvSpPr>
          <p:spPr bwMode="auto">
            <a:xfrm>
              <a:off x="8946933" y="5928690"/>
              <a:ext cx="78584" cy="101868"/>
            </a:xfrm>
            <a:custGeom>
              <a:avLst/>
              <a:gdLst>
                <a:gd name="T0" fmla="*/ 0 w 27"/>
                <a:gd name="T1" fmla="*/ 0 h 35"/>
                <a:gd name="T2" fmla="*/ 6 w 27"/>
                <a:gd name="T3" fmla="*/ 10 h 35"/>
                <a:gd name="T4" fmla="*/ 13 w 27"/>
                <a:gd name="T5" fmla="*/ 17 h 35"/>
                <a:gd name="T6" fmla="*/ 27 w 27"/>
                <a:gd name="T7" fmla="*/ 21 h 35"/>
                <a:gd name="T8" fmla="*/ 27 w 27"/>
                <a:gd name="T9" fmla="*/ 28 h 35"/>
                <a:gd name="T10" fmla="*/ 20 w 27"/>
                <a:gd name="T11" fmla="*/ 35 h 35"/>
                <a:gd name="T12" fmla="*/ 13 w 27"/>
                <a:gd name="T13" fmla="*/ 31 h 35"/>
                <a:gd name="T14" fmla="*/ 6 w 27"/>
                <a:gd name="T15" fmla="*/ 35 h 35"/>
                <a:gd name="T16" fmla="*/ 3 w 27"/>
                <a:gd name="T17" fmla="*/ 24 h 35"/>
                <a:gd name="T18" fmla="*/ 0 w 27"/>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35">
                  <a:moveTo>
                    <a:pt x="0" y="0"/>
                  </a:moveTo>
                  <a:lnTo>
                    <a:pt x="6" y="10"/>
                  </a:lnTo>
                  <a:lnTo>
                    <a:pt x="13" y="17"/>
                  </a:lnTo>
                  <a:lnTo>
                    <a:pt x="27" y="21"/>
                  </a:lnTo>
                  <a:lnTo>
                    <a:pt x="27" y="28"/>
                  </a:lnTo>
                  <a:lnTo>
                    <a:pt x="20" y="35"/>
                  </a:lnTo>
                  <a:lnTo>
                    <a:pt x="13" y="31"/>
                  </a:lnTo>
                  <a:lnTo>
                    <a:pt x="6" y="35"/>
                  </a:lnTo>
                  <a:lnTo>
                    <a:pt x="3" y="2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6" name="Freeform 264">
              <a:extLst>
                <a:ext uri="{FF2B5EF4-FFF2-40B4-BE49-F238E27FC236}">
                  <a16:creationId xmlns:a16="http://schemas.microsoft.com/office/drawing/2014/main" id="{95DAB449-ABEE-CDAA-A9E6-FD5840DD99C7}"/>
                </a:ext>
                <a:ext uri="{C183D7F6-B498-43B3-948B-1728B52AA6E4}">
                  <adec:decorative xmlns:adec="http://schemas.microsoft.com/office/drawing/2017/decorative" val="1"/>
                </a:ext>
              </a:extLst>
            </p:cNvPr>
            <p:cNvSpPr>
              <a:spLocks/>
            </p:cNvSpPr>
            <p:nvPr/>
          </p:nvSpPr>
          <p:spPr bwMode="auto">
            <a:xfrm>
              <a:off x="8914916" y="5998543"/>
              <a:ext cx="151346" cy="122241"/>
            </a:xfrm>
            <a:custGeom>
              <a:avLst/>
              <a:gdLst>
                <a:gd name="T0" fmla="*/ 52 w 52"/>
                <a:gd name="T1" fmla="*/ 7 h 42"/>
                <a:gd name="T2" fmla="*/ 38 w 52"/>
                <a:gd name="T3" fmla="*/ 4 h 42"/>
                <a:gd name="T4" fmla="*/ 31 w 52"/>
                <a:gd name="T5" fmla="*/ 11 h 42"/>
                <a:gd name="T6" fmla="*/ 24 w 52"/>
                <a:gd name="T7" fmla="*/ 7 h 42"/>
                <a:gd name="T8" fmla="*/ 17 w 52"/>
                <a:gd name="T9" fmla="*/ 11 h 42"/>
                <a:gd name="T10" fmla="*/ 14 w 52"/>
                <a:gd name="T11" fmla="*/ 0 h 42"/>
                <a:gd name="T12" fmla="*/ 0 w 52"/>
                <a:gd name="T13" fmla="*/ 38 h 42"/>
                <a:gd name="T14" fmla="*/ 4 w 52"/>
                <a:gd name="T15" fmla="*/ 42 h 42"/>
                <a:gd name="T16" fmla="*/ 24 w 52"/>
                <a:gd name="T17" fmla="*/ 32 h 42"/>
                <a:gd name="T18" fmla="*/ 31 w 52"/>
                <a:gd name="T19" fmla="*/ 25 h 42"/>
                <a:gd name="T20" fmla="*/ 35 w 52"/>
                <a:gd name="T21" fmla="*/ 25 h 42"/>
                <a:gd name="T22" fmla="*/ 49 w 52"/>
                <a:gd name="T23" fmla="*/ 28 h 42"/>
                <a:gd name="T24" fmla="*/ 45 w 52"/>
                <a:gd name="T25" fmla="*/ 18 h 42"/>
                <a:gd name="T26" fmla="*/ 52 w 52"/>
                <a:gd name="T2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52" y="7"/>
                  </a:moveTo>
                  <a:lnTo>
                    <a:pt x="38" y="4"/>
                  </a:lnTo>
                  <a:lnTo>
                    <a:pt x="31" y="11"/>
                  </a:lnTo>
                  <a:lnTo>
                    <a:pt x="24" y="7"/>
                  </a:lnTo>
                  <a:lnTo>
                    <a:pt x="17" y="11"/>
                  </a:lnTo>
                  <a:lnTo>
                    <a:pt x="14" y="0"/>
                  </a:lnTo>
                  <a:lnTo>
                    <a:pt x="0" y="38"/>
                  </a:lnTo>
                  <a:lnTo>
                    <a:pt x="4" y="42"/>
                  </a:lnTo>
                  <a:lnTo>
                    <a:pt x="24" y="32"/>
                  </a:lnTo>
                  <a:lnTo>
                    <a:pt x="31" y="25"/>
                  </a:lnTo>
                  <a:lnTo>
                    <a:pt x="35" y="25"/>
                  </a:lnTo>
                  <a:lnTo>
                    <a:pt x="49" y="28"/>
                  </a:lnTo>
                  <a:lnTo>
                    <a:pt x="45" y="18"/>
                  </a:lnTo>
                  <a:lnTo>
                    <a:pt x="52"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7" name="Freeform 265">
              <a:extLst>
                <a:ext uri="{FF2B5EF4-FFF2-40B4-BE49-F238E27FC236}">
                  <a16:creationId xmlns:a16="http://schemas.microsoft.com/office/drawing/2014/main" id="{2440E818-5382-E391-3D70-1CDFA7714A73}"/>
                </a:ext>
                <a:ext uri="{C183D7F6-B498-43B3-948B-1728B52AA6E4}">
                  <adec:decorative xmlns:adec="http://schemas.microsoft.com/office/drawing/2017/decorative" val="1"/>
                </a:ext>
              </a:extLst>
            </p:cNvPr>
            <p:cNvSpPr>
              <a:spLocks/>
            </p:cNvSpPr>
            <p:nvPr/>
          </p:nvSpPr>
          <p:spPr bwMode="auto">
            <a:xfrm>
              <a:off x="8885811" y="5614358"/>
              <a:ext cx="151346" cy="203735"/>
            </a:xfrm>
            <a:custGeom>
              <a:avLst/>
              <a:gdLst>
                <a:gd name="T0" fmla="*/ 52 w 52"/>
                <a:gd name="T1" fmla="*/ 56 h 70"/>
                <a:gd name="T2" fmla="*/ 38 w 52"/>
                <a:gd name="T3" fmla="*/ 53 h 70"/>
                <a:gd name="T4" fmla="*/ 38 w 52"/>
                <a:gd name="T5" fmla="*/ 35 h 70"/>
                <a:gd name="T6" fmla="*/ 31 w 52"/>
                <a:gd name="T7" fmla="*/ 14 h 70"/>
                <a:gd name="T8" fmla="*/ 10 w 52"/>
                <a:gd name="T9" fmla="*/ 11 h 70"/>
                <a:gd name="T10" fmla="*/ 3 w 52"/>
                <a:gd name="T11" fmla="*/ 0 h 70"/>
                <a:gd name="T12" fmla="*/ 0 w 52"/>
                <a:gd name="T13" fmla="*/ 7 h 70"/>
                <a:gd name="T14" fmla="*/ 0 w 52"/>
                <a:gd name="T15" fmla="*/ 11 h 70"/>
                <a:gd name="T16" fmla="*/ 3 w 52"/>
                <a:gd name="T17" fmla="*/ 18 h 70"/>
                <a:gd name="T18" fmla="*/ 3 w 52"/>
                <a:gd name="T19" fmla="*/ 32 h 70"/>
                <a:gd name="T20" fmla="*/ 3 w 52"/>
                <a:gd name="T21" fmla="*/ 56 h 70"/>
                <a:gd name="T22" fmla="*/ 7 w 52"/>
                <a:gd name="T23" fmla="*/ 66 h 70"/>
                <a:gd name="T24" fmla="*/ 17 w 52"/>
                <a:gd name="T25" fmla="*/ 70 h 70"/>
                <a:gd name="T26" fmla="*/ 34 w 52"/>
                <a:gd name="T27" fmla="*/ 66 h 70"/>
                <a:gd name="T28" fmla="*/ 31 w 52"/>
                <a:gd name="T29" fmla="*/ 59 h 70"/>
                <a:gd name="T30" fmla="*/ 52 w 52"/>
                <a:gd name="T31"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70">
                  <a:moveTo>
                    <a:pt x="52" y="56"/>
                  </a:moveTo>
                  <a:lnTo>
                    <a:pt x="38" y="53"/>
                  </a:lnTo>
                  <a:lnTo>
                    <a:pt x="38" y="35"/>
                  </a:lnTo>
                  <a:lnTo>
                    <a:pt x="31" y="14"/>
                  </a:lnTo>
                  <a:lnTo>
                    <a:pt x="10" y="11"/>
                  </a:lnTo>
                  <a:lnTo>
                    <a:pt x="3" y="0"/>
                  </a:lnTo>
                  <a:lnTo>
                    <a:pt x="0" y="7"/>
                  </a:lnTo>
                  <a:lnTo>
                    <a:pt x="0" y="11"/>
                  </a:lnTo>
                  <a:lnTo>
                    <a:pt x="3" y="18"/>
                  </a:lnTo>
                  <a:lnTo>
                    <a:pt x="3" y="32"/>
                  </a:lnTo>
                  <a:lnTo>
                    <a:pt x="3" y="56"/>
                  </a:lnTo>
                  <a:lnTo>
                    <a:pt x="7" y="66"/>
                  </a:lnTo>
                  <a:lnTo>
                    <a:pt x="17" y="70"/>
                  </a:lnTo>
                  <a:lnTo>
                    <a:pt x="34" y="66"/>
                  </a:lnTo>
                  <a:lnTo>
                    <a:pt x="31" y="59"/>
                  </a:lnTo>
                  <a:lnTo>
                    <a:pt x="52" y="5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8" name="Freeform 266">
              <a:extLst>
                <a:ext uri="{FF2B5EF4-FFF2-40B4-BE49-F238E27FC236}">
                  <a16:creationId xmlns:a16="http://schemas.microsoft.com/office/drawing/2014/main" id="{A9813F75-F736-88FB-93EB-E3F889272E75}"/>
                </a:ext>
                <a:ext uri="{C183D7F6-B498-43B3-948B-1728B52AA6E4}">
                  <adec:decorative xmlns:adec="http://schemas.microsoft.com/office/drawing/2017/decorative" val="1"/>
                </a:ext>
              </a:extLst>
            </p:cNvPr>
            <p:cNvSpPr>
              <a:spLocks/>
            </p:cNvSpPr>
            <p:nvPr/>
          </p:nvSpPr>
          <p:spPr bwMode="auto">
            <a:xfrm>
              <a:off x="9025515" y="5192336"/>
              <a:ext cx="81494" cy="119331"/>
            </a:xfrm>
            <a:custGeom>
              <a:avLst/>
              <a:gdLst>
                <a:gd name="T0" fmla="*/ 11 w 28"/>
                <a:gd name="T1" fmla="*/ 0 h 41"/>
                <a:gd name="T2" fmla="*/ 21 w 28"/>
                <a:gd name="T3" fmla="*/ 7 h 41"/>
                <a:gd name="T4" fmla="*/ 28 w 28"/>
                <a:gd name="T5" fmla="*/ 28 h 41"/>
                <a:gd name="T6" fmla="*/ 21 w 28"/>
                <a:gd name="T7" fmla="*/ 41 h 41"/>
                <a:gd name="T8" fmla="*/ 11 w 28"/>
                <a:gd name="T9" fmla="*/ 41 h 41"/>
                <a:gd name="T10" fmla="*/ 11 w 28"/>
                <a:gd name="T11" fmla="*/ 34 h 41"/>
                <a:gd name="T12" fmla="*/ 0 w 28"/>
                <a:gd name="T13" fmla="*/ 31 h 41"/>
                <a:gd name="T14" fmla="*/ 4 w 28"/>
                <a:gd name="T15" fmla="*/ 14 h 41"/>
                <a:gd name="T16" fmla="*/ 0 w 28"/>
                <a:gd name="T17" fmla="*/ 10 h 41"/>
                <a:gd name="T18" fmla="*/ 0 w 28"/>
                <a:gd name="T19" fmla="*/ 3 h 41"/>
                <a:gd name="T20" fmla="*/ 11 w 2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1">
                  <a:moveTo>
                    <a:pt x="11" y="0"/>
                  </a:moveTo>
                  <a:lnTo>
                    <a:pt x="21" y="7"/>
                  </a:lnTo>
                  <a:lnTo>
                    <a:pt x="28" y="28"/>
                  </a:lnTo>
                  <a:lnTo>
                    <a:pt x="21" y="41"/>
                  </a:lnTo>
                  <a:lnTo>
                    <a:pt x="11" y="41"/>
                  </a:lnTo>
                  <a:lnTo>
                    <a:pt x="11" y="34"/>
                  </a:lnTo>
                  <a:lnTo>
                    <a:pt x="0" y="31"/>
                  </a:lnTo>
                  <a:lnTo>
                    <a:pt x="4" y="14"/>
                  </a:lnTo>
                  <a:lnTo>
                    <a:pt x="0" y="10"/>
                  </a:lnTo>
                  <a:lnTo>
                    <a:pt x="0" y="3"/>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49" name="Freeform 267">
              <a:extLst>
                <a:ext uri="{FF2B5EF4-FFF2-40B4-BE49-F238E27FC236}">
                  <a16:creationId xmlns:a16="http://schemas.microsoft.com/office/drawing/2014/main" id="{0072E8F3-2883-5532-7416-BB0CFE5DC3DD}"/>
                </a:ext>
                <a:ext uri="{C183D7F6-B498-43B3-948B-1728B52AA6E4}">
                  <adec:decorative xmlns:adec="http://schemas.microsoft.com/office/drawing/2017/decorative" val="1"/>
                </a:ext>
              </a:extLst>
            </p:cNvPr>
            <p:cNvSpPr>
              <a:spLocks/>
            </p:cNvSpPr>
            <p:nvPr/>
          </p:nvSpPr>
          <p:spPr bwMode="auto">
            <a:xfrm>
              <a:off x="8783946" y="5282560"/>
              <a:ext cx="192093" cy="90226"/>
            </a:xfrm>
            <a:custGeom>
              <a:avLst/>
              <a:gdLst>
                <a:gd name="T0" fmla="*/ 31 w 66"/>
                <a:gd name="T1" fmla="*/ 0 h 31"/>
                <a:gd name="T2" fmla="*/ 42 w 66"/>
                <a:gd name="T3" fmla="*/ 3 h 31"/>
                <a:gd name="T4" fmla="*/ 45 w 66"/>
                <a:gd name="T5" fmla="*/ 10 h 31"/>
                <a:gd name="T6" fmla="*/ 52 w 66"/>
                <a:gd name="T7" fmla="*/ 3 h 31"/>
                <a:gd name="T8" fmla="*/ 66 w 66"/>
                <a:gd name="T9" fmla="*/ 10 h 31"/>
                <a:gd name="T10" fmla="*/ 59 w 66"/>
                <a:gd name="T11" fmla="*/ 17 h 31"/>
                <a:gd name="T12" fmla="*/ 56 w 66"/>
                <a:gd name="T13" fmla="*/ 17 h 31"/>
                <a:gd name="T14" fmla="*/ 42 w 66"/>
                <a:gd name="T15" fmla="*/ 31 h 31"/>
                <a:gd name="T16" fmla="*/ 24 w 66"/>
                <a:gd name="T17" fmla="*/ 31 h 31"/>
                <a:gd name="T18" fmla="*/ 7 w 66"/>
                <a:gd name="T19" fmla="*/ 14 h 31"/>
                <a:gd name="T20" fmla="*/ 0 w 66"/>
                <a:gd name="T21" fmla="*/ 10 h 31"/>
                <a:gd name="T22" fmla="*/ 0 w 66"/>
                <a:gd name="T23" fmla="*/ 3 h 31"/>
                <a:gd name="T24" fmla="*/ 21 w 66"/>
                <a:gd name="T25" fmla="*/ 3 h 31"/>
                <a:gd name="T26" fmla="*/ 28 w 66"/>
                <a:gd name="T27" fmla="*/ 10 h 31"/>
                <a:gd name="T28" fmla="*/ 31 w 66"/>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31">
                  <a:moveTo>
                    <a:pt x="31" y="0"/>
                  </a:moveTo>
                  <a:lnTo>
                    <a:pt x="42" y="3"/>
                  </a:lnTo>
                  <a:lnTo>
                    <a:pt x="45" y="10"/>
                  </a:lnTo>
                  <a:lnTo>
                    <a:pt x="52" y="3"/>
                  </a:lnTo>
                  <a:lnTo>
                    <a:pt x="66" y="10"/>
                  </a:lnTo>
                  <a:lnTo>
                    <a:pt x="59" y="17"/>
                  </a:lnTo>
                  <a:lnTo>
                    <a:pt x="56" y="17"/>
                  </a:lnTo>
                  <a:lnTo>
                    <a:pt x="42" y="31"/>
                  </a:lnTo>
                  <a:lnTo>
                    <a:pt x="24" y="31"/>
                  </a:lnTo>
                  <a:lnTo>
                    <a:pt x="7" y="14"/>
                  </a:lnTo>
                  <a:lnTo>
                    <a:pt x="0" y="10"/>
                  </a:lnTo>
                  <a:lnTo>
                    <a:pt x="0" y="3"/>
                  </a:lnTo>
                  <a:lnTo>
                    <a:pt x="21" y="3"/>
                  </a:lnTo>
                  <a:lnTo>
                    <a:pt x="28" y="10"/>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0" name="Freeform 268">
              <a:extLst>
                <a:ext uri="{FF2B5EF4-FFF2-40B4-BE49-F238E27FC236}">
                  <a16:creationId xmlns:a16="http://schemas.microsoft.com/office/drawing/2014/main" id="{A4ACF946-FAB1-F099-F05F-9BA76BBCA265}"/>
                </a:ext>
                <a:ext uri="{C183D7F6-B498-43B3-948B-1728B52AA6E4}">
                  <adec:decorative xmlns:adec="http://schemas.microsoft.com/office/drawing/2017/decorative" val="1"/>
                </a:ext>
              </a:extLst>
            </p:cNvPr>
            <p:cNvSpPr>
              <a:spLocks/>
            </p:cNvSpPr>
            <p:nvPr/>
          </p:nvSpPr>
          <p:spPr bwMode="auto">
            <a:xfrm>
              <a:off x="8783946" y="5413534"/>
              <a:ext cx="192093" cy="110599"/>
            </a:xfrm>
            <a:custGeom>
              <a:avLst/>
              <a:gdLst>
                <a:gd name="T0" fmla="*/ 17 w 66"/>
                <a:gd name="T1" fmla="*/ 7 h 38"/>
                <a:gd name="T2" fmla="*/ 35 w 66"/>
                <a:gd name="T3" fmla="*/ 0 h 38"/>
                <a:gd name="T4" fmla="*/ 49 w 66"/>
                <a:gd name="T5" fmla="*/ 0 h 38"/>
                <a:gd name="T6" fmla="*/ 66 w 66"/>
                <a:gd name="T7" fmla="*/ 21 h 38"/>
                <a:gd name="T8" fmla="*/ 52 w 66"/>
                <a:gd name="T9" fmla="*/ 31 h 38"/>
                <a:gd name="T10" fmla="*/ 38 w 66"/>
                <a:gd name="T11" fmla="*/ 35 h 38"/>
                <a:gd name="T12" fmla="*/ 35 w 66"/>
                <a:gd name="T13" fmla="*/ 31 h 38"/>
                <a:gd name="T14" fmla="*/ 28 w 66"/>
                <a:gd name="T15" fmla="*/ 31 h 38"/>
                <a:gd name="T16" fmla="*/ 7 w 66"/>
                <a:gd name="T17" fmla="*/ 35 h 38"/>
                <a:gd name="T18" fmla="*/ 0 w 66"/>
                <a:gd name="T19" fmla="*/ 38 h 38"/>
                <a:gd name="T20" fmla="*/ 7 w 66"/>
                <a:gd name="T21" fmla="*/ 24 h 38"/>
                <a:gd name="T22" fmla="*/ 10 w 66"/>
                <a:gd name="T23" fmla="*/ 21 h 38"/>
                <a:gd name="T24" fmla="*/ 17 w 66"/>
                <a:gd name="T25"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38">
                  <a:moveTo>
                    <a:pt x="17" y="7"/>
                  </a:moveTo>
                  <a:lnTo>
                    <a:pt x="35" y="0"/>
                  </a:lnTo>
                  <a:lnTo>
                    <a:pt x="49" y="0"/>
                  </a:lnTo>
                  <a:lnTo>
                    <a:pt x="66" y="21"/>
                  </a:lnTo>
                  <a:lnTo>
                    <a:pt x="52" y="31"/>
                  </a:lnTo>
                  <a:lnTo>
                    <a:pt x="38" y="35"/>
                  </a:lnTo>
                  <a:lnTo>
                    <a:pt x="35" y="31"/>
                  </a:lnTo>
                  <a:lnTo>
                    <a:pt x="28" y="31"/>
                  </a:lnTo>
                  <a:lnTo>
                    <a:pt x="7" y="35"/>
                  </a:lnTo>
                  <a:lnTo>
                    <a:pt x="0" y="38"/>
                  </a:lnTo>
                  <a:lnTo>
                    <a:pt x="7" y="24"/>
                  </a:lnTo>
                  <a:lnTo>
                    <a:pt x="10" y="21"/>
                  </a:lnTo>
                  <a:lnTo>
                    <a:pt x="1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1" name="Freeform 269">
              <a:extLst>
                <a:ext uri="{FF2B5EF4-FFF2-40B4-BE49-F238E27FC236}">
                  <a16:creationId xmlns:a16="http://schemas.microsoft.com/office/drawing/2014/main" id="{EA87AFD6-EB93-CCCA-2088-9CB012A9C1D2}"/>
                </a:ext>
                <a:ext uri="{C183D7F6-B498-43B3-948B-1728B52AA6E4}">
                  <adec:decorative xmlns:adec="http://schemas.microsoft.com/office/drawing/2017/decorative" val="1"/>
                </a:ext>
              </a:extLst>
            </p:cNvPr>
            <p:cNvSpPr>
              <a:spLocks/>
            </p:cNvSpPr>
            <p:nvPr/>
          </p:nvSpPr>
          <p:spPr bwMode="auto">
            <a:xfrm>
              <a:off x="8865440" y="5139948"/>
              <a:ext cx="200825" cy="203735"/>
            </a:xfrm>
            <a:custGeom>
              <a:avLst/>
              <a:gdLst>
                <a:gd name="T0" fmla="*/ 45 w 69"/>
                <a:gd name="T1" fmla="*/ 4 h 70"/>
                <a:gd name="T2" fmla="*/ 52 w 69"/>
                <a:gd name="T3" fmla="*/ 0 h 70"/>
                <a:gd name="T4" fmla="*/ 59 w 69"/>
                <a:gd name="T5" fmla="*/ 4 h 70"/>
                <a:gd name="T6" fmla="*/ 69 w 69"/>
                <a:gd name="T7" fmla="*/ 11 h 70"/>
                <a:gd name="T8" fmla="*/ 66 w 69"/>
                <a:gd name="T9" fmla="*/ 18 h 70"/>
                <a:gd name="T10" fmla="*/ 55 w 69"/>
                <a:gd name="T11" fmla="*/ 21 h 70"/>
                <a:gd name="T12" fmla="*/ 55 w 69"/>
                <a:gd name="T13" fmla="*/ 28 h 70"/>
                <a:gd name="T14" fmla="*/ 59 w 69"/>
                <a:gd name="T15" fmla="*/ 32 h 70"/>
                <a:gd name="T16" fmla="*/ 55 w 69"/>
                <a:gd name="T17" fmla="*/ 49 h 70"/>
                <a:gd name="T18" fmla="*/ 66 w 69"/>
                <a:gd name="T19" fmla="*/ 52 h 70"/>
                <a:gd name="T20" fmla="*/ 66 w 69"/>
                <a:gd name="T21" fmla="*/ 59 h 70"/>
                <a:gd name="T22" fmla="*/ 66 w 69"/>
                <a:gd name="T23" fmla="*/ 70 h 70"/>
                <a:gd name="T24" fmla="*/ 55 w 69"/>
                <a:gd name="T25" fmla="*/ 70 h 70"/>
                <a:gd name="T26" fmla="*/ 38 w 69"/>
                <a:gd name="T27" fmla="*/ 59 h 70"/>
                <a:gd name="T28" fmla="*/ 24 w 69"/>
                <a:gd name="T29" fmla="*/ 52 h 70"/>
                <a:gd name="T30" fmla="*/ 17 w 69"/>
                <a:gd name="T31" fmla="*/ 59 h 70"/>
                <a:gd name="T32" fmla="*/ 14 w 69"/>
                <a:gd name="T33" fmla="*/ 52 h 70"/>
                <a:gd name="T34" fmla="*/ 3 w 69"/>
                <a:gd name="T35" fmla="*/ 49 h 70"/>
                <a:gd name="T36" fmla="*/ 0 w 69"/>
                <a:gd name="T37" fmla="*/ 46 h 70"/>
                <a:gd name="T38" fmla="*/ 14 w 69"/>
                <a:gd name="T39" fmla="*/ 21 h 70"/>
                <a:gd name="T40" fmla="*/ 17 w 69"/>
                <a:gd name="T41" fmla="*/ 21 h 70"/>
                <a:gd name="T42" fmla="*/ 24 w 69"/>
                <a:gd name="T43" fmla="*/ 21 h 70"/>
                <a:gd name="T44" fmla="*/ 34 w 69"/>
                <a:gd name="T45" fmla="*/ 14 h 70"/>
                <a:gd name="T46" fmla="*/ 38 w 69"/>
                <a:gd name="T47" fmla="*/ 4 h 70"/>
                <a:gd name="T48" fmla="*/ 45 w 69"/>
                <a:gd name="T49"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70">
                  <a:moveTo>
                    <a:pt x="45" y="4"/>
                  </a:moveTo>
                  <a:lnTo>
                    <a:pt x="52" y="0"/>
                  </a:lnTo>
                  <a:lnTo>
                    <a:pt x="59" y="4"/>
                  </a:lnTo>
                  <a:lnTo>
                    <a:pt x="69" y="11"/>
                  </a:lnTo>
                  <a:lnTo>
                    <a:pt x="66" y="18"/>
                  </a:lnTo>
                  <a:lnTo>
                    <a:pt x="55" y="21"/>
                  </a:lnTo>
                  <a:lnTo>
                    <a:pt x="55" y="28"/>
                  </a:lnTo>
                  <a:lnTo>
                    <a:pt x="59" y="32"/>
                  </a:lnTo>
                  <a:lnTo>
                    <a:pt x="55" y="49"/>
                  </a:lnTo>
                  <a:lnTo>
                    <a:pt x="66" y="52"/>
                  </a:lnTo>
                  <a:lnTo>
                    <a:pt x="66" y="59"/>
                  </a:lnTo>
                  <a:lnTo>
                    <a:pt x="66" y="70"/>
                  </a:lnTo>
                  <a:lnTo>
                    <a:pt x="55" y="70"/>
                  </a:lnTo>
                  <a:lnTo>
                    <a:pt x="38" y="59"/>
                  </a:lnTo>
                  <a:lnTo>
                    <a:pt x="24" y="52"/>
                  </a:lnTo>
                  <a:lnTo>
                    <a:pt x="17" y="59"/>
                  </a:lnTo>
                  <a:lnTo>
                    <a:pt x="14" y="52"/>
                  </a:lnTo>
                  <a:lnTo>
                    <a:pt x="3" y="49"/>
                  </a:lnTo>
                  <a:lnTo>
                    <a:pt x="0" y="46"/>
                  </a:lnTo>
                  <a:lnTo>
                    <a:pt x="14" y="21"/>
                  </a:lnTo>
                  <a:lnTo>
                    <a:pt x="17" y="21"/>
                  </a:lnTo>
                  <a:lnTo>
                    <a:pt x="24" y="21"/>
                  </a:lnTo>
                  <a:lnTo>
                    <a:pt x="34" y="14"/>
                  </a:lnTo>
                  <a:lnTo>
                    <a:pt x="38" y="4"/>
                  </a:lnTo>
                  <a:lnTo>
                    <a:pt x="45"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2" name="Freeform 270">
              <a:extLst>
                <a:ext uri="{FF2B5EF4-FFF2-40B4-BE49-F238E27FC236}">
                  <a16:creationId xmlns:a16="http://schemas.microsoft.com/office/drawing/2014/main" id="{E00D57C3-6D14-F852-46D9-96E1C321D390}"/>
                </a:ext>
                <a:ext uri="{C183D7F6-B498-43B3-948B-1728B52AA6E4}">
                  <adec:decorative xmlns:adec="http://schemas.microsoft.com/office/drawing/2017/decorative" val="1"/>
                </a:ext>
              </a:extLst>
            </p:cNvPr>
            <p:cNvSpPr>
              <a:spLocks/>
            </p:cNvSpPr>
            <p:nvPr/>
          </p:nvSpPr>
          <p:spPr bwMode="auto">
            <a:xfrm>
              <a:off x="8751930" y="5503758"/>
              <a:ext cx="133883" cy="81494"/>
            </a:xfrm>
            <a:custGeom>
              <a:avLst/>
              <a:gdLst>
                <a:gd name="T0" fmla="*/ 11 w 46"/>
                <a:gd name="T1" fmla="*/ 7 h 28"/>
                <a:gd name="T2" fmla="*/ 18 w 46"/>
                <a:gd name="T3" fmla="*/ 4 h 28"/>
                <a:gd name="T4" fmla="*/ 39 w 46"/>
                <a:gd name="T5" fmla="*/ 0 h 28"/>
                <a:gd name="T6" fmla="*/ 46 w 46"/>
                <a:gd name="T7" fmla="*/ 0 h 28"/>
                <a:gd name="T8" fmla="*/ 35 w 46"/>
                <a:gd name="T9" fmla="*/ 11 h 28"/>
                <a:gd name="T10" fmla="*/ 35 w 46"/>
                <a:gd name="T11" fmla="*/ 18 h 28"/>
                <a:gd name="T12" fmla="*/ 25 w 46"/>
                <a:gd name="T13" fmla="*/ 25 h 28"/>
                <a:gd name="T14" fmla="*/ 28 w 46"/>
                <a:gd name="T15" fmla="*/ 28 h 28"/>
                <a:gd name="T16" fmla="*/ 21 w 46"/>
                <a:gd name="T17" fmla="*/ 25 h 28"/>
                <a:gd name="T18" fmla="*/ 14 w 46"/>
                <a:gd name="T19" fmla="*/ 28 h 28"/>
                <a:gd name="T20" fmla="*/ 7 w 46"/>
                <a:gd name="T21" fmla="*/ 18 h 28"/>
                <a:gd name="T22" fmla="*/ 0 w 46"/>
                <a:gd name="T23" fmla="*/ 7 h 28"/>
                <a:gd name="T24" fmla="*/ 11 w 46"/>
                <a:gd name="T25"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8">
                  <a:moveTo>
                    <a:pt x="11" y="7"/>
                  </a:moveTo>
                  <a:lnTo>
                    <a:pt x="18" y="4"/>
                  </a:lnTo>
                  <a:lnTo>
                    <a:pt x="39" y="0"/>
                  </a:lnTo>
                  <a:lnTo>
                    <a:pt x="46" y="0"/>
                  </a:lnTo>
                  <a:lnTo>
                    <a:pt x="35" y="11"/>
                  </a:lnTo>
                  <a:lnTo>
                    <a:pt x="35" y="18"/>
                  </a:lnTo>
                  <a:lnTo>
                    <a:pt x="25" y="25"/>
                  </a:lnTo>
                  <a:lnTo>
                    <a:pt x="28" y="28"/>
                  </a:lnTo>
                  <a:lnTo>
                    <a:pt x="21" y="25"/>
                  </a:lnTo>
                  <a:lnTo>
                    <a:pt x="14" y="28"/>
                  </a:lnTo>
                  <a:lnTo>
                    <a:pt x="7" y="18"/>
                  </a:lnTo>
                  <a:lnTo>
                    <a:pt x="0" y="7"/>
                  </a:lnTo>
                  <a:lnTo>
                    <a:pt x="11"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3" name="Freeform 271">
              <a:extLst>
                <a:ext uri="{FF2B5EF4-FFF2-40B4-BE49-F238E27FC236}">
                  <a16:creationId xmlns:a16="http://schemas.microsoft.com/office/drawing/2014/main" id="{AB419268-BD26-13EE-7C2A-5983E2F2981F}"/>
                </a:ext>
                <a:ext uri="{C183D7F6-B498-43B3-948B-1728B52AA6E4}">
                  <adec:decorative xmlns:adec="http://schemas.microsoft.com/office/drawing/2017/decorative" val="1"/>
                </a:ext>
              </a:extLst>
            </p:cNvPr>
            <p:cNvSpPr>
              <a:spLocks/>
            </p:cNvSpPr>
            <p:nvPr/>
          </p:nvSpPr>
          <p:spPr bwMode="auto">
            <a:xfrm>
              <a:off x="8824693" y="5503758"/>
              <a:ext cx="110599" cy="101868"/>
            </a:xfrm>
            <a:custGeom>
              <a:avLst/>
              <a:gdLst>
                <a:gd name="T0" fmla="*/ 21 w 38"/>
                <a:gd name="T1" fmla="*/ 0 h 35"/>
                <a:gd name="T2" fmla="*/ 24 w 38"/>
                <a:gd name="T3" fmla="*/ 4 h 35"/>
                <a:gd name="T4" fmla="*/ 38 w 38"/>
                <a:gd name="T5" fmla="*/ 21 h 35"/>
                <a:gd name="T6" fmla="*/ 31 w 38"/>
                <a:gd name="T7" fmla="*/ 32 h 35"/>
                <a:gd name="T8" fmla="*/ 21 w 38"/>
                <a:gd name="T9" fmla="*/ 32 h 35"/>
                <a:gd name="T10" fmla="*/ 21 w 38"/>
                <a:gd name="T11" fmla="*/ 35 h 35"/>
                <a:gd name="T12" fmla="*/ 14 w 38"/>
                <a:gd name="T13" fmla="*/ 35 h 35"/>
                <a:gd name="T14" fmla="*/ 3 w 38"/>
                <a:gd name="T15" fmla="*/ 28 h 35"/>
                <a:gd name="T16" fmla="*/ 0 w 38"/>
                <a:gd name="T17" fmla="*/ 25 h 35"/>
                <a:gd name="T18" fmla="*/ 10 w 38"/>
                <a:gd name="T19" fmla="*/ 18 h 35"/>
                <a:gd name="T20" fmla="*/ 10 w 38"/>
                <a:gd name="T21" fmla="*/ 11 h 35"/>
                <a:gd name="T22" fmla="*/ 21 w 38"/>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5">
                  <a:moveTo>
                    <a:pt x="21" y="0"/>
                  </a:moveTo>
                  <a:lnTo>
                    <a:pt x="24" y="4"/>
                  </a:lnTo>
                  <a:lnTo>
                    <a:pt x="38" y="21"/>
                  </a:lnTo>
                  <a:lnTo>
                    <a:pt x="31" y="32"/>
                  </a:lnTo>
                  <a:lnTo>
                    <a:pt x="21" y="32"/>
                  </a:lnTo>
                  <a:lnTo>
                    <a:pt x="21" y="35"/>
                  </a:lnTo>
                  <a:lnTo>
                    <a:pt x="14" y="35"/>
                  </a:lnTo>
                  <a:lnTo>
                    <a:pt x="3" y="28"/>
                  </a:lnTo>
                  <a:lnTo>
                    <a:pt x="0" y="25"/>
                  </a:lnTo>
                  <a:lnTo>
                    <a:pt x="10" y="18"/>
                  </a:lnTo>
                  <a:lnTo>
                    <a:pt x="10" y="11"/>
                  </a:lnTo>
                  <a:lnTo>
                    <a:pt x="2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4" name="Freeform 272">
              <a:extLst>
                <a:ext uri="{FF2B5EF4-FFF2-40B4-BE49-F238E27FC236}">
                  <a16:creationId xmlns:a16="http://schemas.microsoft.com/office/drawing/2014/main" id="{690256E4-0DCF-73DE-DD98-A6FEDAEEAF31}"/>
                </a:ext>
                <a:ext uri="{C183D7F6-B498-43B3-948B-1728B52AA6E4}">
                  <adec:decorative xmlns:adec="http://schemas.microsoft.com/office/drawing/2017/decorative" val="1"/>
                </a:ext>
              </a:extLst>
            </p:cNvPr>
            <p:cNvSpPr>
              <a:spLocks/>
            </p:cNvSpPr>
            <p:nvPr/>
          </p:nvSpPr>
          <p:spPr bwMode="auto">
            <a:xfrm>
              <a:off x="8885812" y="5474654"/>
              <a:ext cx="130973" cy="192093"/>
            </a:xfrm>
            <a:custGeom>
              <a:avLst/>
              <a:gdLst>
                <a:gd name="T0" fmla="*/ 3 w 45"/>
                <a:gd name="T1" fmla="*/ 14 h 66"/>
                <a:gd name="T2" fmla="*/ 17 w 45"/>
                <a:gd name="T3" fmla="*/ 10 h 66"/>
                <a:gd name="T4" fmla="*/ 31 w 45"/>
                <a:gd name="T5" fmla="*/ 0 h 66"/>
                <a:gd name="T6" fmla="*/ 45 w 45"/>
                <a:gd name="T7" fmla="*/ 17 h 66"/>
                <a:gd name="T8" fmla="*/ 38 w 45"/>
                <a:gd name="T9" fmla="*/ 21 h 66"/>
                <a:gd name="T10" fmla="*/ 38 w 45"/>
                <a:gd name="T11" fmla="*/ 31 h 66"/>
                <a:gd name="T12" fmla="*/ 45 w 45"/>
                <a:gd name="T13" fmla="*/ 45 h 66"/>
                <a:gd name="T14" fmla="*/ 34 w 45"/>
                <a:gd name="T15" fmla="*/ 66 h 66"/>
                <a:gd name="T16" fmla="*/ 31 w 45"/>
                <a:gd name="T17" fmla="*/ 62 h 66"/>
                <a:gd name="T18" fmla="*/ 10 w 45"/>
                <a:gd name="T19" fmla="*/ 59 h 66"/>
                <a:gd name="T20" fmla="*/ 3 w 45"/>
                <a:gd name="T21" fmla="*/ 48 h 66"/>
                <a:gd name="T22" fmla="*/ 0 w 45"/>
                <a:gd name="T23" fmla="*/ 45 h 66"/>
                <a:gd name="T24" fmla="*/ 0 w 45"/>
                <a:gd name="T25" fmla="*/ 42 h 66"/>
                <a:gd name="T26" fmla="*/ 10 w 45"/>
                <a:gd name="T27" fmla="*/ 42 h 66"/>
                <a:gd name="T28" fmla="*/ 17 w 45"/>
                <a:gd name="T29" fmla="*/ 31 h 66"/>
                <a:gd name="T30" fmla="*/ 3 w 45"/>
                <a:gd name="T31"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66">
                  <a:moveTo>
                    <a:pt x="3" y="14"/>
                  </a:moveTo>
                  <a:lnTo>
                    <a:pt x="17" y="10"/>
                  </a:lnTo>
                  <a:lnTo>
                    <a:pt x="31" y="0"/>
                  </a:lnTo>
                  <a:lnTo>
                    <a:pt x="45" y="17"/>
                  </a:lnTo>
                  <a:lnTo>
                    <a:pt x="38" y="21"/>
                  </a:lnTo>
                  <a:lnTo>
                    <a:pt x="38" y="31"/>
                  </a:lnTo>
                  <a:lnTo>
                    <a:pt x="45" y="45"/>
                  </a:lnTo>
                  <a:lnTo>
                    <a:pt x="34" y="66"/>
                  </a:lnTo>
                  <a:lnTo>
                    <a:pt x="31" y="62"/>
                  </a:lnTo>
                  <a:lnTo>
                    <a:pt x="10" y="59"/>
                  </a:lnTo>
                  <a:lnTo>
                    <a:pt x="3" y="48"/>
                  </a:lnTo>
                  <a:lnTo>
                    <a:pt x="0" y="45"/>
                  </a:lnTo>
                  <a:lnTo>
                    <a:pt x="0" y="42"/>
                  </a:lnTo>
                  <a:lnTo>
                    <a:pt x="10" y="42"/>
                  </a:lnTo>
                  <a:lnTo>
                    <a:pt x="17" y="31"/>
                  </a:lnTo>
                  <a:lnTo>
                    <a:pt x="3"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5" name="Freeform 273">
              <a:extLst>
                <a:ext uri="{FF2B5EF4-FFF2-40B4-BE49-F238E27FC236}">
                  <a16:creationId xmlns:a16="http://schemas.microsoft.com/office/drawing/2014/main" id="{7371F3C6-1DB6-E65E-0486-BF02D4757068}"/>
                </a:ext>
                <a:ext uri="{C183D7F6-B498-43B3-948B-1728B52AA6E4}">
                  <adec:decorative xmlns:adec="http://schemas.microsoft.com/office/drawing/2017/decorative" val="1"/>
                </a:ext>
              </a:extLst>
            </p:cNvPr>
            <p:cNvSpPr>
              <a:spLocks/>
            </p:cNvSpPr>
            <p:nvPr/>
          </p:nvSpPr>
          <p:spPr bwMode="auto">
            <a:xfrm>
              <a:off x="8976038" y="5343681"/>
              <a:ext cx="241572" cy="323066"/>
            </a:xfrm>
            <a:custGeom>
              <a:avLst/>
              <a:gdLst>
                <a:gd name="T0" fmla="*/ 83 w 83"/>
                <a:gd name="T1" fmla="*/ 93 h 111"/>
                <a:gd name="T2" fmla="*/ 83 w 83"/>
                <a:gd name="T3" fmla="*/ 83 h 111"/>
                <a:gd name="T4" fmla="*/ 80 w 83"/>
                <a:gd name="T5" fmla="*/ 80 h 111"/>
                <a:gd name="T6" fmla="*/ 83 w 83"/>
                <a:gd name="T7" fmla="*/ 73 h 111"/>
                <a:gd name="T8" fmla="*/ 69 w 83"/>
                <a:gd name="T9" fmla="*/ 55 h 111"/>
                <a:gd name="T10" fmla="*/ 76 w 83"/>
                <a:gd name="T11" fmla="*/ 48 h 111"/>
                <a:gd name="T12" fmla="*/ 76 w 83"/>
                <a:gd name="T13" fmla="*/ 41 h 111"/>
                <a:gd name="T14" fmla="*/ 66 w 83"/>
                <a:gd name="T15" fmla="*/ 35 h 111"/>
                <a:gd name="T16" fmla="*/ 66 w 83"/>
                <a:gd name="T17" fmla="*/ 24 h 111"/>
                <a:gd name="T18" fmla="*/ 49 w 83"/>
                <a:gd name="T19" fmla="*/ 21 h 111"/>
                <a:gd name="T20" fmla="*/ 45 w 83"/>
                <a:gd name="T21" fmla="*/ 17 h 111"/>
                <a:gd name="T22" fmla="*/ 45 w 83"/>
                <a:gd name="T23" fmla="*/ 3 h 111"/>
                <a:gd name="T24" fmla="*/ 28 w 83"/>
                <a:gd name="T25" fmla="*/ 0 h 111"/>
                <a:gd name="T26" fmla="*/ 28 w 83"/>
                <a:gd name="T27" fmla="*/ 7 h 111"/>
                <a:gd name="T28" fmla="*/ 31 w 83"/>
                <a:gd name="T29" fmla="*/ 14 h 111"/>
                <a:gd name="T30" fmla="*/ 21 w 83"/>
                <a:gd name="T31" fmla="*/ 21 h 111"/>
                <a:gd name="T32" fmla="*/ 21 w 83"/>
                <a:gd name="T33" fmla="*/ 31 h 111"/>
                <a:gd name="T34" fmla="*/ 17 w 83"/>
                <a:gd name="T35" fmla="*/ 35 h 111"/>
                <a:gd name="T36" fmla="*/ 0 w 83"/>
                <a:gd name="T37" fmla="*/ 45 h 111"/>
                <a:gd name="T38" fmla="*/ 14 w 83"/>
                <a:gd name="T39" fmla="*/ 62 h 111"/>
                <a:gd name="T40" fmla="*/ 7 w 83"/>
                <a:gd name="T41" fmla="*/ 66 h 111"/>
                <a:gd name="T42" fmla="*/ 7 w 83"/>
                <a:gd name="T43" fmla="*/ 76 h 111"/>
                <a:gd name="T44" fmla="*/ 14 w 83"/>
                <a:gd name="T45" fmla="*/ 90 h 111"/>
                <a:gd name="T46" fmla="*/ 17 w 83"/>
                <a:gd name="T47" fmla="*/ 97 h 111"/>
                <a:gd name="T48" fmla="*/ 35 w 83"/>
                <a:gd name="T49" fmla="*/ 104 h 111"/>
                <a:gd name="T50" fmla="*/ 38 w 83"/>
                <a:gd name="T51" fmla="*/ 97 h 111"/>
                <a:gd name="T52" fmla="*/ 49 w 83"/>
                <a:gd name="T53" fmla="*/ 104 h 111"/>
                <a:gd name="T54" fmla="*/ 56 w 83"/>
                <a:gd name="T55" fmla="*/ 111 h 111"/>
                <a:gd name="T56" fmla="*/ 62 w 83"/>
                <a:gd name="T57" fmla="*/ 111 h 111"/>
                <a:gd name="T58" fmla="*/ 83 w 83"/>
                <a:gd name="T59" fmla="*/ 107 h 111"/>
                <a:gd name="T60" fmla="*/ 83 w 83"/>
                <a:gd name="T61" fmla="*/ 9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 h="111">
                  <a:moveTo>
                    <a:pt x="83" y="93"/>
                  </a:moveTo>
                  <a:lnTo>
                    <a:pt x="83" y="83"/>
                  </a:lnTo>
                  <a:lnTo>
                    <a:pt x="80" y="80"/>
                  </a:lnTo>
                  <a:lnTo>
                    <a:pt x="83" y="73"/>
                  </a:lnTo>
                  <a:lnTo>
                    <a:pt x="69" y="55"/>
                  </a:lnTo>
                  <a:lnTo>
                    <a:pt x="76" y="48"/>
                  </a:lnTo>
                  <a:lnTo>
                    <a:pt x="76" y="41"/>
                  </a:lnTo>
                  <a:lnTo>
                    <a:pt x="66" y="35"/>
                  </a:lnTo>
                  <a:lnTo>
                    <a:pt x="66" y="24"/>
                  </a:lnTo>
                  <a:lnTo>
                    <a:pt x="49" y="21"/>
                  </a:lnTo>
                  <a:lnTo>
                    <a:pt x="45" y="17"/>
                  </a:lnTo>
                  <a:lnTo>
                    <a:pt x="45" y="3"/>
                  </a:lnTo>
                  <a:lnTo>
                    <a:pt x="28" y="0"/>
                  </a:lnTo>
                  <a:lnTo>
                    <a:pt x="28" y="7"/>
                  </a:lnTo>
                  <a:lnTo>
                    <a:pt x="31" y="14"/>
                  </a:lnTo>
                  <a:lnTo>
                    <a:pt x="21" y="21"/>
                  </a:lnTo>
                  <a:lnTo>
                    <a:pt x="21" y="31"/>
                  </a:lnTo>
                  <a:lnTo>
                    <a:pt x="17" y="35"/>
                  </a:lnTo>
                  <a:lnTo>
                    <a:pt x="0" y="45"/>
                  </a:lnTo>
                  <a:lnTo>
                    <a:pt x="14" y="62"/>
                  </a:lnTo>
                  <a:lnTo>
                    <a:pt x="7" y="66"/>
                  </a:lnTo>
                  <a:lnTo>
                    <a:pt x="7" y="76"/>
                  </a:lnTo>
                  <a:lnTo>
                    <a:pt x="14" y="90"/>
                  </a:lnTo>
                  <a:lnTo>
                    <a:pt x="17" y="97"/>
                  </a:lnTo>
                  <a:lnTo>
                    <a:pt x="35" y="104"/>
                  </a:lnTo>
                  <a:lnTo>
                    <a:pt x="38" y="97"/>
                  </a:lnTo>
                  <a:lnTo>
                    <a:pt x="49" y="104"/>
                  </a:lnTo>
                  <a:lnTo>
                    <a:pt x="56" y="111"/>
                  </a:lnTo>
                  <a:lnTo>
                    <a:pt x="62" y="111"/>
                  </a:lnTo>
                  <a:lnTo>
                    <a:pt x="83" y="107"/>
                  </a:lnTo>
                  <a:lnTo>
                    <a:pt x="83" y="9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6" name="Freeform 274">
              <a:extLst>
                <a:ext uri="{FF2B5EF4-FFF2-40B4-BE49-F238E27FC236}">
                  <a16:creationId xmlns:a16="http://schemas.microsoft.com/office/drawing/2014/main" id="{206D2116-B1A3-ECA5-ED16-246EF41D5EA0}"/>
                </a:ext>
                <a:ext uri="{C183D7F6-B498-43B3-948B-1728B52AA6E4}">
                  <adec:decorative xmlns:adec="http://schemas.microsoft.com/office/drawing/2017/decorative" val="1"/>
                </a:ext>
              </a:extLst>
            </p:cNvPr>
            <p:cNvSpPr>
              <a:spLocks/>
            </p:cNvSpPr>
            <p:nvPr/>
          </p:nvSpPr>
          <p:spPr bwMode="auto">
            <a:xfrm>
              <a:off x="8682077" y="5291292"/>
              <a:ext cx="384186" cy="232840"/>
            </a:xfrm>
            <a:custGeom>
              <a:avLst/>
              <a:gdLst>
                <a:gd name="T0" fmla="*/ 132 w 132"/>
                <a:gd name="T1" fmla="*/ 32 h 80"/>
                <a:gd name="T2" fmla="*/ 129 w 132"/>
                <a:gd name="T3" fmla="*/ 25 h 80"/>
                <a:gd name="T4" fmla="*/ 129 w 132"/>
                <a:gd name="T5" fmla="*/ 18 h 80"/>
                <a:gd name="T6" fmla="*/ 118 w 132"/>
                <a:gd name="T7" fmla="*/ 18 h 80"/>
                <a:gd name="T8" fmla="*/ 101 w 132"/>
                <a:gd name="T9" fmla="*/ 7 h 80"/>
                <a:gd name="T10" fmla="*/ 94 w 132"/>
                <a:gd name="T11" fmla="*/ 14 h 80"/>
                <a:gd name="T12" fmla="*/ 91 w 132"/>
                <a:gd name="T13" fmla="*/ 14 h 80"/>
                <a:gd name="T14" fmla="*/ 77 w 132"/>
                <a:gd name="T15" fmla="*/ 28 h 80"/>
                <a:gd name="T16" fmla="*/ 59 w 132"/>
                <a:gd name="T17" fmla="*/ 28 h 80"/>
                <a:gd name="T18" fmla="*/ 42 w 132"/>
                <a:gd name="T19" fmla="*/ 11 h 80"/>
                <a:gd name="T20" fmla="*/ 35 w 132"/>
                <a:gd name="T21" fmla="*/ 7 h 80"/>
                <a:gd name="T22" fmla="*/ 35 w 132"/>
                <a:gd name="T23" fmla="*/ 0 h 80"/>
                <a:gd name="T24" fmla="*/ 14 w 132"/>
                <a:gd name="T25" fmla="*/ 4 h 80"/>
                <a:gd name="T26" fmla="*/ 14 w 132"/>
                <a:gd name="T27" fmla="*/ 14 h 80"/>
                <a:gd name="T28" fmla="*/ 14 w 132"/>
                <a:gd name="T29" fmla="*/ 18 h 80"/>
                <a:gd name="T30" fmla="*/ 14 w 132"/>
                <a:gd name="T31" fmla="*/ 21 h 80"/>
                <a:gd name="T32" fmla="*/ 21 w 132"/>
                <a:gd name="T33" fmla="*/ 35 h 80"/>
                <a:gd name="T34" fmla="*/ 21 w 132"/>
                <a:gd name="T35" fmla="*/ 39 h 80"/>
                <a:gd name="T36" fmla="*/ 18 w 132"/>
                <a:gd name="T37" fmla="*/ 39 h 80"/>
                <a:gd name="T38" fmla="*/ 11 w 132"/>
                <a:gd name="T39" fmla="*/ 32 h 80"/>
                <a:gd name="T40" fmla="*/ 7 w 132"/>
                <a:gd name="T41" fmla="*/ 32 h 80"/>
                <a:gd name="T42" fmla="*/ 4 w 132"/>
                <a:gd name="T43" fmla="*/ 35 h 80"/>
                <a:gd name="T44" fmla="*/ 7 w 132"/>
                <a:gd name="T45" fmla="*/ 42 h 80"/>
                <a:gd name="T46" fmla="*/ 11 w 132"/>
                <a:gd name="T47" fmla="*/ 46 h 80"/>
                <a:gd name="T48" fmla="*/ 14 w 132"/>
                <a:gd name="T49" fmla="*/ 49 h 80"/>
                <a:gd name="T50" fmla="*/ 14 w 132"/>
                <a:gd name="T51" fmla="*/ 53 h 80"/>
                <a:gd name="T52" fmla="*/ 11 w 132"/>
                <a:gd name="T53" fmla="*/ 53 h 80"/>
                <a:gd name="T54" fmla="*/ 4 w 132"/>
                <a:gd name="T55" fmla="*/ 49 h 80"/>
                <a:gd name="T56" fmla="*/ 0 w 132"/>
                <a:gd name="T57" fmla="*/ 49 h 80"/>
                <a:gd name="T58" fmla="*/ 4 w 132"/>
                <a:gd name="T59" fmla="*/ 53 h 80"/>
                <a:gd name="T60" fmla="*/ 7 w 132"/>
                <a:gd name="T61" fmla="*/ 56 h 80"/>
                <a:gd name="T62" fmla="*/ 11 w 132"/>
                <a:gd name="T63" fmla="*/ 56 h 80"/>
                <a:gd name="T64" fmla="*/ 11 w 132"/>
                <a:gd name="T65" fmla="*/ 59 h 80"/>
                <a:gd name="T66" fmla="*/ 14 w 132"/>
                <a:gd name="T67" fmla="*/ 63 h 80"/>
                <a:gd name="T68" fmla="*/ 11 w 132"/>
                <a:gd name="T69" fmla="*/ 63 h 80"/>
                <a:gd name="T70" fmla="*/ 7 w 132"/>
                <a:gd name="T71" fmla="*/ 63 h 80"/>
                <a:gd name="T72" fmla="*/ 11 w 132"/>
                <a:gd name="T73" fmla="*/ 70 h 80"/>
                <a:gd name="T74" fmla="*/ 21 w 132"/>
                <a:gd name="T75" fmla="*/ 73 h 80"/>
                <a:gd name="T76" fmla="*/ 24 w 132"/>
                <a:gd name="T77" fmla="*/ 80 h 80"/>
                <a:gd name="T78" fmla="*/ 35 w 132"/>
                <a:gd name="T79" fmla="*/ 80 h 80"/>
                <a:gd name="T80" fmla="*/ 42 w 132"/>
                <a:gd name="T81" fmla="*/ 66 h 80"/>
                <a:gd name="T82" fmla="*/ 45 w 132"/>
                <a:gd name="T83" fmla="*/ 63 h 80"/>
                <a:gd name="T84" fmla="*/ 52 w 132"/>
                <a:gd name="T85" fmla="*/ 49 h 80"/>
                <a:gd name="T86" fmla="*/ 70 w 132"/>
                <a:gd name="T87" fmla="*/ 42 h 80"/>
                <a:gd name="T88" fmla="*/ 84 w 132"/>
                <a:gd name="T89" fmla="*/ 42 h 80"/>
                <a:gd name="T90" fmla="*/ 101 w 132"/>
                <a:gd name="T91" fmla="*/ 63 h 80"/>
                <a:gd name="T92" fmla="*/ 118 w 132"/>
                <a:gd name="T93" fmla="*/ 53 h 80"/>
                <a:gd name="T94" fmla="*/ 122 w 132"/>
                <a:gd name="T95" fmla="*/ 49 h 80"/>
                <a:gd name="T96" fmla="*/ 122 w 132"/>
                <a:gd name="T97" fmla="*/ 39 h 80"/>
                <a:gd name="T98" fmla="*/ 132 w 132"/>
                <a:gd name="T9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80">
                  <a:moveTo>
                    <a:pt x="132" y="32"/>
                  </a:moveTo>
                  <a:lnTo>
                    <a:pt x="129" y="25"/>
                  </a:lnTo>
                  <a:lnTo>
                    <a:pt x="129" y="18"/>
                  </a:lnTo>
                  <a:lnTo>
                    <a:pt x="118" y="18"/>
                  </a:lnTo>
                  <a:lnTo>
                    <a:pt x="101" y="7"/>
                  </a:lnTo>
                  <a:lnTo>
                    <a:pt x="94" y="14"/>
                  </a:lnTo>
                  <a:lnTo>
                    <a:pt x="91" y="14"/>
                  </a:lnTo>
                  <a:lnTo>
                    <a:pt x="77" y="28"/>
                  </a:lnTo>
                  <a:lnTo>
                    <a:pt x="59" y="28"/>
                  </a:lnTo>
                  <a:lnTo>
                    <a:pt x="42" y="11"/>
                  </a:lnTo>
                  <a:lnTo>
                    <a:pt x="35" y="7"/>
                  </a:lnTo>
                  <a:lnTo>
                    <a:pt x="35" y="0"/>
                  </a:lnTo>
                  <a:lnTo>
                    <a:pt x="14" y="4"/>
                  </a:lnTo>
                  <a:lnTo>
                    <a:pt x="14" y="14"/>
                  </a:lnTo>
                  <a:lnTo>
                    <a:pt x="14" y="18"/>
                  </a:lnTo>
                  <a:lnTo>
                    <a:pt x="14" y="21"/>
                  </a:lnTo>
                  <a:lnTo>
                    <a:pt x="21" y="35"/>
                  </a:lnTo>
                  <a:lnTo>
                    <a:pt x="21" y="39"/>
                  </a:lnTo>
                  <a:lnTo>
                    <a:pt x="18" y="39"/>
                  </a:lnTo>
                  <a:lnTo>
                    <a:pt x="11" y="32"/>
                  </a:lnTo>
                  <a:lnTo>
                    <a:pt x="7" y="32"/>
                  </a:lnTo>
                  <a:lnTo>
                    <a:pt x="4" y="35"/>
                  </a:lnTo>
                  <a:lnTo>
                    <a:pt x="7" y="42"/>
                  </a:lnTo>
                  <a:lnTo>
                    <a:pt x="11" y="46"/>
                  </a:lnTo>
                  <a:lnTo>
                    <a:pt x="14" y="49"/>
                  </a:lnTo>
                  <a:lnTo>
                    <a:pt x="14" y="53"/>
                  </a:lnTo>
                  <a:lnTo>
                    <a:pt x="11" y="53"/>
                  </a:lnTo>
                  <a:lnTo>
                    <a:pt x="4" y="49"/>
                  </a:lnTo>
                  <a:lnTo>
                    <a:pt x="0" y="49"/>
                  </a:lnTo>
                  <a:lnTo>
                    <a:pt x="4" y="53"/>
                  </a:lnTo>
                  <a:lnTo>
                    <a:pt x="7" y="56"/>
                  </a:lnTo>
                  <a:lnTo>
                    <a:pt x="11" y="56"/>
                  </a:lnTo>
                  <a:lnTo>
                    <a:pt x="11" y="59"/>
                  </a:lnTo>
                  <a:lnTo>
                    <a:pt x="14" y="63"/>
                  </a:lnTo>
                  <a:lnTo>
                    <a:pt x="11" y="63"/>
                  </a:lnTo>
                  <a:lnTo>
                    <a:pt x="7" y="63"/>
                  </a:lnTo>
                  <a:lnTo>
                    <a:pt x="11" y="70"/>
                  </a:lnTo>
                  <a:lnTo>
                    <a:pt x="21" y="73"/>
                  </a:lnTo>
                  <a:lnTo>
                    <a:pt x="24" y="80"/>
                  </a:lnTo>
                  <a:lnTo>
                    <a:pt x="35" y="80"/>
                  </a:lnTo>
                  <a:lnTo>
                    <a:pt x="42" y="66"/>
                  </a:lnTo>
                  <a:lnTo>
                    <a:pt x="45" y="63"/>
                  </a:lnTo>
                  <a:lnTo>
                    <a:pt x="52" y="49"/>
                  </a:lnTo>
                  <a:lnTo>
                    <a:pt x="70" y="42"/>
                  </a:lnTo>
                  <a:lnTo>
                    <a:pt x="84" y="42"/>
                  </a:lnTo>
                  <a:lnTo>
                    <a:pt x="101" y="63"/>
                  </a:lnTo>
                  <a:lnTo>
                    <a:pt x="118" y="53"/>
                  </a:lnTo>
                  <a:lnTo>
                    <a:pt x="122" y="49"/>
                  </a:lnTo>
                  <a:lnTo>
                    <a:pt x="122" y="39"/>
                  </a:lnTo>
                  <a:lnTo>
                    <a:pt x="132" y="3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7" name="Freeform 275">
              <a:extLst>
                <a:ext uri="{FF2B5EF4-FFF2-40B4-BE49-F238E27FC236}">
                  <a16:creationId xmlns:a16="http://schemas.microsoft.com/office/drawing/2014/main" id="{E0FCB362-BFAA-CA38-8101-5A4D732FF7E2}"/>
                </a:ext>
                <a:ext uri="{C183D7F6-B498-43B3-948B-1728B52AA6E4}">
                  <adec:decorative xmlns:adec="http://schemas.microsoft.com/office/drawing/2017/decorative" val="1"/>
                </a:ext>
              </a:extLst>
            </p:cNvPr>
            <p:cNvSpPr>
              <a:spLocks/>
            </p:cNvSpPr>
            <p:nvPr/>
          </p:nvSpPr>
          <p:spPr bwMode="auto">
            <a:xfrm>
              <a:off x="8673347" y="5332040"/>
              <a:ext cx="40747" cy="40747"/>
            </a:xfrm>
            <a:custGeom>
              <a:avLst/>
              <a:gdLst>
                <a:gd name="T0" fmla="*/ 14 w 14"/>
                <a:gd name="T1" fmla="*/ 14 h 14"/>
                <a:gd name="T2" fmla="*/ 14 w 14"/>
                <a:gd name="T3" fmla="*/ 11 h 14"/>
                <a:gd name="T4" fmla="*/ 10 w 14"/>
                <a:gd name="T5" fmla="*/ 7 h 14"/>
                <a:gd name="T6" fmla="*/ 7 w 14"/>
                <a:gd name="T7" fmla="*/ 4 h 14"/>
                <a:gd name="T8" fmla="*/ 7 w 14"/>
                <a:gd name="T9" fmla="*/ 0 h 14"/>
                <a:gd name="T10" fmla="*/ 3 w 14"/>
                <a:gd name="T11" fmla="*/ 0 h 14"/>
                <a:gd name="T12" fmla="*/ 3 w 14"/>
                <a:gd name="T13" fmla="*/ 7 h 14"/>
                <a:gd name="T14" fmla="*/ 0 w 14"/>
                <a:gd name="T15" fmla="*/ 11 h 14"/>
                <a:gd name="T16" fmla="*/ 3 w 14"/>
                <a:gd name="T17" fmla="*/ 14 h 14"/>
                <a:gd name="T18" fmla="*/ 7 w 14"/>
                <a:gd name="T19" fmla="*/ 14 h 14"/>
                <a:gd name="T20" fmla="*/ 10 w 14"/>
                <a:gd name="T21" fmla="*/ 14 h 14"/>
                <a:gd name="T22" fmla="*/ 14 w 1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4">
                  <a:moveTo>
                    <a:pt x="14" y="14"/>
                  </a:moveTo>
                  <a:lnTo>
                    <a:pt x="14" y="11"/>
                  </a:lnTo>
                  <a:lnTo>
                    <a:pt x="10" y="7"/>
                  </a:lnTo>
                  <a:lnTo>
                    <a:pt x="7" y="4"/>
                  </a:lnTo>
                  <a:lnTo>
                    <a:pt x="7" y="0"/>
                  </a:lnTo>
                  <a:lnTo>
                    <a:pt x="3" y="0"/>
                  </a:lnTo>
                  <a:lnTo>
                    <a:pt x="3" y="7"/>
                  </a:lnTo>
                  <a:lnTo>
                    <a:pt x="0" y="11"/>
                  </a:lnTo>
                  <a:lnTo>
                    <a:pt x="3" y="14"/>
                  </a:lnTo>
                  <a:lnTo>
                    <a:pt x="7" y="14"/>
                  </a:lnTo>
                  <a:lnTo>
                    <a:pt x="10" y="14"/>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8" name="Freeform 276">
              <a:extLst>
                <a:ext uri="{FF2B5EF4-FFF2-40B4-BE49-F238E27FC236}">
                  <a16:creationId xmlns:a16="http://schemas.microsoft.com/office/drawing/2014/main" id="{58A559C1-83AB-15C1-92D4-8C5CD6C3A491}"/>
                </a:ext>
                <a:ext uri="{C183D7F6-B498-43B3-948B-1728B52AA6E4}">
                  <adec:decorative xmlns:adec="http://schemas.microsoft.com/office/drawing/2017/decorative" val="1"/>
                </a:ext>
              </a:extLst>
            </p:cNvPr>
            <p:cNvSpPr>
              <a:spLocks/>
            </p:cNvSpPr>
            <p:nvPr/>
          </p:nvSpPr>
          <p:spPr bwMode="auto">
            <a:xfrm>
              <a:off x="8661704" y="5474654"/>
              <a:ext cx="151346" cy="192093"/>
            </a:xfrm>
            <a:custGeom>
              <a:avLst/>
              <a:gdLst>
                <a:gd name="T0" fmla="*/ 52 w 52"/>
                <a:gd name="T1" fmla="*/ 62 h 66"/>
                <a:gd name="T2" fmla="*/ 49 w 52"/>
                <a:gd name="T3" fmla="*/ 59 h 66"/>
                <a:gd name="T4" fmla="*/ 45 w 52"/>
                <a:gd name="T5" fmla="*/ 38 h 66"/>
                <a:gd name="T6" fmla="*/ 38 w 52"/>
                <a:gd name="T7" fmla="*/ 28 h 66"/>
                <a:gd name="T8" fmla="*/ 31 w 52"/>
                <a:gd name="T9" fmla="*/ 17 h 66"/>
                <a:gd name="T10" fmla="*/ 28 w 52"/>
                <a:gd name="T11" fmla="*/ 10 h 66"/>
                <a:gd name="T12" fmla="*/ 18 w 52"/>
                <a:gd name="T13" fmla="*/ 7 h 66"/>
                <a:gd name="T14" fmla="*/ 14 w 52"/>
                <a:gd name="T15" fmla="*/ 0 h 66"/>
                <a:gd name="T16" fmla="*/ 7 w 52"/>
                <a:gd name="T17" fmla="*/ 0 h 66"/>
                <a:gd name="T18" fmla="*/ 7 w 52"/>
                <a:gd name="T19" fmla="*/ 3 h 66"/>
                <a:gd name="T20" fmla="*/ 11 w 52"/>
                <a:gd name="T21" fmla="*/ 14 h 66"/>
                <a:gd name="T22" fmla="*/ 11 w 52"/>
                <a:gd name="T23" fmla="*/ 21 h 66"/>
                <a:gd name="T24" fmla="*/ 11 w 52"/>
                <a:gd name="T25" fmla="*/ 28 h 66"/>
                <a:gd name="T26" fmla="*/ 11 w 52"/>
                <a:gd name="T27" fmla="*/ 31 h 66"/>
                <a:gd name="T28" fmla="*/ 7 w 52"/>
                <a:gd name="T29" fmla="*/ 35 h 66"/>
                <a:gd name="T30" fmla="*/ 7 w 52"/>
                <a:gd name="T31" fmla="*/ 38 h 66"/>
                <a:gd name="T32" fmla="*/ 11 w 52"/>
                <a:gd name="T33" fmla="*/ 38 h 66"/>
                <a:gd name="T34" fmla="*/ 11 w 52"/>
                <a:gd name="T35" fmla="*/ 42 h 66"/>
                <a:gd name="T36" fmla="*/ 7 w 52"/>
                <a:gd name="T37" fmla="*/ 45 h 66"/>
                <a:gd name="T38" fmla="*/ 4 w 52"/>
                <a:gd name="T39" fmla="*/ 42 h 66"/>
                <a:gd name="T40" fmla="*/ 0 w 52"/>
                <a:gd name="T41" fmla="*/ 42 h 66"/>
                <a:gd name="T42" fmla="*/ 0 w 52"/>
                <a:gd name="T43" fmla="*/ 48 h 66"/>
                <a:gd name="T44" fmla="*/ 18 w 52"/>
                <a:gd name="T45" fmla="*/ 59 h 66"/>
                <a:gd name="T46" fmla="*/ 21 w 52"/>
                <a:gd name="T47" fmla="*/ 66 h 66"/>
                <a:gd name="T48" fmla="*/ 42 w 52"/>
                <a:gd name="T49" fmla="*/ 66 h 66"/>
                <a:gd name="T50" fmla="*/ 45 w 52"/>
                <a:gd name="T51" fmla="*/ 66 h 66"/>
                <a:gd name="T52" fmla="*/ 52 w 52"/>
                <a:gd name="T53"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66">
                  <a:moveTo>
                    <a:pt x="52" y="62"/>
                  </a:moveTo>
                  <a:lnTo>
                    <a:pt x="49" y="59"/>
                  </a:lnTo>
                  <a:lnTo>
                    <a:pt x="45" y="38"/>
                  </a:lnTo>
                  <a:lnTo>
                    <a:pt x="38" y="28"/>
                  </a:lnTo>
                  <a:lnTo>
                    <a:pt x="31" y="17"/>
                  </a:lnTo>
                  <a:lnTo>
                    <a:pt x="28" y="10"/>
                  </a:lnTo>
                  <a:lnTo>
                    <a:pt x="18" y="7"/>
                  </a:lnTo>
                  <a:lnTo>
                    <a:pt x="14" y="0"/>
                  </a:lnTo>
                  <a:lnTo>
                    <a:pt x="7" y="0"/>
                  </a:lnTo>
                  <a:lnTo>
                    <a:pt x="7" y="3"/>
                  </a:lnTo>
                  <a:lnTo>
                    <a:pt x="11" y="14"/>
                  </a:lnTo>
                  <a:lnTo>
                    <a:pt x="11" y="21"/>
                  </a:lnTo>
                  <a:lnTo>
                    <a:pt x="11" y="28"/>
                  </a:lnTo>
                  <a:lnTo>
                    <a:pt x="11" y="31"/>
                  </a:lnTo>
                  <a:lnTo>
                    <a:pt x="7" y="35"/>
                  </a:lnTo>
                  <a:lnTo>
                    <a:pt x="7" y="38"/>
                  </a:lnTo>
                  <a:lnTo>
                    <a:pt x="11" y="38"/>
                  </a:lnTo>
                  <a:lnTo>
                    <a:pt x="11" y="42"/>
                  </a:lnTo>
                  <a:lnTo>
                    <a:pt x="7" y="45"/>
                  </a:lnTo>
                  <a:lnTo>
                    <a:pt x="4" y="42"/>
                  </a:lnTo>
                  <a:lnTo>
                    <a:pt x="0" y="42"/>
                  </a:lnTo>
                  <a:lnTo>
                    <a:pt x="0" y="48"/>
                  </a:lnTo>
                  <a:lnTo>
                    <a:pt x="18" y="59"/>
                  </a:lnTo>
                  <a:lnTo>
                    <a:pt x="21" y="66"/>
                  </a:lnTo>
                  <a:lnTo>
                    <a:pt x="42" y="66"/>
                  </a:lnTo>
                  <a:lnTo>
                    <a:pt x="45" y="66"/>
                  </a:lnTo>
                  <a:lnTo>
                    <a:pt x="52"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59" name="Freeform 277">
              <a:extLst>
                <a:ext uri="{FF2B5EF4-FFF2-40B4-BE49-F238E27FC236}">
                  <a16:creationId xmlns:a16="http://schemas.microsoft.com/office/drawing/2014/main" id="{3DC32A93-6CEF-9D58-DA70-4A286BCCB03F}"/>
                </a:ext>
                <a:ext uri="{C183D7F6-B498-43B3-948B-1728B52AA6E4}">
                  <adec:decorative xmlns:adec="http://schemas.microsoft.com/office/drawing/2017/decorative" val="1"/>
                </a:ext>
              </a:extLst>
            </p:cNvPr>
            <p:cNvSpPr>
              <a:spLocks/>
            </p:cNvSpPr>
            <p:nvPr/>
          </p:nvSpPr>
          <p:spPr bwMode="auto">
            <a:xfrm>
              <a:off x="8792677" y="4607325"/>
              <a:ext cx="445307" cy="381276"/>
            </a:xfrm>
            <a:custGeom>
              <a:avLst/>
              <a:gdLst>
                <a:gd name="T0" fmla="*/ 153 w 153"/>
                <a:gd name="T1" fmla="*/ 121 h 131"/>
                <a:gd name="T2" fmla="*/ 139 w 153"/>
                <a:gd name="T3" fmla="*/ 111 h 131"/>
                <a:gd name="T4" fmla="*/ 146 w 153"/>
                <a:gd name="T5" fmla="*/ 107 h 131"/>
                <a:gd name="T6" fmla="*/ 132 w 153"/>
                <a:gd name="T7" fmla="*/ 72 h 131"/>
                <a:gd name="T8" fmla="*/ 129 w 153"/>
                <a:gd name="T9" fmla="*/ 76 h 131"/>
                <a:gd name="T10" fmla="*/ 122 w 153"/>
                <a:gd name="T11" fmla="*/ 55 h 131"/>
                <a:gd name="T12" fmla="*/ 98 w 153"/>
                <a:gd name="T13" fmla="*/ 59 h 131"/>
                <a:gd name="T14" fmla="*/ 84 w 153"/>
                <a:gd name="T15" fmla="*/ 48 h 131"/>
                <a:gd name="T16" fmla="*/ 49 w 153"/>
                <a:gd name="T17" fmla="*/ 34 h 131"/>
                <a:gd name="T18" fmla="*/ 53 w 153"/>
                <a:gd name="T19" fmla="*/ 31 h 131"/>
                <a:gd name="T20" fmla="*/ 56 w 153"/>
                <a:gd name="T21" fmla="*/ 24 h 131"/>
                <a:gd name="T22" fmla="*/ 32 w 153"/>
                <a:gd name="T23" fmla="*/ 13 h 131"/>
                <a:gd name="T24" fmla="*/ 14 w 153"/>
                <a:gd name="T25" fmla="*/ 0 h 131"/>
                <a:gd name="T26" fmla="*/ 11 w 153"/>
                <a:gd name="T27" fmla="*/ 7 h 131"/>
                <a:gd name="T28" fmla="*/ 11 w 153"/>
                <a:gd name="T29" fmla="*/ 17 h 131"/>
                <a:gd name="T30" fmla="*/ 11 w 153"/>
                <a:gd name="T31" fmla="*/ 27 h 131"/>
                <a:gd name="T32" fmla="*/ 11 w 153"/>
                <a:gd name="T33" fmla="*/ 34 h 131"/>
                <a:gd name="T34" fmla="*/ 0 w 153"/>
                <a:gd name="T35" fmla="*/ 48 h 131"/>
                <a:gd name="T36" fmla="*/ 14 w 153"/>
                <a:gd name="T37" fmla="*/ 48 h 131"/>
                <a:gd name="T38" fmla="*/ 14 w 153"/>
                <a:gd name="T39" fmla="*/ 55 h 131"/>
                <a:gd name="T40" fmla="*/ 28 w 153"/>
                <a:gd name="T41" fmla="*/ 59 h 131"/>
                <a:gd name="T42" fmla="*/ 32 w 153"/>
                <a:gd name="T43" fmla="*/ 52 h 131"/>
                <a:gd name="T44" fmla="*/ 42 w 153"/>
                <a:gd name="T45" fmla="*/ 52 h 131"/>
                <a:gd name="T46" fmla="*/ 39 w 153"/>
                <a:gd name="T47" fmla="*/ 69 h 131"/>
                <a:gd name="T48" fmla="*/ 49 w 153"/>
                <a:gd name="T49" fmla="*/ 69 h 131"/>
                <a:gd name="T50" fmla="*/ 53 w 153"/>
                <a:gd name="T51" fmla="*/ 65 h 131"/>
                <a:gd name="T52" fmla="*/ 70 w 153"/>
                <a:gd name="T53" fmla="*/ 76 h 131"/>
                <a:gd name="T54" fmla="*/ 70 w 153"/>
                <a:gd name="T55" fmla="*/ 79 h 131"/>
                <a:gd name="T56" fmla="*/ 91 w 153"/>
                <a:gd name="T57" fmla="*/ 90 h 131"/>
                <a:gd name="T58" fmla="*/ 98 w 153"/>
                <a:gd name="T59" fmla="*/ 114 h 131"/>
                <a:gd name="T60" fmla="*/ 91 w 153"/>
                <a:gd name="T61" fmla="*/ 124 h 131"/>
                <a:gd name="T62" fmla="*/ 108 w 153"/>
                <a:gd name="T63" fmla="*/ 131 h 131"/>
                <a:gd name="T64" fmla="*/ 115 w 153"/>
                <a:gd name="T65" fmla="*/ 131 h 131"/>
                <a:gd name="T66" fmla="*/ 132 w 153"/>
                <a:gd name="T67" fmla="*/ 131 h 131"/>
                <a:gd name="T68" fmla="*/ 153 w 153"/>
                <a:gd name="T69" fmla="*/ 12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131">
                  <a:moveTo>
                    <a:pt x="153" y="121"/>
                  </a:moveTo>
                  <a:lnTo>
                    <a:pt x="139" y="111"/>
                  </a:lnTo>
                  <a:lnTo>
                    <a:pt x="146" y="107"/>
                  </a:lnTo>
                  <a:lnTo>
                    <a:pt x="132" y="72"/>
                  </a:lnTo>
                  <a:lnTo>
                    <a:pt x="129" y="76"/>
                  </a:lnTo>
                  <a:lnTo>
                    <a:pt x="122" y="55"/>
                  </a:lnTo>
                  <a:lnTo>
                    <a:pt x="98" y="59"/>
                  </a:lnTo>
                  <a:lnTo>
                    <a:pt x="84" y="48"/>
                  </a:lnTo>
                  <a:lnTo>
                    <a:pt x="49" y="34"/>
                  </a:lnTo>
                  <a:lnTo>
                    <a:pt x="53" y="31"/>
                  </a:lnTo>
                  <a:lnTo>
                    <a:pt x="56" y="24"/>
                  </a:lnTo>
                  <a:lnTo>
                    <a:pt x="32" y="13"/>
                  </a:lnTo>
                  <a:lnTo>
                    <a:pt x="14" y="0"/>
                  </a:lnTo>
                  <a:lnTo>
                    <a:pt x="11" y="7"/>
                  </a:lnTo>
                  <a:lnTo>
                    <a:pt x="11" y="17"/>
                  </a:lnTo>
                  <a:lnTo>
                    <a:pt x="11" y="27"/>
                  </a:lnTo>
                  <a:lnTo>
                    <a:pt x="11" y="34"/>
                  </a:lnTo>
                  <a:lnTo>
                    <a:pt x="0" y="48"/>
                  </a:lnTo>
                  <a:lnTo>
                    <a:pt x="14" y="48"/>
                  </a:lnTo>
                  <a:lnTo>
                    <a:pt x="14" y="55"/>
                  </a:lnTo>
                  <a:lnTo>
                    <a:pt x="28" y="59"/>
                  </a:lnTo>
                  <a:lnTo>
                    <a:pt x="32" y="52"/>
                  </a:lnTo>
                  <a:lnTo>
                    <a:pt x="42" y="52"/>
                  </a:lnTo>
                  <a:lnTo>
                    <a:pt x="39" y="69"/>
                  </a:lnTo>
                  <a:lnTo>
                    <a:pt x="49" y="69"/>
                  </a:lnTo>
                  <a:lnTo>
                    <a:pt x="53" y="65"/>
                  </a:lnTo>
                  <a:lnTo>
                    <a:pt x="70" y="76"/>
                  </a:lnTo>
                  <a:lnTo>
                    <a:pt x="70" y="79"/>
                  </a:lnTo>
                  <a:lnTo>
                    <a:pt x="91" y="90"/>
                  </a:lnTo>
                  <a:lnTo>
                    <a:pt x="98" y="114"/>
                  </a:lnTo>
                  <a:lnTo>
                    <a:pt x="91" y="124"/>
                  </a:lnTo>
                  <a:lnTo>
                    <a:pt x="108" y="131"/>
                  </a:lnTo>
                  <a:lnTo>
                    <a:pt x="115" y="131"/>
                  </a:lnTo>
                  <a:lnTo>
                    <a:pt x="132" y="131"/>
                  </a:lnTo>
                  <a:lnTo>
                    <a:pt x="153" y="1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0" name="Freeform 278">
              <a:extLst>
                <a:ext uri="{FF2B5EF4-FFF2-40B4-BE49-F238E27FC236}">
                  <a16:creationId xmlns:a16="http://schemas.microsoft.com/office/drawing/2014/main" id="{DC6F39D0-B8E1-BA53-752B-E13D2E029BAE}"/>
                </a:ext>
                <a:ext uri="{C183D7F6-B498-43B3-948B-1728B52AA6E4}">
                  <adec:decorative xmlns:adec="http://schemas.microsoft.com/office/drawing/2017/decorative" val="1"/>
                </a:ext>
              </a:extLst>
            </p:cNvPr>
            <p:cNvSpPr>
              <a:spLocks/>
            </p:cNvSpPr>
            <p:nvPr/>
          </p:nvSpPr>
          <p:spPr bwMode="auto">
            <a:xfrm>
              <a:off x="8632600" y="4656805"/>
              <a:ext cx="192093" cy="282319"/>
            </a:xfrm>
            <a:custGeom>
              <a:avLst/>
              <a:gdLst>
                <a:gd name="T0" fmla="*/ 0 w 66"/>
                <a:gd name="T1" fmla="*/ 17 h 97"/>
                <a:gd name="T2" fmla="*/ 24 w 66"/>
                <a:gd name="T3" fmla="*/ 17 h 97"/>
                <a:gd name="T4" fmla="*/ 28 w 66"/>
                <a:gd name="T5" fmla="*/ 0 h 97"/>
                <a:gd name="T6" fmla="*/ 66 w 66"/>
                <a:gd name="T7" fmla="*/ 0 h 97"/>
                <a:gd name="T8" fmla="*/ 66 w 66"/>
                <a:gd name="T9" fmla="*/ 10 h 97"/>
                <a:gd name="T10" fmla="*/ 66 w 66"/>
                <a:gd name="T11" fmla="*/ 17 h 97"/>
                <a:gd name="T12" fmla="*/ 55 w 66"/>
                <a:gd name="T13" fmla="*/ 31 h 97"/>
                <a:gd name="T14" fmla="*/ 52 w 66"/>
                <a:gd name="T15" fmla="*/ 35 h 97"/>
                <a:gd name="T16" fmla="*/ 41 w 66"/>
                <a:gd name="T17" fmla="*/ 73 h 97"/>
                <a:gd name="T18" fmla="*/ 41 w 66"/>
                <a:gd name="T19" fmla="*/ 76 h 97"/>
                <a:gd name="T20" fmla="*/ 31 w 66"/>
                <a:gd name="T21" fmla="*/ 90 h 97"/>
                <a:gd name="T22" fmla="*/ 17 w 66"/>
                <a:gd name="T23" fmla="*/ 97 h 97"/>
                <a:gd name="T24" fmla="*/ 21 w 66"/>
                <a:gd name="T25" fmla="*/ 90 h 97"/>
                <a:gd name="T26" fmla="*/ 21 w 66"/>
                <a:gd name="T27" fmla="*/ 87 h 97"/>
                <a:gd name="T28" fmla="*/ 21 w 66"/>
                <a:gd name="T29" fmla="*/ 83 h 97"/>
                <a:gd name="T30" fmla="*/ 17 w 66"/>
                <a:gd name="T31" fmla="*/ 83 h 97"/>
                <a:gd name="T32" fmla="*/ 14 w 66"/>
                <a:gd name="T33" fmla="*/ 83 h 97"/>
                <a:gd name="T34" fmla="*/ 21 w 66"/>
                <a:gd name="T35" fmla="*/ 73 h 97"/>
                <a:gd name="T36" fmla="*/ 14 w 66"/>
                <a:gd name="T37" fmla="*/ 66 h 97"/>
                <a:gd name="T38" fmla="*/ 3 w 66"/>
                <a:gd name="T39" fmla="*/ 73 h 97"/>
                <a:gd name="T40" fmla="*/ 3 w 66"/>
                <a:gd name="T41" fmla="*/ 69 h 97"/>
                <a:gd name="T42" fmla="*/ 7 w 66"/>
                <a:gd name="T43" fmla="*/ 62 h 97"/>
                <a:gd name="T44" fmla="*/ 7 w 66"/>
                <a:gd name="T45" fmla="*/ 59 h 97"/>
                <a:gd name="T46" fmla="*/ 3 w 66"/>
                <a:gd name="T47" fmla="*/ 59 h 97"/>
                <a:gd name="T48" fmla="*/ 3 w 66"/>
                <a:gd name="T49" fmla="*/ 55 h 97"/>
                <a:gd name="T50" fmla="*/ 3 w 66"/>
                <a:gd name="T51" fmla="*/ 52 h 97"/>
                <a:gd name="T52" fmla="*/ 3 w 66"/>
                <a:gd name="T53" fmla="*/ 45 h 97"/>
                <a:gd name="T54" fmla="*/ 10 w 66"/>
                <a:gd name="T55" fmla="*/ 35 h 97"/>
                <a:gd name="T56" fmla="*/ 10 w 66"/>
                <a:gd name="T57" fmla="*/ 31 h 97"/>
                <a:gd name="T58" fmla="*/ 10 w 66"/>
                <a:gd name="T59" fmla="*/ 28 h 97"/>
                <a:gd name="T60" fmla="*/ 7 w 66"/>
                <a:gd name="T61" fmla="*/ 28 h 97"/>
                <a:gd name="T62" fmla="*/ 3 w 66"/>
                <a:gd name="T63" fmla="*/ 28 h 97"/>
                <a:gd name="T64" fmla="*/ 0 w 66"/>
                <a:gd name="T65" fmla="*/ 28 h 97"/>
                <a:gd name="T66" fmla="*/ 0 w 66"/>
                <a:gd name="T67" fmla="*/ 1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97">
                  <a:moveTo>
                    <a:pt x="0" y="17"/>
                  </a:moveTo>
                  <a:lnTo>
                    <a:pt x="24" y="17"/>
                  </a:lnTo>
                  <a:lnTo>
                    <a:pt x="28" y="0"/>
                  </a:lnTo>
                  <a:lnTo>
                    <a:pt x="66" y="0"/>
                  </a:lnTo>
                  <a:lnTo>
                    <a:pt x="66" y="10"/>
                  </a:lnTo>
                  <a:lnTo>
                    <a:pt x="66" y="17"/>
                  </a:lnTo>
                  <a:lnTo>
                    <a:pt x="55" y="31"/>
                  </a:lnTo>
                  <a:lnTo>
                    <a:pt x="52" y="35"/>
                  </a:lnTo>
                  <a:lnTo>
                    <a:pt x="41" y="73"/>
                  </a:lnTo>
                  <a:lnTo>
                    <a:pt x="41" y="76"/>
                  </a:lnTo>
                  <a:lnTo>
                    <a:pt x="31" y="90"/>
                  </a:lnTo>
                  <a:lnTo>
                    <a:pt x="17" y="97"/>
                  </a:lnTo>
                  <a:lnTo>
                    <a:pt x="21" y="90"/>
                  </a:lnTo>
                  <a:lnTo>
                    <a:pt x="21" y="87"/>
                  </a:lnTo>
                  <a:lnTo>
                    <a:pt x="21" y="83"/>
                  </a:lnTo>
                  <a:lnTo>
                    <a:pt x="17" y="83"/>
                  </a:lnTo>
                  <a:lnTo>
                    <a:pt x="14" y="83"/>
                  </a:lnTo>
                  <a:lnTo>
                    <a:pt x="21" y="73"/>
                  </a:lnTo>
                  <a:lnTo>
                    <a:pt x="14" y="66"/>
                  </a:lnTo>
                  <a:lnTo>
                    <a:pt x="3" y="73"/>
                  </a:lnTo>
                  <a:lnTo>
                    <a:pt x="3" y="69"/>
                  </a:lnTo>
                  <a:lnTo>
                    <a:pt x="7" y="62"/>
                  </a:lnTo>
                  <a:lnTo>
                    <a:pt x="7" y="59"/>
                  </a:lnTo>
                  <a:lnTo>
                    <a:pt x="3" y="59"/>
                  </a:lnTo>
                  <a:lnTo>
                    <a:pt x="3" y="55"/>
                  </a:lnTo>
                  <a:lnTo>
                    <a:pt x="3" y="52"/>
                  </a:lnTo>
                  <a:lnTo>
                    <a:pt x="3" y="45"/>
                  </a:lnTo>
                  <a:lnTo>
                    <a:pt x="10" y="35"/>
                  </a:lnTo>
                  <a:lnTo>
                    <a:pt x="10" y="31"/>
                  </a:lnTo>
                  <a:lnTo>
                    <a:pt x="10" y="28"/>
                  </a:lnTo>
                  <a:lnTo>
                    <a:pt x="7" y="28"/>
                  </a:lnTo>
                  <a:lnTo>
                    <a:pt x="3" y="28"/>
                  </a:lnTo>
                  <a:lnTo>
                    <a:pt x="0" y="28"/>
                  </a:lnTo>
                  <a:lnTo>
                    <a:pt x="0" y="1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61" name="Freeform 279">
              <a:extLst>
                <a:ext uri="{FF2B5EF4-FFF2-40B4-BE49-F238E27FC236}">
                  <a16:creationId xmlns:a16="http://schemas.microsoft.com/office/drawing/2014/main" id="{0D5F2242-D927-9D96-3AFB-C1D81E452AAD}"/>
                </a:ext>
                <a:ext uri="{C183D7F6-B498-43B3-948B-1728B52AA6E4}">
                  <adec:decorative xmlns:adec="http://schemas.microsoft.com/office/drawing/2017/decorative" val="1"/>
                </a:ext>
              </a:extLst>
            </p:cNvPr>
            <p:cNvSpPr>
              <a:spLocks/>
            </p:cNvSpPr>
            <p:nvPr/>
          </p:nvSpPr>
          <p:spPr bwMode="auto">
            <a:xfrm>
              <a:off x="8620957" y="4758672"/>
              <a:ext cx="20374" cy="29105"/>
            </a:xfrm>
            <a:custGeom>
              <a:avLst/>
              <a:gdLst>
                <a:gd name="T0" fmla="*/ 0 w 7"/>
                <a:gd name="T1" fmla="*/ 7 h 10"/>
                <a:gd name="T2" fmla="*/ 0 w 7"/>
                <a:gd name="T3" fmla="*/ 3 h 10"/>
                <a:gd name="T4" fmla="*/ 0 w 7"/>
                <a:gd name="T5" fmla="*/ 0 h 10"/>
                <a:gd name="T6" fmla="*/ 4 w 7"/>
                <a:gd name="T7" fmla="*/ 0 h 10"/>
                <a:gd name="T8" fmla="*/ 4 w 7"/>
                <a:gd name="T9" fmla="*/ 3 h 10"/>
                <a:gd name="T10" fmla="*/ 7 w 7"/>
                <a:gd name="T11" fmla="*/ 7 h 10"/>
                <a:gd name="T12" fmla="*/ 4 w 7"/>
                <a:gd name="T13" fmla="*/ 10 h 10"/>
                <a:gd name="T14" fmla="*/ 0 w 7"/>
                <a:gd name="T15" fmla="*/ 10 h 10"/>
                <a:gd name="T16" fmla="*/ 0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7"/>
                  </a:moveTo>
                  <a:lnTo>
                    <a:pt x="0" y="3"/>
                  </a:lnTo>
                  <a:lnTo>
                    <a:pt x="0" y="0"/>
                  </a:lnTo>
                  <a:lnTo>
                    <a:pt x="4" y="0"/>
                  </a:lnTo>
                  <a:lnTo>
                    <a:pt x="4" y="3"/>
                  </a:lnTo>
                  <a:lnTo>
                    <a:pt x="7" y="7"/>
                  </a:lnTo>
                  <a:lnTo>
                    <a:pt x="4" y="10"/>
                  </a:lnTo>
                  <a:lnTo>
                    <a:pt x="0"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662" name="Freeform 280">
              <a:extLst>
                <a:ext uri="{FF2B5EF4-FFF2-40B4-BE49-F238E27FC236}">
                  <a16:creationId xmlns:a16="http://schemas.microsoft.com/office/drawing/2014/main" id="{CD139EE2-0ACF-6C60-3312-9A86F76C7DF1}"/>
                </a:ext>
                <a:ext uri="{C183D7F6-B498-43B3-948B-1728B52AA6E4}">
                  <adec:decorative xmlns:adec="http://schemas.microsoft.com/office/drawing/2017/decorative" val="1"/>
                </a:ext>
              </a:extLst>
            </p:cNvPr>
            <p:cNvSpPr>
              <a:spLocks/>
            </p:cNvSpPr>
            <p:nvPr/>
          </p:nvSpPr>
          <p:spPr bwMode="auto">
            <a:xfrm>
              <a:off x="8751929" y="4747029"/>
              <a:ext cx="162988" cy="171720"/>
            </a:xfrm>
            <a:custGeom>
              <a:avLst/>
              <a:gdLst>
                <a:gd name="T0" fmla="*/ 14 w 56"/>
                <a:gd name="T1" fmla="*/ 0 h 59"/>
                <a:gd name="T2" fmla="*/ 28 w 56"/>
                <a:gd name="T3" fmla="*/ 0 h 59"/>
                <a:gd name="T4" fmla="*/ 28 w 56"/>
                <a:gd name="T5" fmla="*/ 7 h 59"/>
                <a:gd name="T6" fmla="*/ 42 w 56"/>
                <a:gd name="T7" fmla="*/ 11 h 59"/>
                <a:gd name="T8" fmla="*/ 46 w 56"/>
                <a:gd name="T9" fmla="*/ 4 h 59"/>
                <a:gd name="T10" fmla="*/ 56 w 56"/>
                <a:gd name="T11" fmla="*/ 4 h 59"/>
                <a:gd name="T12" fmla="*/ 53 w 56"/>
                <a:gd name="T13" fmla="*/ 21 h 59"/>
                <a:gd name="T14" fmla="*/ 42 w 56"/>
                <a:gd name="T15" fmla="*/ 42 h 59"/>
                <a:gd name="T16" fmla="*/ 32 w 56"/>
                <a:gd name="T17" fmla="*/ 59 h 59"/>
                <a:gd name="T18" fmla="*/ 0 w 56"/>
                <a:gd name="T19" fmla="*/ 42 h 59"/>
                <a:gd name="T20" fmla="*/ 11 w 56"/>
                <a:gd name="T21" fmla="*/ 4 h 59"/>
                <a:gd name="T22" fmla="*/ 14 w 56"/>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9">
                  <a:moveTo>
                    <a:pt x="14" y="0"/>
                  </a:moveTo>
                  <a:lnTo>
                    <a:pt x="28" y="0"/>
                  </a:lnTo>
                  <a:lnTo>
                    <a:pt x="28" y="7"/>
                  </a:lnTo>
                  <a:lnTo>
                    <a:pt x="42" y="11"/>
                  </a:lnTo>
                  <a:lnTo>
                    <a:pt x="46" y="4"/>
                  </a:lnTo>
                  <a:lnTo>
                    <a:pt x="56" y="4"/>
                  </a:lnTo>
                  <a:lnTo>
                    <a:pt x="53" y="21"/>
                  </a:lnTo>
                  <a:lnTo>
                    <a:pt x="42" y="42"/>
                  </a:lnTo>
                  <a:lnTo>
                    <a:pt x="32" y="59"/>
                  </a:lnTo>
                  <a:lnTo>
                    <a:pt x="0" y="42"/>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3" name="Freeform 281">
              <a:extLst>
                <a:ext uri="{FF2B5EF4-FFF2-40B4-BE49-F238E27FC236}">
                  <a16:creationId xmlns:a16="http://schemas.microsoft.com/office/drawing/2014/main" id="{C8CB095E-0C37-3CDD-9B41-4272AC937690}"/>
                </a:ext>
                <a:ext uri="{C183D7F6-B498-43B3-948B-1728B52AA6E4}">
                  <adec:decorative xmlns:adec="http://schemas.microsoft.com/office/drawing/2017/decorative" val="1"/>
                </a:ext>
              </a:extLst>
            </p:cNvPr>
            <p:cNvSpPr>
              <a:spLocks/>
            </p:cNvSpPr>
            <p:nvPr/>
          </p:nvSpPr>
          <p:spPr bwMode="auto">
            <a:xfrm>
              <a:off x="8641331" y="4848898"/>
              <a:ext cx="52389" cy="49479"/>
            </a:xfrm>
            <a:custGeom>
              <a:avLst/>
              <a:gdLst>
                <a:gd name="T0" fmla="*/ 0 w 18"/>
                <a:gd name="T1" fmla="*/ 7 h 17"/>
                <a:gd name="T2" fmla="*/ 11 w 18"/>
                <a:gd name="T3" fmla="*/ 0 h 17"/>
                <a:gd name="T4" fmla="*/ 18 w 18"/>
                <a:gd name="T5" fmla="*/ 7 h 17"/>
                <a:gd name="T6" fmla="*/ 11 w 18"/>
                <a:gd name="T7" fmla="*/ 17 h 17"/>
                <a:gd name="T8" fmla="*/ 4 w 18"/>
                <a:gd name="T9" fmla="*/ 17 h 17"/>
                <a:gd name="T10" fmla="*/ 0 w 18"/>
                <a:gd name="T11" fmla="*/ 14 h 17"/>
                <a:gd name="T12" fmla="*/ 0 w 18"/>
                <a:gd name="T13" fmla="*/ 10 h 17"/>
                <a:gd name="T14" fmla="*/ 0 w 18"/>
                <a:gd name="T15" fmla="*/ 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0" y="7"/>
                  </a:moveTo>
                  <a:lnTo>
                    <a:pt x="11" y="0"/>
                  </a:lnTo>
                  <a:lnTo>
                    <a:pt x="18" y="7"/>
                  </a:lnTo>
                  <a:lnTo>
                    <a:pt x="11" y="17"/>
                  </a:lnTo>
                  <a:lnTo>
                    <a:pt x="4" y="17"/>
                  </a:lnTo>
                  <a:lnTo>
                    <a:pt x="0" y="14"/>
                  </a:lnTo>
                  <a:lnTo>
                    <a:pt x="0"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664" name="Freeform 282">
              <a:extLst>
                <a:ext uri="{FF2B5EF4-FFF2-40B4-BE49-F238E27FC236}">
                  <a16:creationId xmlns:a16="http://schemas.microsoft.com/office/drawing/2014/main" id="{BAE19D7A-70CA-E481-0AC5-58BDB5572FAA}"/>
                </a:ext>
                <a:ext uri="{C183D7F6-B498-43B3-948B-1728B52AA6E4}">
                  <adec:decorative xmlns:adec="http://schemas.microsoft.com/office/drawing/2017/decorative" val="1"/>
                </a:ext>
              </a:extLst>
            </p:cNvPr>
            <p:cNvSpPr>
              <a:spLocks/>
            </p:cNvSpPr>
            <p:nvPr/>
          </p:nvSpPr>
          <p:spPr bwMode="auto">
            <a:xfrm>
              <a:off x="8845065" y="4796509"/>
              <a:ext cx="232840" cy="293961"/>
            </a:xfrm>
            <a:custGeom>
              <a:avLst/>
              <a:gdLst>
                <a:gd name="T0" fmla="*/ 21 w 80"/>
                <a:gd name="T1" fmla="*/ 4 h 101"/>
                <a:gd name="T2" fmla="*/ 31 w 80"/>
                <a:gd name="T3" fmla="*/ 4 h 101"/>
                <a:gd name="T4" fmla="*/ 35 w 80"/>
                <a:gd name="T5" fmla="*/ 0 h 101"/>
                <a:gd name="T6" fmla="*/ 52 w 80"/>
                <a:gd name="T7" fmla="*/ 11 h 101"/>
                <a:gd name="T8" fmla="*/ 52 w 80"/>
                <a:gd name="T9" fmla="*/ 14 h 101"/>
                <a:gd name="T10" fmla="*/ 73 w 80"/>
                <a:gd name="T11" fmla="*/ 25 h 101"/>
                <a:gd name="T12" fmla="*/ 80 w 80"/>
                <a:gd name="T13" fmla="*/ 49 h 101"/>
                <a:gd name="T14" fmla="*/ 73 w 80"/>
                <a:gd name="T15" fmla="*/ 59 h 101"/>
                <a:gd name="T16" fmla="*/ 66 w 80"/>
                <a:gd name="T17" fmla="*/ 77 h 101"/>
                <a:gd name="T18" fmla="*/ 52 w 80"/>
                <a:gd name="T19" fmla="*/ 80 h 101"/>
                <a:gd name="T20" fmla="*/ 48 w 80"/>
                <a:gd name="T21" fmla="*/ 91 h 101"/>
                <a:gd name="T22" fmla="*/ 41 w 80"/>
                <a:gd name="T23" fmla="*/ 101 h 101"/>
                <a:gd name="T24" fmla="*/ 31 w 80"/>
                <a:gd name="T25" fmla="*/ 101 h 101"/>
                <a:gd name="T26" fmla="*/ 28 w 80"/>
                <a:gd name="T27" fmla="*/ 94 h 101"/>
                <a:gd name="T28" fmla="*/ 3 w 80"/>
                <a:gd name="T29" fmla="*/ 56 h 101"/>
                <a:gd name="T30" fmla="*/ 0 w 80"/>
                <a:gd name="T31" fmla="*/ 42 h 101"/>
                <a:gd name="T32" fmla="*/ 10 w 80"/>
                <a:gd name="T33" fmla="*/ 25 h 101"/>
                <a:gd name="T34" fmla="*/ 21 w 80"/>
                <a:gd name="T3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01">
                  <a:moveTo>
                    <a:pt x="21" y="4"/>
                  </a:moveTo>
                  <a:lnTo>
                    <a:pt x="31" y="4"/>
                  </a:lnTo>
                  <a:lnTo>
                    <a:pt x="35" y="0"/>
                  </a:lnTo>
                  <a:lnTo>
                    <a:pt x="52" y="11"/>
                  </a:lnTo>
                  <a:lnTo>
                    <a:pt x="52" y="14"/>
                  </a:lnTo>
                  <a:lnTo>
                    <a:pt x="73" y="25"/>
                  </a:lnTo>
                  <a:lnTo>
                    <a:pt x="80" y="49"/>
                  </a:lnTo>
                  <a:lnTo>
                    <a:pt x="73" y="59"/>
                  </a:lnTo>
                  <a:lnTo>
                    <a:pt x="66" y="77"/>
                  </a:lnTo>
                  <a:lnTo>
                    <a:pt x="52" y="80"/>
                  </a:lnTo>
                  <a:lnTo>
                    <a:pt x="48" y="91"/>
                  </a:lnTo>
                  <a:lnTo>
                    <a:pt x="41" y="101"/>
                  </a:lnTo>
                  <a:lnTo>
                    <a:pt x="31" y="101"/>
                  </a:lnTo>
                  <a:lnTo>
                    <a:pt x="28" y="94"/>
                  </a:lnTo>
                  <a:lnTo>
                    <a:pt x="3" y="56"/>
                  </a:lnTo>
                  <a:lnTo>
                    <a:pt x="0" y="42"/>
                  </a:lnTo>
                  <a:lnTo>
                    <a:pt x="10" y="25"/>
                  </a:lnTo>
                  <a:lnTo>
                    <a:pt x="21"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5" name="Freeform 283">
              <a:extLst>
                <a:ext uri="{FF2B5EF4-FFF2-40B4-BE49-F238E27FC236}">
                  <a16:creationId xmlns:a16="http://schemas.microsoft.com/office/drawing/2014/main" id="{D4517517-79A4-0A6D-6799-37DADAF54853}"/>
                </a:ext>
                <a:ext uri="{C183D7F6-B498-43B3-948B-1728B52AA6E4}">
                  <adec:decorative xmlns:adec="http://schemas.microsoft.com/office/drawing/2017/decorative" val="1"/>
                </a:ext>
              </a:extLst>
            </p:cNvPr>
            <p:cNvSpPr>
              <a:spLocks/>
            </p:cNvSpPr>
            <p:nvPr/>
          </p:nvSpPr>
          <p:spPr bwMode="auto">
            <a:xfrm>
              <a:off x="8935292" y="4616057"/>
              <a:ext cx="212467" cy="162988"/>
            </a:xfrm>
            <a:custGeom>
              <a:avLst/>
              <a:gdLst>
                <a:gd name="T0" fmla="*/ 70 w 73"/>
                <a:gd name="T1" fmla="*/ 7 h 56"/>
                <a:gd name="T2" fmla="*/ 56 w 73"/>
                <a:gd name="T3" fmla="*/ 17 h 56"/>
                <a:gd name="T4" fmla="*/ 56 w 73"/>
                <a:gd name="T5" fmla="*/ 24 h 56"/>
                <a:gd name="T6" fmla="*/ 73 w 73"/>
                <a:gd name="T7" fmla="*/ 42 h 56"/>
                <a:gd name="T8" fmla="*/ 73 w 73"/>
                <a:gd name="T9" fmla="*/ 52 h 56"/>
                <a:gd name="T10" fmla="*/ 49 w 73"/>
                <a:gd name="T11" fmla="*/ 56 h 56"/>
                <a:gd name="T12" fmla="*/ 35 w 73"/>
                <a:gd name="T13" fmla="*/ 45 h 56"/>
                <a:gd name="T14" fmla="*/ 0 w 73"/>
                <a:gd name="T15" fmla="*/ 31 h 56"/>
                <a:gd name="T16" fmla="*/ 4 w 73"/>
                <a:gd name="T17" fmla="*/ 28 h 56"/>
                <a:gd name="T18" fmla="*/ 7 w 73"/>
                <a:gd name="T19" fmla="*/ 21 h 56"/>
                <a:gd name="T20" fmla="*/ 17 w 73"/>
                <a:gd name="T21" fmla="*/ 10 h 56"/>
                <a:gd name="T22" fmla="*/ 59 w 73"/>
                <a:gd name="T23" fmla="*/ 0 h 56"/>
                <a:gd name="T24" fmla="*/ 70 w 73"/>
                <a:gd name="T2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56">
                  <a:moveTo>
                    <a:pt x="70" y="7"/>
                  </a:moveTo>
                  <a:lnTo>
                    <a:pt x="56" y="17"/>
                  </a:lnTo>
                  <a:lnTo>
                    <a:pt x="56" y="24"/>
                  </a:lnTo>
                  <a:lnTo>
                    <a:pt x="73" y="42"/>
                  </a:lnTo>
                  <a:lnTo>
                    <a:pt x="73" y="52"/>
                  </a:lnTo>
                  <a:lnTo>
                    <a:pt x="49" y="56"/>
                  </a:lnTo>
                  <a:lnTo>
                    <a:pt x="35" y="45"/>
                  </a:lnTo>
                  <a:lnTo>
                    <a:pt x="0" y="31"/>
                  </a:lnTo>
                  <a:lnTo>
                    <a:pt x="4" y="28"/>
                  </a:lnTo>
                  <a:lnTo>
                    <a:pt x="7" y="21"/>
                  </a:lnTo>
                  <a:lnTo>
                    <a:pt x="17" y="10"/>
                  </a:lnTo>
                  <a:lnTo>
                    <a:pt x="59" y="0"/>
                  </a:lnTo>
                  <a:lnTo>
                    <a:pt x="7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6" name="Freeform 284">
              <a:extLst>
                <a:ext uri="{FF2B5EF4-FFF2-40B4-BE49-F238E27FC236}">
                  <a16:creationId xmlns:a16="http://schemas.microsoft.com/office/drawing/2014/main" id="{082B0738-5F7A-CC6D-2FD2-FF54FE1C20C4}"/>
                </a:ext>
                <a:ext uri="{C183D7F6-B498-43B3-948B-1728B52AA6E4}">
                  <adec:decorative xmlns:adec="http://schemas.microsoft.com/office/drawing/2017/decorative" val="1"/>
                </a:ext>
              </a:extLst>
            </p:cNvPr>
            <p:cNvSpPr>
              <a:spLocks/>
            </p:cNvSpPr>
            <p:nvPr/>
          </p:nvSpPr>
          <p:spPr bwMode="auto">
            <a:xfrm>
              <a:off x="8885812" y="6091678"/>
              <a:ext cx="98957" cy="78584"/>
            </a:xfrm>
            <a:custGeom>
              <a:avLst/>
              <a:gdLst>
                <a:gd name="T0" fmla="*/ 34 w 34"/>
                <a:gd name="T1" fmla="*/ 0 h 27"/>
                <a:gd name="T2" fmla="*/ 31 w 34"/>
                <a:gd name="T3" fmla="*/ 24 h 27"/>
                <a:gd name="T4" fmla="*/ 27 w 34"/>
                <a:gd name="T5" fmla="*/ 24 h 27"/>
                <a:gd name="T6" fmla="*/ 27 w 34"/>
                <a:gd name="T7" fmla="*/ 27 h 27"/>
                <a:gd name="T8" fmla="*/ 24 w 34"/>
                <a:gd name="T9" fmla="*/ 24 h 27"/>
                <a:gd name="T10" fmla="*/ 21 w 34"/>
                <a:gd name="T11" fmla="*/ 24 h 27"/>
                <a:gd name="T12" fmla="*/ 17 w 34"/>
                <a:gd name="T13" fmla="*/ 24 h 27"/>
                <a:gd name="T14" fmla="*/ 14 w 34"/>
                <a:gd name="T15" fmla="*/ 27 h 27"/>
                <a:gd name="T16" fmla="*/ 7 w 34"/>
                <a:gd name="T17" fmla="*/ 27 h 27"/>
                <a:gd name="T18" fmla="*/ 3 w 34"/>
                <a:gd name="T19" fmla="*/ 27 h 27"/>
                <a:gd name="T20" fmla="*/ 0 w 34"/>
                <a:gd name="T21" fmla="*/ 17 h 27"/>
                <a:gd name="T22" fmla="*/ 10 w 34"/>
                <a:gd name="T23" fmla="*/ 6 h 27"/>
                <a:gd name="T24" fmla="*/ 14 w 34"/>
                <a:gd name="T25" fmla="*/ 10 h 27"/>
                <a:gd name="T26" fmla="*/ 34 w 34"/>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7">
                  <a:moveTo>
                    <a:pt x="34" y="0"/>
                  </a:moveTo>
                  <a:lnTo>
                    <a:pt x="31" y="24"/>
                  </a:lnTo>
                  <a:lnTo>
                    <a:pt x="27" y="24"/>
                  </a:lnTo>
                  <a:lnTo>
                    <a:pt x="27" y="27"/>
                  </a:lnTo>
                  <a:lnTo>
                    <a:pt x="24" y="24"/>
                  </a:lnTo>
                  <a:lnTo>
                    <a:pt x="21" y="24"/>
                  </a:lnTo>
                  <a:lnTo>
                    <a:pt x="17" y="24"/>
                  </a:lnTo>
                  <a:lnTo>
                    <a:pt x="14" y="27"/>
                  </a:lnTo>
                  <a:lnTo>
                    <a:pt x="7" y="27"/>
                  </a:lnTo>
                  <a:lnTo>
                    <a:pt x="3" y="27"/>
                  </a:lnTo>
                  <a:lnTo>
                    <a:pt x="0" y="17"/>
                  </a:lnTo>
                  <a:lnTo>
                    <a:pt x="10" y="6"/>
                  </a:lnTo>
                  <a:lnTo>
                    <a:pt x="14" y="10"/>
                  </a:lnTo>
                  <a:lnTo>
                    <a:pt x="3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7" name="Freeform 285">
              <a:extLst>
                <a:ext uri="{FF2B5EF4-FFF2-40B4-BE49-F238E27FC236}">
                  <a16:creationId xmlns:a16="http://schemas.microsoft.com/office/drawing/2014/main" id="{F5ECE525-4C77-F1BD-4205-D08831BC1BBE}"/>
                </a:ext>
                <a:ext uri="{C183D7F6-B498-43B3-948B-1728B52AA6E4}">
                  <adec:decorative xmlns:adec="http://schemas.microsoft.com/office/drawing/2017/decorative" val="1"/>
                </a:ext>
              </a:extLst>
            </p:cNvPr>
            <p:cNvSpPr>
              <a:spLocks/>
            </p:cNvSpPr>
            <p:nvPr/>
          </p:nvSpPr>
          <p:spPr bwMode="auto">
            <a:xfrm>
              <a:off x="8734466" y="6080037"/>
              <a:ext cx="58210" cy="122241"/>
            </a:xfrm>
            <a:custGeom>
              <a:avLst/>
              <a:gdLst>
                <a:gd name="T0" fmla="*/ 10 w 20"/>
                <a:gd name="T1" fmla="*/ 10 h 42"/>
                <a:gd name="T2" fmla="*/ 13 w 20"/>
                <a:gd name="T3" fmla="*/ 10 h 42"/>
                <a:gd name="T4" fmla="*/ 20 w 20"/>
                <a:gd name="T5" fmla="*/ 24 h 42"/>
                <a:gd name="T6" fmla="*/ 20 w 20"/>
                <a:gd name="T7" fmla="*/ 28 h 42"/>
                <a:gd name="T8" fmla="*/ 20 w 20"/>
                <a:gd name="T9" fmla="*/ 38 h 42"/>
                <a:gd name="T10" fmla="*/ 17 w 20"/>
                <a:gd name="T11" fmla="*/ 42 h 42"/>
                <a:gd name="T12" fmla="*/ 13 w 20"/>
                <a:gd name="T13" fmla="*/ 42 h 42"/>
                <a:gd name="T14" fmla="*/ 10 w 20"/>
                <a:gd name="T15" fmla="*/ 42 h 42"/>
                <a:gd name="T16" fmla="*/ 10 w 20"/>
                <a:gd name="T17" fmla="*/ 38 h 42"/>
                <a:gd name="T18" fmla="*/ 6 w 20"/>
                <a:gd name="T19" fmla="*/ 35 h 42"/>
                <a:gd name="T20" fmla="*/ 10 w 20"/>
                <a:gd name="T21" fmla="*/ 31 h 42"/>
                <a:gd name="T22" fmla="*/ 10 w 20"/>
                <a:gd name="T23" fmla="*/ 28 h 42"/>
                <a:gd name="T24" fmla="*/ 3 w 20"/>
                <a:gd name="T25" fmla="*/ 21 h 42"/>
                <a:gd name="T26" fmla="*/ 0 w 20"/>
                <a:gd name="T27" fmla="*/ 14 h 42"/>
                <a:gd name="T28" fmla="*/ 0 w 20"/>
                <a:gd name="T29" fmla="*/ 10 h 42"/>
                <a:gd name="T30" fmla="*/ 0 w 20"/>
                <a:gd name="T31" fmla="*/ 7 h 42"/>
                <a:gd name="T32" fmla="*/ 0 w 20"/>
                <a:gd name="T33" fmla="*/ 4 h 42"/>
                <a:gd name="T34" fmla="*/ 3 w 20"/>
                <a:gd name="T35" fmla="*/ 0 h 42"/>
                <a:gd name="T36" fmla="*/ 6 w 20"/>
                <a:gd name="T37" fmla="*/ 4 h 42"/>
                <a:gd name="T38" fmla="*/ 10 w 20"/>
                <a:gd name="T39" fmla="*/ 7 h 42"/>
                <a:gd name="T40" fmla="*/ 10 w 20"/>
                <a:gd name="T41"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42">
                  <a:moveTo>
                    <a:pt x="10" y="10"/>
                  </a:moveTo>
                  <a:lnTo>
                    <a:pt x="13" y="10"/>
                  </a:lnTo>
                  <a:lnTo>
                    <a:pt x="20" y="24"/>
                  </a:lnTo>
                  <a:lnTo>
                    <a:pt x="20" y="28"/>
                  </a:lnTo>
                  <a:lnTo>
                    <a:pt x="20" y="38"/>
                  </a:lnTo>
                  <a:lnTo>
                    <a:pt x="17" y="42"/>
                  </a:lnTo>
                  <a:lnTo>
                    <a:pt x="13" y="42"/>
                  </a:lnTo>
                  <a:lnTo>
                    <a:pt x="10" y="42"/>
                  </a:lnTo>
                  <a:lnTo>
                    <a:pt x="10" y="38"/>
                  </a:lnTo>
                  <a:lnTo>
                    <a:pt x="6" y="35"/>
                  </a:lnTo>
                  <a:lnTo>
                    <a:pt x="10" y="31"/>
                  </a:lnTo>
                  <a:lnTo>
                    <a:pt x="10" y="28"/>
                  </a:lnTo>
                  <a:lnTo>
                    <a:pt x="3" y="21"/>
                  </a:lnTo>
                  <a:lnTo>
                    <a:pt x="0" y="14"/>
                  </a:lnTo>
                  <a:lnTo>
                    <a:pt x="0" y="10"/>
                  </a:lnTo>
                  <a:lnTo>
                    <a:pt x="0" y="7"/>
                  </a:lnTo>
                  <a:lnTo>
                    <a:pt x="0" y="4"/>
                  </a:lnTo>
                  <a:lnTo>
                    <a:pt x="3" y="0"/>
                  </a:lnTo>
                  <a:lnTo>
                    <a:pt x="6" y="4"/>
                  </a:lnTo>
                  <a:lnTo>
                    <a:pt x="10" y="7"/>
                  </a:lnTo>
                  <a:lnTo>
                    <a:pt x="1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8" name="Freeform 286">
              <a:extLst>
                <a:ext uri="{FF2B5EF4-FFF2-40B4-BE49-F238E27FC236}">
                  <a16:creationId xmlns:a16="http://schemas.microsoft.com/office/drawing/2014/main" id="{5B856D10-39DE-8590-92AE-BFAEACE33643}"/>
                </a:ext>
                <a:ext uri="{C183D7F6-B498-43B3-948B-1728B52AA6E4}">
                  <adec:decorative xmlns:adec="http://schemas.microsoft.com/office/drawing/2017/decorative" val="1"/>
                </a:ext>
              </a:extLst>
            </p:cNvPr>
            <p:cNvSpPr>
              <a:spLocks/>
            </p:cNvSpPr>
            <p:nvPr/>
          </p:nvSpPr>
          <p:spPr bwMode="auto">
            <a:xfrm>
              <a:off x="8693720" y="6141158"/>
              <a:ext cx="29105" cy="40747"/>
            </a:xfrm>
            <a:custGeom>
              <a:avLst/>
              <a:gdLst>
                <a:gd name="T0" fmla="*/ 0 w 10"/>
                <a:gd name="T1" fmla="*/ 0 h 14"/>
                <a:gd name="T2" fmla="*/ 7 w 10"/>
                <a:gd name="T3" fmla="*/ 0 h 14"/>
                <a:gd name="T4" fmla="*/ 10 w 10"/>
                <a:gd name="T5" fmla="*/ 3 h 14"/>
                <a:gd name="T6" fmla="*/ 10 w 10"/>
                <a:gd name="T7" fmla="*/ 7 h 14"/>
                <a:gd name="T8" fmla="*/ 10 w 10"/>
                <a:gd name="T9" fmla="*/ 10 h 14"/>
                <a:gd name="T10" fmla="*/ 3 w 10"/>
                <a:gd name="T11" fmla="*/ 14 h 14"/>
                <a:gd name="T12" fmla="*/ 0 w 10"/>
                <a:gd name="T13" fmla="*/ 10 h 14"/>
                <a:gd name="T14" fmla="*/ 0 w 10"/>
                <a:gd name="T15" fmla="*/ 7 h 14"/>
                <a:gd name="T16" fmla="*/ 0 w 10"/>
                <a:gd name="T17" fmla="*/ 3 h 14"/>
                <a:gd name="T18" fmla="*/ 0 w 1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0"/>
                  </a:moveTo>
                  <a:lnTo>
                    <a:pt x="7" y="0"/>
                  </a:lnTo>
                  <a:lnTo>
                    <a:pt x="10" y="3"/>
                  </a:lnTo>
                  <a:lnTo>
                    <a:pt x="10" y="7"/>
                  </a:lnTo>
                  <a:lnTo>
                    <a:pt x="10" y="10"/>
                  </a:lnTo>
                  <a:lnTo>
                    <a:pt x="3" y="14"/>
                  </a:lnTo>
                  <a:lnTo>
                    <a:pt x="0" y="10"/>
                  </a:lnTo>
                  <a:lnTo>
                    <a:pt x="0" y="7"/>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69" name="Freeform 287">
              <a:extLst>
                <a:ext uri="{FF2B5EF4-FFF2-40B4-BE49-F238E27FC236}">
                  <a16:creationId xmlns:a16="http://schemas.microsoft.com/office/drawing/2014/main" id="{3E42C655-EF2B-6372-9DA9-D4F276FE2616}"/>
                </a:ext>
                <a:ext uri="{C183D7F6-B498-43B3-948B-1728B52AA6E4}">
                  <adec:decorative xmlns:adec="http://schemas.microsoft.com/office/drawing/2017/decorative" val="1"/>
                </a:ext>
              </a:extLst>
            </p:cNvPr>
            <p:cNvSpPr>
              <a:spLocks/>
            </p:cNvSpPr>
            <p:nvPr/>
          </p:nvSpPr>
          <p:spPr bwMode="auto">
            <a:xfrm>
              <a:off x="8702451" y="6039290"/>
              <a:ext cx="69852" cy="40747"/>
            </a:xfrm>
            <a:custGeom>
              <a:avLst/>
              <a:gdLst>
                <a:gd name="T0" fmla="*/ 11 w 24"/>
                <a:gd name="T1" fmla="*/ 0 h 14"/>
                <a:gd name="T2" fmla="*/ 11 w 24"/>
                <a:gd name="T3" fmla="*/ 7 h 14"/>
                <a:gd name="T4" fmla="*/ 24 w 24"/>
                <a:gd name="T5" fmla="*/ 11 h 14"/>
                <a:gd name="T6" fmla="*/ 21 w 24"/>
                <a:gd name="T7" fmla="*/ 11 h 14"/>
                <a:gd name="T8" fmla="*/ 14 w 24"/>
                <a:gd name="T9" fmla="*/ 11 h 14"/>
                <a:gd name="T10" fmla="*/ 11 w 24"/>
                <a:gd name="T11" fmla="*/ 11 h 14"/>
                <a:gd name="T12" fmla="*/ 7 w 24"/>
                <a:gd name="T13" fmla="*/ 14 h 14"/>
                <a:gd name="T14" fmla="*/ 4 w 24"/>
                <a:gd name="T15" fmla="*/ 14 h 14"/>
                <a:gd name="T16" fmla="*/ 0 w 24"/>
                <a:gd name="T17" fmla="*/ 14 h 14"/>
                <a:gd name="T18" fmla="*/ 4 w 24"/>
                <a:gd name="T19" fmla="*/ 11 h 14"/>
                <a:gd name="T20" fmla="*/ 4 w 24"/>
                <a:gd name="T21" fmla="*/ 4 h 14"/>
                <a:gd name="T22" fmla="*/ 7 w 24"/>
                <a:gd name="T23" fmla="*/ 0 h 14"/>
                <a:gd name="T24" fmla="*/ 11 w 24"/>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4">
                  <a:moveTo>
                    <a:pt x="11" y="0"/>
                  </a:moveTo>
                  <a:lnTo>
                    <a:pt x="11" y="7"/>
                  </a:lnTo>
                  <a:lnTo>
                    <a:pt x="24" y="11"/>
                  </a:lnTo>
                  <a:lnTo>
                    <a:pt x="21" y="11"/>
                  </a:lnTo>
                  <a:lnTo>
                    <a:pt x="14" y="11"/>
                  </a:lnTo>
                  <a:lnTo>
                    <a:pt x="11" y="11"/>
                  </a:lnTo>
                  <a:lnTo>
                    <a:pt x="7" y="14"/>
                  </a:lnTo>
                  <a:lnTo>
                    <a:pt x="4" y="14"/>
                  </a:lnTo>
                  <a:lnTo>
                    <a:pt x="0" y="14"/>
                  </a:lnTo>
                  <a:lnTo>
                    <a:pt x="4" y="11"/>
                  </a:lnTo>
                  <a:lnTo>
                    <a:pt x="4" y="4"/>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0" name="Freeform 288">
              <a:extLst>
                <a:ext uri="{FF2B5EF4-FFF2-40B4-BE49-F238E27FC236}">
                  <a16:creationId xmlns:a16="http://schemas.microsoft.com/office/drawing/2014/main" id="{F8880CB5-1397-B630-234D-262D042731B0}"/>
                </a:ext>
                <a:ext uri="{C183D7F6-B498-43B3-948B-1728B52AA6E4}">
                  <adec:decorative xmlns:adec="http://schemas.microsoft.com/office/drawing/2017/decorative" val="1"/>
                </a:ext>
              </a:extLst>
            </p:cNvPr>
            <p:cNvSpPr>
              <a:spLocks/>
            </p:cNvSpPr>
            <p:nvPr/>
          </p:nvSpPr>
          <p:spPr bwMode="auto">
            <a:xfrm>
              <a:off x="8783946" y="6059665"/>
              <a:ext cx="49479" cy="61121"/>
            </a:xfrm>
            <a:custGeom>
              <a:avLst/>
              <a:gdLst>
                <a:gd name="T0" fmla="*/ 3 w 17"/>
                <a:gd name="T1" fmla="*/ 4 h 21"/>
                <a:gd name="T2" fmla="*/ 7 w 17"/>
                <a:gd name="T3" fmla="*/ 4 h 21"/>
                <a:gd name="T4" fmla="*/ 17 w 17"/>
                <a:gd name="T5" fmla="*/ 0 h 21"/>
                <a:gd name="T6" fmla="*/ 14 w 17"/>
                <a:gd name="T7" fmla="*/ 17 h 21"/>
                <a:gd name="T8" fmla="*/ 10 w 17"/>
                <a:gd name="T9" fmla="*/ 17 h 21"/>
                <a:gd name="T10" fmla="*/ 10 w 17"/>
                <a:gd name="T11" fmla="*/ 21 h 21"/>
                <a:gd name="T12" fmla="*/ 7 w 17"/>
                <a:gd name="T13" fmla="*/ 21 h 21"/>
                <a:gd name="T14" fmla="*/ 3 w 17"/>
                <a:gd name="T15" fmla="*/ 21 h 21"/>
                <a:gd name="T16" fmla="*/ 0 w 17"/>
                <a:gd name="T17" fmla="*/ 17 h 21"/>
                <a:gd name="T18" fmla="*/ 0 w 17"/>
                <a:gd name="T19" fmla="*/ 14 h 21"/>
                <a:gd name="T20" fmla="*/ 3 w 17"/>
                <a:gd name="T21" fmla="*/ 14 h 21"/>
                <a:gd name="T22" fmla="*/ 7 w 17"/>
                <a:gd name="T23" fmla="*/ 14 h 21"/>
                <a:gd name="T24" fmla="*/ 7 w 17"/>
                <a:gd name="T25" fmla="*/ 11 h 21"/>
                <a:gd name="T26" fmla="*/ 7 w 17"/>
                <a:gd name="T27" fmla="*/ 7 h 21"/>
                <a:gd name="T28" fmla="*/ 3 w 17"/>
                <a:gd name="T2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1">
                  <a:moveTo>
                    <a:pt x="3" y="4"/>
                  </a:moveTo>
                  <a:lnTo>
                    <a:pt x="7" y="4"/>
                  </a:lnTo>
                  <a:lnTo>
                    <a:pt x="17" y="0"/>
                  </a:lnTo>
                  <a:lnTo>
                    <a:pt x="14" y="17"/>
                  </a:lnTo>
                  <a:lnTo>
                    <a:pt x="10" y="17"/>
                  </a:lnTo>
                  <a:lnTo>
                    <a:pt x="10" y="21"/>
                  </a:lnTo>
                  <a:lnTo>
                    <a:pt x="7" y="21"/>
                  </a:lnTo>
                  <a:lnTo>
                    <a:pt x="3" y="21"/>
                  </a:lnTo>
                  <a:lnTo>
                    <a:pt x="0" y="17"/>
                  </a:lnTo>
                  <a:lnTo>
                    <a:pt x="0" y="14"/>
                  </a:lnTo>
                  <a:lnTo>
                    <a:pt x="3" y="14"/>
                  </a:lnTo>
                  <a:lnTo>
                    <a:pt x="7" y="14"/>
                  </a:lnTo>
                  <a:lnTo>
                    <a:pt x="7" y="11"/>
                  </a:lnTo>
                  <a:lnTo>
                    <a:pt x="7" y="7"/>
                  </a:lnTo>
                  <a:lnTo>
                    <a:pt x="3"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1" name="Freeform 289">
              <a:extLst>
                <a:ext uri="{FF2B5EF4-FFF2-40B4-BE49-F238E27FC236}">
                  <a16:creationId xmlns:a16="http://schemas.microsoft.com/office/drawing/2014/main" id="{22DDC460-D8D8-BB98-75BE-591C9A201FC7}"/>
                </a:ext>
                <a:ext uri="{C183D7F6-B498-43B3-948B-1728B52AA6E4}">
                  <adec:decorative xmlns:adec="http://schemas.microsoft.com/office/drawing/2017/decorative" val="1"/>
                </a:ext>
              </a:extLst>
            </p:cNvPr>
            <p:cNvSpPr>
              <a:spLocks/>
            </p:cNvSpPr>
            <p:nvPr/>
          </p:nvSpPr>
          <p:spPr bwMode="auto">
            <a:xfrm>
              <a:off x="8652973" y="6091679"/>
              <a:ext cx="40747" cy="37837"/>
            </a:xfrm>
            <a:custGeom>
              <a:avLst/>
              <a:gdLst>
                <a:gd name="T0" fmla="*/ 0 w 14"/>
                <a:gd name="T1" fmla="*/ 6 h 13"/>
                <a:gd name="T2" fmla="*/ 3 w 14"/>
                <a:gd name="T3" fmla="*/ 3 h 13"/>
                <a:gd name="T4" fmla="*/ 10 w 14"/>
                <a:gd name="T5" fmla="*/ 0 h 13"/>
                <a:gd name="T6" fmla="*/ 14 w 14"/>
                <a:gd name="T7" fmla="*/ 6 h 13"/>
                <a:gd name="T8" fmla="*/ 10 w 14"/>
                <a:gd name="T9" fmla="*/ 10 h 13"/>
                <a:gd name="T10" fmla="*/ 7 w 14"/>
                <a:gd name="T11" fmla="*/ 13 h 13"/>
                <a:gd name="T12" fmla="*/ 3 w 14"/>
                <a:gd name="T13" fmla="*/ 13 h 13"/>
                <a:gd name="T14" fmla="*/ 0 w 14"/>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0" y="6"/>
                  </a:moveTo>
                  <a:lnTo>
                    <a:pt x="3" y="3"/>
                  </a:lnTo>
                  <a:lnTo>
                    <a:pt x="10" y="0"/>
                  </a:lnTo>
                  <a:lnTo>
                    <a:pt x="14" y="6"/>
                  </a:lnTo>
                  <a:lnTo>
                    <a:pt x="10" y="10"/>
                  </a:lnTo>
                  <a:lnTo>
                    <a:pt x="7" y="13"/>
                  </a:lnTo>
                  <a:lnTo>
                    <a:pt x="3" y="13"/>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2" name="Freeform 290">
              <a:extLst>
                <a:ext uri="{FF2B5EF4-FFF2-40B4-BE49-F238E27FC236}">
                  <a16:creationId xmlns:a16="http://schemas.microsoft.com/office/drawing/2014/main" id="{04FCE8E4-EB3E-94B5-3B11-DE4A7B525CD6}"/>
                </a:ext>
                <a:ext uri="{C183D7F6-B498-43B3-948B-1728B52AA6E4}">
                  <adec:decorative xmlns:adec="http://schemas.microsoft.com/office/drawing/2017/decorative" val="1"/>
                </a:ext>
              </a:extLst>
            </p:cNvPr>
            <p:cNvSpPr>
              <a:spLocks/>
            </p:cNvSpPr>
            <p:nvPr/>
          </p:nvSpPr>
          <p:spPr bwMode="auto">
            <a:xfrm>
              <a:off x="8894544" y="6243024"/>
              <a:ext cx="171720" cy="151346"/>
            </a:xfrm>
            <a:custGeom>
              <a:avLst/>
              <a:gdLst>
                <a:gd name="T0" fmla="*/ 21 w 59"/>
                <a:gd name="T1" fmla="*/ 48 h 52"/>
                <a:gd name="T2" fmla="*/ 14 w 59"/>
                <a:gd name="T3" fmla="*/ 52 h 52"/>
                <a:gd name="T4" fmla="*/ 7 w 59"/>
                <a:gd name="T5" fmla="*/ 52 h 52"/>
                <a:gd name="T6" fmla="*/ 4 w 59"/>
                <a:gd name="T7" fmla="*/ 52 h 52"/>
                <a:gd name="T8" fmla="*/ 0 w 59"/>
                <a:gd name="T9" fmla="*/ 45 h 52"/>
                <a:gd name="T10" fmla="*/ 0 w 59"/>
                <a:gd name="T11" fmla="*/ 38 h 52"/>
                <a:gd name="T12" fmla="*/ 0 w 59"/>
                <a:gd name="T13" fmla="*/ 34 h 52"/>
                <a:gd name="T14" fmla="*/ 4 w 59"/>
                <a:gd name="T15" fmla="*/ 31 h 52"/>
                <a:gd name="T16" fmla="*/ 11 w 59"/>
                <a:gd name="T17" fmla="*/ 27 h 52"/>
                <a:gd name="T18" fmla="*/ 11 w 59"/>
                <a:gd name="T19" fmla="*/ 24 h 52"/>
                <a:gd name="T20" fmla="*/ 11 w 59"/>
                <a:gd name="T21" fmla="*/ 20 h 52"/>
                <a:gd name="T22" fmla="*/ 7 w 59"/>
                <a:gd name="T23" fmla="*/ 17 h 52"/>
                <a:gd name="T24" fmla="*/ 11 w 59"/>
                <a:gd name="T25" fmla="*/ 13 h 52"/>
                <a:gd name="T26" fmla="*/ 11 w 59"/>
                <a:gd name="T27" fmla="*/ 6 h 52"/>
                <a:gd name="T28" fmla="*/ 14 w 59"/>
                <a:gd name="T29" fmla="*/ 6 h 52"/>
                <a:gd name="T30" fmla="*/ 18 w 59"/>
                <a:gd name="T31" fmla="*/ 10 h 52"/>
                <a:gd name="T32" fmla="*/ 24 w 59"/>
                <a:gd name="T33" fmla="*/ 10 h 52"/>
                <a:gd name="T34" fmla="*/ 42 w 59"/>
                <a:gd name="T35" fmla="*/ 3 h 52"/>
                <a:gd name="T36" fmla="*/ 52 w 59"/>
                <a:gd name="T37" fmla="*/ 0 h 52"/>
                <a:gd name="T38" fmla="*/ 59 w 59"/>
                <a:gd name="T39" fmla="*/ 0 h 52"/>
                <a:gd name="T40" fmla="*/ 59 w 59"/>
                <a:gd name="T41" fmla="*/ 3 h 52"/>
                <a:gd name="T42" fmla="*/ 52 w 59"/>
                <a:gd name="T43" fmla="*/ 10 h 52"/>
                <a:gd name="T44" fmla="*/ 52 w 59"/>
                <a:gd name="T45" fmla="*/ 17 h 52"/>
                <a:gd name="T46" fmla="*/ 52 w 59"/>
                <a:gd name="T47" fmla="*/ 24 h 52"/>
                <a:gd name="T48" fmla="*/ 56 w 59"/>
                <a:gd name="T49" fmla="*/ 27 h 52"/>
                <a:gd name="T50" fmla="*/ 52 w 59"/>
                <a:gd name="T51" fmla="*/ 31 h 52"/>
                <a:gd name="T52" fmla="*/ 52 w 59"/>
                <a:gd name="T53" fmla="*/ 34 h 52"/>
                <a:gd name="T54" fmla="*/ 45 w 59"/>
                <a:gd name="T55" fmla="*/ 38 h 52"/>
                <a:gd name="T56" fmla="*/ 42 w 59"/>
                <a:gd name="T57" fmla="*/ 41 h 52"/>
                <a:gd name="T58" fmla="*/ 42 w 59"/>
                <a:gd name="T59" fmla="*/ 45 h 52"/>
                <a:gd name="T60" fmla="*/ 42 w 59"/>
                <a:gd name="T61" fmla="*/ 48 h 52"/>
                <a:gd name="T62" fmla="*/ 38 w 59"/>
                <a:gd name="T63" fmla="*/ 52 h 52"/>
                <a:gd name="T64" fmla="*/ 31 w 59"/>
                <a:gd name="T65" fmla="*/ 52 h 52"/>
                <a:gd name="T66" fmla="*/ 24 w 59"/>
                <a:gd name="T67" fmla="*/ 48 h 52"/>
                <a:gd name="T68" fmla="*/ 21 w 59"/>
                <a:gd name="T6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2">
                  <a:moveTo>
                    <a:pt x="21" y="48"/>
                  </a:moveTo>
                  <a:lnTo>
                    <a:pt x="14" y="52"/>
                  </a:lnTo>
                  <a:lnTo>
                    <a:pt x="7" y="52"/>
                  </a:lnTo>
                  <a:lnTo>
                    <a:pt x="4" y="52"/>
                  </a:lnTo>
                  <a:lnTo>
                    <a:pt x="0" y="45"/>
                  </a:lnTo>
                  <a:lnTo>
                    <a:pt x="0" y="38"/>
                  </a:lnTo>
                  <a:lnTo>
                    <a:pt x="0" y="34"/>
                  </a:lnTo>
                  <a:lnTo>
                    <a:pt x="4" y="31"/>
                  </a:lnTo>
                  <a:lnTo>
                    <a:pt x="11" y="27"/>
                  </a:lnTo>
                  <a:lnTo>
                    <a:pt x="11" y="24"/>
                  </a:lnTo>
                  <a:lnTo>
                    <a:pt x="11" y="20"/>
                  </a:lnTo>
                  <a:lnTo>
                    <a:pt x="7" y="17"/>
                  </a:lnTo>
                  <a:lnTo>
                    <a:pt x="11" y="13"/>
                  </a:lnTo>
                  <a:lnTo>
                    <a:pt x="11" y="6"/>
                  </a:lnTo>
                  <a:lnTo>
                    <a:pt x="14" y="6"/>
                  </a:lnTo>
                  <a:lnTo>
                    <a:pt x="18" y="10"/>
                  </a:lnTo>
                  <a:lnTo>
                    <a:pt x="24" y="10"/>
                  </a:lnTo>
                  <a:lnTo>
                    <a:pt x="42" y="3"/>
                  </a:lnTo>
                  <a:lnTo>
                    <a:pt x="52" y="0"/>
                  </a:lnTo>
                  <a:lnTo>
                    <a:pt x="59" y="0"/>
                  </a:lnTo>
                  <a:lnTo>
                    <a:pt x="59" y="3"/>
                  </a:lnTo>
                  <a:lnTo>
                    <a:pt x="52" y="10"/>
                  </a:lnTo>
                  <a:lnTo>
                    <a:pt x="52" y="17"/>
                  </a:lnTo>
                  <a:lnTo>
                    <a:pt x="52" y="24"/>
                  </a:lnTo>
                  <a:lnTo>
                    <a:pt x="56" y="27"/>
                  </a:lnTo>
                  <a:lnTo>
                    <a:pt x="52" y="31"/>
                  </a:lnTo>
                  <a:lnTo>
                    <a:pt x="52" y="34"/>
                  </a:lnTo>
                  <a:lnTo>
                    <a:pt x="45" y="38"/>
                  </a:lnTo>
                  <a:lnTo>
                    <a:pt x="42" y="41"/>
                  </a:lnTo>
                  <a:lnTo>
                    <a:pt x="42" y="45"/>
                  </a:lnTo>
                  <a:lnTo>
                    <a:pt x="42" y="48"/>
                  </a:lnTo>
                  <a:lnTo>
                    <a:pt x="38" y="52"/>
                  </a:lnTo>
                  <a:lnTo>
                    <a:pt x="31" y="52"/>
                  </a:lnTo>
                  <a:lnTo>
                    <a:pt x="24" y="48"/>
                  </a:lnTo>
                  <a:lnTo>
                    <a:pt x="21" y="4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3" name="Freeform 291">
              <a:extLst>
                <a:ext uri="{FF2B5EF4-FFF2-40B4-BE49-F238E27FC236}">
                  <a16:creationId xmlns:a16="http://schemas.microsoft.com/office/drawing/2014/main" id="{91853B8C-55F5-9E79-7007-6BB9BEA165FA}"/>
                </a:ext>
                <a:ext uri="{C183D7F6-B498-43B3-948B-1728B52AA6E4}">
                  <adec:decorative xmlns:adec="http://schemas.microsoft.com/office/drawing/2017/decorative" val="1"/>
                </a:ext>
              </a:extLst>
            </p:cNvPr>
            <p:cNvSpPr>
              <a:spLocks/>
            </p:cNvSpPr>
            <p:nvPr/>
          </p:nvSpPr>
          <p:spPr bwMode="auto">
            <a:xfrm>
              <a:off x="8935292" y="6414745"/>
              <a:ext cx="40747" cy="29105"/>
            </a:xfrm>
            <a:custGeom>
              <a:avLst/>
              <a:gdLst>
                <a:gd name="T0" fmla="*/ 0 w 14"/>
                <a:gd name="T1" fmla="*/ 0 h 10"/>
                <a:gd name="T2" fmla="*/ 4 w 14"/>
                <a:gd name="T3" fmla="*/ 0 h 10"/>
                <a:gd name="T4" fmla="*/ 10 w 14"/>
                <a:gd name="T5" fmla="*/ 0 h 10"/>
                <a:gd name="T6" fmla="*/ 14 w 14"/>
                <a:gd name="T7" fmla="*/ 3 h 10"/>
                <a:gd name="T8" fmla="*/ 14 w 14"/>
                <a:gd name="T9" fmla="*/ 6 h 10"/>
                <a:gd name="T10" fmla="*/ 14 w 14"/>
                <a:gd name="T11" fmla="*/ 10 h 10"/>
                <a:gd name="T12" fmla="*/ 10 w 14"/>
                <a:gd name="T13" fmla="*/ 10 h 10"/>
                <a:gd name="T14" fmla="*/ 4 w 14"/>
                <a:gd name="T15" fmla="*/ 10 h 10"/>
                <a:gd name="T16" fmla="*/ 0 w 14"/>
                <a:gd name="T17" fmla="*/ 6 h 10"/>
                <a:gd name="T18" fmla="*/ 0 w 14"/>
                <a:gd name="T19" fmla="*/ 3 h 10"/>
                <a:gd name="T20" fmla="*/ 0 w 1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0"/>
                  </a:moveTo>
                  <a:lnTo>
                    <a:pt x="4" y="0"/>
                  </a:lnTo>
                  <a:lnTo>
                    <a:pt x="10" y="0"/>
                  </a:lnTo>
                  <a:lnTo>
                    <a:pt x="14" y="3"/>
                  </a:lnTo>
                  <a:lnTo>
                    <a:pt x="14" y="6"/>
                  </a:lnTo>
                  <a:lnTo>
                    <a:pt x="14" y="10"/>
                  </a:lnTo>
                  <a:lnTo>
                    <a:pt x="10" y="10"/>
                  </a:lnTo>
                  <a:lnTo>
                    <a:pt x="4" y="10"/>
                  </a:lnTo>
                  <a:lnTo>
                    <a:pt x="0" y="6"/>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4" name="Freeform 292">
              <a:extLst>
                <a:ext uri="{FF2B5EF4-FFF2-40B4-BE49-F238E27FC236}">
                  <a16:creationId xmlns:a16="http://schemas.microsoft.com/office/drawing/2014/main" id="{E05950D2-D6A3-6D16-51BC-E5E9CA2BD07A}"/>
                </a:ext>
                <a:ext uri="{C183D7F6-B498-43B3-948B-1728B52AA6E4}">
                  <adec:decorative xmlns:adec="http://schemas.microsoft.com/office/drawing/2017/decorative" val="1"/>
                </a:ext>
              </a:extLst>
            </p:cNvPr>
            <p:cNvSpPr>
              <a:spLocks/>
            </p:cNvSpPr>
            <p:nvPr/>
          </p:nvSpPr>
          <p:spPr bwMode="auto">
            <a:xfrm>
              <a:off x="8885812" y="6464223"/>
              <a:ext cx="49479" cy="29105"/>
            </a:xfrm>
            <a:custGeom>
              <a:avLst/>
              <a:gdLst>
                <a:gd name="T0" fmla="*/ 0 w 17"/>
                <a:gd name="T1" fmla="*/ 10 h 10"/>
                <a:gd name="T2" fmla="*/ 0 w 17"/>
                <a:gd name="T3" fmla="*/ 7 h 10"/>
                <a:gd name="T4" fmla="*/ 3 w 17"/>
                <a:gd name="T5" fmla="*/ 7 h 10"/>
                <a:gd name="T6" fmla="*/ 7 w 17"/>
                <a:gd name="T7" fmla="*/ 3 h 10"/>
                <a:gd name="T8" fmla="*/ 10 w 17"/>
                <a:gd name="T9" fmla="*/ 0 h 10"/>
                <a:gd name="T10" fmla="*/ 17 w 17"/>
                <a:gd name="T11" fmla="*/ 0 h 10"/>
                <a:gd name="T12" fmla="*/ 17 w 17"/>
                <a:gd name="T13" fmla="*/ 3 h 10"/>
                <a:gd name="T14" fmla="*/ 14 w 17"/>
                <a:gd name="T15" fmla="*/ 10 h 10"/>
                <a:gd name="T16" fmla="*/ 10 w 17"/>
                <a:gd name="T17" fmla="*/ 10 h 10"/>
                <a:gd name="T18" fmla="*/ 3 w 17"/>
                <a:gd name="T19" fmla="*/ 10 h 10"/>
                <a:gd name="T20" fmla="*/ 0 w 1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0">
                  <a:moveTo>
                    <a:pt x="0" y="10"/>
                  </a:moveTo>
                  <a:lnTo>
                    <a:pt x="0" y="7"/>
                  </a:lnTo>
                  <a:lnTo>
                    <a:pt x="3" y="7"/>
                  </a:lnTo>
                  <a:lnTo>
                    <a:pt x="7" y="3"/>
                  </a:lnTo>
                  <a:lnTo>
                    <a:pt x="10" y="0"/>
                  </a:lnTo>
                  <a:lnTo>
                    <a:pt x="17" y="0"/>
                  </a:lnTo>
                  <a:lnTo>
                    <a:pt x="17" y="3"/>
                  </a:lnTo>
                  <a:lnTo>
                    <a:pt x="14" y="10"/>
                  </a:lnTo>
                  <a:lnTo>
                    <a:pt x="10" y="10"/>
                  </a:lnTo>
                  <a:lnTo>
                    <a:pt x="3" y="10"/>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5" name="Freeform 293">
              <a:extLst>
                <a:ext uri="{FF2B5EF4-FFF2-40B4-BE49-F238E27FC236}">
                  <a16:creationId xmlns:a16="http://schemas.microsoft.com/office/drawing/2014/main" id="{0FEB622E-2765-493F-CAB4-9B8780C31D51}"/>
                </a:ext>
                <a:ext uri="{C183D7F6-B498-43B3-948B-1728B52AA6E4}">
                  <adec:decorative xmlns:adec="http://schemas.microsoft.com/office/drawing/2017/decorative" val="1"/>
                </a:ext>
              </a:extLst>
            </p:cNvPr>
            <p:cNvSpPr>
              <a:spLocks/>
            </p:cNvSpPr>
            <p:nvPr/>
          </p:nvSpPr>
          <p:spPr bwMode="auto">
            <a:xfrm>
              <a:off x="8874169" y="6403103"/>
              <a:ext cx="32016" cy="29105"/>
            </a:xfrm>
            <a:custGeom>
              <a:avLst/>
              <a:gdLst>
                <a:gd name="T0" fmla="*/ 0 w 11"/>
                <a:gd name="T1" fmla="*/ 7 h 10"/>
                <a:gd name="T2" fmla="*/ 4 w 11"/>
                <a:gd name="T3" fmla="*/ 4 h 10"/>
                <a:gd name="T4" fmla="*/ 4 w 11"/>
                <a:gd name="T5" fmla="*/ 0 h 10"/>
                <a:gd name="T6" fmla="*/ 7 w 11"/>
                <a:gd name="T7" fmla="*/ 0 h 10"/>
                <a:gd name="T8" fmla="*/ 11 w 11"/>
                <a:gd name="T9" fmla="*/ 0 h 10"/>
                <a:gd name="T10" fmla="*/ 11 w 11"/>
                <a:gd name="T11" fmla="*/ 4 h 10"/>
                <a:gd name="T12" fmla="*/ 11 w 11"/>
                <a:gd name="T13" fmla="*/ 10 h 10"/>
                <a:gd name="T14" fmla="*/ 7 w 11"/>
                <a:gd name="T15" fmla="*/ 10 h 10"/>
                <a:gd name="T16" fmla="*/ 4 w 11"/>
                <a:gd name="T17" fmla="*/ 10 h 10"/>
                <a:gd name="T18" fmla="*/ 0 w 11"/>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0">
                  <a:moveTo>
                    <a:pt x="0" y="7"/>
                  </a:moveTo>
                  <a:lnTo>
                    <a:pt x="4" y="4"/>
                  </a:lnTo>
                  <a:lnTo>
                    <a:pt x="4" y="0"/>
                  </a:lnTo>
                  <a:lnTo>
                    <a:pt x="7" y="0"/>
                  </a:lnTo>
                  <a:lnTo>
                    <a:pt x="11" y="0"/>
                  </a:lnTo>
                  <a:lnTo>
                    <a:pt x="11" y="4"/>
                  </a:lnTo>
                  <a:lnTo>
                    <a:pt x="11" y="10"/>
                  </a:lnTo>
                  <a:lnTo>
                    <a:pt x="7" y="10"/>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6" name="Freeform 294">
              <a:extLst>
                <a:ext uri="{FF2B5EF4-FFF2-40B4-BE49-F238E27FC236}">
                  <a16:creationId xmlns:a16="http://schemas.microsoft.com/office/drawing/2014/main" id="{8104B1CC-C3F0-9E0D-592E-6953A615F133}"/>
                </a:ext>
                <a:ext uri="{C183D7F6-B498-43B3-948B-1728B52AA6E4}">
                  <adec:decorative xmlns:adec="http://schemas.microsoft.com/office/drawing/2017/decorative" val="1"/>
                </a:ext>
              </a:extLst>
            </p:cNvPr>
            <p:cNvSpPr>
              <a:spLocks/>
            </p:cNvSpPr>
            <p:nvPr/>
          </p:nvSpPr>
          <p:spPr bwMode="auto">
            <a:xfrm>
              <a:off x="8824693" y="6059665"/>
              <a:ext cx="49479" cy="49479"/>
            </a:xfrm>
            <a:custGeom>
              <a:avLst/>
              <a:gdLst>
                <a:gd name="T0" fmla="*/ 7 w 17"/>
                <a:gd name="T1" fmla="*/ 0 h 17"/>
                <a:gd name="T2" fmla="*/ 17 w 17"/>
                <a:gd name="T3" fmla="*/ 7 h 17"/>
                <a:gd name="T4" fmla="*/ 14 w 17"/>
                <a:gd name="T5" fmla="*/ 17 h 17"/>
                <a:gd name="T6" fmla="*/ 0 w 17"/>
                <a:gd name="T7" fmla="*/ 17 h 17"/>
                <a:gd name="T8" fmla="*/ 3 w 17"/>
                <a:gd name="T9" fmla="*/ 0 h 17"/>
                <a:gd name="T10" fmla="*/ 7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7" y="0"/>
                  </a:moveTo>
                  <a:lnTo>
                    <a:pt x="17" y="7"/>
                  </a:lnTo>
                  <a:lnTo>
                    <a:pt x="14" y="17"/>
                  </a:lnTo>
                  <a:lnTo>
                    <a:pt x="0" y="17"/>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7" name="Freeform 295">
              <a:extLst>
                <a:ext uri="{FF2B5EF4-FFF2-40B4-BE49-F238E27FC236}">
                  <a16:creationId xmlns:a16="http://schemas.microsoft.com/office/drawing/2014/main" id="{F7DEDD54-CF0F-9F5F-FF39-8F91933A8334}"/>
                </a:ext>
                <a:ext uri="{C183D7F6-B498-43B3-948B-1728B52AA6E4}">
                  <adec:decorative xmlns:adec="http://schemas.microsoft.com/office/drawing/2017/decorative" val="1"/>
                </a:ext>
              </a:extLst>
            </p:cNvPr>
            <p:cNvSpPr>
              <a:spLocks/>
            </p:cNvSpPr>
            <p:nvPr/>
          </p:nvSpPr>
          <p:spPr bwMode="auto">
            <a:xfrm>
              <a:off x="8935292" y="6161530"/>
              <a:ext cx="122241" cy="90226"/>
            </a:xfrm>
            <a:custGeom>
              <a:avLst/>
              <a:gdLst>
                <a:gd name="T0" fmla="*/ 10 w 42"/>
                <a:gd name="T1" fmla="*/ 3 h 31"/>
                <a:gd name="T2" fmla="*/ 10 w 42"/>
                <a:gd name="T3" fmla="*/ 0 h 31"/>
                <a:gd name="T4" fmla="*/ 14 w 42"/>
                <a:gd name="T5" fmla="*/ 0 h 31"/>
                <a:gd name="T6" fmla="*/ 38 w 42"/>
                <a:gd name="T7" fmla="*/ 3 h 31"/>
                <a:gd name="T8" fmla="*/ 42 w 42"/>
                <a:gd name="T9" fmla="*/ 21 h 31"/>
                <a:gd name="T10" fmla="*/ 38 w 42"/>
                <a:gd name="T11" fmla="*/ 21 h 31"/>
                <a:gd name="T12" fmla="*/ 38 w 42"/>
                <a:gd name="T13" fmla="*/ 24 h 31"/>
                <a:gd name="T14" fmla="*/ 31 w 42"/>
                <a:gd name="T15" fmla="*/ 28 h 31"/>
                <a:gd name="T16" fmla="*/ 24 w 42"/>
                <a:gd name="T17" fmla="*/ 28 h 31"/>
                <a:gd name="T18" fmla="*/ 17 w 42"/>
                <a:gd name="T19" fmla="*/ 31 h 31"/>
                <a:gd name="T20" fmla="*/ 14 w 42"/>
                <a:gd name="T21" fmla="*/ 28 h 31"/>
                <a:gd name="T22" fmla="*/ 10 w 42"/>
                <a:gd name="T23" fmla="*/ 24 h 31"/>
                <a:gd name="T24" fmla="*/ 4 w 42"/>
                <a:gd name="T25" fmla="*/ 24 h 31"/>
                <a:gd name="T26" fmla="*/ 0 w 42"/>
                <a:gd name="T27" fmla="*/ 24 h 31"/>
                <a:gd name="T28" fmla="*/ 0 w 42"/>
                <a:gd name="T29" fmla="*/ 21 h 31"/>
                <a:gd name="T30" fmla="*/ 7 w 42"/>
                <a:gd name="T31" fmla="*/ 10 h 31"/>
                <a:gd name="T32" fmla="*/ 7 w 42"/>
                <a:gd name="T33" fmla="*/ 7 h 31"/>
                <a:gd name="T34" fmla="*/ 10 w 42"/>
                <a:gd name="T35"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1">
                  <a:moveTo>
                    <a:pt x="10" y="3"/>
                  </a:moveTo>
                  <a:lnTo>
                    <a:pt x="10" y="0"/>
                  </a:lnTo>
                  <a:lnTo>
                    <a:pt x="14" y="0"/>
                  </a:lnTo>
                  <a:lnTo>
                    <a:pt x="38" y="3"/>
                  </a:lnTo>
                  <a:lnTo>
                    <a:pt x="42" y="21"/>
                  </a:lnTo>
                  <a:lnTo>
                    <a:pt x="38" y="21"/>
                  </a:lnTo>
                  <a:lnTo>
                    <a:pt x="38" y="24"/>
                  </a:lnTo>
                  <a:lnTo>
                    <a:pt x="31" y="28"/>
                  </a:lnTo>
                  <a:lnTo>
                    <a:pt x="24" y="28"/>
                  </a:lnTo>
                  <a:lnTo>
                    <a:pt x="17" y="31"/>
                  </a:lnTo>
                  <a:lnTo>
                    <a:pt x="14" y="28"/>
                  </a:lnTo>
                  <a:lnTo>
                    <a:pt x="10" y="24"/>
                  </a:lnTo>
                  <a:lnTo>
                    <a:pt x="4" y="24"/>
                  </a:lnTo>
                  <a:lnTo>
                    <a:pt x="0" y="24"/>
                  </a:lnTo>
                  <a:lnTo>
                    <a:pt x="0" y="21"/>
                  </a:lnTo>
                  <a:lnTo>
                    <a:pt x="7" y="10"/>
                  </a:lnTo>
                  <a:lnTo>
                    <a:pt x="7" y="7"/>
                  </a:lnTo>
                  <a:lnTo>
                    <a:pt x="1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8" name="Freeform 296">
              <a:extLst>
                <a:ext uri="{FF2B5EF4-FFF2-40B4-BE49-F238E27FC236}">
                  <a16:creationId xmlns:a16="http://schemas.microsoft.com/office/drawing/2014/main" id="{D331E10F-03F5-9914-DB2F-3ADDCE4F7F03}"/>
                </a:ext>
                <a:ext uri="{C183D7F6-B498-43B3-948B-1728B52AA6E4}">
                  <adec:decorative xmlns:adec="http://schemas.microsoft.com/office/drawing/2017/decorative" val="1"/>
                </a:ext>
              </a:extLst>
            </p:cNvPr>
            <p:cNvSpPr>
              <a:spLocks/>
            </p:cNvSpPr>
            <p:nvPr/>
          </p:nvSpPr>
          <p:spPr bwMode="auto">
            <a:xfrm>
              <a:off x="9045891" y="6464223"/>
              <a:ext cx="130973" cy="61121"/>
            </a:xfrm>
            <a:custGeom>
              <a:avLst/>
              <a:gdLst>
                <a:gd name="T0" fmla="*/ 25 w 45"/>
                <a:gd name="T1" fmla="*/ 0 h 21"/>
                <a:gd name="T2" fmla="*/ 45 w 45"/>
                <a:gd name="T3" fmla="*/ 3 h 21"/>
                <a:gd name="T4" fmla="*/ 45 w 45"/>
                <a:gd name="T5" fmla="*/ 7 h 21"/>
                <a:gd name="T6" fmla="*/ 45 w 45"/>
                <a:gd name="T7" fmla="*/ 10 h 21"/>
                <a:gd name="T8" fmla="*/ 38 w 45"/>
                <a:gd name="T9" fmla="*/ 14 h 21"/>
                <a:gd name="T10" fmla="*/ 35 w 45"/>
                <a:gd name="T11" fmla="*/ 17 h 21"/>
                <a:gd name="T12" fmla="*/ 32 w 45"/>
                <a:gd name="T13" fmla="*/ 17 h 21"/>
                <a:gd name="T14" fmla="*/ 25 w 45"/>
                <a:gd name="T15" fmla="*/ 17 h 21"/>
                <a:gd name="T16" fmla="*/ 21 w 45"/>
                <a:gd name="T17" fmla="*/ 17 h 21"/>
                <a:gd name="T18" fmla="*/ 14 w 45"/>
                <a:gd name="T19" fmla="*/ 17 h 21"/>
                <a:gd name="T20" fmla="*/ 11 w 45"/>
                <a:gd name="T21" fmla="*/ 21 h 21"/>
                <a:gd name="T22" fmla="*/ 4 w 45"/>
                <a:gd name="T23" fmla="*/ 21 h 21"/>
                <a:gd name="T24" fmla="*/ 0 w 45"/>
                <a:gd name="T25" fmla="*/ 21 h 21"/>
                <a:gd name="T26" fmla="*/ 0 w 45"/>
                <a:gd name="T27" fmla="*/ 17 h 21"/>
                <a:gd name="T28" fmla="*/ 0 w 45"/>
                <a:gd name="T29" fmla="*/ 14 h 21"/>
                <a:gd name="T30" fmla="*/ 7 w 45"/>
                <a:gd name="T31" fmla="*/ 10 h 21"/>
                <a:gd name="T32" fmla="*/ 14 w 45"/>
                <a:gd name="T33" fmla="*/ 7 h 21"/>
                <a:gd name="T34" fmla="*/ 21 w 45"/>
                <a:gd name="T35" fmla="*/ 7 h 21"/>
                <a:gd name="T36" fmla="*/ 25 w 45"/>
                <a:gd name="T37" fmla="*/ 3 h 21"/>
                <a:gd name="T38" fmla="*/ 25 w 45"/>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21">
                  <a:moveTo>
                    <a:pt x="25" y="0"/>
                  </a:moveTo>
                  <a:lnTo>
                    <a:pt x="45" y="3"/>
                  </a:lnTo>
                  <a:lnTo>
                    <a:pt x="45" y="7"/>
                  </a:lnTo>
                  <a:lnTo>
                    <a:pt x="45" y="10"/>
                  </a:lnTo>
                  <a:lnTo>
                    <a:pt x="38" y="14"/>
                  </a:lnTo>
                  <a:lnTo>
                    <a:pt x="35" y="17"/>
                  </a:lnTo>
                  <a:lnTo>
                    <a:pt x="32" y="17"/>
                  </a:lnTo>
                  <a:lnTo>
                    <a:pt x="25" y="17"/>
                  </a:lnTo>
                  <a:lnTo>
                    <a:pt x="21" y="17"/>
                  </a:lnTo>
                  <a:lnTo>
                    <a:pt x="14" y="17"/>
                  </a:lnTo>
                  <a:lnTo>
                    <a:pt x="11" y="21"/>
                  </a:lnTo>
                  <a:lnTo>
                    <a:pt x="4" y="21"/>
                  </a:lnTo>
                  <a:lnTo>
                    <a:pt x="0" y="21"/>
                  </a:lnTo>
                  <a:lnTo>
                    <a:pt x="0" y="17"/>
                  </a:lnTo>
                  <a:lnTo>
                    <a:pt x="0" y="14"/>
                  </a:lnTo>
                  <a:lnTo>
                    <a:pt x="7" y="10"/>
                  </a:lnTo>
                  <a:lnTo>
                    <a:pt x="14" y="7"/>
                  </a:lnTo>
                  <a:lnTo>
                    <a:pt x="21" y="7"/>
                  </a:lnTo>
                  <a:lnTo>
                    <a:pt x="25" y="3"/>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79" name="Freeform 297">
              <a:extLst>
                <a:ext uri="{FF2B5EF4-FFF2-40B4-BE49-F238E27FC236}">
                  <a16:creationId xmlns:a16="http://schemas.microsoft.com/office/drawing/2014/main" id="{91A1D83B-D7CB-3D30-DB87-24AE6F13F819}"/>
                </a:ext>
                <a:ext uri="{C183D7F6-B498-43B3-948B-1728B52AA6E4}">
                  <adec:decorative xmlns:adec="http://schemas.microsoft.com/office/drawing/2017/decorative" val="1"/>
                </a:ext>
              </a:extLst>
            </p:cNvPr>
            <p:cNvSpPr>
              <a:spLocks/>
            </p:cNvSpPr>
            <p:nvPr/>
          </p:nvSpPr>
          <p:spPr bwMode="auto">
            <a:xfrm>
              <a:off x="8976038" y="6071306"/>
              <a:ext cx="90226" cy="98957"/>
            </a:xfrm>
            <a:custGeom>
              <a:avLst/>
              <a:gdLst>
                <a:gd name="T0" fmla="*/ 10 w 31"/>
                <a:gd name="T1" fmla="*/ 0 h 34"/>
                <a:gd name="T2" fmla="*/ 14 w 31"/>
                <a:gd name="T3" fmla="*/ 0 h 34"/>
                <a:gd name="T4" fmla="*/ 28 w 31"/>
                <a:gd name="T5" fmla="*/ 3 h 34"/>
                <a:gd name="T6" fmla="*/ 28 w 31"/>
                <a:gd name="T7" fmla="*/ 7 h 34"/>
                <a:gd name="T8" fmla="*/ 31 w 31"/>
                <a:gd name="T9" fmla="*/ 17 h 34"/>
                <a:gd name="T10" fmla="*/ 24 w 31"/>
                <a:gd name="T11" fmla="*/ 34 h 34"/>
                <a:gd name="T12" fmla="*/ 0 w 31"/>
                <a:gd name="T13" fmla="*/ 31 h 34"/>
                <a:gd name="T14" fmla="*/ 3 w 31"/>
                <a:gd name="T15" fmla="*/ 7 h 34"/>
                <a:gd name="T16" fmla="*/ 10 w 31"/>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4">
                  <a:moveTo>
                    <a:pt x="10" y="0"/>
                  </a:moveTo>
                  <a:lnTo>
                    <a:pt x="14" y="0"/>
                  </a:lnTo>
                  <a:lnTo>
                    <a:pt x="28" y="3"/>
                  </a:lnTo>
                  <a:lnTo>
                    <a:pt x="28" y="7"/>
                  </a:lnTo>
                  <a:lnTo>
                    <a:pt x="31" y="17"/>
                  </a:lnTo>
                  <a:lnTo>
                    <a:pt x="24" y="34"/>
                  </a:lnTo>
                  <a:lnTo>
                    <a:pt x="0" y="31"/>
                  </a:lnTo>
                  <a:lnTo>
                    <a:pt x="3"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0" name="Freeform 298">
              <a:extLst>
                <a:ext uri="{FF2B5EF4-FFF2-40B4-BE49-F238E27FC236}">
                  <a16:creationId xmlns:a16="http://schemas.microsoft.com/office/drawing/2014/main" id="{B914D0CD-DF4A-2E2A-7800-641E4641A477}"/>
                </a:ext>
                <a:ext uri="{C183D7F6-B498-43B3-948B-1728B52AA6E4}">
                  <adec:decorative xmlns:adec="http://schemas.microsoft.com/office/drawing/2017/decorative" val="1"/>
                </a:ext>
              </a:extLst>
            </p:cNvPr>
            <p:cNvSpPr>
              <a:spLocks/>
            </p:cNvSpPr>
            <p:nvPr/>
          </p:nvSpPr>
          <p:spPr bwMode="auto">
            <a:xfrm>
              <a:off x="8824693" y="6181904"/>
              <a:ext cx="122241" cy="90226"/>
            </a:xfrm>
            <a:custGeom>
              <a:avLst/>
              <a:gdLst>
                <a:gd name="T0" fmla="*/ 0 w 42"/>
                <a:gd name="T1" fmla="*/ 10 h 31"/>
                <a:gd name="T2" fmla="*/ 0 w 42"/>
                <a:gd name="T3" fmla="*/ 3 h 31"/>
                <a:gd name="T4" fmla="*/ 3 w 42"/>
                <a:gd name="T5" fmla="*/ 0 h 31"/>
                <a:gd name="T6" fmla="*/ 10 w 42"/>
                <a:gd name="T7" fmla="*/ 3 h 31"/>
                <a:gd name="T8" fmla="*/ 21 w 42"/>
                <a:gd name="T9" fmla="*/ 3 h 31"/>
                <a:gd name="T10" fmla="*/ 24 w 42"/>
                <a:gd name="T11" fmla="*/ 0 h 31"/>
                <a:gd name="T12" fmla="*/ 31 w 42"/>
                <a:gd name="T13" fmla="*/ 0 h 31"/>
                <a:gd name="T14" fmla="*/ 35 w 42"/>
                <a:gd name="T15" fmla="*/ 0 h 31"/>
                <a:gd name="T16" fmla="*/ 38 w 42"/>
                <a:gd name="T17" fmla="*/ 0 h 31"/>
                <a:gd name="T18" fmla="*/ 42 w 42"/>
                <a:gd name="T19" fmla="*/ 0 h 31"/>
                <a:gd name="T20" fmla="*/ 42 w 42"/>
                <a:gd name="T21" fmla="*/ 3 h 31"/>
                <a:gd name="T22" fmla="*/ 38 w 42"/>
                <a:gd name="T23" fmla="*/ 7 h 31"/>
                <a:gd name="T24" fmla="*/ 35 w 42"/>
                <a:gd name="T25" fmla="*/ 10 h 31"/>
                <a:gd name="T26" fmla="*/ 31 w 42"/>
                <a:gd name="T27" fmla="*/ 17 h 31"/>
                <a:gd name="T28" fmla="*/ 28 w 42"/>
                <a:gd name="T29" fmla="*/ 21 h 31"/>
                <a:gd name="T30" fmla="*/ 24 w 42"/>
                <a:gd name="T31" fmla="*/ 24 h 31"/>
                <a:gd name="T32" fmla="*/ 21 w 42"/>
                <a:gd name="T33" fmla="*/ 27 h 31"/>
                <a:gd name="T34" fmla="*/ 17 w 42"/>
                <a:gd name="T35" fmla="*/ 31 h 31"/>
                <a:gd name="T36" fmla="*/ 10 w 42"/>
                <a:gd name="T37" fmla="*/ 31 h 31"/>
                <a:gd name="T38" fmla="*/ 7 w 42"/>
                <a:gd name="T39" fmla="*/ 27 h 31"/>
                <a:gd name="T40" fmla="*/ 7 w 42"/>
                <a:gd name="T41" fmla="*/ 24 h 31"/>
                <a:gd name="T42" fmla="*/ 7 w 42"/>
                <a:gd name="T43" fmla="*/ 21 h 31"/>
                <a:gd name="T44" fmla="*/ 0 w 42"/>
                <a:gd name="T45" fmla="*/ 17 h 31"/>
                <a:gd name="T46" fmla="*/ 0 w 42"/>
                <a:gd name="T47"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31">
                  <a:moveTo>
                    <a:pt x="0" y="10"/>
                  </a:moveTo>
                  <a:lnTo>
                    <a:pt x="0" y="3"/>
                  </a:lnTo>
                  <a:lnTo>
                    <a:pt x="3" y="0"/>
                  </a:lnTo>
                  <a:lnTo>
                    <a:pt x="10" y="3"/>
                  </a:lnTo>
                  <a:lnTo>
                    <a:pt x="21" y="3"/>
                  </a:lnTo>
                  <a:lnTo>
                    <a:pt x="24" y="0"/>
                  </a:lnTo>
                  <a:lnTo>
                    <a:pt x="31" y="0"/>
                  </a:lnTo>
                  <a:lnTo>
                    <a:pt x="35" y="0"/>
                  </a:lnTo>
                  <a:lnTo>
                    <a:pt x="38" y="0"/>
                  </a:lnTo>
                  <a:lnTo>
                    <a:pt x="42" y="0"/>
                  </a:lnTo>
                  <a:lnTo>
                    <a:pt x="42" y="3"/>
                  </a:lnTo>
                  <a:lnTo>
                    <a:pt x="38" y="7"/>
                  </a:lnTo>
                  <a:lnTo>
                    <a:pt x="35" y="10"/>
                  </a:lnTo>
                  <a:lnTo>
                    <a:pt x="31" y="17"/>
                  </a:lnTo>
                  <a:lnTo>
                    <a:pt x="28" y="21"/>
                  </a:lnTo>
                  <a:lnTo>
                    <a:pt x="24" y="24"/>
                  </a:lnTo>
                  <a:lnTo>
                    <a:pt x="21" y="27"/>
                  </a:lnTo>
                  <a:lnTo>
                    <a:pt x="17" y="31"/>
                  </a:lnTo>
                  <a:lnTo>
                    <a:pt x="10" y="31"/>
                  </a:lnTo>
                  <a:lnTo>
                    <a:pt x="7" y="27"/>
                  </a:lnTo>
                  <a:lnTo>
                    <a:pt x="7" y="24"/>
                  </a:lnTo>
                  <a:lnTo>
                    <a:pt x="7" y="21"/>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1" name="Freeform 299">
              <a:extLst>
                <a:ext uri="{FF2B5EF4-FFF2-40B4-BE49-F238E27FC236}">
                  <a16:creationId xmlns:a16="http://schemas.microsoft.com/office/drawing/2014/main" id="{B881A8C9-0799-AF87-E790-E31D7CDDA30A}"/>
                </a:ext>
                <a:ext uri="{C183D7F6-B498-43B3-948B-1728B52AA6E4}">
                  <adec:decorative xmlns:adec="http://schemas.microsoft.com/office/drawing/2017/decorative" val="1"/>
                </a:ext>
              </a:extLst>
            </p:cNvPr>
            <p:cNvSpPr>
              <a:spLocks/>
            </p:cNvSpPr>
            <p:nvPr/>
          </p:nvSpPr>
          <p:spPr bwMode="auto">
            <a:xfrm>
              <a:off x="8559837" y="6222652"/>
              <a:ext cx="61121" cy="37837"/>
            </a:xfrm>
            <a:custGeom>
              <a:avLst/>
              <a:gdLst>
                <a:gd name="T0" fmla="*/ 11 w 21"/>
                <a:gd name="T1" fmla="*/ 3 h 13"/>
                <a:gd name="T2" fmla="*/ 18 w 21"/>
                <a:gd name="T3" fmla="*/ 3 h 13"/>
                <a:gd name="T4" fmla="*/ 21 w 21"/>
                <a:gd name="T5" fmla="*/ 3 h 13"/>
                <a:gd name="T6" fmla="*/ 21 w 21"/>
                <a:gd name="T7" fmla="*/ 10 h 13"/>
                <a:gd name="T8" fmla="*/ 18 w 21"/>
                <a:gd name="T9" fmla="*/ 13 h 13"/>
                <a:gd name="T10" fmla="*/ 11 w 21"/>
                <a:gd name="T11" fmla="*/ 13 h 13"/>
                <a:gd name="T12" fmla="*/ 4 w 21"/>
                <a:gd name="T13" fmla="*/ 13 h 13"/>
                <a:gd name="T14" fmla="*/ 0 w 21"/>
                <a:gd name="T15" fmla="*/ 10 h 13"/>
                <a:gd name="T16" fmla="*/ 0 w 21"/>
                <a:gd name="T17" fmla="*/ 7 h 13"/>
                <a:gd name="T18" fmla="*/ 0 w 21"/>
                <a:gd name="T19" fmla="*/ 0 h 13"/>
                <a:gd name="T20" fmla="*/ 4 w 21"/>
                <a:gd name="T21" fmla="*/ 0 h 13"/>
                <a:gd name="T22" fmla="*/ 11 w 21"/>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1" y="3"/>
                  </a:moveTo>
                  <a:lnTo>
                    <a:pt x="18" y="3"/>
                  </a:lnTo>
                  <a:lnTo>
                    <a:pt x="21" y="3"/>
                  </a:lnTo>
                  <a:lnTo>
                    <a:pt x="21" y="10"/>
                  </a:lnTo>
                  <a:lnTo>
                    <a:pt x="18" y="13"/>
                  </a:lnTo>
                  <a:lnTo>
                    <a:pt x="11" y="13"/>
                  </a:lnTo>
                  <a:lnTo>
                    <a:pt x="4" y="13"/>
                  </a:lnTo>
                  <a:lnTo>
                    <a:pt x="0" y="10"/>
                  </a:lnTo>
                  <a:lnTo>
                    <a:pt x="0" y="7"/>
                  </a:lnTo>
                  <a:lnTo>
                    <a:pt x="0" y="0"/>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2" name="Freeform 300">
              <a:extLst>
                <a:ext uri="{FF2B5EF4-FFF2-40B4-BE49-F238E27FC236}">
                  <a16:creationId xmlns:a16="http://schemas.microsoft.com/office/drawing/2014/main" id="{C22C8734-AF01-3361-6D3F-B5816D23F89E}"/>
                </a:ext>
                <a:ext uri="{C183D7F6-B498-43B3-948B-1728B52AA6E4}">
                  <adec:decorative xmlns:adec="http://schemas.microsoft.com/office/drawing/2017/decorative" val="1"/>
                </a:ext>
              </a:extLst>
            </p:cNvPr>
            <p:cNvSpPr>
              <a:spLocks/>
            </p:cNvSpPr>
            <p:nvPr/>
          </p:nvSpPr>
          <p:spPr bwMode="auto">
            <a:xfrm>
              <a:off x="8591853" y="6100411"/>
              <a:ext cx="29105" cy="40747"/>
            </a:xfrm>
            <a:custGeom>
              <a:avLst/>
              <a:gdLst>
                <a:gd name="T0" fmla="*/ 0 w 10"/>
                <a:gd name="T1" fmla="*/ 3 h 14"/>
                <a:gd name="T2" fmla="*/ 3 w 10"/>
                <a:gd name="T3" fmla="*/ 0 h 14"/>
                <a:gd name="T4" fmla="*/ 7 w 10"/>
                <a:gd name="T5" fmla="*/ 0 h 14"/>
                <a:gd name="T6" fmla="*/ 10 w 10"/>
                <a:gd name="T7" fmla="*/ 0 h 14"/>
                <a:gd name="T8" fmla="*/ 10 w 10"/>
                <a:gd name="T9" fmla="*/ 7 h 14"/>
                <a:gd name="T10" fmla="*/ 10 w 10"/>
                <a:gd name="T11" fmla="*/ 10 h 14"/>
                <a:gd name="T12" fmla="*/ 7 w 10"/>
                <a:gd name="T13" fmla="*/ 14 h 14"/>
                <a:gd name="T14" fmla="*/ 3 w 10"/>
                <a:gd name="T15" fmla="*/ 14 h 14"/>
                <a:gd name="T16" fmla="*/ 3 w 10"/>
                <a:gd name="T17" fmla="*/ 7 h 14"/>
                <a:gd name="T18" fmla="*/ 0 w 10"/>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4">
                  <a:moveTo>
                    <a:pt x="0" y="3"/>
                  </a:moveTo>
                  <a:lnTo>
                    <a:pt x="3" y="0"/>
                  </a:lnTo>
                  <a:lnTo>
                    <a:pt x="7" y="0"/>
                  </a:lnTo>
                  <a:lnTo>
                    <a:pt x="10" y="0"/>
                  </a:lnTo>
                  <a:lnTo>
                    <a:pt x="10" y="7"/>
                  </a:lnTo>
                  <a:lnTo>
                    <a:pt x="10" y="10"/>
                  </a:lnTo>
                  <a:lnTo>
                    <a:pt x="7" y="14"/>
                  </a:lnTo>
                  <a:lnTo>
                    <a:pt x="3" y="14"/>
                  </a:lnTo>
                  <a:lnTo>
                    <a:pt x="3"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3" name="Freeform 301">
              <a:extLst>
                <a:ext uri="{FF2B5EF4-FFF2-40B4-BE49-F238E27FC236}">
                  <a16:creationId xmlns:a16="http://schemas.microsoft.com/office/drawing/2014/main" id="{B8426F73-2BBC-303A-F244-6A313F84D141}"/>
                </a:ext>
                <a:ext uri="{C183D7F6-B498-43B3-948B-1728B52AA6E4}">
                  <adec:decorative xmlns:adec="http://schemas.microsoft.com/office/drawing/2017/decorative" val="1"/>
                </a:ext>
              </a:extLst>
            </p:cNvPr>
            <p:cNvSpPr>
              <a:spLocks/>
            </p:cNvSpPr>
            <p:nvPr/>
          </p:nvSpPr>
          <p:spPr bwMode="auto">
            <a:xfrm>
              <a:off x="8853798" y="6272130"/>
              <a:ext cx="61121" cy="40747"/>
            </a:xfrm>
            <a:custGeom>
              <a:avLst/>
              <a:gdLst>
                <a:gd name="T0" fmla="*/ 14 w 21"/>
                <a:gd name="T1" fmla="*/ 10 h 14"/>
                <a:gd name="T2" fmla="*/ 11 w 21"/>
                <a:gd name="T3" fmla="*/ 14 h 14"/>
                <a:gd name="T4" fmla="*/ 7 w 21"/>
                <a:gd name="T5" fmla="*/ 14 h 14"/>
                <a:gd name="T6" fmla="*/ 4 w 21"/>
                <a:gd name="T7" fmla="*/ 14 h 14"/>
                <a:gd name="T8" fmla="*/ 0 w 21"/>
                <a:gd name="T9" fmla="*/ 10 h 14"/>
                <a:gd name="T10" fmla="*/ 4 w 21"/>
                <a:gd name="T11" fmla="*/ 3 h 14"/>
                <a:gd name="T12" fmla="*/ 11 w 21"/>
                <a:gd name="T13" fmla="*/ 0 h 14"/>
                <a:gd name="T14" fmla="*/ 14 w 21"/>
                <a:gd name="T15" fmla="*/ 0 h 14"/>
                <a:gd name="T16" fmla="*/ 18 w 21"/>
                <a:gd name="T17" fmla="*/ 0 h 14"/>
                <a:gd name="T18" fmla="*/ 21 w 21"/>
                <a:gd name="T19" fmla="*/ 0 h 14"/>
                <a:gd name="T20" fmla="*/ 18 w 21"/>
                <a:gd name="T21" fmla="*/ 3 h 14"/>
                <a:gd name="T22" fmla="*/ 14 w 21"/>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14" y="10"/>
                  </a:moveTo>
                  <a:lnTo>
                    <a:pt x="11" y="14"/>
                  </a:lnTo>
                  <a:lnTo>
                    <a:pt x="7" y="14"/>
                  </a:lnTo>
                  <a:lnTo>
                    <a:pt x="4" y="14"/>
                  </a:lnTo>
                  <a:lnTo>
                    <a:pt x="0" y="10"/>
                  </a:lnTo>
                  <a:lnTo>
                    <a:pt x="4" y="3"/>
                  </a:lnTo>
                  <a:lnTo>
                    <a:pt x="11" y="0"/>
                  </a:lnTo>
                  <a:lnTo>
                    <a:pt x="14" y="0"/>
                  </a:lnTo>
                  <a:lnTo>
                    <a:pt x="18" y="0"/>
                  </a:lnTo>
                  <a:lnTo>
                    <a:pt x="21" y="0"/>
                  </a:lnTo>
                  <a:lnTo>
                    <a:pt x="18" y="3"/>
                  </a:lnTo>
                  <a:lnTo>
                    <a:pt x="1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4" name="Freeform 302">
              <a:extLst>
                <a:ext uri="{FF2B5EF4-FFF2-40B4-BE49-F238E27FC236}">
                  <a16:creationId xmlns:a16="http://schemas.microsoft.com/office/drawing/2014/main" id="{3003A17D-99B3-BDF4-AE49-3FBF52DE9E6B}"/>
                </a:ext>
                <a:ext uri="{C183D7F6-B498-43B3-948B-1728B52AA6E4}">
                  <adec:decorative xmlns:adec="http://schemas.microsoft.com/office/drawing/2017/decorative" val="1"/>
                </a:ext>
              </a:extLst>
            </p:cNvPr>
            <p:cNvSpPr>
              <a:spLocks/>
            </p:cNvSpPr>
            <p:nvPr/>
          </p:nvSpPr>
          <p:spPr bwMode="auto">
            <a:xfrm>
              <a:off x="8722825" y="6292504"/>
              <a:ext cx="61121" cy="29105"/>
            </a:xfrm>
            <a:custGeom>
              <a:avLst/>
              <a:gdLst>
                <a:gd name="T0" fmla="*/ 17 w 21"/>
                <a:gd name="T1" fmla="*/ 3 h 10"/>
                <a:gd name="T2" fmla="*/ 21 w 21"/>
                <a:gd name="T3" fmla="*/ 3 h 10"/>
                <a:gd name="T4" fmla="*/ 21 w 21"/>
                <a:gd name="T5" fmla="*/ 7 h 10"/>
                <a:gd name="T6" fmla="*/ 21 w 21"/>
                <a:gd name="T7" fmla="*/ 10 h 10"/>
                <a:gd name="T8" fmla="*/ 17 w 21"/>
                <a:gd name="T9" fmla="*/ 10 h 10"/>
                <a:gd name="T10" fmla="*/ 10 w 21"/>
                <a:gd name="T11" fmla="*/ 10 h 10"/>
                <a:gd name="T12" fmla="*/ 4 w 21"/>
                <a:gd name="T13" fmla="*/ 7 h 10"/>
                <a:gd name="T14" fmla="*/ 0 w 21"/>
                <a:gd name="T15" fmla="*/ 3 h 10"/>
                <a:gd name="T16" fmla="*/ 4 w 21"/>
                <a:gd name="T17" fmla="*/ 3 h 10"/>
                <a:gd name="T18" fmla="*/ 4 w 21"/>
                <a:gd name="T19" fmla="*/ 0 h 10"/>
                <a:gd name="T20" fmla="*/ 7 w 21"/>
                <a:gd name="T21" fmla="*/ 0 h 10"/>
                <a:gd name="T22" fmla="*/ 14 w 21"/>
                <a:gd name="T23" fmla="*/ 0 h 10"/>
                <a:gd name="T24" fmla="*/ 17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17" y="3"/>
                  </a:moveTo>
                  <a:lnTo>
                    <a:pt x="21" y="3"/>
                  </a:lnTo>
                  <a:lnTo>
                    <a:pt x="21" y="7"/>
                  </a:lnTo>
                  <a:lnTo>
                    <a:pt x="21" y="10"/>
                  </a:lnTo>
                  <a:lnTo>
                    <a:pt x="17" y="10"/>
                  </a:lnTo>
                  <a:lnTo>
                    <a:pt x="10" y="10"/>
                  </a:lnTo>
                  <a:lnTo>
                    <a:pt x="4" y="7"/>
                  </a:lnTo>
                  <a:lnTo>
                    <a:pt x="0" y="3"/>
                  </a:lnTo>
                  <a:lnTo>
                    <a:pt x="4" y="3"/>
                  </a:lnTo>
                  <a:lnTo>
                    <a:pt x="4" y="0"/>
                  </a:lnTo>
                  <a:lnTo>
                    <a:pt x="7" y="0"/>
                  </a:lnTo>
                  <a:lnTo>
                    <a:pt x="14" y="0"/>
                  </a:lnTo>
                  <a:lnTo>
                    <a:pt x="17"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5" name="Freeform 303">
              <a:extLst>
                <a:ext uri="{FF2B5EF4-FFF2-40B4-BE49-F238E27FC236}">
                  <a16:creationId xmlns:a16="http://schemas.microsoft.com/office/drawing/2014/main" id="{26BA0C3C-BBB1-1EE9-43DB-D3B8EAFB56F9}"/>
                </a:ext>
                <a:ext uri="{C183D7F6-B498-43B3-948B-1728B52AA6E4}">
                  <adec:decorative xmlns:adec="http://schemas.microsoft.com/office/drawing/2017/decorative" val="1"/>
                </a:ext>
              </a:extLst>
            </p:cNvPr>
            <p:cNvSpPr>
              <a:spLocks/>
            </p:cNvSpPr>
            <p:nvPr/>
          </p:nvSpPr>
          <p:spPr bwMode="auto">
            <a:xfrm>
              <a:off x="8620958" y="6472954"/>
              <a:ext cx="40747" cy="20374"/>
            </a:xfrm>
            <a:custGeom>
              <a:avLst/>
              <a:gdLst>
                <a:gd name="T0" fmla="*/ 0 w 14"/>
                <a:gd name="T1" fmla="*/ 7 h 7"/>
                <a:gd name="T2" fmla="*/ 0 w 14"/>
                <a:gd name="T3" fmla="*/ 4 h 7"/>
                <a:gd name="T4" fmla="*/ 4 w 14"/>
                <a:gd name="T5" fmla="*/ 0 h 7"/>
                <a:gd name="T6" fmla="*/ 7 w 14"/>
                <a:gd name="T7" fmla="*/ 0 h 7"/>
                <a:gd name="T8" fmla="*/ 14 w 14"/>
                <a:gd name="T9" fmla="*/ 0 h 7"/>
                <a:gd name="T10" fmla="*/ 14 w 14"/>
                <a:gd name="T11" fmla="*/ 4 h 7"/>
                <a:gd name="T12" fmla="*/ 11 w 14"/>
                <a:gd name="T13" fmla="*/ 7 h 7"/>
                <a:gd name="T14" fmla="*/ 7 w 14"/>
                <a:gd name="T15" fmla="*/ 7 h 7"/>
                <a:gd name="T16" fmla="*/ 4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4"/>
                  </a:lnTo>
                  <a:lnTo>
                    <a:pt x="4" y="0"/>
                  </a:lnTo>
                  <a:lnTo>
                    <a:pt x="7" y="0"/>
                  </a:lnTo>
                  <a:lnTo>
                    <a:pt x="14" y="0"/>
                  </a:lnTo>
                  <a:lnTo>
                    <a:pt x="14" y="4"/>
                  </a:lnTo>
                  <a:lnTo>
                    <a:pt x="11" y="7"/>
                  </a:lnTo>
                  <a:lnTo>
                    <a:pt x="7" y="7"/>
                  </a:lnTo>
                  <a:lnTo>
                    <a:pt x="4"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6" name="Freeform 304">
              <a:extLst>
                <a:ext uri="{FF2B5EF4-FFF2-40B4-BE49-F238E27FC236}">
                  <a16:creationId xmlns:a16="http://schemas.microsoft.com/office/drawing/2014/main" id="{26EC7E15-B903-7D19-733B-513BCA4B1FC4}"/>
                </a:ext>
                <a:ext uri="{C183D7F6-B498-43B3-948B-1728B52AA6E4}">
                  <adec:decorative xmlns:adec="http://schemas.microsoft.com/office/drawing/2017/decorative" val="1"/>
                </a:ext>
              </a:extLst>
            </p:cNvPr>
            <p:cNvSpPr>
              <a:spLocks/>
            </p:cNvSpPr>
            <p:nvPr/>
          </p:nvSpPr>
          <p:spPr bwMode="auto">
            <a:xfrm>
              <a:off x="8682077" y="6403103"/>
              <a:ext cx="32016" cy="40747"/>
            </a:xfrm>
            <a:custGeom>
              <a:avLst/>
              <a:gdLst>
                <a:gd name="T0" fmla="*/ 0 w 11"/>
                <a:gd name="T1" fmla="*/ 7 h 14"/>
                <a:gd name="T2" fmla="*/ 4 w 11"/>
                <a:gd name="T3" fmla="*/ 4 h 14"/>
                <a:gd name="T4" fmla="*/ 4 w 11"/>
                <a:gd name="T5" fmla="*/ 0 h 14"/>
                <a:gd name="T6" fmla="*/ 7 w 11"/>
                <a:gd name="T7" fmla="*/ 0 h 14"/>
                <a:gd name="T8" fmla="*/ 11 w 11"/>
                <a:gd name="T9" fmla="*/ 0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4"/>
                  </a:lnTo>
                  <a:lnTo>
                    <a:pt x="4" y="0"/>
                  </a:lnTo>
                  <a:lnTo>
                    <a:pt x="7" y="0"/>
                  </a:lnTo>
                  <a:lnTo>
                    <a:pt x="11" y="0"/>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7" name="Freeform 305">
              <a:extLst>
                <a:ext uri="{FF2B5EF4-FFF2-40B4-BE49-F238E27FC236}">
                  <a16:creationId xmlns:a16="http://schemas.microsoft.com/office/drawing/2014/main" id="{3CDD3723-4566-2D2E-81B1-F3CB7062B091}"/>
                </a:ext>
                <a:ext uri="{C183D7F6-B498-43B3-948B-1728B52AA6E4}">
                  <adec:decorative xmlns:adec="http://schemas.microsoft.com/office/drawing/2017/decorative" val="1"/>
                </a:ext>
              </a:extLst>
            </p:cNvPr>
            <p:cNvSpPr>
              <a:spLocks/>
            </p:cNvSpPr>
            <p:nvPr/>
          </p:nvSpPr>
          <p:spPr bwMode="auto">
            <a:xfrm>
              <a:off x="8620958" y="6251757"/>
              <a:ext cx="61121" cy="61121"/>
            </a:xfrm>
            <a:custGeom>
              <a:avLst/>
              <a:gdLst>
                <a:gd name="T0" fmla="*/ 0 w 21"/>
                <a:gd name="T1" fmla="*/ 17 h 21"/>
                <a:gd name="T2" fmla="*/ 4 w 21"/>
                <a:gd name="T3" fmla="*/ 14 h 21"/>
                <a:gd name="T4" fmla="*/ 4 w 21"/>
                <a:gd name="T5" fmla="*/ 10 h 21"/>
                <a:gd name="T6" fmla="*/ 11 w 21"/>
                <a:gd name="T7" fmla="*/ 3 h 21"/>
                <a:gd name="T8" fmla="*/ 18 w 21"/>
                <a:gd name="T9" fmla="*/ 0 h 21"/>
                <a:gd name="T10" fmla="*/ 21 w 21"/>
                <a:gd name="T11" fmla="*/ 0 h 21"/>
                <a:gd name="T12" fmla="*/ 21 w 21"/>
                <a:gd name="T13" fmla="*/ 3 h 21"/>
                <a:gd name="T14" fmla="*/ 21 w 21"/>
                <a:gd name="T15" fmla="*/ 10 h 21"/>
                <a:gd name="T16" fmla="*/ 18 w 21"/>
                <a:gd name="T17" fmla="*/ 17 h 21"/>
                <a:gd name="T18" fmla="*/ 14 w 21"/>
                <a:gd name="T19" fmla="*/ 21 h 21"/>
                <a:gd name="T20" fmla="*/ 11 w 21"/>
                <a:gd name="T21" fmla="*/ 21 h 21"/>
                <a:gd name="T22" fmla="*/ 7 w 21"/>
                <a:gd name="T23" fmla="*/ 21 h 21"/>
                <a:gd name="T24" fmla="*/ 4 w 21"/>
                <a:gd name="T25" fmla="*/ 17 h 21"/>
                <a:gd name="T26" fmla="*/ 0 w 21"/>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21">
                  <a:moveTo>
                    <a:pt x="0" y="17"/>
                  </a:moveTo>
                  <a:lnTo>
                    <a:pt x="4" y="14"/>
                  </a:lnTo>
                  <a:lnTo>
                    <a:pt x="4" y="10"/>
                  </a:lnTo>
                  <a:lnTo>
                    <a:pt x="11" y="3"/>
                  </a:lnTo>
                  <a:lnTo>
                    <a:pt x="18" y="0"/>
                  </a:lnTo>
                  <a:lnTo>
                    <a:pt x="21" y="0"/>
                  </a:lnTo>
                  <a:lnTo>
                    <a:pt x="21" y="3"/>
                  </a:lnTo>
                  <a:lnTo>
                    <a:pt x="21" y="10"/>
                  </a:lnTo>
                  <a:lnTo>
                    <a:pt x="18" y="17"/>
                  </a:lnTo>
                  <a:lnTo>
                    <a:pt x="14" y="21"/>
                  </a:lnTo>
                  <a:lnTo>
                    <a:pt x="11" y="21"/>
                  </a:lnTo>
                  <a:lnTo>
                    <a:pt x="7" y="21"/>
                  </a:lnTo>
                  <a:lnTo>
                    <a:pt x="4" y="17"/>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8" name="Freeform 306">
              <a:extLst>
                <a:ext uri="{FF2B5EF4-FFF2-40B4-BE49-F238E27FC236}">
                  <a16:creationId xmlns:a16="http://schemas.microsoft.com/office/drawing/2014/main" id="{F6F1DA91-3FBB-6814-8911-8CE2E6714C70}"/>
                </a:ext>
                <a:ext uri="{C183D7F6-B498-43B3-948B-1728B52AA6E4}">
                  <adec:decorative xmlns:adec="http://schemas.microsoft.com/office/drawing/2017/decorative" val="1"/>
                </a:ext>
              </a:extLst>
            </p:cNvPr>
            <p:cNvSpPr>
              <a:spLocks/>
            </p:cNvSpPr>
            <p:nvPr/>
          </p:nvSpPr>
          <p:spPr bwMode="auto">
            <a:xfrm>
              <a:off x="8772304" y="6251757"/>
              <a:ext cx="40747" cy="40747"/>
            </a:xfrm>
            <a:custGeom>
              <a:avLst/>
              <a:gdLst>
                <a:gd name="T0" fmla="*/ 0 w 14"/>
                <a:gd name="T1" fmla="*/ 10 h 14"/>
                <a:gd name="T2" fmla="*/ 0 w 14"/>
                <a:gd name="T3" fmla="*/ 7 h 14"/>
                <a:gd name="T4" fmla="*/ 4 w 14"/>
                <a:gd name="T5" fmla="*/ 3 h 14"/>
                <a:gd name="T6" fmla="*/ 11 w 14"/>
                <a:gd name="T7" fmla="*/ 0 h 14"/>
                <a:gd name="T8" fmla="*/ 14 w 14"/>
                <a:gd name="T9" fmla="*/ 0 h 14"/>
                <a:gd name="T10" fmla="*/ 14 w 14"/>
                <a:gd name="T11" fmla="*/ 3 h 14"/>
                <a:gd name="T12" fmla="*/ 14 w 14"/>
                <a:gd name="T13" fmla="*/ 7 h 14"/>
                <a:gd name="T14" fmla="*/ 11 w 14"/>
                <a:gd name="T15" fmla="*/ 10 h 14"/>
                <a:gd name="T16" fmla="*/ 11 w 14"/>
                <a:gd name="T17" fmla="*/ 14 h 14"/>
                <a:gd name="T18" fmla="*/ 4 w 14"/>
                <a:gd name="T19" fmla="*/ 14 h 14"/>
                <a:gd name="T20" fmla="*/ 0 w 14"/>
                <a:gd name="T2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0" y="10"/>
                  </a:moveTo>
                  <a:lnTo>
                    <a:pt x="0" y="7"/>
                  </a:lnTo>
                  <a:lnTo>
                    <a:pt x="4" y="3"/>
                  </a:lnTo>
                  <a:lnTo>
                    <a:pt x="11" y="0"/>
                  </a:lnTo>
                  <a:lnTo>
                    <a:pt x="14" y="0"/>
                  </a:lnTo>
                  <a:lnTo>
                    <a:pt x="14" y="3"/>
                  </a:lnTo>
                  <a:lnTo>
                    <a:pt x="14" y="7"/>
                  </a:lnTo>
                  <a:lnTo>
                    <a:pt x="11" y="10"/>
                  </a:lnTo>
                  <a:lnTo>
                    <a:pt x="11" y="14"/>
                  </a:lnTo>
                  <a:lnTo>
                    <a:pt x="4"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89" name="Freeform 307">
              <a:extLst>
                <a:ext uri="{FF2B5EF4-FFF2-40B4-BE49-F238E27FC236}">
                  <a16:creationId xmlns:a16="http://schemas.microsoft.com/office/drawing/2014/main" id="{8D539E18-1C06-9771-3087-16B56EF4EDA0}"/>
                </a:ext>
                <a:ext uri="{C183D7F6-B498-43B3-948B-1728B52AA6E4}">
                  <adec:decorative xmlns:adec="http://schemas.microsoft.com/office/drawing/2017/decorative" val="1"/>
                </a:ext>
              </a:extLst>
            </p:cNvPr>
            <p:cNvSpPr>
              <a:spLocks/>
            </p:cNvSpPr>
            <p:nvPr/>
          </p:nvSpPr>
          <p:spPr bwMode="auto">
            <a:xfrm>
              <a:off x="8693719" y="6251757"/>
              <a:ext cx="69852" cy="61121"/>
            </a:xfrm>
            <a:custGeom>
              <a:avLst/>
              <a:gdLst>
                <a:gd name="T0" fmla="*/ 10 w 24"/>
                <a:gd name="T1" fmla="*/ 17 h 21"/>
                <a:gd name="T2" fmla="*/ 7 w 24"/>
                <a:gd name="T3" fmla="*/ 17 h 21"/>
                <a:gd name="T4" fmla="*/ 7 w 24"/>
                <a:gd name="T5" fmla="*/ 21 h 21"/>
                <a:gd name="T6" fmla="*/ 3 w 24"/>
                <a:gd name="T7" fmla="*/ 21 h 21"/>
                <a:gd name="T8" fmla="*/ 0 w 24"/>
                <a:gd name="T9" fmla="*/ 17 h 21"/>
                <a:gd name="T10" fmla="*/ 3 w 24"/>
                <a:gd name="T11" fmla="*/ 3 h 21"/>
                <a:gd name="T12" fmla="*/ 7 w 24"/>
                <a:gd name="T13" fmla="*/ 0 h 21"/>
                <a:gd name="T14" fmla="*/ 14 w 24"/>
                <a:gd name="T15" fmla="*/ 0 h 21"/>
                <a:gd name="T16" fmla="*/ 20 w 24"/>
                <a:gd name="T17" fmla="*/ 0 h 21"/>
                <a:gd name="T18" fmla="*/ 24 w 24"/>
                <a:gd name="T19" fmla="*/ 3 h 21"/>
                <a:gd name="T20" fmla="*/ 24 w 24"/>
                <a:gd name="T21" fmla="*/ 7 h 21"/>
                <a:gd name="T22" fmla="*/ 20 w 24"/>
                <a:gd name="T23" fmla="*/ 7 h 21"/>
                <a:gd name="T24" fmla="*/ 14 w 24"/>
                <a:gd name="T25" fmla="*/ 10 h 21"/>
                <a:gd name="T26" fmla="*/ 10 w 24"/>
                <a:gd name="T2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10" y="17"/>
                  </a:moveTo>
                  <a:lnTo>
                    <a:pt x="7" y="17"/>
                  </a:lnTo>
                  <a:lnTo>
                    <a:pt x="7" y="21"/>
                  </a:lnTo>
                  <a:lnTo>
                    <a:pt x="3" y="21"/>
                  </a:lnTo>
                  <a:lnTo>
                    <a:pt x="0" y="17"/>
                  </a:lnTo>
                  <a:lnTo>
                    <a:pt x="3" y="3"/>
                  </a:lnTo>
                  <a:lnTo>
                    <a:pt x="7" y="0"/>
                  </a:lnTo>
                  <a:lnTo>
                    <a:pt x="14" y="0"/>
                  </a:lnTo>
                  <a:lnTo>
                    <a:pt x="20" y="0"/>
                  </a:lnTo>
                  <a:lnTo>
                    <a:pt x="24" y="3"/>
                  </a:lnTo>
                  <a:lnTo>
                    <a:pt x="24" y="7"/>
                  </a:lnTo>
                  <a:lnTo>
                    <a:pt x="20" y="7"/>
                  </a:lnTo>
                  <a:lnTo>
                    <a:pt x="14" y="10"/>
                  </a:lnTo>
                  <a:lnTo>
                    <a:pt x="1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0" name="Freeform 308">
              <a:extLst>
                <a:ext uri="{FF2B5EF4-FFF2-40B4-BE49-F238E27FC236}">
                  <a16:creationId xmlns:a16="http://schemas.microsoft.com/office/drawing/2014/main" id="{670DC08A-FF9D-FC77-AD96-83B00F1EF000}"/>
                </a:ext>
                <a:ext uri="{C183D7F6-B498-43B3-948B-1728B52AA6E4}">
                  <adec:decorative xmlns:adec="http://schemas.microsoft.com/office/drawing/2017/decorative" val="1"/>
                </a:ext>
              </a:extLst>
            </p:cNvPr>
            <p:cNvSpPr>
              <a:spLocks/>
            </p:cNvSpPr>
            <p:nvPr/>
          </p:nvSpPr>
          <p:spPr bwMode="auto">
            <a:xfrm>
              <a:off x="8542374" y="6091679"/>
              <a:ext cx="17463" cy="29105"/>
            </a:xfrm>
            <a:custGeom>
              <a:avLst/>
              <a:gdLst>
                <a:gd name="T0" fmla="*/ 0 w 6"/>
                <a:gd name="T1" fmla="*/ 6 h 10"/>
                <a:gd name="T2" fmla="*/ 0 w 6"/>
                <a:gd name="T3" fmla="*/ 3 h 10"/>
                <a:gd name="T4" fmla="*/ 0 w 6"/>
                <a:gd name="T5" fmla="*/ 0 h 10"/>
                <a:gd name="T6" fmla="*/ 3 w 6"/>
                <a:gd name="T7" fmla="*/ 0 h 10"/>
                <a:gd name="T8" fmla="*/ 6 w 6"/>
                <a:gd name="T9" fmla="*/ 3 h 10"/>
                <a:gd name="T10" fmla="*/ 6 w 6"/>
                <a:gd name="T11" fmla="*/ 6 h 10"/>
                <a:gd name="T12" fmla="*/ 3 w 6"/>
                <a:gd name="T13" fmla="*/ 10 h 10"/>
                <a:gd name="T14" fmla="*/ 0 w 6"/>
                <a:gd name="T15" fmla="*/ 10 h 10"/>
                <a:gd name="T16" fmla="*/ 0 w 6"/>
                <a:gd name="T1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0">
                  <a:moveTo>
                    <a:pt x="0" y="6"/>
                  </a:moveTo>
                  <a:lnTo>
                    <a:pt x="0" y="3"/>
                  </a:lnTo>
                  <a:lnTo>
                    <a:pt x="0" y="0"/>
                  </a:lnTo>
                  <a:lnTo>
                    <a:pt x="3" y="0"/>
                  </a:lnTo>
                  <a:lnTo>
                    <a:pt x="6" y="3"/>
                  </a:lnTo>
                  <a:lnTo>
                    <a:pt x="6" y="6"/>
                  </a:lnTo>
                  <a:lnTo>
                    <a:pt x="3" y="10"/>
                  </a:lnTo>
                  <a:lnTo>
                    <a:pt x="0" y="10"/>
                  </a:lnTo>
                  <a:lnTo>
                    <a:pt x="0" y="6"/>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1" name="Freeform 309">
              <a:extLst>
                <a:ext uri="{FF2B5EF4-FFF2-40B4-BE49-F238E27FC236}">
                  <a16:creationId xmlns:a16="http://schemas.microsoft.com/office/drawing/2014/main" id="{C980D73C-CCFC-F797-3CCC-29F7DA47965B}"/>
                </a:ext>
                <a:ext uri="{C183D7F6-B498-43B3-948B-1728B52AA6E4}">
                  <adec:decorative xmlns:adec="http://schemas.microsoft.com/office/drawing/2017/decorative" val="1"/>
                </a:ext>
              </a:extLst>
            </p:cNvPr>
            <p:cNvSpPr>
              <a:spLocks/>
            </p:cNvSpPr>
            <p:nvPr/>
          </p:nvSpPr>
          <p:spPr bwMode="auto">
            <a:xfrm>
              <a:off x="8641330" y="6190636"/>
              <a:ext cx="32016" cy="61121"/>
            </a:xfrm>
            <a:custGeom>
              <a:avLst/>
              <a:gdLst>
                <a:gd name="T0" fmla="*/ 0 w 11"/>
                <a:gd name="T1" fmla="*/ 18 h 21"/>
                <a:gd name="T2" fmla="*/ 0 w 11"/>
                <a:gd name="T3" fmla="*/ 14 h 21"/>
                <a:gd name="T4" fmla="*/ 0 w 11"/>
                <a:gd name="T5" fmla="*/ 4 h 21"/>
                <a:gd name="T6" fmla="*/ 4 w 11"/>
                <a:gd name="T7" fmla="*/ 0 h 21"/>
                <a:gd name="T8" fmla="*/ 7 w 11"/>
                <a:gd name="T9" fmla="*/ 4 h 21"/>
                <a:gd name="T10" fmla="*/ 11 w 11"/>
                <a:gd name="T11" fmla="*/ 11 h 21"/>
                <a:gd name="T12" fmla="*/ 11 w 11"/>
                <a:gd name="T13" fmla="*/ 14 h 21"/>
                <a:gd name="T14" fmla="*/ 11 w 11"/>
                <a:gd name="T15" fmla="*/ 18 h 21"/>
                <a:gd name="T16" fmla="*/ 7 w 11"/>
                <a:gd name="T17" fmla="*/ 21 h 21"/>
                <a:gd name="T18" fmla="*/ 4 w 11"/>
                <a:gd name="T19" fmla="*/ 21 h 21"/>
                <a:gd name="T20" fmla="*/ 4 w 11"/>
                <a:gd name="T21" fmla="*/ 18 h 21"/>
                <a:gd name="T22" fmla="*/ 0 w 11"/>
                <a:gd name="T2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0" y="18"/>
                  </a:moveTo>
                  <a:lnTo>
                    <a:pt x="0" y="14"/>
                  </a:lnTo>
                  <a:lnTo>
                    <a:pt x="0" y="4"/>
                  </a:lnTo>
                  <a:lnTo>
                    <a:pt x="4" y="0"/>
                  </a:lnTo>
                  <a:lnTo>
                    <a:pt x="7" y="4"/>
                  </a:lnTo>
                  <a:lnTo>
                    <a:pt x="11" y="11"/>
                  </a:lnTo>
                  <a:lnTo>
                    <a:pt x="11" y="14"/>
                  </a:lnTo>
                  <a:lnTo>
                    <a:pt x="11" y="18"/>
                  </a:lnTo>
                  <a:lnTo>
                    <a:pt x="7" y="21"/>
                  </a:lnTo>
                  <a:lnTo>
                    <a:pt x="4" y="21"/>
                  </a:lnTo>
                  <a:lnTo>
                    <a:pt x="4" y="18"/>
                  </a:lnTo>
                  <a:lnTo>
                    <a:pt x="0" y="18"/>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2" name="Freeform 310">
              <a:extLst>
                <a:ext uri="{FF2B5EF4-FFF2-40B4-BE49-F238E27FC236}">
                  <a16:creationId xmlns:a16="http://schemas.microsoft.com/office/drawing/2014/main" id="{CAF68D38-1387-4A02-9C40-ABC1FD082D36}"/>
                </a:ext>
                <a:ext uri="{C183D7F6-B498-43B3-948B-1728B52AA6E4}">
                  <adec:decorative xmlns:adec="http://schemas.microsoft.com/office/drawing/2017/decorative" val="1"/>
                </a:ext>
              </a:extLst>
            </p:cNvPr>
            <p:cNvSpPr>
              <a:spLocks/>
            </p:cNvSpPr>
            <p:nvPr/>
          </p:nvSpPr>
          <p:spPr bwMode="auto">
            <a:xfrm>
              <a:off x="8591853" y="6190635"/>
              <a:ext cx="29105" cy="32016"/>
            </a:xfrm>
            <a:custGeom>
              <a:avLst/>
              <a:gdLst>
                <a:gd name="T0" fmla="*/ 3 w 10"/>
                <a:gd name="T1" fmla="*/ 11 h 11"/>
                <a:gd name="T2" fmla="*/ 0 w 10"/>
                <a:gd name="T3" fmla="*/ 11 h 11"/>
                <a:gd name="T4" fmla="*/ 0 w 10"/>
                <a:gd name="T5" fmla="*/ 4 h 11"/>
                <a:gd name="T6" fmla="*/ 7 w 10"/>
                <a:gd name="T7" fmla="*/ 0 h 11"/>
                <a:gd name="T8" fmla="*/ 10 w 10"/>
                <a:gd name="T9" fmla="*/ 0 h 11"/>
                <a:gd name="T10" fmla="*/ 10 w 10"/>
                <a:gd name="T11" fmla="*/ 7 h 11"/>
                <a:gd name="T12" fmla="*/ 7 w 10"/>
                <a:gd name="T13" fmla="*/ 11 h 11"/>
                <a:gd name="T14" fmla="*/ 3 w 10"/>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1">
                  <a:moveTo>
                    <a:pt x="3" y="11"/>
                  </a:moveTo>
                  <a:lnTo>
                    <a:pt x="0" y="11"/>
                  </a:lnTo>
                  <a:lnTo>
                    <a:pt x="0" y="4"/>
                  </a:lnTo>
                  <a:lnTo>
                    <a:pt x="7" y="0"/>
                  </a:lnTo>
                  <a:lnTo>
                    <a:pt x="10" y="0"/>
                  </a:lnTo>
                  <a:lnTo>
                    <a:pt x="10" y="7"/>
                  </a:lnTo>
                  <a:lnTo>
                    <a:pt x="7" y="11"/>
                  </a:lnTo>
                  <a:lnTo>
                    <a:pt x="3"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3" name="Freeform 311">
              <a:extLst>
                <a:ext uri="{FF2B5EF4-FFF2-40B4-BE49-F238E27FC236}">
                  <a16:creationId xmlns:a16="http://schemas.microsoft.com/office/drawing/2014/main" id="{5FC5967C-DC91-403A-1D4B-FC81666C9851}"/>
                </a:ext>
                <a:ext uri="{C183D7F6-B498-43B3-948B-1728B52AA6E4}">
                  <adec:decorative xmlns:adec="http://schemas.microsoft.com/office/drawing/2017/decorative" val="1"/>
                </a:ext>
              </a:extLst>
            </p:cNvPr>
            <p:cNvSpPr>
              <a:spLocks/>
            </p:cNvSpPr>
            <p:nvPr/>
          </p:nvSpPr>
          <p:spPr bwMode="auto">
            <a:xfrm>
              <a:off x="8559836" y="6129515"/>
              <a:ext cx="32016" cy="20374"/>
            </a:xfrm>
            <a:custGeom>
              <a:avLst/>
              <a:gdLst>
                <a:gd name="T0" fmla="*/ 0 w 11"/>
                <a:gd name="T1" fmla="*/ 4 h 7"/>
                <a:gd name="T2" fmla="*/ 4 w 11"/>
                <a:gd name="T3" fmla="*/ 0 h 7"/>
                <a:gd name="T4" fmla="*/ 7 w 11"/>
                <a:gd name="T5" fmla="*/ 0 h 7"/>
                <a:gd name="T6" fmla="*/ 11 w 11"/>
                <a:gd name="T7" fmla="*/ 0 h 7"/>
                <a:gd name="T8" fmla="*/ 11 w 11"/>
                <a:gd name="T9" fmla="*/ 4 h 7"/>
                <a:gd name="T10" fmla="*/ 11 w 11"/>
                <a:gd name="T11" fmla="*/ 7 h 7"/>
                <a:gd name="T12" fmla="*/ 7 w 11"/>
                <a:gd name="T13" fmla="*/ 7 h 7"/>
                <a:gd name="T14" fmla="*/ 4 w 11"/>
                <a:gd name="T15" fmla="*/ 7 h 7"/>
                <a:gd name="T16" fmla="*/ 0 w 1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4"/>
                  </a:moveTo>
                  <a:lnTo>
                    <a:pt x="4" y="0"/>
                  </a:lnTo>
                  <a:lnTo>
                    <a:pt x="7" y="0"/>
                  </a:lnTo>
                  <a:lnTo>
                    <a:pt x="11" y="0"/>
                  </a:lnTo>
                  <a:lnTo>
                    <a:pt x="11" y="4"/>
                  </a:lnTo>
                  <a:lnTo>
                    <a:pt x="11" y="7"/>
                  </a:lnTo>
                  <a:lnTo>
                    <a:pt x="7" y="7"/>
                  </a:lnTo>
                  <a:lnTo>
                    <a:pt x="4" y="7"/>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4" name="Freeform 312">
              <a:extLst>
                <a:ext uri="{FF2B5EF4-FFF2-40B4-BE49-F238E27FC236}">
                  <a16:creationId xmlns:a16="http://schemas.microsoft.com/office/drawing/2014/main" id="{3B000EEE-DA1C-6AD7-63E1-F4D231F3F267}"/>
                </a:ext>
                <a:ext uri="{C183D7F6-B498-43B3-948B-1728B52AA6E4}">
                  <adec:decorative xmlns:adec="http://schemas.microsoft.com/office/drawing/2017/decorative" val="1"/>
                </a:ext>
              </a:extLst>
            </p:cNvPr>
            <p:cNvSpPr>
              <a:spLocks/>
            </p:cNvSpPr>
            <p:nvPr/>
          </p:nvSpPr>
          <p:spPr bwMode="auto">
            <a:xfrm>
              <a:off x="9037158" y="6292504"/>
              <a:ext cx="352171" cy="180451"/>
            </a:xfrm>
            <a:custGeom>
              <a:avLst/>
              <a:gdLst>
                <a:gd name="T0" fmla="*/ 21 w 121"/>
                <a:gd name="T1" fmla="*/ 17 h 62"/>
                <a:gd name="T2" fmla="*/ 28 w 121"/>
                <a:gd name="T3" fmla="*/ 17 h 62"/>
                <a:gd name="T4" fmla="*/ 38 w 121"/>
                <a:gd name="T5" fmla="*/ 17 h 62"/>
                <a:gd name="T6" fmla="*/ 52 w 121"/>
                <a:gd name="T7" fmla="*/ 3 h 62"/>
                <a:gd name="T8" fmla="*/ 59 w 121"/>
                <a:gd name="T9" fmla="*/ 10 h 62"/>
                <a:gd name="T10" fmla="*/ 76 w 121"/>
                <a:gd name="T11" fmla="*/ 0 h 62"/>
                <a:gd name="T12" fmla="*/ 87 w 121"/>
                <a:gd name="T13" fmla="*/ 3 h 62"/>
                <a:gd name="T14" fmla="*/ 90 w 121"/>
                <a:gd name="T15" fmla="*/ 7 h 62"/>
                <a:gd name="T16" fmla="*/ 107 w 121"/>
                <a:gd name="T17" fmla="*/ 3 h 62"/>
                <a:gd name="T18" fmla="*/ 114 w 121"/>
                <a:gd name="T19" fmla="*/ 3 h 62"/>
                <a:gd name="T20" fmla="*/ 121 w 121"/>
                <a:gd name="T21" fmla="*/ 17 h 62"/>
                <a:gd name="T22" fmla="*/ 107 w 121"/>
                <a:gd name="T23" fmla="*/ 21 h 62"/>
                <a:gd name="T24" fmla="*/ 114 w 121"/>
                <a:gd name="T25" fmla="*/ 35 h 62"/>
                <a:gd name="T26" fmla="*/ 101 w 121"/>
                <a:gd name="T27" fmla="*/ 42 h 62"/>
                <a:gd name="T28" fmla="*/ 104 w 121"/>
                <a:gd name="T29" fmla="*/ 48 h 62"/>
                <a:gd name="T30" fmla="*/ 101 w 121"/>
                <a:gd name="T31" fmla="*/ 48 h 62"/>
                <a:gd name="T32" fmla="*/ 97 w 121"/>
                <a:gd name="T33" fmla="*/ 52 h 62"/>
                <a:gd name="T34" fmla="*/ 94 w 121"/>
                <a:gd name="T35" fmla="*/ 48 h 62"/>
                <a:gd name="T36" fmla="*/ 90 w 121"/>
                <a:gd name="T37" fmla="*/ 48 h 62"/>
                <a:gd name="T38" fmla="*/ 90 w 121"/>
                <a:gd name="T39" fmla="*/ 52 h 62"/>
                <a:gd name="T40" fmla="*/ 90 w 121"/>
                <a:gd name="T41" fmla="*/ 55 h 62"/>
                <a:gd name="T42" fmla="*/ 90 w 121"/>
                <a:gd name="T43" fmla="*/ 59 h 62"/>
                <a:gd name="T44" fmla="*/ 87 w 121"/>
                <a:gd name="T45" fmla="*/ 59 h 62"/>
                <a:gd name="T46" fmla="*/ 83 w 121"/>
                <a:gd name="T47" fmla="*/ 59 h 62"/>
                <a:gd name="T48" fmla="*/ 80 w 121"/>
                <a:gd name="T49" fmla="*/ 59 h 62"/>
                <a:gd name="T50" fmla="*/ 73 w 121"/>
                <a:gd name="T51" fmla="*/ 59 h 62"/>
                <a:gd name="T52" fmla="*/ 66 w 121"/>
                <a:gd name="T53" fmla="*/ 62 h 62"/>
                <a:gd name="T54" fmla="*/ 62 w 121"/>
                <a:gd name="T55" fmla="*/ 59 h 62"/>
                <a:gd name="T56" fmla="*/ 59 w 121"/>
                <a:gd name="T57" fmla="*/ 55 h 62"/>
                <a:gd name="T58" fmla="*/ 55 w 121"/>
                <a:gd name="T59" fmla="*/ 55 h 62"/>
                <a:gd name="T60" fmla="*/ 52 w 121"/>
                <a:gd name="T61" fmla="*/ 59 h 62"/>
                <a:gd name="T62" fmla="*/ 48 w 121"/>
                <a:gd name="T63" fmla="*/ 59 h 62"/>
                <a:gd name="T64" fmla="*/ 48 w 121"/>
                <a:gd name="T65" fmla="*/ 62 h 62"/>
                <a:gd name="T66" fmla="*/ 28 w 121"/>
                <a:gd name="T67" fmla="*/ 59 h 62"/>
                <a:gd name="T68" fmla="*/ 31 w 121"/>
                <a:gd name="T69" fmla="*/ 59 h 62"/>
                <a:gd name="T70" fmla="*/ 31 w 121"/>
                <a:gd name="T71" fmla="*/ 48 h 62"/>
                <a:gd name="T72" fmla="*/ 31 w 121"/>
                <a:gd name="T73" fmla="*/ 45 h 62"/>
                <a:gd name="T74" fmla="*/ 28 w 121"/>
                <a:gd name="T75" fmla="*/ 42 h 62"/>
                <a:gd name="T76" fmla="*/ 24 w 121"/>
                <a:gd name="T77" fmla="*/ 45 h 62"/>
                <a:gd name="T78" fmla="*/ 24 w 121"/>
                <a:gd name="T79" fmla="*/ 48 h 62"/>
                <a:gd name="T80" fmla="*/ 24 w 121"/>
                <a:gd name="T81" fmla="*/ 55 h 62"/>
                <a:gd name="T82" fmla="*/ 21 w 121"/>
                <a:gd name="T83" fmla="*/ 59 h 62"/>
                <a:gd name="T84" fmla="*/ 17 w 121"/>
                <a:gd name="T85" fmla="*/ 55 h 62"/>
                <a:gd name="T86" fmla="*/ 14 w 121"/>
                <a:gd name="T87" fmla="*/ 55 h 62"/>
                <a:gd name="T88" fmla="*/ 7 w 121"/>
                <a:gd name="T89" fmla="*/ 55 h 62"/>
                <a:gd name="T90" fmla="*/ 3 w 121"/>
                <a:gd name="T91" fmla="*/ 52 h 62"/>
                <a:gd name="T92" fmla="*/ 0 w 121"/>
                <a:gd name="T93" fmla="*/ 48 h 62"/>
                <a:gd name="T94" fmla="*/ 0 w 121"/>
                <a:gd name="T95" fmla="*/ 42 h 62"/>
                <a:gd name="T96" fmla="*/ 3 w 121"/>
                <a:gd name="T97" fmla="*/ 38 h 62"/>
                <a:gd name="T98" fmla="*/ 10 w 121"/>
                <a:gd name="T99" fmla="*/ 38 h 62"/>
                <a:gd name="T100" fmla="*/ 14 w 121"/>
                <a:gd name="T101" fmla="*/ 42 h 62"/>
                <a:gd name="T102" fmla="*/ 17 w 121"/>
                <a:gd name="T103" fmla="*/ 42 h 62"/>
                <a:gd name="T104" fmla="*/ 17 w 121"/>
                <a:gd name="T105" fmla="*/ 31 h 62"/>
                <a:gd name="T106" fmla="*/ 21 w 121"/>
                <a:gd name="T107"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62">
                  <a:moveTo>
                    <a:pt x="21" y="17"/>
                  </a:moveTo>
                  <a:lnTo>
                    <a:pt x="28" y="17"/>
                  </a:lnTo>
                  <a:lnTo>
                    <a:pt x="38" y="17"/>
                  </a:lnTo>
                  <a:lnTo>
                    <a:pt x="52" y="3"/>
                  </a:lnTo>
                  <a:lnTo>
                    <a:pt x="59" y="10"/>
                  </a:lnTo>
                  <a:lnTo>
                    <a:pt x="76" y="0"/>
                  </a:lnTo>
                  <a:lnTo>
                    <a:pt x="87" y="3"/>
                  </a:lnTo>
                  <a:lnTo>
                    <a:pt x="90" y="7"/>
                  </a:lnTo>
                  <a:lnTo>
                    <a:pt x="107" y="3"/>
                  </a:lnTo>
                  <a:lnTo>
                    <a:pt x="114" y="3"/>
                  </a:lnTo>
                  <a:lnTo>
                    <a:pt x="121" y="17"/>
                  </a:lnTo>
                  <a:lnTo>
                    <a:pt x="107" y="21"/>
                  </a:lnTo>
                  <a:lnTo>
                    <a:pt x="114" y="35"/>
                  </a:lnTo>
                  <a:lnTo>
                    <a:pt x="101" y="42"/>
                  </a:lnTo>
                  <a:lnTo>
                    <a:pt x="104" y="48"/>
                  </a:lnTo>
                  <a:lnTo>
                    <a:pt x="101" y="48"/>
                  </a:lnTo>
                  <a:lnTo>
                    <a:pt x="97" y="52"/>
                  </a:lnTo>
                  <a:lnTo>
                    <a:pt x="94" y="48"/>
                  </a:lnTo>
                  <a:lnTo>
                    <a:pt x="90" y="48"/>
                  </a:lnTo>
                  <a:lnTo>
                    <a:pt x="90" y="52"/>
                  </a:lnTo>
                  <a:lnTo>
                    <a:pt x="90" y="55"/>
                  </a:lnTo>
                  <a:lnTo>
                    <a:pt x="90" y="59"/>
                  </a:lnTo>
                  <a:lnTo>
                    <a:pt x="87" y="59"/>
                  </a:lnTo>
                  <a:lnTo>
                    <a:pt x="83" y="59"/>
                  </a:lnTo>
                  <a:lnTo>
                    <a:pt x="80" y="59"/>
                  </a:lnTo>
                  <a:lnTo>
                    <a:pt x="73" y="59"/>
                  </a:lnTo>
                  <a:lnTo>
                    <a:pt x="66" y="62"/>
                  </a:lnTo>
                  <a:lnTo>
                    <a:pt x="62" y="59"/>
                  </a:lnTo>
                  <a:lnTo>
                    <a:pt x="59" y="55"/>
                  </a:lnTo>
                  <a:lnTo>
                    <a:pt x="55" y="55"/>
                  </a:lnTo>
                  <a:lnTo>
                    <a:pt x="52" y="59"/>
                  </a:lnTo>
                  <a:lnTo>
                    <a:pt x="48" y="59"/>
                  </a:lnTo>
                  <a:lnTo>
                    <a:pt x="48" y="62"/>
                  </a:lnTo>
                  <a:lnTo>
                    <a:pt x="28" y="59"/>
                  </a:lnTo>
                  <a:lnTo>
                    <a:pt x="31" y="59"/>
                  </a:lnTo>
                  <a:lnTo>
                    <a:pt x="31" y="48"/>
                  </a:lnTo>
                  <a:lnTo>
                    <a:pt x="31" y="45"/>
                  </a:lnTo>
                  <a:lnTo>
                    <a:pt x="28" y="42"/>
                  </a:lnTo>
                  <a:lnTo>
                    <a:pt x="24" y="45"/>
                  </a:lnTo>
                  <a:lnTo>
                    <a:pt x="24" y="48"/>
                  </a:lnTo>
                  <a:lnTo>
                    <a:pt x="24" y="55"/>
                  </a:lnTo>
                  <a:lnTo>
                    <a:pt x="21" y="59"/>
                  </a:lnTo>
                  <a:lnTo>
                    <a:pt x="17" y="55"/>
                  </a:lnTo>
                  <a:lnTo>
                    <a:pt x="14" y="55"/>
                  </a:lnTo>
                  <a:lnTo>
                    <a:pt x="7" y="55"/>
                  </a:lnTo>
                  <a:lnTo>
                    <a:pt x="3" y="52"/>
                  </a:lnTo>
                  <a:lnTo>
                    <a:pt x="0" y="48"/>
                  </a:lnTo>
                  <a:lnTo>
                    <a:pt x="0" y="42"/>
                  </a:lnTo>
                  <a:lnTo>
                    <a:pt x="3" y="38"/>
                  </a:lnTo>
                  <a:lnTo>
                    <a:pt x="10" y="38"/>
                  </a:lnTo>
                  <a:lnTo>
                    <a:pt x="14" y="42"/>
                  </a:lnTo>
                  <a:lnTo>
                    <a:pt x="17" y="42"/>
                  </a:lnTo>
                  <a:lnTo>
                    <a:pt x="17" y="31"/>
                  </a:lnTo>
                  <a:lnTo>
                    <a:pt x="21"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5" name="Freeform 313">
              <a:extLst>
                <a:ext uri="{FF2B5EF4-FFF2-40B4-BE49-F238E27FC236}">
                  <a16:creationId xmlns:a16="http://schemas.microsoft.com/office/drawing/2014/main" id="{378EA66C-6714-C34C-4DA9-CD9A09006187}"/>
                </a:ext>
                <a:ext uri="{C183D7F6-B498-43B3-948B-1728B52AA6E4}">
                  <adec:decorative xmlns:adec="http://schemas.microsoft.com/office/drawing/2017/decorative" val="1"/>
                </a:ext>
              </a:extLst>
            </p:cNvPr>
            <p:cNvSpPr>
              <a:spLocks/>
            </p:cNvSpPr>
            <p:nvPr/>
          </p:nvSpPr>
          <p:spPr bwMode="auto">
            <a:xfrm>
              <a:off x="9197236" y="6484596"/>
              <a:ext cx="40747" cy="20374"/>
            </a:xfrm>
            <a:custGeom>
              <a:avLst/>
              <a:gdLst>
                <a:gd name="T0" fmla="*/ 0 w 14"/>
                <a:gd name="T1" fmla="*/ 7 h 7"/>
                <a:gd name="T2" fmla="*/ 0 w 14"/>
                <a:gd name="T3" fmla="*/ 3 h 7"/>
                <a:gd name="T4" fmla="*/ 4 w 14"/>
                <a:gd name="T5" fmla="*/ 0 h 7"/>
                <a:gd name="T6" fmla="*/ 7 w 14"/>
                <a:gd name="T7" fmla="*/ 0 h 7"/>
                <a:gd name="T8" fmla="*/ 11 w 14"/>
                <a:gd name="T9" fmla="*/ 0 h 7"/>
                <a:gd name="T10" fmla="*/ 14 w 14"/>
                <a:gd name="T11" fmla="*/ 0 h 7"/>
                <a:gd name="T12" fmla="*/ 14 w 14"/>
                <a:gd name="T13" fmla="*/ 3 h 7"/>
                <a:gd name="T14" fmla="*/ 11 w 14"/>
                <a:gd name="T15" fmla="*/ 3 h 7"/>
                <a:gd name="T16" fmla="*/ 7 w 14"/>
                <a:gd name="T17" fmla="*/ 7 h 7"/>
                <a:gd name="T18" fmla="*/ 0 w 1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7">
                  <a:moveTo>
                    <a:pt x="0" y="7"/>
                  </a:moveTo>
                  <a:lnTo>
                    <a:pt x="0" y="3"/>
                  </a:lnTo>
                  <a:lnTo>
                    <a:pt x="4" y="0"/>
                  </a:lnTo>
                  <a:lnTo>
                    <a:pt x="7" y="0"/>
                  </a:lnTo>
                  <a:lnTo>
                    <a:pt x="11" y="0"/>
                  </a:lnTo>
                  <a:lnTo>
                    <a:pt x="14" y="0"/>
                  </a:lnTo>
                  <a:lnTo>
                    <a:pt x="14" y="3"/>
                  </a:lnTo>
                  <a:lnTo>
                    <a:pt x="11" y="3"/>
                  </a:lnTo>
                  <a:lnTo>
                    <a:pt x="7" y="7"/>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6" name="Freeform 315">
              <a:extLst>
                <a:ext uri="{FF2B5EF4-FFF2-40B4-BE49-F238E27FC236}">
                  <a16:creationId xmlns:a16="http://schemas.microsoft.com/office/drawing/2014/main" id="{0D6B9A12-DF1F-9B43-4A93-5F4E4F527AAE}"/>
                </a:ext>
                <a:ext uri="{C183D7F6-B498-43B3-948B-1728B52AA6E4}">
                  <adec:decorative xmlns:adec="http://schemas.microsoft.com/office/drawing/2017/decorative" val="1"/>
                </a:ext>
              </a:extLst>
            </p:cNvPr>
            <p:cNvSpPr>
              <a:spLocks/>
            </p:cNvSpPr>
            <p:nvPr/>
          </p:nvSpPr>
          <p:spPr bwMode="auto">
            <a:xfrm>
              <a:off x="9037158" y="6362356"/>
              <a:ext cx="29105" cy="40747"/>
            </a:xfrm>
            <a:custGeom>
              <a:avLst/>
              <a:gdLst>
                <a:gd name="T0" fmla="*/ 0 w 10"/>
                <a:gd name="T1" fmla="*/ 7 h 14"/>
                <a:gd name="T2" fmla="*/ 0 w 10"/>
                <a:gd name="T3" fmla="*/ 4 h 14"/>
                <a:gd name="T4" fmla="*/ 3 w 10"/>
                <a:gd name="T5" fmla="*/ 0 h 14"/>
                <a:gd name="T6" fmla="*/ 7 w 10"/>
                <a:gd name="T7" fmla="*/ 0 h 14"/>
                <a:gd name="T8" fmla="*/ 10 w 10"/>
                <a:gd name="T9" fmla="*/ 4 h 14"/>
                <a:gd name="T10" fmla="*/ 10 w 10"/>
                <a:gd name="T11" fmla="*/ 11 h 14"/>
                <a:gd name="T12" fmla="*/ 3 w 10"/>
                <a:gd name="T13" fmla="*/ 14 h 14"/>
                <a:gd name="T14" fmla="*/ 0 w 10"/>
                <a:gd name="T15" fmla="*/ 11 h 14"/>
                <a:gd name="T16" fmla="*/ 0 w 10"/>
                <a:gd name="T1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7"/>
                  </a:moveTo>
                  <a:lnTo>
                    <a:pt x="0" y="4"/>
                  </a:lnTo>
                  <a:lnTo>
                    <a:pt x="3" y="0"/>
                  </a:lnTo>
                  <a:lnTo>
                    <a:pt x="7" y="0"/>
                  </a:lnTo>
                  <a:lnTo>
                    <a:pt x="10" y="4"/>
                  </a:lnTo>
                  <a:lnTo>
                    <a:pt x="10" y="11"/>
                  </a:lnTo>
                  <a:lnTo>
                    <a:pt x="3"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7" name="Freeform 316">
              <a:extLst>
                <a:ext uri="{FF2B5EF4-FFF2-40B4-BE49-F238E27FC236}">
                  <a16:creationId xmlns:a16="http://schemas.microsoft.com/office/drawing/2014/main" id="{5E0C9D11-8788-29F7-67A4-7CFC3085D497}"/>
                </a:ext>
                <a:ext uri="{C183D7F6-B498-43B3-948B-1728B52AA6E4}">
                  <adec:decorative xmlns:adec="http://schemas.microsoft.com/office/drawing/2017/decorative" val="1"/>
                </a:ext>
              </a:extLst>
            </p:cNvPr>
            <p:cNvSpPr>
              <a:spLocks/>
            </p:cNvSpPr>
            <p:nvPr/>
          </p:nvSpPr>
          <p:spPr bwMode="auto">
            <a:xfrm>
              <a:off x="9045890" y="6333250"/>
              <a:ext cx="32016" cy="20374"/>
            </a:xfrm>
            <a:custGeom>
              <a:avLst/>
              <a:gdLst>
                <a:gd name="T0" fmla="*/ 0 w 11"/>
                <a:gd name="T1" fmla="*/ 3 h 7"/>
                <a:gd name="T2" fmla="*/ 4 w 11"/>
                <a:gd name="T3" fmla="*/ 0 h 7"/>
                <a:gd name="T4" fmla="*/ 7 w 11"/>
                <a:gd name="T5" fmla="*/ 0 h 7"/>
                <a:gd name="T6" fmla="*/ 11 w 11"/>
                <a:gd name="T7" fmla="*/ 0 h 7"/>
                <a:gd name="T8" fmla="*/ 11 w 11"/>
                <a:gd name="T9" fmla="*/ 3 h 7"/>
                <a:gd name="T10" fmla="*/ 7 w 11"/>
                <a:gd name="T11" fmla="*/ 7 h 7"/>
                <a:gd name="T12" fmla="*/ 4 w 11"/>
                <a:gd name="T13" fmla="*/ 7 h 7"/>
                <a:gd name="T14" fmla="*/ 0 w 11"/>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0" y="3"/>
                  </a:moveTo>
                  <a:lnTo>
                    <a:pt x="4" y="0"/>
                  </a:lnTo>
                  <a:lnTo>
                    <a:pt x="7" y="0"/>
                  </a:lnTo>
                  <a:lnTo>
                    <a:pt x="11" y="0"/>
                  </a:lnTo>
                  <a:lnTo>
                    <a:pt x="11" y="3"/>
                  </a:lnTo>
                  <a:lnTo>
                    <a:pt x="7" y="7"/>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8" name="Freeform 317">
              <a:extLst>
                <a:ext uri="{FF2B5EF4-FFF2-40B4-BE49-F238E27FC236}">
                  <a16:creationId xmlns:a16="http://schemas.microsoft.com/office/drawing/2014/main" id="{D6B4555A-4165-4ADF-89F8-1401C51CCDD2}"/>
                </a:ext>
                <a:ext uri="{C183D7F6-B498-43B3-948B-1728B52AA6E4}">
                  <adec:decorative xmlns:adec="http://schemas.microsoft.com/office/drawing/2017/decorative" val="1"/>
                </a:ext>
              </a:extLst>
            </p:cNvPr>
            <p:cNvSpPr>
              <a:spLocks/>
            </p:cNvSpPr>
            <p:nvPr/>
          </p:nvSpPr>
          <p:spPr bwMode="auto">
            <a:xfrm>
              <a:off x="8408491" y="6382729"/>
              <a:ext cx="52389" cy="40747"/>
            </a:xfrm>
            <a:custGeom>
              <a:avLst/>
              <a:gdLst>
                <a:gd name="T0" fmla="*/ 0 w 18"/>
                <a:gd name="T1" fmla="*/ 7 h 14"/>
                <a:gd name="T2" fmla="*/ 0 w 18"/>
                <a:gd name="T3" fmla="*/ 4 h 14"/>
                <a:gd name="T4" fmla="*/ 4 w 18"/>
                <a:gd name="T5" fmla="*/ 0 h 14"/>
                <a:gd name="T6" fmla="*/ 7 w 18"/>
                <a:gd name="T7" fmla="*/ 0 h 14"/>
                <a:gd name="T8" fmla="*/ 11 w 18"/>
                <a:gd name="T9" fmla="*/ 0 h 14"/>
                <a:gd name="T10" fmla="*/ 18 w 18"/>
                <a:gd name="T11" fmla="*/ 0 h 14"/>
                <a:gd name="T12" fmla="*/ 18 w 18"/>
                <a:gd name="T13" fmla="*/ 4 h 14"/>
                <a:gd name="T14" fmla="*/ 18 w 18"/>
                <a:gd name="T15" fmla="*/ 7 h 14"/>
                <a:gd name="T16" fmla="*/ 18 w 18"/>
                <a:gd name="T17" fmla="*/ 11 h 14"/>
                <a:gd name="T18" fmla="*/ 14 w 18"/>
                <a:gd name="T19" fmla="*/ 11 h 14"/>
                <a:gd name="T20" fmla="*/ 11 w 18"/>
                <a:gd name="T21" fmla="*/ 11 h 14"/>
                <a:gd name="T22" fmla="*/ 7 w 18"/>
                <a:gd name="T23" fmla="*/ 14 h 14"/>
                <a:gd name="T24" fmla="*/ 0 w 18"/>
                <a:gd name="T25" fmla="*/ 11 h 14"/>
                <a:gd name="T26" fmla="*/ 0 w 18"/>
                <a:gd name="T27"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0" y="7"/>
                  </a:moveTo>
                  <a:lnTo>
                    <a:pt x="0" y="4"/>
                  </a:lnTo>
                  <a:lnTo>
                    <a:pt x="4" y="0"/>
                  </a:lnTo>
                  <a:lnTo>
                    <a:pt x="7" y="0"/>
                  </a:lnTo>
                  <a:lnTo>
                    <a:pt x="11" y="0"/>
                  </a:lnTo>
                  <a:lnTo>
                    <a:pt x="18" y="0"/>
                  </a:lnTo>
                  <a:lnTo>
                    <a:pt x="18" y="4"/>
                  </a:lnTo>
                  <a:lnTo>
                    <a:pt x="18" y="7"/>
                  </a:lnTo>
                  <a:lnTo>
                    <a:pt x="18" y="11"/>
                  </a:lnTo>
                  <a:lnTo>
                    <a:pt x="14" y="11"/>
                  </a:lnTo>
                  <a:lnTo>
                    <a:pt x="11" y="11"/>
                  </a:lnTo>
                  <a:lnTo>
                    <a:pt x="7" y="14"/>
                  </a:lnTo>
                  <a:lnTo>
                    <a:pt x="0"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699" name="Freeform 318">
              <a:extLst>
                <a:ext uri="{FF2B5EF4-FFF2-40B4-BE49-F238E27FC236}">
                  <a16:creationId xmlns:a16="http://schemas.microsoft.com/office/drawing/2014/main" id="{6EA5ECEA-4793-FB8B-9D09-5606E488BEB8}"/>
                </a:ext>
                <a:ext uri="{C183D7F6-B498-43B3-948B-1728B52AA6E4}">
                  <adec:decorative xmlns:adec="http://schemas.microsoft.com/office/drawing/2017/decorative" val="1"/>
                </a:ext>
              </a:extLst>
            </p:cNvPr>
            <p:cNvSpPr>
              <a:spLocks/>
            </p:cNvSpPr>
            <p:nvPr/>
          </p:nvSpPr>
          <p:spPr bwMode="auto">
            <a:xfrm>
              <a:off x="8865440" y="5061362"/>
              <a:ext cx="130973" cy="139704"/>
            </a:xfrm>
            <a:custGeom>
              <a:avLst/>
              <a:gdLst>
                <a:gd name="T0" fmla="*/ 24 w 45"/>
                <a:gd name="T1" fmla="*/ 10 h 48"/>
                <a:gd name="T2" fmla="*/ 34 w 45"/>
                <a:gd name="T3" fmla="*/ 10 h 48"/>
                <a:gd name="T4" fmla="*/ 41 w 45"/>
                <a:gd name="T5" fmla="*/ 0 h 48"/>
                <a:gd name="T6" fmla="*/ 45 w 45"/>
                <a:gd name="T7" fmla="*/ 3 h 48"/>
                <a:gd name="T8" fmla="*/ 45 w 45"/>
                <a:gd name="T9" fmla="*/ 31 h 48"/>
                <a:gd name="T10" fmla="*/ 38 w 45"/>
                <a:gd name="T11" fmla="*/ 31 h 48"/>
                <a:gd name="T12" fmla="*/ 34 w 45"/>
                <a:gd name="T13" fmla="*/ 41 h 48"/>
                <a:gd name="T14" fmla="*/ 24 w 45"/>
                <a:gd name="T15" fmla="*/ 48 h 48"/>
                <a:gd name="T16" fmla="*/ 17 w 45"/>
                <a:gd name="T17" fmla="*/ 48 h 48"/>
                <a:gd name="T18" fmla="*/ 14 w 45"/>
                <a:gd name="T19" fmla="*/ 48 h 48"/>
                <a:gd name="T20" fmla="*/ 3 w 45"/>
                <a:gd name="T21" fmla="*/ 45 h 48"/>
                <a:gd name="T22" fmla="*/ 0 w 45"/>
                <a:gd name="T23" fmla="*/ 31 h 48"/>
                <a:gd name="T24" fmla="*/ 24 w 45"/>
                <a:gd name="T25"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48">
                  <a:moveTo>
                    <a:pt x="24" y="10"/>
                  </a:moveTo>
                  <a:lnTo>
                    <a:pt x="34" y="10"/>
                  </a:lnTo>
                  <a:lnTo>
                    <a:pt x="41" y="0"/>
                  </a:lnTo>
                  <a:lnTo>
                    <a:pt x="45" y="3"/>
                  </a:lnTo>
                  <a:lnTo>
                    <a:pt x="45" y="31"/>
                  </a:lnTo>
                  <a:lnTo>
                    <a:pt x="38" y="31"/>
                  </a:lnTo>
                  <a:lnTo>
                    <a:pt x="34" y="41"/>
                  </a:lnTo>
                  <a:lnTo>
                    <a:pt x="24" y="48"/>
                  </a:lnTo>
                  <a:lnTo>
                    <a:pt x="17" y="48"/>
                  </a:lnTo>
                  <a:lnTo>
                    <a:pt x="14" y="48"/>
                  </a:lnTo>
                  <a:lnTo>
                    <a:pt x="3" y="45"/>
                  </a:lnTo>
                  <a:lnTo>
                    <a:pt x="0" y="31"/>
                  </a:lnTo>
                  <a:lnTo>
                    <a:pt x="24"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0" name="Freeform 319">
              <a:extLst>
                <a:ext uri="{FF2B5EF4-FFF2-40B4-BE49-F238E27FC236}">
                  <a16:creationId xmlns:a16="http://schemas.microsoft.com/office/drawing/2014/main" id="{4FCEF5A1-18E7-C6F5-0A38-1196383937BF}"/>
                </a:ext>
                <a:ext uri="{C183D7F6-B498-43B3-948B-1728B52AA6E4}">
                  <adec:decorative xmlns:adec="http://schemas.microsoft.com/office/drawing/2017/decorative" val="1"/>
                </a:ext>
              </a:extLst>
            </p:cNvPr>
            <p:cNvSpPr>
              <a:spLocks/>
            </p:cNvSpPr>
            <p:nvPr/>
          </p:nvSpPr>
          <p:spPr bwMode="auto">
            <a:xfrm>
              <a:off x="8751929" y="4869270"/>
              <a:ext cx="101868" cy="130973"/>
            </a:xfrm>
            <a:custGeom>
              <a:avLst/>
              <a:gdLst>
                <a:gd name="T0" fmla="*/ 0 w 35"/>
                <a:gd name="T1" fmla="*/ 3 h 45"/>
                <a:gd name="T2" fmla="*/ 0 w 35"/>
                <a:gd name="T3" fmla="*/ 0 h 45"/>
                <a:gd name="T4" fmla="*/ 32 w 35"/>
                <a:gd name="T5" fmla="*/ 17 h 45"/>
                <a:gd name="T6" fmla="*/ 35 w 35"/>
                <a:gd name="T7" fmla="*/ 31 h 45"/>
                <a:gd name="T8" fmla="*/ 28 w 35"/>
                <a:gd name="T9" fmla="*/ 34 h 45"/>
                <a:gd name="T10" fmla="*/ 28 w 35"/>
                <a:gd name="T11" fmla="*/ 45 h 45"/>
                <a:gd name="T12" fmla="*/ 18 w 35"/>
                <a:gd name="T13" fmla="*/ 45 h 45"/>
                <a:gd name="T14" fmla="*/ 18 w 35"/>
                <a:gd name="T15" fmla="*/ 38 h 45"/>
                <a:gd name="T16" fmla="*/ 11 w 35"/>
                <a:gd name="T17" fmla="*/ 34 h 45"/>
                <a:gd name="T18" fmla="*/ 11 w 35"/>
                <a:gd name="T19" fmla="*/ 17 h 45"/>
                <a:gd name="T20" fmla="*/ 4 w 35"/>
                <a:gd name="T21" fmla="*/ 14 h 45"/>
                <a:gd name="T22" fmla="*/ 0 w 35"/>
                <a:gd name="T23"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5">
                  <a:moveTo>
                    <a:pt x="0" y="3"/>
                  </a:moveTo>
                  <a:lnTo>
                    <a:pt x="0" y="0"/>
                  </a:lnTo>
                  <a:lnTo>
                    <a:pt x="32" y="17"/>
                  </a:lnTo>
                  <a:lnTo>
                    <a:pt x="35" y="31"/>
                  </a:lnTo>
                  <a:lnTo>
                    <a:pt x="28" y="34"/>
                  </a:lnTo>
                  <a:lnTo>
                    <a:pt x="28" y="45"/>
                  </a:lnTo>
                  <a:lnTo>
                    <a:pt x="18" y="45"/>
                  </a:lnTo>
                  <a:lnTo>
                    <a:pt x="18" y="38"/>
                  </a:lnTo>
                  <a:lnTo>
                    <a:pt x="11" y="34"/>
                  </a:lnTo>
                  <a:lnTo>
                    <a:pt x="11" y="17"/>
                  </a:lnTo>
                  <a:lnTo>
                    <a:pt x="4" y="14"/>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1" name="Freeform 320">
              <a:extLst>
                <a:ext uri="{FF2B5EF4-FFF2-40B4-BE49-F238E27FC236}">
                  <a16:creationId xmlns:a16="http://schemas.microsoft.com/office/drawing/2014/main" id="{64DDA532-7AF1-7460-AC38-BD99EB26E9A5}"/>
                </a:ext>
                <a:ext uri="{C183D7F6-B498-43B3-948B-1728B52AA6E4}">
                  <adec:decorative xmlns:adec="http://schemas.microsoft.com/office/drawing/2017/decorative" val="1"/>
                </a:ext>
              </a:extLst>
            </p:cNvPr>
            <p:cNvSpPr>
              <a:spLocks/>
            </p:cNvSpPr>
            <p:nvPr/>
          </p:nvSpPr>
          <p:spPr bwMode="auto">
            <a:xfrm>
              <a:off x="8763571" y="4959497"/>
              <a:ext cx="171720" cy="192093"/>
            </a:xfrm>
            <a:custGeom>
              <a:avLst/>
              <a:gdLst>
                <a:gd name="T0" fmla="*/ 31 w 59"/>
                <a:gd name="T1" fmla="*/ 0 h 66"/>
                <a:gd name="T2" fmla="*/ 56 w 59"/>
                <a:gd name="T3" fmla="*/ 38 h 66"/>
                <a:gd name="T4" fmla="*/ 59 w 59"/>
                <a:gd name="T5" fmla="*/ 45 h 66"/>
                <a:gd name="T6" fmla="*/ 35 w 59"/>
                <a:gd name="T7" fmla="*/ 66 h 66"/>
                <a:gd name="T8" fmla="*/ 21 w 59"/>
                <a:gd name="T9" fmla="*/ 62 h 66"/>
                <a:gd name="T10" fmla="*/ 10 w 59"/>
                <a:gd name="T11" fmla="*/ 62 h 66"/>
                <a:gd name="T12" fmla="*/ 0 w 59"/>
                <a:gd name="T13" fmla="*/ 55 h 66"/>
                <a:gd name="T14" fmla="*/ 3 w 59"/>
                <a:gd name="T15" fmla="*/ 35 h 66"/>
                <a:gd name="T16" fmla="*/ 10 w 59"/>
                <a:gd name="T17" fmla="*/ 31 h 66"/>
                <a:gd name="T18" fmla="*/ 7 w 59"/>
                <a:gd name="T19" fmla="*/ 21 h 66"/>
                <a:gd name="T20" fmla="*/ 14 w 59"/>
                <a:gd name="T21" fmla="*/ 14 h 66"/>
                <a:gd name="T22" fmla="*/ 24 w 59"/>
                <a:gd name="T23" fmla="*/ 14 h 66"/>
                <a:gd name="T24" fmla="*/ 24 w 59"/>
                <a:gd name="T25" fmla="*/ 3 h 66"/>
                <a:gd name="T26" fmla="*/ 31 w 59"/>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66">
                  <a:moveTo>
                    <a:pt x="31" y="0"/>
                  </a:moveTo>
                  <a:lnTo>
                    <a:pt x="56" y="38"/>
                  </a:lnTo>
                  <a:lnTo>
                    <a:pt x="59" y="45"/>
                  </a:lnTo>
                  <a:lnTo>
                    <a:pt x="35" y="66"/>
                  </a:lnTo>
                  <a:lnTo>
                    <a:pt x="21" y="62"/>
                  </a:lnTo>
                  <a:lnTo>
                    <a:pt x="10" y="62"/>
                  </a:lnTo>
                  <a:lnTo>
                    <a:pt x="0" y="55"/>
                  </a:lnTo>
                  <a:lnTo>
                    <a:pt x="3" y="35"/>
                  </a:lnTo>
                  <a:lnTo>
                    <a:pt x="10" y="31"/>
                  </a:lnTo>
                  <a:lnTo>
                    <a:pt x="7" y="21"/>
                  </a:lnTo>
                  <a:lnTo>
                    <a:pt x="14" y="14"/>
                  </a:lnTo>
                  <a:lnTo>
                    <a:pt x="24" y="14"/>
                  </a:lnTo>
                  <a:lnTo>
                    <a:pt x="24" y="3"/>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2" name="Freeform 321">
              <a:extLst>
                <a:ext uri="{FF2B5EF4-FFF2-40B4-BE49-F238E27FC236}">
                  <a16:creationId xmlns:a16="http://schemas.microsoft.com/office/drawing/2014/main" id="{DB9C37BE-874D-255A-94AC-2C220B0BF199}"/>
                </a:ext>
                <a:ext uri="{C183D7F6-B498-43B3-948B-1728B52AA6E4}">
                  <adec:decorative xmlns:adec="http://schemas.microsoft.com/office/drawing/2017/decorative" val="1"/>
                </a:ext>
              </a:extLst>
            </p:cNvPr>
            <p:cNvSpPr>
              <a:spLocks/>
            </p:cNvSpPr>
            <p:nvPr/>
          </p:nvSpPr>
          <p:spPr bwMode="auto">
            <a:xfrm>
              <a:off x="8673347" y="5119572"/>
              <a:ext cx="119331" cy="183362"/>
            </a:xfrm>
            <a:custGeom>
              <a:avLst/>
              <a:gdLst>
                <a:gd name="T0" fmla="*/ 31 w 41"/>
                <a:gd name="T1" fmla="*/ 0 h 63"/>
                <a:gd name="T2" fmla="*/ 41 w 41"/>
                <a:gd name="T3" fmla="*/ 7 h 63"/>
                <a:gd name="T4" fmla="*/ 38 w 41"/>
                <a:gd name="T5" fmla="*/ 32 h 63"/>
                <a:gd name="T6" fmla="*/ 31 w 41"/>
                <a:gd name="T7" fmla="*/ 32 h 63"/>
                <a:gd name="T8" fmla="*/ 31 w 41"/>
                <a:gd name="T9" fmla="*/ 42 h 63"/>
                <a:gd name="T10" fmla="*/ 38 w 41"/>
                <a:gd name="T11" fmla="*/ 59 h 63"/>
                <a:gd name="T12" fmla="*/ 17 w 41"/>
                <a:gd name="T13" fmla="*/ 63 h 63"/>
                <a:gd name="T14" fmla="*/ 14 w 41"/>
                <a:gd name="T15" fmla="*/ 56 h 63"/>
                <a:gd name="T16" fmla="*/ 10 w 41"/>
                <a:gd name="T17" fmla="*/ 53 h 63"/>
                <a:gd name="T18" fmla="*/ 7 w 41"/>
                <a:gd name="T19" fmla="*/ 49 h 63"/>
                <a:gd name="T20" fmla="*/ 7 w 41"/>
                <a:gd name="T21" fmla="*/ 46 h 63"/>
                <a:gd name="T22" fmla="*/ 7 w 41"/>
                <a:gd name="T23" fmla="*/ 42 h 63"/>
                <a:gd name="T24" fmla="*/ 14 w 41"/>
                <a:gd name="T25" fmla="*/ 46 h 63"/>
                <a:gd name="T26" fmla="*/ 14 w 41"/>
                <a:gd name="T27" fmla="*/ 42 h 63"/>
                <a:gd name="T28" fmla="*/ 14 w 41"/>
                <a:gd name="T29" fmla="*/ 39 h 63"/>
                <a:gd name="T30" fmla="*/ 10 w 41"/>
                <a:gd name="T31" fmla="*/ 35 h 63"/>
                <a:gd name="T32" fmla="*/ 10 w 41"/>
                <a:gd name="T33" fmla="*/ 32 h 63"/>
                <a:gd name="T34" fmla="*/ 7 w 41"/>
                <a:gd name="T35" fmla="*/ 21 h 63"/>
                <a:gd name="T36" fmla="*/ 3 w 41"/>
                <a:gd name="T37" fmla="*/ 18 h 63"/>
                <a:gd name="T38" fmla="*/ 0 w 41"/>
                <a:gd name="T39" fmla="*/ 14 h 63"/>
                <a:gd name="T40" fmla="*/ 0 w 41"/>
                <a:gd name="T41" fmla="*/ 11 h 63"/>
                <a:gd name="T42" fmla="*/ 10 w 41"/>
                <a:gd name="T43" fmla="*/ 4 h 63"/>
                <a:gd name="T44" fmla="*/ 31 w 41"/>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3">
                  <a:moveTo>
                    <a:pt x="31" y="0"/>
                  </a:moveTo>
                  <a:lnTo>
                    <a:pt x="41" y="7"/>
                  </a:lnTo>
                  <a:lnTo>
                    <a:pt x="38" y="32"/>
                  </a:lnTo>
                  <a:lnTo>
                    <a:pt x="31" y="32"/>
                  </a:lnTo>
                  <a:lnTo>
                    <a:pt x="31" y="42"/>
                  </a:lnTo>
                  <a:lnTo>
                    <a:pt x="38" y="59"/>
                  </a:lnTo>
                  <a:lnTo>
                    <a:pt x="17" y="63"/>
                  </a:lnTo>
                  <a:lnTo>
                    <a:pt x="14" y="56"/>
                  </a:lnTo>
                  <a:lnTo>
                    <a:pt x="10" y="53"/>
                  </a:lnTo>
                  <a:lnTo>
                    <a:pt x="7" y="49"/>
                  </a:lnTo>
                  <a:lnTo>
                    <a:pt x="7" y="46"/>
                  </a:lnTo>
                  <a:lnTo>
                    <a:pt x="7" y="42"/>
                  </a:lnTo>
                  <a:lnTo>
                    <a:pt x="14" y="46"/>
                  </a:lnTo>
                  <a:lnTo>
                    <a:pt x="14" y="42"/>
                  </a:lnTo>
                  <a:lnTo>
                    <a:pt x="14" y="39"/>
                  </a:lnTo>
                  <a:lnTo>
                    <a:pt x="10" y="35"/>
                  </a:lnTo>
                  <a:lnTo>
                    <a:pt x="10" y="32"/>
                  </a:lnTo>
                  <a:lnTo>
                    <a:pt x="7" y="21"/>
                  </a:lnTo>
                  <a:lnTo>
                    <a:pt x="3" y="18"/>
                  </a:lnTo>
                  <a:lnTo>
                    <a:pt x="0" y="14"/>
                  </a:lnTo>
                  <a:lnTo>
                    <a:pt x="0" y="11"/>
                  </a:lnTo>
                  <a:lnTo>
                    <a:pt x="10" y="4"/>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3" name="Freeform 322">
              <a:extLst>
                <a:ext uri="{FF2B5EF4-FFF2-40B4-BE49-F238E27FC236}">
                  <a16:creationId xmlns:a16="http://schemas.microsoft.com/office/drawing/2014/main" id="{FF8F126C-ED4E-4534-46AE-BFB014CEC233}"/>
                </a:ext>
                <a:ext uri="{C183D7F6-B498-43B3-948B-1728B52AA6E4}">
                  <adec:decorative xmlns:adec="http://schemas.microsoft.com/office/drawing/2017/decorative" val="1"/>
                </a:ext>
              </a:extLst>
            </p:cNvPr>
            <p:cNvSpPr>
              <a:spLocks/>
            </p:cNvSpPr>
            <p:nvPr/>
          </p:nvSpPr>
          <p:spPr bwMode="auto">
            <a:xfrm>
              <a:off x="8984769" y="4968226"/>
              <a:ext cx="142615" cy="183362"/>
            </a:xfrm>
            <a:custGeom>
              <a:avLst/>
              <a:gdLst>
                <a:gd name="T0" fmla="*/ 25 w 49"/>
                <a:gd name="T1" fmla="*/ 0 h 63"/>
                <a:gd name="T2" fmla="*/ 42 w 49"/>
                <a:gd name="T3" fmla="*/ 7 h 63"/>
                <a:gd name="T4" fmla="*/ 49 w 49"/>
                <a:gd name="T5" fmla="*/ 7 h 63"/>
                <a:gd name="T6" fmla="*/ 46 w 49"/>
                <a:gd name="T7" fmla="*/ 28 h 63"/>
                <a:gd name="T8" fmla="*/ 39 w 49"/>
                <a:gd name="T9" fmla="*/ 35 h 63"/>
                <a:gd name="T10" fmla="*/ 35 w 49"/>
                <a:gd name="T11" fmla="*/ 52 h 63"/>
                <a:gd name="T12" fmla="*/ 25 w 49"/>
                <a:gd name="T13" fmla="*/ 52 h 63"/>
                <a:gd name="T14" fmla="*/ 18 w 49"/>
                <a:gd name="T15" fmla="*/ 63 h 63"/>
                <a:gd name="T16" fmla="*/ 11 w 49"/>
                <a:gd name="T17" fmla="*/ 59 h 63"/>
                <a:gd name="T18" fmla="*/ 4 w 49"/>
                <a:gd name="T19" fmla="*/ 63 h 63"/>
                <a:gd name="T20" fmla="*/ 4 w 49"/>
                <a:gd name="T21" fmla="*/ 35 h 63"/>
                <a:gd name="T22" fmla="*/ 0 w 49"/>
                <a:gd name="T23" fmla="*/ 32 h 63"/>
                <a:gd name="T24" fmla="*/ 4 w 49"/>
                <a:gd name="T25" fmla="*/ 21 h 63"/>
                <a:gd name="T26" fmla="*/ 18 w 49"/>
                <a:gd name="T27" fmla="*/ 18 h 63"/>
                <a:gd name="T28" fmla="*/ 25 w 49"/>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63">
                  <a:moveTo>
                    <a:pt x="25" y="0"/>
                  </a:moveTo>
                  <a:lnTo>
                    <a:pt x="42" y="7"/>
                  </a:lnTo>
                  <a:lnTo>
                    <a:pt x="49" y="7"/>
                  </a:lnTo>
                  <a:lnTo>
                    <a:pt x="46" y="28"/>
                  </a:lnTo>
                  <a:lnTo>
                    <a:pt x="39" y="35"/>
                  </a:lnTo>
                  <a:lnTo>
                    <a:pt x="35" y="52"/>
                  </a:lnTo>
                  <a:lnTo>
                    <a:pt x="25" y="52"/>
                  </a:lnTo>
                  <a:lnTo>
                    <a:pt x="18" y="63"/>
                  </a:lnTo>
                  <a:lnTo>
                    <a:pt x="11" y="59"/>
                  </a:lnTo>
                  <a:lnTo>
                    <a:pt x="4" y="63"/>
                  </a:lnTo>
                  <a:lnTo>
                    <a:pt x="4" y="35"/>
                  </a:lnTo>
                  <a:lnTo>
                    <a:pt x="0" y="32"/>
                  </a:lnTo>
                  <a:lnTo>
                    <a:pt x="4" y="21"/>
                  </a:lnTo>
                  <a:lnTo>
                    <a:pt x="18" y="18"/>
                  </a:lnTo>
                  <a:lnTo>
                    <a:pt x="25"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4" name="Freeform 323">
              <a:extLst>
                <a:ext uri="{FF2B5EF4-FFF2-40B4-BE49-F238E27FC236}">
                  <a16:creationId xmlns:a16="http://schemas.microsoft.com/office/drawing/2014/main" id="{9FA4983D-DAED-7AAF-7A35-3AD81B4DCA5C}"/>
                </a:ext>
                <a:ext uri="{C183D7F6-B498-43B3-948B-1728B52AA6E4}">
                  <adec:decorative xmlns:adec="http://schemas.microsoft.com/office/drawing/2017/decorative" val="1"/>
                </a:ext>
              </a:extLst>
            </p:cNvPr>
            <p:cNvSpPr>
              <a:spLocks/>
            </p:cNvSpPr>
            <p:nvPr/>
          </p:nvSpPr>
          <p:spPr bwMode="auto">
            <a:xfrm>
              <a:off x="8763572" y="5139947"/>
              <a:ext cx="142615" cy="171720"/>
            </a:xfrm>
            <a:custGeom>
              <a:avLst/>
              <a:gdLst>
                <a:gd name="T0" fmla="*/ 10 w 49"/>
                <a:gd name="T1" fmla="*/ 0 h 59"/>
                <a:gd name="T2" fmla="*/ 21 w 49"/>
                <a:gd name="T3" fmla="*/ 0 h 59"/>
                <a:gd name="T4" fmla="*/ 35 w 49"/>
                <a:gd name="T5" fmla="*/ 4 h 59"/>
                <a:gd name="T6" fmla="*/ 38 w 49"/>
                <a:gd name="T7" fmla="*/ 18 h 59"/>
                <a:gd name="T8" fmla="*/ 49 w 49"/>
                <a:gd name="T9" fmla="*/ 21 h 59"/>
                <a:gd name="T10" fmla="*/ 35 w 49"/>
                <a:gd name="T11" fmla="*/ 46 h 59"/>
                <a:gd name="T12" fmla="*/ 38 w 49"/>
                <a:gd name="T13" fmla="*/ 49 h 59"/>
                <a:gd name="T14" fmla="*/ 35 w 49"/>
                <a:gd name="T15" fmla="*/ 59 h 59"/>
                <a:gd name="T16" fmla="*/ 28 w 49"/>
                <a:gd name="T17" fmla="*/ 52 h 59"/>
                <a:gd name="T18" fmla="*/ 7 w 49"/>
                <a:gd name="T19" fmla="*/ 52 h 59"/>
                <a:gd name="T20" fmla="*/ 0 w 49"/>
                <a:gd name="T21" fmla="*/ 35 h 59"/>
                <a:gd name="T22" fmla="*/ 0 w 49"/>
                <a:gd name="T23" fmla="*/ 25 h 59"/>
                <a:gd name="T24" fmla="*/ 7 w 49"/>
                <a:gd name="T25" fmla="*/ 25 h 59"/>
                <a:gd name="T26" fmla="*/ 10 w 49"/>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59">
                  <a:moveTo>
                    <a:pt x="10" y="0"/>
                  </a:moveTo>
                  <a:lnTo>
                    <a:pt x="21" y="0"/>
                  </a:lnTo>
                  <a:lnTo>
                    <a:pt x="35" y="4"/>
                  </a:lnTo>
                  <a:lnTo>
                    <a:pt x="38" y="18"/>
                  </a:lnTo>
                  <a:lnTo>
                    <a:pt x="49" y="21"/>
                  </a:lnTo>
                  <a:lnTo>
                    <a:pt x="35" y="46"/>
                  </a:lnTo>
                  <a:lnTo>
                    <a:pt x="38" y="49"/>
                  </a:lnTo>
                  <a:lnTo>
                    <a:pt x="35" y="59"/>
                  </a:lnTo>
                  <a:lnTo>
                    <a:pt x="28" y="52"/>
                  </a:lnTo>
                  <a:lnTo>
                    <a:pt x="7" y="52"/>
                  </a:lnTo>
                  <a:lnTo>
                    <a:pt x="0" y="35"/>
                  </a:lnTo>
                  <a:lnTo>
                    <a:pt x="0" y="25"/>
                  </a:lnTo>
                  <a:lnTo>
                    <a:pt x="7" y="25"/>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05" name="Freeform 324">
              <a:extLst>
                <a:ext uri="{FF2B5EF4-FFF2-40B4-BE49-F238E27FC236}">
                  <a16:creationId xmlns:a16="http://schemas.microsoft.com/office/drawing/2014/main" id="{A19E51CE-E493-910E-97C9-A53338684034}"/>
                </a:ext>
                <a:ext uri="{C183D7F6-B498-43B3-948B-1728B52AA6E4}">
                  <adec:decorative xmlns:adec="http://schemas.microsoft.com/office/drawing/2017/decorative" val="1"/>
                </a:ext>
              </a:extLst>
            </p:cNvPr>
            <p:cNvSpPr>
              <a:spLocks/>
            </p:cNvSpPr>
            <p:nvPr/>
          </p:nvSpPr>
          <p:spPr bwMode="auto">
            <a:xfrm>
              <a:off x="8652972" y="4878003"/>
              <a:ext cx="151346" cy="273587"/>
            </a:xfrm>
            <a:custGeom>
              <a:avLst/>
              <a:gdLst>
                <a:gd name="T0" fmla="*/ 10 w 52"/>
                <a:gd name="T1" fmla="*/ 21 h 94"/>
                <a:gd name="T2" fmla="*/ 24 w 52"/>
                <a:gd name="T3" fmla="*/ 14 h 94"/>
                <a:gd name="T4" fmla="*/ 34 w 52"/>
                <a:gd name="T5" fmla="*/ 0 h 94"/>
                <a:gd name="T6" fmla="*/ 38 w 52"/>
                <a:gd name="T7" fmla="*/ 11 h 94"/>
                <a:gd name="T8" fmla="*/ 45 w 52"/>
                <a:gd name="T9" fmla="*/ 14 h 94"/>
                <a:gd name="T10" fmla="*/ 45 w 52"/>
                <a:gd name="T11" fmla="*/ 31 h 94"/>
                <a:gd name="T12" fmla="*/ 52 w 52"/>
                <a:gd name="T13" fmla="*/ 35 h 94"/>
                <a:gd name="T14" fmla="*/ 52 w 52"/>
                <a:gd name="T15" fmla="*/ 42 h 94"/>
                <a:gd name="T16" fmla="*/ 45 w 52"/>
                <a:gd name="T17" fmla="*/ 49 h 94"/>
                <a:gd name="T18" fmla="*/ 48 w 52"/>
                <a:gd name="T19" fmla="*/ 59 h 94"/>
                <a:gd name="T20" fmla="*/ 41 w 52"/>
                <a:gd name="T21" fmla="*/ 63 h 94"/>
                <a:gd name="T22" fmla="*/ 38 w 52"/>
                <a:gd name="T23" fmla="*/ 83 h 94"/>
                <a:gd name="T24" fmla="*/ 17 w 52"/>
                <a:gd name="T25" fmla="*/ 87 h 94"/>
                <a:gd name="T26" fmla="*/ 7 w 52"/>
                <a:gd name="T27" fmla="*/ 94 h 94"/>
                <a:gd name="T28" fmla="*/ 3 w 52"/>
                <a:gd name="T29" fmla="*/ 87 h 94"/>
                <a:gd name="T30" fmla="*/ 0 w 52"/>
                <a:gd name="T31" fmla="*/ 83 h 94"/>
                <a:gd name="T32" fmla="*/ 3 w 52"/>
                <a:gd name="T33" fmla="*/ 73 h 94"/>
                <a:gd name="T34" fmla="*/ 7 w 52"/>
                <a:gd name="T35" fmla="*/ 66 h 94"/>
                <a:gd name="T36" fmla="*/ 10 w 52"/>
                <a:gd name="T37" fmla="*/ 56 h 94"/>
                <a:gd name="T38" fmla="*/ 10 w 52"/>
                <a:gd name="T39" fmla="*/ 49 h 94"/>
                <a:gd name="T40" fmla="*/ 14 w 52"/>
                <a:gd name="T41" fmla="*/ 45 h 94"/>
                <a:gd name="T42" fmla="*/ 17 w 52"/>
                <a:gd name="T43" fmla="*/ 42 h 94"/>
                <a:gd name="T44" fmla="*/ 17 w 52"/>
                <a:gd name="T45" fmla="*/ 38 h 94"/>
                <a:gd name="T46" fmla="*/ 21 w 52"/>
                <a:gd name="T47" fmla="*/ 35 h 94"/>
                <a:gd name="T48" fmla="*/ 17 w 52"/>
                <a:gd name="T49" fmla="*/ 31 h 94"/>
                <a:gd name="T50" fmla="*/ 10 w 52"/>
                <a:gd name="T51" fmla="*/ 31 h 94"/>
                <a:gd name="T52" fmla="*/ 7 w 52"/>
                <a:gd name="T53" fmla="*/ 31 h 94"/>
                <a:gd name="T54" fmla="*/ 7 w 52"/>
                <a:gd name="T55" fmla="*/ 28 h 94"/>
                <a:gd name="T56" fmla="*/ 10 w 52"/>
                <a:gd name="T57" fmla="*/ 2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94">
                  <a:moveTo>
                    <a:pt x="10" y="21"/>
                  </a:moveTo>
                  <a:lnTo>
                    <a:pt x="24" y="14"/>
                  </a:lnTo>
                  <a:lnTo>
                    <a:pt x="34" y="0"/>
                  </a:lnTo>
                  <a:lnTo>
                    <a:pt x="38" y="11"/>
                  </a:lnTo>
                  <a:lnTo>
                    <a:pt x="45" y="14"/>
                  </a:lnTo>
                  <a:lnTo>
                    <a:pt x="45" y="31"/>
                  </a:lnTo>
                  <a:lnTo>
                    <a:pt x="52" y="35"/>
                  </a:lnTo>
                  <a:lnTo>
                    <a:pt x="52" y="42"/>
                  </a:lnTo>
                  <a:lnTo>
                    <a:pt x="45" y="49"/>
                  </a:lnTo>
                  <a:lnTo>
                    <a:pt x="48" y="59"/>
                  </a:lnTo>
                  <a:lnTo>
                    <a:pt x="41" y="63"/>
                  </a:lnTo>
                  <a:lnTo>
                    <a:pt x="38" y="83"/>
                  </a:lnTo>
                  <a:lnTo>
                    <a:pt x="17" y="87"/>
                  </a:lnTo>
                  <a:lnTo>
                    <a:pt x="7" y="94"/>
                  </a:lnTo>
                  <a:lnTo>
                    <a:pt x="3" y="87"/>
                  </a:lnTo>
                  <a:lnTo>
                    <a:pt x="0" y="83"/>
                  </a:lnTo>
                  <a:lnTo>
                    <a:pt x="3" y="73"/>
                  </a:lnTo>
                  <a:lnTo>
                    <a:pt x="7" y="66"/>
                  </a:lnTo>
                  <a:lnTo>
                    <a:pt x="10" y="56"/>
                  </a:lnTo>
                  <a:lnTo>
                    <a:pt x="10" y="49"/>
                  </a:lnTo>
                  <a:lnTo>
                    <a:pt x="14" y="45"/>
                  </a:lnTo>
                  <a:lnTo>
                    <a:pt x="17" y="42"/>
                  </a:lnTo>
                  <a:lnTo>
                    <a:pt x="17" y="38"/>
                  </a:lnTo>
                  <a:lnTo>
                    <a:pt x="21" y="35"/>
                  </a:lnTo>
                  <a:lnTo>
                    <a:pt x="17" y="31"/>
                  </a:lnTo>
                  <a:lnTo>
                    <a:pt x="10" y="31"/>
                  </a:lnTo>
                  <a:lnTo>
                    <a:pt x="7" y="31"/>
                  </a:lnTo>
                  <a:lnTo>
                    <a:pt x="7" y="28"/>
                  </a:lnTo>
                  <a:lnTo>
                    <a:pt x="1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06" name="Freeform 325">
              <a:extLst>
                <a:ext uri="{FF2B5EF4-FFF2-40B4-BE49-F238E27FC236}">
                  <a16:creationId xmlns:a16="http://schemas.microsoft.com/office/drawing/2014/main" id="{C41744F3-9D33-6008-4DC7-2451E89D9F01}"/>
                </a:ext>
                <a:ext uri="{C183D7F6-B498-43B3-948B-1728B52AA6E4}">
                  <adec:decorative xmlns:adec="http://schemas.microsoft.com/office/drawing/2017/decorative" val="1"/>
                </a:ext>
              </a:extLst>
            </p:cNvPr>
            <p:cNvSpPr>
              <a:spLocks/>
            </p:cNvSpPr>
            <p:nvPr/>
          </p:nvSpPr>
          <p:spPr bwMode="auto">
            <a:xfrm>
              <a:off x="8632599" y="4575311"/>
              <a:ext cx="90226" cy="130973"/>
            </a:xfrm>
            <a:custGeom>
              <a:avLst/>
              <a:gdLst>
                <a:gd name="T0" fmla="*/ 28 w 31"/>
                <a:gd name="T1" fmla="*/ 0 h 45"/>
                <a:gd name="T2" fmla="*/ 31 w 31"/>
                <a:gd name="T3" fmla="*/ 11 h 45"/>
                <a:gd name="T4" fmla="*/ 28 w 31"/>
                <a:gd name="T5" fmla="*/ 14 h 45"/>
                <a:gd name="T6" fmla="*/ 28 w 31"/>
                <a:gd name="T7" fmla="*/ 28 h 45"/>
                <a:gd name="T8" fmla="*/ 24 w 31"/>
                <a:gd name="T9" fmla="*/ 45 h 45"/>
                <a:gd name="T10" fmla="*/ 0 w 31"/>
                <a:gd name="T11" fmla="*/ 45 h 45"/>
                <a:gd name="T12" fmla="*/ 3 w 31"/>
                <a:gd name="T13" fmla="*/ 42 h 45"/>
                <a:gd name="T14" fmla="*/ 3 w 31"/>
                <a:gd name="T15" fmla="*/ 38 h 45"/>
                <a:gd name="T16" fmla="*/ 7 w 31"/>
                <a:gd name="T17" fmla="*/ 38 h 45"/>
                <a:gd name="T18" fmla="*/ 10 w 31"/>
                <a:gd name="T19" fmla="*/ 31 h 45"/>
                <a:gd name="T20" fmla="*/ 10 w 31"/>
                <a:gd name="T21" fmla="*/ 24 h 45"/>
                <a:gd name="T22" fmla="*/ 7 w 31"/>
                <a:gd name="T23" fmla="*/ 21 h 45"/>
                <a:gd name="T24" fmla="*/ 7 w 31"/>
                <a:gd name="T25" fmla="*/ 18 h 45"/>
                <a:gd name="T26" fmla="*/ 10 w 31"/>
                <a:gd name="T27" fmla="*/ 18 h 45"/>
                <a:gd name="T28" fmla="*/ 17 w 31"/>
                <a:gd name="T29" fmla="*/ 18 h 45"/>
                <a:gd name="T30" fmla="*/ 17 w 31"/>
                <a:gd name="T31" fmla="*/ 14 h 45"/>
                <a:gd name="T32" fmla="*/ 21 w 31"/>
                <a:gd name="T33" fmla="*/ 7 h 45"/>
                <a:gd name="T34" fmla="*/ 21 w 31"/>
                <a:gd name="T35" fmla="*/ 0 h 45"/>
                <a:gd name="T36" fmla="*/ 24 w 31"/>
                <a:gd name="T37" fmla="*/ 0 h 45"/>
                <a:gd name="T38" fmla="*/ 28 w 31"/>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5">
                  <a:moveTo>
                    <a:pt x="28" y="0"/>
                  </a:moveTo>
                  <a:lnTo>
                    <a:pt x="31" y="11"/>
                  </a:lnTo>
                  <a:lnTo>
                    <a:pt x="28" y="14"/>
                  </a:lnTo>
                  <a:lnTo>
                    <a:pt x="28" y="28"/>
                  </a:lnTo>
                  <a:lnTo>
                    <a:pt x="24" y="45"/>
                  </a:lnTo>
                  <a:lnTo>
                    <a:pt x="0" y="45"/>
                  </a:lnTo>
                  <a:lnTo>
                    <a:pt x="3" y="42"/>
                  </a:lnTo>
                  <a:lnTo>
                    <a:pt x="3" y="38"/>
                  </a:lnTo>
                  <a:lnTo>
                    <a:pt x="7" y="38"/>
                  </a:lnTo>
                  <a:lnTo>
                    <a:pt x="10" y="31"/>
                  </a:lnTo>
                  <a:lnTo>
                    <a:pt x="10" y="24"/>
                  </a:lnTo>
                  <a:lnTo>
                    <a:pt x="7" y="21"/>
                  </a:lnTo>
                  <a:lnTo>
                    <a:pt x="7" y="18"/>
                  </a:lnTo>
                  <a:lnTo>
                    <a:pt x="10" y="18"/>
                  </a:lnTo>
                  <a:lnTo>
                    <a:pt x="17" y="18"/>
                  </a:lnTo>
                  <a:lnTo>
                    <a:pt x="17" y="14"/>
                  </a:lnTo>
                  <a:lnTo>
                    <a:pt x="21" y="7"/>
                  </a:lnTo>
                  <a:lnTo>
                    <a:pt x="21" y="0"/>
                  </a:lnTo>
                  <a:lnTo>
                    <a:pt x="24" y="0"/>
                  </a:lnTo>
                  <a:lnTo>
                    <a:pt x="28"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7" name="Freeform 326">
              <a:extLst>
                <a:ext uri="{FF2B5EF4-FFF2-40B4-BE49-F238E27FC236}">
                  <a16:creationId xmlns:a16="http://schemas.microsoft.com/office/drawing/2014/main" id="{BEEAA9B0-A4E1-ABCF-76BD-393FD42219D7}"/>
                </a:ext>
                <a:ext uri="{C183D7F6-B498-43B3-948B-1728B52AA6E4}">
                  <adec:decorative xmlns:adec="http://schemas.microsoft.com/office/drawing/2017/decorative" val="1"/>
                </a:ext>
              </a:extLst>
            </p:cNvPr>
            <p:cNvSpPr>
              <a:spLocks/>
            </p:cNvSpPr>
            <p:nvPr/>
          </p:nvSpPr>
          <p:spPr bwMode="auto">
            <a:xfrm>
              <a:off x="8620957" y="4645162"/>
              <a:ext cx="20374" cy="32016"/>
            </a:xfrm>
            <a:custGeom>
              <a:avLst/>
              <a:gdLst>
                <a:gd name="T0" fmla="*/ 0 w 7"/>
                <a:gd name="T1" fmla="*/ 7 h 11"/>
                <a:gd name="T2" fmla="*/ 0 w 7"/>
                <a:gd name="T3" fmla="*/ 4 h 11"/>
                <a:gd name="T4" fmla="*/ 4 w 7"/>
                <a:gd name="T5" fmla="*/ 0 h 11"/>
                <a:gd name="T6" fmla="*/ 7 w 7"/>
                <a:gd name="T7" fmla="*/ 4 h 11"/>
                <a:gd name="T8" fmla="*/ 7 w 7"/>
                <a:gd name="T9" fmla="*/ 7 h 11"/>
                <a:gd name="T10" fmla="*/ 7 w 7"/>
                <a:gd name="T11" fmla="*/ 11 h 11"/>
                <a:gd name="T12" fmla="*/ 4 w 7"/>
                <a:gd name="T13" fmla="*/ 11 h 11"/>
                <a:gd name="T14" fmla="*/ 0 w 7"/>
                <a:gd name="T15" fmla="*/ 11 h 11"/>
                <a:gd name="T16" fmla="*/ 0 w 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1">
                  <a:moveTo>
                    <a:pt x="0" y="7"/>
                  </a:moveTo>
                  <a:lnTo>
                    <a:pt x="0" y="4"/>
                  </a:lnTo>
                  <a:lnTo>
                    <a:pt x="4" y="0"/>
                  </a:lnTo>
                  <a:lnTo>
                    <a:pt x="7" y="4"/>
                  </a:lnTo>
                  <a:lnTo>
                    <a:pt x="7" y="7"/>
                  </a:lnTo>
                  <a:lnTo>
                    <a:pt x="7" y="11"/>
                  </a:lnTo>
                  <a:lnTo>
                    <a:pt x="4" y="11"/>
                  </a:lnTo>
                  <a:lnTo>
                    <a:pt x="0"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8" name="Freeform 327">
              <a:extLst>
                <a:ext uri="{FF2B5EF4-FFF2-40B4-BE49-F238E27FC236}">
                  <a16:creationId xmlns:a16="http://schemas.microsoft.com/office/drawing/2014/main" id="{DB3CE3CB-5732-7018-FA82-F62B5DA178B0}"/>
                </a:ext>
                <a:ext uri="{C183D7F6-B498-43B3-948B-1728B52AA6E4}">
                  <adec:decorative xmlns:adec="http://schemas.microsoft.com/office/drawing/2017/decorative" val="1"/>
                </a:ext>
              </a:extLst>
            </p:cNvPr>
            <p:cNvSpPr>
              <a:spLocks/>
            </p:cNvSpPr>
            <p:nvPr/>
          </p:nvSpPr>
          <p:spPr bwMode="auto">
            <a:xfrm>
              <a:off x="8641331" y="4586953"/>
              <a:ext cx="40747" cy="29105"/>
            </a:xfrm>
            <a:custGeom>
              <a:avLst/>
              <a:gdLst>
                <a:gd name="T0" fmla="*/ 0 w 14"/>
                <a:gd name="T1" fmla="*/ 7 h 10"/>
                <a:gd name="T2" fmla="*/ 0 w 14"/>
                <a:gd name="T3" fmla="*/ 3 h 10"/>
                <a:gd name="T4" fmla="*/ 4 w 14"/>
                <a:gd name="T5" fmla="*/ 0 h 10"/>
                <a:gd name="T6" fmla="*/ 7 w 14"/>
                <a:gd name="T7" fmla="*/ 0 h 10"/>
                <a:gd name="T8" fmla="*/ 11 w 14"/>
                <a:gd name="T9" fmla="*/ 0 h 10"/>
                <a:gd name="T10" fmla="*/ 14 w 14"/>
                <a:gd name="T11" fmla="*/ 0 h 10"/>
                <a:gd name="T12" fmla="*/ 14 w 14"/>
                <a:gd name="T13" fmla="*/ 3 h 10"/>
                <a:gd name="T14" fmla="*/ 11 w 14"/>
                <a:gd name="T15" fmla="*/ 7 h 10"/>
                <a:gd name="T16" fmla="*/ 7 w 14"/>
                <a:gd name="T17" fmla="*/ 10 h 10"/>
                <a:gd name="T18" fmla="*/ 4 w 14"/>
                <a:gd name="T19" fmla="*/ 7 h 10"/>
                <a:gd name="T20" fmla="*/ 0 w 14"/>
                <a:gd name="T21"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0">
                  <a:moveTo>
                    <a:pt x="0" y="7"/>
                  </a:moveTo>
                  <a:lnTo>
                    <a:pt x="0" y="3"/>
                  </a:lnTo>
                  <a:lnTo>
                    <a:pt x="4" y="0"/>
                  </a:lnTo>
                  <a:lnTo>
                    <a:pt x="7" y="0"/>
                  </a:lnTo>
                  <a:lnTo>
                    <a:pt x="11" y="0"/>
                  </a:lnTo>
                  <a:lnTo>
                    <a:pt x="14" y="0"/>
                  </a:lnTo>
                  <a:lnTo>
                    <a:pt x="14" y="3"/>
                  </a:lnTo>
                  <a:lnTo>
                    <a:pt x="11" y="7"/>
                  </a:lnTo>
                  <a:lnTo>
                    <a:pt x="7" y="10"/>
                  </a:lnTo>
                  <a:lnTo>
                    <a:pt x="4" y="7"/>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09" name="Freeform 328">
              <a:extLst>
                <a:ext uri="{FF2B5EF4-FFF2-40B4-BE49-F238E27FC236}">
                  <a16:creationId xmlns:a16="http://schemas.microsoft.com/office/drawing/2014/main" id="{A8D2631E-8CEF-CCC6-C10D-AE1C33414F5E}"/>
                </a:ext>
                <a:ext uri="{C183D7F6-B498-43B3-948B-1728B52AA6E4}">
                  <adec:decorative xmlns:adec="http://schemas.microsoft.com/office/drawing/2017/decorative" val="1"/>
                </a:ext>
              </a:extLst>
            </p:cNvPr>
            <p:cNvSpPr>
              <a:spLocks/>
            </p:cNvSpPr>
            <p:nvPr/>
          </p:nvSpPr>
          <p:spPr bwMode="auto">
            <a:xfrm>
              <a:off x="8833423" y="4485085"/>
              <a:ext cx="151346" cy="192093"/>
            </a:xfrm>
            <a:custGeom>
              <a:avLst/>
              <a:gdLst>
                <a:gd name="T0" fmla="*/ 39 w 52"/>
                <a:gd name="T1" fmla="*/ 21 h 66"/>
                <a:gd name="T2" fmla="*/ 45 w 52"/>
                <a:gd name="T3" fmla="*/ 38 h 66"/>
                <a:gd name="T4" fmla="*/ 52 w 52"/>
                <a:gd name="T5" fmla="*/ 55 h 66"/>
                <a:gd name="T6" fmla="*/ 42 w 52"/>
                <a:gd name="T7" fmla="*/ 66 h 66"/>
                <a:gd name="T8" fmla="*/ 18 w 52"/>
                <a:gd name="T9" fmla="*/ 55 h 66"/>
                <a:gd name="T10" fmla="*/ 0 w 52"/>
                <a:gd name="T11" fmla="*/ 42 h 66"/>
                <a:gd name="T12" fmla="*/ 4 w 52"/>
                <a:gd name="T13" fmla="*/ 31 h 66"/>
                <a:gd name="T14" fmla="*/ 18 w 52"/>
                <a:gd name="T15" fmla="*/ 0 h 66"/>
                <a:gd name="T16" fmla="*/ 39 w 52"/>
                <a:gd name="T17"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6">
                  <a:moveTo>
                    <a:pt x="39" y="21"/>
                  </a:moveTo>
                  <a:lnTo>
                    <a:pt x="45" y="38"/>
                  </a:lnTo>
                  <a:lnTo>
                    <a:pt x="52" y="55"/>
                  </a:lnTo>
                  <a:lnTo>
                    <a:pt x="42" y="66"/>
                  </a:lnTo>
                  <a:lnTo>
                    <a:pt x="18" y="55"/>
                  </a:lnTo>
                  <a:lnTo>
                    <a:pt x="0" y="42"/>
                  </a:lnTo>
                  <a:lnTo>
                    <a:pt x="4" y="31"/>
                  </a:lnTo>
                  <a:lnTo>
                    <a:pt x="18" y="0"/>
                  </a:lnTo>
                  <a:lnTo>
                    <a:pt x="39" y="21"/>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0" name="Freeform 329">
              <a:extLst>
                <a:ext uri="{FF2B5EF4-FFF2-40B4-BE49-F238E27FC236}">
                  <a16:creationId xmlns:a16="http://schemas.microsoft.com/office/drawing/2014/main" id="{27F3C4E1-3D33-A0A0-948D-439C9C54E9C0}"/>
                </a:ext>
                <a:ext uri="{C183D7F6-B498-43B3-948B-1728B52AA6E4}">
                  <adec:decorative xmlns:adec="http://schemas.microsoft.com/office/drawing/2017/decorative" val="1"/>
                </a:ext>
              </a:extLst>
            </p:cNvPr>
            <p:cNvSpPr>
              <a:spLocks/>
            </p:cNvSpPr>
            <p:nvPr/>
          </p:nvSpPr>
          <p:spPr bwMode="auto">
            <a:xfrm>
              <a:off x="8946933" y="4464712"/>
              <a:ext cx="139704" cy="180451"/>
            </a:xfrm>
            <a:custGeom>
              <a:avLst/>
              <a:gdLst>
                <a:gd name="T0" fmla="*/ 41 w 48"/>
                <a:gd name="T1" fmla="*/ 10 h 62"/>
                <a:gd name="T2" fmla="*/ 24 w 48"/>
                <a:gd name="T3" fmla="*/ 38 h 62"/>
                <a:gd name="T4" fmla="*/ 24 w 48"/>
                <a:gd name="T5" fmla="*/ 49 h 62"/>
                <a:gd name="T6" fmla="*/ 13 w 48"/>
                <a:gd name="T7" fmla="*/ 62 h 62"/>
                <a:gd name="T8" fmla="*/ 6 w 48"/>
                <a:gd name="T9" fmla="*/ 45 h 62"/>
                <a:gd name="T10" fmla="*/ 0 w 48"/>
                <a:gd name="T11" fmla="*/ 28 h 62"/>
                <a:gd name="T12" fmla="*/ 13 w 48"/>
                <a:gd name="T13" fmla="*/ 7 h 62"/>
                <a:gd name="T14" fmla="*/ 24 w 48"/>
                <a:gd name="T15" fmla="*/ 10 h 62"/>
                <a:gd name="T16" fmla="*/ 34 w 48"/>
                <a:gd name="T17" fmla="*/ 3 h 62"/>
                <a:gd name="T18" fmla="*/ 48 w 48"/>
                <a:gd name="T19" fmla="*/ 0 h 62"/>
                <a:gd name="T20" fmla="*/ 45 w 48"/>
                <a:gd name="T21" fmla="*/ 3 h 62"/>
                <a:gd name="T22" fmla="*/ 41 w 48"/>
                <a:gd name="T23"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62">
                  <a:moveTo>
                    <a:pt x="41" y="10"/>
                  </a:moveTo>
                  <a:lnTo>
                    <a:pt x="24" y="38"/>
                  </a:lnTo>
                  <a:lnTo>
                    <a:pt x="24" y="49"/>
                  </a:lnTo>
                  <a:lnTo>
                    <a:pt x="13" y="62"/>
                  </a:lnTo>
                  <a:lnTo>
                    <a:pt x="6" y="45"/>
                  </a:lnTo>
                  <a:lnTo>
                    <a:pt x="0" y="28"/>
                  </a:lnTo>
                  <a:lnTo>
                    <a:pt x="13" y="7"/>
                  </a:lnTo>
                  <a:lnTo>
                    <a:pt x="24" y="10"/>
                  </a:lnTo>
                  <a:lnTo>
                    <a:pt x="34" y="3"/>
                  </a:lnTo>
                  <a:lnTo>
                    <a:pt x="48" y="0"/>
                  </a:lnTo>
                  <a:lnTo>
                    <a:pt x="45" y="3"/>
                  </a:lnTo>
                  <a:lnTo>
                    <a:pt x="41" y="10"/>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1" name="Freeform 330">
              <a:extLst>
                <a:ext uri="{FF2B5EF4-FFF2-40B4-BE49-F238E27FC236}">
                  <a16:creationId xmlns:a16="http://schemas.microsoft.com/office/drawing/2014/main" id="{377946AA-D628-4555-0C79-CFF722118120}"/>
                </a:ext>
                <a:ext uri="{C183D7F6-B498-43B3-948B-1728B52AA6E4}">
                  <adec:decorative xmlns:adec="http://schemas.microsoft.com/office/drawing/2017/decorative" val="1"/>
                </a:ext>
              </a:extLst>
            </p:cNvPr>
            <p:cNvSpPr>
              <a:spLocks/>
            </p:cNvSpPr>
            <p:nvPr/>
          </p:nvSpPr>
          <p:spPr bwMode="auto">
            <a:xfrm>
              <a:off x="8783945" y="4333738"/>
              <a:ext cx="151346" cy="241572"/>
            </a:xfrm>
            <a:custGeom>
              <a:avLst/>
              <a:gdLst>
                <a:gd name="T0" fmla="*/ 3 w 52"/>
                <a:gd name="T1" fmla="*/ 24 h 83"/>
                <a:gd name="T2" fmla="*/ 3 w 52"/>
                <a:gd name="T3" fmla="*/ 17 h 83"/>
                <a:gd name="T4" fmla="*/ 3 w 52"/>
                <a:gd name="T5" fmla="*/ 7 h 83"/>
                <a:gd name="T6" fmla="*/ 7 w 52"/>
                <a:gd name="T7" fmla="*/ 3 h 83"/>
                <a:gd name="T8" fmla="*/ 7 w 52"/>
                <a:gd name="T9" fmla="*/ 0 h 83"/>
                <a:gd name="T10" fmla="*/ 10 w 52"/>
                <a:gd name="T11" fmla="*/ 0 h 83"/>
                <a:gd name="T12" fmla="*/ 10 w 52"/>
                <a:gd name="T13" fmla="*/ 3 h 83"/>
                <a:gd name="T14" fmla="*/ 10 w 52"/>
                <a:gd name="T15" fmla="*/ 7 h 83"/>
                <a:gd name="T16" fmla="*/ 14 w 52"/>
                <a:gd name="T17" fmla="*/ 10 h 83"/>
                <a:gd name="T18" fmla="*/ 21 w 52"/>
                <a:gd name="T19" fmla="*/ 14 h 83"/>
                <a:gd name="T20" fmla="*/ 28 w 52"/>
                <a:gd name="T21" fmla="*/ 7 h 83"/>
                <a:gd name="T22" fmla="*/ 31 w 52"/>
                <a:gd name="T23" fmla="*/ 7 h 83"/>
                <a:gd name="T24" fmla="*/ 35 w 52"/>
                <a:gd name="T25" fmla="*/ 7 h 83"/>
                <a:gd name="T26" fmla="*/ 38 w 52"/>
                <a:gd name="T27" fmla="*/ 3 h 83"/>
                <a:gd name="T28" fmla="*/ 45 w 52"/>
                <a:gd name="T29" fmla="*/ 7 h 83"/>
                <a:gd name="T30" fmla="*/ 52 w 52"/>
                <a:gd name="T31" fmla="*/ 28 h 83"/>
                <a:gd name="T32" fmla="*/ 52 w 52"/>
                <a:gd name="T33" fmla="*/ 35 h 83"/>
                <a:gd name="T34" fmla="*/ 35 w 52"/>
                <a:gd name="T35" fmla="*/ 52 h 83"/>
                <a:gd name="T36" fmla="*/ 21 w 52"/>
                <a:gd name="T37" fmla="*/ 83 h 83"/>
                <a:gd name="T38" fmla="*/ 0 w 52"/>
                <a:gd name="T39" fmla="*/ 62 h 83"/>
                <a:gd name="T40" fmla="*/ 10 w 52"/>
                <a:gd name="T41" fmla="*/ 48 h 83"/>
                <a:gd name="T42" fmla="*/ 21 w 52"/>
                <a:gd name="T43" fmla="*/ 52 h 83"/>
                <a:gd name="T44" fmla="*/ 28 w 52"/>
                <a:gd name="T45" fmla="*/ 42 h 83"/>
                <a:gd name="T46" fmla="*/ 28 w 52"/>
                <a:gd name="T47" fmla="*/ 28 h 83"/>
                <a:gd name="T48" fmla="*/ 21 w 52"/>
                <a:gd name="T49" fmla="*/ 24 h 83"/>
                <a:gd name="T50" fmla="*/ 14 w 52"/>
                <a:gd name="T51" fmla="*/ 31 h 83"/>
                <a:gd name="T52" fmla="*/ 3 w 52"/>
                <a:gd name="T53" fmla="*/ 2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83">
                  <a:moveTo>
                    <a:pt x="3" y="24"/>
                  </a:moveTo>
                  <a:lnTo>
                    <a:pt x="3" y="17"/>
                  </a:lnTo>
                  <a:lnTo>
                    <a:pt x="3" y="7"/>
                  </a:lnTo>
                  <a:lnTo>
                    <a:pt x="7" y="3"/>
                  </a:lnTo>
                  <a:lnTo>
                    <a:pt x="7" y="0"/>
                  </a:lnTo>
                  <a:lnTo>
                    <a:pt x="10" y="0"/>
                  </a:lnTo>
                  <a:lnTo>
                    <a:pt x="10" y="3"/>
                  </a:lnTo>
                  <a:lnTo>
                    <a:pt x="10" y="7"/>
                  </a:lnTo>
                  <a:lnTo>
                    <a:pt x="14" y="10"/>
                  </a:lnTo>
                  <a:lnTo>
                    <a:pt x="21" y="14"/>
                  </a:lnTo>
                  <a:lnTo>
                    <a:pt x="28" y="7"/>
                  </a:lnTo>
                  <a:lnTo>
                    <a:pt x="31" y="7"/>
                  </a:lnTo>
                  <a:lnTo>
                    <a:pt x="35" y="7"/>
                  </a:lnTo>
                  <a:lnTo>
                    <a:pt x="38" y="3"/>
                  </a:lnTo>
                  <a:lnTo>
                    <a:pt x="45" y="7"/>
                  </a:lnTo>
                  <a:lnTo>
                    <a:pt x="52" y="28"/>
                  </a:lnTo>
                  <a:lnTo>
                    <a:pt x="52" y="35"/>
                  </a:lnTo>
                  <a:lnTo>
                    <a:pt x="35" y="52"/>
                  </a:lnTo>
                  <a:lnTo>
                    <a:pt x="21" y="83"/>
                  </a:lnTo>
                  <a:lnTo>
                    <a:pt x="0" y="62"/>
                  </a:lnTo>
                  <a:lnTo>
                    <a:pt x="10" y="48"/>
                  </a:lnTo>
                  <a:lnTo>
                    <a:pt x="21" y="52"/>
                  </a:lnTo>
                  <a:lnTo>
                    <a:pt x="28" y="42"/>
                  </a:lnTo>
                  <a:lnTo>
                    <a:pt x="28" y="28"/>
                  </a:lnTo>
                  <a:lnTo>
                    <a:pt x="21" y="24"/>
                  </a:lnTo>
                  <a:lnTo>
                    <a:pt x="14" y="31"/>
                  </a:lnTo>
                  <a:lnTo>
                    <a:pt x="3" y="2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2" name="Freeform 331">
              <a:extLst>
                <a:ext uri="{FF2B5EF4-FFF2-40B4-BE49-F238E27FC236}">
                  <a16:creationId xmlns:a16="http://schemas.microsoft.com/office/drawing/2014/main" id="{3EC78476-65A6-9408-DA50-9E6E4F16C8E0}"/>
                </a:ext>
                <a:ext uri="{C183D7F6-B498-43B3-948B-1728B52AA6E4}">
                  <adec:decorative xmlns:adec="http://schemas.microsoft.com/office/drawing/2017/decorative" val="1"/>
                </a:ext>
              </a:extLst>
            </p:cNvPr>
            <p:cNvSpPr>
              <a:spLocks/>
            </p:cNvSpPr>
            <p:nvPr/>
          </p:nvSpPr>
          <p:spPr bwMode="auto">
            <a:xfrm>
              <a:off x="8722825" y="4272618"/>
              <a:ext cx="40747" cy="32016"/>
            </a:xfrm>
            <a:custGeom>
              <a:avLst/>
              <a:gdLst>
                <a:gd name="T0" fmla="*/ 0 w 14"/>
                <a:gd name="T1" fmla="*/ 7 h 11"/>
                <a:gd name="T2" fmla="*/ 4 w 14"/>
                <a:gd name="T3" fmla="*/ 4 h 11"/>
                <a:gd name="T4" fmla="*/ 7 w 14"/>
                <a:gd name="T5" fmla="*/ 0 h 11"/>
                <a:gd name="T6" fmla="*/ 14 w 14"/>
                <a:gd name="T7" fmla="*/ 0 h 11"/>
                <a:gd name="T8" fmla="*/ 14 w 14"/>
                <a:gd name="T9" fmla="*/ 4 h 11"/>
                <a:gd name="T10" fmla="*/ 14 w 14"/>
                <a:gd name="T11" fmla="*/ 7 h 11"/>
                <a:gd name="T12" fmla="*/ 14 w 14"/>
                <a:gd name="T13" fmla="*/ 11 h 11"/>
                <a:gd name="T14" fmla="*/ 10 w 14"/>
                <a:gd name="T15" fmla="*/ 11 h 11"/>
                <a:gd name="T16" fmla="*/ 4 w 14"/>
                <a:gd name="T17" fmla="*/ 11 h 11"/>
                <a:gd name="T18" fmla="*/ 0 w 14"/>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1">
                  <a:moveTo>
                    <a:pt x="0" y="7"/>
                  </a:moveTo>
                  <a:lnTo>
                    <a:pt x="4" y="4"/>
                  </a:lnTo>
                  <a:lnTo>
                    <a:pt x="7" y="0"/>
                  </a:lnTo>
                  <a:lnTo>
                    <a:pt x="14" y="0"/>
                  </a:lnTo>
                  <a:lnTo>
                    <a:pt x="14" y="4"/>
                  </a:lnTo>
                  <a:lnTo>
                    <a:pt x="14" y="7"/>
                  </a:lnTo>
                  <a:lnTo>
                    <a:pt x="14" y="11"/>
                  </a:lnTo>
                  <a:lnTo>
                    <a:pt x="10" y="11"/>
                  </a:lnTo>
                  <a:lnTo>
                    <a:pt x="4" y="11"/>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3" name="Freeform 332">
              <a:extLst>
                <a:ext uri="{FF2B5EF4-FFF2-40B4-BE49-F238E27FC236}">
                  <a16:creationId xmlns:a16="http://schemas.microsoft.com/office/drawing/2014/main" id="{C7B2699E-5406-9085-3C72-A67091686954}"/>
                </a:ext>
                <a:ext uri="{C183D7F6-B498-43B3-948B-1728B52AA6E4}">
                  <adec:decorative xmlns:adec="http://schemas.microsoft.com/office/drawing/2017/decorative" val="1"/>
                </a:ext>
              </a:extLst>
            </p:cNvPr>
            <p:cNvSpPr>
              <a:spLocks/>
            </p:cNvSpPr>
            <p:nvPr/>
          </p:nvSpPr>
          <p:spPr bwMode="auto">
            <a:xfrm>
              <a:off x="8824693" y="4313366"/>
              <a:ext cx="40747" cy="40747"/>
            </a:xfrm>
            <a:custGeom>
              <a:avLst/>
              <a:gdLst>
                <a:gd name="T0" fmla="*/ 0 w 14"/>
                <a:gd name="T1" fmla="*/ 10 h 14"/>
                <a:gd name="T2" fmla="*/ 3 w 14"/>
                <a:gd name="T3" fmla="*/ 7 h 14"/>
                <a:gd name="T4" fmla="*/ 3 w 14"/>
                <a:gd name="T5" fmla="*/ 0 h 14"/>
                <a:gd name="T6" fmla="*/ 7 w 14"/>
                <a:gd name="T7" fmla="*/ 0 h 14"/>
                <a:gd name="T8" fmla="*/ 10 w 14"/>
                <a:gd name="T9" fmla="*/ 0 h 14"/>
                <a:gd name="T10" fmla="*/ 14 w 14"/>
                <a:gd name="T11" fmla="*/ 3 h 14"/>
                <a:gd name="T12" fmla="*/ 14 w 14"/>
                <a:gd name="T13" fmla="*/ 7 h 14"/>
                <a:gd name="T14" fmla="*/ 14 w 14"/>
                <a:gd name="T15" fmla="*/ 10 h 14"/>
                <a:gd name="T16" fmla="*/ 10 w 14"/>
                <a:gd name="T17" fmla="*/ 10 h 14"/>
                <a:gd name="T18" fmla="*/ 7 w 14"/>
                <a:gd name="T19" fmla="*/ 7 h 14"/>
                <a:gd name="T20" fmla="*/ 7 w 14"/>
                <a:gd name="T21" fmla="*/ 10 h 14"/>
                <a:gd name="T22" fmla="*/ 3 w 14"/>
                <a:gd name="T23" fmla="*/ 14 h 14"/>
                <a:gd name="T24" fmla="*/ 0 w 14"/>
                <a:gd name="T25"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4">
                  <a:moveTo>
                    <a:pt x="0" y="10"/>
                  </a:moveTo>
                  <a:lnTo>
                    <a:pt x="3" y="7"/>
                  </a:lnTo>
                  <a:lnTo>
                    <a:pt x="3" y="0"/>
                  </a:lnTo>
                  <a:lnTo>
                    <a:pt x="7" y="0"/>
                  </a:lnTo>
                  <a:lnTo>
                    <a:pt x="10" y="0"/>
                  </a:lnTo>
                  <a:lnTo>
                    <a:pt x="14" y="3"/>
                  </a:lnTo>
                  <a:lnTo>
                    <a:pt x="14" y="7"/>
                  </a:lnTo>
                  <a:lnTo>
                    <a:pt x="14" y="10"/>
                  </a:lnTo>
                  <a:lnTo>
                    <a:pt x="10" y="10"/>
                  </a:lnTo>
                  <a:lnTo>
                    <a:pt x="7" y="7"/>
                  </a:lnTo>
                  <a:lnTo>
                    <a:pt x="7" y="10"/>
                  </a:lnTo>
                  <a:lnTo>
                    <a:pt x="3" y="14"/>
                  </a:lnTo>
                  <a:lnTo>
                    <a:pt x="0" y="1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4" name="Freeform 333">
              <a:extLst>
                <a:ext uri="{FF2B5EF4-FFF2-40B4-BE49-F238E27FC236}">
                  <a16:creationId xmlns:a16="http://schemas.microsoft.com/office/drawing/2014/main" id="{26D1F7E5-F4C9-FD0C-00EA-1B2AA3BC7C80}"/>
                </a:ext>
                <a:ext uri="{C183D7F6-B498-43B3-948B-1728B52AA6E4}">
                  <adec:decorative xmlns:adec="http://schemas.microsoft.com/office/drawing/2017/decorative" val="1"/>
                </a:ext>
              </a:extLst>
            </p:cNvPr>
            <p:cNvSpPr>
              <a:spLocks/>
            </p:cNvSpPr>
            <p:nvPr/>
          </p:nvSpPr>
          <p:spPr bwMode="auto">
            <a:xfrm>
              <a:off x="8673347" y="4304634"/>
              <a:ext cx="98957" cy="98957"/>
            </a:xfrm>
            <a:custGeom>
              <a:avLst/>
              <a:gdLst>
                <a:gd name="T0" fmla="*/ 0 w 34"/>
                <a:gd name="T1" fmla="*/ 6 h 34"/>
                <a:gd name="T2" fmla="*/ 0 w 34"/>
                <a:gd name="T3" fmla="*/ 3 h 34"/>
                <a:gd name="T4" fmla="*/ 3 w 34"/>
                <a:gd name="T5" fmla="*/ 3 h 34"/>
                <a:gd name="T6" fmla="*/ 7 w 34"/>
                <a:gd name="T7" fmla="*/ 6 h 34"/>
                <a:gd name="T8" fmla="*/ 10 w 34"/>
                <a:gd name="T9" fmla="*/ 3 h 34"/>
                <a:gd name="T10" fmla="*/ 14 w 34"/>
                <a:gd name="T11" fmla="*/ 0 h 34"/>
                <a:gd name="T12" fmla="*/ 17 w 34"/>
                <a:gd name="T13" fmla="*/ 3 h 34"/>
                <a:gd name="T14" fmla="*/ 17 w 34"/>
                <a:gd name="T15" fmla="*/ 10 h 34"/>
                <a:gd name="T16" fmla="*/ 14 w 34"/>
                <a:gd name="T17" fmla="*/ 10 h 34"/>
                <a:gd name="T18" fmla="*/ 14 w 34"/>
                <a:gd name="T19" fmla="*/ 13 h 34"/>
                <a:gd name="T20" fmla="*/ 14 w 34"/>
                <a:gd name="T21" fmla="*/ 17 h 34"/>
                <a:gd name="T22" fmla="*/ 21 w 34"/>
                <a:gd name="T23" fmla="*/ 17 h 34"/>
                <a:gd name="T24" fmla="*/ 24 w 34"/>
                <a:gd name="T25" fmla="*/ 13 h 34"/>
                <a:gd name="T26" fmla="*/ 27 w 34"/>
                <a:gd name="T27" fmla="*/ 10 h 34"/>
                <a:gd name="T28" fmla="*/ 31 w 34"/>
                <a:gd name="T29" fmla="*/ 13 h 34"/>
                <a:gd name="T30" fmla="*/ 34 w 34"/>
                <a:gd name="T31" fmla="*/ 20 h 34"/>
                <a:gd name="T32" fmla="*/ 34 w 34"/>
                <a:gd name="T33" fmla="*/ 27 h 34"/>
                <a:gd name="T34" fmla="*/ 31 w 34"/>
                <a:gd name="T35" fmla="*/ 27 h 34"/>
                <a:gd name="T36" fmla="*/ 27 w 34"/>
                <a:gd name="T37" fmla="*/ 27 h 34"/>
                <a:gd name="T38" fmla="*/ 24 w 34"/>
                <a:gd name="T39" fmla="*/ 27 h 34"/>
                <a:gd name="T40" fmla="*/ 21 w 34"/>
                <a:gd name="T41" fmla="*/ 31 h 34"/>
                <a:gd name="T42" fmla="*/ 21 w 34"/>
                <a:gd name="T43" fmla="*/ 34 h 34"/>
                <a:gd name="T44" fmla="*/ 14 w 34"/>
                <a:gd name="T45" fmla="*/ 34 h 34"/>
                <a:gd name="T46" fmla="*/ 10 w 34"/>
                <a:gd name="T47" fmla="*/ 31 h 34"/>
                <a:gd name="T48" fmla="*/ 7 w 34"/>
                <a:gd name="T49" fmla="*/ 27 h 34"/>
                <a:gd name="T50" fmla="*/ 3 w 34"/>
                <a:gd name="T51" fmla="*/ 27 h 34"/>
                <a:gd name="T52" fmla="*/ 3 w 34"/>
                <a:gd name="T53" fmla="*/ 20 h 34"/>
                <a:gd name="T54" fmla="*/ 0 w 34"/>
                <a:gd name="T5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34">
                  <a:moveTo>
                    <a:pt x="0" y="6"/>
                  </a:moveTo>
                  <a:lnTo>
                    <a:pt x="0" y="3"/>
                  </a:lnTo>
                  <a:lnTo>
                    <a:pt x="3" y="3"/>
                  </a:lnTo>
                  <a:lnTo>
                    <a:pt x="7" y="6"/>
                  </a:lnTo>
                  <a:lnTo>
                    <a:pt x="10" y="3"/>
                  </a:lnTo>
                  <a:lnTo>
                    <a:pt x="14" y="0"/>
                  </a:lnTo>
                  <a:lnTo>
                    <a:pt x="17" y="3"/>
                  </a:lnTo>
                  <a:lnTo>
                    <a:pt x="17" y="10"/>
                  </a:lnTo>
                  <a:lnTo>
                    <a:pt x="14" y="10"/>
                  </a:lnTo>
                  <a:lnTo>
                    <a:pt x="14" y="13"/>
                  </a:lnTo>
                  <a:lnTo>
                    <a:pt x="14" y="17"/>
                  </a:lnTo>
                  <a:lnTo>
                    <a:pt x="21" y="17"/>
                  </a:lnTo>
                  <a:lnTo>
                    <a:pt x="24" y="13"/>
                  </a:lnTo>
                  <a:lnTo>
                    <a:pt x="27" y="10"/>
                  </a:lnTo>
                  <a:lnTo>
                    <a:pt x="31" y="13"/>
                  </a:lnTo>
                  <a:lnTo>
                    <a:pt x="34" y="20"/>
                  </a:lnTo>
                  <a:lnTo>
                    <a:pt x="34" y="27"/>
                  </a:lnTo>
                  <a:lnTo>
                    <a:pt x="31" y="27"/>
                  </a:lnTo>
                  <a:lnTo>
                    <a:pt x="27" y="27"/>
                  </a:lnTo>
                  <a:lnTo>
                    <a:pt x="24" y="27"/>
                  </a:lnTo>
                  <a:lnTo>
                    <a:pt x="21" y="31"/>
                  </a:lnTo>
                  <a:lnTo>
                    <a:pt x="21" y="34"/>
                  </a:lnTo>
                  <a:lnTo>
                    <a:pt x="14" y="34"/>
                  </a:lnTo>
                  <a:lnTo>
                    <a:pt x="10" y="31"/>
                  </a:lnTo>
                  <a:lnTo>
                    <a:pt x="7" y="27"/>
                  </a:lnTo>
                  <a:lnTo>
                    <a:pt x="3" y="27"/>
                  </a:lnTo>
                  <a:lnTo>
                    <a:pt x="3" y="20"/>
                  </a:lnTo>
                  <a:lnTo>
                    <a:pt x="0" y="6"/>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5" name="Freeform 334">
              <a:extLst>
                <a:ext uri="{FF2B5EF4-FFF2-40B4-BE49-F238E27FC236}">
                  <a16:creationId xmlns:a16="http://schemas.microsoft.com/office/drawing/2014/main" id="{5391E4AE-5178-673A-DE6B-F43410F40467}"/>
                </a:ext>
                <a:ext uri="{C183D7F6-B498-43B3-948B-1728B52AA6E4}">
                  <adec:decorative xmlns:adec="http://schemas.microsoft.com/office/drawing/2017/decorative" val="1"/>
                </a:ext>
              </a:extLst>
            </p:cNvPr>
            <p:cNvSpPr>
              <a:spLocks/>
            </p:cNvSpPr>
            <p:nvPr/>
          </p:nvSpPr>
          <p:spPr bwMode="auto">
            <a:xfrm>
              <a:off x="8693720" y="4252245"/>
              <a:ext cx="29105" cy="40747"/>
            </a:xfrm>
            <a:custGeom>
              <a:avLst/>
              <a:gdLst>
                <a:gd name="T0" fmla="*/ 0 w 10"/>
                <a:gd name="T1" fmla="*/ 11 h 14"/>
                <a:gd name="T2" fmla="*/ 7 w 10"/>
                <a:gd name="T3" fmla="*/ 0 h 14"/>
                <a:gd name="T4" fmla="*/ 10 w 10"/>
                <a:gd name="T5" fmla="*/ 0 h 14"/>
                <a:gd name="T6" fmla="*/ 10 w 10"/>
                <a:gd name="T7" fmla="*/ 7 h 14"/>
                <a:gd name="T8" fmla="*/ 7 w 10"/>
                <a:gd name="T9" fmla="*/ 11 h 14"/>
                <a:gd name="T10" fmla="*/ 7 w 10"/>
                <a:gd name="T11" fmla="*/ 14 h 14"/>
                <a:gd name="T12" fmla="*/ 3 w 10"/>
                <a:gd name="T13" fmla="*/ 14 h 14"/>
                <a:gd name="T14" fmla="*/ 0 w 10"/>
                <a:gd name="T15" fmla="*/ 14 h 14"/>
                <a:gd name="T16" fmla="*/ 0 w 10"/>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11"/>
                  </a:moveTo>
                  <a:lnTo>
                    <a:pt x="7" y="0"/>
                  </a:lnTo>
                  <a:lnTo>
                    <a:pt x="10" y="0"/>
                  </a:lnTo>
                  <a:lnTo>
                    <a:pt x="10" y="7"/>
                  </a:lnTo>
                  <a:lnTo>
                    <a:pt x="7" y="11"/>
                  </a:lnTo>
                  <a:lnTo>
                    <a:pt x="7" y="14"/>
                  </a:lnTo>
                  <a:lnTo>
                    <a:pt x="3" y="14"/>
                  </a:lnTo>
                  <a:lnTo>
                    <a:pt x="0" y="14"/>
                  </a:lnTo>
                  <a:lnTo>
                    <a:pt x="0" y="11"/>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6" name="Freeform 335">
              <a:extLst>
                <a:ext uri="{FF2B5EF4-FFF2-40B4-BE49-F238E27FC236}">
                  <a16:creationId xmlns:a16="http://schemas.microsoft.com/office/drawing/2014/main" id="{8DC5AC20-96A4-F489-0FCD-60595F633D49}"/>
                </a:ext>
                <a:ext uri="{C183D7F6-B498-43B3-948B-1728B52AA6E4}">
                  <adec:decorative xmlns:adec="http://schemas.microsoft.com/office/drawing/2017/decorative" val="1"/>
                </a:ext>
              </a:extLst>
            </p:cNvPr>
            <p:cNvSpPr>
              <a:spLocks/>
            </p:cNvSpPr>
            <p:nvPr/>
          </p:nvSpPr>
          <p:spPr bwMode="auto">
            <a:xfrm>
              <a:off x="8714094" y="4505458"/>
              <a:ext cx="130973" cy="151346"/>
            </a:xfrm>
            <a:custGeom>
              <a:avLst/>
              <a:gdLst>
                <a:gd name="T0" fmla="*/ 0 w 45"/>
                <a:gd name="T1" fmla="*/ 24 h 52"/>
                <a:gd name="T2" fmla="*/ 3 w 45"/>
                <a:gd name="T3" fmla="*/ 24 h 52"/>
                <a:gd name="T4" fmla="*/ 7 w 45"/>
                <a:gd name="T5" fmla="*/ 28 h 52"/>
                <a:gd name="T6" fmla="*/ 10 w 45"/>
                <a:gd name="T7" fmla="*/ 24 h 52"/>
                <a:gd name="T8" fmla="*/ 10 w 45"/>
                <a:gd name="T9" fmla="*/ 17 h 52"/>
                <a:gd name="T10" fmla="*/ 13 w 45"/>
                <a:gd name="T11" fmla="*/ 10 h 52"/>
                <a:gd name="T12" fmla="*/ 17 w 45"/>
                <a:gd name="T13" fmla="*/ 10 h 52"/>
                <a:gd name="T14" fmla="*/ 17 w 45"/>
                <a:gd name="T15" fmla="*/ 7 h 52"/>
                <a:gd name="T16" fmla="*/ 17 w 45"/>
                <a:gd name="T17" fmla="*/ 3 h 52"/>
                <a:gd name="T18" fmla="*/ 17 w 45"/>
                <a:gd name="T19" fmla="*/ 0 h 52"/>
                <a:gd name="T20" fmla="*/ 24 w 45"/>
                <a:gd name="T21" fmla="*/ 3 h 52"/>
                <a:gd name="T22" fmla="*/ 45 w 45"/>
                <a:gd name="T23" fmla="*/ 24 h 52"/>
                <a:gd name="T24" fmla="*/ 41 w 45"/>
                <a:gd name="T25" fmla="*/ 35 h 52"/>
                <a:gd name="T26" fmla="*/ 38 w 45"/>
                <a:gd name="T27" fmla="*/ 42 h 52"/>
                <a:gd name="T28" fmla="*/ 38 w 45"/>
                <a:gd name="T29" fmla="*/ 52 h 52"/>
                <a:gd name="T30" fmla="*/ 0 w 45"/>
                <a:gd name="T31" fmla="*/ 52 h 52"/>
                <a:gd name="T32" fmla="*/ 0 w 45"/>
                <a:gd name="T33" fmla="*/ 38 h 52"/>
                <a:gd name="T34" fmla="*/ 3 w 45"/>
                <a:gd name="T35" fmla="*/ 35 h 52"/>
                <a:gd name="T36" fmla="*/ 0 w 45"/>
                <a:gd name="T37"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52">
                  <a:moveTo>
                    <a:pt x="0" y="24"/>
                  </a:moveTo>
                  <a:lnTo>
                    <a:pt x="3" y="24"/>
                  </a:lnTo>
                  <a:lnTo>
                    <a:pt x="7" y="28"/>
                  </a:lnTo>
                  <a:lnTo>
                    <a:pt x="10" y="24"/>
                  </a:lnTo>
                  <a:lnTo>
                    <a:pt x="10" y="17"/>
                  </a:lnTo>
                  <a:lnTo>
                    <a:pt x="13" y="10"/>
                  </a:lnTo>
                  <a:lnTo>
                    <a:pt x="17" y="10"/>
                  </a:lnTo>
                  <a:lnTo>
                    <a:pt x="17" y="7"/>
                  </a:lnTo>
                  <a:lnTo>
                    <a:pt x="17" y="3"/>
                  </a:lnTo>
                  <a:lnTo>
                    <a:pt x="17" y="0"/>
                  </a:lnTo>
                  <a:lnTo>
                    <a:pt x="24" y="3"/>
                  </a:lnTo>
                  <a:lnTo>
                    <a:pt x="45" y="24"/>
                  </a:lnTo>
                  <a:lnTo>
                    <a:pt x="41" y="35"/>
                  </a:lnTo>
                  <a:lnTo>
                    <a:pt x="38" y="42"/>
                  </a:lnTo>
                  <a:lnTo>
                    <a:pt x="38" y="52"/>
                  </a:lnTo>
                  <a:lnTo>
                    <a:pt x="0" y="52"/>
                  </a:lnTo>
                  <a:lnTo>
                    <a:pt x="0" y="38"/>
                  </a:lnTo>
                  <a:lnTo>
                    <a:pt x="3" y="35"/>
                  </a:lnTo>
                  <a:lnTo>
                    <a:pt x="0" y="24"/>
                  </a:lnTo>
                  <a:close/>
                </a:path>
              </a:pathLst>
            </a:custGeom>
            <a:pattFill prst="dkHorz">
              <a:fgClr>
                <a:srgbClr val="FF0000"/>
              </a:fgClr>
              <a:bgClr>
                <a:srgbClr val="FFFF0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7" name="Freeform 336">
              <a:extLst>
                <a:ext uri="{FF2B5EF4-FFF2-40B4-BE49-F238E27FC236}">
                  <a16:creationId xmlns:a16="http://schemas.microsoft.com/office/drawing/2014/main" id="{AE00CAE9-E4F5-7827-7356-7B12DBB0EA64}"/>
                </a:ext>
                <a:ext uri="{C183D7F6-B498-43B3-948B-1728B52AA6E4}">
                  <adec:decorative xmlns:adec="http://schemas.microsoft.com/office/drawing/2017/decorative" val="1"/>
                </a:ext>
              </a:extLst>
            </p:cNvPr>
            <p:cNvSpPr>
              <a:spLocks/>
            </p:cNvSpPr>
            <p:nvPr/>
          </p:nvSpPr>
          <p:spPr bwMode="auto">
            <a:xfrm>
              <a:off x="8673346" y="4485085"/>
              <a:ext cx="20374" cy="40747"/>
            </a:xfrm>
            <a:custGeom>
              <a:avLst/>
              <a:gdLst>
                <a:gd name="T0" fmla="*/ 0 w 7"/>
                <a:gd name="T1" fmla="*/ 10 h 14"/>
                <a:gd name="T2" fmla="*/ 0 w 7"/>
                <a:gd name="T3" fmla="*/ 3 h 14"/>
                <a:gd name="T4" fmla="*/ 0 w 7"/>
                <a:gd name="T5" fmla="*/ 0 h 14"/>
                <a:gd name="T6" fmla="*/ 3 w 7"/>
                <a:gd name="T7" fmla="*/ 0 h 14"/>
                <a:gd name="T8" fmla="*/ 7 w 7"/>
                <a:gd name="T9" fmla="*/ 3 h 14"/>
                <a:gd name="T10" fmla="*/ 7 w 7"/>
                <a:gd name="T11" fmla="*/ 10 h 14"/>
                <a:gd name="T12" fmla="*/ 7 w 7"/>
                <a:gd name="T13" fmla="*/ 14 h 14"/>
                <a:gd name="T14" fmla="*/ 3 w 7"/>
                <a:gd name="T15" fmla="*/ 14 h 14"/>
                <a:gd name="T16" fmla="*/ 0 w 7"/>
                <a:gd name="T17" fmla="*/ 14 h 14"/>
                <a:gd name="T18" fmla="*/ 0 w 7"/>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0" y="10"/>
                  </a:moveTo>
                  <a:lnTo>
                    <a:pt x="0" y="3"/>
                  </a:lnTo>
                  <a:lnTo>
                    <a:pt x="0" y="0"/>
                  </a:lnTo>
                  <a:lnTo>
                    <a:pt x="3" y="0"/>
                  </a:lnTo>
                  <a:lnTo>
                    <a:pt x="7" y="3"/>
                  </a:lnTo>
                  <a:lnTo>
                    <a:pt x="7" y="10"/>
                  </a:lnTo>
                  <a:lnTo>
                    <a:pt x="7"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18" name="Freeform 337">
              <a:extLst>
                <a:ext uri="{FF2B5EF4-FFF2-40B4-BE49-F238E27FC236}">
                  <a16:creationId xmlns:a16="http://schemas.microsoft.com/office/drawing/2014/main" id="{6045320A-416F-E766-5CB4-0B6B85CFA5B2}"/>
                </a:ext>
                <a:ext uri="{C183D7F6-B498-43B3-948B-1728B52AA6E4}">
                  <adec:decorative xmlns:adec="http://schemas.microsoft.com/office/drawing/2017/decorative" val="1"/>
                </a:ext>
              </a:extLst>
            </p:cNvPr>
            <p:cNvSpPr>
              <a:spLocks/>
            </p:cNvSpPr>
            <p:nvPr/>
          </p:nvSpPr>
          <p:spPr bwMode="auto">
            <a:xfrm>
              <a:off x="8571479" y="4485085"/>
              <a:ext cx="29105" cy="29105"/>
            </a:xfrm>
            <a:custGeom>
              <a:avLst/>
              <a:gdLst>
                <a:gd name="T0" fmla="*/ 0 w 10"/>
                <a:gd name="T1" fmla="*/ 7 h 10"/>
                <a:gd name="T2" fmla="*/ 3 w 10"/>
                <a:gd name="T3" fmla="*/ 3 h 10"/>
                <a:gd name="T4" fmla="*/ 3 w 10"/>
                <a:gd name="T5" fmla="*/ 0 h 10"/>
                <a:gd name="T6" fmla="*/ 7 w 10"/>
                <a:gd name="T7" fmla="*/ 0 h 10"/>
                <a:gd name="T8" fmla="*/ 10 w 10"/>
                <a:gd name="T9" fmla="*/ 3 h 10"/>
                <a:gd name="T10" fmla="*/ 10 w 10"/>
                <a:gd name="T11" fmla="*/ 7 h 10"/>
                <a:gd name="T12" fmla="*/ 7 w 10"/>
                <a:gd name="T13" fmla="*/ 10 h 10"/>
                <a:gd name="T14" fmla="*/ 3 w 10"/>
                <a:gd name="T15" fmla="*/ 10 h 10"/>
                <a:gd name="T16" fmla="*/ 0 w 10"/>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0" y="7"/>
                  </a:moveTo>
                  <a:lnTo>
                    <a:pt x="3" y="3"/>
                  </a:lnTo>
                  <a:lnTo>
                    <a:pt x="3" y="0"/>
                  </a:lnTo>
                  <a:lnTo>
                    <a:pt x="7" y="0"/>
                  </a:lnTo>
                  <a:lnTo>
                    <a:pt x="10" y="3"/>
                  </a:lnTo>
                  <a:lnTo>
                    <a:pt x="10" y="7"/>
                  </a:lnTo>
                  <a:lnTo>
                    <a:pt x="7" y="10"/>
                  </a:lnTo>
                  <a:lnTo>
                    <a:pt x="3" y="10"/>
                  </a:lnTo>
                  <a:lnTo>
                    <a:pt x="0" y="7"/>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19" name="Freeform 338">
              <a:extLst>
                <a:ext uri="{FF2B5EF4-FFF2-40B4-BE49-F238E27FC236}">
                  <a16:creationId xmlns:a16="http://schemas.microsoft.com/office/drawing/2014/main" id="{49B8AEE5-3128-8E1E-C607-6625BA2A5FA3}"/>
                </a:ext>
                <a:ext uri="{C183D7F6-B498-43B3-948B-1728B52AA6E4}">
                  <adec:decorative xmlns:adec="http://schemas.microsoft.com/office/drawing/2017/decorative" val="1"/>
                </a:ext>
              </a:extLst>
            </p:cNvPr>
            <p:cNvSpPr>
              <a:spLocks/>
            </p:cNvSpPr>
            <p:nvPr/>
          </p:nvSpPr>
          <p:spPr bwMode="auto">
            <a:xfrm>
              <a:off x="8914917" y="4322096"/>
              <a:ext cx="203735" cy="171720"/>
            </a:xfrm>
            <a:custGeom>
              <a:avLst/>
              <a:gdLst>
                <a:gd name="T0" fmla="*/ 42 w 70"/>
                <a:gd name="T1" fmla="*/ 0 h 59"/>
                <a:gd name="T2" fmla="*/ 52 w 70"/>
                <a:gd name="T3" fmla="*/ 0 h 59"/>
                <a:gd name="T4" fmla="*/ 59 w 70"/>
                <a:gd name="T5" fmla="*/ 11 h 59"/>
                <a:gd name="T6" fmla="*/ 59 w 70"/>
                <a:gd name="T7" fmla="*/ 32 h 59"/>
                <a:gd name="T8" fmla="*/ 66 w 70"/>
                <a:gd name="T9" fmla="*/ 32 h 59"/>
                <a:gd name="T10" fmla="*/ 70 w 70"/>
                <a:gd name="T11" fmla="*/ 46 h 59"/>
                <a:gd name="T12" fmla="*/ 59 w 70"/>
                <a:gd name="T13" fmla="*/ 49 h 59"/>
                <a:gd name="T14" fmla="*/ 45 w 70"/>
                <a:gd name="T15" fmla="*/ 52 h 59"/>
                <a:gd name="T16" fmla="*/ 35 w 70"/>
                <a:gd name="T17" fmla="*/ 59 h 59"/>
                <a:gd name="T18" fmla="*/ 24 w 70"/>
                <a:gd name="T19" fmla="*/ 56 h 59"/>
                <a:gd name="T20" fmla="*/ 7 w 70"/>
                <a:gd name="T21" fmla="*/ 39 h 59"/>
                <a:gd name="T22" fmla="*/ 7 w 70"/>
                <a:gd name="T23" fmla="*/ 32 h 59"/>
                <a:gd name="T24" fmla="*/ 0 w 70"/>
                <a:gd name="T25" fmla="*/ 11 h 59"/>
                <a:gd name="T26" fmla="*/ 17 w 70"/>
                <a:gd name="T27" fmla="*/ 14 h 59"/>
                <a:gd name="T28" fmla="*/ 17 w 70"/>
                <a:gd name="T29" fmla="*/ 18 h 59"/>
                <a:gd name="T30" fmla="*/ 24 w 70"/>
                <a:gd name="T31" fmla="*/ 18 h 59"/>
                <a:gd name="T32" fmla="*/ 24 w 70"/>
                <a:gd name="T33" fmla="*/ 14 h 59"/>
                <a:gd name="T34" fmla="*/ 28 w 70"/>
                <a:gd name="T35" fmla="*/ 14 h 59"/>
                <a:gd name="T36" fmla="*/ 31 w 70"/>
                <a:gd name="T37" fmla="*/ 4 h 59"/>
                <a:gd name="T38" fmla="*/ 38 w 70"/>
                <a:gd name="T39" fmla="*/ 4 h 59"/>
                <a:gd name="T40" fmla="*/ 42 w 70"/>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59">
                  <a:moveTo>
                    <a:pt x="42" y="0"/>
                  </a:moveTo>
                  <a:lnTo>
                    <a:pt x="52" y="0"/>
                  </a:lnTo>
                  <a:lnTo>
                    <a:pt x="59" y="11"/>
                  </a:lnTo>
                  <a:lnTo>
                    <a:pt x="59" y="32"/>
                  </a:lnTo>
                  <a:lnTo>
                    <a:pt x="66" y="32"/>
                  </a:lnTo>
                  <a:lnTo>
                    <a:pt x="70" y="46"/>
                  </a:lnTo>
                  <a:lnTo>
                    <a:pt x="59" y="49"/>
                  </a:lnTo>
                  <a:lnTo>
                    <a:pt x="45" y="52"/>
                  </a:lnTo>
                  <a:lnTo>
                    <a:pt x="35" y="59"/>
                  </a:lnTo>
                  <a:lnTo>
                    <a:pt x="24" y="56"/>
                  </a:lnTo>
                  <a:lnTo>
                    <a:pt x="7" y="39"/>
                  </a:lnTo>
                  <a:lnTo>
                    <a:pt x="7" y="32"/>
                  </a:lnTo>
                  <a:lnTo>
                    <a:pt x="0" y="11"/>
                  </a:lnTo>
                  <a:lnTo>
                    <a:pt x="17" y="14"/>
                  </a:lnTo>
                  <a:lnTo>
                    <a:pt x="17" y="18"/>
                  </a:lnTo>
                  <a:lnTo>
                    <a:pt x="24" y="18"/>
                  </a:lnTo>
                  <a:lnTo>
                    <a:pt x="24" y="14"/>
                  </a:lnTo>
                  <a:lnTo>
                    <a:pt x="28" y="14"/>
                  </a:lnTo>
                  <a:lnTo>
                    <a:pt x="31" y="4"/>
                  </a:lnTo>
                  <a:lnTo>
                    <a:pt x="38" y="4"/>
                  </a:lnTo>
                  <a:lnTo>
                    <a:pt x="42" y="0"/>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0" name="Freeform 339">
              <a:extLst>
                <a:ext uri="{FF2B5EF4-FFF2-40B4-BE49-F238E27FC236}">
                  <a16:creationId xmlns:a16="http://schemas.microsoft.com/office/drawing/2014/main" id="{359451E9-3961-52A9-9B67-15F19922983C}"/>
                </a:ext>
                <a:ext uri="{C183D7F6-B498-43B3-948B-1728B52AA6E4}">
                  <adec:decorative xmlns:adec="http://schemas.microsoft.com/office/drawing/2017/decorative" val="1"/>
                </a:ext>
              </a:extLst>
            </p:cNvPr>
            <p:cNvSpPr>
              <a:spLocks/>
            </p:cNvSpPr>
            <p:nvPr/>
          </p:nvSpPr>
          <p:spPr bwMode="auto">
            <a:xfrm>
              <a:off x="8914917" y="4272619"/>
              <a:ext cx="49479" cy="40747"/>
            </a:xfrm>
            <a:custGeom>
              <a:avLst/>
              <a:gdLst>
                <a:gd name="T0" fmla="*/ 0 w 17"/>
                <a:gd name="T1" fmla="*/ 14 h 14"/>
                <a:gd name="T2" fmla="*/ 0 w 17"/>
                <a:gd name="T3" fmla="*/ 11 h 14"/>
                <a:gd name="T4" fmla="*/ 4 w 17"/>
                <a:gd name="T5" fmla="*/ 7 h 14"/>
                <a:gd name="T6" fmla="*/ 7 w 17"/>
                <a:gd name="T7" fmla="*/ 4 h 14"/>
                <a:gd name="T8" fmla="*/ 11 w 17"/>
                <a:gd name="T9" fmla="*/ 0 h 14"/>
                <a:gd name="T10" fmla="*/ 14 w 17"/>
                <a:gd name="T11" fmla="*/ 4 h 14"/>
                <a:gd name="T12" fmla="*/ 17 w 17"/>
                <a:gd name="T13" fmla="*/ 4 h 14"/>
                <a:gd name="T14" fmla="*/ 14 w 17"/>
                <a:gd name="T15" fmla="*/ 7 h 14"/>
                <a:gd name="T16" fmla="*/ 7 w 17"/>
                <a:gd name="T17" fmla="*/ 11 h 14"/>
                <a:gd name="T18" fmla="*/ 4 w 17"/>
                <a:gd name="T19" fmla="*/ 14 h 14"/>
                <a:gd name="T20" fmla="*/ 0 w 17"/>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4">
                  <a:moveTo>
                    <a:pt x="0" y="14"/>
                  </a:moveTo>
                  <a:lnTo>
                    <a:pt x="0" y="11"/>
                  </a:lnTo>
                  <a:lnTo>
                    <a:pt x="4" y="7"/>
                  </a:lnTo>
                  <a:lnTo>
                    <a:pt x="7" y="4"/>
                  </a:lnTo>
                  <a:lnTo>
                    <a:pt x="11" y="0"/>
                  </a:lnTo>
                  <a:lnTo>
                    <a:pt x="14" y="4"/>
                  </a:lnTo>
                  <a:lnTo>
                    <a:pt x="17" y="4"/>
                  </a:lnTo>
                  <a:lnTo>
                    <a:pt x="14" y="7"/>
                  </a:lnTo>
                  <a:lnTo>
                    <a:pt x="7" y="11"/>
                  </a:lnTo>
                  <a:lnTo>
                    <a:pt x="4" y="14"/>
                  </a:lnTo>
                  <a:lnTo>
                    <a:pt x="0"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1" name="Freeform 340">
              <a:extLst>
                <a:ext uri="{FF2B5EF4-FFF2-40B4-BE49-F238E27FC236}">
                  <a16:creationId xmlns:a16="http://schemas.microsoft.com/office/drawing/2014/main" id="{8D321E75-A10B-34D5-AB6C-D9DE3527A8DD}"/>
                </a:ext>
                <a:ext uri="{C183D7F6-B498-43B3-948B-1728B52AA6E4}">
                  <adec:decorative xmlns:adec="http://schemas.microsoft.com/office/drawing/2017/decorative" val="1"/>
                </a:ext>
              </a:extLst>
            </p:cNvPr>
            <p:cNvSpPr>
              <a:spLocks/>
            </p:cNvSpPr>
            <p:nvPr/>
          </p:nvSpPr>
          <p:spPr bwMode="auto">
            <a:xfrm>
              <a:off x="8874169" y="4223140"/>
              <a:ext cx="20374" cy="29105"/>
            </a:xfrm>
            <a:custGeom>
              <a:avLst/>
              <a:gdLst>
                <a:gd name="T0" fmla="*/ 0 w 7"/>
                <a:gd name="T1" fmla="*/ 3 h 10"/>
                <a:gd name="T2" fmla="*/ 4 w 7"/>
                <a:gd name="T3" fmla="*/ 0 h 10"/>
                <a:gd name="T4" fmla="*/ 7 w 7"/>
                <a:gd name="T5" fmla="*/ 3 h 10"/>
                <a:gd name="T6" fmla="*/ 7 w 7"/>
                <a:gd name="T7" fmla="*/ 7 h 10"/>
                <a:gd name="T8" fmla="*/ 7 w 7"/>
                <a:gd name="T9" fmla="*/ 10 h 10"/>
                <a:gd name="T10" fmla="*/ 4 w 7"/>
                <a:gd name="T11" fmla="*/ 10 h 10"/>
                <a:gd name="T12" fmla="*/ 0 w 7"/>
                <a:gd name="T13" fmla="*/ 10 h 10"/>
                <a:gd name="T14" fmla="*/ 0 w 7"/>
                <a:gd name="T15" fmla="*/ 7 h 10"/>
                <a:gd name="T16" fmla="*/ 0 w 7"/>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0" y="3"/>
                  </a:moveTo>
                  <a:lnTo>
                    <a:pt x="4" y="0"/>
                  </a:lnTo>
                  <a:lnTo>
                    <a:pt x="7" y="3"/>
                  </a:lnTo>
                  <a:lnTo>
                    <a:pt x="7" y="7"/>
                  </a:lnTo>
                  <a:lnTo>
                    <a:pt x="7" y="10"/>
                  </a:lnTo>
                  <a:lnTo>
                    <a:pt x="4" y="10"/>
                  </a:lnTo>
                  <a:lnTo>
                    <a:pt x="0" y="10"/>
                  </a:lnTo>
                  <a:lnTo>
                    <a:pt x="0" y="7"/>
                  </a:lnTo>
                  <a:lnTo>
                    <a:pt x="0" y="3"/>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2" name="Freeform 341">
              <a:extLst>
                <a:ext uri="{FF2B5EF4-FFF2-40B4-BE49-F238E27FC236}">
                  <a16:creationId xmlns:a16="http://schemas.microsoft.com/office/drawing/2014/main" id="{3A43BA78-0145-E9A2-2287-98782DA8148C}"/>
                </a:ext>
                <a:ext uri="{C183D7F6-B498-43B3-948B-1728B52AA6E4}">
                  <adec:decorative xmlns:adec="http://schemas.microsoft.com/office/drawing/2017/decorative" val="1"/>
                </a:ext>
              </a:extLst>
            </p:cNvPr>
            <p:cNvSpPr>
              <a:spLocks/>
            </p:cNvSpPr>
            <p:nvPr/>
          </p:nvSpPr>
          <p:spPr bwMode="auto">
            <a:xfrm>
              <a:off x="8926558" y="4313366"/>
              <a:ext cx="69852" cy="40747"/>
            </a:xfrm>
            <a:custGeom>
              <a:avLst/>
              <a:gdLst>
                <a:gd name="T0" fmla="*/ 13 w 24"/>
                <a:gd name="T1" fmla="*/ 14 h 14"/>
                <a:gd name="T2" fmla="*/ 10 w 24"/>
                <a:gd name="T3" fmla="*/ 14 h 14"/>
                <a:gd name="T4" fmla="*/ 7 w 24"/>
                <a:gd name="T5" fmla="*/ 10 h 14"/>
                <a:gd name="T6" fmla="*/ 3 w 24"/>
                <a:gd name="T7" fmla="*/ 10 h 14"/>
                <a:gd name="T8" fmla="*/ 0 w 24"/>
                <a:gd name="T9" fmla="*/ 10 h 14"/>
                <a:gd name="T10" fmla="*/ 0 w 24"/>
                <a:gd name="T11" fmla="*/ 7 h 14"/>
                <a:gd name="T12" fmla="*/ 3 w 24"/>
                <a:gd name="T13" fmla="*/ 3 h 14"/>
                <a:gd name="T14" fmla="*/ 7 w 24"/>
                <a:gd name="T15" fmla="*/ 0 h 14"/>
                <a:gd name="T16" fmla="*/ 10 w 24"/>
                <a:gd name="T17" fmla="*/ 0 h 14"/>
                <a:gd name="T18" fmla="*/ 13 w 24"/>
                <a:gd name="T19" fmla="*/ 3 h 14"/>
                <a:gd name="T20" fmla="*/ 17 w 24"/>
                <a:gd name="T21" fmla="*/ 3 h 14"/>
                <a:gd name="T22" fmla="*/ 20 w 24"/>
                <a:gd name="T23" fmla="*/ 0 h 14"/>
                <a:gd name="T24" fmla="*/ 24 w 24"/>
                <a:gd name="T25" fmla="*/ 0 h 14"/>
                <a:gd name="T26" fmla="*/ 24 w 24"/>
                <a:gd name="T27" fmla="*/ 7 h 14"/>
                <a:gd name="T28" fmla="*/ 20 w 24"/>
                <a:gd name="T29" fmla="*/ 10 h 14"/>
                <a:gd name="T30" fmla="*/ 20 w 24"/>
                <a:gd name="T31" fmla="*/ 14 h 14"/>
                <a:gd name="T32" fmla="*/ 17 w 24"/>
                <a:gd name="T33" fmla="*/ 14 h 14"/>
                <a:gd name="T34" fmla="*/ 13 w 24"/>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14">
                  <a:moveTo>
                    <a:pt x="13" y="14"/>
                  </a:moveTo>
                  <a:lnTo>
                    <a:pt x="10" y="14"/>
                  </a:lnTo>
                  <a:lnTo>
                    <a:pt x="7" y="10"/>
                  </a:lnTo>
                  <a:lnTo>
                    <a:pt x="3" y="10"/>
                  </a:lnTo>
                  <a:lnTo>
                    <a:pt x="0" y="10"/>
                  </a:lnTo>
                  <a:lnTo>
                    <a:pt x="0" y="7"/>
                  </a:lnTo>
                  <a:lnTo>
                    <a:pt x="3" y="3"/>
                  </a:lnTo>
                  <a:lnTo>
                    <a:pt x="7" y="0"/>
                  </a:lnTo>
                  <a:lnTo>
                    <a:pt x="10" y="0"/>
                  </a:lnTo>
                  <a:lnTo>
                    <a:pt x="13" y="3"/>
                  </a:lnTo>
                  <a:lnTo>
                    <a:pt x="17" y="3"/>
                  </a:lnTo>
                  <a:lnTo>
                    <a:pt x="20" y="0"/>
                  </a:lnTo>
                  <a:lnTo>
                    <a:pt x="24" y="0"/>
                  </a:lnTo>
                  <a:lnTo>
                    <a:pt x="24" y="7"/>
                  </a:lnTo>
                  <a:lnTo>
                    <a:pt x="20" y="10"/>
                  </a:lnTo>
                  <a:lnTo>
                    <a:pt x="20" y="14"/>
                  </a:lnTo>
                  <a:lnTo>
                    <a:pt x="17" y="14"/>
                  </a:lnTo>
                  <a:lnTo>
                    <a:pt x="13" y="1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
          <p:nvSpPr>
            <p:cNvPr id="723" name="Freeform 342">
              <a:extLst>
                <a:ext uri="{FF2B5EF4-FFF2-40B4-BE49-F238E27FC236}">
                  <a16:creationId xmlns:a16="http://schemas.microsoft.com/office/drawing/2014/main" id="{0EDDB22A-B57E-FFE8-CA2C-1FF2F51BA60F}"/>
                </a:ext>
                <a:ext uri="{C183D7F6-B498-43B3-948B-1728B52AA6E4}">
                  <adec:decorative xmlns:adec="http://schemas.microsoft.com/office/drawing/2017/decorative" val="1"/>
                </a:ext>
              </a:extLst>
            </p:cNvPr>
            <p:cNvSpPr>
              <a:spLocks/>
            </p:cNvSpPr>
            <p:nvPr/>
          </p:nvSpPr>
          <p:spPr bwMode="auto">
            <a:xfrm>
              <a:off x="8743199" y="4403591"/>
              <a:ext cx="122241" cy="110599"/>
            </a:xfrm>
            <a:custGeom>
              <a:avLst/>
              <a:gdLst>
                <a:gd name="T0" fmla="*/ 42 w 42"/>
                <a:gd name="T1" fmla="*/ 4 h 38"/>
                <a:gd name="T2" fmla="*/ 35 w 42"/>
                <a:gd name="T3" fmla="*/ 0 h 38"/>
                <a:gd name="T4" fmla="*/ 28 w 42"/>
                <a:gd name="T5" fmla="*/ 7 h 38"/>
                <a:gd name="T6" fmla="*/ 17 w 42"/>
                <a:gd name="T7" fmla="*/ 0 h 38"/>
                <a:gd name="T8" fmla="*/ 14 w 42"/>
                <a:gd name="T9" fmla="*/ 0 h 38"/>
                <a:gd name="T10" fmla="*/ 14 w 42"/>
                <a:gd name="T11" fmla="*/ 4 h 38"/>
                <a:gd name="T12" fmla="*/ 14 w 42"/>
                <a:gd name="T13" fmla="*/ 7 h 38"/>
                <a:gd name="T14" fmla="*/ 14 w 42"/>
                <a:gd name="T15" fmla="*/ 11 h 38"/>
                <a:gd name="T16" fmla="*/ 21 w 42"/>
                <a:gd name="T17" fmla="*/ 14 h 38"/>
                <a:gd name="T18" fmla="*/ 21 w 42"/>
                <a:gd name="T19" fmla="*/ 18 h 38"/>
                <a:gd name="T20" fmla="*/ 21 w 42"/>
                <a:gd name="T21" fmla="*/ 21 h 38"/>
                <a:gd name="T22" fmla="*/ 21 w 42"/>
                <a:gd name="T23" fmla="*/ 24 h 38"/>
                <a:gd name="T24" fmla="*/ 17 w 42"/>
                <a:gd name="T25" fmla="*/ 24 h 38"/>
                <a:gd name="T26" fmla="*/ 14 w 42"/>
                <a:gd name="T27" fmla="*/ 21 h 38"/>
                <a:gd name="T28" fmla="*/ 10 w 42"/>
                <a:gd name="T29" fmla="*/ 24 h 38"/>
                <a:gd name="T30" fmla="*/ 7 w 42"/>
                <a:gd name="T31" fmla="*/ 24 h 38"/>
                <a:gd name="T32" fmla="*/ 7 w 42"/>
                <a:gd name="T33" fmla="*/ 21 h 38"/>
                <a:gd name="T34" fmla="*/ 3 w 42"/>
                <a:gd name="T35" fmla="*/ 18 h 38"/>
                <a:gd name="T36" fmla="*/ 0 w 42"/>
                <a:gd name="T37" fmla="*/ 18 h 38"/>
                <a:gd name="T38" fmla="*/ 0 w 42"/>
                <a:gd name="T39" fmla="*/ 21 h 38"/>
                <a:gd name="T40" fmla="*/ 0 w 42"/>
                <a:gd name="T41" fmla="*/ 24 h 38"/>
                <a:gd name="T42" fmla="*/ 0 w 42"/>
                <a:gd name="T43" fmla="*/ 28 h 38"/>
                <a:gd name="T44" fmla="*/ 3 w 42"/>
                <a:gd name="T45" fmla="*/ 28 h 38"/>
                <a:gd name="T46" fmla="*/ 3 w 42"/>
                <a:gd name="T47" fmla="*/ 31 h 38"/>
                <a:gd name="T48" fmla="*/ 7 w 42"/>
                <a:gd name="T49" fmla="*/ 31 h 38"/>
                <a:gd name="T50" fmla="*/ 7 w 42"/>
                <a:gd name="T51" fmla="*/ 35 h 38"/>
                <a:gd name="T52" fmla="*/ 14 w 42"/>
                <a:gd name="T53" fmla="*/ 38 h 38"/>
                <a:gd name="T54" fmla="*/ 24 w 42"/>
                <a:gd name="T55" fmla="*/ 24 h 38"/>
                <a:gd name="T56" fmla="*/ 35 w 42"/>
                <a:gd name="T57" fmla="*/ 28 h 38"/>
                <a:gd name="T58" fmla="*/ 42 w 42"/>
                <a:gd name="T59" fmla="*/ 18 h 38"/>
                <a:gd name="T60" fmla="*/ 42 w 42"/>
                <a:gd name="T6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38">
                  <a:moveTo>
                    <a:pt x="42" y="4"/>
                  </a:moveTo>
                  <a:lnTo>
                    <a:pt x="35" y="0"/>
                  </a:lnTo>
                  <a:lnTo>
                    <a:pt x="28" y="7"/>
                  </a:lnTo>
                  <a:lnTo>
                    <a:pt x="17" y="0"/>
                  </a:lnTo>
                  <a:lnTo>
                    <a:pt x="14" y="0"/>
                  </a:lnTo>
                  <a:lnTo>
                    <a:pt x="14" y="4"/>
                  </a:lnTo>
                  <a:lnTo>
                    <a:pt x="14" y="7"/>
                  </a:lnTo>
                  <a:lnTo>
                    <a:pt x="14" y="11"/>
                  </a:lnTo>
                  <a:lnTo>
                    <a:pt x="21" y="14"/>
                  </a:lnTo>
                  <a:lnTo>
                    <a:pt x="21" y="18"/>
                  </a:lnTo>
                  <a:lnTo>
                    <a:pt x="21" y="21"/>
                  </a:lnTo>
                  <a:lnTo>
                    <a:pt x="21" y="24"/>
                  </a:lnTo>
                  <a:lnTo>
                    <a:pt x="17" y="24"/>
                  </a:lnTo>
                  <a:lnTo>
                    <a:pt x="14" y="21"/>
                  </a:lnTo>
                  <a:lnTo>
                    <a:pt x="10" y="24"/>
                  </a:lnTo>
                  <a:lnTo>
                    <a:pt x="7" y="24"/>
                  </a:lnTo>
                  <a:lnTo>
                    <a:pt x="7" y="21"/>
                  </a:lnTo>
                  <a:lnTo>
                    <a:pt x="3" y="18"/>
                  </a:lnTo>
                  <a:lnTo>
                    <a:pt x="0" y="18"/>
                  </a:lnTo>
                  <a:lnTo>
                    <a:pt x="0" y="21"/>
                  </a:lnTo>
                  <a:lnTo>
                    <a:pt x="0" y="24"/>
                  </a:lnTo>
                  <a:lnTo>
                    <a:pt x="0" y="28"/>
                  </a:lnTo>
                  <a:lnTo>
                    <a:pt x="3" y="28"/>
                  </a:lnTo>
                  <a:lnTo>
                    <a:pt x="3" y="31"/>
                  </a:lnTo>
                  <a:lnTo>
                    <a:pt x="7" y="31"/>
                  </a:lnTo>
                  <a:lnTo>
                    <a:pt x="7" y="35"/>
                  </a:lnTo>
                  <a:lnTo>
                    <a:pt x="14" y="38"/>
                  </a:lnTo>
                  <a:lnTo>
                    <a:pt x="24" y="24"/>
                  </a:lnTo>
                  <a:lnTo>
                    <a:pt x="35" y="28"/>
                  </a:lnTo>
                  <a:lnTo>
                    <a:pt x="42" y="18"/>
                  </a:lnTo>
                  <a:lnTo>
                    <a:pt x="42" y="4"/>
                  </a:lnTo>
                  <a:close/>
                </a:path>
              </a:pathLst>
            </a:custGeom>
            <a:pattFill prst="wdUpDiag">
              <a:fgClr>
                <a:schemeClr val="tx1"/>
              </a:fgClr>
              <a:bgClr>
                <a:srgbClr val="92D050"/>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sz="1800"/>
            </a:p>
          </p:txBody>
        </p:sp>
        <p:sp>
          <p:nvSpPr>
            <p:cNvPr id="724" name="Freeform 343">
              <a:extLst>
                <a:ext uri="{FF2B5EF4-FFF2-40B4-BE49-F238E27FC236}">
                  <a16:creationId xmlns:a16="http://schemas.microsoft.com/office/drawing/2014/main" id="{7B7D0D16-E02D-FD86-5CA2-5207F74B71DE}"/>
                </a:ext>
                <a:ext uri="{C183D7F6-B498-43B3-948B-1728B52AA6E4}">
                  <adec:decorative xmlns:adec="http://schemas.microsoft.com/office/drawing/2017/decorative" val="1"/>
                </a:ext>
              </a:extLst>
            </p:cNvPr>
            <p:cNvSpPr>
              <a:spLocks/>
            </p:cNvSpPr>
            <p:nvPr/>
          </p:nvSpPr>
          <p:spPr bwMode="auto">
            <a:xfrm>
              <a:off x="8885812" y="4435607"/>
              <a:ext cx="98957" cy="110599"/>
            </a:xfrm>
            <a:custGeom>
              <a:avLst/>
              <a:gdLst>
                <a:gd name="T0" fmla="*/ 34 w 34"/>
                <a:gd name="T1" fmla="*/ 17 h 38"/>
                <a:gd name="T2" fmla="*/ 17 w 34"/>
                <a:gd name="T3" fmla="*/ 0 h 38"/>
                <a:gd name="T4" fmla="*/ 0 w 34"/>
                <a:gd name="T5" fmla="*/ 17 h 38"/>
                <a:gd name="T6" fmla="*/ 21 w 34"/>
                <a:gd name="T7" fmla="*/ 38 h 38"/>
                <a:gd name="T8" fmla="*/ 34 w 34"/>
                <a:gd name="T9" fmla="*/ 17 h 38"/>
              </a:gdLst>
              <a:ahLst/>
              <a:cxnLst>
                <a:cxn ang="0">
                  <a:pos x="T0" y="T1"/>
                </a:cxn>
                <a:cxn ang="0">
                  <a:pos x="T2" y="T3"/>
                </a:cxn>
                <a:cxn ang="0">
                  <a:pos x="T4" y="T5"/>
                </a:cxn>
                <a:cxn ang="0">
                  <a:pos x="T6" y="T7"/>
                </a:cxn>
                <a:cxn ang="0">
                  <a:pos x="T8" y="T9"/>
                </a:cxn>
              </a:cxnLst>
              <a:rect l="0" t="0" r="r" b="b"/>
              <a:pathLst>
                <a:path w="34" h="38">
                  <a:moveTo>
                    <a:pt x="34" y="17"/>
                  </a:moveTo>
                  <a:lnTo>
                    <a:pt x="17" y="0"/>
                  </a:lnTo>
                  <a:lnTo>
                    <a:pt x="0" y="17"/>
                  </a:lnTo>
                  <a:lnTo>
                    <a:pt x="21" y="38"/>
                  </a:lnTo>
                  <a:lnTo>
                    <a:pt x="34"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725" name="Freeform 344">
              <a:extLst>
                <a:ext uri="{FF2B5EF4-FFF2-40B4-BE49-F238E27FC236}">
                  <a16:creationId xmlns:a16="http://schemas.microsoft.com/office/drawing/2014/main" id="{737CABAF-58BB-5A90-E077-DAC2B7EBCD5D}"/>
                </a:ext>
                <a:ext uri="{C183D7F6-B498-43B3-948B-1728B52AA6E4}">
                  <adec:decorative xmlns:adec="http://schemas.microsoft.com/office/drawing/2017/decorative" val="1"/>
                </a:ext>
              </a:extLst>
            </p:cNvPr>
            <p:cNvSpPr>
              <a:spLocks/>
            </p:cNvSpPr>
            <p:nvPr/>
          </p:nvSpPr>
          <p:spPr bwMode="auto">
            <a:xfrm>
              <a:off x="8734466" y="5989812"/>
              <a:ext cx="151346" cy="81494"/>
            </a:xfrm>
            <a:custGeom>
              <a:avLst/>
              <a:gdLst>
                <a:gd name="T0" fmla="*/ 0 w 52"/>
                <a:gd name="T1" fmla="*/ 17 h 28"/>
                <a:gd name="T2" fmla="*/ 3 w 52"/>
                <a:gd name="T3" fmla="*/ 17 h 28"/>
                <a:gd name="T4" fmla="*/ 6 w 52"/>
                <a:gd name="T5" fmla="*/ 14 h 28"/>
                <a:gd name="T6" fmla="*/ 6 w 52"/>
                <a:gd name="T7" fmla="*/ 7 h 28"/>
                <a:gd name="T8" fmla="*/ 13 w 52"/>
                <a:gd name="T9" fmla="*/ 10 h 28"/>
                <a:gd name="T10" fmla="*/ 20 w 52"/>
                <a:gd name="T11" fmla="*/ 3 h 28"/>
                <a:gd name="T12" fmla="*/ 31 w 52"/>
                <a:gd name="T13" fmla="*/ 14 h 28"/>
                <a:gd name="T14" fmla="*/ 48 w 52"/>
                <a:gd name="T15" fmla="*/ 0 h 28"/>
                <a:gd name="T16" fmla="*/ 52 w 52"/>
                <a:gd name="T17" fmla="*/ 0 h 28"/>
                <a:gd name="T18" fmla="*/ 48 w 52"/>
                <a:gd name="T19" fmla="*/ 7 h 28"/>
                <a:gd name="T20" fmla="*/ 38 w 52"/>
                <a:gd name="T21" fmla="*/ 24 h 28"/>
                <a:gd name="T22" fmla="*/ 34 w 52"/>
                <a:gd name="T23" fmla="*/ 24 h 28"/>
                <a:gd name="T24" fmla="*/ 24 w 52"/>
                <a:gd name="T25" fmla="*/ 28 h 28"/>
                <a:gd name="T26" fmla="*/ 20 w 52"/>
                <a:gd name="T27" fmla="*/ 28 h 28"/>
                <a:gd name="T28" fmla="*/ 17 w 52"/>
                <a:gd name="T29" fmla="*/ 28 h 28"/>
                <a:gd name="T30" fmla="*/ 13 w 52"/>
                <a:gd name="T31" fmla="*/ 28 h 28"/>
                <a:gd name="T32" fmla="*/ 0 w 52"/>
                <a:gd name="T33" fmla="*/ 24 h 28"/>
                <a:gd name="T34" fmla="*/ 0 w 52"/>
                <a:gd name="T35"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28">
                  <a:moveTo>
                    <a:pt x="0" y="17"/>
                  </a:moveTo>
                  <a:lnTo>
                    <a:pt x="3" y="17"/>
                  </a:lnTo>
                  <a:lnTo>
                    <a:pt x="6" y="14"/>
                  </a:lnTo>
                  <a:lnTo>
                    <a:pt x="6" y="7"/>
                  </a:lnTo>
                  <a:lnTo>
                    <a:pt x="13" y="10"/>
                  </a:lnTo>
                  <a:lnTo>
                    <a:pt x="20" y="3"/>
                  </a:lnTo>
                  <a:lnTo>
                    <a:pt x="31" y="14"/>
                  </a:lnTo>
                  <a:lnTo>
                    <a:pt x="48" y="0"/>
                  </a:lnTo>
                  <a:lnTo>
                    <a:pt x="52" y="0"/>
                  </a:lnTo>
                  <a:lnTo>
                    <a:pt x="48" y="7"/>
                  </a:lnTo>
                  <a:lnTo>
                    <a:pt x="38" y="24"/>
                  </a:lnTo>
                  <a:lnTo>
                    <a:pt x="34" y="24"/>
                  </a:lnTo>
                  <a:lnTo>
                    <a:pt x="24" y="28"/>
                  </a:lnTo>
                  <a:lnTo>
                    <a:pt x="20" y="28"/>
                  </a:lnTo>
                  <a:lnTo>
                    <a:pt x="17" y="28"/>
                  </a:lnTo>
                  <a:lnTo>
                    <a:pt x="13" y="28"/>
                  </a:lnTo>
                  <a:lnTo>
                    <a:pt x="0" y="24"/>
                  </a:lnTo>
                  <a:lnTo>
                    <a:pt x="0" y="1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6" name="Freeform 345">
              <a:extLst>
                <a:ext uri="{FF2B5EF4-FFF2-40B4-BE49-F238E27FC236}">
                  <a16:creationId xmlns:a16="http://schemas.microsoft.com/office/drawing/2014/main" id="{5B751DB8-EB82-9FEF-A99F-FD0485AE1476}"/>
                </a:ext>
                <a:ext uri="{C183D7F6-B498-43B3-948B-1728B52AA6E4}">
                  <adec:decorative xmlns:adec="http://schemas.microsoft.com/office/drawing/2017/decorative" val="1"/>
                </a:ext>
              </a:extLst>
            </p:cNvPr>
            <p:cNvSpPr>
              <a:spLocks/>
            </p:cNvSpPr>
            <p:nvPr/>
          </p:nvSpPr>
          <p:spPr bwMode="auto">
            <a:xfrm>
              <a:off x="8792677" y="5928690"/>
              <a:ext cx="154257" cy="101868"/>
            </a:xfrm>
            <a:custGeom>
              <a:avLst/>
              <a:gdLst>
                <a:gd name="T0" fmla="*/ 32 w 53"/>
                <a:gd name="T1" fmla="*/ 21 h 35"/>
                <a:gd name="T2" fmla="*/ 28 w 53"/>
                <a:gd name="T3" fmla="*/ 21 h 35"/>
                <a:gd name="T4" fmla="*/ 11 w 53"/>
                <a:gd name="T5" fmla="*/ 35 h 35"/>
                <a:gd name="T6" fmla="*/ 0 w 53"/>
                <a:gd name="T7" fmla="*/ 24 h 35"/>
                <a:gd name="T8" fmla="*/ 4 w 53"/>
                <a:gd name="T9" fmla="*/ 21 h 35"/>
                <a:gd name="T10" fmla="*/ 14 w 53"/>
                <a:gd name="T11" fmla="*/ 10 h 35"/>
                <a:gd name="T12" fmla="*/ 39 w 53"/>
                <a:gd name="T13" fmla="*/ 3 h 35"/>
                <a:gd name="T14" fmla="*/ 53 w 53"/>
                <a:gd name="T15" fmla="*/ 0 h 35"/>
                <a:gd name="T16" fmla="*/ 32 w 53"/>
                <a:gd name="T17"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5">
                  <a:moveTo>
                    <a:pt x="32" y="21"/>
                  </a:moveTo>
                  <a:lnTo>
                    <a:pt x="28" y="21"/>
                  </a:lnTo>
                  <a:lnTo>
                    <a:pt x="11" y="35"/>
                  </a:lnTo>
                  <a:lnTo>
                    <a:pt x="0" y="24"/>
                  </a:lnTo>
                  <a:lnTo>
                    <a:pt x="4" y="21"/>
                  </a:lnTo>
                  <a:lnTo>
                    <a:pt x="14" y="10"/>
                  </a:lnTo>
                  <a:lnTo>
                    <a:pt x="39" y="3"/>
                  </a:lnTo>
                  <a:lnTo>
                    <a:pt x="53" y="0"/>
                  </a:lnTo>
                  <a:lnTo>
                    <a:pt x="32"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7" name="Freeform 346">
              <a:extLst>
                <a:ext uri="{FF2B5EF4-FFF2-40B4-BE49-F238E27FC236}">
                  <a16:creationId xmlns:a16="http://schemas.microsoft.com/office/drawing/2014/main" id="{E4041ED1-8394-A737-F73C-580366887822}"/>
                </a:ext>
                <a:ext uri="{C183D7F6-B498-43B3-948B-1728B52AA6E4}">
                  <adec:decorative xmlns:adec="http://schemas.microsoft.com/office/drawing/2017/decorative" val="1"/>
                </a:ext>
              </a:extLst>
            </p:cNvPr>
            <p:cNvSpPr>
              <a:spLocks/>
            </p:cNvSpPr>
            <p:nvPr/>
          </p:nvSpPr>
          <p:spPr bwMode="auto">
            <a:xfrm>
              <a:off x="8845065" y="5928690"/>
              <a:ext cx="101868" cy="151346"/>
            </a:xfrm>
            <a:custGeom>
              <a:avLst/>
              <a:gdLst>
                <a:gd name="T0" fmla="*/ 21 w 35"/>
                <a:gd name="T1" fmla="*/ 35 h 52"/>
                <a:gd name="T2" fmla="*/ 10 w 35"/>
                <a:gd name="T3" fmla="*/ 52 h 52"/>
                <a:gd name="T4" fmla="*/ 0 w 35"/>
                <a:gd name="T5" fmla="*/ 45 h 52"/>
                <a:gd name="T6" fmla="*/ 10 w 35"/>
                <a:gd name="T7" fmla="*/ 28 h 52"/>
                <a:gd name="T8" fmla="*/ 14 w 35"/>
                <a:gd name="T9" fmla="*/ 21 h 52"/>
                <a:gd name="T10" fmla="*/ 35 w 35"/>
                <a:gd name="T11" fmla="*/ 0 h 52"/>
                <a:gd name="T12" fmla="*/ 28 w 35"/>
                <a:gd name="T13" fmla="*/ 21 h 52"/>
                <a:gd name="T14" fmla="*/ 21 w 35"/>
                <a:gd name="T15" fmla="*/ 35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2">
                  <a:moveTo>
                    <a:pt x="21" y="35"/>
                  </a:moveTo>
                  <a:lnTo>
                    <a:pt x="10" y="52"/>
                  </a:lnTo>
                  <a:lnTo>
                    <a:pt x="0" y="45"/>
                  </a:lnTo>
                  <a:lnTo>
                    <a:pt x="10" y="28"/>
                  </a:lnTo>
                  <a:lnTo>
                    <a:pt x="14" y="21"/>
                  </a:lnTo>
                  <a:lnTo>
                    <a:pt x="35" y="0"/>
                  </a:lnTo>
                  <a:lnTo>
                    <a:pt x="28" y="21"/>
                  </a:lnTo>
                  <a:lnTo>
                    <a:pt x="21" y="3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8" name="Freeform 347">
              <a:extLst>
                <a:ext uri="{FF2B5EF4-FFF2-40B4-BE49-F238E27FC236}">
                  <a16:creationId xmlns:a16="http://schemas.microsoft.com/office/drawing/2014/main" id="{16A1B042-2ACB-E8AC-615B-AE40B828777E}"/>
                </a:ext>
                <a:ext uri="{C183D7F6-B498-43B3-948B-1728B52AA6E4}">
                  <adec:decorative xmlns:adec="http://schemas.microsoft.com/office/drawing/2017/decorative" val="1"/>
                </a:ext>
              </a:extLst>
            </p:cNvPr>
            <p:cNvSpPr>
              <a:spLocks/>
            </p:cNvSpPr>
            <p:nvPr/>
          </p:nvSpPr>
          <p:spPr bwMode="auto">
            <a:xfrm>
              <a:off x="8620957" y="5978170"/>
              <a:ext cx="101868" cy="93136"/>
            </a:xfrm>
            <a:custGeom>
              <a:avLst/>
              <a:gdLst>
                <a:gd name="T0" fmla="*/ 0 w 35"/>
                <a:gd name="T1" fmla="*/ 0 h 32"/>
                <a:gd name="T2" fmla="*/ 11 w 35"/>
                <a:gd name="T3" fmla="*/ 0 h 32"/>
                <a:gd name="T4" fmla="*/ 18 w 35"/>
                <a:gd name="T5" fmla="*/ 4 h 32"/>
                <a:gd name="T6" fmla="*/ 28 w 35"/>
                <a:gd name="T7" fmla="*/ 7 h 32"/>
                <a:gd name="T8" fmla="*/ 35 w 35"/>
                <a:gd name="T9" fmla="*/ 11 h 32"/>
                <a:gd name="T10" fmla="*/ 28 w 35"/>
                <a:gd name="T11" fmla="*/ 14 h 32"/>
                <a:gd name="T12" fmla="*/ 28 w 35"/>
                <a:gd name="T13" fmla="*/ 21 h 32"/>
                <a:gd name="T14" fmla="*/ 25 w 35"/>
                <a:gd name="T15" fmla="*/ 28 h 32"/>
                <a:gd name="T16" fmla="*/ 25 w 35"/>
                <a:gd name="T17" fmla="*/ 32 h 32"/>
                <a:gd name="T18" fmla="*/ 18 w 35"/>
                <a:gd name="T19" fmla="*/ 28 h 32"/>
                <a:gd name="T20" fmla="*/ 14 w 35"/>
                <a:gd name="T21" fmla="*/ 25 h 32"/>
                <a:gd name="T22" fmla="*/ 14 w 35"/>
                <a:gd name="T23" fmla="*/ 18 h 32"/>
                <a:gd name="T24" fmla="*/ 11 w 35"/>
                <a:gd name="T25" fmla="*/ 14 h 32"/>
                <a:gd name="T26" fmla="*/ 7 w 35"/>
                <a:gd name="T27" fmla="*/ 11 h 32"/>
                <a:gd name="T28" fmla="*/ 4 w 35"/>
                <a:gd name="T29" fmla="*/ 7 h 32"/>
                <a:gd name="T30" fmla="*/ 4 w 35"/>
                <a:gd name="T31" fmla="*/ 4 h 32"/>
                <a:gd name="T32" fmla="*/ 0 w 35"/>
                <a:gd name="T3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2">
                  <a:moveTo>
                    <a:pt x="0" y="0"/>
                  </a:moveTo>
                  <a:lnTo>
                    <a:pt x="11" y="0"/>
                  </a:lnTo>
                  <a:lnTo>
                    <a:pt x="18" y="4"/>
                  </a:lnTo>
                  <a:lnTo>
                    <a:pt x="28" y="7"/>
                  </a:lnTo>
                  <a:lnTo>
                    <a:pt x="35" y="11"/>
                  </a:lnTo>
                  <a:lnTo>
                    <a:pt x="28" y="14"/>
                  </a:lnTo>
                  <a:lnTo>
                    <a:pt x="28" y="21"/>
                  </a:lnTo>
                  <a:lnTo>
                    <a:pt x="25" y="28"/>
                  </a:lnTo>
                  <a:lnTo>
                    <a:pt x="25" y="32"/>
                  </a:lnTo>
                  <a:lnTo>
                    <a:pt x="18" y="28"/>
                  </a:lnTo>
                  <a:lnTo>
                    <a:pt x="14" y="25"/>
                  </a:lnTo>
                  <a:lnTo>
                    <a:pt x="14" y="18"/>
                  </a:lnTo>
                  <a:lnTo>
                    <a:pt x="11" y="14"/>
                  </a:lnTo>
                  <a:lnTo>
                    <a:pt x="7" y="11"/>
                  </a:lnTo>
                  <a:lnTo>
                    <a:pt x="4" y="7"/>
                  </a:lnTo>
                  <a:lnTo>
                    <a:pt x="4" y="4"/>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29" name="Freeform 348">
              <a:extLst>
                <a:ext uri="{FF2B5EF4-FFF2-40B4-BE49-F238E27FC236}">
                  <a16:creationId xmlns:a16="http://schemas.microsoft.com/office/drawing/2014/main" id="{FB2D4DCE-D28C-FDBC-AE0D-9DE1E161CC00}"/>
                </a:ext>
                <a:ext uri="{C183D7F6-B498-43B3-948B-1728B52AA6E4}">
                  <adec:decorative xmlns:adec="http://schemas.microsoft.com/office/drawing/2017/decorative" val="1"/>
                </a:ext>
              </a:extLst>
            </p:cNvPr>
            <p:cNvSpPr>
              <a:spLocks/>
            </p:cNvSpPr>
            <p:nvPr/>
          </p:nvSpPr>
          <p:spPr bwMode="auto">
            <a:xfrm>
              <a:off x="8743199" y="5818092"/>
              <a:ext cx="203735" cy="200825"/>
            </a:xfrm>
            <a:custGeom>
              <a:avLst/>
              <a:gdLst>
                <a:gd name="T0" fmla="*/ 38 w 70"/>
                <a:gd name="T1" fmla="*/ 0 h 69"/>
                <a:gd name="T2" fmla="*/ 42 w 70"/>
                <a:gd name="T3" fmla="*/ 7 h 69"/>
                <a:gd name="T4" fmla="*/ 56 w 70"/>
                <a:gd name="T5" fmla="*/ 28 h 69"/>
                <a:gd name="T6" fmla="*/ 70 w 70"/>
                <a:gd name="T7" fmla="*/ 38 h 69"/>
                <a:gd name="T8" fmla="*/ 56 w 70"/>
                <a:gd name="T9" fmla="*/ 41 h 69"/>
                <a:gd name="T10" fmla="*/ 31 w 70"/>
                <a:gd name="T11" fmla="*/ 48 h 69"/>
                <a:gd name="T12" fmla="*/ 21 w 70"/>
                <a:gd name="T13" fmla="*/ 59 h 69"/>
                <a:gd name="T14" fmla="*/ 17 w 70"/>
                <a:gd name="T15" fmla="*/ 62 h 69"/>
                <a:gd name="T16" fmla="*/ 10 w 70"/>
                <a:gd name="T17" fmla="*/ 69 h 69"/>
                <a:gd name="T18" fmla="*/ 3 w 70"/>
                <a:gd name="T19" fmla="*/ 66 h 69"/>
                <a:gd name="T20" fmla="*/ 3 w 70"/>
                <a:gd name="T21" fmla="*/ 62 h 69"/>
                <a:gd name="T22" fmla="*/ 0 w 70"/>
                <a:gd name="T23" fmla="*/ 62 h 69"/>
                <a:gd name="T24" fmla="*/ 0 w 70"/>
                <a:gd name="T25" fmla="*/ 48 h 69"/>
                <a:gd name="T26" fmla="*/ 0 w 70"/>
                <a:gd name="T27" fmla="*/ 31 h 69"/>
                <a:gd name="T28" fmla="*/ 28 w 70"/>
                <a:gd name="T29" fmla="*/ 14 h 69"/>
                <a:gd name="T30" fmla="*/ 38 w 70"/>
                <a:gd name="T3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9">
                  <a:moveTo>
                    <a:pt x="38" y="0"/>
                  </a:moveTo>
                  <a:lnTo>
                    <a:pt x="42" y="7"/>
                  </a:lnTo>
                  <a:lnTo>
                    <a:pt x="56" y="28"/>
                  </a:lnTo>
                  <a:lnTo>
                    <a:pt x="70" y="38"/>
                  </a:lnTo>
                  <a:lnTo>
                    <a:pt x="56" y="41"/>
                  </a:lnTo>
                  <a:lnTo>
                    <a:pt x="31" y="48"/>
                  </a:lnTo>
                  <a:lnTo>
                    <a:pt x="21" y="59"/>
                  </a:lnTo>
                  <a:lnTo>
                    <a:pt x="17" y="62"/>
                  </a:lnTo>
                  <a:lnTo>
                    <a:pt x="10" y="69"/>
                  </a:lnTo>
                  <a:lnTo>
                    <a:pt x="3" y="66"/>
                  </a:lnTo>
                  <a:lnTo>
                    <a:pt x="3" y="62"/>
                  </a:lnTo>
                  <a:lnTo>
                    <a:pt x="0" y="62"/>
                  </a:lnTo>
                  <a:lnTo>
                    <a:pt x="0" y="48"/>
                  </a:lnTo>
                  <a:lnTo>
                    <a:pt x="0" y="31"/>
                  </a:lnTo>
                  <a:lnTo>
                    <a:pt x="28" y="14"/>
                  </a:lnTo>
                  <a:lnTo>
                    <a:pt x="38"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0" name="Freeform 349">
              <a:extLst>
                <a:ext uri="{FF2B5EF4-FFF2-40B4-BE49-F238E27FC236}">
                  <a16:creationId xmlns:a16="http://schemas.microsoft.com/office/drawing/2014/main" id="{CA95E06C-EC27-4FC3-9908-7F5F51E1FF4F}"/>
                </a:ext>
                <a:ext uri="{C183D7F6-B498-43B3-948B-1728B52AA6E4}">
                  <adec:decorative xmlns:adec="http://schemas.microsoft.com/office/drawing/2017/decorative" val="1"/>
                </a:ext>
              </a:extLst>
            </p:cNvPr>
            <p:cNvSpPr>
              <a:spLocks/>
            </p:cNvSpPr>
            <p:nvPr/>
          </p:nvSpPr>
          <p:spPr bwMode="auto">
            <a:xfrm>
              <a:off x="8673346" y="5908318"/>
              <a:ext cx="69852" cy="101868"/>
            </a:xfrm>
            <a:custGeom>
              <a:avLst/>
              <a:gdLst>
                <a:gd name="T0" fmla="*/ 24 w 24"/>
                <a:gd name="T1" fmla="*/ 0 h 35"/>
                <a:gd name="T2" fmla="*/ 24 w 24"/>
                <a:gd name="T3" fmla="*/ 17 h 35"/>
                <a:gd name="T4" fmla="*/ 24 w 24"/>
                <a:gd name="T5" fmla="*/ 31 h 35"/>
                <a:gd name="T6" fmla="*/ 21 w 24"/>
                <a:gd name="T7" fmla="*/ 31 h 35"/>
                <a:gd name="T8" fmla="*/ 17 w 24"/>
                <a:gd name="T9" fmla="*/ 35 h 35"/>
                <a:gd name="T10" fmla="*/ 10 w 24"/>
                <a:gd name="T11" fmla="*/ 31 h 35"/>
                <a:gd name="T12" fmla="*/ 0 w 24"/>
                <a:gd name="T13" fmla="*/ 28 h 35"/>
                <a:gd name="T14" fmla="*/ 0 w 24"/>
                <a:gd name="T15" fmla="*/ 7 h 35"/>
                <a:gd name="T16" fmla="*/ 21 w 24"/>
                <a:gd name="T17" fmla="*/ 0 h 35"/>
                <a:gd name="T18" fmla="*/ 24 w 2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5">
                  <a:moveTo>
                    <a:pt x="24" y="0"/>
                  </a:moveTo>
                  <a:lnTo>
                    <a:pt x="24" y="17"/>
                  </a:lnTo>
                  <a:lnTo>
                    <a:pt x="24" y="31"/>
                  </a:lnTo>
                  <a:lnTo>
                    <a:pt x="21" y="31"/>
                  </a:lnTo>
                  <a:lnTo>
                    <a:pt x="17" y="35"/>
                  </a:lnTo>
                  <a:lnTo>
                    <a:pt x="10" y="31"/>
                  </a:lnTo>
                  <a:lnTo>
                    <a:pt x="0" y="28"/>
                  </a:lnTo>
                  <a:lnTo>
                    <a:pt x="0" y="7"/>
                  </a:lnTo>
                  <a:lnTo>
                    <a:pt x="21" y="0"/>
                  </a:lnTo>
                  <a:lnTo>
                    <a:pt x="2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1" name="Freeform 350">
              <a:extLst>
                <a:ext uri="{FF2B5EF4-FFF2-40B4-BE49-F238E27FC236}">
                  <a16:creationId xmlns:a16="http://schemas.microsoft.com/office/drawing/2014/main" id="{ADD540E1-A8CB-358E-F701-3FA1B245D6CF}"/>
                </a:ext>
                <a:ext uri="{C183D7F6-B498-43B3-948B-1728B52AA6E4}">
                  <adec:decorative xmlns:adec="http://schemas.microsoft.com/office/drawing/2017/decorative" val="1"/>
                </a:ext>
              </a:extLst>
            </p:cNvPr>
            <p:cNvSpPr>
              <a:spLocks/>
            </p:cNvSpPr>
            <p:nvPr/>
          </p:nvSpPr>
          <p:spPr bwMode="auto">
            <a:xfrm>
              <a:off x="8824693" y="5928690"/>
              <a:ext cx="130973" cy="253214"/>
            </a:xfrm>
            <a:custGeom>
              <a:avLst/>
              <a:gdLst>
                <a:gd name="T0" fmla="*/ 0 w 45"/>
                <a:gd name="T1" fmla="*/ 62 h 87"/>
                <a:gd name="T2" fmla="*/ 14 w 45"/>
                <a:gd name="T3" fmla="*/ 62 h 87"/>
                <a:gd name="T4" fmla="*/ 17 w 45"/>
                <a:gd name="T5" fmla="*/ 52 h 87"/>
                <a:gd name="T6" fmla="*/ 28 w 45"/>
                <a:gd name="T7" fmla="*/ 35 h 87"/>
                <a:gd name="T8" fmla="*/ 35 w 45"/>
                <a:gd name="T9" fmla="*/ 21 h 87"/>
                <a:gd name="T10" fmla="*/ 42 w 45"/>
                <a:gd name="T11" fmla="*/ 0 h 87"/>
                <a:gd name="T12" fmla="*/ 45 w 45"/>
                <a:gd name="T13" fmla="*/ 24 h 87"/>
                <a:gd name="T14" fmla="*/ 31 w 45"/>
                <a:gd name="T15" fmla="*/ 62 h 87"/>
                <a:gd name="T16" fmla="*/ 21 w 45"/>
                <a:gd name="T17" fmla="*/ 73 h 87"/>
                <a:gd name="T18" fmla="*/ 24 w 45"/>
                <a:gd name="T19" fmla="*/ 83 h 87"/>
                <a:gd name="T20" fmla="*/ 21 w 45"/>
                <a:gd name="T21" fmla="*/ 87 h 87"/>
                <a:gd name="T22" fmla="*/ 17 w 45"/>
                <a:gd name="T23" fmla="*/ 87 h 87"/>
                <a:gd name="T24" fmla="*/ 14 w 45"/>
                <a:gd name="T25" fmla="*/ 87 h 87"/>
                <a:gd name="T26" fmla="*/ 10 w 45"/>
                <a:gd name="T27" fmla="*/ 83 h 87"/>
                <a:gd name="T28" fmla="*/ 7 w 45"/>
                <a:gd name="T29" fmla="*/ 80 h 87"/>
                <a:gd name="T30" fmla="*/ 3 w 45"/>
                <a:gd name="T31" fmla="*/ 80 h 87"/>
                <a:gd name="T32" fmla="*/ 0 w 45"/>
                <a:gd name="T33" fmla="*/ 80 h 87"/>
                <a:gd name="T34" fmla="*/ 0 w 45"/>
                <a:gd name="T35" fmla="*/ 76 h 87"/>
                <a:gd name="T36" fmla="*/ 0 w 45"/>
                <a:gd name="T37" fmla="*/ 69 h 87"/>
                <a:gd name="T38" fmla="*/ 0 w 45"/>
                <a:gd name="T39" fmla="*/ 66 h 87"/>
                <a:gd name="T40" fmla="*/ 0 w 45"/>
                <a:gd name="T41"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87">
                  <a:moveTo>
                    <a:pt x="0" y="62"/>
                  </a:moveTo>
                  <a:lnTo>
                    <a:pt x="14" y="62"/>
                  </a:lnTo>
                  <a:lnTo>
                    <a:pt x="17" y="52"/>
                  </a:lnTo>
                  <a:lnTo>
                    <a:pt x="28" y="35"/>
                  </a:lnTo>
                  <a:lnTo>
                    <a:pt x="35" y="21"/>
                  </a:lnTo>
                  <a:lnTo>
                    <a:pt x="42" y="0"/>
                  </a:lnTo>
                  <a:lnTo>
                    <a:pt x="45" y="24"/>
                  </a:lnTo>
                  <a:lnTo>
                    <a:pt x="31" y="62"/>
                  </a:lnTo>
                  <a:lnTo>
                    <a:pt x="21" y="73"/>
                  </a:lnTo>
                  <a:lnTo>
                    <a:pt x="24" y="83"/>
                  </a:lnTo>
                  <a:lnTo>
                    <a:pt x="21" y="87"/>
                  </a:lnTo>
                  <a:lnTo>
                    <a:pt x="17" y="87"/>
                  </a:lnTo>
                  <a:lnTo>
                    <a:pt x="14" y="87"/>
                  </a:lnTo>
                  <a:lnTo>
                    <a:pt x="10" y="83"/>
                  </a:lnTo>
                  <a:lnTo>
                    <a:pt x="7" y="80"/>
                  </a:lnTo>
                  <a:lnTo>
                    <a:pt x="3" y="80"/>
                  </a:lnTo>
                  <a:lnTo>
                    <a:pt x="0" y="80"/>
                  </a:lnTo>
                  <a:lnTo>
                    <a:pt x="0" y="76"/>
                  </a:lnTo>
                  <a:lnTo>
                    <a:pt x="0" y="69"/>
                  </a:lnTo>
                  <a:lnTo>
                    <a:pt x="0" y="66"/>
                  </a:lnTo>
                  <a:lnTo>
                    <a:pt x="0" y="62"/>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2" name="Freeform 351">
              <a:extLst>
                <a:ext uri="{FF2B5EF4-FFF2-40B4-BE49-F238E27FC236}">
                  <a16:creationId xmlns:a16="http://schemas.microsoft.com/office/drawing/2014/main" id="{DE7B0454-DED9-9530-B80E-59F21401A62C}"/>
                </a:ext>
                <a:ext uri="{C183D7F6-B498-43B3-948B-1728B52AA6E4}">
                  <adec:decorative xmlns:adec="http://schemas.microsoft.com/office/drawing/2017/decorative" val="1"/>
                </a:ext>
              </a:extLst>
            </p:cNvPr>
            <p:cNvSpPr>
              <a:spLocks/>
            </p:cNvSpPr>
            <p:nvPr/>
          </p:nvSpPr>
          <p:spPr bwMode="auto">
            <a:xfrm>
              <a:off x="8600584" y="6010185"/>
              <a:ext cx="40747" cy="61121"/>
            </a:xfrm>
            <a:custGeom>
              <a:avLst/>
              <a:gdLst>
                <a:gd name="T0" fmla="*/ 14 w 14"/>
                <a:gd name="T1" fmla="*/ 14 h 21"/>
                <a:gd name="T2" fmla="*/ 14 w 14"/>
                <a:gd name="T3" fmla="*/ 17 h 21"/>
                <a:gd name="T4" fmla="*/ 14 w 14"/>
                <a:gd name="T5" fmla="*/ 21 h 21"/>
                <a:gd name="T6" fmla="*/ 11 w 14"/>
                <a:gd name="T7" fmla="*/ 21 h 21"/>
                <a:gd name="T8" fmla="*/ 4 w 14"/>
                <a:gd name="T9" fmla="*/ 17 h 21"/>
                <a:gd name="T10" fmla="*/ 0 w 14"/>
                <a:gd name="T11" fmla="*/ 10 h 21"/>
                <a:gd name="T12" fmla="*/ 0 w 14"/>
                <a:gd name="T13" fmla="*/ 7 h 21"/>
                <a:gd name="T14" fmla="*/ 0 w 14"/>
                <a:gd name="T15" fmla="*/ 3 h 21"/>
                <a:gd name="T16" fmla="*/ 4 w 14"/>
                <a:gd name="T17" fmla="*/ 0 h 21"/>
                <a:gd name="T18" fmla="*/ 11 w 14"/>
                <a:gd name="T19" fmla="*/ 3 h 21"/>
                <a:gd name="T20" fmla="*/ 14 w 14"/>
                <a:gd name="T21" fmla="*/ 10 h 21"/>
                <a:gd name="T22" fmla="*/ 14 w 14"/>
                <a:gd name="T2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14" y="14"/>
                  </a:moveTo>
                  <a:lnTo>
                    <a:pt x="14" y="17"/>
                  </a:lnTo>
                  <a:lnTo>
                    <a:pt x="14" y="21"/>
                  </a:lnTo>
                  <a:lnTo>
                    <a:pt x="11" y="21"/>
                  </a:lnTo>
                  <a:lnTo>
                    <a:pt x="4" y="17"/>
                  </a:lnTo>
                  <a:lnTo>
                    <a:pt x="0" y="10"/>
                  </a:lnTo>
                  <a:lnTo>
                    <a:pt x="0" y="7"/>
                  </a:lnTo>
                  <a:lnTo>
                    <a:pt x="0" y="3"/>
                  </a:lnTo>
                  <a:lnTo>
                    <a:pt x="4" y="0"/>
                  </a:lnTo>
                  <a:lnTo>
                    <a:pt x="11" y="3"/>
                  </a:lnTo>
                  <a:lnTo>
                    <a:pt x="14" y="10"/>
                  </a:lnTo>
                  <a:lnTo>
                    <a:pt x="14"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3" name="Freeform 352">
              <a:extLst>
                <a:ext uri="{FF2B5EF4-FFF2-40B4-BE49-F238E27FC236}">
                  <a16:creationId xmlns:a16="http://schemas.microsoft.com/office/drawing/2014/main" id="{A08D87E0-67C4-FD7E-D067-91F2C9A95E07}"/>
                </a:ext>
                <a:ext uri="{C183D7F6-B498-43B3-948B-1728B52AA6E4}">
                  <adec:decorative xmlns:adec="http://schemas.microsoft.com/office/drawing/2017/decorative" val="1"/>
                </a:ext>
              </a:extLst>
            </p:cNvPr>
            <p:cNvSpPr>
              <a:spLocks/>
            </p:cNvSpPr>
            <p:nvPr/>
          </p:nvSpPr>
          <p:spPr bwMode="auto">
            <a:xfrm>
              <a:off x="8559836" y="6010185"/>
              <a:ext cx="32016" cy="49479"/>
            </a:xfrm>
            <a:custGeom>
              <a:avLst/>
              <a:gdLst>
                <a:gd name="T0" fmla="*/ 0 w 11"/>
                <a:gd name="T1" fmla="*/ 0 h 17"/>
                <a:gd name="T2" fmla="*/ 4 w 11"/>
                <a:gd name="T3" fmla="*/ 0 h 17"/>
                <a:gd name="T4" fmla="*/ 7 w 11"/>
                <a:gd name="T5" fmla="*/ 3 h 17"/>
                <a:gd name="T6" fmla="*/ 11 w 11"/>
                <a:gd name="T7" fmla="*/ 10 h 17"/>
                <a:gd name="T8" fmla="*/ 11 w 11"/>
                <a:gd name="T9" fmla="*/ 17 h 17"/>
                <a:gd name="T10" fmla="*/ 7 w 11"/>
                <a:gd name="T11" fmla="*/ 17 h 17"/>
                <a:gd name="T12" fmla="*/ 4 w 11"/>
                <a:gd name="T13" fmla="*/ 17 h 17"/>
                <a:gd name="T14" fmla="*/ 4 w 11"/>
                <a:gd name="T15" fmla="*/ 14 h 17"/>
                <a:gd name="T16" fmla="*/ 0 w 11"/>
                <a:gd name="T17" fmla="*/ 3 h 17"/>
                <a:gd name="T18" fmla="*/ 0 w 11"/>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7">
                  <a:moveTo>
                    <a:pt x="0" y="0"/>
                  </a:moveTo>
                  <a:lnTo>
                    <a:pt x="4" y="0"/>
                  </a:lnTo>
                  <a:lnTo>
                    <a:pt x="7" y="3"/>
                  </a:lnTo>
                  <a:lnTo>
                    <a:pt x="11" y="10"/>
                  </a:lnTo>
                  <a:lnTo>
                    <a:pt x="11" y="17"/>
                  </a:lnTo>
                  <a:lnTo>
                    <a:pt x="7" y="17"/>
                  </a:lnTo>
                  <a:lnTo>
                    <a:pt x="4" y="17"/>
                  </a:lnTo>
                  <a:lnTo>
                    <a:pt x="4" y="14"/>
                  </a:lnTo>
                  <a:lnTo>
                    <a:pt x="0" y="3"/>
                  </a:lnTo>
                  <a:lnTo>
                    <a:pt x="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4" name="Freeform 353">
              <a:extLst>
                <a:ext uri="{FF2B5EF4-FFF2-40B4-BE49-F238E27FC236}">
                  <a16:creationId xmlns:a16="http://schemas.microsoft.com/office/drawing/2014/main" id="{71FF4C04-C7C6-CABA-90FA-4F1D563BF4EA}"/>
                </a:ext>
                <a:ext uri="{C183D7F6-B498-43B3-948B-1728B52AA6E4}">
                  <adec:decorative xmlns:adec="http://schemas.microsoft.com/office/drawing/2017/decorative" val="1"/>
                </a:ext>
              </a:extLst>
            </p:cNvPr>
            <p:cNvSpPr>
              <a:spLocks/>
            </p:cNvSpPr>
            <p:nvPr/>
          </p:nvSpPr>
          <p:spPr bwMode="auto">
            <a:xfrm>
              <a:off x="8559837" y="5957796"/>
              <a:ext cx="40747" cy="52389"/>
            </a:xfrm>
            <a:custGeom>
              <a:avLst/>
              <a:gdLst>
                <a:gd name="T0" fmla="*/ 11 w 14"/>
                <a:gd name="T1" fmla="*/ 0 h 18"/>
                <a:gd name="T2" fmla="*/ 11 w 14"/>
                <a:gd name="T3" fmla="*/ 4 h 18"/>
                <a:gd name="T4" fmla="*/ 14 w 14"/>
                <a:gd name="T5" fmla="*/ 14 h 18"/>
                <a:gd name="T6" fmla="*/ 11 w 14"/>
                <a:gd name="T7" fmla="*/ 18 h 18"/>
                <a:gd name="T8" fmla="*/ 7 w 14"/>
                <a:gd name="T9" fmla="*/ 18 h 18"/>
                <a:gd name="T10" fmla="*/ 4 w 14"/>
                <a:gd name="T11" fmla="*/ 14 h 18"/>
                <a:gd name="T12" fmla="*/ 4 w 14"/>
                <a:gd name="T13" fmla="*/ 7 h 18"/>
                <a:gd name="T14" fmla="*/ 0 w 14"/>
                <a:gd name="T15" fmla="*/ 4 h 18"/>
                <a:gd name="T16" fmla="*/ 4 w 14"/>
                <a:gd name="T17" fmla="*/ 4 h 18"/>
                <a:gd name="T18" fmla="*/ 4 w 14"/>
                <a:gd name="T19" fmla="*/ 0 h 18"/>
                <a:gd name="T20" fmla="*/ 7 w 14"/>
                <a:gd name="T21" fmla="*/ 0 h 18"/>
                <a:gd name="T22" fmla="*/ 11 w 14"/>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11" y="0"/>
                  </a:moveTo>
                  <a:lnTo>
                    <a:pt x="11" y="4"/>
                  </a:lnTo>
                  <a:lnTo>
                    <a:pt x="14" y="14"/>
                  </a:lnTo>
                  <a:lnTo>
                    <a:pt x="11" y="18"/>
                  </a:lnTo>
                  <a:lnTo>
                    <a:pt x="7" y="18"/>
                  </a:lnTo>
                  <a:lnTo>
                    <a:pt x="4" y="14"/>
                  </a:lnTo>
                  <a:lnTo>
                    <a:pt x="4" y="7"/>
                  </a:lnTo>
                  <a:lnTo>
                    <a:pt x="0" y="4"/>
                  </a:lnTo>
                  <a:lnTo>
                    <a:pt x="4" y="4"/>
                  </a:lnTo>
                  <a:lnTo>
                    <a:pt x="4" y="0"/>
                  </a:lnTo>
                  <a:lnTo>
                    <a:pt x="7" y="0"/>
                  </a:lnTo>
                  <a:lnTo>
                    <a:pt x="1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5" name="Freeform 354">
              <a:extLst>
                <a:ext uri="{FF2B5EF4-FFF2-40B4-BE49-F238E27FC236}">
                  <a16:creationId xmlns:a16="http://schemas.microsoft.com/office/drawing/2014/main" id="{9F342C0F-4816-6B1B-A8C6-20582C5FAA36}"/>
                </a:ext>
                <a:ext uri="{C183D7F6-B498-43B3-948B-1728B52AA6E4}">
                  <adec:decorative xmlns:adec="http://schemas.microsoft.com/office/drawing/2017/decorative" val="1"/>
                </a:ext>
              </a:extLst>
            </p:cNvPr>
            <p:cNvSpPr>
              <a:spLocks/>
            </p:cNvSpPr>
            <p:nvPr/>
          </p:nvSpPr>
          <p:spPr bwMode="auto">
            <a:xfrm>
              <a:off x="8783946" y="5576522"/>
              <a:ext cx="122241" cy="261945"/>
            </a:xfrm>
            <a:custGeom>
              <a:avLst/>
              <a:gdLst>
                <a:gd name="T0" fmla="*/ 42 w 42"/>
                <a:gd name="T1" fmla="*/ 79 h 90"/>
                <a:gd name="T2" fmla="*/ 28 w 42"/>
                <a:gd name="T3" fmla="*/ 90 h 90"/>
                <a:gd name="T4" fmla="*/ 24 w 42"/>
                <a:gd name="T5" fmla="*/ 83 h 90"/>
                <a:gd name="T6" fmla="*/ 7 w 42"/>
                <a:gd name="T7" fmla="*/ 79 h 90"/>
                <a:gd name="T8" fmla="*/ 0 w 42"/>
                <a:gd name="T9" fmla="*/ 62 h 90"/>
                <a:gd name="T10" fmla="*/ 21 w 42"/>
                <a:gd name="T11" fmla="*/ 55 h 90"/>
                <a:gd name="T12" fmla="*/ 17 w 42"/>
                <a:gd name="T13" fmla="*/ 45 h 90"/>
                <a:gd name="T14" fmla="*/ 10 w 42"/>
                <a:gd name="T15" fmla="*/ 41 h 90"/>
                <a:gd name="T16" fmla="*/ 3 w 42"/>
                <a:gd name="T17" fmla="*/ 31 h 90"/>
                <a:gd name="T18" fmla="*/ 10 w 42"/>
                <a:gd name="T19" fmla="*/ 27 h 90"/>
                <a:gd name="T20" fmla="*/ 7 w 42"/>
                <a:gd name="T21" fmla="*/ 24 h 90"/>
                <a:gd name="T22" fmla="*/ 3 w 42"/>
                <a:gd name="T23" fmla="*/ 3 h 90"/>
                <a:gd name="T24" fmla="*/ 10 w 42"/>
                <a:gd name="T25" fmla="*/ 0 h 90"/>
                <a:gd name="T26" fmla="*/ 17 w 42"/>
                <a:gd name="T27" fmla="*/ 3 h 90"/>
                <a:gd name="T28" fmla="*/ 28 w 42"/>
                <a:gd name="T29" fmla="*/ 10 h 90"/>
                <a:gd name="T30" fmla="*/ 35 w 42"/>
                <a:gd name="T31" fmla="*/ 10 h 90"/>
                <a:gd name="T32" fmla="*/ 38 w 42"/>
                <a:gd name="T33" fmla="*/ 13 h 90"/>
                <a:gd name="T34" fmla="*/ 35 w 42"/>
                <a:gd name="T35" fmla="*/ 20 h 90"/>
                <a:gd name="T36" fmla="*/ 35 w 42"/>
                <a:gd name="T37" fmla="*/ 24 h 90"/>
                <a:gd name="T38" fmla="*/ 38 w 42"/>
                <a:gd name="T39" fmla="*/ 31 h 90"/>
                <a:gd name="T40" fmla="*/ 38 w 42"/>
                <a:gd name="T41" fmla="*/ 45 h 90"/>
                <a:gd name="T42" fmla="*/ 38 w 42"/>
                <a:gd name="T43" fmla="*/ 69 h 90"/>
                <a:gd name="T44" fmla="*/ 42 w 42"/>
                <a:gd name="T45"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0">
                  <a:moveTo>
                    <a:pt x="42" y="79"/>
                  </a:moveTo>
                  <a:lnTo>
                    <a:pt x="28" y="90"/>
                  </a:lnTo>
                  <a:lnTo>
                    <a:pt x="24" y="83"/>
                  </a:lnTo>
                  <a:lnTo>
                    <a:pt x="7" y="79"/>
                  </a:lnTo>
                  <a:lnTo>
                    <a:pt x="0" y="62"/>
                  </a:lnTo>
                  <a:lnTo>
                    <a:pt x="21" y="55"/>
                  </a:lnTo>
                  <a:lnTo>
                    <a:pt x="17" y="45"/>
                  </a:lnTo>
                  <a:lnTo>
                    <a:pt x="10" y="41"/>
                  </a:lnTo>
                  <a:lnTo>
                    <a:pt x="3" y="31"/>
                  </a:lnTo>
                  <a:lnTo>
                    <a:pt x="10" y="27"/>
                  </a:lnTo>
                  <a:lnTo>
                    <a:pt x="7" y="24"/>
                  </a:lnTo>
                  <a:lnTo>
                    <a:pt x="3" y="3"/>
                  </a:lnTo>
                  <a:lnTo>
                    <a:pt x="10" y="0"/>
                  </a:lnTo>
                  <a:lnTo>
                    <a:pt x="17" y="3"/>
                  </a:lnTo>
                  <a:lnTo>
                    <a:pt x="28" y="10"/>
                  </a:lnTo>
                  <a:lnTo>
                    <a:pt x="35" y="10"/>
                  </a:lnTo>
                  <a:lnTo>
                    <a:pt x="38" y="13"/>
                  </a:lnTo>
                  <a:lnTo>
                    <a:pt x="35" y="20"/>
                  </a:lnTo>
                  <a:lnTo>
                    <a:pt x="35" y="24"/>
                  </a:lnTo>
                  <a:lnTo>
                    <a:pt x="38" y="31"/>
                  </a:lnTo>
                  <a:lnTo>
                    <a:pt x="38" y="45"/>
                  </a:lnTo>
                  <a:lnTo>
                    <a:pt x="38" y="69"/>
                  </a:lnTo>
                  <a:lnTo>
                    <a:pt x="42" y="79"/>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6" name="Freeform 355">
              <a:extLst>
                <a:ext uri="{FF2B5EF4-FFF2-40B4-BE49-F238E27FC236}">
                  <a16:creationId xmlns:a16="http://schemas.microsoft.com/office/drawing/2014/main" id="{9E1422FA-0EFE-1136-2839-11EA8997C11F}"/>
                </a:ext>
                <a:ext uri="{C183D7F6-B498-43B3-948B-1728B52AA6E4}">
                  <adec:decorative xmlns:adec="http://schemas.microsoft.com/office/drawing/2017/decorative" val="1"/>
                </a:ext>
              </a:extLst>
            </p:cNvPr>
            <p:cNvSpPr>
              <a:spLocks/>
            </p:cNvSpPr>
            <p:nvPr/>
          </p:nvSpPr>
          <p:spPr bwMode="auto">
            <a:xfrm>
              <a:off x="8612226" y="5695851"/>
              <a:ext cx="110599" cy="130973"/>
            </a:xfrm>
            <a:custGeom>
              <a:avLst/>
              <a:gdLst>
                <a:gd name="T0" fmla="*/ 7 w 38"/>
                <a:gd name="T1" fmla="*/ 0 h 45"/>
                <a:gd name="T2" fmla="*/ 17 w 38"/>
                <a:gd name="T3" fmla="*/ 14 h 45"/>
                <a:gd name="T4" fmla="*/ 24 w 38"/>
                <a:gd name="T5" fmla="*/ 14 h 45"/>
                <a:gd name="T6" fmla="*/ 31 w 38"/>
                <a:gd name="T7" fmla="*/ 7 h 45"/>
                <a:gd name="T8" fmla="*/ 38 w 38"/>
                <a:gd name="T9" fmla="*/ 25 h 45"/>
                <a:gd name="T10" fmla="*/ 28 w 38"/>
                <a:gd name="T11" fmla="*/ 31 h 45"/>
                <a:gd name="T12" fmla="*/ 21 w 38"/>
                <a:gd name="T13" fmla="*/ 25 h 45"/>
                <a:gd name="T14" fmla="*/ 21 w 38"/>
                <a:gd name="T15" fmla="*/ 45 h 45"/>
                <a:gd name="T16" fmla="*/ 14 w 38"/>
                <a:gd name="T17" fmla="*/ 45 h 45"/>
                <a:gd name="T18" fmla="*/ 0 w 38"/>
                <a:gd name="T19" fmla="*/ 18 h 45"/>
                <a:gd name="T20" fmla="*/ 3 w 38"/>
                <a:gd name="T21" fmla="*/ 21 h 45"/>
                <a:gd name="T22" fmla="*/ 7 w 38"/>
                <a:gd name="T23" fmla="*/ 28 h 45"/>
                <a:gd name="T24" fmla="*/ 10 w 38"/>
                <a:gd name="T25" fmla="*/ 31 h 45"/>
                <a:gd name="T26" fmla="*/ 10 w 38"/>
                <a:gd name="T27" fmla="*/ 28 h 45"/>
                <a:gd name="T28" fmla="*/ 10 w 38"/>
                <a:gd name="T29" fmla="*/ 25 h 45"/>
                <a:gd name="T30" fmla="*/ 3 w 38"/>
                <a:gd name="T31" fmla="*/ 18 h 45"/>
                <a:gd name="T32" fmla="*/ 0 w 38"/>
                <a:gd name="T33" fmla="*/ 4 h 45"/>
                <a:gd name="T34" fmla="*/ 0 w 38"/>
                <a:gd name="T35" fmla="*/ 0 h 45"/>
                <a:gd name="T36" fmla="*/ 3 w 38"/>
                <a:gd name="T37" fmla="*/ 0 h 45"/>
                <a:gd name="T38" fmla="*/ 7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7" y="0"/>
                  </a:moveTo>
                  <a:lnTo>
                    <a:pt x="17" y="14"/>
                  </a:lnTo>
                  <a:lnTo>
                    <a:pt x="24" y="14"/>
                  </a:lnTo>
                  <a:lnTo>
                    <a:pt x="31" y="7"/>
                  </a:lnTo>
                  <a:lnTo>
                    <a:pt x="38" y="25"/>
                  </a:lnTo>
                  <a:lnTo>
                    <a:pt x="28" y="31"/>
                  </a:lnTo>
                  <a:lnTo>
                    <a:pt x="21" y="25"/>
                  </a:lnTo>
                  <a:lnTo>
                    <a:pt x="21" y="45"/>
                  </a:lnTo>
                  <a:lnTo>
                    <a:pt x="14" y="45"/>
                  </a:lnTo>
                  <a:lnTo>
                    <a:pt x="0" y="18"/>
                  </a:lnTo>
                  <a:lnTo>
                    <a:pt x="3" y="21"/>
                  </a:lnTo>
                  <a:lnTo>
                    <a:pt x="7" y="28"/>
                  </a:lnTo>
                  <a:lnTo>
                    <a:pt x="10" y="31"/>
                  </a:lnTo>
                  <a:lnTo>
                    <a:pt x="10" y="28"/>
                  </a:lnTo>
                  <a:lnTo>
                    <a:pt x="10" y="25"/>
                  </a:lnTo>
                  <a:lnTo>
                    <a:pt x="3" y="18"/>
                  </a:lnTo>
                  <a:lnTo>
                    <a:pt x="0" y="4"/>
                  </a:lnTo>
                  <a:lnTo>
                    <a:pt x="0" y="0"/>
                  </a:lnTo>
                  <a:lnTo>
                    <a:pt x="3" y="0"/>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7" name="Freeform 356">
              <a:extLst>
                <a:ext uri="{FF2B5EF4-FFF2-40B4-BE49-F238E27FC236}">
                  <a16:creationId xmlns:a16="http://schemas.microsoft.com/office/drawing/2014/main" id="{CCB66E02-5BA1-63A9-9D1B-F3FD5AA5525F}"/>
                </a:ext>
                <a:ext uri="{C183D7F6-B498-43B3-948B-1728B52AA6E4}">
                  <adec:decorative xmlns:adec="http://schemas.microsoft.com/office/drawing/2017/decorative" val="1"/>
                </a:ext>
              </a:extLst>
            </p:cNvPr>
            <p:cNvSpPr>
              <a:spLocks/>
            </p:cNvSpPr>
            <p:nvPr/>
          </p:nvSpPr>
          <p:spPr bwMode="auto">
            <a:xfrm>
              <a:off x="8673347" y="5736597"/>
              <a:ext cx="180451" cy="171720"/>
            </a:xfrm>
            <a:custGeom>
              <a:avLst/>
              <a:gdLst>
                <a:gd name="T0" fmla="*/ 31 w 62"/>
                <a:gd name="T1" fmla="*/ 0 h 59"/>
                <a:gd name="T2" fmla="*/ 38 w 62"/>
                <a:gd name="T3" fmla="*/ 7 h 59"/>
                <a:gd name="T4" fmla="*/ 45 w 62"/>
                <a:gd name="T5" fmla="*/ 24 h 59"/>
                <a:gd name="T6" fmla="*/ 62 w 62"/>
                <a:gd name="T7" fmla="*/ 28 h 59"/>
                <a:gd name="T8" fmla="*/ 52 w 62"/>
                <a:gd name="T9" fmla="*/ 42 h 59"/>
                <a:gd name="T10" fmla="*/ 24 w 62"/>
                <a:gd name="T11" fmla="*/ 59 h 59"/>
                <a:gd name="T12" fmla="*/ 21 w 62"/>
                <a:gd name="T13" fmla="*/ 59 h 59"/>
                <a:gd name="T14" fmla="*/ 14 w 62"/>
                <a:gd name="T15" fmla="*/ 45 h 59"/>
                <a:gd name="T16" fmla="*/ 3 w 62"/>
                <a:gd name="T17" fmla="*/ 38 h 59"/>
                <a:gd name="T18" fmla="*/ 0 w 62"/>
                <a:gd name="T19" fmla="*/ 31 h 59"/>
                <a:gd name="T20" fmla="*/ 0 w 62"/>
                <a:gd name="T21" fmla="*/ 11 h 59"/>
                <a:gd name="T22" fmla="*/ 7 w 62"/>
                <a:gd name="T23" fmla="*/ 17 h 59"/>
                <a:gd name="T24" fmla="*/ 17 w 62"/>
                <a:gd name="T25" fmla="*/ 11 h 59"/>
                <a:gd name="T26" fmla="*/ 31 w 62"/>
                <a:gd name="T2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59">
                  <a:moveTo>
                    <a:pt x="31" y="0"/>
                  </a:moveTo>
                  <a:lnTo>
                    <a:pt x="38" y="7"/>
                  </a:lnTo>
                  <a:lnTo>
                    <a:pt x="45" y="24"/>
                  </a:lnTo>
                  <a:lnTo>
                    <a:pt x="62" y="28"/>
                  </a:lnTo>
                  <a:lnTo>
                    <a:pt x="52" y="42"/>
                  </a:lnTo>
                  <a:lnTo>
                    <a:pt x="24" y="59"/>
                  </a:lnTo>
                  <a:lnTo>
                    <a:pt x="21" y="59"/>
                  </a:lnTo>
                  <a:lnTo>
                    <a:pt x="14" y="45"/>
                  </a:lnTo>
                  <a:lnTo>
                    <a:pt x="3" y="38"/>
                  </a:lnTo>
                  <a:lnTo>
                    <a:pt x="0" y="31"/>
                  </a:lnTo>
                  <a:lnTo>
                    <a:pt x="0" y="11"/>
                  </a:lnTo>
                  <a:lnTo>
                    <a:pt x="7" y="17"/>
                  </a:lnTo>
                  <a:lnTo>
                    <a:pt x="17" y="11"/>
                  </a:lnTo>
                  <a:lnTo>
                    <a:pt x="31"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8" name="Freeform 357">
              <a:extLst>
                <a:ext uri="{FF2B5EF4-FFF2-40B4-BE49-F238E27FC236}">
                  <a16:creationId xmlns:a16="http://schemas.microsoft.com/office/drawing/2014/main" id="{D3873635-C5CD-7F55-8CED-4AF9396C22FE}"/>
                </a:ext>
                <a:ext uri="{C183D7F6-B498-43B3-948B-1728B52AA6E4}">
                  <adec:decorative xmlns:adec="http://schemas.microsoft.com/office/drawing/2017/decorative" val="1"/>
                </a:ext>
              </a:extLst>
            </p:cNvPr>
            <p:cNvSpPr>
              <a:spLocks/>
            </p:cNvSpPr>
            <p:nvPr/>
          </p:nvSpPr>
          <p:spPr bwMode="auto">
            <a:xfrm>
              <a:off x="8632600" y="5614358"/>
              <a:ext cx="212467" cy="154257"/>
            </a:xfrm>
            <a:custGeom>
              <a:avLst/>
              <a:gdLst>
                <a:gd name="T0" fmla="*/ 10 w 73"/>
                <a:gd name="T1" fmla="*/ 0 h 53"/>
                <a:gd name="T2" fmla="*/ 28 w 73"/>
                <a:gd name="T3" fmla="*/ 11 h 53"/>
                <a:gd name="T4" fmla="*/ 31 w 73"/>
                <a:gd name="T5" fmla="*/ 18 h 53"/>
                <a:gd name="T6" fmla="*/ 52 w 73"/>
                <a:gd name="T7" fmla="*/ 18 h 53"/>
                <a:gd name="T8" fmla="*/ 55 w 73"/>
                <a:gd name="T9" fmla="*/ 18 h 53"/>
                <a:gd name="T10" fmla="*/ 62 w 73"/>
                <a:gd name="T11" fmla="*/ 28 h 53"/>
                <a:gd name="T12" fmla="*/ 69 w 73"/>
                <a:gd name="T13" fmla="*/ 32 h 53"/>
                <a:gd name="T14" fmla="*/ 73 w 73"/>
                <a:gd name="T15" fmla="*/ 42 h 53"/>
                <a:gd name="T16" fmla="*/ 52 w 73"/>
                <a:gd name="T17" fmla="*/ 49 h 53"/>
                <a:gd name="T18" fmla="*/ 45 w 73"/>
                <a:gd name="T19" fmla="*/ 42 h 53"/>
                <a:gd name="T20" fmla="*/ 31 w 73"/>
                <a:gd name="T21" fmla="*/ 53 h 53"/>
                <a:gd name="T22" fmla="*/ 24 w 73"/>
                <a:gd name="T23" fmla="*/ 35 h 53"/>
                <a:gd name="T24" fmla="*/ 17 w 73"/>
                <a:gd name="T25" fmla="*/ 42 h 53"/>
                <a:gd name="T26" fmla="*/ 10 w 73"/>
                <a:gd name="T27" fmla="*/ 42 h 53"/>
                <a:gd name="T28" fmla="*/ 0 w 73"/>
                <a:gd name="T29" fmla="*/ 28 h 53"/>
                <a:gd name="T30" fmla="*/ 3 w 73"/>
                <a:gd name="T31" fmla="*/ 28 h 53"/>
                <a:gd name="T32" fmla="*/ 7 w 73"/>
                <a:gd name="T33" fmla="*/ 28 h 53"/>
                <a:gd name="T34" fmla="*/ 7 w 73"/>
                <a:gd name="T35" fmla="*/ 25 h 53"/>
                <a:gd name="T36" fmla="*/ 7 w 73"/>
                <a:gd name="T37" fmla="*/ 21 h 53"/>
                <a:gd name="T38" fmla="*/ 10 w 73"/>
                <a:gd name="T39" fmla="*/ 11 h 53"/>
                <a:gd name="T40" fmla="*/ 10 w 73"/>
                <a:gd name="T41" fmla="*/ 7 h 53"/>
                <a:gd name="T42" fmla="*/ 10 w 73"/>
                <a:gd name="T4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53">
                  <a:moveTo>
                    <a:pt x="10" y="0"/>
                  </a:moveTo>
                  <a:lnTo>
                    <a:pt x="28" y="11"/>
                  </a:lnTo>
                  <a:lnTo>
                    <a:pt x="31" y="18"/>
                  </a:lnTo>
                  <a:lnTo>
                    <a:pt x="52" y="18"/>
                  </a:lnTo>
                  <a:lnTo>
                    <a:pt x="55" y="18"/>
                  </a:lnTo>
                  <a:lnTo>
                    <a:pt x="62" y="28"/>
                  </a:lnTo>
                  <a:lnTo>
                    <a:pt x="69" y="32"/>
                  </a:lnTo>
                  <a:lnTo>
                    <a:pt x="73" y="42"/>
                  </a:lnTo>
                  <a:lnTo>
                    <a:pt x="52" y="49"/>
                  </a:lnTo>
                  <a:lnTo>
                    <a:pt x="45" y="42"/>
                  </a:lnTo>
                  <a:lnTo>
                    <a:pt x="31" y="53"/>
                  </a:lnTo>
                  <a:lnTo>
                    <a:pt x="24" y="35"/>
                  </a:lnTo>
                  <a:lnTo>
                    <a:pt x="17" y="42"/>
                  </a:lnTo>
                  <a:lnTo>
                    <a:pt x="10" y="42"/>
                  </a:lnTo>
                  <a:lnTo>
                    <a:pt x="0" y="28"/>
                  </a:lnTo>
                  <a:lnTo>
                    <a:pt x="3" y="28"/>
                  </a:lnTo>
                  <a:lnTo>
                    <a:pt x="7" y="28"/>
                  </a:lnTo>
                  <a:lnTo>
                    <a:pt x="7" y="25"/>
                  </a:lnTo>
                  <a:lnTo>
                    <a:pt x="7" y="21"/>
                  </a:lnTo>
                  <a:lnTo>
                    <a:pt x="10" y="11"/>
                  </a:lnTo>
                  <a:lnTo>
                    <a:pt x="10" y="7"/>
                  </a:lnTo>
                  <a:lnTo>
                    <a:pt x="10"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39" name="Freeform 358">
              <a:extLst>
                <a:ext uri="{FF2B5EF4-FFF2-40B4-BE49-F238E27FC236}">
                  <a16:creationId xmlns:a16="http://schemas.microsoft.com/office/drawing/2014/main" id="{2A0E0B84-1409-DD85-C30F-CD2E80C7F9C5}"/>
                </a:ext>
                <a:ext uri="{C183D7F6-B498-43B3-948B-1728B52AA6E4}">
                  <adec:decorative xmlns:adec="http://schemas.microsoft.com/office/drawing/2017/decorative" val="1"/>
                </a:ext>
              </a:extLst>
            </p:cNvPr>
            <p:cNvSpPr>
              <a:spLocks/>
            </p:cNvSpPr>
            <p:nvPr/>
          </p:nvSpPr>
          <p:spPr bwMode="auto">
            <a:xfrm>
              <a:off x="8632599" y="5614357"/>
              <a:ext cx="20374" cy="32016"/>
            </a:xfrm>
            <a:custGeom>
              <a:avLst/>
              <a:gdLst>
                <a:gd name="T0" fmla="*/ 7 w 7"/>
                <a:gd name="T1" fmla="*/ 7 h 11"/>
                <a:gd name="T2" fmla="*/ 3 w 7"/>
                <a:gd name="T3" fmla="*/ 11 h 11"/>
                <a:gd name="T4" fmla="*/ 0 w 7"/>
                <a:gd name="T5" fmla="*/ 7 h 11"/>
                <a:gd name="T6" fmla="*/ 0 w 7"/>
                <a:gd name="T7" fmla="*/ 4 h 11"/>
                <a:gd name="T8" fmla="*/ 0 w 7"/>
                <a:gd name="T9" fmla="*/ 0 h 11"/>
                <a:gd name="T10" fmla="*/ 3 w 7"/>
                <a:gd name="T11" fmla="*/ 0 h 11"/>
                <a:gd name="T12" fmla="*/ 7 w 7"/>
                <a:gd name="T13" fmla="*/ 0 h 11"/>
                <a:gd name="T14" fmla="*/ 7 w 7"/>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7" y="7"/>
                  </a:moveTo>
                  <a:lnTo>
                    <a:pt x="3" y="11"/>
                  </a:lnTo>
                  <a:lnTo>
                    <a:pt x="0" y="7"/>
                  </a:lnTo>
                  <a:lnTo>
                    <a:pt x="0" y="4"/>
                  </a:lnTo>
                  <a:lnTo>
                    <a:pt x="0" y="0"/>
                  </a:lnTo>
                  <a:lnTo>
                    <a:pt x="3" y="0"/>
                  </a:lnTo>
                  <a:lnTo>
                    <a:pt x="7" y="0"/>
                  </a:lnTo>
                  <a:lnTo>
                    <a:pt x="7"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0" name="Freeform 359">
              <a:extLst>
                <a:ext uri="{FF2B5EF4-FFF2-40B4-BE49-F238E27FC236}">
                  <a16:creationId xmlns:a16="http://schemas.microsoft.com/office/drawing/2014/main" id="{CC0E9E45-8A06-1FA1-88BF-D1A00415B2A7}"/>
                </a:ext>
                <a:ext uri="{C183D7F6-B498-43B3-948B-1728B52AA6E4}">
                  <adec:decorative xmlns:adec="http://schemas.microsoft.com/office/drawing/2017/decorative" val="1"/>
                </a:ext>
              </a:extLst>
            </p:cNvPr>
            <p:cNvSpPr>
              <a:spLocks/>
            </p:cNvSpPr>
            <p:nvPr/>
          </p:nvSpPr>
          <p:spPr bwMode="auto">
            <a:xfrm>
              <a:off x="8571478" y="5748239"/>
              <a:ext cx="162988" cy="241572"/>
            </a:xfrm>
            <a:custGeom>
              <a:avLst/>
              <a:gdLst>
                <a:gd name="T0" fmla="*/ 14 w 56"/>
                <a:gd name="T1" fmla="*/ 0 h 83"/>
                <a:gd name="T2" fmla="*/ 28 w 56"/>
                <a:gd name="T3" fmla="*/ 27 h 83"/>
                <a:gd name="T4" fmla="*/ 35 w 56"/>
                <a:gd name="T5" fmla="*/ 27 h 83"/>
                <a:gd name="T6" fmla="*/ 38 w 56"/>
                <a:gd name="T7" fmla="*/ 34 h 83"/>
                <a:gd name="T8" fmla="*/ 49 w 56"/>
                <a:gd name="T9" fmla="*/ 41 h 83"/>
                <a:gd name="T10" fmla="*/ 56 w 56"/>
                <a:gd name="T11" fmla="*/ 55 h 83"/>
                <a:gd name="T12" fmla="*/ 35 w 56"/>
                <a:gd name="T13" fmla="*/ 62 h 83"/>
                <a:gd name="T14" fmla="*/ 35 w 56"/>
                <a:gd name="T15" fmla="*/ 83 h 83"/>
                <a:gd name="T16" fmla="*/ 28 w 56"/>
                <a:gd name="T17" fmla="*/ 79 h 83"/>
                <a:gd name="T18" fmla="*/ 17 w 56"/>
                <a:gd name="T19" fmla="*/ 79 h 83"/>
                <a:gd name="T20" fmla="*/ 17 w 56"/>
                <a:gd name="T21" fmla="*/ 76 h 83"/>
                <a:gd name="T22" fmla="*/ 14 w 56"/>
                <a:gd name="T23" fmla="*/ 69 h 83"/>
                <a:gd name="T24" fmla="*/ 14 w 56"/>
                <a:gd name="T25" fmla="*/ 62 h 83"/>
                <a:gd name="T26" fmla="*/ 14 w 56"/>
                <a:gd name="T27" fmla="*/ 55 h 83"/>
                <a:gd name="T28" fmla="*/ 14 w 56"/>
                <a:gd name="T29" fmla="*/ 52 h 83"/>
                <a:gd name="T30" fmla="*/ 10 w 56"/>
                <a:gd name="T31" fmla="*/ 48 h 83"/>
                <a:gd name="T32" fmla="*/ 10 w 56"/>
                <a:gd name="T33" fmla="*/ 38 h 83"/>
                <a:gd name="T34" fmla="*/ 7 w 56"/>
                <a:gd name="T35" fmla="*/ 34 h 83"/>
                <a:gd name="T36" fmla="*/ 10 w 56"/>
                <a:gd name="T37" fmla="*/ 31 h 83"/>
                <a:gd name="T38" fmla="*/ 14 w 56"/>
                <a:gd name="T39" fmla="*/ 27 h 83"/>
                <a:gd name="T40" fmla="*/ 10 w 56"/>
                <a:gd name="T41" fmla="*/ 24 h 83"/>
                <a:gd name="T42" fmla="*/ 3 w 56"/>
                <a:gd name="T43" fmla="*/ 20 h 83"/>
                <a:gd name="T44" fmla="*/ 0 w 56"/>
                <a:gd name="T45" fmla="*/ 17 h 83"/>
                <a:gd name="T46" fmla="*/ 3 w 56"/>
                <a:gd name="T47" fmla="*/ 13 h 83"/>
                <a:gd name="T48" fmla="*/ 10 w 56"/>
                <a:gd name="T49" fmla="*/ 13 h 83"/>
                <a:gd name="T50" fmla="*/ 10 w 56"/>
                <a:gd name="T51" fmla="*/ 10 h 83"/>
                <a:gd name="T52" fmla="*/ 10 w 56"/>
                <a:gd name="T53" fmla="*/ 7 h 83"/>
                <a:gd name="T54" fmla="*/ 7 w 56"/>
                <a:gd name="T55" fmla="*/ 3 h 83"/>
                <a:gd name="T56" fmla="*/ 10 w 56"/>
                <a:gd name="T57" fmla="*/ 0 h 83"/>
                <a:gd name="T58" fmla="*/ 14 w 56"/>
                <a:gd name="T5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83">
                  <a:moveTo>
                    <a:pt x="14" y="0"/>
                  </a:moveTo>
                  <a:lnTo>
                    <a:pt x="28" y="27"/>
                  </a:lnTo>
                  <a:lnTo>
                    <a:pt x="35" y="27"/>
                  </a:lnTo>
                  <a:lnTo>
                    <a:pt x="38" y="34"/>
                  </a:lnTo>
                  <a:lnTo>
                    <a:pt x="49" y="41"/>
                  </a:lnTo>
                  <a:lnTo>
                    <a:pt x="56" y="55"/>
                  </a:lnTo>
                  <a:lnTo>
                    <a:pt x="35" y="62"/>
                  </a:lnTo>
                  <a:lnTo>
                    <a:pt x="35" y="83"/>
                  </a:lnTo>
                  <a:lnTo>
                    <a:pt x="28" y="79"/>
                  </a:lnTo>
                  <a:lnTo>
                    <a:pt x="17" y="79"/>
                  </a:lnTo>
                  <a:lnTo>
                    <a:pt x="17" y="76"/>
                  </a:lnTo>
                  <a:lnTo>
                    <a:pt x="14" y="69"/>
                  </a:lnTo>
                  <a:lnTo>
                    <a:pt x="14" y="62"/>
                  </a:lnTo>
                  <a:lnTo>
                    <a:pt x="14" y="55"/>
                  </a:lnTo>
                  <a:lnTo>
                    <a:pt x="14" y="52"/>
                  </a:lnTo>
                  <a:lnTo>
                    <a:pt x="10" y="48"/>
                  </a:lnTo>
                  <a:lnTo>
                    <a:pt x="10" y="38"/>
                  </a:lnTo>
                  <a:lnTo>
                    <a:pt x="7" y="34"/>
                  </a:lnTo>
                  <a:lnTo>
                    <a:pt x="10" y="31"/>
                  </a:lnTo>
                  <a:lnTo>
                    <a:pt x="14" y="27"/>
                  </a:lnTo>
                  <a:lnTo>
                    <a:pt x="10" y="24"/>
                  </a:lnTo>
                  <a:lnTo>
                    <a:pt x="3" y="20"/>
                  </a:lnTo>
                  <a:lnTo>
                    <a:pt x="0" y="17"/>
                  </a:lnTo>
                  <a:lnTo>
                    <a:pt x="3" y="13"/>
                  </a:lnTo>
                  <a:lnTo>
                    <a:pt x="10" y="13"/>
                  </a:lnTo>
                  <a:lnTo>
                    <a:pt x="10" y="10"/>
                  </a:lnTo>
                  <a:lnTo>
                    <a:pt x="10" y="7"/>
                  </a:lnTo>
                  <a:lnTo>
                    <a:pt x="7" y="3"/>
                  </a:lnTo>
                  <a:lnTo>
                    <a:pt x="10" y="0"/>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1" name="Freeform 360">
              <a:extLst>
                <a:ext uri="{FF2B5EF4-FFF2-40B4-BE49-F238E27FC236}">
                  <a16:creationId xmlns:a16="http://schemas.microsoft.com/office/drawing/2014/main" id="{241E79CF-D6F0-5BC6-A1C0-D6EA85F7505E}"/>
                </a:ext>
                <a:ext uri="{C183D7F6-B498-43B3-948B-1728B52AA6E4}">
                  <adec:decorative xmlns:adec="http://schemas.microsoft.com/office/drawing/2017/decorative" val="1"/>
                </a:ext>
              </a:extLst>
            </p:cNvPr>
            <p:cNvSpPr>
              <a:spLocks/>
            </p:cNvSpPr>
            <p:nvPr/>
          </p:nvSpPr>
          <p:spPr bwMode="auto">
            <a:xfrm>
              <a:off x="8501627" y="6018918"/>
              <a:ext cx="29105" cy="72763"/>
            </a:xfrm>
            <a:custGeom>
              <a:avLst/>
              <a:gdLst>
                <a:gd name="T0" fmla="*/ 7 w 10"/>
                <a:gd name="T1" fmla="*/ 25 h 25"/>
                <a:gd name="T2" fmla="*/ 3 w 10"/>
                <a:gd name="T3" fmla="*/ 21 h 25"/>
                <a:gd name="T4" fmla="*/ 0 w 10"/>
                <a:gd name="T5" fmla="*/ 14 h 25"/>
                <a:gd name="T6" fmla="*/ 0 w 10"/>
                <a:gd name="T7" fmla="*/ 4 h 25"/>
                <a:gd name="T8" fmla="*/ 0 w 10"/>
                <a:gd name="T9" fmla="*/ 0 h 25"/>
                <a:gd name="T10" fmla="*/ 3 w 10"/>
                <a:gd name="T11" fmla="*/ 0 h 25"/>
                <a:gd name="T12" fmla="*/ 7 w 10"/>
                <a:gd name="T13" fmla="*/ 4 h 25"/>
                <a:gd name="T14" fmla="*/ 10 w 10"/>
                <a:gd name="T15" fmla="*/ 11 h 25"/>
                <a:gd name="T16" fmla="*/ 10 w 10"/>
                <a:gd name="T17" fmla="*/ 14 h 25"/>
                <a:gd name="T18" fmla="*/ 10 w 10"/>
                <a:gd name="T19" fmla="*/ 18 h 25"/>
                <a:gd name="T20" fmla="*/ 7 w 1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5">
                  <a:moveTo>
                    <a:pt x="7" y="25"/>
                  </a:moveTo>
                  <a:lnTo>
                    <a:pt x="3" y="21"/>
                  </a:lnTo>
                  <a:lnTo>
                    <a:pt x="0" y="14"/>
                  </a:lnTo>
                  <a:lnTo>
                    <a:pt x="0" y="4"/>
                  </a:lnTo>
                  <a:lnTo>
                    <a:pt x="0" y="0"/>
                  </a:lnTo>
                  <a:lnTo>
                    <a:pt x="3" y="0"/>
                  </a:lnTo>
                  <a:lnTo>
                    <a:pt x="7" y="4"/>
                  </a:lnTo>
                  <a:lnTo>
                    <a:pt x="10" y="11"/>
                  </a:lnTo>
                  <a:lnTo>
                    <a:pt x="10" y="14"/>
                  </a:lnTo>
                  <a:lnTo>
                    <a:pt x="10" y="18"/>
                  </a:lnTo>
                  <a:lnTo>
                    <a:pt x="7" y="25"/>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2" name="Freeform 361">
              <a:extLst>
                <a:ext uri="{FF2B5EF4-FFF2-40B4-BE49-F238E27FC236}">
                  <a16:creationId xmlns:a16="http://schemas.microsoft.com/office/drawing/2014/main" id="{976E24ED-2346-E374-29DE-E925E5FBFD9F}"/>
                </a:ext>
                <a:ext uri="{C183D7F6-B498-43B3-948B-1728B52AA6E4}">
                  <adec:decorative xmlns:adec="http://schemas.microsoft.com/office/drawing/2017/decorative" val="1"/>
                </a:ext>
              </a:extLst>
            </p:cNvPr>
            <p:cNvSpPr>
              <a:spLocks/>
            </p:cNvSpPr>
            <p:nvPr/>
          </p:nvSpPr>
          <p:spPr bwMode="auto">
            <a:xfrm>
              <a:off x="8460879" y="6050932"/>
              <a:ext cx="20374" cy="49479"/>
            </a:xfrm>
            <a:custGeom>
              <a:avLst/>
              <a:gdLst>
                <a:gd name="T0" fmla="*/ 0 w 7"/>
                <a:gd name="T1" fmla="*/ 10 h 17"/>
                <a:gd name="T2" fmla="*/ 0 w 7"/>
                <a:gd name="T3" fmla="*/ 3 h 17"/>
                <a:gd name="T4" fmla="*/ 3 w 7"/>
                <a:gd name="T5" fmla="*/ 0 h 17"/>
                <a:gd name="T6" fmla="*/ 7 w 7"/>
                <a:gd name="T7" fmla="*/ 3 h 17"/>
                <a:gd name="T8" fmla="*/ 7 w 7"/>
                <a:gd name="T9" fmla="*/ 7 h 17"/>
                <a:gd name="T10" fmla="*/ 7 w 7"/>
                <a:gd name="T11" fmla="*/ 14 h 17"/>
                <a:gd name="T12" fmla="*/ 7 w 7"/>
                <a:gd name="T13" fmla="*/ 17 h 17"/>
                <a:gd name="T14" fmla="*/ 3 w 7"/>
                <a:gd name="T15" fmla="*/ 17 h 17"/>
                <a:gd name="T16" fmla="*/ 0 w 7"/>
                <a:gd name="T17" fmla="*/ 17 h 17"/>
                <a:gd name="T18" fmla="*/ 0 w 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7">
                  <a:moveTo>
                    <a:pt x="0" y="10"/>
                  </a:moveTo>
                  <a:lnTo>
                    <a:pt x="0" y="3"/>
                  </a:lnTo>
                  <a:lnTo>
                    <a:pt x="3" y="0"/>
                  </a:lnTo>
                  <a:lnTo>
                    <a:pt x="7" y="3"/>
                  </a:lnTo>
                  <a:lnTo>
                    <a:pt x="7" y="7"/>
                  </a:lnTo>
                  <a:lnTo>
                    <a:pt x="7" y="14"/>
                  </a:lnTo>
                  <a:lnTo>
                    <a:pt x="7" y="17"/>
                  </a:lnTo>
                  <a:lnTo>
                    <a:pt x="3" y="17"/>
                  </a:lnTo>
                  <a:lnTo>
                    <a:pt x="0" y="17"/>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3" name="Freeform 362">
              <a:extLst>
                <a:ext uri="{FF2B5EF4-FFF2-40B4-BE49-F238E27FC236}">
                  <a16:creationId xmlns:a16="http://schemas.microsoft.com/office/drawing/2014/main" id="{7C5CEFE6-C022-2F22-42A8-3B145B35A1AD}"/>
                </a:ext>
                <a:ext uri="{C183D7F6-B498-43B3-948B-1728B52AA6E4}">
                  <adec:decorative xmlns:adec="http://schemas.microsoft.com/office/drawing/2017/decorative" val="1"/>
                </a:ext>
              </a:extLst>
            </p:cNvPr>
            <p:cNvSpPr>
              <a:spLocks/>
            </p:cNvSpPr>
            <p:nvPr/>
          </p:nvSpPr>
          <p:spPr bwMode="auto">
            <a:xfrm>
              <a:off x="8489984" y="6100411"/>
              <a:ext cx="32016" cy="49479"/>
            </a:xfrm>
            <a:custGeom>
              <a:avLst/>
              <a:gdLst>
                <a:gd name="T0" fmla="*/ 11 w 11"/>
                <a:gd name="T1" fmla="*/ 3 h 17"/>
                <a:gd name="T2" fmla="*/ 7 w 11"/>
                <a:gd name="T3" fmla="*/ 17 h 17"/>
                <a:gd name="T4" fmla="*/ 4 w 11"/>
                <a:gd name="T5" fmla="*/ 17 h 17"/>
                <a:gd name="T6" fmla="*/ 0 w 11"/>
                <a:gd name="T7" fmla="*/ 14 h 17"/>
                <a:gd name="T8" fmla="*/ 0 w 11"/>
                <a:gd name="T9" fmla="*/ 7 h 17"/>
                <a:gd name="T10" fmla="*/ 0 w 11"/>
                <a:gd name="T11" fmla="*/ 3 h 17"/>
                <a:gd name="T12" fmla="*/ 4 w 11"/>
                <a:gd name="T13" fmla="*/ 0 h 17"/>
                <a:gd name="T14" fmla="*/ 11 w 11"/>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7">
                  <a:moveTo>
                    <a:pt x="11" y="3"/>
                  </a:moveTo>
                  <a:lnTo>
                    <a:pt x="7" y="17"/>
                  </a:lnTo>
                  <a:lnTo>
                    <a:pt x="4" y="17"/>
                  </a:lnTo>
                  <a:lnTo>
                    <a:pt x="0" y="14"/>
                  </a:lnTo>
                  <a:lnTo>
                    <a:pt x="0" y="7"/>
                  </a:lnTo>
                  <a:lnTo>
                    <a:pt x="0" y="3"/>
                  </a:lnTo>
                  <a:lnTo>
                    <a:pt x="4" y="0"/>
                  </a:lnTo>
                  <a:lnTo>
                    <a:pt x="11"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4" name="Freeform 363">
              <a:extLst>
                <a:ext uri="{FF2B5EF4-FFF2-40B4-BE49-F238E27FC236}">
                  <a16:creationId xmlns:a16="http://schemas.microsoft.com/office/drawing/2014/main" id="{AF412323-D159-4B00-D9ED-8CF0C403D4C5}"/>
                </a:ext>
                <a:ext uri="{C183D7F6-B498-43B3-948B-1728B52AA6E4}">
                  <adec:decorative xmlns:adec="http://schemas.microsoft.com/office/drawing/2017/decorative" val="1"/>
                </a:ext>
              </a:extLst>
            </p:cNvPr>
            <p:cNvSpPr>
              <a:spLocks/>
            </p:cNvSpPr>
            <p:nvPr/>
          </p:nvSpPr>
          <p:spPr bwMode="auto">
            <a:xfrm>
              <a:off x="8399761" y="6170263"/>
              <a:ext cx="29105" cy="40747"/>
            </a:xfrm>
            <a:custGeom>
              <a:avLst/>
              <a:gdLst>
                <a:gd name="T0" fmla="*/ 0 w 10"/>
                <a:gd name="T1" fmla="*/ 4 h 14"/>
                <a:gd name="T2" fmla="*/ 7 w 10"/>
                <a:gd name="T3" fmla="*/ 0 h 14"/>
                <a:gd name="T4" fmla="*/ 10 w 10"/>
                <a:gd name="T5" fmla="*/ 4 h 14"/>
                <a:gd name="T6" fmla="*/ 10 w 10"/>
                <a:gd name="T7" fmla="*/ 11 h 14"/>
                <a:gd name="T8" fmla="*/ 7 w 10"/>
                <a:gd name="T9" fmla="*/ 14 h 14"/>
                <a:gd name="T10" fmla="*/ 3 w 10"/>
                <a:gd name="T11" fmla="*/ 14 h 14"/>
                <a:gd name="T12" fmla="*/ 0 w 10"/>
                <a:gd name="T13" fmla="*/ 14 h 14"/>
                <a:gd name="T14" fmla="*/ 0 w 10"/>
                <a:gd name="T15" fmla="*/ 11 h 14"/>
                <a:gd name="T16" fmla="*/ 0 w 10"/>
                <a:gd name="T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4"/>
                  </a:moveTo>
                  <a:lnTo>
                    <a:pt x="7" y="0"/>
                  </a:lnTo>
                  <a:lnTo>
                    <a:pt x="10" y="4"/>
                  </a:lnTo>
                  <a:lnTo>
                    <a:pt x="10" y="11"/>
                  </a:lnTo>
                  <a:lnTo>
                    <a:pt x="7" y="14"/>
                  </a:lnTo>
                  <a:lnTo>
                    <a:pt x="3" y="14"/>
                  </a:lnTo>
                  <a:lnTo>
                    <a:pt x="0" y="14"/>
                  </a:lnTo>
                  <a:lnTo>
                    <a:pt x="0" y="11"/>
                  </a:lnTo>
                  <a:lnTo>
                    <a:pt x="0"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5" name="Freeform 364">
              <a:extLst>
                <a:ext uri="{FF2B5EF4-FFF2-40B4-BE49-F238E27FC236}">
                  <a16:creationId xmlns:a16="http://schemas.microsoft.com/office/drawing/2014/main" id="{FA3E0CA2-AA9C-0395-E00B-7C00D9B7C6D3}"/>
                </a:ext>
                <a:ext uri="{C183D7F6-B498-43B3-948B-1728B52AA6E4}">
                  <adec:decorative xmlns:adec="http://schemas.microsoft.com/office/drawing/2017/decorative" val="1"/>
                </a:ext>
              </a:extLst>
            </p:cNvPr>
            <p:cNvSpPr>
              <a:spLocks/>
            </p:cNvSpPr>
            <p:nvPr/>
          </p:nvSpPr>
          <p:spPr bwMode="auto">
            <a:xfrm>
              <a:off x="8428864" y="6120784"/>
              <a:ext cx="32016" cy="40747"/>
            </a:xfrm>
            <a:custGeom>
              <a:avLst/>
              <a:gdLst>
                <a:gd name="T0" fmla="*/ 0 w 11"/>
                <a:gd name="T1" fmla="*/ 7 h 14"/>
                <a:gd name="T2" fmla="*/ 4 w 11"/>
                <a:gd name="T3" fmla="*/ 0 h 14"/>
                <a:gd name="T4" fmla="*/ 7 w 11"/>
                <a:gd name="T5" fmla="*/ 0 h 14"/>
                <a:gd name="T6" fmla="*/ 7 w 11"/>
                <a:gd name="T7" fmla="*/ 3 h 14"/>
                <a:gd name="T8" fmla="*/ 11 w 11"/>
                <a:gd name="T9" fmla="*/ 7 h 14"/>
                <a:gd name="T10" fmla="*/ 11 w 11"/>
                <a:gd name="T11" fmla="*/ 10 h 14"/>
                <a:gd name="T12" fmla="*/ 11 w 11"/>
                <a:gd name="T13" fmla="*/ 14 h 14"/>
                <a:gd name="T14" fmla="*/ 4 w 11"/>
                <a:gd name="T15" fmla="*/ 14 h 14"/>
                <a:gd name="T16" fmla="*/ 4 w 11"/>
                <a:gd name="T17" fmla="*/ 10 h 14"/>
                <a:gd name="T18" fmla="*/ 0 w 11"/>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0" y="7"/>
                  </a:moveTo>
                  <a:lnTo>
                    <a:pt x="4" y="0"/>
                  </a:lnTo>
                  <a:lnTo>
                    <a:pt x="7" y="0"/>
                  </a:lnTo>
                  <a:lnTo>
                    <a:pt x="7" y="3"/>
                  </a:lnTo>
                  <a:lnTo>
                    <a:pt x="11" y="7"/>
                  </a:lnTo>
                  <a:lnTo>
                    <a:pt x="11" y="10"/>
                  </a:lnTo>
                  <a:lnTo>
                    <a:pt x="11" y="14"/>
                  </a:lnTo>
                  <a:lnTo>
                    <a:pt x="4" y="14"/>
                  </a:lnTo>
                  <a:lnTo>
                    <a:pt x="4" y="10"/>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6" name="Freeform 365">
              <a:extLst>
                <a:ext uri="{FF2B5EF4-FFF2-40B4-BE49-F238E27FC236}">
                  <a16:creationId xmlns:a16="http://schemas.microsoft.com/office/drawing/2014/main" id="{366F9D36-4BB2-7D9C-F44C-4950F6794801}"/>
                </a:ext>
                <a:ext uri="{C183D7F6-B498-43B3-948B-1728B52AA6E4}">
                  <adec:decorative xmlns:adec="http://schemas.microsoft.com/office/drawing/2017/decorative" val="1"/>
                </a:ext>
              </a:extLst>
            </p:cNvPr>
            <p:cNvSpPr>
              <a:spLocks/>
            </p:cNvSpPr>
            <p:nvPr/>
          </p:nvSpPr>
          <p:spPr bwMode="auto">
            <a:xfrm>
              <a:off x="8359014" y="6202278"/>
              <a:ext cx="29105" cy="40747"/>
            </a:xfrm>
            <a:custGeom>
              <a:avLst/>
              <a:gdLst>
                <a:gd name="T0" fmla="*/ 0 w 10"/>
                <a:gd name="T1" fmla="*/ 3 h 14"/>
                <a:gd name="T2" fmla="*/ 3 w 10"/>
                <a:gd name="T3" fmla="*/ 3 h 14"/>
                <a:gd name="T4" fmla="*/ 3 w 10"/>
                <a:gd name="T5" fmla="*/ 0 h 14"/>
                <a:gd name="T6" fmla="*/ 10 w 10"/>
                <a:gd name="T7" fmla="*/ 3 h 14"/>
                <a:gd name="T8" fmla="*/ 10 w 10"/>
                <a:gd name="T9" fmla="*/ 7 h 14"/>
                <a:gd name="T10" fmla="*/ 10 w 10"/>
                <a:gd name="T11" fmla="*/ 10 h 14"/>
                <a:gd name="T12" fmla="*/ 7 w 10"/>
                <a:gd name="T13" fmla="*/ 14 h 14"/>
                <a:gd name="T14" fmla="*/ 3 w 10"/>
                <a:gd name="T15" fmla="*/ 10 h 14"/>
                <a:gd name="T16" fmla="*/ 0 w 10"/>
                <a:gd name="T17"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4">
                  <a:moveTo>
                    <a:pt x="0" y="3"/>
                  </a:moveTo>
                  <a:lnTo>
                    <a:pt x="3" y="3"/>
                  </a:lnTo>
                  <a:lnTo>
                    <a:pt x="3" y="0"/>
                  </a:lnTo>
                  <a:lnTo>
                    <a:pt x="10" y="3"/>
                  </a:lnTo>
                  <a:lnTo>
                    <a:pt x="10" y="7"/>
                  </a:lnTo>
                  <a:lnTo>
                    <a:pt x="10" y="10"/>
                  </a:lnTo>
                  <a:lnTo>
                    <a:pt x="7" y="14"/>
                  </a:lnTo>
                  <a:lnTo>
                    <a:pt x="3" y="10"/>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7" name="Freeform 366">
              <a:extLst>
                <a:ext uri="{FF2B5EF4-FFF2-40B4-BE49-F238E27FC236}">
                  <a16:creationId xmlns:a16="http://schemas.microsoft.com/office/drawing/2014/main" id="{4601E9E4-327F-6000-BC0B-98658A91A1DB}"/>
                </a:ext>
                <a:ext uri="{C183D7F6-B498-43B3-948B-1728B52AA6E4}">
                  <adec:decorative xmlns:adec="http://schemas.microsoft.com/office/drawing/2017/decorative" val="1"/>
                </a:ext>
              </a:extLst>
            </p:cNvPr>
            <p:cNvSpPr>
              <a:spLocks/>
            </p:cNvSpPr>
            <p:nvPr/>
          </p:nvSpPr>
          <p:spPr bwMode="auto">
            <a:xfrm>
              <a:off x="8388118" y="6129515"/>
              <a:ext cx="32016" cy="32016"/>
            </a:xfrm>
            <a:custGeom>
              <a:avLst/>
              <a:gdLst>
                <a:gd name="T0" fmla="*/ 0 w 11"/>
                <a:gd name="T1" fmla="*/ 7 h 11"/>
                <a:gd name="T2" fmla="*/ 4 w 11"/>
                <a:gd name="T3" fmla="*/ 0 h 11"/>
                <a:gd name="T4" fmla="*/ 7 w 11"/>
                <a:gd name="T5" fmla="*/ 0 h 11"/>
                <a:gd name="T6" fmla="*/ 11 w 11"/>
                <a:gd name="T7" fmla="*/ 0 h 11"/>
                <a:gd name="T8" fmla="*/ 11 w 11"/>
                <a:gd name="T9" fmla="*/ 4 h 11"/>
                <a:gd name="T10" fmla="*/ 7 w 11"/>
                <a:gd name="T11" fmla="*/ 7 h 11"/>
                <a:gd name="T12" fmla="*/ 7 w 11"/>
                <a:gd name="T13" fmla="*/ 11 h 11"/>
                <a:gd name="T14" fmla="*/ 4 w 11"/>
                <a:gd name="T15" fmla="*/ 11 h 11"/>
                <a:gd name="T16" fmla="*/ 0 w 11"/>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0" y="7"/>
                  </a:moveTo>
                  <a:lnTo>
                    <a:pt x="4" y="0"/>
                  </a:lnTo>
                  <a:lnTo>
                    <a:pt x="7" y="0"/>
                  </a:lnTo>
                  <a:lnTo>
                    <a:pt x="11" y="0"/>
                  </a:lnTo>
                  <a:lnTo>
                    <a:pt x="11" y="4"/>
                  </a:lnTo>
                  <a:lnTo>
                    <a:pt x="7" y="7"/>
                  </a:lnTo>
                  <a:lnTo>
                    <a:pt x="7" y="11"/>
                  </a:lnTo>
                  <a:lnTo>
                    <a:pt x="4" y="11"/>
                  </a:lnTo>
                  <a:lnTo>
                    <a:pt x="0"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8" name="Freeform 367">
              <a:extLst>
                <a:ext uri="{FF2B5EF4-FFF2-40B4-BE49-F238E27FC236}">
                  <a16:creationId xmlns:a16="http://schemas.microsoft.com/office/drawing/2014/main" id="{E9EEEBCB-D4C8-A8ED-A07F-1A1302B4456E}"/>
                </a:ext>
                <a:ext uri="{C183D7F6-B498-43B3-948B-1728B52AA6E4}">
                  <adec:decorative xmlns:adec="http://schemas.microsoft.com/office/drawing/2017/decorative" val="1"/>
                </a:ext>
              </a:extLst>
            </p:cNvPr>
            <p:cNvSpPr>
              <a:spLocks/>
            </p:cNvSpPr>
            <p:nvPr/>
          </p:nvSpPr>
          <p:spPr bwMode="auto">
            <a:xfrm>
              <a:off x="8268787" y="6149889"/>
              <a:ext cx="29105" cy="72763"/>
            </a:xfrm>
            <a:custGeom>
              <a:avLst/>
              <a:gdLst>
                <a:gd name="T0" fmla="*/ 0 w 10"/>
                <a:gd name="T1" fmla="*/ 11 h 25"/>
                <a:gd name="T2" fmla="*/ 0 w 10"/>
                <a:gd name="T3" fmla="*/ 7 h 25"/>
                <a:gd name="T4" fmla="*/ 3 w 10"/>
                <a:gd name="T5" fmla="*/ 4 h 25"/>
                <a:gd name="T6" fmla="*/ 7 w 10"/>
                <a:gd name="T7" fmla="*/ 4 h 25"/>
                <a:gd name="T8" fmla="*/ 10 w 10"/>
                <a:gd name="T9" fmla="*/ 0 h 25"/>
                <a:gd name="T10" fmla="*/ 10 w 10"/>
                <a:gd name="T11" fmla="*/ 4 h 25"/>
                <a:gd name="T12" fmla="*/ 10 w 10"/>
                <a:gd name="T13" fmla="*/ 7 h 25"/>
                <a:gd name="T14" fmla="*/ 10 w 10"/>
                <a:gd name="T15" fmla="*/ 11 h 25"/>
                <a:gd name="T16" fmla="*/ 10 w 10"/>
                <a:gd name="T17" fmla="*/ 14 h 25"/>
                <a:gd name="T18" fmla="*/ 10 w 10"/>
                <a:gd name="T19" fmla="*/ 18 h 25"/>
                <a:gd name="T20" fmla="*/ 10 w 10"/>
                <a:gd name="T21" fmla="*/ 21 h 25"/>
                <a:gd name="T22" fmla="*/ 7 w 10"/>
                <a:gd name="T23" fmla="*/ 25 h 25"/>
                <a:gd name="T24" fmla="*/ 3 w 10"/>
                <a:gd name="T25" fmla="*/ 25 h 25"/>
                <a:gd name="T26" fmla="*/ 3 w 10"/>
                <a:gd name="T27" fmla="*/ 21 h 25"/>
                <a:gd name="T28" fmla="*/ 3 w 10"/>
                <a:gd name="T29" fmla="*/ 18 h 25"/>
                <a:gd name="T30" fmla="*/ 3 w 10"/>
                <a:gd name="T31" fmla="*/ 14 h 25"/>
                <a:gd name="T32" fmla="*/ 0 w 10"/>
                <a:gd name="T33"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25">
                  <a:moveTo>
                    <a:pt x="0" y="11"/>
                  </a:moveTo>
                  <a:lnTo>
                    <a:pt x="0" y="7"/>
                  </a:lnTo>
                  <a:lnTo>
                    <a:pt x="3" y="4"/>
                  </a:lnTo>
                  <a:lnTo>
                    <a:pt x="7" y="4"/>
                  </a:lnTo>
                  <a:lnTo>
                    <a:pt x="10" y="0"/>
                  </a:lnTo>
                  <a:lnTo>
                    <a:pt x="10" y="4"/>
                  </a:lnTo>
                  <a:lnTo>
                    <a:pt x="10" y="7"/>
                  </a:lnTo>
                  <a:lnTo>
                    <a:pt x="10" y="11"/>
                  </a:lnTo>
                  <a:lnTo>
                    <a:pt x="10" y="14"/>
                  </a:lnTo>
                  <a:lnTo>
                    <a:pt x="10" y="18"/>
                  </a:lnTo>
                  <a:lnTo>
                    <a:pt x="10" y="21"/>
                  </a:lnTo>
                  <a:lnTo>
                    <a:pt x="7" y="25"/>
                  </a:lnTo>
                  <a:lnTo>
                    <a:pt x="3" y="25"/>
                  </a:lnTo>
                  <a:lnTo>
                    <a:pt x="3" y="21"/>
                  </a:lnTo>
                  <a:lnTo>
                    <a:pt x="3" y="18"/>
                  </a:lnTo>
                  <a:lnTo>
                    <a:pt x="3" y="14"/>
                  </a:lnTo>
                  <a:lnTo>
                    <a:pt x="0"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49" name="Freeform 368">
              <a:extLst>
                <a:ext uri="{FF2B5EF4-FFF2-40B4-BE49-F238E27FC236}">
                  <a16:creationId xmlns:a16="http://schemas.microsoft.com/office/drawing/2014/main" id="{4207369F-11C2-F063-51D1-D98A0FF14A38}"/>
                </a:ext>
                <a:ext uri="{C183D7F6-B498-43B3-948B-1728B52AA6E4}">
                  <adec:decorative xmlns:adec="http://schemas.microsoft.com/office/drawing/2017/decorative" val="1"/>
                </a:ext>
              </a:extLst>
            </p:cNvPr>
            <p:cNvSpPr>
              <a:spLocks/>
            </p:cNvSpPr>
            <p:nvPr/>
          </p:nvSpPr>
          <p:spPr bwMode="auto">
            <a:xfrm>
              <a:off x="8257145" y="6109141"/>
              <a:ext cx="52389" cy="32016"/>
            </a:xfrm>
            <a:custGeom>
              <a:avLst/>
              <a:gdLst>
                <a:gd name="T0" fmla="*/ 4 w 18"/>
                <a:gd name="T1" fmla="*/ 7 h 11"/>
                <a:gd name="T2" fmla="*/ 0 w 18"/>
                <a:gd name="T3" fmla="*/ 4 h 11"/>
                <a:gd name="T4" fmla="*/ 4 w 18"/>
                <a:gd name="T5" fmla="*/ 4 h 11"/>
                <a:gd name="T6" fmla="*/ 7 w 18"/>
                <a:gd name="T7" fmla="*/ 0 h 11"/>
                <a:gd name="T8" fmla="*/ 11 w 18"/>
                <a:gd name="T9" fmla="*/ 4 h 11"/>
                <a:gd name="T10" fmla="*/ 14 w 18"/>
                <a:gd name="T11" fmla="*/ 7 h 11"/>
                <a:gd name="T12" fmla="*/ 18 w 18"/>
                <a:gd name="T13" fmla="*/ 7 h 11"/>
                <a:gd name="T14" fmla="*/ 18 w 18"/>
                <a:gd name="T15" fmla="*/ 11 h 11"/>
                <a:gd name="T16" fmla="*/ 14 w 18"/>
                <a:gd name="T17" fmla="*/ 11 h 11"/>
                <a:gd name="T18" fmla="*/ 11 w 18"/>
                <a:gd name="T19" fmla="*/ 11 h 11"/>
                <a:gd name="T20" fmla="*/ 4 w 18"/>
                <a:gd name="T21" fmla="*/ 11 h 11"/>
                <a:gd name="T22" fmla="*/ 4 w 18"/>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1">
                  <a:moveTo>
                    <a:pt x="4" y="7"/>
                  </a:moveTo>
                  <a:lnTo>
                    <a:pt x="0" y="4"/>
                  </a:lnTo>
                  <a:lnTo>
                    <a:pt x="4" y="4"/>
                  </a:lnTo>
                  <a:lnTo>
                    <a:pt x="7" y="0"/>
                  </a:lnTo>
                  <a:lnTo>
                    <a:pt x="11" y="4"/>
                  </a:lnTo>
                  <a:lnTo>
                    <a:pt x="14" y="7"/>
                  </a:lnTo>
                  <a:lnTo>
                    <a:pt x="18" y="7"/>
                  </a:lnTo>
                  <a:lnTo>
                    <a:pt x="18" y="11"/>
                  </a:lnTo>
                  <a:lnTo>
                    <a:pt x="14" y="11"/>
                  </a:lnTo>
                  <a:lnTo>
                    <a:pt x="11" y="11"/>
                  </a:lnTo>
                  <a:lnTo>
                    <a:pt x="4" y="11"/>
                  </a:lnTo>
                  <a:lnTo>
                    <a:pt x="4" y="7"/>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0" name="Freeform 369">
              <a:extLst>
                <a:ext uri="{FF2B5EF4-FFF2-40B4-BE49-F238E27FC236}">
                  <a16:creationId xmlns:a16="http://schemas.microsoft.com/office/drawing/2014/main" id="{CA7E9908-4790-D23A-2150-A0F1CA47E992}"/>
                </a:ext>
                <a:ext uri="{C183D7F6-B498-43B3-948B-1728B52AA6E4}">
                  <adec:decorative xmlns:adec="http://schemas.microsoft.com/office/drawing/2017/decorative" val="1"/>
                </a:ext>
              </a:extLst>
            </p:cNvPr>
            <p:cNvSpPr>
              <a:spLocks/>
            </p:cNvSpPr>
            <p:nvPr/>
          </p:nvSpPr>
          <p:spPr bwMode="auto">
            <a:xfrm>
              <a:off x="8338639" y="6231383"/>
              <a:ext cx="40747" cy="61121"/>
            </a:xfrm>
            <a:custGeom>
              <a:avLst/>
              <a:gdLst>
                <a:gd name="T0" fmla="*/ 7 w 14"/>
                <a:gd name="T1" fmla="*/ 4 h 21"/>
                <a:gd name="T2" fmla="*/ 10 w 14"/>
                <a:gd name="T3" fmla="*/ 4 h 21"/>
                <a:gd name="T4" fmla="*/ 14 w 14"/>
                <a:gd name="T5" fmla="*/ 10 h 21"/>
                <a:gd name="T6" fmla="*/ 14 w 14"/>
                <a:gd name="T7" fmla="*/ 14 h 21"/>
                <a:gd name="T8" fmla="*/ 14 w 14"/>
                <a:gd name="T9" fmla="*/ 17 h 21"/>
                <a:gd name="T10" fmla="*/ 14 w 14"/>
                <a:gd name="T11" fmla="*/ 21 h 21"/>
                <a:gd name="T12" fmla="*/ 7 w 14"/>
                <a:gd name="T13" fmla="*/ 21 h 21"/>
                <a:gd name="T14" fmla="*/ 3 w 14"/>
                <a:gd name="T15" fmla="*/ 10 h 21"/>
                <a:gd name="T16" fmla="*/ 0 w 14"/>
                <a:gd name="T17" fmla="*/ 7 h 21"/>
                <a:gd name="T18" fmla="*/ 3 w 14"/>
                <a:gd name="T19" fmla="*/ 4 h 21"/>
                <a:gd name="T20" fmla="*/ 7 w 14"/>
                <a:gd name="T21" fmla="*/ 0 h 21"/>
                <a:gd name="T22" fmla="*/ 7 w 14"/>
                <a:gd name="T23"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21">
                  <a:moveTo>
                    <a:pt x="7" y="4"/>
                  </a:moveTo>
                  <a:lnTo>
                    <a:pt x="10" y="4"/>
                  </a:lnTo>
                  <a:lnTo>
                    <a:pt x="14" y="10"/>
                  </a:lnTo>
                  <a:lnTo>
                    <a:pt x="14" y="14"/>
                  </a:lnTo>
                  <a:lnTo>
                    <a:pt x="14" y="17"/>
                  </a:lnTo>
                  <a:lnTo>
                    <a:pt x="14" y="21"/>
                  </a:lnTo>
                  <a:lnTo>
                    <a:pt x="7" y="21"/>
                  </a:lnTo>
                  <a:lnTo>
                    <a:pt x="3" y="10"/>
                  </a:lnTo>
                  <a:lnTo>
                    <a:pt x="0" y="7"/>
                  </a:lnTo>
                  <a:lnTo>
                    <a:pt x="3" y="4"/>
                  </a:lnTo>
                  <a:lnTo>
                    <a:pt x="7" y="0"/>
                  </a:lnTo>
                  <a:lnTo>
                    <a:pt x="7" y="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1" name="Freeform 370">
              <a:extLst>
                <a:ext uri="{FF2B5EF4-FFF2-40B4-BE49-F238E27FC236}">
                  <a16:creationId xmlns:a16="http://schemas.microsoft.com/office/drawing/2014/main" id="{D4D654AF-CD51-FF71-2A0F-02DE66B8C2FE}"/>
                </a:ext>
                <a:ext uri="{C183D7F6-B498-43B3-948B-1728B52AA6E4}">
                  <adec:decorative xmlns:adec="http://schemas.microsoft.com/office/drawing/2017/decorative" val="1"/>
                </a:ext>
              </a:extLst>
            </p:cNvPr>
            <p:cNvSpPr>
              <a:spLocks/>
            </p:cNvSpPr>
            <p:nvPr/>
          </p:nvSpPr>
          <p:spPr bwMode="auto">
            <a:xfrm>
              <a:off x="8248414" y="6312877"/>
              <a:ext cx="90226" cy="40747"/>
            </a:xfrm>
            <a:custGeom>
              <a:avLst/>
              <a:gdLst>
                <a:gd name="T0" fmla="*/ 0 w 31"/>
                <a:gd name="T1" fmla="*/ 10 h 14"/>
                <a:gd name="T2" fmla="*/ 3 w 31"/>
                <a:gd name="T3" fmla="*/ 7 h 14"/>
                <a:gd name="T4" fmla="*/ 10 w 31"/>
                <a:gd name="T5" fmla="*/ 3 h 14"/>
                <a:gd name="T6" fmla="*/ 14 w 31"/>
                <a:gd name="T7" fmla="*/ 0 h 14"/>
                <a:gd name="T8" fmla="*/ 17 w 31"/>
                <a:gd name="T9" fmla="*/ 0 h 14"/>
                <a:gd name="T10" fmla="*/ 21 w 31"/>
                <a:gd name="T11" fmla="*/ 0 h 14"/>
                <a:gd name="T12" fmla="*/ 24 w 31"/>
                <a:gd name="T13" fmla="*/ 0 h 14"/>
                <a:gd name="T14" fmla="*/ 28 w 31"/>
                <a:gd name="T15" fmla="*/ 3 h 14"/>
                <a:gd name="T16" fmla="*/ 31 w 31"/>
                <a:gd name="T17" fmla="*/ 3 h 14"/>
                <a:gd name="T18" fmla="*/ 31 w 31"/>
                <a:gd name="T19" fmla="*/ 7 h 14"/>
                <a:gd name="T20" fmla="*/ 28 w 31"/>
                <a:gd name="T21" fmla="*/ 10 h 14"/>
                <a:gd name="T22" fmla="*/ 24 w 31"/>
                <a:gd name="T23" fmla="*/ 10 h 14"/>
                <a:gd name="T24" fmla="*/ 14 w 31"/>
                <a:gd name="T25" fmla="*/ 14 h 14"/>
                <a:gd name="T26" fmla="*/ 10 w 31"/>
                <a:gd name="T27" fmla="*/ 14 h 14"/>
                <a:gd name="T28" fmla="*/ 3 w 31"/>
                <a:gd name="T29" fmla="*/ 14 h 14"/>
                <a:gd name="T30" fmla="*/ 0 w 31"/>
                <a:gd name="T31" fmla="*/ 14 h 14"/>
                <a:gd name="T32" fmla="*/ 0 w 31"/>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14">
                  <a:moveTo>
                    <a:pt x="0" y="10"/>
                  </a:moveTo>
                  <a:lnTo>
                    <a:pt x="3" y="7"/>
                  </a:lnTo>
                  <a:lnTo>
                    <a:pt x="10" y="3"/>
                  </a:lnTo>
                  <a:lnTo>
                    <a:pt x="14" y="0"/>
                  </a:lnTo>
                  <a:lnTo>
                    <a:pt x="17" y="0"/>
                  </a:lnTo>
                  <a:lnTo>
                    <a:pt x="21" y="0"/>
                  </a:lnTo>
                  <a:lnTo>
                    <a:pt x="24" y="0"/>
                  </a:lnTo>
                  <a:lnTo>
                    <a:pt x="28" y="3"/>
                  </a:lnTo>
                  <a:lnTo>
                    <a:pt x="31" y="3"/>
                  </a:lnTo>
                  <a:lnTo>
                    <a:pt x="31" y="7"/>
                  </a:lnTo>
                  <a:lnTo>
                    <a:pt x="28" y="10"/>
                  </a:lnTo>
                  <a:lnTo>
                    <a:pt x="24" y="10"/>
                  </a:lnTo>
                  <a:lnTo>
                    <a:pt x="14" y="14"/>
                  </a:lnTo>
                  <a:lnTo>
                    <a:pt x="10" y="14"/>
                  </a:lnTo>
                  <a:lnTo>
                    <a:pt x="3" y="14"/>
                  </a:lnTo>
                  <a:lnTo>
                    <a:pt x="0"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2" name="Freeform 371">
              <a:extLst>
                <a:ext uri="{FF2B5EF4-FFF2-40B4-BE49-F238E27FC236}">
                  <a16:creationId xmlns:a16="http://schemas.microsoft.com/office/drawing/2014/main" id="{59E2B255-B2B9-9739-B32F-DEC3AA909111}"/>
                </a:ext>
                <a:ext uri="{C183D7F6-B498-43B3-948B-1728B52AA6E4}">
                  <adec:decorative xmlns:adec="http://schemas.microsoft.com/office/drawing/2017/decorative" val="1"/>
                </a:ext>
              </a:extLst>
            </p:cNvPr>
            <p:cNvSpPr>
              <a:spLocks/>
            </p:cNvSpPr>
            <p:nvPr/>
          </p:nvSpPr>
          <p:spPr bwMode="auto">
            <a:xfrm>
              <a:off x="8297892" y="6272130"/>
              <a:ext cx="40747" cy="29105"/>
            </a:xfrm>
            <a:custGeom>
              <a:avLst/>
              <a:gdLst>
                <a:gd name="T0" fmla="*/ 0 w 14"/>
                <a:gd name="T1" fmla="*/ 3 h 10"/>
                <a:gd name="T2" fmla="*/ 4 w 14"/>
                <a:gd name="T3" fmla="*/ 0 h 10"/>
                <a:gd name="T4" fmla="*/ 7 w 14"/>
                <a:gd name="T5" fmla="*/ 0 h 10"/>
                <a:gd name="T6" fmla="*/ 11 w 14"/>
                <a:gd name="T7" fmla="*/ 3 h 10"/>
                <a:gd name="T8" fmla="*/ 14 w 14"/>
                <a:gd name="T9" fmla="*/ 7 h 10"/>
                <a:gd name="T10" fmla="*/ 14 w 14"/>
                <a:gd name="T11" fmla="*/ 10 h 10"/>
                <a:gd name="T12" fmla="*/ 7 w 14"/>
                <a:gd name="T13" fmla="*/ 10 h 10"/>
                <a:gd name="T14" fmla="*/ 4 w 14"/>
                <a:gd name="T15" fmla="*/ 7 h 10"/>
                <a:gd name="T16" fmla="*/ 0 w 1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0" y="3"/>
                  </a:moveTo>
                  <a:lnTo>
                    <a:pt x="4" y="0"/>
                  </a:lnTo>
                  <a:lnTo>
                    <a:pt x="7" y="0"/>
                  </a:lnTo>
                  <a:lnTo>
                    <a:pt x="11" y="3"/>
                  </a:lnTo>
                  <a:lnTo>
                    <a:pt x="14" y="7"/>
                  </a:lnTo>
                  <a:lnTo>
                    <a:pt x="14" y="10"/>
                  </a:lnTo>
                  <a:lnTo>
                    <a:pt x="7" y="10"/>
                  </a:lnTo>
                  <a:lnTo>
                    <a:pt x="4" y="7"/>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3" name="Freeform 372">
              <a:extLst>
                <a:ext uri="{FF2B5EF4-FFF2-40B4-BE49-F238E27FC236}">
                  <a16:creationId xmlns:a16="http://schemas.microsoft.com/office/drawing/2014/main" id="{74681A8D-5DC4-D199-F584-08E7AA9B27C8}"/>
                </a:ext>
                <a:ext uri="{C183D7F6-B498-43B3-948B-1728B52AA6E4}">
                  <adec:decorative xmlns:adec="http://schemas.microsoft.com/office/drawing/2017/decorative" val="1"/>
                </a:ext>
              </a:extLst>
            </p:cNvPr>
            <p:cNvSpPr>
              <a:spLocks/>
            </p:cNvSpPr>
            <p:nvPr/>
          </p:nvSpPr>
          <p:spPr bwMode="auto">
            <a:xfrm>
              <a:off x="8155279" y="6272129"/>
              <a:ext cx="72763" cy="81494"/>
            </a:xfrm>
            <a:custGeom>
              <a:avLst/>
              <a:gdLst>
                <a:gd name="T0" fmla="*/ 0 w 25"/>
                <a:gd name="T1" fmla="*/ 10 h 28"/>
                <a:gd name="T2" fmla="*/ 0 w 25"/>
                <a:gd name="T3" fmla="*/ 0 h 28"/>
                <a:gd name="T4" fmla="*/ 0 w 25"/>
                <a:gd name="T5" fmla="*/ 3 h 28"/>
                <a:gd name="T6" fmla="*/ 4 w 25"/>
                <a:gd name="T7" fmla="*/ 3 h 28"/>
                <a:gd name="T8" fmla="*/ 7 w 25"/>
                <a:gd name="T9" fmla="*/ 3 h 28"/>
                <a:gd name="T10" fmla="*/ 11 w 25"/>
                <a:gd name="T11" fmla="*/ 0 h 28"/>
                <a:gd name="T12" fmla="*/ 14 w 25"/>
                <a:gd name="T13" fmla="*/ 0 h 28"/>
                <a:gd name="T14" fmla="*/ 18 w 25"/>
                <a:gd name="T15" fmla="*/ 3 h 28"/>
                <a:gd name="T16" fmla="*/ 21 w 25"/>
                <a:gd name="T17" fmla="*/ 3 h 28"/>
                <a:gd name="T18" fmla="*/ 25 w 25"/>
                <a:gd name="T19" fmla="*/ 10 h 28"/>
                <a:gd name="T20" fmla="*/ 21 w 25"/>
                <a:gd name="T21" fmla="*/ 14 h 28"/>
                <a:gd name="T22" fmla="*/ 21 w 25"/>
                <a:gd name="T23" fmla="*/ 17 h 28"/>
                <a:gd name="T24" fmla="*/ 25 w 25"/>
                <a:gd name="T25" fmla="*/ 21 h 28"/>
                <a:gd name="T26" fmla="*/ 25 w 25"/>
                <a:gd name="T27" fmla="*/ 24 h 28"/>
                <a:gd name="T28" fmla="*/ 21 w 25"/>
                <a:gd name="T29" fmla="*/ 28 h 28"/>
                <a:gd name="T30" fmla="*/ 18 w 25"/>
                <a:gd name="T31" fmla="*/ 28 h 28"/>
                <a:gd name="T32" fmla="*/ 14 w 25"/>
                <a:gd name="T33" fmla="*/ 24 h 28"/>
                <a:gd name="T34" fmla="*/ 11 w 25"/>
                <a:gd name="T35" fmla="*/ 24 h 28"/>
                <a:gd name="T36" fmla="*/ 11 w 25"/>
                <a:gd name="T37" fmla="*/ 21 h 28"/>
                <a:gd name="T38" fmla="*/ 7 w 25"/>
                <a:gd name="T39" fmla="*/ 14 h 28"/>
                <a:gd name="T40" fmla="*/ 0 w 25"/>
                <a:gd name="T41"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0" y="10"/>
                  </a:moveTo>
                  <a:lnTo>
                    <a:pt x="0" y="0"/>
                  </a:lnTo>
                  <a:lnTo>
                    <a:pt x="0" y="3"/>
                  </a:lnTo>
                  <a:lnTo>
                    <a:pt x="4" y="3"/>
                  </a:lnTo>
                  <a:lnTo>
                    <a:pt x="7" y="3"/>
                  </a:lnTo>
                  <a:lnTo>
                    <a:pt x="11" y="0"/>
                  </a:lnTo>
                  <a:lnTo>
                    <a:pt x="14" y="0"/>
                  </a:lnTo>
                  <a:lnTo>
                    <a:pt x="18" y="3"/>
                  </a:lnTo>
                  <a:lnTo>
                    <a:pt x="21" y="3"/>
                  </a:lnTo>
                  <a:lnTo>
                    <a:pt x="25" y="10"/>
                  </a:lnTo>
                  <a:lnTo>
                    <a:pt x="21" y="14"/>
                  </a:lnTo>
                  <a:lnTo>
                    <a:pt x="21" y="17"/>
                  </a:lnTo>
                  <a:lnTo>
                    <a:pt x="25" y="21"/>
                  </a:lnTo>
                  <a:lnTo>
                    <a:pt x="25" y="24"/>
                  </a:lnTo>
                  <a:lnTo>
                    <a:pt x="21" y="28"/>
                  </a:lnTo>
                  <a:lnTo>
                    <a:pt x="18" y="28"/>
                  </a:lnTo>
                  <a:lnTo>
                    <a:pt x="14" y="24"/>
                  </a:lnTo>
                  <a:lnTo>
                    <a:pt x="11" y="24"/>
                  </a:lnTo>
                  <a:lnTo>
                    <a:pt x="11" y="21"/>
                  </a:lnTo>
                  <a:lnTo>
                    <a:pt x="7" y="14"/>
                  </a:lnTo>
                  <a:lnTo>
                    <a:pt x="0"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4" name="Freeform 373">
              <a:extLst>
                <a:ext uri="{FF2B5EF4-FFF2-40B4-BE49-F238E27FC236}">
                  <a16:creationId xmlns:a16="http://schemas.microsoft.com/office/drawing/2014/main" id="{413E4A4D-6E22-650A-AED4-E5829121E96A}"/>
                </a:ext>
                <a:ext uri="{C183D7F6-B498-43B3-948B-1728B52AA6E4}">
                  <adec:decorative xmlns:adec="http://schemas.microsoft.com/office/drawing/2017/decorative" val="1"/>
                </a:ext>
              </a:extLst>
            </p:cNvPr>
            <p:cNvSpPr>
              <a:spLocks/>
            </p:cNvSpPr>
            <p:nvPr/>
          </p:nvSpPr>
          <p:spPr bwMode="auto">
            <a:xfrm>
              <a:off x="8097068" y="6059665"/>
              <a:ext cx="69852" cy="61121"/>
            </a:xfrm>
            <a:custGeom>
              <a:avLst/>
              <a:gdLst>
                <a:gd name="T0" fmla="*/ 24 w 24"/>
                <a:gd name="T1" fmla="*/ 11 h 21"/>
                <a:gd name="T2" fmla="*/ 10 w 24"/>
                <a:gd name="T3" fmla="*/ 21 h 21"/>
                <a:gd name="T4" fmla="*/ 10 w 24"/>
                <a:gd name="T5" fmla="*/ 17 h 21"/>
                <a:gd name="T6" fmla="*/ 7 w 24"/>
                <a:gd name="T7" fmla="*/ 17 h 21"/>
                <a:gd name="T8" fmla="*/ 3 w 24"/>
                <a:gd name="T9" fmla="*/ 17 h 21"/>
                <a:gd name="T10" fmla="*/ 0 w 24"/>
                <a:gd name="T11" fmla="*/ 14 h 21"/>
                <a:gd name="T12" fmla="*/ 3 w 24"/>
                <a:gd name="T13" fmla="*/ 14 h 21"/>
                <a:gd name="T14" fmla="*/ 3 w 24"/>
                <a:gd name="T15" fmla="*/ 7 h 21"/>
                <a:gd name="T16" fmla="*/ 7 w 24"/>
                <a:gd name="T17" fmla="*/ 4 h 21"/>
                <a:gd name="T18" fmla="*/ 14 w 24"/>
                <a:gd name="T19" fmla="*/ 4 h 21"/>
                <a:gd name="T20" fmla="*/ 14 w 24"/>
                <a:gd name="T21" fmla="*/ 0 h 21"/>
                <a:gd name="T22" fmla="*/ 17 w 24"/>
                <a:gd name="T23" fmla="*/ 4 h 21"/>
                <a:gd name="T24" fmla="*/ 24 w 24"/>
                <a:gd name="T25"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1">
                  <a:moveTo>
                    <a:pt x="24" y="11"/>
                  </a:moveTo>
                  <a:lnTo>
                    <a:pt x="10" y="21"/>
                  </a:lnTo>
                  <a:lnTo>
                    <a:pt x="10" y="17"/>
                  </a:lnTo>
                  <a:lnTo>
                    <a:pt x="7" y="17"/>
                  </a:lnTo>
                  <a:lnTo>
                    <a:pt x="3" y="17"/>
                  </a:lnTo>
                  <a:lnTo>
                    <a:pt x="0" y="14"/>
                  </a:lnTo>
                  <a:lnTo>
                    <a:pt x="3" y="14"/>
                  </a:lnTo>
                  <a:lnTo>
                    <a:pt x="3" y="7"/>
                  </a:lnTo>
                  <a:lnTo>
                    <a:pt x="7" y="4"/>
                  </a:lnTo>
                  <a:lnTo>
                    <a:pt x="14" y="4"/>
                  </a:lnTo>
                  <a:lnTo>
                    <a:pt x="14" y="0"/>
                  </a:lnTo>
                  <a:lnTo>
                    <a:pt x="17" y="4"/>
                  </a:lnTo>
                  <a:lnTo>
                    <a:pt x="24" y="1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5" name="Freeform 374">
              <a:extLst>
                <a:ext uri="{FF2B5EF4-FFF2-40B4-BE49-F238E27FC236}">
                  <a16:creationId xmlns:a16="http://schemas.microsoft.com/office/drawing/2014/main" id="{FEFB17F8-DEBD-4E74-0AD0-CC639C199689}"/>
                </a:ext>
                <a:ext uri="{C183D7F6-B498-43B3-948B-1728B52AA6E4}">
                  <adec:decorative xmlns:adec="http://schemas.microsoft.com/office/drawing/2017/decorative" val="1"/>
                </a:ext>
              </a:extLst>
            </p:cNvPr>
            <p:cNvSpPr>
              <a:spLocks/>
            </p:cNvSpPr>
            <p:nvPr/>
          </p:nvSpPr>
          <p:spPr bwMode="auto">
            <a:xfrm>
              <a:off x="8117441" y="6243024"/>
              <a:ext cx="37837" cy="58210"/>
            </a:xfrm>
            <a:custGeom>
              <a:avLst/>
              <a:gdLst>
                <a:gd name="T0" fmla="*/ 13 w 13"/>
                <a:gd name="T1" fmla="*/ 10 h 20"/>
                <a:gd name="T2" fmla="*/ 13 w 13"/>
                <a:gd name="T3" fmla="*/ 20 h 20"/>
                <a:gd name="T4" fmla="*/ 3 w 13"/>
                <a:gd name="T5" fmla="*/ 20 h 20"/>
                <a:gd name="T6" fmla="*/ 3 w 13"/>
                <a:gd name="T7" fmla="*/ 13 h 20"/>
                <a:gd name="T8" fmla="*/ 3 w 13"/>
                <a:gd name="T9" fmla="*/ 10 h 20"/>
                <a:gd name="T10" fmla="*/ 0 w 13"/>
                <a:gd name="T11" fmla="*/ 10 h 20"/>
                <a:gd name="T12" fmla="*/ 0 w 13"/>
                <a:gd name="T13" fmla="*/ 0 h 20"/>
                <a:gd name="T14" fmla="*/ 10 w 13"/>
                <a:gd name="T15" fmla="*/ 0 h 20"/>
                <a:gd name="T16" fmla="*/ 13 w 13"/>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0">
                  <a:moveTo>
                    <a:pt x="13" y="10"/>
                  </a:moveTo>
                  <a:lnTo>
                    <a:pt x="13" y="20"/>
                  </a:lnTo>
                  <a:lnTo>
                    <a:pt x="3" y="20"/>
                  </a:lnTo>
                  <a:lnTo>
                    <a:pt x="3" y="13"/>
                  </a:lnTo>
                  <a:lnTo>
                    <a:pt x="3" y="10"/>
                  </a:lnTo>
                  <a:lnTo>
                    <a:pt x="0" y="10"/>
                  </a:lnTo>
                  <a:lnTo>
                    <a:pt x="0" y="0"/>
                  </a:lnTo>
                  <a:lnTo>
                    <a:pt x="10" y="0"/>
                  </a:lnTo>
                  <a:lnTo>
                    <a:pt x="13" y="1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6" name="Freeform 375">
              <a:extLst>
                <a:ext uri="{FF2B5EF4-FFF2-40B4-BE49-F238E27FC236}">
                  <a16:creationId xmlns:a16="http://schemas.microsoft.com/office/drawing/2014/main" id="{C0DE698F-E8FB-D6EF-977E-CB6A36DE402B}"/>
                </a:ext>
                <a:ext uri="{C183D7F6-B498-43B3-948B-1728B52AA6E4}">
                  <adec:decorative xmlns:adec="http://schemas.microsoft.com/office/drawing/2017/decorative" val="1"/>
                </a:ext>
              </a:extLst>
            </p:cNvPr>
            <p:cNvSpPr>
              <a:spLocks/>
            </p:cNvSpPr>
            <p:nvPr/>
          </p:nvSpPr>
          <p:spPr bwMode="auto">
            <a:xfrm>
              <a:off x="8044680" y="6120784"/>
              <a:ext cx="72763" cy="122241"/>
            </a:xfrm>
            <a:custGeom>
              <a:avLst/>
              <a:gdLst>
                <a:gd name="T0" fmla="*/ 0 w 25"/>
                <a:gd name="T1" fmla="*/ 3 h 42"/>
                <a:gd name="T2" fmla="*/ 4 w 25"/>
                <a:gd name="T3" fmla="*/ 3 h 42"/>
                <a:gd name="T4" fmla="*/ 7 w 25"/>
                <a:gd name="T5" fmla="*/ 7 h 42"/>
                <a:gd name="T6" fmla="*/ 11 w 25"/>
                <a:gd name="T7" fmla="*/ 3 h 42"/>
                <a:gd name="T8" fmla="*/ 14 w 25"/>
                <a:gd name="T9" fmla="*/ 3 h 42"/>
                <a:gd name="T10" fmla="*/ 18 w 25"/>
                <a:gd name="T11" fmla="*/ 0 h 42"/>
                <a:gd name="T12" fmla="*/ 21 w 25"/>
                <a:gd name="T13" fmla="*/ 0 h 42"/>
                <a:gd name="T14" fmla="*/ 25 w 25"/>
                <a:gd name="T15" fmla="*/ 3 h 42"/>
                <a:gd name="T16" fmla="*/ 25 w 25"/>
                <a:gd name="T17" fmla="*/ 7 h 42"/>
                <a:gd name="T18" fmla="*/ 21 w 25"/>
                <a:gd name="T19" fmla="*/ 14 h 42"/>
                <a:gd name="T20" fmla="*/ 21 w 25"/>
                <a:gd name="T21" fmla="*/ 24 h 42"/>
                <a:gd name="T22" fmla="*/ 25 w 25"/>
                <a:gd name="T23" fmla="*/ 31 h 42"/>
                <a:gd name="T24" fmla="*/ 11 w 25"/>
                <a:gd name="T25" fmla="*/ 42 h 42"/>
                <a:gd name="T26" fmla="*/ 11 w 25"/>
                <a:gd name="T27" fmla="*/ 38 h 42"/>
                <a:gd name="T28" fmla="*/ 7 w 25"/>
                <a:gd name="T29" fmla="*/ 35 h 42"/>
                <a:gd name="T30" fmla="*/ 7 w 25"/>
                <a:gd name="T31" fmla="*/ 31 h 42"/>
                <a:gd name="T32" fmla="*/ 0 w 25"/>
                <a:gd name="T33"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42">
                  <a:moveTo>
                    <a:pt x="0" y="3"/>
                  </a:moveTo>
                  <a:lnTo>
                    <a:pt x="4" y="3"/>
                  </a:lnTo>
                  <a:lnTo>
                    <a:pt x="7" y="7"/>
                  </a:lnTo>
                  <a:lnTo>
                    <a:pt x="11" y="3"/>
                  </a:lnTo>
                  <a:lnTo>
                    <a:pt x="14" y="3"/>
                  </a:lnTo>
                  <a:lnTo>
                    <a:pt x="18" y="0"/>
                  </a:lnTo>
                  <a:lnTo>
                    <a:pt x="21" y="0"/>
                  </a:lnTo>
                  <a:lnTo>
                    <a:pt x="25" y="3"/>
                  </a:lnTo>
                  <a:lnTo>
                    <a:pt x="25" y="7"/>
                  </a:lnTo>
                  <a:lnTo>
                    <a:pt x="21" y="14"/>
                  </a:lnTo>
                  <a:lnTo>
                    <a:pt x="21" y="24"/>
                  </a:lnTo>
                  <a:lnTo>
                    <a:pt x="25" y="31"/>
                  </a:lnTo>
                  <a:lnTo>
                    <a:pt x="11" y="42"/>
                  </a:lnTo>
                  <a:lnTo>
                    <a:pt x="11" y="38"/>
                  </a:lnTo>
                  <a:lnTo>
                    <a:pt x="7" y="35"/>
                  </a:lnTo>
                  <a:lnTo>
                    <a:pt x="7" y="31"/>
                  </a:lnTo>
                  <a:lnTo>
                    <a:pt x="0" y="3"/>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7" name="Freeform 376">
              <a:extLst>
                <a:ext uri="{FF2B5EF4-FFF2-40B4-BE49-F238E27FC236}">
                  <a16:creationId xmlns:a16="http://schemas.microsoft.com/office/drawing/2014/main" id="{CFDED28C-EF43-185A-DAB3-2D9391FEF443}"/>
                </a:ext>
                <a:ext uri="{C183D7F6-B498-43B3-948B-1728B52AA6E4}">
                  <adec:decorative xmlns:adec="http://schemas.microsoft.com/office/drawing/2017/decorative" val="1"/>
                </a:ext>
              </a:extLst>
            </p:cNvPr>
            <p:cNvSpPr>
              <a:spLocks/>
            </p:cNvSpPr>
            <p:nvPr/>
          </p:nvSpPr>
          <p:spPr bwMode="auto">
            <a:xfrm>
              <a:off x="8166920" y="6141157"/>
              <a:ext cx="81494" cy="81494"/>
            </a:xfrm>
            <a:custGeom>
              <a:avLst/>
              <a:gdLst>
                <a:gd name="T0" fmla="*/ 0 w 28"/>
                <a:gd name="T1" fmla="*/ 21 h 28"/>
                <a:gd name="T2" fmla="*/ 3 w 28"/>
                <a:gd name="T3" fmla="*/ 17 h 28"/>
                <a:gd name="T4" fmla="*/ 17 w 28"/>
                <a:gd name="T5" fmla="*/ 7 h 28"/>
                <a:gd name="T6" fmla="*/ 21 w 28"/>
                <a:gd name="T7" fmla="*/ 0 h 28"/>
                <a:gd name="T8" fmla="*/ 21 w 28"/>
                <a:gd name="T9" fmla="*/ 3 h 28"/>
                <a:gd name="T10" fmla="*/ 28 w 28"/>
                <a:gd name="T11" fmla="*/ 7 h 28"/>
                <a:gd name="T12" fmla="*/ 28 w 28"/>
                <a:gd name="T13" fmla="*/ 10 h 28"/>
                <a:gd name="T14" fmla="*/ 28 w 28"/>
                <a:gd name="T15" fmla="*/ 17 h 28"/>
                <a:gd name="T16" fmla="*/ 28 w 28"/>
                <a:gd name="T17" fmla="*/ 21 h 28"/>
                <a:gd name="T18" fmla="*/ 24 w 28"/>
                <a:gd name="T19" fmla="*/ 24 h 28"/>
                <a:gd name="T20" fmla="*/ 17 w 28"/>
                <a:gd name="T21" fmla="*/ 24 h 28"/>
                <a:gd name="T22" fmla="*/ 14 w 28"/>
                <a:gd name="T23" fmla="*/ 28 h 28"/>
                <a:gd name="T24" fmla="*/ 10 w 28"/>
                <a:gd name="T25" fmla="*/ 28 h 28"/>
                <a:gd name="T26" fmla="*/ 7 w 28"/>
                <a:gd name="T27" fmla="*/ 24 h 28"/>
                <a:gd name="T28" fmla="*/ 3 w 28"/>
                <a:gd name="T29" fmla="*/ 21 h 28"/>
                <a:gd name="T30" fmla="*/ 0 w 28"/>
                <a:gd name="T3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21"/>
                  </a:moveTo>
                  <a:lnTo>
                    <a:pt x="3" y="17"/>
                  </a:lnTo>
                  <a:lnTo>
                    <a:pt x="17" y="7"/>
                  </a:lnTo>
                  <a:lnTo>
                    <a:pt x="21" y="0"/>
                  </a:lnTo>
                  <a:lnTo>
                    <a:pt x="21" y="3"/>
                  </a:lnTo>
                  <a:lnTo>
                    <a:pt x="28" y="7"/>
                  </a:lnTo>
                  <a:lnTo>
                    <a:pt x="28" y="10"/>
                  </a:lnTo>
                  <a:lnTo>
                    <a:pt x="28" y="17"/>
                  </a:lnTo>
                  <a:lnTo>
                    <a:pt x="28" y="21"/>
                  </a:lnTo>
                  <a:lnTo>
                    <a:pt x="24" y="24"/>
                  </a:lnTo>
                  <a:lnTo>
                    <a:pt x="17" y="24"/>
                  </a:lnTo>
                  <a:lnTo>
                    <a:pt x="14" y="28"/>
                  </a:lnTo>
                  <a:lnTo>
                    <a:pt x="10" y="28"/>
                  </a:lnTo>
                  <a:lnTo>
                    <a:pt x="7" y="24"/>
                  </a:lnTo>
                  <a:lnTo>
                    <a:pt x="3" y="21"/>
                  </a:lnTo>
                  <a:lnTo>
                    <a:pt x="0"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8" name="Freeform 377">
              <a:extLst>
                <a:ext uri="{FF2B5EF4-FFF2-40B4-BE49-F238E27FC236}">
                  <a16:creationId xmlns:a16="http://schemas.microsoft.com/office/drawing/2014/main" id="{C5DAEE9C-1E6D-E6D2-63A0-BABAA45865B7}"/>
                </a:ext>
                <a:ext uri="{C183D7F6-B498-43B3-948B-1728B52AA6E4}">
                  <adec:decorative xmlns:adec="http://schemas.microsoft.com/office/drawing/2017/decorative" val="1"/>
                </a:ext>
              </a:extLst>
            </p:cNvPr>
            <p:cNvSpPr>
              <a:spLocks/>
            </p:cNvSpPr>
            <p:nvPr/>
          </p:nvSpPr>
          <p:spPr bwMode="auto">
            <a:xfrm>
              <a:off x="8003933" y="6129515"/>
              <a:ext cx="61121" cy="101868"/>
            </a:xfrm>
            <a:custGeom>
              <a:avLst/>
              <a:gdLst>
                <a:gd name="T0" fmla="*/ 14 w 21"/>
                <a:gd name="T1" fmla="*/ 0 h 35"/>
                <a:gd name="T2" fmla="*/ 21 w 21"/>
                <a:gd name="T3" fmla="*/ 28 h 35"/>
                <a:gd name="T4" fmla="*/ 18 w 21"/>
                <a:gd name="T5" fmla="*/ 28 h 35"/>
                <a:gd name="T6" fmla="*/ 14 w 21"/>
                <a:gd name="T7" fmla="*/ 28 h 35"/>
                <a:gd name="T8" fmla="*/ 11 w 21"/>
                <a:gd name="T9" fmla="*/ 28 h 35"/>
                <a:gd name="T10" fmla="*/ 7 w 21"/>
                <a:gd name="T11" fmla="*/ 32 h 35"/>
                <a:gd name="T12" fmla="*/ 4 w 21"/>
                <a:gd name="T13" fmla="*/ 35 h 35"/>
                <a:gd name="T14" fmla="*/ 4 w 21"/>
                <a:gd name="T15" fmla="*/ 32 h 35"/>
                <a:gd name="T16" fmla="*/ 0 w 21"/>
                <a:gd name="T17" fmla="*/ 28 h 35"/>
                <a:gd name="T18" fmla="*/ 0 w 21"/>
                <a:gd name="T19" fmla="*/ 21 h 35"/>
                <a:gd name="T20" fmla="*/ 4 w 21"/>
                <a:gd name="T21" fmla="*/ 18 h 35"/>
                <a:gd name="T22" fmla="*/ 4 w 21"/>
                <a:gd name="T23" fmla="*/ 14 h 35"/>
                <a:gd name="T24" fmla="*/ 0 w 21"/>
                <a:gd name="T25" fmla="*/ 14 h 35"/>
                <a:gd name="T26" fmla="*/ 0 w 21"/>
                <a:gd name="T27" fmla="*/ 11 h 35"/>
                <a:gd name="T28" fmla="*/ 0 w 21"/>
                <a:gd name="T29" fmla="*/ 7 h 35"/>
                <a:gd name="T30" fmla="*/ 7 w 21"/>
                <a:gd name="T31" fmla="*/ 7 h 35"/>
                <a:gd name="T32" fmla="*/ 11 w 21"/>
                <a:gd name="T33" fmla="*/ 4 h 35"/>
                <a:gd name="T34" fmla="*/ 14 w 21"/>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5">
                  <a:moveTo>
                    <a:pt x="14" y="0"/>
                  </a:moveTo>
                  <a:lnTo>
                    <a:pt x="21" y="28"/>
                  </a:lnTo>
                  <a:lnTo>
                    <a:pt x="18" y="28"/>
                  </a:lnTo>
                  <a:lnTo>
                    <a:pt x="14" y="28"/>
                  </a:lnTo>
                  <a:lnTo>
                    <a:pt x="11" y="28"/>
                  </a:lnTo>
                  <a:lnTo>
                    <a:pt x="7" y="32"/>
                  </a:lnTo>
                  <a:lnTo>
                    <a:pt x="4" y="35"/>
                  </a:lnTo>
                  <a:lnTo>
                    <a:pt x="4" y="32"/>
                  </a:lnTo>
                  <a:lnTo>
                    <a:pt x="0" y="28"/>
                  </a:lnTo>
                  <a:lnTo>
                    <a:pt x="0" y="21"/>
                  </a:lnTo>
                  <a:lnTo>
                    <a:pt x="4" y="18"/>
                  </a:lnTo>
                  <a:lnTo>
                    <a:pt x="4" y="14"/>
                  </a:lnTo>
                  <a:lnTo>
                    <a:pt x="0" y="14"/>
                  </a:lnTo>
                  <a:lnTo>
                    <a:pt x="0" y="11"/>
                  </a:lnTo>
                  <a:lnTo>
                    <a:pt x="0" y="7"/>
                  </a:lnTo>
                  <a:lnTo>
                    <a:pt x="7" y="7"/>
                  </a:lnTo>
                  <a:lnTo>
                    <a:pt x="11" y="4"/>
                  </a:lnTo>
                  <a:lnTo>
                    <a:pt x="14"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59" name="Freeform 378">
              <a:extLst>
                <a:ext uri="{FF2B5EF4-FFF2-40B4-BE49-F238E27FC236}">
                  <a16:creationId xmlns:a16="http://schemas.microsoft.com/office/drawing/2014/main" id="{AD9427DF-D1B4-6A11-D189-A684500BD169}"/>
                </a:ext>
                <a:ext uri="{C183D7F6-B498-43B3-948B-1728B52AA6E4}">
                  <adec:decorative xmlns:adec="http://schemas.microsoft.com/office/drawing/2017/decorative" val="1"/>
                </a:ext>
              </a:extLst>
            </p:cNvPr>
            <p:cNvSpPr>
              <a:spLocks/>
            </p:cNvSpPr>
            <p:nvPr/>
          </p:nvSpPr>
          <p:spPr bwMode="auto">
            <a:xfrm>
              <a:off x="8105798" y="6091679"/>
              <a:ext cx="69852" cy="130973"/>
            </a:xfrm>
            <a:custGeom>
              <a:avLst/>
              <a:gdLst>
                <a:gd name="T0" fmla="*/ 0 w 24"/>
                <a:gd name="T1" fmla="*/ 24 h 45"/>
                <a:gd name="T2" fmla="*/ 7 w 24"/>
                <a:gd name="T3" fmla="*/ 24 h 45"/>
                <a:gd name="T4" fmla="*/ 7 w 24"/>
                <a:gd name="T5" fmla="*/ 20 h 45"/>
                <a:gd name="T6" fmla="*/ 7 w 24"/>
                <a:gd name="T7" fmla="*/ 17 h 45"/>
                <a:gd name="T8" fmla="*/ 7 w 24"/>
                <a:gd name="T9" fmla="*/ 10 h 45"/>
                <a:gd name="T10" fmla="*/ 21 w 24"/>
                <a:gd name="T11" fmla="*/ 0 h 45"/>
                <a:gd name="T12" fmla="*/ 24 w 24"/>
                <a:gd name="T13" fmla="*/ 0 h 45"/>
                <a:gd name="T14" fmla="*/ 17 w 24"/>
                <a:gd name="T15" fmla="*/ 17 h 45"/>
                <a:gd name="T16" fmla="*/ 24 w 24"/>
                <a:gd name="T17" fmla="*/ 34 h 45"/>
                <a:gd name="T18" fmla="*/ 21 w 24"/>
                <a:gd name="T19" fmla="*/ 38 h 45"/>
                <a:gd name="T20" fmla="*/ 17 w 24"/>
                <a:gd name="T21" fmla="*/ 41 h 45"/>
                <a:gd name="T22" fmla="*/ 21 w 24"/>
                <a:gd name="T23" fmla="*/ 45 h 45"/>
                <a:gd name="T24" fmla="*/ 11 w 24"/>
                <a:gd name="T25" fmla="*/ 38 h 45"/>
                <a:gd name="T26" fmla="*/ 4 w 24"/>
                <a:gd name="T27" fmla="*/ 41 h 45"/>
                <a:gd name="T28" fmla="*/ 0 w 24"/>
                <a:gd name="T29" fmla="*/ 34 h 45"/>
                <a:gd name="T30" fmla="*/ 0 w 24"/>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45">
                  <a:moveTo>
                    <a:pt x="0" y="24"/>
                  </a:moveTo>
                  <a:lnTo>
                    <a:pt x="7" y="24"/>
                  </a:lnTo>
                  <a:lnTo>
                    <a:pt x="7" y="20"/>
                  </a:lnTo>
                  <a:lnTo>
                    <a:pt x="7" y="17"/>
                  </a:lnTo>
                  <a:lnTo>
                    <a:pt x="7" y="10"/>
                  </a:lnTo>
                  <a:lnTo>
                    <a:pt x="21" y="0"/>
                  </a:lnTo>
                  <a:lnTo>
                    <a:pt x="24" y="0"/>
                  </a:lnTo>
                  <a:lnTo>
                    <a:pt x="17" y="17"/>
                  </a:lnTo>
                  <a:lnTo>
                    <a:pt x="24" y="34"/>
                  </a:lnTo>
                  <a:lnTo>
                    <a:pt x="21" y="38"/>
                  </a:lnTo>
                  <a:lnTo>
                    <a:pt x="17" y="41"/>
                  </a:lnTo>
                  <a:lnTo>
                    <a:pt x="21" y="45"/>
                  </a:lnTo>
                  <a:lnTo>
                    <a:pt x="11" y="38"/>
                  </a:lnTo>
                  <a:lnTo>
                    <a:pt x="4" y="41"/>
                  </a:lnTo>
                  <a:lnTo>
                    <a:pt x="0" y="34"/>
                  </a:lnTo>
                  <a:lnTo>
                    <a:pt x="0" y="2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0" name="Freeform 379">
              <a:extLst>
                <a:ext uri="{FF2B5EF4-FFF2-40B4-BE49-F238E27FC236}">
                  <a16:creationId xmlns:a16="http://schemas.microsoft.com/office/drawing/2014/main" id="{90BB7D93-2D6A-427A-5872-B8B0EADCBB0D}"/>
                </a:ext>
                <a:ext uri="{C183D7F6-B498-43B3-948B-1728B52AA6E4}">
                  <adec:decorative xmlns:adec="http://schemas.microsoft.com/office/drawing/2017/decorative" val="1"/>
                </a:ext>
              </a:extLst>
            </p:cNvPr>
            <p:cNvSpPr>
              <a:spLocks/>
            </p:cNvSpPr>
            <p:nvPr/>
          </p:nvSpPr>
          <p:spPr bwMode="auto">
            <a:xfrm>
              <a:off x="8076694" y="6202277"/>
              <a:ext cx="98957" cy="69852"/>
            </a:xfrm>
            <a:custGeom>
              <a:avLst/>
              <a:gdLst>
                <a:gd name="T0" fmla="*/ 0 w 34"/>
                <a:gd name="T1" fmla="*/ 14 h 24"/>
                <a:gd name="T2" fmla="*/ 14 w 34"/>
                <a:gd name="T3" fmla="*/ 3 h 24"/>
                <a:gd name="T4" fmla="*/ 21 w 34"/>
                <a:gd name="T5" fmla="*/ 0 h 24"/>
                <a:gd name="T6" fmla="*/ 31 w 34"/>
                <a:gd name="T7" fmla="*/ 7 h 24"/>
                <a:gd name="T8" fmla="*/ 34 w 34"/>
                <a:gd name="T9" fmla="*/ 10 h 24"/>
                <a:gd name="T10" fmla="*/ 34 w 34"/>
                <a:gd name="T11" fmla="*/ 14 h 24"/>
                <a:gd name="T12" fmla="*/ 27 w 34"/>
                <a:gd name="T13" fmla="*/ 24 h 24"/>
                <a:gd name="T14" fmla="*/ 24 w 34"/>
                <a:gd name="T15" fmla="*/ 14 h 24"/>
                <a:gd name="T16" fmla="*/ 14 w 34"/>
                <a:gd name="T17" fmla="*/ 14 h 24"/>
                <a:gd name="T18" fmla="*/ 14 w 34"/>
                <a:gd name="T19" fmla="*/ 24 h 24"/>
                <a:gd name="T20" fmla="*/ 10 w 34"/>
                <a:gd name="T21" fmla="*/ 24 h 24"/>
                <a:gd name="T22" fmla="*/ 7 w 34"/>
                <a:gd name="T23" fmla="*/ 24 h 24"/>
                <a:gd name="T24" fmla="*/ 3 w 34"/>
                <a:gd name="T25" fmla="*/ 20 h 24"/>
                <a:gd name="T26" fmla="*/ 0 w 34"/>
                <a:gd name="T2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4">
                  <a:moveTo>
                    <a:pt x="0" y="14"/>
                  </a:moveTo>
                  <a:lnTo>
                    <a:pt x="14" y="3"/>
                  </a:lnTo>
                  <a:lnTo>
                    <a:pt x="21" y="0"/>
                  </a:lnTo>
                  <a:lnTo>
                    <a:pt x="31" y="7"/>
                  </a:lnTo>
                  <a:lnTo>
                    <a:pt x="34" y="10"/>
                  </a:lnTo>
                  <a:lnTo>
                    <a:pt x="34" y="14"/>
                  </a:lnTo>
                  <a:lnTo>
                    <a:pt x="27" y="24"/>
                  </a:lnTo>
                  <a:lnTo>
                    <a:pt x="24" y="14"/>
                  </a:lnTo>
                  <a:lnTo>
                    <a:pt x="14" y="14"/>
                  </a:lnTo>
                  <a:lnTo>
                    <a:pt x="14" y="24"/>
                  </a:lnTo>
                  <a:lnTo>
                    <a:pt x="10" y="24"/>
                  </a:lnTo>
                  <a:lnTo>
                    <a:pt x="7" y="24"/>
                  </a:lnTo>
                  <a:lnTo>
                    <a:pt x="3" y="20"/>
                  </a:lnTo>
                  <a:lnTo>
                    <a:pt x="0" y="14"/>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1" name="Freeform 380">
              <a:extLst>
                <a:ext uri="{FF2B5EF4-FFF2-40B4-BE49-F238E27FC236}">
                  <a16:creationId xmlns:a16="http://schemas.microsoft.com/office/drawing/2014/main" id="{6B57A2B0-071C-CE89-EDBC-7B36D1B462CE}"/>
                </a:ext>
                <a:ext uri="{C183D7F6-B498-43B3-948B-1728B52AA6E4}">
                  <adec:decorative xmlns:adec="http://schemas.microsoft.com/office/drawing/2017/decorative" val="1"/>
                </a:ext>
              </a:extLst>
            </p:cNvPr>
            <p:cNvSpPr>
              <a:spLocks/>
            </p:cNvSpPr>
            <p:nvPr/>
          </p:nvSpPr>
          <p:spPr bwMode="auto">
            <a:xfrm>
              <a:off x="8155279" y="6091679"/>
              <a:ext cx="72763" cy="98957"/>
            </a:xfrm>
            <a:custGeom>
              <a:avLst/>
              <a:gdLst>
                <a:gd name="T0" fmla="*/ 7 w 25"/>
                <a:gd name="T1" fmla="*/ 0 h 34"/>
                <a:gd name="T2" fmla="*/ 11 w 25"/>
                <a:gd name="T3" fmla="*/ 3 h 34"/>
                <a:gd name="T4" fmla="*/ 14 w 25"/>
                <a:gd name="T5" fmla="*/ 3 h 34"/>
                <a:gd name="T6" fmla="*/ 18 w 25"/>
                <a:gd name="T7" fmla="*/ 6 h 34"/>
                <a:gd name="T8" fmla="*/ 18 w 25"/>
                <a:gd name="T9" fmla="*/ 10 h 34"/>
                <a:gd name="T10" fmla="*/ 25 w 25"/>
                <a:gd name="T11" fmla="*/ 13 h 34"/>
                <a:gd name="T12" fmla="*/ 25 w 25"/>
                <a:gd name="T13" fmla="*/ 17 h 34"/>
                <a:gd name="T14" fmla="*/ 21 w 25"/>
                <a:gd name="T15" fmla="*/ 24 h 34"/>
                <a:gd name="T16" fmla="*/ 7 w 25"/>
                <a:gd name="T17" fmla="*/ 34 h 34"/>
                <a:gd name="T18" fmla="*/ 0 w 25"/>
                <a:gd name="T19" fmla="*/ 17 h 34"/>
                <a:gd name="T20" fmla="*/ 7 w 25"/>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4">
                  <a:moveTo>
                    <a:pt x="7" y="0"/>
                  </a:moveTo>
                  <a:lnTo>
                    <a:pt x="11" y="3"/>
                  </a:lnTo>
                  <a:lnTo>
                    <a:pt x="14" y="3"/>
                  </a:lnTo>
                  <a:lnTo>
                    <a:pt x="18" y="6"/>
                  </a:lnTo>
                  <a:lnTo>
                    <a:pt x="18" y="10"/>
                  </a:lnTo>
                  <a:lnTo>
                    <a:pt x="25" y="13"/>
                  </a:lnTo>
                  <a:lnTo>
                    <a:pt x="25" y="17"/>
                  </a:lnTo>
                  <a:lnTo>
                    <a:pt x="21" y="24"/>
                  </a:lnTo>
                  <a:lnTo>
                    <a:pt x="7" y="34"/>
                  </a:lnTo>
                  <a:lnTo>
                    <a:pt x="0" y="17"/>
                  </a:lnTo>
                  <a:lnTo>
                    <a:pt x="7" y="0"/>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sp>
          <p:nvSpPr>
            <p:cNvPr id="762" name="Freeform 381">
              <a:extLst>
                <a:ext uri="{FF2B5EF4-FFF2-40B4-BE49-F238E27FC236}">
                  <a16:creationId xmlns:a16="http://schemas.microsoft.com/office/drawing/2014/main" id="{46343B0F-C218-9B66-F71D-4D1E0F2F9F2A}"/>
                </a:ext>
                <a:ext uri="{C183D7F6-B498-43B3-948B-1728B52AA6E4}">
                  <adec:decorative xmlns:adec="http://schemas.microsoft.com/office/drawing/2017/decorative" val="1"/>
                </a:ext>
              </a:extLst>
            </p:cNvPr>
            <p:cNvSpPr>
              <a:spLocks/>
            </p:cNvSpPr>
            <p:nvPr/>
          </p:nvSpPr>
          <p:spPr bwMode="auto">
            <a:xfrm>
              <a:off x="8216397" y="6231383"/>
              <a:ext cx="32016" cy="61121"/>
            </a:xfrm>
            <a:custGeom>
              <a:avLst/>
              <a:gdLst>
                <a:gd name="T0" fmla="*/ 11 w 11"/>
                <a:gd name="T1" fmla="*/ 21 h 21"/>
                <a:gd name="T2" fmla="*/ 7 w 11"/>
                <a:gd name="T3" fmla="*/ 21 h 21"/>
                <a:gd name="T4" fmla="*/ 4 w 11"/>
                <a:gd name="T5" fmla="*/ 21 h 21"/>
                <a:gd name="T6" fmla="*/ 4 w 11"/>
                <a:gd name="T7" fmla="*/ 14 h 21"/>
                <a:gd name="T8" fmla="*/ 0 w 11"/>
                <a:gd name="T9" fmla="*/ 10 h 21"/>
                <a:gd name="T10" fmla="*/ 4 w 11"/>
                <a:gd name="T11" fmla="*/ 10 h 21"/>
                <a:gd name="T12" fmla="*/ 4 w 11"/>
                <a:gd name="T13" fmla="*/ 7 h 21"/>
                <a:gd name="T14" fmla="*/ 7 w 11"/>
                <a:gd name="T15" fmla="*/ 0 h 21"/>
                <a:gd name="T16" fmla="*/ 11 w 11"/>
                <a:gd name="T17" fmla="*/ 4 h 21"/>
                <a:gd name="T18" fmla="*/ 11 w 11"/>
                <a:gd name="T19" fmla="*/ 7 h 21"/>
                <a:gd name="T20" fmla="*/ 11 w 11"/>
                <a:gd name="T21" fmla="*/ 14 h 21"/>
                <a:gd name="T22" fmla="*/ 11 w 11"/>
                <a:gd name="T2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1">
                  <a:moveTo>
                    <a:pt x="11" y="21"/>
                  </a:moveTo>
                  <a:lnTo>
                    <a:pt x="7" y="21"/>
                  </a:lnTo>
                  <a:lnTo>
                    <a:pt x="4" y="21"/>
                  </a:lnTo>
                  <a:lnTo>
                    <a:pt x="4" y="14"/>
                  </a:lnTo>
                  <a:lnTo>
                    <a:pt x="0" y="10"/>
                  </a:lnTo>
                  <a:lnTo>
                    <a:pt x="4" y="10"/>
                  </a:lnTo>
                  <a:lnTo>
                    <a:pt x="4" y="7"/>
                  </a:lnTo>
                  <a:lnTo>
                    <a:pt x="7" y="0"/>
                  </a:lnTo>
                  <a:lnTo>
                    <a:pt x="11" y="4"/>
                  </a:lnTo>
                  <a:lnTo>
                    <a:pt x="11" y="7"/>
                  </a:lnTo>
                  <a:lnTo>
                    <a:pt x="11" y="14"/>
                  </a:lnTo>
                  <a:lnTo>
                    <a:pt x="11" y="21"/>
                  </a:lnTo>
                  <a:close/>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sz="1800"/>
            </a:p>
          </p:txBody>
        </p:sp>
      </p:grpSp>
      <p:sp>
        <p:nvSpPr>
          <p:cNvPr id="14" name="Ellipsi 13">
            <a:extLst>
              <a:ext uri="{FF2B5EF4-FFF2-40B4-BE49-F238E27FC236}">
                <a16:creationId xmlns:a16="http://schemas.microsoft.com/office/drawing/2014/main" id="{D18044CE-7ED5-9D78-4F4A-9040055AAE6E}"/>
              </a:ext>
              <a:ext uri="{C183D7F6-B498-43B3-948B-1728B52AA6E4}">
                <adec:decorative xmlns:adec="http://schemas.microsoft.com/office/drawing/2017/decorative" val="1"/>
              </a:ext>
            </a:extLst>
          </p:cNvPr>
          <p:cNvSpPr>
            <a:spLocks noChangeAspect="1"/>
          </p:cNvSpPr>
          <p:nvPr/>
        </p:nvSpPr>
        <p:spPr>
          <a:xfrm>
            <a:off x="162182" y="5104499"/>
            <a:ext cx="237626" cy="237600"/>
          </a:xfrm>
          <a:prstGeom prst="ellipse">
            <a:avLst/>
          </a:prstGeom>
          <a:pattFill prst="wdDnDiag">
            <a:fgClr>
              <a:srgbClr val="000000"/>
            </a:fgClr>
            <a:bgClr>
              <a:srgbClr val="FF3399"/>
            </a:bgClr>
          </a:patt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045862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C568B13-99B6-741F-06AC-8F9BD5764503}"/>
              </a:ext>
            </a:extLst>
          </p:cNvPr>
          <p:cNvSpPr>
            <a:spLocks noGrp="1"/>
          </p:cNvSpPr>
          <p:nvPr>
            <p:ph type="title"/>
          </p:nvPr>
        </p:nvSpPr>
        <p:spPr>
          <a:xfrm>
            <a:off x="558882" y="-375992"/>
            <a:ext cx="7011499" cy="1325563"/>
          </a:xfrm>
        </p:spPr>
        <p:txBody>
          <a:bodyPr vert="horz" wrap="square" lIns="91440" tIns="45720" rIns="91440" bIns="45720" numCol="1" anchor="b" anchorCtr="0" compatLnSpc="1">
            <a:prstTxWarp prst="textNoShape">
              <a:avLst/>
            </a:prstTxWarp>
          </a:bodyPr>
          <a:lstStyle/>
          <a:p>
            <a:r>
              <a:rPr lang="fi-FI" sz="4000"/>
              <a:t>Kaikukortti-pop-</a:t>
            </a:r>
            <a:r>
              <a:rPr lang="fi-FI" sz="4000" err="1"/>
              <a:t>up</a:t>
            </a:r>
            <a:r>
              <a:rPr lang="fi-FI" sz="4000"/>
              <a:t>-toiminta</a:t>
            </a:r>
          </a:p>
        </p:txBody>
      </p:sp>
      <p:sp>
        <p:nvSpPr>
          <p:cNvPr id="5" name="Tekstiruutu 4">
            <a:extLst>
              <a:ext uri="{FF2B5EF4-FFF2-40B4-BE49-F238E27FC236}">
                <a16:creationId xmlns:a16="http://schemas.microsoft.com/office/drawing/2014/main" id="{22C159C3-192F-ACCB-842B-8FDB43CBAACC}"/>
              </a:ext>
            </a:extLst>
          </p:cNvPr>
          <p:cNvSpPr txBox="1"/>
          <p:nvPr/>
        </p:nvSpPr>
        <p:spPr>
          <a:xfrm>
            <a:off x="558882" y="994979"/>
            <a:ext cx="5786045" cy="4770537"/>
          </a:xfrm>
          <a:prstGeom prst="rect">
            <a:avLst/>
          </a:prstGeom>
          <a:noFill/>
        </p:spPr>
        <p:txBody>
          <a:bodyPr wrap="square">
            <a:spAutoFit/>
          </a:bodyPr>
          <a:lstStyle/>
          <a:p>
            <a:r>
              <a:rPr lang="fi-FI" sz="3200" dirty="0">
                <a:latin typeface="+mn-lt"/>
              </a:rPr>
              <a:t>Vuonna 2025 Kaikukortin pop-</a:t>
            </a:r>
            <a:r>
              <a:rPr lang="fi-FI" sz="3200" dirty="0" err="1">
                <a:latin typeface="+mn-lt"/>
              </a:rPr>
              <a:t>up</a:t>
            </a:r>
            <a:r>
              <a:rPr lang="fi-FI" sz="3200" dirty="0">
                <a:latin typeface="+mn-lt"/>
              </a:rPr>
              <a:t>-kohteet sijaitsevat Helsingissä.</a:t>
            </a:r>
          </a:p>
          <a:p>
            <a:endParaRPr lang="fi-FI" sz="2400" dirty="0">
              <a:latin typeface="+mn-lt"/>
            </a:endParaRPr>
          </a:p>
          <a:p>
            <a:r>
              <a:rPr lang="fi-FI" sz="2400" dirty="0">
                <a:latin typeface="+mn-lt"/>
              </a:rPr>
              <a:t>Kaikukortilla on maksuton sisäänpääsy Helsingissä taidemuseo Amos Rexiin sekä Kansallisgallerian museoihin: Ateneumin taidemuseo, Nykytaiteen museo Kiasma ja Sinebrychoffin taidemuseo. Pop-</a:t>
            </a:r>
            <a:r>
              <a:rPr lang="fi-FI" sz="2400" dirty="0" err="1">
                <a:latin typeface="+mn-lt"/>
              </a:rPr>
              <a:t>up</a:t>
            </a:r>
            <a:r>
              <a:rPr lang="fi-FI" sz="2400" dirty="0">
                <a:latin typeface="+mn-lt"/>
              </a:rPr>
              <a:t>-kohteina toimivat myös Suomen valokuvataiteen museo, jonka molempiin toimipisteisiin pääsee maksutta Helsingissä sekä Urheilumuseo TAHTO. </a:t>
            </a:r>
          </a:p>
        </p:txBody>
      </p:sp>
      <p:sp>
        <p:nvSpPr>
          <p:cNvPr id="133124" name="Tekstiruutu 5">
            <a:extLst>
              <a:ext uri="{FF2B5EF4-FFF2-40B4-BE49-F238E27FC236}">
                <a16:creationId xmlns:a16="http://schemas.microsoft.com/office/drawing/2014/main" id="{79F870F9-D877-4A39-80CB-AC78248B2B31}"/>
              </a:ext>
            </a:extLst>
          </p:cNvPr>
          <p:cNvSpPr txBox="1">
            <a:spLocks noChangeArrowheads="1"/>
          </p:cNvSpPr>
          <p:nvPr/>
        </p:nvSpPr>
        <p:spPr bwMode="auto">
          <a:xfrm>
            <a:off x="6704837" y="3665500"/>
            <a:ext cx="5187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pPr>
            <a:r>
              <a:rPr lang="en-US" altLang="sv-FI" sz="2000" dirty="0" err="1">
                <a:latin typeface="+mn-lt"/>
                <a:cs typeface="Arial" panose="020B0604020202020204" pitchFamily="34" charset="0"/>
              </a:rPr>
              <a:t>Kaikki</a:t>
            </a:r>
            <a:r>
              <a:rPr lang="en-US" altLang="sv-FI" sz="2000" dirty="0">
                <a:latin typeface="+mn-lt"/>
                <a:cs typeface="Arial" panose="020B0604020202020204" pitchFamily="34" charset="0"/>
              </a:rPr>
              <a:t> Kaikukortti-pop-up-</a:t>
            </a:r>
            <a:r>
              <a:rPr lang="en-US" altLang="sv-FI" sz="2000" dirty="0" err="1">
                <a:latin typeface="+mn-lt"/>
                <a:cs typeface="Arial" panose="020B0604020202020204" pitchFamily="34" charset="0"/>
              </a:rPr>
              <a:t>toiminta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koordinoidaan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valtakunnallisesti</a:t>
            </a:r>
            <a:r>
              <a:rPr lang="en-US" altLang="sv-FI" sz="2000" dirty="0">
                <a:latin typeface="+mn-lt"/>
                <a:cs typeface="Arial" panose="020B0604020202020204" pitchFamily="34" charset="0"/>
              </a:rPr>
              <a:t> Kulttuuria kaikille -</a:t>
            </a:r>
            <a:r>
              <a:rPr lang="en-US" altLang="sv-FI" sz="2000" dirty="0" err="1">
                <a:latin typeface="+mn-lt"/>
                <a:cs typeface="Arial" panose="020B0604020202020204" pitchFamily="34" charset="0"/>
              </a:rPr>
              <a:t>palvelun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kanssa</a:t>
            </a:r>
            <a:r>
              <a:rPr lang="en-US" altLang="sv-FI" sz="2000" dirty="0">
                <a:latin typeface="+mn-lt"/>
                <a:cs typeface="Arial" panose="020B0604020202020204" pitchFamily="34" charset="0"/>
              </a:rPr>
              <a:t>. </a:t>
            </a:r>
          </a:p>
          <a:p>
            <a:pPr>
              <a:lnSpc>
                <a:spcPct val="100000"/>
              </a:lnSpc>
              <a:spcBef>
                <a:spcPct val="0"/>
              </a:spcBef>
            </a:pPr>
            <a:r>
              <a:rPr lang="en-US" altLang="sv-FI" sz="2000" dirty="0">
                <a:latin typeface="+mn-lt"/>
                <a:cs typeface="Arial" panose="020B0604020202020204" pitchFamily="34" charset="0"/>
              </a:rPr>
              <a:t>Pop-up-</a:t>
            </a:r>
            <a:r>
              <a:rPr lang="en-US" altLang="sv-FI" sz="2000" dirty="0" err="1">
                <a:latin typeface="+mn-lt"/>
                <a:cs typeface="Arial" panose="020B0604020202020204" pitchFamily="34" charset="0"/>
              </a:rPr>
              <a:t>kohteet</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sijaitsevat</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muilla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alueilla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kuin</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Kaikukorttia</a:t>
            </a:r>
            <a:r>
              <a:rPr lang="en-US" altLang="sv-FI" sz="2000" dirty="0">
                <a:latin typeface="+mn-lt"/>
                <a:cs typeface="Arial" panose="020B0604020202020204" pitchFamily="34" charset="0"/>
              </a:rPr>
              <a:t> jo </a:t>
            </a:r>
            <a:r>
              <a:rPr lang="en-US" altLang="sv-FI" sz="2000" dirty="0" err="1">
                <a:latin typeface="+mn-lt"/>
                <a:cs typeface="Arial" panose="020B0604020202020204" pitchFamily="34" charset="0"/>
              </a:rPr>
              <a:t>käyttävillä</a:t>
            </a:r>
            <a:r>
              <a:rPr lang="en-US" altLang="sv-FI" sz="2000" dirty="0">
                <a:latin typeface="+mn-lt"/>
                <a:cs typeface="Arial" panose="020B0604020202020204" pitchFamily="34" charset="0"/>
              </a:rPr>
              <a:t> tai </a:t>
            </a:r>
            <a:r>
              <a:rPr lang="en-US" altLang="sv-FI" sz="2000" dirty="0" err="1">
                <a:latin typeface="+mn-lt"/>
                <a:cs typeface="Arial" panose="020B0604020202020204" pitchFamily="34" charset="0"/>
              </a:rPr>
              <a:t>kokeilevilla</a:t>
            </a:r>
            <a:r>
              <a:rPr lang="en-US" altLang="sv-FI" sz="2000" dirty="0">
                <a:latin typeface="+mn-lt"/>
                <a:cs typeface="Arial" panose="020B0604020202020204" pitchFamily="34" charset="0"/>
              </a:rPr>
              <a:t> </a:t>
            </a:r>
            <a:r>
              <a:rPr lang="en-US" altLang="sv-FI" sz="2000" dirty="0" err="1">
                <a:latin typeface="+mn-lt"/>
                <a:cs typeface="Arial" panose="020B0604020202020204" pitchFamily="34" charset="0"/>
              </a:rPr>
              <a:t>alueilla</a:t>
            </a:r>
            <a:r>
              <a:rPr lang="en-US" altLang="sv-FI" sz="2000" dirty="0">
                <a:latin typeface="+mn-lt"/>
                <a:cs typeface="Arial" panose="020B0604020202020204" pitchFamily="34" charset="0"/>
              </a:rPr>
              <a:t>. </a:t>
            </a:r>
          </a:p>
        </p:txBody>
      </p:sp>
      <p:pic>
        <p:nvPicPr>
          <p:cNvPr id="133123" name="Kuva 2">
            <a:extLst>
              <a:ext uri="{FF2B5EF4-FFF2-40B4-BE49-F238E27FC236}">
                <a16:creationId xmlns:a16="http://schemas.microsoft.com/office/drawing/2014/main" id="{D0AFBF99-ED40-4416-B064-A5515AC5C0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1750" y="-106400"/>
            <a:ext cx="377031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974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4AED3-D811-36ED-8ADB-DEA297E3254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7AD6AF8-F456-9CBF-0D2C-992A405F3341}"/>
              </a:ext>
            </a:extLst>
          </p:cNvPr>
          <p:cNvSpPr>
            <a:spLocks noGrp="1"/>
          </p:cNvSpPr>
          <p:nvPr>
            <p:ph type="title"/>
          </p:nvPr>
        </p:nvSpPr>
        <p:spPr>
          <a:xfrm>
            <a:off x="4226312" y="323385"/>
            <a:ext cx="7550087" cy="1033582"/>
          </a:xfrm>
        </p:spPr>
        <p:txBody>
          <a:bodyPr/>
          <a:lstStyle/>
          <a:p>
            <a:r>
              <a:rPr lang="fi-FI" dirty="0"/>
              <a:t>Uutta Kaikukortti.fi -verkkosivulla</a:t>
            </a:r>
          </a:p>
        </p:txBody>
      </p:sp>
      <p:sp>
        <p:nvSpPr>
          <p:cNvPr id="3" name="Tekstin paikkamerkki 2">
            <a:extLst>
              <a:ext uri="{FF2B5EF4-FFF2-40B4-BE49-F238E27FC236}">
                <a16:creationId xmlns:a16="http://schemas.microsoft.com/office/drawing/2014/main" id="{304A44CC-74E5-55CE-C586-857FDCA7643F}"/>
              </a:ext>
            </a:extLst>
          </p:cNvPr>
          <p:cNvSpPr>
            <a:spLocks noGrp="1"/>
          </p:cNvSpPr>
          <p:nvPr>
            <p:ph type="body" idx="1"/>
          </p:nvPr>
        </p:nvSpPr>
        <p:spPr>
          <a:xfrm>
            <a:off x="1182028" y="1536633"/>
            <a:ext cx="9868831" cy="4908772"/>
          </a:xfrm>
        </p:spPr>
        <p:txBody>
          <a:bodyPr>
            <a:normAutofit/>
          </a:bodyPr>
          <a:lstStyle/>
          <a:p>
            <a:pPr marL="139697" indent="0">
              <a:buNone/>
            </a:pPr>
            <a:r>
              <a:rPr lang="fi-FI" sz="3200" b="1" dirty="0">
                <a:solidFill>
                  <a:schemeClr val="tx1"/>
                </a:solidFill>
              </a:rPr>
              <a:t>Koulutukset ilmoitetaan keskitetysti: </a:t>
            </a:r>
          </a:p>
          <a:p>
            <a:r>
              <a:rPr lang="fi-FI" sz="3200" dirty="0">
                <a:solidFill>
                  <a:schemeClr val="tx1"/>
                </a:solidFill>
              </a:rPr>
              <a:t>Sivulla myös tallenteita aiemmista koulutuksista</a:t>
            </a:r>
          </a:p>
          <a:p>
            <a:r>
              <a:rPr lang="fi-FI" sz="3200" dirty="0">
                <a:solidFill>
                  <a:srgbClr val="0563C1"/>
                </a:solidFill>
                <a:hlinkClick r:id="rId2"/>
              </a:rPr>
              <a:t>kaikukortti.fi/koulutukset/</a:t>
            </a:r>
            <a:endParaRPr lang="fi-FI" sz="3200" dirty="0">
              <a:solidFill>
                <a:srgbClr val="0563C1"/>
              </a:solidFill>
            </a:endParaRPr>
          </a:p>
          <a:p>
            <a:pPr marL="139697" indent="0">
              <a:buNone/>
            </a:pPr>
            <a:r>
              <a:rPr lang="fi-FI" sz="3200" b="1" dirty="0">
                <a:solidFill>
                  <a:schemeClr val="tx1"/>
                </a:solidFill>
              </a:rPr>
              <a:t>Usein kysyttyä osio:</a:t>
            </a:r>
          </a:p>
          <a:p>
            <a:r>
              <a:rPr lang="fi-FI" sz="3200" dirty="0">
                <a:solidFill>
                  <a:srgbClr val="0563C1"/>
                </a:solidFill>
              </a:rPr>
              <a:t>kaikukortti.fi/lisatietoa/usein-kysyttya/</a:t>
            </a:r>
          </a:p>
          <a:p>
            <a:pPr marL="139697" indent="0">
              <a:buNone/>
            </a:pPr>
            <a:r>
              <a:rPr lang="fi-FI" sz="3200" b="1" dirty="0">
                <a:solidFill>
                  <a:schemeClr val="tx1"/>
                </a:solidFill>
              </a:rPr>
              <a:t>Kaikukortti-kohteita voi selata sivulla (huom. edellyttää, että kohde on rekisteröity Kaikukantaan)</a:t>
            </a:r>
          </a:p>
          <a:p>
            <a:pPr lvl="1"/>
            <a:r>
              <a:rPr lang="fi-FI" sz="3600" dirty="0">
                <a:hlinkClick r:id="rId3"/>
              </a:rPr>
              <a:t>kaikukortti.fi/suomen-kaikukortti-kohteet/</a:t>
            </a:r>
            <a:endParaRPr lang="fi-FI" sz="3600" dirty="0"/>
          </a:p>
          <a:p>
            <a:pPr marL="139697" indent="0">
              <a:buNone/>
            </a:pPr>
            <a:r>
              <a:rPr lang="fi-FI" sz="3200" b="1" dirty="0"/>
              <a:t>Toimintamalli jatkossa yhdessä paikassa: </a:t>
            </a:r>
            <a:endParaRPr lang="fi-FI" sz="3200" b="1" dirty="0">
              <a:hlinkClick r:id="rId4"/>
            </a:endParaRPr>
          </a:p>
          <a:p>
            <a:r>
              <a:rPr lang="fi-FI" sz="3200" dirty="0">
                <a:hlinkClick r:id="rId4"/>
              </a:rPr>
              <a:t>kaikukortti.fi/lisatietoa/toimintamalli/</a:t>
            </a:r>
            <a:endParaRPr lang="fi-FI" sz="3200" dirty="0"/>
          </a:p>
          <a:p>
            <a:pPr lvl="1"/>
            <a:endParaRPr lang="fi-FI" sz="3000" dirty="0">
              <a:solidFill>
                <a:srgbClr val="0563C1"/>
              </a:solidFill>
            </a:endParaRPr>
          </a:p>
          <a:p>
            <a:endParaRPr lang="fi-FI" dirty="0"/>
          </a:p>
        </p:txBody>
      </p:sp>
      <p:pic>
        <p:nvPicPr>
          <p:cNvPr id="5" name="Shape 315">
            <a:extLst>
              <a:ext uri="{FF2B5EF4-FFF2-40B4-BE49-F238E27FC236}">
                <a16:creationId xmlns:a16="http://schemas.microsoft.com/office/drawing/2014/main" id="{74CF4760-B302-9103-5FA6-6D4394C3FDB6}"/>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306">
            <a:extLst>
              <a:ext uri="{FF2B5EF4-FFF2-40B4-BE49-F238E27FC236}">
                <a16:creationId xmlns:a16="http://schemas.microsoft.com/office/drawing/2014/main" id="{D82873D3-2EC9-0DFE-C7D3-532372F5BE28}"/>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910473" y="323385"/>
            <a:ext cx="2883521" cy="805188"/>
          </a:xfrm>
          <a:prstGeom prst="rect">
            <a:avLst/>
          </a:prstGeom>
          <a:noFill/>
          <a:ln>
            <a:noFill/>
          </a:ln>
        </p:spPr>
      </p:pic>
    </p:spTree>
    <p:extLst>
      <p:ext uri="{BB962C8B-B14F-4D97-AF65-F5344CB8AC3E}">
        <p14:creationId xmlns:p14="http://schemas.microsoft.com/office/powerpoint/2010/main" val="177746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9BDE3-8D35-CA12-11FA-512D3BDF4E1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47DBF57-C53D-30B0-108F-8A051D518F37}"/>
              </a:ext>
            </a:extLst>
          </p:cNvPr>
          <p:cNvSpPr>
            <a:spLocks noGrp="1"/>
          </p:cNvSpPr>
          <p:nvPr>
            <p:ph type="title"/>
          </p:nvPr>
        </p:nvSpPr>
        <p:spPr>
          <a:xfrm>
            <a:off x="3869473" y="140925"/>
            <a:ext cx="7616994" cy="535258"/>
          </a:xfrm>
        </p:spPr>
        <p:txBody>
          <a:bodyPr>
            <a:normAutofit fontScale="90000"/>
          </a:bodyPr>
          <a:lstStyle/>
          <a:p>
            <a:r>
              <a:rPr lang="fi-FI" dirty="0"/>
              <a:t>Vuoden 2025 isot uudistukset: Kaikukanta 2.0 ja Mobiili-Kaikukortti sekä </a:t>
            </a:r>
            <a:r>
              <a:rPr lang="fi-FI" dirty="0" err="1"/>
              <a:t>OmaKaiku</a:t>
            </a:r>
            <a:endParaRPr lang="fi-FI" dirty="0"/>
          </a:p>
        </p:txBody>
      </p:sp>
      <p:sp>
        <p:nvSpPr>
          <p:cNvPr id="3" name="Tekstin paikkamerkki 2">
            <a:extLst>
              <a:ext uri="{FF2B5EF4-FFF2-40B4-BE49-F238E27FC236}">
                <a16:creationId xmlns:a16="http://schemas.microsoft.com/office/drawing/2014/main" id="{1575731B-9282-8FEC-BE15-2BE360CA6171}"/>
              </a:ext>
            </a:extLst>
          </p:cNvPr>
          <p:cNvSpPr>
            <a:spLocks noGrp="1"/>
          </p:cNvSpPr>
          <p:nvPr>
            <p:ph type="body" idx="1"/>
          </p:nvPr>
        </p:nvSpPr>
        <p:spPr>
          <a:xfrm>
            <a:off x="1182030" y="1536632"/>
            <a:ext cx="9723863" cy="5466333"/>
          </a:xfrm>
        </p:spPr>
        <p:txBody>
          <a:bodyPr>
            <a:normAutofit/>
          </a:bodyPr>
          <a:lstStyle/>
          <a:p>
            <a:r>
              <a:rPr lang="fi-FI" sz="3600" b="0" i="0" dirty="0">
                <a:solidFill>
                  <a:srgbClr val="000000"/>
                </a:solidFill>
                <a:effectLst/>
                <a:latin typeface="Open Sans" panose="020B0606030504020204" pitchFamily="34" charset="0"/>
              </a:rPr>
              <a:t>Kaikukannan uusi versio on otettu käyttöön 29.1.2025, minkä yhteydessä Kaikukantaan on tullut runsaasti uusia ominaisuuksia.</a:t>
            </a:r>
          </a:p>
          <a:p>
            <a:r>
              <a:rPr lang="fi-FI" sz="3600" dirty="0"/>
              <a:t>Kaikukanta 2.0</a:t>
            </a:r>
          </a:p>
          <a:p>
            <a:endParaRPr lang="fi-FI" sz="3600" dirty="0"/>
          </a:p>
          <a:p>
            <a:r>
              <a:rPr lang="fi-FI" sz="3600" dirty="0"/>
              <a:t>https://kaikukortti.fi/kaikukanta-2-0-ohjeet/</a:t>
            </a:r>
          </a:p>
        </p:txBody>
      </p:sp>
      <p:pic>
        <p:nvPicPr>
          <p:cNvPr id="5" name="Shape 315">
            <a:extLst>
              <a:ext uri="{FF2B5EF4-FFF2-40B4-BE49-F238E27FC236}">
                <a16:creationId xmlns:a16="http://schemas.microsoft.com/office/drawing/2014/main" id="{F23E55F9-99A2-63FC-7AC5-128FC7334427}"/>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06">
            <a:extLst>
              <a:ext uri="{FF2B5EF4-FFF2-40B4-BE49-F238E27FC236}">
                <a16:creationId xmlns:a16="http://schemas.microsoft.com/office/drawing/2014/main" id="{712B50F5-D205-2299-89CE-F731D9E85559}"/>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1124058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DD288-9DD0-A546-5AE3-C1A71BACED9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2349E9C-2B5F-5679-FC33-3BED6512B3FC}"/>
              </a:ext>
            </a:extLst>
          </p:cNvPr>
          <p:cNvSpPr>
            <a:spLocks noGrp="1"/>
          </p:cNvSpPr>
          <p:nvPr>
            <p:ph type="title"/>
          </p:nvPr>
        </p:nvSpPr>
        <p:spPr>
          <a:xfrm>
            <a:off x="3869473" y="140925"/>
            <a:ext cx="7616994" cy="535258"/>
          </a:xfrm>
        </p:spPr>
        <p:txBody>
          <a:bodyPr>
            <a:normAutofit fontScale="90000"/>
          </a:bodyPr>
          <a:lstStyle/>
          <a:p>
            <a:r>
              <a:rPr lang="fi-FI" dirty="0"/>
              <a:t>Mobiili-Kaikukortti sekä </a:t>
            </a:r>
            <a:r>
              <a:rPr lang="fi-FI" dirty="0" err="1"/>
              <a:t>OmaKaiku</a:t>
            </a:r>
            <a:r>
              <a:rPr lang="fi-FI" dirty="0"/>
              <a:t>: uutta 2025!</a:t>
            </a:r>
          </a:p>
        </p:txBody>
      </p:sp>
      <p:sp>
        <p:nvSpPr>
          <p:cNvPr id="4" name="Tekstin paikkamerkki 3">
            <a:extLst>
              <a:ext uri="{FF2B5EF4-FFF2-40B4-BE49-F238E27FC236}">
                <a16:creationId xmlns:a16="http://schemas.microsoft.com/office/drawing/2014/main" id="{5A92CBD7-82B5-62E1-F27C-4540212E0C9D}"/>
              </a:ext>
            </a:extLst>
          </p:cNvPr>
          <p:cNvSpPr>
            <a:spLocks noGrp="1"/>
          </p:cNvSpPr>
          <p:nvPr>
            <p:ph type="body" idx="2"/>
          </p:nvPr>
        </p:nvSpPr>
        <p:spPr>
          <a:xfrm>
            <a:off x="989548" y="1061171"/>
            <a:ext cx="7739835" cy="5655904"/>
          </a:xfrm>
        </p:spPr>
        <p:txBody>
          <a:bodyPr>
            <a:normAutofit/>
          </a:bodyPr>
          <a:lstStyle/>
          <a:p>
            <a:pPr algn="l">
              <a:buNone/>
            </a:pPr>
            <a:r>
              <a:rPr lang="fi-FI" sz="1800" b="1" dirty="0">
                <a:solidFill>
                  <a:srgbClr val="000000"/>
                </a:solidFill>
                <a:effectLst/>
                <a:latin typeface="+mn-lt"/>
              </a:rPr>
              <a:t>Mobiili-Kaikukortti</a:t>
            </a:r>
          </a:p>
          <a:p>
            <a:pPr algn="l"/>
            <a:r>
              <a:rPr lang="fi-FI" sz="1800" b="0" i="0" dirty="0">
                <a:solidFill>
                  <a:srgbClr val="000000"/>
                </a:solidFill>
                <a:effectLst/>
                <a:latin typeface="+mn-lt"/>
              </a:rPr>
              <a:t>Mobiili-Kaikukortin voi ladata Google Play tai Apple </a:t>
            </a:r>
            <a:r>
              <a:rPr lang="fi-FI" sz="1800" b="0" i="0" dirty="0" err="1">
                <a:solidFill>
                  <a:srgbClr val="000000"/>
                </a:solidFill>
                <a:effectLst/>
                <a:latin typeface="+mn-lt"/>
              </a:rPr>
              <a:t>Store</a:t>
            </a:r>
            <a:r>
              <a:rPr lang="fi-FI" sz="1800" b="0" i="0" dirty="0">
                <a:solidFill>
                  <a:srgbClr val="000000"/>
                </a:solidFill>
                <a:effectLst/>
                <a:latin typeface="+mn-lt"/>
              </a:rPr>
              <a:t> -sovelluskaupasta. </a:t>
            </a:r>
          </a:p>
          <a:p>
            <a:r>
              <a:rPr lang="fi-FI" sz="1800" dirty="0">
                <a:solidFill>
                  <a:srgbClr val="000000"/>
                </a:solidFill>
                <a:latin typeface="+mn-lt"/>
              </a:rPr>
              <a:t>Sekä asiakkaan </a:t>
            </a:r>
            <a:r>
              <a:rPr lang="fi-FI" sz="1800" dirty="0" err="1">
                <a:solidFill>
                  <a:srgbClr val="000000"/>
                </a:solidFill>
                <a:latin typeface="+mn-lt"/>
              </a:rPr>
              <a:t>MobiiliKaikukortti</a:t>
            </a:r>
            <a:r>
              <a:rPr lang="fi-FI" sz="1800" dirty="0">
                <a:solidFill>
                  <a:srgbClr val="000000"/>
                </a:solidFill>
                <a:latin typeface="+mn-lt"/>
              </a:rPr>
              <a:t> että Yhteisön </a:t>
            </a:r>
            <a:r>
              <a:rPr lang="fi-FI" sz="1800" dirty="0" err="1">
                <a:solidFill>
                  <a:srgbClr val="000000"/>
                </a:solidFill>
                <a:latin typeface="+mn-lt"/>
              </a:rPr>
              <a:t>MobiiliKaikukortti</a:t>
            </a:r>
            <a:endParaRPr lang="fi-FI" sz="1800" dirty="0">
              <a:solidFill>
                <a:srgbClr val="000000"/>
              </a:solidFill>
              <a:latin typeface="+mn-lt"/>
            </a:endParaRPr>
          </a:p>
          <a:p>
            <a:pPr algn="l"/>
            <a:r>
              <a:rPr lang="fi-FI" sz="1800" b="0" i="0" dirty="0">
                <a:solidFill>
                  <a:srgbClr val="000000"/>
                </a:solidFill>
                <a:effectLst/>
                <a:latin typeface="+mn-lt"/>
              </a:rPr>
              <a:t>Mobiili-Kaikukortin käyttäminen vaatii </a:t>
            </a:r>
            <a:r>
              <a:rPr lang="fi-FI" sz="1800" b="0" i="0" dirty="0" err="1">
                <a:solidFill>
                  <a:srgbClr val="000000"/>
                </a:solidFill>
                <a:effectLst/>
                <a:latin typeface="+mn-lt"/>
              </a:rPr>
              <a:t>OmaKaiku</a:t>
            </a:r>
            <a:r>
              <a:rPr lang="fi-FI" sz="1800" b="0" i="0" dirty="0">
                <a:solidFill>
                  <a:srgbClr val="000000"/>
                </a:solidFill>
                <a:effectLst/>
                <a:latin typeface="+mn-lt"/>
              </a:rPr>
              <a:t> -tilin aktivoimisen, jonka tekee Kaikukortin jakaja.</a:t>
            </a:r>
          </a:p>
          <a:p>
            <a:pPr algn="l">
              <a:buNone/>
            </a:pPr>
            <a:endParaRPr lang="fi-FI" sz="1800" b="1" i="0" dirty="0">
              <a:solidFill>
                <a:srgbClr val="000000"/>
              </a:solidFill>
              <a:effectLst/>
              <a:latin typeface="+mn-lt"/>
            </a:endParaRPr>
          </a:p>
          <a:p>
            <a:pPr>
              <a:buNone/>
            </a:pPr>
            <a:r>
              <a:rPr lang="fi-FI" sz="1800" b="1" dirty="0" err="1">
                <a:solidFill>
                  <a:srgbClr val="000000"/>
                </a:solidFill>
                <a:latin typeface="+mn-lt"/>
              </a:rPr>
              <a:t>OmaKaiku</a:t>
            </a:r>
            <a:r>
              <a:rPr lang="fi-FI" sz="1800" b="1" dirty="0">
                <a:solidFill>
                  <a:srgbClr val="000000"/>
                </a:solidFill>
                <a:latin typeface="+mn-lt"/>
              </a:rPr>
              <a:t>-sovellus ja -käyttöliittymä</a:t>
            </a:r>
          </a:p>
          <a:p>
            <a:pPr marL="342900"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-palvelusta voi katsoa millaisiin tapahtumiin Kaikukortilla voi osallistua. Kaikki tapahtumatarjonta ei kuitenkaan ole näkyvissä.</a:t>
            </a:r>
          </a:p>
          <a:p>
            <a:pPr marL="342900"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-palvelusta kortinhaltija voi katsoa, miten hän on käyttänyt omaa Kaikukorttiaan</a:t>
            </a:r>
          </a:p>
          <a:p>
            <a:pPr marL="342900" indent="-342900">
              <a:buFont typeface="Arial" panose="020B0604020202020204" pitchFamily="34" charset="0"/>
              <a:buChar char="•"/>
            </a:pPr>
            <a:r>
              <a:rPr lang="fi-FI" sz="1800" dirty="0">
                <a:solidFill>
                  <a:srgbClr val="000000"/>
                </a:solidFill>
                <a:latin typeface="+mn-lt"/>
              </a:rPr>
              <a:t>Kortinhaltija voi myös arvioida osallistumistaan (asteikko 1-5 tähteä), jos Kaikukortti-kohde on julkaissut tarjontansa </a:t>
            </a:r>
            <a:r>
              <a:rPr lang="fi-FI" sz="1800" dirty="0" err="1">
                <a:solidFill>
                  <a:srgbClr val="000000"/>
                </a:solidFill>
                <a:latin typeface="+mn-lt"/>
              </a:rPr>
              <a:t>OmaKaiku</a:t>
            </a:r>
            <a:r>
              <a:rPr lang="fi-FI" sz="1800" dirty="0">
                <a:solidFill>
                  <a:srgbClr val="000000"/>
                </a:solidFill>
                <a:latin typeface="+mn-lt"/>
              </a:rPr>
              <a:t>-palvelussa.</a:t>
            </a:r>
          </a:p>
          <a:p>
            <a:pPr marL="342900" indent="-342900">
              <a:buFont typeface="Arial" panose="020B0604020202020204" pitchFamily="34" charset="0"/>
              <a:buChar char="•"/>
            </a:pPr>
            <a:r>
              <a:rPr lang="fi-FI" sz="1800" i="0" dirty="0" err="1">
                <a:solidFill>
                  <a:srgbClr val="000000"/>
                </a:solidFill>
                <a:effectLst/>
                <a:latin typeface="+mn-lt"/>
              </a:rPr>
              <a:t>OmaKaiku</a:t>
            </a:r>
            <a:r>
              <a:rPr lang="fi-FI" sz="1800" i="0" dirty="0">
                <a:solidFill>
                  <a:srgbClr val="000000"/>
                </a:solidFill>
                <a:effectLst/>
                <a:latin typeface="+mn-lt"/>
              </a:rPr>
              <a:t> -järjestelmän aktivointi asiakkaalle ja mobiili-Kaikukortti:</a:t>
            </a:r>
            <a:endParaRPr lang="fi-FI" sz="1800" dirty="0">
              <a:solidFill>
                <a:srgbClr val="000000"/>
              </a:solidFill>
              <a:latin typeface="+mn-lt"/>
            </a:endParaRPr>
          </a:p>
          <a:p>
            <a:pPr marL="800089" lvl="1" indent="-342900">
              <a:buFont typeface="Arial" panose="020B0604020202020204" pitchFamily="34" charset="0"/>
              <a:buChar char="•"/>
            </a:pPr>
            <a:r>
              <a:rPr lang="fi-FI" sz="1800" b="0" i="0" dirty="0">
                <a:solidFill>
                  <a:srgbClr val="000000"/>
                </a:solidFill>
                <a:effectLst/>
                <a:latin typeface="+mn-lt"/>
              </a:rPr>
              <a:t>Kaikukortin jakaja voi aktivoida asiakkaalle </a:t>
            </a:r>
            <a:r>
              <a:rPr lang="fi-FI" sz="1800" b="0" i="0" dirty="0" err="1">
                <a:solidFill>
                  <a:srgbClr val="000000"/>
                </a:solidFill>
                <a:effectLst/>
                <a:latin typeface="+mn-lt"/>
              </a:rPr>
              <a:t>OmaKaiku</a:t>
            </a:r>
            <a:r>
              <a:rPr lang="fi-FI" sz="1800" b="0" i="0" dirty="0">
                <a:solidFill>
                  <a:srgbClr val="000000"/>
                </a:solidFill>
                <a:effectLst/>
                <a:latin typeface="+mn-lt"/>
              </a:rPr>
              <a:t>-tilin. </a:t>
            </a:r>
            <a:endParaRPr lang="fi-FI" sz="1800" dirty="0">
              <a:solidFill>
                <a:srgbClr val="000000"/>
              </a:solidFill>
              <a:latin typeface="+mn-lt"/>
            </a:endParaRPr>
          </a:p>
          <a:p>
            <a:pPr marL="800089" lvl="1" indent="-342900">
              <a:buFont typeface="Arial" panose="020B0604020202020204" pitchFamily="34" charset="0"/>
              <a:buChar char="•"/>
            </a:pPr>
            <a:r>
              <a:rPr lang="fi-FI" sz="1800" b="0" i="0" dirty="0">
                <a:solidFill>
                  <a:srgbClr val="000000"/>
                </a:solidFill>
                <a:effectLst/>
                <a:latin typeface="+mn-lt"/>
              </a:rPr>
              <a:t>Asiakkaalla on oltava käytössään henkilökohtainen sähköposti, minkä kautta hän voi kirjautua OmaKaikuun. Kaikukannan käyttäjillä ei ole pääsyä </a:t>
            </a:r>
            <a:r>
              <a:rPr lang="fi-FI" sz="1800" b="0" i="0" dirty="0" err="1">
                <a:solidFill>
                  <a:srgbClr val="000000"/>
                </a:solidFill>
                <a:effectLst/>
                <a:latin typeface="+mn-lt"/>
              </a:rPr>
              <a:t>OmaKaiku</a:t>
            </a:r>
            <a:r>
              <a:rPr lang="fi-FI" sz="1800" b="0" i="0" dirty="0">
                <a:solidFill>
                  <a:srgbClr val="000000"/>
                </a:solidFill>
                <a:effectLst/>
                <a:latin typeface="+mn-lt"/>
              </a:rPr>
              <a:t> -järjestelmän puolelle.</a:t>
            </a:r>
          </a:p>
          <a:p>
            <a:pPr marL="800089" lvl="1" indent="-342900">
              <a:buFont typeface="Arial" panose="020B0604020202020204" pitchFamily="34" charset="0"/>
              <a:buChar char="•"/>
            </a:pPr>
            <a:r>
              <a:rPr lang="fi-FI" sz="1800" dirty="0" err="1">
                <a:solidFill>
                  <a:srgbClr val="000000"/>
                </a:solidFill>
                <a:latin typeface="+mn-lt"/>
              </a:rPr>
              <a:t>OmaKaiku</a:t>
            </a:r>
            <a:r>
              <a:rPr lang="fi-FI" sz="1800" dirty="0">
                <a:solidFill>
                  <a:srgbClr val="000000"/>
                </a:solidFill>
                <a:latin typeface="+mn-lt"/>
              </a:rPr>
              <a:t> -järjestelmän voi ottaa käyttöön ilman mobiili-Kaikukorttiakin.</a:t>
            </a:r>
          </a:p>
          <a:p>
            <a:endParaRPr lang="fi-FI" sz="1800" b="0" i="0" dirty="0">
              <a:solidFill>
                <a:srgbClr val="000000"/>
              </a:solidFill>
              <a:effectLst/>
              <a:latin typeface="+mn-lt"/>
            </a:endParaRPr>
          </a:p>
          <a:p>
            <a:pPr marL="139697" indent="0">
              <a:buNone/>
            </a:pPr>
            <a:endParaRPr lang="fi-FI" dirty="0"/>
          </a:p>
        </p:txBody>
      </p:sp>
      <p:pic>
        <p:nvPicPr>
          <p:cNvPr id="5" name="Shape 315">
            <a:extLst>
              <a:ext uri="{FF2B5EF4-FFF2-40B4-BE49-F238E27FC236}">
                <a16:creationId xmlns:a16="http://schemas.microsoft.com/office/drawing/2014/main" id="{FA15E5AE-9617-D6FC-2DC9-6CDE66B67804}"/>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306">
            <a:extLst>
              <a:ext uri="{FF2B5EF4-FFF2-40B4-BE49-F238E27FC236}">
                <a16:creationId xmlns:a16="http://schemas.microsoft.com/office/drawing/2014/main" id="{53A73E3C-8983-0862-92AE-7393D4DE8281}"/>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pic>
        <p:nvPicPr>
          <p:cNvPr id="3" name="Kuva 2" descr="OmaKaiku-verkkosivun kuvakaappaus. Logo OmaKaiku, ja laatikko sisäänkirjautumista varten. Lisäksi koristeellinen kuvio. ">
            <a:extLst>
              <a:ext uri="{FF2B5EF4-FFF2-40B4-BE49-F238E27FC236}">
                <a16:creationId xmlns:a16="http://schemas.microsoft.com/office/drawing/2014/main" id="{89362FDE-2048-D9CB-90C6-7CB2D1759D9F}"/>
              </a:ext>
            </a:extLst>
          </p:cNvPr>
          <p:cNvPicPr>
            <a:picLocks noChangeAspect="1"/>
          </p:cNvPicPr>
          <p:nvPr/>
        </p:nvPicPr>
        <p:blipFill rotWithShape="1">
          <a:blip r:embed="rId4"/>
          <a:srcRect l="14837" t="1660" r="26437" b="17174"/>
          <a:stretch/>
        </p:blipFill>
        <p:spPr bwMode="auto">
          <a:xfrm>
            <a:off x="8815783" y="4303982"/>
            <a:ext cx="2513139" cy="1953677"/>
          </a:xfrm>
          <a:prstGeom prst="rect">
            <a:avLst/>
          </a:prstGeom>
          <a:ln w="15875">
            <a:solidFill>
              <a:schemeClr val="tx1"/>
            </a:solidFill>
          </a:ln>
          <a:extLst>
            <a:ext uri="{53640926-AAD7-44D8-BBD7-CCE9431645EC}">
              <a14:shadowObscured xmlns:a14="http://schemas.microsoft.com/office/drawing/2010/main"/>
            </a:ext>
          </a:extLst>
        </p:spPr>
      </p:pic>
      <p:sp>
        <p:nvSpPr>
          <p:cNvPr id="7" name="Tekstiruutu 6">
            <a:extLst>
              <a:ext uri="{FF2B5EF4-FFF2-40B4-BE49-F238E27FC236}">
                <a16:creationId xmlns:a16="http://schemas.microsoft.com/office/drawing/2014/main" id="{957C50D9-B9B0-7EAF-C68D-11D0BB42E7A6}"/>
              </a:ext>
            </a:extLst>
          </p:cNvPr>
          <p:cNvSpPr txBox="1"/>
          <p:nvPr/>
        </p:nvSpPr>
        <p:spPr>
          <a:xfrm>
            <a:off x="8817019" y="6396427"/>
            <a:ext cx="1860638" cy="369332"/>
          </a:xfrm>
          <a:prstGeom prst="rect">
            <a:avLst/>
          </a:prstGeom>
          <a:noFill/>
        </p:spPr>
        <p:txBody>
          <a:bodyPr wrap="none" rtlCol="0">
            <a:spAutoFit/>
          </a:bodyPr>
          <a:lstStyle/>
          <a:p>
            <a:r>
              <a:rPr lang="fi-FI"/>
              <a:t>Kuva: Omakaiku.fi</a:t>
            </a:r>
          </a:p>
        </p:txBody>
      </p:sp>
      <p:pic>
        <p:nvPicPr>
          <p:cNvPr id="8" name="Picture 4" descr="Kuvakaappaus Kaikukortti-mobiilisovelluksen sivulta Applen sovelluskaupassa ">
            <a:extLst>
              <a:ext uri="{FF2B5EF4-FFF2-40B4-BE49-F238E27FC236}">
                <a16:creationId xmlns:a16="http://schemas.microsoft.com/office/drawing/2014/main" id="{FEEE1ADC-FBA7-263F-54C3-9B9EEAABC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5783" y="676183"/>
            <a:ext cx="1372093" cy="2966688"/>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10" name="Tekstiruutu 9">
            <a:extLst>
              <a:ext uri="{FF2B5EF4-FFF2-40B4-BE49-F238E27FC236}">
                <a16:creationId xmlns:a16="http://schemas.microsoft.com/office/drawing/2014/main" id="{7CC841B9-B114-C58E-6353-30E1AF032E11}"/>
              </a:ext>
            </a:extLst>
          </p:cNvPr>
          <p:cNvSpPr txBox="1"/>
          <p:nvPr/>
        </p:nvSpPr>
        <p:spPr>
          <a:xfrm>
            <a:off x="8729383" y="3781639"/>
            <a:ext cx="3306546" cy="369332"/>
          </a:xfrm>
          <a:prstGeom prst="rect">
            <a:avLst/>
          </a:prstGeom>
          <a:noFill/>
        </p:spPr>
        <p:txBody>
          <a:bodyPr wrap="none" rtlCol="0">
            <a:spAutoFit/>
          </a:bodyPr>
          <a:lstStyle/>
          <a:p>
            <a:r>
              <a:rPr lang="fi-FI"/>
              <a:t>Kuva: Kaikukortin Mobiilisovellus </a:t>
            </a:r>
          </a:p>
        </p:txBody>
      </p:sp>
    </p:spTree>
    <p:extLst>
      <p:ext uri="{BB962C8B-B14F-4D97-AF65-F5344CB8AC3E}">
        <p14:creationId xmlns:p14="http://schemas.microsoft.com/office/powerpoint/2010/main" val="129010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DC68C-F6EF-5A1E-4CCC-C7FFB8ED34C5}"/>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85875E55-A386-72C7-7EAD-527C59354F70}"/>
              </a:ext>
            </a:extLst>
          </p:cNvPr>
          <p:cNvSpPr txBox="1"/>
          <p:nvPr/>
        </p:nvSpPr>
        <p:spPr>
          <a:xfrm>
            <a:off x="5883156" y="864974"/>
            <a:ext cx="4893976" cy="5786199"/>
          </a:xfrm>
          <a:prstGeom prst="rect">
            <a:avLst/>
          </a:prstGeom>
          <a:noFill/>
        </p:spPr>
        <p:txBody>
          <a:bodyPr wrap="square" lIns="91440" tIns="45720" rIns="91440" bIns="45720" rtlCol="0" anchor="t">
            <a:spAutoFit/>
          </a:bodyPr>
          <a:lstStyle/>
          <a:p>
            <a:r>
              <a:rPr lang="fi-FI" sz="3200">
                <a:latin typeface="Calibri"/>
                <a:ea typeface="MS PGothic"/>
              </a:rPr>
              <a:t>EVENTS (Tarjonta)</a:t>
            </a:r>
          </a:p>
          <a:p>
            <a:endParaRPr lang="fi-FI" sz="3200"/>
          </a:p>
          <a:p>
            <a:r>
              <a:rPr lang="fi-FI" sz="3200">
                <a:latin typeface="Calibri"/>
                <a:ea typeface="MS PGothic"/>
              </a:rPr>
              <a:t>Voi selata kaikkea Kaikukortti-kohteiden tarjontaa ympäri Suomea </a:t>
            </a:r>
          </a:p>
          <a:p>
            <a:endParaRPr lang="fi-FI" sz="3200">
              <a:latin typeface="Calibri"/>
              <a:ea typeface="MS PGothic"/>
            </a:endParaRPr>
          </a:p>
          <a:p>
            <a:pPr marL="285750" indent="-285750">
              <a:buFont typeface="Arial" panose="020B0604020202020204" pitchFamily="34" charset="0"/>
              <a:buChar char="•"/>
            </a:pPr>
            <a:r>
              <a:rPr lang="fi-FI" sz="3200">
                <a:latin typeface="Calibri"/>
                <a:ea typeface="MS PGothic"/>
              </a:rPr>
              <a:t>Voi suodattaa halutessaan genrejen mukaan, esim. </a:t>
            </a:r>
            <a:r>
              <a:rPr lang="fi-FI" sz="3200"/>
              <a:t>musiikki ja siinä vielä halutessa alakategorioita kuten iskelmä, jazz yms. </a:t>
            </a:r>
          </a:p>
          <a:p>
            <a:pPr marL="285750" indent="-285750">
              <a:buFont typeface="Arial" panose="020B0604020202020204" pitchFamily="34" charset="0"/>
              <a:buChar char="•"/>
            </a:pPr>
            <a:endParaRPr lang="fi-FI" b="1"/>
          </a:p>
        </p:txBody>
      </p:sp>
      <p:pic>
        <p:nvPicPr>
          <p:cNvPr id="5" name="Kuva 4" descr="Kuva, joka sisältää kohteen elektroniikka, teksti, Matkapuhelin, Viestintälaite&#10;&#10;Kuvaus luotu automaattisesti">
            <a:extLst>
              <a:ext uri="{FF2B5EF4-FFF2-40B4-BE49-F238E27FC236}">
                <a16:creationId xmlns:a16="http://schemas.microsoft.com/office/drawing/2014/main" id="{C0990BD5-FF40-8E03-36E0-14DE5C4E4348}"/>
              </a:ext>
            </a:extLst>
          </p:cNvPr>
          <p:cNvPicPr>
            <a:picLocks noChangeAspect="1"/>
          </p:cNvPicPr>
          <p:nvPr/>
        </p:nvPicPr>
        <p:blipFill>
          <a:blip r:embed="rId3"/>
          <a:stretch>
            <a:fillRect/>
          </a:stretch>
        </p:blipFill>
        <p:spPr>
          <a:xfrm>
            <a:off x="1252243" y="0"/>
            <a:ext cx="3400919" cy="6858000"/>
          </a:xfrm>
          <a:prstGeom prst="rect">
            <a:avLst/>
          </a:prstGeom>
        </p:spPr>
      </p:pic>
    </p:spTree>
    <p:extLst>
      <p:ext uri="{BB962C8B-B14F-4D97-AF65-F5344CB8AC3E}">
        <p14:creationId xmlns:p14="http://schemas.microsoft.com/office/powerpoint/2010/main" val="400308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1C7BA22-A75B-418A-AB70-21817AE66C48}"/>
              </a:ext>
            </a:extLst>
          </p:cNvPr>
          <p:cNvSpPr/>
          <p:nvPr/>
        </p:nvSpPr>
        <p:spPr>
          <a:xfrm>
            <a:off x="340317" y="192297"/>
            <a:ext cx="12028602" cy="6186309"/>
          </a:xfrm>
          <a:prstGeom prst="rect">
            <a:avLst/>
          </a:prstGeom>
        </p:spPr>
        <p:txBody>
          <a:bodyPr wrap="square">
            <a:spAutoFit/>
          </a:bodyPr>
          <a:lstStyle/>
          <a:p>
            <a:r>
              <a:rPr lang="fi-FI" sz="1200" b="1" dirty="0"/>
              <a:t>Kaikukortti-toiminnassa on tarkoitus järjestää vuosittain palautekokous paikalliselle Kaikukortti-verkostolle. 		VOITTE TULOSTAA TÄMÄN SIVUN ITSELLENNE MUISTIIN</a:t>
            </a:r>
            <a:br>
              <a:rPr lang="fi-FI" sz="1200" dirty="0"/>
            </a:br>
            <a:r>
              <a:rPr lang="fi-FI" sz="1200" b="1" dirty="0"/>
              <a:t>Olemme tehneet mallipohjan, jota voitte halutessanne käyttää palautekokouksessa runkona. </a:t>
            </a:r>
          </a:p>
          <a:p>
            <a:r>
              <a:rPr lang="fi-FI" sz="1200" b="1" dirty="0"/>
              <a:t>On tärkeää, että kokoukseen kutsutaan kaikki kortinjakajat ja kortin kulttuuri- ja mahdolliset liikuntakohteet. </a:t>
            </a:r>
            <a:endParaRPr lang="fi-FI" sz="1200" dirty="0"/>
          </a:p>
          <a:p>
            <a:r>
              <a:rPr lang="fi-FI" sz="1200" b="1" dirty="0"/>
              <a:t>Muistattehan laittaa meille Kulttuuria kaikille -palveluun kutsun palautekokoukseenne.</a:t>
            </a:r>
            <a:r>
              <a:rPr lang="fi-FI" sz="1200" dirty="0"/>
              <a:t> Osallistumme mahdollisuuksien mukaan. Jos emme pääse osallistumaan kokoukseen, kuulemme mielellämme jälkikäteen kokouksessa saamaanne palautetta ja mahdollisia kysymyksiä. Muistattehan laittaa niitä meille tiedoksi, kiitos paljon! </a:t>
            </a:r>
          </a:p>
          <a:p>
            <a:pPr fontAlgn="base"/>
            <a:r>
              <a:rPr lang="fi-FI" sz="1200" b="1" dirty="0">
                <a:cs typeface="Arial" panose="020B0604020202020204" pitchFamily="34" charset="0"/>
              </a:rPr>
              <a:t>Muutama huomio esityksestä: </a:t>
            </a:r>
            <a:r>
              <a:rPr lang="fi-FI" sz="1200" dirty="0">
                <a:solidFill>
                  <a:srgbClr val="FF0000"/>
                </a:solidFill>
                <a:cs typeface="Arial" panose="020B0604020202020204" pitchFamily="34" charset="0"/>
              </a:rPr>
              <a:t>Muokatkaa punaisella kirjoitetut kohdat alueen tiedoilla. </a:t>
            </a:r>
            <a:r>
              <a:rPr lang="fi-FI" sz="1200" b="1" dirty="0">
                <a:solidFill>
                  <a:srgbClr val="FF0000"/>
                </a:solidFill>
                <a:cs typeface="Arial" panose="020B0604020202020204" pitchFamily="34" charset="0"/>
              </a:rPr>
              <a:t>LOPUKSI POISTAKAA TÄMÄ DIA. </a:t>
            </a:r>
            <a:r>
              <a:rPr lang="fi-FI" sz="1200" b="1" dirty="0">
                <a:solidFill>
                  <a:srgbClr val="FF0000"/>
                </a:solidFill>
                <a:cs typeface="Arial" panose="020B0604020202020204" pitchFamily="34" charset="0"/>
                <a:sym typeface="Wingdings" panose="05000000000000000000" pitchFamily="2" charset="2"/>
              </a:rPr>
              <a:t> </a:t>
            </a:r>
            <a:br>
              <a:rPr lang="fi-FI" sz="1200" dirty="0">
                <a:solidFill>
                  <a:srgbClr val="FF0000"/>
                </a:solidFill>
                <a:cs typeface="Arial" panose="020B0604020202020204" pitchFamily="34" charset="0"/>
              </a:rPr>
            </a:br>
            <a:r>
              <a:rPr lang="fi-FI" sz="1200" b="1" dirty="0">
                <a:cs typeface="Arial" panose="020B0604020202020204" pitchFamily="34" charset="0"/>
              </a:rPr>
              <a:t>Dia 3: </a:t>
            </a:r>
            <a:r>
              <a:rPr lang="fi-FI" sz="1200" dirty="0">
                <a:cs typeface="Arial" panose="020B0604020202020204" pitchFamily="34" charset="0"/>
              </a:rPr>
              <a:t>Onko ohjelma ok? Laittakaa aikataulu otsikkoon. </a:t>
            </a:r>
          </a:p>
          <a:p>
            <a:pPr fontAlgn="base"/>
            <a:r>
              <a:rPr lang="fi-FI" sz="1200" b="1" dirty="0">
                <a:solidFill>
                  <a:srgbClr val="000000"/>
                </a:solidFill>
                <a:cs typeface="Arial" panose="020B0604020202020204" pitchFamily="34" charset="0"/>
              </a:rPr>
              <a:t>Kohta 2.</a:t>
            </a:r>
            <a:r>
              <a:rPr lang="fi-FI" sz="1200" dirty="0">
                <a:solidFill>
                  <a:srgbClr val="000000"/>
                </a:solidFill>
                <a:cs typeface="Arial" panose="020B0604020202020204" pitchFamily="34" charset="0"/>
              </a:rPr>
              <a:t> Yleinen kuulumis- ja tunnelmakierros. </a:t>
            </a:r>
            <a:r>
              <a:rPr lang="fi-FI" sz="1200" b="1" dirty="0">
                <a:solidFill>
                  <a:srgbClr val="000000"/>
                </a:solidFill>
                <a:cs typeface="Arial" panose="020B0604020202020204" pitchFamily="34" charset="0"/>
              </a:rPr>
              <a:t>Huom. Tälle on tärkeää antaa eniten aikaa kokouksessa. Palautteen kuuleminen on yleensä antoisaa, ja hyvä mahdollisuus saada kortinjakajat ja Kaikukortti-kohteet kuulemaan toistensa ajatuksia. </a:t>
            </a:r>
            <a:endParaRPr lang="fi-FI" sz="1200" dirty="0">
              <a:solidFill>
                <a:srgbClr val="FF0000"/>
              </a:solidFill>
              <a:cs typeface="Arial" panose="020B0604020202020204" pitchFamily="34" charset="0"/>
            </a:endParaRPr>
          </a:p>
          <a:p>
            <a:pPr fontAlgn="base"/>
            <a:r>
              <a:rPr lang="fi-FI" sz="1200" b="1" dirty="0">
                <a:solidFill>
                  <a:srgbClr val="FF0000"/>
                </a:solidFill>
                <a:cs typeface="Arial" panose="020B0604020202020204" pitchFamily="34" charset="0"/>
              </a:rPr>
              <a:t>Keskustelun tueksi tukikysymyksiä, esim.: </a:t>
            </a:r>
            <a:r>
              <a:rPr lang="fi-FI" sz="1200" dirty="0">
                <a:cs typeface="Arial" panose="020B0604020202020204" pitchFamily="34" charset="0"/>
              </a:rPr>
              <a:t>millaista palautetta kortti on saanut; millaiseksi kortti koetaan työvälineenä; ovatko ohjeet selkeät ja riittävät; miten </a:t>
            </a:r>
            <a:r>
              <a:rPr lang="fi-FI" sz="1200" b="1" dirty="0">
                <a:cs typeface="Arial" panose="020B0604020202020204" pitchFamily="34" charset="0"/>
              </a:rPr>
              <a:t>kortinjakajille: </a:t>
            </a:r>
            <a:r>
              <a:rPr lang="fi-FI" sz="1200" dirty="0">
                <a:cs typeface="Arial" panose="020B0604020202020204" pitchFamily="34" charset="0"/>
              </a:rPr>
              <a:t>onko tullut ajatuksia/kokemuksia siitä, miten kortinhaltijoita innostetaan kortin käyttöön, </a:t>
            </a:r>
            <a:r>
              <a:rPr lang="fi-FI" sz="1200" dirty="0"/>
              <a:t>Oletteko jalkautuneet yhdessä osallistumaan yhteisön kortin kanssa?</a:t>
            </a:r>
          </a:p>
          <a:p>
            <a:pPr fontAlgn="base"/>
            <a:r>
              <a:rPr lang="fi-FI" sz="1200" dirty="0">
                <a:cs typeface="Arial" panose="020B0604020202020204" pitchFamily="34" charset="0"/>
              </a:rPr>
              <a:t>kaipaavatko työntekijät lisää vinkkejä kortin käyttämiseen esim. ryhmätilanteissa; </a:t>
            </a:r>
            <a:r>
              <a:rPr lang="fi-FI" sz="1200" b="1" dirty="0">
                <a:cs typeface="Arial" panose="020B0604020202020204" pitchFamily="34" charset="0"/>
              </a:rPr>
              <a:t>Kaikukortti-kohteille: </a:t>
            </a:r>
            <a:r>
              <a:rPr lang="fi-FI" sz="1200" dirty="0">
                <a:cs typeface="Arial" panose="020B0604020202020204" pitchFamily="34" charset="0"/>
              </a:rPr>
              <a:t>sujuuko käytön rekisteröinti hyvin, onko asiakkaita tullut loppuunmyytyihin esityksiin / onko 3 %:n yläraja tullut täyteen, pitääkö sanoa paljon ei-</a:t>
            </a:r>
            <a:r>
              <a:rPr lang="fi-FI" sz="1200" dirty="0" err="1">
                <a:cs typeface="Arial" panose="020B0604020202020204" pitchFamily="34" charset="0"/>
              </a:rPr>
              <a:t>oota</a:t>
            </a:r>
            <a:r>
              <a:rPr lang="fi-FI" sz="1200" dirty="0">
                <a:cs typeface="Arial" panose="020B0604020202020204" pitchFamily="34" charset="0"/>
              </a:rPr>
              <a:t>, ym.  Huom. tukikysymyksiä ei tarvitse pitää esillä, että ei johdattele liikaa vaan antaa tilaa vapaaseen keskusteluun.  </a:t>
            </a:r>
            <a:r>
              <a:rPr lang="fi-FI" sz="1200" b="1" dirty="0">
                <a:highlight>
                  <a:srgbClr val="FFFF00"/>
                </a:highlight>
                <a:cs typeface="Arial" panose="020B0604020202020204" pitchFamily="34" charset="0"/>
              </a:rPr>
              <a:t>BONUS</a:t>
            </a:r>
            <a:r>
              <a:rPr lang="fi-FI" sz="1200" b="1" dirty="0">
                <a:cs typeface="Arial" panose="020B0604020202020204" pitchFamily="34" charset="0"/>
              </a:rPr>
              <a:t>: </a:t>
            </a:r>
            <a:r>
              <a:rPr lang="fi-FI" sz="1200" dirty="0">
                <a:cs typeface="Arial" panose="020B0604020202020204" pitchFamily="34" charset="0"/>
              </a:rPr>
              <a:t>Jos saatte lyhyesti paikalle kortinhaltijan kertomaan kokemuksistaan, se osuus voi olla tässä tai vaikkapa lopuksi. Mutta on tärkeää, että kortinjakajat ja kohteet saavat jutella myös luottamuksellisesti tunnelmiaan. </a:t>
            </a:r>
          </a:p>
          <a:p>
            <a:pPr fontAlgn="base"/>
            <a:r>
              <a:rPr lang="fi-FI" sz="1200" b="1" dirty="0">
                <a:cs typeface="Arial" panose="020B0604020202020204" pitchFamily="34" charset="0"/>
              </a:rPr>
              <a:t>Kohta 3: </a:t>
            </a:r>
            <a:r>
              <a:rPr lang="fi-FI" sz="1200" dirty="0">
                <a:cs typeface="Arial" panose="020B0604020202020204" pitchFamily="34" charset="0"/>
              </a:rPr>
              <a:t>Voitte laittaa tänne paikallisia Kaikukortin välitilastoja </a:t>
            </a:r>
            <a:r>
              <a:rPr lang="fi-FI" sz="1200" b="1" dirty="0">
                <a:cs typeface="Arial" panose="020B0604020202020204" pitchFamily="34" charset="0"/>
              </a:rPr>
              <a:t>kootusti </a:t>
            </a:r>
            <a:r>
              <a:rPr lang="fi-FI" sz="1200" dirty="0">
                <a:cs typeface="Arial" panose="020B0604020202020204" pitchFamily="34" charset="0"/>
              </a:rPr>
              <a:t>näkyviin Kaikukannasta. Halutessanne voitte laittaa vertailuja muiden alueiden Kaikukortti-tilastoihin. Tilastokoostetta kaikilta alueilta löytyy täältä: </a:t>
            </a:r>
            <a:r>
              <a:rPr lang="fi-FI" sz="1200" dirty="0">
                <a:cs typeface="Arial" panose="020B0604020202020204" pitchFamily="34" charset="0"/>
                <a:hlinkClick r:id="rId2"/>
              </a:rPr>
              <a:t>www.kaikukortti.fi/lisatietoa/kaikukortin-tilastot</a:t>
            </a:r>
            <a:r>
              <a:rPr lang="fi-FI" sz="1200" dirty="0">
                <a:cs typeface="Arial" panose="020B0604020202020204" pitchFamily="34" charset="0"/>
              </a:rPr>
              <a:t>. </a:t>
            </a:r>
            <a:r>
              <a:rPr lang="fi-FI" sz="1200" dirty="0">
                <a:solidFill>
                  <a:srgbClr val="FF0000"/>
                </a:solidFill>
                <a:cs typeface="Arial" panose="020B0604020202020204" pitchFamily="34" charset="0"/>
              </a:rPr>
              <a:t> </a:t>
            </a:r>
          </a:p>
          <a:p>
            <a:pPr fontAlgn="base"/>
            <a:r>
              <a:rPr lang="fi-FI" sz="1200" b="1" dirty="0">
                <a:solidFill>
                  <a:srgbClr val="000000"/>
                </a:solidFill>
                <a:cs typeface="Arial" panose="020B0604020202020204" pitchFamily="34" charset="0"/>
              </a:rPr>
              <a:t>Kohta 4. </a:t>
            </a:r>
            <a:r>
              <a:rPr lang="fi-FI" sz="1200" dirty="0">
                <a:solidFill>
                  <a:srgbClr val="000000"/>
                </a:solidFill>
                <a:cs typeface="Arial" panose="020B0604020202020204" pitchFamily="34" charset="0"/>
              </a:rPr>
              <a:t>Alueen Kaikukortti-viestinnästä: voitte kertoa ja / kysyä esim. millaisia keinoja käytetään Kaikukorttiin liittyvän Kaikukortti-kohteiden tarjonnan (esim. kulttuuri- ja liikuntatarjonnan) esille tuomiseen ja kysyä, kaivataanko esim. omaa  Kaikukortti-Facebookia, ym.  </a:t>
            </a:r>
          </a:p>
          <a:p>
            <a:pPr fontAlgn="base"/>
            <a:r>
              <a:rPr lang="fi-FI" sz="1200" b="1" dirty="0">
                <a:solidFill>
                  <a:srgbClr val="000000"/>
                </a:solidFill>
                <a:cs typeface="Arial" panose="020B0604020202020204" pitchFamily="34" charset="0"/>
              </a:rPr>
              <a:t>Kohta 5.</a:t>
            </a:r>
            <a:r>
              <a:rPr lang="fi-FI" sz="1200" dirty="0">
                <a:solidFill>
                  <a:srgbClr val="000000"/>
                </a:solidFill>
                <a:cs typeface="Arial" panose="020B0604020202020204" pitchFamily="34" charset="0"/>
              </a:rPr>
              <a:t> Keskustelu uusista mahdollisista kortinjakajakohteista: Kokeilu aloitetaan aina tietyllä rajatulla määrällä kortinjakajia, ja Kaikukortti-verkosto voi kasvaa sen  jälkeen </a:t>
            </a:r>
            <a:r>
              <a:rPr lang="fi-FI" sz="1200" dirty="0" err="1">
                <a:solidFill>
                  <a:srgbClr val="000000"/>
                </a:solidFill>
                <a:cs typeface="Arial" panose="020B0604020202020204" pitchFamily="34" charset="0"/>
              </a:rPr>
              <a:t>aueen</a:t>
            </a:r>
            <a:r>
              <a:rPr lang="fi-FI" sz="1200" dirty="0">
                <a:solidFill>
                  <a:srgbClr val="000000"/>
                </a:solidFill>
                <a:cs typeface="Arial" panose="020B0604020202020204" pitchFamily="34" charset="0"/>
              </a:rPr>
              <a:t> resurssien mukaan. Jos alueella on halua haarukoida mukaan uusia kortinjakajia, asiassa on tärkeä kuulla myös paikallisia Kaikukortti-kohteita, että jakajia ei ole suhteessa liikaa kortin tarjontaan nähden. Lisäksi kannattaa mainita, että uusista kortinjakajakohteista tehdään päätös yhteistyössä Kaikukeskuksen kanssa. Uusia kulttuuri- ja liikuntakohteita voi toki haarukoida mukaan, mutta toimijoiden tulee sitoutua samaan yhteiseen Kaikukortin toimintamalliin. Ei oteta uusia kumppaneita kesken vuotta, jotta asiakasesite on ajan tasalla (saavutettavuus) ja jotta kumppaneiden perehdytys on varmasti ajan tasalla.</a:t>
            </a:r>
            <a:endParaRPr lang="fi-FI" sz="1200" dirty="0">
              <a:solidFill>
                <a:srgbClr val="FF0000"/>
              </a:solidFill>
              <a:cs typeface="Arial" panose="020B0604020202020204" pitchFamily="34" charset="0"/>
            </a:endParaRPr>
          </a:p>
          <a:p>
            <a:pPr fontAlgn="base"/>
            <a:r>
              <a:rPr lang="fi-FI" sz="1200" b="1" dirty="0">
                <a:solidFill>
                  <a:srgbClr val="000000"/>
                </a:solidFill>
                <a:cs typeface="Arial" panose="020B0604020202020204" pitchFamily="34" charset="0"/>
              </a:rPr>
              <a:t>Kohta 6.</a:t>
            </a:r>
            <a:r>
              <a:rPr lang="fi-FI" sz="1200" dirty="0">
                <a:solidFill>
                  <a:srgbClr val="000000"/>
                </a:solidFill>
                <a:cs typeface="Arial" panose="020B0604020202020204" pitchFamily="34" charset="0"/>
              </a:rPr>
              <a:t> Nykyisten kumppaneiden halukkuus jatkaa seuraavana vuonna?  Kysytään yleisesti, haluavatko kumppanit jatkaa ensi vuonna. </a:t>
            </a:r>
            <a:r>
              <a:rPr lang="fi-FI" sz="1200" dirty="0">
                <a:solidFill>
                  <a:srgbClr val="FF0000"/>
                </a:solidFill>
                <a:cs typeface="Arial" panose="020B0604020202020204" pitchFamily="34" charset="0"/>
              </a:rPr>
              <a:t>Voidaan asettaa esim. tietty DEADLINE</a:t>
            </a:r>
            <a:r>
              <a:rPr lang="fi-FI" sz="1200" dirty="0">
                <a:solidFill>
                  <a:srgbClr val="000000"/>
                </a:solidFill>
                <a:cs typeface="Arial" panose="020B0604020202020204" pitchFamily="34" charset="0"/>
              </a:rPr>
              <a:t> ilmoittamiselle, jos eivät halua jatkaa, etenkin jos kaikki kumppanit eivät ole mukana palautekokouksessa.</a:t>
            </a:r>
          </a:p>
          <a:p>
            <a:pPr fontAlgn="base"/>
            <a:r>
              <a:rPr lang="fi-FI" sz="1200" b="1" dirty="0">
                <a:solidFill>
                  <a:srgbClr val="000000"/>
                </a:solidFill>
                <a:cs typeface="Arial" panose="020B0604020202020204" pitchFamily="34" charset="0"/>
              </a:rPr>
              <a:t>Kohta 7.</a:t>
            </a:r>
            <a:r>
              <a:rPr lang="fi-FI" sz="1200" dirty="0">
                <a:solidFill>
                  <a:srgbClr val="000000"/>
                </a:solidFill>
                <a:cs typeface="Arial" panose="020B0604020202020204" pitchFamily="34" charset="0"/>
              </a:rPr>
              <a:t> Kaikukortti valtakunnallisesti, Kaikukeskuksen kuulumisia:  Jos Kaikukeskuksen osallistuja pääsee paikalle, hän pitää osuuden. Jos ei pääse, voitte näyttää silti diamme</a:t>
            </a:r>
            <a:r>
              <a:rPr lang="fi-FI" sz="1200" dirty="0">
                <a:cs typeface="Arial" panose="020B0604020202020204" pitchFamily="34" charset="0"/>
              </a:rPr>
              <a:t>. Voitte kertoa myös meidän muita kuulumisia.</a:t>
            </a:r>
            <a:r>
              <a:rPr lang="fi-FI" sz="1200" dirty="0">
                <a:solidFill>
                  <a:srgbClr val="FF0000"/>
                </a:solidFill>
                <a:cs typeface="Arial" panose="020B0604020202020204" pitchFamily="34" charset="0"/>
              </a:rPr>
              <a:t> Kannattaa kysyä ennen palautekokousta ajankohtaisia kuulumisia meiltä, kiitos paljon!</a:t>
            </a:r>
            <a:endParaRPr lang="fi-FI" sz="1200" dirty="0">
              <a:solidFill>
                <a:srgbClr val="000000"/>
              </a:solidFill>
              <a:cs typeface="Arial" panose="020B0604020202020204" pitchFamily="34" charset="0"/>
            </a:endParaRPr>
          </a:p>
          <a:p>
            <a:pPr fontAlgn="base"/>
            <a:r>
              <a:rPr lang="fi-FI" sz="1200" b="1" dirty="0">
                <a:solidFill>
                  <a:srgbClr val="000000"/>
                </a:solidFill>
                <a:cs typeface="Arial" panose="020B0604020202020204" pitchFamily="34" charset="0"/>
              </a:rPr>
              <a:t>Kohta 7. </a:t>
            </a:r>
            <a:r>
              <a:rPr lang="fi-FI" sz="1200" dirty="0">
                <a:solidFill>
                  <a:srgbClr val="000000"/>
                </a:solidFill>
                <a:cs typeface="Arial" panose="020B0604020202020204" pitchFamily="34" charset="0"/>
              </a:rPr>
              <a:t>Muut asiat </a:t>
            </a:r>
          </a:p>
          <a:p>
            <a:pPr fontAlgn="base"/>
            <a:r>
              <a:rPr lang="fi-FI" sz="1200" b="1" dirty="0">
                <a:solidFill>
                  <a:srgbClr val="000000"/>
                </a:solidFill>
                <a:cs typeface="Arial" panose="020B0604020202020204" pitchFamily="34" charset="0"/>
              </a:rPr>
              <a:t>Kohta 8. </a:t>
            </a:r>
            <a:r>
              <a:rPr lang="fi-FI" sz="1200" dirty="0">
                <a:solidFill>
                  <a:srgbClr val="000000"/>
                </a:solidFill>
                <a:cs typeface="Arial" panose="020B0604020202020204" pitchFamily="34" charset="0"/>
              </a:rPr>
              <a:t>Seuraava palautekokous ja loppukierros. Mikä tunnelma osallistujille jäi?</a:t>
            </a:r>
          </a:p>
          <a:p>
            <a:pPr fontAlgn="base"/>
            <a:r>
              <a:rPr lang="fi-FI" sz="1200" b="0" i="0" dirty="0">
                <a:solidFill>
                  <a:srgbClr val="FF0000"/>
                </a:solidFill>
                <a:effectLst/>
                <a:cs typeface="Arial" panose="020B0604020202020204" pitchFamily="34" charset="0"/>
              </a:rPr>
              <a:t>Kertokaa, että esitys (ja muistio?) lähetetään kaikille kumppaneille.</a:t>
            </a:r>
          </a:p>
        </p:txBody>
      </p:sp>
      <p:sp>
        <p:nvSpPr>
          <p:cNvPr id="3" name="Otsikko 2">
            <a:extLst>
              <a:ext uri="{FF2B5EF4-FFF2-40B4-BE49-F238E27FC236}">
                <a16:creationId xmlns:a16="http://schemas.microsoft.com/office/drawing/2014/main" id="{EF7AFE58-17C7-4AE2-A780-A4A526ED146E}"/>
              </a:ext>
            </a:extLst>
          </p:cNvPr>
          <p:cNvSpPr>
            <a:spLocks noGrp="1"/>
          </p:cNvSpPr>
          <p:nvPr>
            <p:ph type="title" idx="4294967295"/>
          </p:nvPr>
        </p:nvSpPr>
        <p:spPr>
          <a:xfrm>
            <a:off x="728472" y="-1024763"/>
            <a:ext cx="10515600" cy="1325563"/>
          </a:xfrm>
        </p:spPr>
        <p:txBody>
          <a:bodyPr/>
          <a:lstStyle/>
          <a:p>
            <a:r>
              <a:rPr lang="fi-FI" dirty="0"/>
              <a:t>Ohjeita</a:t>
            </a:r>
          </a:p>
        </p:txBody>
      </p:sp>
    </p:spTree>
    <p:extLst>
      <p:ext uri="{BB962C8B-B14F-4D97-AF65-F5344CB8AC3E}">
        <p14:creationId xmlns:p14="http://schemas.microsoft.com/office/powerpoint/2010/main" val="332432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2188F-8EC8-CB10-91AC-D1A563F5730A}"/>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6102DA82-24C8-0914-A590-EAD2ECC44D29}"/>
              </a:ext>
            </a:extLst>
          </p:cNvPr>
          <p:cNvSpPr txBox="1"/>
          <p:nvPr/>
        </p:nvSpPr>
        <p:spPr>
          <a:xfrm>
            <a:off x="658013" y="1213317"/>
            <a:ext cx="4893976" cy="4154984"/>
          </a:xfrm>
          <a:prstGeom prst="rect">
            <a:avLst/>
          </a:prstGeom>
          <a:noFill/>
        </p:spPr>
        <p:txBody>
          <a:bodyPr wrap="square" lIns="91440" tIns="45720" rIns="91440" bIns="45720" rtlCol="0" anchor="t">
            <a:spAutoFit/>
          </a:bodyPr>
          <a:lstStyle/>
          <a:p>
            <a:r>
              <a:rPr lang="fi-FI" sz="4400">
                <a:latin typeface="Calibri"/>
                <a:ea typeface="MS PGothic"/>
              </a:rPr>
              <a:t>NOTIFICATION SETTINGS</a:t>
            </a:r>
          </a:p>
          <a:p>
            <a:pPr marL="285750" indent="-285750">
              <a:buFont typeface="Arial" panose="020B0604020202020204" pitchFamily="34" charset="0"/>
              <a:buChar char="•"/>
            </a:pPr>
            <a:r>
              <a:rPr lang="fi-FI" sz="4400">
                <a:latin typeface="Calibri"/>
                <a:ea typeface="MS PGothic"/>
              </a:rPr>
              <a:t>Voi tilata tiedotteita itseä kiinnostavista  genreistä</a:t>
            </a:r>
          </a:p>
        </p:txBody>
      </p:sp>
      <p:pic>
        <p:nvPicPr>
          <p:cNvPr id="6" name="Kuva 5" descr="Kuva, joka sisältää kohteen teksti, elektroniikka, kuvakaappaus, Viestintälaite&#10;&#10;Kuvaus luotu automaattisesti">
            <a:extLst>
              <a:ext uri="{FF2B5EF4-FFF2-40B4-BE49-F238E27FC236}">
                <a16:creationId xmlns:a16="http://schemas.microsoft.com/office/drawing/2014/main" id="{B57C758A-9C04-7F3F-4E0E-002B0C5FDC85}"/>
              </a:ext>
            </a:extLst>
          </p:cNvPr>
          <p:cNvPicPr>
            <a:picLocks noChangeAspect="1"/>
          </p:cNvPicPr>
          <p:nvPr/>
        </p:nvPicPr>
        <p:blipFill>
          <a:blip r:embed="rId3"/>
          <a:stretch>
            <a:fillRect/>
          </a:stretch>
        </p:blipFill>
        <p:spPr>
          <a:xfrm>
            <a:off x="6964794" y="101600"/>
            <a:ext cx="3425868" cy="6858000"/>
          </a:xfrm>
          <a:prstGeom prst="rect">
            <a:avLst/>
          </a:prstGeom>
        </p:spPr>
      </p:pic>
    </p:spTree>
    <p:extLst>
      <p:ext uri="{BB962C8B-B14F-4D97-AF65-F5344CB8AC3E}">
        <p14:creationId xmlns:p14="http://schemas.microsoft.com/office/powerpoint/2010/main" val="1056081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8EE1D-48FC-3F80-76CD-5DFF1480CFBE}"/>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60FD5EDF-959A-BC06-E04F-DA17A49B30CB}"/>
              </a:ext>
            </a:extLst>
          </p:cNvPr>
          <p:cNvSpPr txBox="1"/>
          <p:nvPr/>
        </p:nvSpPr>
        <p:spPr>
          <a:xfrm>
            <a:off x="4942114" y="298813"/>
            <a:ext cx="5448299" cy="6617196"/>
          </a:xfrm>
          <a:prstGeom prst="rect">
            <a:avLst/>
          </a:prstGeom>
          <a:noFill/>
        </p:spPr>
        <p:txBody>
          <a:bodyPr wrap="square" rtlCol="0">
            <a:spAutoFit/>
          </a:bodyPr>
          <a:lstStyle/>
          <a:p>
            <a:r>
              <a:rPr lang="fi-FI" sz="3200"/>
              <a:t>MY EVENTS (TAPAHTUMANI)</a:t>
            </a:r>
          </a:p>
          <a:p>
            <a:endParaRPr lang="fi-FI" sz="3200"/>
          </a:p>
          <a:p>
            <a:pPr marL="457200" indent="-457200">
              <a:buFont typeface="Arial" panose="020B0604020202020204" pitchFamily="34" charset="0"/>
              <a:buChar char="•"/>
            </a:pPr>
            <a:r>
              <a:rPr lang="fi-FI" sz="3200"/>
              <a:t>Tänne tulee näkyviin hankitut liput sen jälkeen, kun ne on kirjattu Kaikukantaan</a:t>
            </a:r>
          </a:p>
          <a:p>
            <a:pPr marL="457200" indent="-457200">
              <a:buFont typeface="Arial" panose="020B0604020202020204" pitchFamily="34" charset="0"/>
              <a:buChar char="•"/>
            </a:pPr>
            <a:r>
              <a:rPr lang="fi-FI" sz="3200"/>
              <a:t>Mahdollisuus myös perua lippu (tästä menee viesti kulttuurikohteen Kaikukanta-käyttöliittymään) </a:t>
            </a:r>
          </a:p>
          <a:p>
            <a:endParaRPr lang="fi-FI" sz="3200"/>
          </a:p>
          <a:p>
            <a:r>
              <a:rPr lang="fi-FI" sz="3200"/>
              <a:t>Historiatiedot</a:t>
            </a:r>
          </a:p>
          <a:p>
            <a:endParaRPr lang="fi-FI" sz="2000"/>
          </a:p>
          <a:p>
            <a:endParaRPr lang="fi-FI" sz="2000"/>
          </a:p>
        </p:txBody>
      </p:sp>
      <p:pic>
        <p:nvPicPr>
          <p:cNvPr id="5" name="Kuva 4" descr="Kuva, joka sisältää kohteen teksti, Matkapuhelin, Viestintälaite, Mobiililaite&#10;&#10;Kuvaus luotu automaattisesti">
            <a:extLst>
              <a:ext uri="{FF2B5EF4-FFF2-40B4-BE49-F238E27FC236}">
                <a16:creationId xmlns:a16="http://schemas.microsoft.com/office/drawing/2014/main" id="{4E2297CF-63E5-8717-84E5-D5552CC84611}"/>
              </a:ext>
            </a:extLst>
          </p:cNvPr>
          <p:cNvPicPr>
            <a:picLocks noChangeAspect="1"/>
          </p:cNvPicPr>
          <p:nvPr/>
        </p:nvPicPr>
        <p:blipFill>
          <a:blip r:embed="rId3"/>
          <a:stretch>
            <a:fillRect/>
          </a:stretch>
        </p:blipFill>
        <p:spPr>
          <a:xfrm>
            <a:off x="798286" y="0"/>
            <a:ext cx="3257550" cy="6753860"/>
          </a:xfrm>
          <a:prstGeom prst="rect">
            <a:avLst/>
          </a:prstGeom>
        </p:spPr>
      </p:pic>
    </p:spTree>
    <p:extLst>
      <p:ext uri="{BB962C8B-B14F-4D97-AF65-F5344CB8AC3E}">
        <p14:creationId xmlns:p14="http://schemas.microsoft.com/office/powerpoint/2010/main" val="1681415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9FB3C-CEED-ED24-13B5-9FC93478BB69}"/>
            </a:ext>
          </a:extLst>
        </p:cNvPr>
        <p:cNvGrpSpPr/>
        <p:nvPr/>
      </p:nvGrpSpPr>
      <p:grpSpPr>
        <a:xfrm>
          <a:off x="0" y="0"/>
          <a:ext cx="0" cy="0"/>
          <a:chOff x="0" y="0"/>
          <a:chExt cx="0" cy="0"/>
        </a:xfrm>
      </p:grpSpPr>
      <p:sp>
        <p:nvSpPr>
          <p:cNvPr id="2" name="Tekstiruutu 1">
            <a:extLst>
              <a:ext uri="{FF2B5EF4-FFF2-40B4-BE49-F238E27FC236}">
                <a16:creationId xmlns:a16="http://schemas.microsoft.com/office/drawing/2014/main" id="{133B1256-9432-12B1-535E-D50A655A0735}"/>
              </a:ext>
            </a:extLst>
          </p:cNvPr>
          <p:cNvSpPr txBox="1"/>
          <p:nvPr/>
        </p:nvSpPr>
        <p:spPr>
          <a:xfrm>
            <a:off x="2010228" y="144174"/>
            <a:ext cx="5448299" cy="6494085"/>
          </a:xfrm>
          <a:prstGeom prst="rect">
            <a:avLst/>
          </a:prstGeom>
          <a:noFill/>
        </p:spPr>
        <p:txBody>
          <a:bodyPr wrap="square" rtlCol="0">
            <a:spAutoFit/>
          </a:bodyPr>
          <a:lstStyle/>
          <a:p>
            <a:r>
              <a:rPr lang="fi-FI" sz="3200"/>
              <a:t>Palautteen antaminen menneistä tapahtumista. </a:t>
            </a:r>
          </a:p>
          <a:p>
            <a:r>
              <a:rPr lang="fi-FI" sz="3200"/>
              <a:t>Kolme palaute-kategoriaa </a:t>
            </a:r>
            <a:br>
              <a:rPr lang="fi-FI" sz="3200"/>
            </a:br>
            <a:r>
              <a:rPr lang="fi-FI" sz="3200"/>
              <a:t>(0-5 tähteä):</a:t>
            </a:r>
          </a:p>
          <a:p>
            <a:pPr marL="285750" indent="-285750">
              <a:buFont typeface="Arial" panose="020B0604020202020204" pitchFamily="34" charset="0"/>
              <a:buChar char="•"/>
            </a:pPr>
            <a:r>
              <a:rPr lang="fi-FI" sz="3200"/>
              <a:t>Tapahtuman saavutettavuus ja esteettömyys</a:t>
            </a:r>
          </a:p>
          <a:p>
            <a:pPr marL="285750" indent="-285750">
              <a:buFont typeface="Arial" panose="020B0604020202020204" pitchFamily="34" charset="0"/>
              <a:buChar char="•"/>
            </a:pPr>
            <a:r>
              <a:rPr lang="fi-FI" sz="3200"/>
              <a:t>Mitä tapahtuma merkitsi sinulle</a:t>
            </a:r>
          </a:p>
          <a:p>
            <a:pPr marL="285750" indent="-285750">
              <a:buFont typeface="Arial" panose="020B0604020202020204" pitchFamily="34" charset="0"/>
              <a:buChar char="•"/>
            </a:pPr>
            <a:r>
              <a:rPr lang="fi-FI" sz="3200"/>
              <a:t>Tapahtuman sisällön kiinnostavuus </a:t>
            </a:r>
          </a:p>
          <a:p>
            <a:pPr marL="285750" indent="-285750">
              <a:buFont typeface="Arial" panose="020B0604020202020204" pitchFamily="34" charset="0"/>
              <a:buChar char="•"/>
            </a:pPr>
            <a:endParaRPr lang="fi-FI" sz="3200"/>
          </a:p>
          <a:p>
            <a:r>
              <a:rPr lang="fi-FI" sz="3200"/>
              <a:t>-&gt; Tulevat näkyviin Kaikukortti-kohteelle keskiarvoina.</a:t>
            </a:r>
          </a:p>
        </p:txBody>
      </p:sp>
      <p:pic>
        <p:nvPicPr>
          <p:cNvPr id="6" name="Kuva 5" descr="Kuva, joka sisältää kohteen teksti, kuvakaappaus, Mobiililaite, Viestintälaite&#10;&#10;Kuvaus luotu automaattisesti">
            <a:extLst>
              <a:ext uri="{FF2B5EF4-FFF2-40B4-BE49-F238E27FC236}">
                <a16:creationId xmlns:a16="http://schemas.microsoft.com/office/drawing/2014/main" id="{E89F7C2D-4D9B-46A2-5D90-C4F144CF702C}"/>
              </a:ext>
            </a:extLst>
          </p:cNvPr>
          <p:cNvPicPr>
            <a:picLocks noChangeAspect="1"/>
          </p:cNvPicPr>
          <p:nvPr/>
        </p:nvPicPr>
        <p:blipFill>
          <a:blip r:embed="rId3"/>
          <a:stretch>
            <a:fillRect/>
          </a:stretch>
        </p:blipFill>
        <p:spPr>
          <a:xfrm>
            <a:off x="8886825" y="0"/>
            <a:ext cx="3305175" cy="6782435"/>
          </a:xfrm>
          <a:prstGeom prst="rect">
            <a:avLst/>
          </a:prstGeom>
        </p:spPr>
      </p:pic>
    </p:spTree>
    <p:extLst>
      <p:ext uri="{BB962C8B-B14F-4D97-AF65-F5344CB8AC3E}">
        <p14:creationId xmlns:p14="http://schemas.microsoft.com/office/powerpoint/2010/main" val="18678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9AD65F-F218-890D-2CF4-B5AE5F2F998B}"/>
              </a:ext>
            </a:extLst>
          </p:cNvPr>
          <p:cNvSpPr>
            <a:spLocks noGrp="1"/>
          </p:cNvSpPr>
          <p:nvPr>
            <p:ph type="title"/>
          </p:nvPr>
        </p:nvSpPr>
        <p:spPr/>
        <p:txBody>
          <a:bodyPr/>
          <a:lstStyle/>
          <a:p>
            <a:r>
              <a:rPr lang="fi-FI"/>
              <a:t>Kaikukanta-uudistus: Kun Kaikukortti jaetaan tai uusitaan </a:t>
            </a:r>
          </a:p>
        </p:txBody>
      </p:sp>
      <p:sp>
        <p:nvSpPr>
          <p:cNvPr id="3" name="Sisällön paikkamerkki 2">
            <a:extLst>
              <a:ext uri="{FF2B5EF4-FFF2-40B4-BE49-F238E27FC236}">
                <a16:creationId xmlns:a16="http://schemas.microsoft.com/office/drawing/2014/main" id="{3D35E234-E9B4-0044-DB1F-0B9259D284ED}"/>
              </a:ext>
            </a:extLst>
          </p:cNvPr>
          <p:cNvSpPr>
            <a:spLocks noGrp="1"/>
          </p:cNvSpPr>
          <p:nvPr>
            <p:ph idx="1"/>
          </p:nvPr>
        </p:nvSpPr>
        <p:spPr/>
        <p:txBody>
          <a:bodyPr>
            <a:normAutofit lnSpcReduction="10000"/>
          </a:bodyPr>
          <a:lstStyle/>
          <a:p>
            <a:r>
              <a:rPr lang="fi-FI" sz="2400"/>
              <a:t>Uutena kysytään kortinsaajan kokemusta</a:t>
            </a:r>
          </a:p>
          <a:p>
            <a:endParaRPr lang="fi-FI" sz="2400"/>
          </a:p>
          <a:p>
            <a:pPr lvl="1">
              <a:spcAft>
                <a:spcPts val="1200"/>
              </a:spcAft>
            </a:pPr>
            <a:r>
              <a:rPr lang="fi-FI" b="1">
                <a:effectLst/>
                <a:latin typeface="Aptos" panose="020B0004020202020204" pitchFamily="34" charset="0"/>
                <a:ea typeface="Aptos" panose="020B0004020202020204" pitchFamily="34" charset="0"/>
                <a:cs typeface="Aptos" panose="020B0004020202020204" pitchFamily="34" charset="0"/>
              </a:rPr>
              <a:t>Koettu hyvinvointi  (SWB 10, London School of </a:t>
            </a:r>
            <a:r>
              <a:rPr lang="fi-FI" b="1" err="1">
                <a:effectLst/>
                <a:latin typeface="Aptos" panose="020B0004020202020204" pitchFamily="34" charset="0"/>
                <a:ea typeface="Aptos" panose="020B0004020202020204" pitchFamily="34" charset="0"/>
                <a:cs typeface="Aptos" panose="020B0004020202020204" pitchFamily="34" charset="0"/>
              </a:rPr>
              <a:t>Economics</a:t>
            </a:r>
            <a:r>
              <a:rPr lang="fi-FI" b="1">
                <a:effectLst/>
                <a:latin typeface="Aptos" panose="020B0004020202020204" pitchFamily="34" charset="0"/>
                <a:ea typeface="Aptos" panose="020B0004020202020204" pitchFamily="34" charset="0"/>
                <a:cs typeface="Aptos" panose="020B0004020202020204" pitchFamily="34" charset="0"/>
              </a:rPr>
              <a:t>)</a:t>
            </a:r>
            <a:br>
              <a:rPr lang="fi-FI">
                <a:effectLst/>
                <a:latin typeface="Aptos" panose="020B0004020202020204" pitchFamily="34" charset="0"/>
                <a:ea typeface="Aptos" panose="020B0004020202020204" pitchFamily="34" charset="0"/>
                <a:cs typeface="Aptos" panose="020B0004020202020204" pitchFamily="34" charset="0"/>
              </a:rPr>
            </a:br>
            <a:r>
              <a:rPr lang="fi-FI">
                <a:effectLst/>
                <a:latin typeface="Aptos" panose="020B0004020202020204" pitchFamily="34" charset="0"/>
                <a:ea typeface="Aptos" panose="020B0004020202020204" pitchFamily="34" charset="0"/>
                <a:cs typeface="Aptos" panose="020B0004020202020204" pitchFamily="34" charset="0"/>
              </a:rPr>
              <a:t>Miten tyytyväinen olet tällä hetkellä elämääsi kaiken kaikkiaan? </a:t>
            </a:r>
          </a:p>
          <a:p>
            <a:pPr lvl="1">
              <a:spcAft>
                <a:spcPts val="1200"/>
              </a:spcAft>
            </a:pPr>
            <a:r>
              <a:rPr lang="fi-FI">
                <a:effectLst/>
                <a:latin typeface="Aptos" panose="020B0004020202020204" pitchFamily="34" charset="0"/>
                <a:ea typeface="Aptos" panose="020B0004020202020204" pitchFamily="34" charset="0"/>
                <a:cs typeface="Aptos" panose="020B0004020202020204" pitchFamily="34" charset="0"/>
              </a:rPr>
              <a:t>Vastausvaihtoehdot: 0 = Täysin tyytymätön; 1; 2; 3; 4; 5; 6; 7; 8; 9; 10 = Täysin tyytyväinen </a:t>
            </a:r>
          </a:p>
          <a:p>
            <a:pPr lvl="1">
              <a:spcAft>
                <a:spcPts val="1200"/>
              </a:spcAft>
            </a:pPr>
            <a:r>
              <a:rPr lang="fi-FI" b="1">
                <a:effectLst/>
                <a:latin typeface="Aptos" panose="020B0004020202020204" pitchFamily="34" charset="0"/>
                <a:ea typeface="Aptos" panose="020B0004020202020204" pitchFamily="34" charset="0"/>
                <a:cs typeface="Aptos" panose="020B0004020202020204" pitchFamily="34" charset="0"/>
              </a:rPr>
              <a:t>Kaikukortin vaikutus (uusimistilanteessa)</a:t>
            </a:r>
          </a:p>
          <a:p>
            <a:pPr lvl="1">
              <a:spcAft>
                <a:spcPts val="1200"/>
              </a:spcAft>
            </a:pPr>
            <a:r>
              <a:rPr lang="fi-FI">
                <a:effectLst/>
                <a:latin typeface="Aptos" panose="020B0004020202020204" pitchFamily="34" charset="0"/>
                <a:ea typeface="Aptos" panose="020B0004020202020204" pitchFamily="34" charset="0"/>
                <a:cs typeface="Aptos" panose="020B0004020202020204" pitchFamily="34" charset="0"/>
              </a:rPr>
              <a:t>Väite: Kaikukortti on lisännyt hyvinvointiani. </a:t>
            </a:r>
            <a:br>
              <a:rPr lang="fi-FI">
                <a:effectLst/>
                <a:latin typeface="Aptos" panose="020B0004020202020204" pitchFamily="34" charset="0"/>
                <a:ea typeface="Aptos" panose="020B0004020202020204" pitchFamily="34" charset="0"/>
                <a:cs typeface="Aptos" panose="020B0004020202020204" pitchFamily="34" charset="0"/>
              </a:rPr>
            </a:br>
            <a:r>
              <a:rPr lang="fi-FI">
                <a:effectLst/>
                <a:latin typeface="Aptos" panose="020B0004020202020204" pitchFamily="34" charset="0"/>
                <a:ea typeface="Aptos" panose="020B0004020202020204" pitchFamily="34" charset="0"/>
                <a:cs typeface="Aptos" panose="020B0004020202020204" pitchFamily="34" charset="0"/>
              </a:rPr>
              <a:t>Vastausvaihtoehdot: 0 = Olen täysin eri mieltä; 1; 2; 3; 4; 5; 6; 7; 8; 9; 10 = Täysin samaa mieltä </a:t>
            </a:r>
            <a:br>
              <a:rPr lang="fi-FI">
                <a:effectLst/>
                <a:latin typeface="Aptos" panose="020B0004020202020204" pitchFamily="34" charset="0"/>
                <a:ea typeface="Aptos" panose="020B0004020202020204" pitchFamily="34" charset="0"/>
                <a:cs typeface="Aptos" panose="020B0004020202020204" pitchFamily="34" charset="0"/>
              </a:rPr>
            </a:br>
            <a:r>
              <a:rPr lang="fi-FI" sz="1400">
                <a:effectLst/>
                <a:latin typeface="Aptos" panose="020B0004020202020204" pitchFamily="34" charset="0"/>
                <a:ea typeface="Aptos" panose="020B0004020202020204" pitchFamily="34" charset="0"/>
                <a:cs typeface="Aptos" panose="020B0004020202020204" pitchFamily="34" charset="0"/>
              </a:rPr>
              <a:t> </a:t>
            </a:r>
            <a:br>
              <a:rPr lang="fi-FI" sz="1400">
                <a:effectLst/>
                <a:latin typeface="Aptos" panose="020B0004020202020204" pitchFamily="34" charset="0"/>
                <a:ea typeface="Aptos" panose="020B0004020202020204" pitchFamily="34" charset="0"/>
                <a:cs typeface="Aptos" panose="020B0004020202020204" pitchFamily="34" charset="0"/>
              </a:rPr>
            </a:br>
            <a:endParaRPr lang="fi-FI"/>
          </a:p>
        </p:txBody>
      </p:sp>
    </p:spTree>
    <p:extLst>
      <p:ext uri="{BB962C8B-B14F-4D97-AF65-F5344CB8AC3E}">
        <p14:creationId xmlns:p14="http://schemas.microsoft.com/office/powerpoint/2010/main" val="769982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11FF3A-A9E1-1729-8BF8-8F4276803F90}"/>
              </a:ext>
            </a:extLst>
          </p:cNvPr>
          <p:cNvSpPr>
            <a:spLocks noGrp="1"/>
          </p:cNvSpPr>
          <p:nvPr>
            <p:ph type="title"/>
          </p:nvPr>
        </p:nvSpPr>
        <p:spPr>
          <a:xfrm>
            <a:off x="257629" y="263525"/>
            <a:ext cx="11469914" cy="1325563"/>
          </a:xfrm>
        </p:spPr>
        <p:txBody>
          <a:bodyPr/>
          <a:lstStyle/>
          <a:p>
            <a:r>
              <a:rPr lang="fi-FI"/>
              <a:t>Kaikukanta-uudistus: Viestintäkanava </a:t>
            </a:r>
            <a:br>
              <a:rPr lang="fi-FI"/>
            </a:br>
            <a:r>
              <a:rPr lang="fi-FI"/>
              <a:t>1) kohde-asiakas 2)kohde-jakaja 3) jakaja-asiakas</a:t>
            </a:r>
          </a:p>
        </p:txBody>
      </p:sp>
      <p:sp>
        <p:nvSpPr>
          <p:cNvPr id="3" name="Sisällön paikkamerkki 2">
            <a:extLst>
              <a:ext uri="{FF2B5EF4-FFF2-40B4-BE49-F238E27FC236}">
                <a16:creationId xmlns:a16="http://schemas.microsoft.com/office/drawing/2014/main" id="{65BD17C4-1C36-F4AF-9617-0F04B6DC5197}"/>
              </a:ext>
            </a:extLst>
          </p:cNvPr>
          <p:cNvSpPr>
            <a:spLocks noGrp="1"/>
          </p:cNvSpPr>
          <p:nvPr>
            <p:ph idx="1"/>
          </p:nvPr>
        </p:nvSpPr>
        <p:spPr>
          <a:xfrm>
            <a:off x="5092700" y="1825625"/>
            <a:ext cx="6261100" cy="4351338"/>
          </a:xfrm>
        </p:spPr>
        <p:txBody>
          <a:bodyPr/>
          <a:lstStyle/>
          <a:p>
            <a:r>
              <a:rPr lang="fi-FI"/>
              <a:t>Kaikukannan käyttäjä voi lähettää viestejä toisille Kaikukortin jakaja- tai kohdeorganisaatioille tai yksittäiselle käyttäjälle.</a:t>
            </a:r>
          </a:p>
          <a:p>
            <a:endParaRPr lang="fi-FI"/>
          </a:p>
          <a:p>
            <a:endParaRPr lang="fi-FI"/>
          </a:p>
          <a:p>
            <a:r>
              <a:rPr lang="fi-FI"/>
              <a:t>Kaikukeskus voi lähettää tiedotteita kaikille.</a:t>
            </a:r>
          </a:p>
          <a:p>
            <a:endParaRPr lang="fi-FI"/>
          </a:p>
        </p:txBody>
      </p:sp>
      <p:pic>
        <p:nvPicPr>
          <p:cNvPr id="7" name="Kuva 6">
            <a:extLst>
              <a:ext uri="{FF2B5EF4-FFF2-40B4-BE49-F238E27FC236}">
                <a16:creationId xmlns:a16="http://schemas.microsoft.com/office/drawing/2014/main" id="{F5F81548-8504-0DA4-5F5C-D83F3105CB41}"/>
              </a:ext>
            </a:extLst>
          </p:cNvPr>
          <p:cNvPicPr>
            <a:picLocks noChangeAspect="1"/>
          </p:cNvPicPr>
          <p:nvPr/>
        </p:nvPicPr>
        <p:blipFill>
          <a:blip r:embed="rId2"/>
          <a:stretch>
            <a:fillRect/>
          </a:stretch>
        </p:blipFill>
        <p:spPr>
          <a:xfrm>
            <a:off x="503092" y="1751012"/>
            <a:ext cx="2653860" cy="5032375"/>
          </a:xfrm>
          <a:prstGeom prst="rect">
            <a:avLst/>
          </a:prstGeom>
        </p:spPr>
      </p:pic>
    </p:spTree>
    <p:extLst>
      <p:ext uri="{BB962C8B-B14F-4D97-AF65-F5344CB8AC3E}">
        <p14:creationId xmlns:p14="http://schemas.microsoft.com/office/powerpoint/2010/main" val="3329984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E89BE27-AE38-7A19-E19D-8C96A2AB1B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356" y="4973570"/>
            <a:ext cx="4192089" cy="1856577"/>
          </a:xfrm>
          <a:prstGeom prst="rect">
            <a:avLst/>
          </a:prstGeom>
        </p:spPr>
      </p:pic>
      <p:sp>
        <p:nvSpPr>
          <p:cNvPr id="2" name="Otsikko 1">
            <a:extLst>
              <a:ext uri="{FF2B5EF4-FFF2-40B4-BE49-F238E27FC236}">
                <a16:creationId xmlns:a16="http://schemas.microsoft.com/office/drawing/2014/main" id="{4FDC9DD4-52DE-44C0-BB5C-482907680499}"/>
              </a:ext>
              <a:ext uri="{C183D7F6-B498-43B3-948B-1728B52AA6E4}">
                <adec:decorative xmlns:adec="http://schemas.microsoft.com/office/drawing/2017/decorative" val="1"/>
              </a:ext>
            </a:extLst>
          </p:cNvPr>
          <p:cNvSpPr>
            <a:spLocks noGrp="1"/>
          </p:cNvSpPr>
          <p:nvPr>
            <p:ph type="title"/>
          </p:nvPr>
        </p:nvSpPr>
        <p:spPr>
          <a:xfrm>
            <a:off x="1247588" y="1706541"/>
            <a:ext cx="6326394" cy="2736687"/>
          </a:xfrm>
        </p:spPr>
        <p:txBody>
          <a:bodyPr>
            <a:normAutofit fontScale="90000"/>
          </a:bodyPr>
          <a:lstStyle/>
          <a:p>
            <a:pPr rtl="0" eaLnBrk="1" latinLnBrk="0" hangingPunct="1"/>
            <a:r>
              <a:rPr lang="fi-FI" sz="6000" kern="1200" dirty="0">
                <a:solidFill>
                  <a:srgbClr val="000000"/>
                </a:solidFill>
                <a:effectLst/>
                <a:latin typeface="+mj-lt"/>
                <a:ea typeface="MS PGothic" panose="020B0600070205080204" pitchFamily="34" charset="-128"/>
                <a:cs typeface="Arial" panose="020B0604020202020204" pitchFamily="34" charset="0"/>
              </a:rPr>
              <a:t>Uudistettu Kaikukortin valtakunnallinen toimintamalli</a:t>
            </a:r>
            <a:endParaRPr lang="fi-FI" sz="6000" dirty="0">
              <a:effectLst/>
              <a:latin typeface="+mj-lt"/>
            </a:endParaRPr>
          </a:p>
        </p:txBody>
      </p:sp>
      <p:sp>
        <p:nvSpPr>
          <p:cNvPr id="11" name="Tekstiruutu 10">
            <a:extLst>
              <a:ext uri="{FF2B5EF4-FFF2-40B4-BE49-F238E27FC236}">
                <a16:creationId xmlns:a16="http://schemas.microsoft.com/office/drawing/2014/main" id="{962F85C0-2923-4A54-9799-17ABAFC40A0B}"/>
              </a:ext>
              <a:ext uri="{C183D7F6-B498-43B3-948B-1728B52AA6E4}">
                <adec:decorative xmlns:adec="http://schemas.microsoft.com/office/drawing/2017/decorative" val="1"/>
              </a:ext>
            </a:extLst>
          </p:cNvPr>
          <p:cNvSpPr txBox="1"/>
          <p:nvPr/>
        </p:nvSpPr>
        <p:spPr>
          <a:xfrm>
            <a:off x="1206063" y="4197352"/>
            <a:ext cx="7317763" cy="954107"/>
          </a:xfrm>
          <a:prstGeom prst="rect">
            <a:avLst/>
          </a:prstGeom>
          <a:noFill/>
        </p:spPr>
        <p:txBody>
          <a:bodyPr wrap="square" lIns="91440" tIns="45720" rIns="91440" bIns="45720" anchor="t">
            <a:spAutoFit/>
          </a:bodyPr>
          <a:lstStyle/>
          <a:p>
            <a:pPr>
              <a:spcBef>
                <a:spcPct val="0"/>
              </a:spcBef>
            </a:pPr>
            <a:r>
              <a:rPr lang="fi-FI" sz="2800" dirty="0">
                <a:ea typeface="MS PGothic"/>
                <a:cs typeface="Calibri"/>
              </a:rPr>
              <a:t>Toimintamalli on päivitetty 11.09</a:t>
            </a:r>
            <a:r>
              <a:rPr lang="fi-FI" altLang="fi-FI" sz="2800" dirty="0">
                <a:ea typeface="MS PGothic"/>
                <a:cs typeface="Calibri"/>
              </a:rPr>
              <a:t>.2025, </a:t>
            </a:r>
            <a:br>
              <a:rPr lang="fi-FI" altLang="fi-FI" sz="2800" dirty="0">
                <a:ea typeface="MS PGothic"/>
                <a:cs typeface="Calibri"/>
              </a:rPr>
            </a:br>
            <a:r>
              <a:rPr lang="fi-FI" altLang="fi-FI" sz="2800" dirty="0">
                <a:ea typeface="MS PGothic"/>
                <a:cs typeface="Calibri"/>
              </a:rPr>
              <a:t>ja se on voimassa toistaiseksi. </a:t>
            </a:r>
          </a:p>
        </p:txBody>
      </p:sp>
      <p:pic>
        <p:nvPicPr>
          <p:cNvPr id="7" name="Kuva 6">
            <a:extLst>
              <a:ext uri="{FF2B5EF4-FFF2-40B4-BE49-F238E27FC236}">
                <a16:creationId xmlns:a16="http://schemas.microsoft.com/office/drawing/2014/main" id="{3B338421-98F3-4AE2-BC5E-3952DCF173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588" y="289408"/>
            <a:ext cx="4499718" cy="1151962"/>
          </a:xfrm>
          <a:prstGeom prst="rect">
            <a:avLst/>
          </a:prstGeom>
        </p:spPr>
      </p:pic>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uva 3" descr="Graafinen elementti: Kaikukortti 10 vuotta teksti keltaisessa ilmapallossa. ">
            <a:extLst>
              <a:ext uri="{FF2B5EF4-FFF2-40B4-BE49-F238E27FC236}">
                <a16:creationId xmlns:a16="http://schemas.microsoft.com/office/drawing/2014/main" id="{8225EAE1-B4A0-3C66-9EC4-B89BFFAA7B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3826" y="443834"/>
            <a:ext cx="3172412" cy="3889546"/>
          </a:xfrm>
          <a:prstGeom prst="rect">
            <a:avLst/>
          </a:prstGeom>
        </p:spPr>
      </p:pic>
      <p:pic>
        <p:nvPicPr>
          <p:cNvPr id="5" name="Kuva 4" descr="Hyvä käytäntö -palkinto 2018 -logo">
            <a:extLst>
              <a:ext uri="{FF2B5EF4-FFF2-40B4-BE49-F238E27FC236}">
                <a16:creationId xmlns:a16="http://schemas.microsoft.com/office/drawing/2014/main" id="{0EE09DD5-38D3-6692-05FC-AD63A391D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5161" y="4766534"/>
            <a:ext cx="1861077" cy="18554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73C6A-3D24-58E6-428D-D1C6840D6524}"/>
              </a:ext>
            </a:extLst>
          </p:cNvPr>
          <p:cNvSpPr>
            <a:spLocks noGrp="1"/>
          </p:cNvSpPr>
          <p:nvPr>
            <p:ph type="title"/>
          </p:nvPr>
        </p:nvSpPr>
        <p:spPr>
          <a:xfrm>
            <a:off x="6096000" y="91438"/>
            <a:ext cx="3570514" cy="1085917"/>
          </a:xfrm>
        </p:spPr>
        <p:txBody>
          <a:bodyPr>
            <a:normAutofit/>
          </a:bodyPr>
          <a:lstStyle/>
          <a:p>
            <a:r>
              <a:rPr lang="fi-FI" sz="4800" dirty="0"/>
              <a:t>Johdanto</a:t>
            </a:r>
          </a:p>
        </p:txBody>
      </p:sp>
      <p:sp>
        <p:nvSpPr>
          <p:cNvPr id="3" name="Sisällön paikkamerkki 2">
            <a:extLst>
              <a:ext uri="{FF2B5EF4-FFF2-40B4-BE49-F238E27FC236}">
                <a16:creationId xmlns:a16="http://schemas.microsoft.com/office/drawing/2014/main" id="{B2BD7D6C-B02E-7866-7871-F7A7568607E6}"/>
              </a:ext>
            </a:extLst>
          </p:cNvPr>
          <p:cNvSpPr>
            <a:spLocks noGrp="1"/>
          </p:cNvSpPr>
          <p:nvPr>
            <p:ph idx="1"/>
          </p:nvPr>
        </p:nvSpPr>
        <p:spPr>
          <a:xfrm>
            <a:off x="957579" y="1177355"/>
            <a:ext cx="11086783" cy="4737907"/>
          </a:xfrm>
        </p:spPr>
        <p:txBody>
          <a:bodyPr vert="horz" lIns="91440" tIns="45720" rIns="91440" bIns="45720" rtlCol="0" anchor="t">
            <a:noAutofit/>
          </a:bodyPr>
          <a:lstStyle/>
          <a:p>
            <a:pPr>
              <a:spcBef>
                <a:spcPts val="600"/>
              </a:spcBef>
              <a:spcAft>
                <a:spcPts val="600"/>
              </a:spcAft>
            </a:pPr>
            <a:r>
              <a:rPr lang="fi-FI" sz="2400" dirty="0"/>
              <a:t>Kaikukortti on rekisteröity tavaramerkki, jonka omistaa Kulttuuria kaikille –palvelu.</a:t>
            </a:r>
          </a:p>
          <a:p>
            <a:pPr>
              <a:spcBef>
                <a:spcPts val="600"/>
              </a:spcBef>
              <a:spcAft>
                <a:spcPts val="600"/>
              </a:spcAft>
            </a:pPr>
            <a:r>
              <a:rPr lang="fi-FI" sz="2400" dirty="0"/>
              <a:t>Kaikukortin valtakunnallinen toimintamalli on yhteiskehitetty piloteissa</a:t>
            </a:r>
          </a:p>
          <a:p>
            <a:pPr lvl="1">
              <a:spcBef>
                <a:spcPts val="0"/>
              </a:spcBef>
              <a:spcAft>
                <a:spcPts val="600"/>
              </a:spcAft>
            </a:pPr>
            <a:r>
              <a:rPr lang="fi-FI" dirty="0"/>
              <a:t>Espoo 2015 ja Kainuu 2016</a:t>
            </a:r>
          </a:p>
          <a:p>
            <a:pPr lvl="1">
              <a:spcBef>
                <a:spcPts val="0"/>
              </a:spcBef>
              <a:spcAft>
                <a:spcPts val="600"/>
              </a:spcAft>
            </a:pPr>
            <a:r>
              <a:rPr lang="fi-FI" dirty="0"/>
              <a:t>mukana yhteiskehittämässä on ollut taide- ja kulttuurialan, sosiaali- ja terveysalan (sote) ja hyvinvoinnin ja terveyden edistämisen alan (hyte) asiantuntijoita ja toimijoita sekä köyhyyden kokemusasiantuntijoita. </a:t>
            </a:r>
          </a:p>
          <a:p>
            <a:pPr>
              <a:spcBef>
                <a:spcPts val="600"/>
              </a:spcBef>
              <a:spcAft>
                <a:spcPts val="600"/>
              </a:spcAft>
            </a:pPr>
            <a:r>
              <a:rPr lang="fi-FI" sz="2400" dirty="0"/>
              <a:t>Jatkokehitystä on tehty vuosina 2017-2025.</a:t>
            </a:r>
          </a:p>
          <a:p>
            <a:pPr>
              <a:spcBef>
                <a:spcPts val="600"/>
              </a:spcBef>
              <a:spcAft>
                <a:spcPts val="600"/>
              </a:spcAft>
            </a:pPr>
            <a:r>
              <a:rPr lang="fi-FI" sz="2400" dirty="0"/>
              <a:t>Kaikki mukana olevat hyvinvointialueet, kunnat, Kaikukortin jakaja-organisaatiot sekä Kaikukortti-kohteet sitoutuvat </a:t>
            </a:r>
            <a:r>
              <a:rPr lang="fi-FI" sz="2400" b="1" dirty="0"/>
              <a:t>saman toimintamallin noudattamiseen</a:t>
            </a:r>
            <a:r>
              <a:rPr lang="fi-FI" sz="2400" dirty="0"/>
              <a:t>. </a:t>
            </a:r>
          </a:p>
          <a:p>
            <a:pPr>
              <a:spcBef>
                <a:spcPts val="600"/>
              </a:spcBef>
              <a:spcAft>
                <a:spcPts val="600"/>
              </a:spcAft>
            </a:pPr>
            <a:r>
              <a:rPr lang="fi-FI" sz="2400" dirty="0"/>
              <a:t>Toimintamalli mahdollistaa sen, että kortinhaltija voi käyttää korttiaan kaikissa Kaikukortti-toiminnassa mukana olevissa kunnissa kaikkeen Kaikukortti-tarjontaan.	</a:t>
            </a:r>
          </a:p>
          <a:p>
            <a:pPr>
              <a:spcBef>
                <a:spcPts val="600"/>
              </a:spcBef>
              <a:spcAft>
                <a:spcPts val="600"/>
              </a:spcAft>
            </a:pPr>
            <a:r>
              <a:rPr lang="fi-FI" sz="2400" dirty="0">
                <a:solidFill>
                  <a:srgbClr val="000000"/>
                </a:solidFill>
                <a:ea typeface="Calibri" panose="020F0502020204030204" pitchFamily="34" charset="0"/>
                <a:cs typeface="Calibri" panose="020F0502020204030204" pitchFamily="34" charset="0"/>
              </a:rPr>
              <a:t>Toimintamalli on saatavilla Kaikukortin verkkosivulla: </a:t>
            </a:r>
            <a:r>
              <a:rPr lang="fi-FI" sz="2400" dirty="0">
                <a:solidFill>
                  <a:srgbClr val="467886"/>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kaikukortti</a:t>
            </a:r>
            <a:r>
              <a:rPr lang="fi-FI" sz="2400" dirty="0">
                <a:solidFill>
                  <a:srgbClr val="0070C0"/>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.fi/lisatietoa/toimintamalli/</a:t>
            </a:r>
            <a:r>
              <a:rPr lang="fi-FI" sz="2400" dirty="0">
                <a:solidFill>
                  <a:srgbClr val="0070C0"/>
                </a:solidFill>
                <a:ea typeface="Calibri" panose="020F0502020204030204" pitchFamily="34" charset="0"/>
                <a:cs typeface="Calibri" panose="020F0502020204030204" pitchFamily="34" charset="0"/>
              </a:rPr>
              <a:t>.</a:t>
            </a:r>
          </a:p>
          <a:p>
            <a:pPr>
              <a:spcBef>
                <a:spcPts val="600"/>
              </a:spcBef>
              <a:spcAft>
                <a:spcPts val="600"/>
              </a:spcAft>
            </a:pPr>
            <a:endParaRPr lang="fi-FI" sz="2400" dirty="0"/>
          </a:p>
        </p:txBody>
      </p:sp>
      <p:pic>
        <p:nvPicPr>
          <p:cNvPr id="4" name="Kuva 3">
            <a:extLst>
              <a:ext uri="{FF2B5EF4-FFF2-40B4-BE49-F238E27FC236}">
                <a16:creationId xmlns:a16="http://schemas.microsoft.com/office/drawing/2014/main" id="{0914FA03-A23A-EC1F-0A48-B7BEA529B2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396" y="123245"/>
            <a:ext cx="3993244" cy="1022301"/>
          </a:xfrm>
          <a:prstGeom prst="rect">
            <a:avLst/>
          </a:prstGeom>
        </p:spPr>
      </p:pic>
      <p:pic>
        <p:nvPicPr>
          <p:cNvPr id="5" name="Shape 315">
            <a:extLst>
              <a:ext uri="{FF2B5EF4-FFF2-40B4-BE49-F238E27FC236}">
                <a16:creationId xmlns:a16="http://schemas.microsoft.com/office/drawing/2014/main" id="{BD412DA0-F304-B604-B4BA-0AA22E86CA2A}"/>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996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ABBB-6313-98E3-7840-6EDC53DCFEF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B5CF93A-81A8-B55F-560B-727F6DCCF488}"/>
              </a:ext>
            </a:extLst>
          </p:cNvPr>
          <p:cNvSpPr>
            <a:spLocks noGrp="1"/>
          </p:cNvSpPr>
          <p:nvPr>
            <p:ph type="title"/>
          </p:nvPr>
        </p:nvSpPr>
        <p:spPr>
          <a:xfrm>
            <a:off x="1386598" y="1830059"/>
            <a:ext cx="10515600" cy="1325563"/>
          </a:xfrm>
        </p:spPr>
        <p:txBody>
          <a:bodyPr/>
          <a:lstStyle/>
          <a:p>
            <a:r>
              <a:rPr lang="fi-FI" dirty="0"/>
              <a:t>Toimintamalliin keskeisiä muutoksia</a:t>
            </a:r>
          </a:p>
        </p:txBody>
      </p:sp>
      <p:pic>
        <p:nvPicPr>
          <p:cNvPr id="4" name="Shape 315">
            <a:extLst>
              <a:ext uri="{FF2B5EF4-FFF2-40B4-BE49-F238E27FC236}">
                <a16:creationId xmlns:a16="http://schemas.microsoft.com/office/drawing/2014/main" id="{4BE9A0FF-F47E-887C-F91B-D9B007832FA7}"/>
              </a:ext>
              <a:ext uri="{C183D7F6-B498-43B3-948B-1728B52AA6E4}">
                <adec:decorative xmlns:adec="http://schemas.microsoft.com/office/drawing/2017/decorative" val="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306">
            <a:extLst>
              <a:ext uri="{FF2B5EF4-FFF2-40B4-BE49-F238E27FC236}">
                <a16:creationId xmlns:a16="http://schemas.microsoft.com/office/drawing/2014/main" id="{AABE8EE8-B6BE-0FB1-F99C-AA6E7545D79C}"/>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98960" y="140925"/>
            <a:ext cx="2883521" cy="805188"/>
          </a:xfrm>
          <a:prstGeom prst="rect">
            <a:avLst/>
          </a:prstGeom>
          <a:noFill/>
          <a:ln>
            <a:noFill/>
          </a:ln>
        </p:spPr>
      </p:pic>
    </p:spTree>
    <p:extLst>
      <p:ext uri="{BB962C8B-B14F-4D97-AF65-F5344CB8AC3E}">
        <p14:creationId xmlns:p14="http://schemas.microsoft.com/office/powerpoint/2010/main" val="3901450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E408EE00-E957-5394-EC14-926AE7DAF4B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639823">
            <a:off x="9682268" y="2435904"/>
            <a:ext cx="2749265" cy="2501539"/>
          </a:xfrm>
          <a:prstGeom prst="rect">
            <a:avLst/>
          </a:prstGeom>
        </p:spPr>
      </p:pic>
      <p:sp>
        <p:nvSpPr>
          <p:cNvPr id="2" name="Otsikko 1">
            <a:extLst>
              <a:ext uri="{FF2B5EF4-FFF2-40B4-BE49-F238E27FC236}">
                <a16:creationId xmlns:a16="http://schemas.microsoft.com/office/drawing/2014/main" id="{66223228-5554-4190-A19A-4AD2D061A79F}"/>
              </a:ext>
              <a:ext uri="{C183D7F6-B498-43B3-948B-1728B52AA6E4}">
                <adec:decorative xmlns:adec="http://schemas.microsoft.com/office/drawing/2017/decorative" val="1"/>
              </a:ext>
            </a:extLst>
          </p:cNvPr>
          <p:cNvSpPr>
            <a:spLocks noGrp="1"/>
          </p:cNvSpPr>
          <p:nvPr>
            <p:ph type="title"/>
          </p:nvPr>
        </p:nvSpPr>
        <p:spPr>
          <a:xfrm>
            <a:off x="1106427" y="89798"/>
            <a:ext cx="8809565" cy="999115"/>
          </a:xfrm>
        </p:spPr>
        <p:txBody>
          <a:bodyPr>
            <a:noAutofit/>
          </a:bodyPr>
          <a:lstStyle/>
          <a:p>
            <a:pPr rtl="0" eaLnBrk="1" latinLnBrk="0" hangingPunct="1"/>
            <a:r>
              <a:rPr lang="fi-FI" sz="4000" dirty="0">
                <a:solidFill>
                  <a:srgbClr val="000000"/>
                </a:solidFill>
                <a:effectLst/>
                <a:latin typeface="+mj-lt"/>
                <a:ea typeface="SimSun" panose="02010600030101010101" pitchFamily="2" charset="-122"/>
                <a:cs typeface="Times New Roman" panose="02020603050405020304" pitchFamily="18" charset="0"/>
              </a:rPr>
              <a:t>Kaikukortti-käytännöt vaihtelevat </a:t>
            </a:r>
            <a:br>
              <a:rPr lang="fi-FI" sz="4000" dirty="0">
                <a:solidFill>
                  <a:srgbClr val="000000"/>
                </a:solidFill>
                <a:effectLst/>
                <a:latin typeface="+mj-lt"/>
                <a:ea typeface="SimSun" panose="02010600030101010101" pitchFamily="2" charset="-122"/>
                <a:cs typeface="Times New Roman" panose="02020603050405020304" pitchFamily="18" charset="0"/>
              </a:rPr>
            </a:br>
            <a:r>
              <a:rPr lang="fi-FI" sz="4000" dirty="0">
                <a:solidFill>
                  <a:srgbClr val="000000"/>
                </a:solidFill>
                <a:effectLst/>
                <a:latin typeface="+mj-lt"/>
                <a:ea typeface="SimSun" panose="02010600030101010101" pitchFamily="2" charset="-122"/>
                <a:cs typeface="Times New Roman" panose="02020603050405020304" pitchFamily="18" charset="0"/>
              </a:rPr>
              <a:t>Kaikukortti-kohteissa</a:t>
            </a:r>
            <a:endParaRPr lang="fi-FI" sz="4000" dirty="0">
              <a:effectLst/>
              <a:highlight>
                <a:srgbClr val="FFFF00"/>
              </a:highligh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kstiruutu 10">
            <a:extLst>
              <a:ext uri="{FF2B5EF4-FFF2-40B4-BE49-F238E27FC236}">
                <a16:creationId xmlns:a16="http://schemas.microsoft.com/office/drawing/2014/main" id="{3A583641-AF2C-4D29-99C4-9D00BE3FC8E1}"/>
              </a:ext>
              <a:ext uri="{C183D7F6-B498-43B3-948B-1728B52AA6E4}">
                <adec:decorative xmlns:adec="http://schemas.microsoft.com/office/drawing/2017/decorative" val="1"/>
              </a:ext>
            </a:extLst>
          </p:cNvPr>
          <p:cNvSpPr txBox="1"/>
          <p:nvPr/>
        </p:nvSpPr>
        <p:spPr>
          <a:xfrm>
            <a:off x="1061804" y="1254642"/>
            <a:ext cx="10068392" cy="5517132"/>
          </a:xfrm>
          <a:prstGeom prst="rect">
            <a:avLst/>
          </a:prstGeom>
          <a:noFill/>
        </p:spPr>
        <p:txBody>
          <a:bodyPr wrap="square">
            <a:spAutoFit/>
          </a:bodyPr>
          <a:lstStyle/>
          <a:p>
            <a:pPr lvl="0">
              <a:spcBef>
                <a:spcPts val="400"/>
              </a:spcBef>
            </a:pPr>
            <a:r>
              <a:rPr lang="fi-FI" sz="2600" dirty="0"/>
              <a:t>Kerro asiakkaille, että</a:t>
            </a:r>
          </a:p>
          <a:p>
            <a:pPr marL="342900" lvl="0" indent="-342900">
              <a:spcBef>
                <a:spcPts val="400"/>
              </a:spcBef>
              <a:buFont typeface="Arial" panose="020B0604020202020204" pitchFamily="34" charset="0"/>
              <a:buChar char="•"/>
            </a:pPr>
            <a:r>
              <a:rPr lang="fi-FI" sz="2200" b="1" dirty="0"/>
              <a:t>Kaikukortti-kohteet tarjoavat Kaikukortin piiriin palveluitaan hyvää tahtoaan ja arvopohjaisesti, eivätkä ne saa erillistä korvausta Kaikukortilla hankituista lipuista</a:t>
            </a:r>
            <a:endParaRPr lang="fi-FI" sz="2200" dirty="0"/>
          </a:p>
          <a:p>
            <a:pPr marL="285750" lvl="0" indent="-285750">
              <a:spcBef>
                <a:spcPts val="400"/>
              </a:spcBef>
              <a:buFont typeface="Arial" panose="020B0604020202020204" pitchFamily="34" charset="0"/>
              <a:buChar char="•"/>
            </a:pPr>
            <a:r>
              <a:rPr lang="fi-FI" sz="2200" dirty="0"/>
              <a:t>Kaikukortti-kohteiden käytännöt Kaikukortin suhteen saattavat vaihdella. </a:t>
            </a:r>
          </a:p>
          <a:p>
            <a:pPr marL="742950" lvl="1" indent="-285750">
              <a:spcBef>
                <a:spcPts val="400"/>
              </a:spcBef>
              <a:buFont typeface="Arial" panose="020B0604020202020204" pitchFamily="34" charset="0"/>
              <a:buChar char="•"/>
            </a:pPr>
            <a:r>
              <a:rPr lang="fi-FI" sz="2200" dirty="0"/>
              <a:t>asiakkaan on tärkeä varmistaa etukäteen kohteiden verkkosivuilta </a:t>
            </a:r>
            <a:br>
              <a:rPr lang="fi-FI" sz="2200" dirty="0"/>
            </a:br>
            <a:r>
              <a:rPr lang="fi-FI" sz="2200" dirty="0"/>
              <a:t>tai esitteistä, mitkä tapahtumat ovat mukana kohteiden </a:t>
            </a:r>
            <a:br>
              <a:rPr lang="fi-FI" sz="2200" dirty="0"/>
            </a:br>
            <a:r>
              <a:rPr lang="fi-FI" sz="2200" dirty="0"/>
              <a:t>Kaikukortti-tarjonnassa</a:t>
            </a:r>
          </a:p>
          <a:p>
            <a:pPr marL="285750" lvl="0" indent="-285750">
              <a:spcBef>
                <a:spcPts val="400"/>
              </a:spcBef>
              <a:buFont typeface="Arial" panose="020B0604020202020204" pitchFamily="34" charset="0"/>
              <a:buChar char="•"/>
            </a:pPr>
            <a:r>
              <a:rPr lang="fi-FI" sz="2200" b="1" dirty="0"/>
              <a:t>Kaikukortilla hankittua pääsylippua ei saa jättää käyttämättä ilman painavaa syytä</a:t>
            </a:r>
          </a:p>
          <a:p>
            <a:pPr marL="742950" lvl="1" indent="-285750">
              <a:spcBef>
                <a:spcPts val="400"/>
              </a:spcBef>
              <a:buFont typeface="Arial" panose="020B0604020202020204" pitchFamily="34" charset="0"/>
              <a:buChar char="•"/>
            </a:pPr>
            <a:r>
              <a:rPr lang="fi-FI" sz="2200" dirty="0"/>
              <a:t>jos asiakas jättää lipun käyttämättä, hän vie mahdollisesti jonkun muun henkilön paikan ja myös mahdollisia pääsylipputuloja Kaikukortti-kohteelta</a:t>
            </a:r>
          </a:p>
          <a:p>
            <a:pPr marL="285750" indent="-285750">
              <a:spcBef>
                <a:spcPts val="400"/>
              </a:spcBef>
              <a:buFont typeface="Arial" panose="020B0604020202020204" pitchFamily="34" charset="0"/>
              <a:buChar char="•"/>
            </a:pPr>
            <a:r>
              <a:rPr lang="fi-FI" sz="2200" dirty="0"/>
              <a:t>kansalaisopistoilla ja vastaavilla on yleensä erikseen peruutusehdot, joissa voi olla mainintoja taloudellista seuraamuksista. Ehdot koskevat myös Kaikukortin käyttäjiä. </a:t>
            </a:r>
          </a:p>
        </p:txBody>
      </p:sp>
      <p:pic>
        <p:nvPicPr>
          <p:cNvPr id="8" name="Shape 313">
            <a:extLst>
              <a:ext uri="{FF2B5EF4-FFF2-40B4-BE49-F238E27FC236}">
                <a16:creationId xmlns:a16="http://schemas.microsoft.com/office/drawing/2014/main" id="{F426587D-38B3-442F-9D35-AB8CA05BC1FD}"/>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4709" y="255527"/>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uokaaviosymboli: Liitin 3">
            <a:extLst>
              <a:ext uri="{FF2B5EF4-FFF2-40B4-BE49-F238E27FC236}">
                <a16:creationId xmlns:a16="http://schemas.microsoft.com/office/drawing/2014/main" id="{81175728-49E8-E53B-E007-B2BC36754362}"/>
              </a:ext>
              <a:ext uri="{C183D7F6-B498-43B3-948B-1728B52AA6E4}">
                <adec:decorative xmlns:adec="http://schemas.microsoft.com/office/drawing/2017/decorative" val="1"/>
              </a:ext>
            </a:extLst>
          </p:cNvPr>
          <p:cNvSpPr/>
          <p:nvPr/>
        </p:nvSpPr>
        <p:spPr>
          <a:xfrm>
            <a:off x="8039994" y="143415"/>
            <a:ext cx="875213" cy="891879"/>
          </a:xfrm>
          <a:prstGeom prst="flowChartConnector">
            <a:avLst/>
          </a:prstGeom>
          <a:solidFill>
            <a:srgbClr val="F7EE1D"/>
          </a:solidFill>
          <a:ln>
            <a:solidFill>
              <a:srgbClr val="F7E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J</a:t>
            </a:r>
          </a:p>
        </p:txBody>
      </p:sp>
    </p:spTree>
    <p:extLst>
      <p:ext uri="{BB962C8B-B14F-4D97-AF65-F5344CB8AC3E}">
        <p14:creationId xmlns:p14="http://schemas.microsoft.com/office/powerpoint/2010/main" val="2363765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8EB4-F771-4F02-B3C7-EDFB68187648}"/>
              </a:ext>
              <a:ext uri="{C183D7F6-B498-43B3-948B-1728B52AA6E4}">
                <adec:decorative xmlns:adec="http://schemas.microsoft.com/office/drawing/2017/decorative" val="0"/>
              </a:ext>
            </a:extLst>
          </p:cNvPr>
          <p:cNvSpPr>
            <a:spLocks noGrp="1"/>
          </p:cNvSpPr>
          <p:nvPr>
            <p:ph type="title"/>
          </p:nvPr>
        </p:nvSpPr>
        <p:spPr>
          <a:xfrm>
            <a:off x="1034065" y="312109"/>
            <a:ext cx="7652735" cy="1157605"/>
          </a:xfrm>
        </p:spPr>
        <p:txBody>
          <a:bodyPr>
            <a:normAutofit fontScale="90000"/>
          </a:bodyPr>
          <a:lstStyle/>
          <a:p>
            <a:pPr rtl="0" eaLnBrk="1" latinLnBrk="0" hangingPunct="1"/>
            <a:r>
              <a:rPr lang="fi-FI" sz="4400" dirty="0">
                <a:solidFill>
                  <a:srgbClr val="000000"/>
                </a:solidFill>
                <a:effectLst/>
                <a:latin typeface="+mj-lt"/>
                <a:ea typeface="SimSun" panose="02010600030101010101" pitchFamily="2" charset="-122"/>
                <a:cs typeface="Times New Roman" panose="02020603050405020304" pitchFamily="18" charset="0"/>
              </a:rPr>
              <a:t>Mikä on Kaikukanta ja </a:t>
            </a:r>
            <a:r>
              <a:rPr lang="fi-FI" sz="4400" dirty="0" err="1">
                <a:solidFill>
                  <a:srgbClr val="000000"/>
                </a:solidFill>
                <a:effectLst/>
                <a:latin typeface="+mj-lt"/>
                <a:ea typeface="SimSun" panose="02010600030101010101" pitchFamily="2" charset="-122"/>
                <a:cs typeface="Times New Roman" panose="02020603050405020304" pitchFamily="18" charset="0"/>
              </a:rPr>
              <a:t>OmaKaiku</a:t>
            </a:r>
            <a:r>
              <a:rPr lang="fi-FI" sz="4400" dirty="0">
                <a:solidFill>
                  <a:srgbClr val="000000"/>
                </a:solidFill>
                <a:effectLst/>
                <a:latin typeface="+mj-lt"/>
                <a:ea typeface="SimSun" panose="02010600030101010101" pitchFamily="2" charset="-122"/>
                <a:cs typeface="Times New Roman" panose="02020603050405020304" pitchFamily="18" charset="0"/>
              </a:rPr>
              <a:t>? 1/2</a:t>
            </a:r>
            <a:endParaRPr lang="fi-FI" sz="4400" dirty="0">
              <a:effectLst/>
              <a:latin typeface="+mj-lt"/>
            </a:endParaRPr>
          </a:p>
        </p:txBody>
      </p:sp>
      <p:sp>
        <p:nvSpPr>
          <p:cNvPr id="8" name="Tekstiruutu 7">
            <a:extLst>
              <a:ext uri="{FF2B5EF4-FFF2-40B4-BE49-F238E27FC236}">
                <a16:creationId xmlns:a16="http://schemas.microsoft.com/office/drawing/2014/main" id="{AE046A1D-9F69-45CF-92BB-20AC1126F2D8}"/>
              </a:ext>
              <a:ext uri="{C183D7F6-B498-43B3-948B-1728B52AA6E4}">
                <adec:decorative xmlns:adec="http://schemas.microsoft.com/office/drawing/2017/decorative" val="0"/>
              </a:ext>
            </a:extLst>
          </p:cNvPr>
          <p:cNvSpPr txBox="1"/>
          <p:nvPr/>
        </p:nvSpPr>
        <p:spPr>
          <a:xfrm>
            <a:off x="1089505" y="1783224"/>
            <a:ext cx="8157940" cy="4555093"/>
          </a:xfrm>
          <a:prstGeom prst="rect">
            <a:avLst/>
          </a:prstGeom>
          <a:noFill/>
        </p:spPr>
        <p:txBody>
          <a:bodyPr wrap="square" lIns="91440" tIns="45720" rIns="91440" bIns="45720" anchor="t">
            <a:spAutoFit/>
          </a:bodyPr>
          <a:lstStyle/>
          <a:p>
            <a:r>
              <a:rPr lang="fi-FI" sz="2800" b="1" dirty="0"/>
              <a:t>Kaikukanta</a:t>
            </a:r>
            <a:r>
              <a:rPr lang="fi-FI" sz="2400" dirty="0"/>
              <a:t> </a:t>
            </a:r>
            <a:br>
              <a:rPr lang="fi-FI" sz="2400" dirty="0"/>
            </a:br>
            <a:r>
              <a:rPr lang="fi-FI" sz="2400" dirty="0"/>
              <a:t>on Kaikukeskuksen ylläpitämä valtakunnallinen Kaikukortti-rekisteri. Kaikukannassa Kaikukortin jakaja rekisteröi asiakkaan tiedot sähköiselle lomakkeelle ja Kaikukortti-kohde tai lipunvälittäjä puolestaan Kaikukortin käytön.  </a:t>
            </a:r>
            <a:br>
              <a:rPr lang="fi-FI" sz="2400" dirty="0"/>
            </a:br>
            <a:endParaRPr lang="fi-FI" sz="2400" dirty="0"/>
          </a:p>
          <a:p>
            <a:r>
              <a:rPr lang="fi-FI" sz="2800" b="1" dirty="0" err="1"/>
              <a:t>OmaKaiku</a:t>
            </a:r>
            <a:r>
              <a:rPr lang="fi-FI" sz="2400" b="1" dirty="0"/>
              <a:t> </a:t>
            </a:r>
            <a:br>
              <a:rPr lang="fi-FI" sz="2400" b="1" dirty="0"/>
            </a:br>
            <a:r>
              <a:rPr lang="fi-FI" sz="2400" dirty="0"/>
              <a:t>on Kaikukortin haltijalle tarkoitettu oma palvelu, josta käyttäjä voi katsoa oman Kaikukorttinsa käyttöhistoriaa, voi lähettää palautetta Kaikukortti-kohteille sekä katsoa Kaikukorttikohteiden julkaisemaa tarjontaa. </a:t>
            </a:r>
          </a:p>
          <a:p>
            <a:endParaRPr lang="fi-FI" dirty="0">
              <a:highlight>
                <a:srgbClr val="FFFF00"/>
              </a:highligh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13">
            <a:extLst>
              <a:ext uri="{FF2B5EF4-FFF2-40B4-BE49-F238E27FC236}">
                <a16:creationId xmlns:a16="http://schemas.microsoft.com/office/drawing/2014/main" id="{31E61DB1-8CC5-48F5-B92D-F9482B5B4D9C}"/>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1476" y="141257"/>
            <a:ext cx="2984454" cy="7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uokaaviosymboli: Liitin 2">
            <a:extLst>
              <a:ext uri="{FF2B5EF4-FFF2-40B4-BE49-F238E27FC236}">
                <a16:creationId xmlns:a16="http://schemas.microsoft.com/office/drawing/2014/main" id="{4AA88C05-A721-4256-6356-80FCF583FCDE}"/>
              </a:ext>
              <a:ext uri="{C183D7F6-B498-43B3-948B-1728B52AA6E4}">
                <adec:decorative xmlns:adec="http://schemas.microsoft.com/office/drawing/2017/decorative" val="1"/>
              </a:ext>
            </a:extLst>
          </p:cNvPr>
          <p:cNvSpPr/>
          <p:nvPr/>
        </p:nvSpPr>
        <p:spPr>
          <a:xfrm>
            <a:off x="10970717" y="1145751"/>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sp>
        <p:nvSpPr>
          <p:cNvPr id="4" name="Vuokaaviosymboli: Liitin 3">
            <a:extLst>
              <a:ext uri="{FF2B5EF4-FFF2-40B4-BE49-F238E27FC236}">
                <a16:creationId xmlns:a16="http://schemas.microsoft.com/office/drawing/2014/main" id="{5A81A2F3-30DB-018D-D664-57749BC2370E}"/>
              </a:ext>
              <a:ext uri="{C183D7F6-B498-43B3-948B-1728B52AA6E4}">
                <adec:decorative xmlns:adec="http://schemas.microsoft.com/office/drawing/2017/decorative" val="1"/>
              </a:ext>
            </a:extLst>
          </p:cNvPr>
          <p:cNvSpPr/>
          <p:nvPr/>
        </p:nvSpPr>
        <p:spPr>
          <a:xfrm>
            <a:off x="9808090" y="1145751"/>
            <a:ext cx="875213" cy="891879"/>
          </a:xfrm>
          <a:prstGeom prst="flowChartConnector">
            <a:avLst/>
          </a:prstGeom>
          <a:solidFill>
            <a:srgbClr val="F7EE1D"/>
          </a:solidFill>
          <a:ln>
            <a:solidFill>
              <a:srgbClr val="F7E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J</a:t>
            </a:r>
          </a:p>
        </p:txBody>
      </p:sp>
    </p:spTree>
    <p:extLst>
      <p:ext uri="{BB962C8B-B14F-4D97-AF65-F5344CB8AC3E}">
        <p14:creationId xmlns:p14="http://schemas.microsoft.com/office/powerpoint/2010/main" val="2526696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F1C7BA22-A75B-418A-AB70-21817AE66C48}"/>
              </a:ext>
            </a:extLst>
          </p:cNvPr>
          <p:cNvSpPr/>
          <p:nvPr/>
        </p:nvSpPr>
        <p:spPr>
          <a:xfrm>
            <a:off x="914400" y="1057275"/>
            <a:ext cx="11166088" cy="5463034"/>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r>
              <a:rPr lang="fi-FI" sz="2400" dirty="0">
                <a:solidFill>
                  <a:srgbClr val="000000"/>
                </a:solidFill>
                <a:latin typeface="Calibri" panose="020F0502020204030204" pitchFamily="34" charset="0"/>
              </a:rPr>
              <a:t>1. Tervetuloa ja lyhyt esittäytymiskierros</a:t>
            </a:r>
          </a:p>
          <a:p>
            <a:pPr fontAlgn="base">
              <a:spcBef>
                <a:spcPts val="600"/>
              </a:spcBef>
              <a:spcAft>
                <a:spcPts val="600"/>
              </a:spcAft>
            </a:pPr>
            <a:r>
              <a:rPr lang="fi-FI" sz="2400" dirty="0">
                <a:solidFill>
                  <a:srgbClr val="000000"/>
                </a:solidFill>
                <a:latin typeface="Calibri" panose="020F0502020204030204" pitchFamily="34" charset="0"/>
              </a:rPr>
              <a:t>2. Kuulumiskierros</a:t>
            </a:r>
          </a:p>
          <a:p>
            <a:pPr fontAlgn="base">
              <a:spcBef>
                <a:spcPts val="600"/>
              </a:spcBef>
              <a:spcAft>
                <a:spcPts val="600"/>
              </a:spcAft>
            </a:pPr>
            <a:r>
              <a:rPr lang="fi-FI" sz="2400" dirty="0">
                <a:solidFill>
                  <a:srgbClr val="00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a:t>
            </a:r>
            <a:r>
              <a:rPr lang="fi-FI" sz="2400" dirty="0">
                <a:solidFill>
                  <a:srgbClr val="000000"/>
                </a:solidFill>
                <a:effectLst/>
                <a:highlight>
                  <a:srgbClr val="FFFF00"/>
                </a:highlight>
                <a:latin typeface="Calibri" panose="020F0502020204030204" pitchFamily="34" charset="0"/>
                <a:ea typeface="Times New Roman" panose="02020603050405020304" pitchFamily="18" charset="0"/>
                <a:cs typeface="Aptos" panose="020B0004020202020204" pitchFamily="34" charset="0"/>
              </a:rPr>
              <a:t> </a:t>
            </a:r>
            <a:r>
              <a:rPr lang="fi-FI" sz="2400" dirty="0">
                <a:effectLst/>
                <a:highlight>
                  <a:srgbClr val="FFFF00"/>
                </a:highlight>
                <a:ea typeface="Times New Roman" panose="02020603050405020304" pitchFamily="18" charset="0"/>
                <a:cs typeface="Aptos" panose="020B0004020202020204" pitchFamily="34" charset="0"/>
              </a:rPr>
              <a:t>Kaikukortin haltijan kommentit/ajatukset Kaikukortista</a:t>
            </a:r>
            <a:endParaRPr lang="fi-FI" sz="2400" dirty="0">
              <a:solidFill>
                <a:srgbClr val="000000"/>
              </a:solidFill>
              <a:highlight>
                <a:srgbClr val="FFFF00"/>
              </a:highligh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3. Tilastoja: jaetut Kaikukortit ja Kaikukortin käyttö alueella</a:t>
            </a:r>
            <a:endParaRPr lang="fi-FI" sz="2400" b="0" i="0" dirty="0">
              <a:solidFill>
                <a:srgbClr val="000000"/>
              </a:solidFill>
              <a:effectLs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4. Alueen Kaikukortti-viestinnästä</a:t>
            </a:r>
          </a:p>
          <a:p>
            <a:pPr fontAlgn="base">
              <a:spcBef>
                <a:spcPts val="600"/>
              </a:spcBef>
              <a:spcAft>
                <a:spcPts val="600"/>
              </a:spcAft>
            </a:pPr>
            <a:r>
              <a:rPr lang="fi-FI" sz="2400" dirty="0">
                <a:solidFill>
                  <a:srgbClr val="000000"/>
                </a:solidFill>
                <a:latin typeface="Calibri" panose="020F0502020204030204" pitchFamily="34" charset="0"/>
              </a:rPr>
              <a:t>5. Keskustelu mahdollisista uusista kortinjakajatahoista </a:t>
            </a:r>
          </a:p>
          <a:p>
            <a:pPr fontAlgn="base">
              <a:spcBef>
                <a:spcPts val="600"/>
              </a:spcBef>
              <a:spcAft>
                <a:spcPts val="600"/>
              </a:spcAft>
            </a:pPr>
            <a:r>
              <a:rPr lang="fi-FI" sz="2400" dirty="0">
                <a:solidFill>
                  <a:srgbClr val="000000"/>
                </a:solidFill>
                <a:latin typeface="Calibri" panose="020F0502020204030204" pitchFamily="34" charset="0"/>
              </a:rPr>
              <a:t>6. Nykyisten kumppaneiden halukkuus jatkaa toiminnassa seuraavana vuonna</a:t>
            </a:r>
          </a:p>
          <a:p>
            <a:pPr fontAlgn="base">
              <a:spcBef>
                <a:spcPts val="600"/>
              </a:spcBef>
              <a:spcAft>
                <a:spcPts val="600"/>
              </a:spcAft>
            </a:pPr>
            <a:r>
              <a:rPr lang="fi-FI" sz="2400" dirty="0">
                <a:solidFill>
                  <a:srgbClr val="000000"/>
                </a:solidFill>
                <a:latin typeface="Calibri" panose="020F0502020204030204" pitchFamily="34" charset="0"/>
              </a:rPr>
              <a:t>7. Kaikukortti valtakunnallisesti: Kaikukortin tukipalvelun kuulumisia + Kaikukanta ja </a:t>
            </a:r>
            <a:r>
              <a:rPr lang="fi-FI" sz="2400" dirty="0" err="1">
                <a:solidFill>
                  <a:srgbClr val="000000"/>
                </a:solidFill>
                <a:latin typeface="Calibri" panose="020F0502020204030204" pitchFamily="34" charset="0"/>
              </a:rPr>
              <a:t>mobiiliKaikukortti</a:t>
            </a:r>
            <a:r>
              <a:rPr lang="fi-FI" sz="2400" dirty="0">
                <a:solidFill>
                  <a:srgbClr val="000000"/>
                </a:solidFill>
                <a:latin typeface="Calibri" panose="020F0502020204030204" pitchFamily="34" charset="0"/>
              </a:rPr>
              <a:t> </a:t>
            </a:r>
            <a:endParaRPr lang="fi-FI" sz="2400" dirty="0">
              <a:ea typeface="Aptos" panose="020B0004020202020204" pitchFamily="34" charset="0"/>
              <a:cs typeface="Aptos" panose="020B0004020202020204" pitchFamily="34" charset="0"/>
            </a:endParaRPr>
          </a:p>
          <a:p>
            <a:pPr fontAlgn="base">
              <a:spcBef>
                <a:spcPts val="600"/>
              </a:spcBef>
              <a:spcAft>
                <a:spcPts val="600"/>
              </a:spcAft>
            </a:pPr>
            <a:r>
              <a:rPr lang="fi-FI" sz="2400" dirty="0">
                <a:effectLst/>
                <a:ea typeface="Aptos" panose="020B0004020202020204" pitchFamily="34" charset="0"/>
                <a:cs typeface="Aptos" panose="020B0004020202020204" pitchFamily="34" charset="0"/>
              </a:rPr>
              <a:t>8. </a:t>
            </a:r>
            <a:r>
              <a:rPr lang="fi-FI" sz="2400" dirty="0">
                <a:solidFill>
                  <a:srgbClr val="000000"/>
                </a:solidFill>
                <a:latin typeface="Calibri" panose="020F0502020204030204" pitchFamily="34" charset="0"/>
              </a:rPr>
              <a:t>Muut asiat </a:t>
            </a:r>
          </a:p>
          <a:p>
            <a:pPr fontAlgn="base">
              <a:spcBef>
                <a:spcPts val="600"/>
              </a:spcBef>
              <a:spcAft>
                <a:spcPts val="600"/>
              </a:spcAft>
            </a:pPr>
            <a:r>
              <a:rPr lang="fi-FI" sz="2400" dirty="0">
                <a:solidFill>
                  <a:srgbClr val="000000"/>
                </a:solidFill>
                <a:latin typeface="Calibri" panose="020F0502020204030204" pitchFamily="34" charset="0"/>
              </a:rPr>
              <a:t>9. </a:t>
            </a:r>
            <a:r>
              <a:rPr lang="fi-FI" sz="2400" dirty="0">
                <a:solidFill>
                  <a:srgbClr val="000000"/>
                </a:solidFill>
                <a:cs typeface="Arial" panose="020B0604020202020204" pitchFamily="34" charset="0"/>
              </a:rPr>
              <a:t>Seuraava palautekokous ja loppukierros</a:t>
            </a:r>
            <a:endParaRPr lang="fi-FI" sz="2400" b="0" i="0" dirty="0">
              <a:solidFill>
                <a:srgbClr val="000000"/>
              </a:solidFill>
              <a:effectLst/>
              <a:latin typeface="Segoe UI" panose="020B0502040204020203" pitchFamily="34" charset="0"/>
            </a:endParaRPr>
          </a:p>
        </p:txBody>
      </p:sp>
      <p:pic>
        <p:nvPicPr>
          <p:cNvPr id="3" name="Shape 315">
            <a:extLst>
              <a:ext uri="{FF2B5EF4-FFF2-40B4-BE49-F238E27FC236}">
                <a16:creationId xmlns:a16="http://schemas.microsoft.com/office/drawing/2014/main" id="{026171C4-C224-4D9B-B968-794A7C13935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7C32F152-271C-9ACA-D517-6801D66362F7}"/>
              </a:ext>
            </a:extLst>
          </p:cNvPr>
          <p:cNvSpPr txBox="1">
            <a:spLocks/>
          </p:cNvSpPr>
          <p:nvPr/>
        </p:nvSpPr>
        <p:spPr>
          <a:xfrm>
            <a:off x="1504950" y="269768"/>
            <a:ext cx="8302625" cy="65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Calibri" panose="020F0502020204030204" pitchFamily="34" charset="0"/>
              </a:rPr>
              <a:t>PALAUTEKOKOUS pp.kk.2025 klo</a:t>
            </a:r>
            <a:endParaRPr lang="fi-FI" dirty="0"/>
          </a:p>
        </p:txBody>
      </p:sp>
    </p:spTree>
    <p:extLst>
      <p:ext uri="{BB962C8B-B14F-4D97-AF65-F5344CB8AC3E}">
        <p14:creationId xmlns:p14="http://schemas.microsoft.com/office/powerpoint/2010/main" val="55008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99822-7548-4F62-5538-6B0FBAEB620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4E2172A-DA64-52F6-D3CE-4629D788667D}"/>
              </a:ext>
              <a:ext uri="{C183D7F6-B498-43B3-948B-1728B52AA6E4}">
                <adec:decorative xmlns:adec="http://schemas.microsoft.com/office/drawing/2017/decorative" val="0"/>
              </a:ext>
            </a:extLst>
          </p:cNvPr>
          <p:cNvSpPr>
            <a:spLocks noGrp="1"/>
          </p:cNvSpPr>
          <p:nvPr>
            <p:ph type="title"/>
          </p:nvPr>
        </p:nvSpPr>
        <p:spPr>
          <a:xfrm>
            <a:off x="1037060" y="141257"/>
            <a:ext cx="11360800" cy="763600"/>
          </a:xfrm>
        </p:spPr>
        <p:txBody>
          <a:bodyPr>
            <a:normAutofit/>
          </a:bodyPr>
          <a:lstStyle/>
          <a:p>
            <a:pPr rtl="0" eaLnBrk="1" latinLnBrk="0" hangingPunct="1"/>
            <a:r>
              <a:rPr lang="fi-FI" sz="4200" dirty="0">
                <a:solidFill>
                  <a:srgbClr val="000000"/>
                </a:solidFill>
                <a:effectLst/>
                <a:latin typeface="+mj-lt"/>
                <a:ea typeface="SimSun" panose="02010600030101010101" pitchFamily="2" charset="-122"/>
                <a:cs typeface="Times New Roman" panose="02020603050405020304" pitchFamily="18" charset="0"/>
              </a:rPr>
              <a:t>Mikä on Kaikukanta ja </a:t>
            </a:r>
            <a:r>
              <a:rPr lang="fi-FI" sz="4200" dirty="0" err="1">
                <a:solidFill>
                  <a:srgbClr val="000000"/>
                </a:solidFill>
                <a:effectLst/>
                <a:latin typeface="+mj-lt"/>
                <a:ea typeface="SimSun" panose="02010600030101010101" pitchFamily="2" charset="-122"/>
                <a:cs typeface="Times New Roman" panose="02020603050405020304" pitchFamily="18" charset="0"/>
              </a:rPr>
              <a:t>OmaKaiku</a:t>
            </a:r>
            <a:r>
              <a:rPr lang="fi-FI" sz="4200" dirty="0">
                <a:solidFill>
                  <a:srgbClr val="000000"/>
                </a:solidFill>
                <a:effectLst/>
                <a:latin typeface="+mj-lt"/>
                <a:ea typeface="SimSun" panose="02010600030101010101" pitchFamily="2" charset="-122"/>
                <a:cs typeface="Times New Roman" panose="02020603050405020304" pitchFamily="18" charset="0"/>
              </a:rPr>
              <a:t>? 2/2 </a:t>
            </a:r>
            <a:endParaRPr lang="fi-FI" sz="4200" dirty="0">
              <a:effectLst/>
              <a:latin typeface="+mj-lt"/>
            </a:endParaRPr>
          </a:p>
        </p:txBody>
      </p:sp>
      <p:sp>
        <p:nvSpPr>
          <p:cNvPr id="8" name="Tekstiruutu 7">
            <a:extLst>
              <a:ext uri="{FF2B5EF4-FFF2-40B4-BE49-F238E27FC236}">
                <a16:creationId xmlns:a16="http://schemas.microsoft.com/office/drawing/2014/main" id="{E3C8D3A9-18E0-258C-11F8-D2B53E5C8AA8}"/>
              </a:ext>
              <a:ext uri="{C183D7F6-B498-43B3-948B-1728B52AA6E4}">
                <adec:decorative xmlns:adec="http://schemas.microsoft.com/office/drawing/2017/decorative" val="0"/>
              </a:ext>
            </a:extLst>
          </p:cNvPr>
          <p:cNvSpPr txBox="1"/>
          <p:nvPr/>
        </p:nvSpPr>
        <p:spPr>
          <a:xfrm>
            <a:off x="1018252" y="825579"/>
            <a:ext cx="9021340" cy="6032421"/>
          </a:xfrm>
          <a:prstGeom prst="rect">
            <a:avLst/>
          </a:prstGeom>
          <a:noFill/>
        </p:spPr>
        <p:txBody>
          <a:bodyPr wrap="square" lIns="91440" tIns="45720" rIns="91440" bIns="45720" anchor="t">
            <a:spAutoFit/>
          </a:bodyPr>
          <a:lstStyle/>
          <a:p>
            <a:pPr>
              <a:spcBef>
                <a:spcPts val="600"/>
              </a:spcBef>
              <a:spcAft>
                <a:spcPts val="600"/>
              </a:spcAft>
            </a:pPr>
            <a:r>
              <a:rPr lang="fi-FI" sz="2400" dirty="0"/>
              <a:t>Kaikukortin jakaja voi luoda asiakkaalle </a:t>
            </a:r>
            <a:r>
              <a:rPr lang="fi-FI" sz="2400" dirty="0" err="1"/>
              <a:t>OmaKaiku</a:t>
            </a:r>
            <a:r>
              <a:rPr lang="fi-FI" sz="2400" dirty="0"/>
              <a:t>-tilin. </a:t>
            </a:r>
            <a:br>
              <a:rPr lang="fi-FI" sz="2400" dirty="0"/>
            </a:br>
            <a:r>
              <a:rPr lang="fi-FI" sz="2400" dirty="0"/>
              <a:t>Tili luodaan Kaikukannassa. </a:t>
            </a:r>
          </a:p>
          <a:p>
            <a:pPr>
              <a:spcBef>
                <a:spcPts val="600"/>
              </a:spcBef>
              <a:spcAft>
                <a:spcPts val="600"/>
              </a:spcAft>
            </a:pPr>
            <a:r>
              <a:rPr lang="fi-FI" sz="2400" dirty="0" err="1"/>
              <a:t>OmaKaiun</a:t>
            </a:r>
            <a:r>
              <a:rPr lang="fi-FI" sz="2400" dirty="0"/>
              <a:t> voi luoda ainoastaan, jos Kaikukortin haltijalla on henkilökohtainen sähköpostiosoite. Kaikukortin haltija kirjautuu OmaKaikuun osoitteesta: </a:t>
            </a:r>
            <a:r>
              <a:rPr lang="fi-FI" sz="2400" u="sng" dirty="0">
                <a:solidFill>
                  <a:srgbClr val="0070C0"/>
                </a:solidFill>
                <a:hlinkClick r:id="rId3">
                  <a:extLst>
                    <a:ext uri="{A12FA001-AC4F-418D-AE19-62706E023703}">
                      <ahyp:hlinkClr xmlns:ahyp="http://schemas.microsoft.com/office/drawing/2018/hyperlinkcolor" val="tx"/>
                    </a:ext>
                  </a:extLst>
                </a:hlinkClick>
              </a:rPr>
              <a:t>omakaiku.fi</a:t>
            </a:r>
            <a:r>
              <a:rPr lang="fi-FI" sz="2400" u="sng" dirty="0">
                <a:solidFill>
                  <a:srgbClr val="0070C0"/>
                </a:solidFill>
              </a:rPr>
              <a:t>.</a:t>
            </a:r>
          </a:p>
          <a:p>
            <a:pPr marL="342900" indent="-342900">
              <a:spcBef>
                <a:spcPts val="600"/>
              </a:spcBef>
              <a:spcAft>
                <a:spcPts val="600"/>
              </a:spcAft>
              <a:buFont typeface="Arial" panose="020B0604020202020204" pitchFamily="34" charset="0"/>
              <a:buChar char="•"/>
            </a:pPr>
            <a:r>
              <a:rPr lang="fi-FI" sz="2400" b="1" dirty="0"/>
              <a:t>Asiakkaan tunnistetiedot </a:t>
            </a:r>
            <a:r>
              <a:rPr lang="fi-FI" sz="2400" dirty="0"/>
              <a:t>[etunimi, sukunimi, sähköpostiosoite, puhelinnumero, paikkakunta ja käyttöliittymän kieli (suomi, ruotsi tai englanti] </a:t>
            </a:r>
            <a:r>
              <a:rPr lang="fi-FI" sz="2400" b="1" dirty="0"/>
              <a:t>tallentuvat ainoastaan OmaKaikuun</a:t>
            </a:r>
            <a:r>
              <a:rPr lang="fi-FI" sz="2400" dirty="0"/>
              <a:t>. </a:t>
            </a:r>
          </a:p>
          <a:p>
            <a:pPr>
              <a:spcBef>
                <a:spcPts val="600"/>
              </a:spcBef>
              <a:spcAft>
                <a:spcPts val="600"/>
              </a:spcAft>
            </a:pPr>
            <a:r>
              <a:rPr lang="fi-FI" sz="2400" b="1" dirty="0"/>
              <a:t>Kaikukantaan ei tallenneta tietoja, joista asiakas voidaan tunnistaa</a:t>
            </a:r>
            <a:r>
              <a:rPr lang="fi-FI" sz="2400" dirty="0"/>
              <a:t>. Kenelläkään Kaikukannan käyttäjällä ei ole pääsyä OmaKaikuun tallennettuihin tietoihin. </a:t>
            </a:r>
          </a:p>
          <a:p>
            <a:pPr>
              <a:spcBef>
                <a:spcPts val="600"/>
              </a:spcBef>
              <a:spcAft>
                <a:spcPts val="600"/>
              </a:spcAft>
            </a:pPr>
            <a:r>
              <a:rPr lang="fi-FI" sz="2400" dirty="0"/>
              <a:t>Jos asiakas haluaa ottaa käyttöön </a:t>
            </a:r>
            <a:r>
              <a:rPr lang="fi-FI" sz="2400" b="1" dirty="0"/>
              <a:t>mobiili-Kaikukortin</a:t>
            </a:r>
            <a:r>
              <a:rPr lang="fi-FI" sz="2400" dirty="0"/>
              <a:t>, </a:t>
            </a:r>
            <a:r>
              <a:rPr lang="fi-FI" sz="2400" dirty="0" err="1"/>
              <a:t>OmaKaiku</a:t>
            </a:r>
            <a:r>
              <a:rPr lang="fi-FI" sz="2400" dirty="0"/>
              <a:t>-tilin luominen on pakollista. </a:t>
            </a:r>
          </a:p>
          <a:p>
            <a:pPr>
              <a:spcBef>
                <a:spcPts val="600"/>
              </a:spcBef>
              <a:spcAft>
                <a:spcPts val="600"/>
              </a:spcAft>
            </a:pPr>
            <a:r>
              <a:rPr lang="fi-FI" sz="2400" dirty="0"/>
              <a:t>Lue lisää Kaikukannasta: </a:t>
            </a:r>
            <a:r>
              <a:rPr lang="fi-FI" sz="2400" dirty="0">
                <a:solidFill>
                  <a:srgbClr val="0070C0"/>
                </a:solidFill>
                <a:hlinkClick r:id="rId4">
                  <a:extLst>
                    <a:ext uri="{A12FA001-AC4F-418D-AE19-62706E023703}">
                      <ahyp:hlinkClr xmlns:ahyp="http://schemas.microsoft.com/office/drawing/2018/hyperlinkcolor" val="tx"/>
                    </a:ext>
                  </a:extLst>
                </a:hlinkClick>
              </a:rPr>
              <a:t>kaikukortti.fi/kaikukanta/</a:t>
            </a:r>
            <a:r>
              <a:rPr lang="fi-FI" sz="2400" dirty="0">
                <a:solidFill>
                  <a:srgbClr val="0070C0"/>
                </a:solidFill>
              </a:rPr>
              <a:t>.</a:t>
            </a:r>
          </a:p>
        </p:txBody>
      </p:sp>
      <p:pic>
        <p:nvPicPr>
          <p:cNvPr id="45061" name="Shape 315">
            <a:extLst>
              <a:ext uri="{FF2B5EF4-FFF2-40B4-BE49-F238E27FC236}">
                <a16:creationId xmlns:a16="http://schemas.microsoft.com/office/drawing/2014/main" id="{EC826ECA-69E1-2EB7-83E7-16A77C209207}"/>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hape 313">
            <a:extLst>
              <a:ext uri="{FF2B5EF4-FFF2-40B4-BE49-F238E27FC236}">
                <a16:creationId xmlns:a16="http://schemas.microsoft.com/office/drawing/2014/main" id="{0D9F2648-1517-8471-3101-289CF7E1FBD9}"/>
              </a:ext>
              <a:ext uri="{C183D7F6-B498-43B3-948B-1728B52AA6E4}">
                <adec:decorative xmlns:adec="http://schemas.microsoft.com/office/drawing/2017/decorative" val="1"/>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5537" y="141256"/>
            <a:ext cx="2409095" cy="61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uokaaviosymboli: Liitin 2">
            <a:extLst>
              <a:ext uri="{FF2B5EF4-FFF2-40B4-BE49-F238E27FC236}">
                <a16:creationId xmlns:a16="http://schemas.microsoft.com/office/drawing/2014/main" id="{CE2C773D-F4AB-2C66-A755-6D4E9430C6CB}"/>
              </a:ext>
              <a:ext uri="{C183D7F6-B498-43B3-948B-1728B52AA6E4}">
                <adec:decorative xmlns:adec="http://schemas.microsoft.com/office/drawing/2017/decorative" val="1"/>
              </a:ext>
            </a:extLst>
          </p:cNvPr>
          <p:cNvSpPr/>
          <p:nvPr/>
        </p:nvSpPr>
        <p:spPr>
          <a:xfrm>
            <a:off x="11154940" y="1247965"/>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sp>
        <p:nvSpPr>
          <p:cNvPr id="4" name="Vuokaaviosymboli: Liitin 3">
            <a:extLst>
              <a:ext uri="{FF2B5EF4-FFF2-40B4-BE49-F238E27FC236}">
                <a16:creationId xmlns:a16="http://schemas.microsoft.com/office/drawing/2014/main" id="{AF7335F1-047A-B57E-E3CD-8DB132AD6D42}"/>
              </a:ext>
              <a:ext uri="{C183D7F6-B498-43B3-948B-1728B52AA6E4}">
                <adec:decorative xmlns:adec="http://schemas.microsoft.com/office/drawing/2017/decorative" val="1"/>
              </a:ext>
            </a:extLst>
          </p:cNvPr>
          <p:cNvSpPr/>
          <p:nvPr/>
        </p:nvSpPr>
        <p:spPr>
          <a:xfrm>
            <a:off x="10039592" y="1247965"/>
            <a:ext cx="875213" cy="891879"/>
          </a:xfrm>
          <a:prstGeom prst="flowChartConnector">
            <a:avLst/>
          </a:prstGeom>
          <a:solidFill>
            <a:srgbClr val="F7EE1D"/>
          </a:solidFill>
          <a:ln>
            <a:solidFill>
              <a:srgbClr val="F7E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solidFill>
                  <a:schemeClr val="tx1"/>
                </a:solidFill>
              </a:rPr>
              <a:t>J</a:t>
            </a:r>
          </a:p>
        </p:txBody>
      </p:sp>
    </p:spTree>
    <p:extLst>
      <p:ext uri="{BB962C8B-B14F-4D97-AF65-F5344CB8AC3E}">
        <p14:creationId xmlns:p14="http://schemas.microsoft.com/office/powerpoint/2010/main" val="3616707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3B5E15-69F1-44CE-9D74-4CDF71BCED96}"/>
              </a:ext>
              <a:ext uri="{C183D7F6-B498-43B3-948B-1728B52AA6E4}">
                <adec:decorative xmlns:adec="http://schemas.microsoft.com/office/drawing/2017/decorative" val="1"/>
              </a:ext>
            </a:extLst>
          </p:cNvPr>
          <p:cNvSpPr>
            <a:spLocks noGrp="1"/>
          </p:cNvSpPr>
          <p:nvPr>
            <p:ph type="title"/>
          </p:nvPr>
        </p:nvSpPr>
        <p:spPr>
          <a:xfrm>
            <a:off x="969386" y="184506"/>
            <a:ext cx="8196403" cy="658835"/>
          </a:xfrm>
        </p:spPr>
        <p:txBody>
          <a:bodyPr>
            <a:noAutofit/>
          </a:bodyPr>
          <a:lstStyle/>
          <a:p>
            <a:pPr rtl="0" eaLnBrk="1" latinLnBrk="0" hangingPunct="1"/>
            <a:r>
              <a:rPr lang="sv-FI" sz="3900" dirty="0" err="1">
                <a:solidFill>
                  <a:srgbClr val="000000"/>
                </a:solidFill>
                <a:effectLst/>
                <a:latin typeface="+mj-lt"/>
                <a:ea typeface="SimSun" panose="02010600030101010101" pitchFamily="2" charset="-122"/>
                <a:cs typeface="Arial" panose="020B0604020202020204" pitchFamily="34" charset="0"/>
              </a:rPr>
              <a:t>Mikä</a:t>
            </a:r>
            <a:r>
              <a:rPr lang="sv-FI" sz="3900" dirty="0">
                <a:solidFill>
                  <a:srgbClr val="000000"/>
                </a:solidFill>
                <a:effectLst/>
                <a:latin typeface="+mj-lt"/>
                <a:ea typeface="SimSun" panose="02010600030101010101" pitchFamily="2" charset="-122"/>
                <a:cs typeface="Arial" panose="020B0604020202020204" pitchFamily="34" charset="0"/>
              </a:rPr>
              <a:t> </a:t>
            </a:r>
            <a:r>
              <a:rPr lang="sv-FI" sz="3900" dirty="0" err="1">
                <a:solidFill>
                  <a:srgbClr val="000000"/>
                </a:solidFill>
                <a:effectLst/>
                <a:latin typeface="+mj-lt"/>
                <a:ea typeface="SimSun" panose="02010600030101010101" pitchFamily="2" charset="-122"/>
                <a:cs typeface="Arial" panose="020B0604020202020204" pitchFamily="34" charset="0"/>
              </a:rPr>
              <a:t>tarjonta</a:t>
            </a:r>
            <a:r>
              <a:rPr lang="sv-FI" sz="3900" dirty="0">
                <a:solidFill>
                  <a:srgbClr val="000000"/>
                </a:solidFill>
                <a:effectLst/>
                <a:latin typeface="+mj-lt"/>
                <a:ea typeface="SimSun" panose="02010600030101010101" pitchFamily="2" charset="-122"/>
                <a:cs typeface="Arial" panose="020B0604020202020204" pitchFamily="34" charset="0"/>
              </a:rPr>
              <a:t> on </a:t>
            </a:r>
            <a:r>
              <a:rPr lang="sv-FI" sz="3900" dirty="0" err="1">
                <a:solidFill>
                  <a:srgbClr val="000000"/>
                </a:solidFill>
                <a:effectLst/>
                <a:latin typeface="+mj-lt"/>
                <a:ea typeface="SimSun" panose="02010600030101010101" pitchFamily="2" charset="-122"/>
                <a:cs typeface="Arial" panose="020B0604020202020204" pitchFamily="34" charset="0"/>
              </a:rPr>
              <a:t>Kaikukortin</a:t>
            </a:r>
            <a:r>
              <a:rPr lang="sv-FI" sz="3900" dirty="0">
                <a:solidFill>
                  <a:srgbClr val="000000"/>
                </a:solidFill>
                <a:effectLst/>
                <a:latin typeface="+mj-lt"/>
                <a:ea typeface="SimSun" panose="02010600030101010101" pitchFamily="2" charset="-122"/>
                <a:cs typeface="Arial" panose="020B0604020202020204" pitchFamily="34" charset="0"/>
              </a:rPr>
              <a:t> </a:t>
            </a:r>
            <a:r>
              <a:rPr lang="sv-FI" sz="3900" dirty="0" err="1">
                <a:solidFill>
                  <a:srgbClr val="000000"/>
                </a:solidFill>
                <a:effectLst/>
                <a:latin typeface="+mj-lt"/>
                <a:ea typeface="SimSun" panose="02010600030101010101" pitchFamily="2" charset="-122"/>
                <a:cs typeface="Arial" panose="020B0604020202020204" pitchFamily="34" charset="0"/>
              </a:rPr>
              <a:t>piirissä</a:t>
            </a:r>
            <a:r>
              <a:rPr lang="sv-FI" sz="3900" dirty="0">
                <a:solidFill>
                  <a:srgbClr val="000000"/>
                </a:solidFill>
                <a:effectLst/>
                <a:latin typeface="+mj-lt"/>
                <a:ea typeface="SimSun" panose="02010600030101010101" pitchFamily="2" charset="-122"/>
                <a:cs typeface="Arial" panose="020B0604020202020204" pitchFamily="34" charset="0"/>
              </a:rPr>
              <a:t>?  </a:t>
            </a:r>
            <a:endParaRPr lang="fi-FI" sz="3900" dirty="0">
              <a:effectLs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F96FD74E-C9EA-40DF-BF39-07C2EDF09A61}"/>
              </a:ext>
              <a:ext uri="{C183D7F6-B498-43B3-948B-1728B52AA6E4}">
                <adec:decorative xmlns:adec="http://schemas.microsoft.com/office/drawing/2017/decorative" val="1"/>
              </a:ext>
            </a:extLst>
          </p:cNvPr>
          <p:cNvSpPr txBox="1"/>
          <p:nvPr/>
        </p:nvSpPr>
        <p:spPr>
          <a:xfrm>
            <a:off x="969387" y="1016104"/>
            <a:ext cx="9624590" cy="6504345"/>
          </a:xfrm>
          <a:prstGeom prst="rect">
            <a:avLst/>
          </a:prstGeom>
          <a:noFill/>
        </p:spPr>
        <p:txBody>
          <a:bodyPr wrap="square">
            <a:spAutoFit/>
          </a:bodyPr>
          <a:lstStyle/>
          <a:p>
            <a:r>
              <a:rPr lang="fi-FI" sz="3200" b="1" kern="0" dirty="0">
                <a:ea typeface="SimSun" panose="02010600030101010101" pitchFamily="2" charset="-122"/>
                <a:cs typeface="Times New Roman" panose="02020603050405020304" pitchFamily="18" charset="0"/>
              </a:rPr>
              <a:t>Yhdenvertaisuus osallistumisessa</a:t>
            </a:r>
          </a:p>
          <a:p>
            <a:pPr marL="342900" lvl="0" indent="-342900">
              <a:spcBef>
                <a:spcPts val="800"/>
              </a:spcBef>
              <a:spcAft>
                <a:spcPts val="600"/>
              </a:spcAft>
              <a:buFont typeface="Arial" panose="020B0604020202020204" pitchFamily="34" charset="0"/>
              <a:buChar char="•"/>
            </a:pPr>
            <a:r>
              <a:rPr lang="fi-FI" sz="2400" dirty="0"/>
              <a:t>Kaikukortti-toiminnan perusarvona on yhdenvertaiset osallistumismahdollisuudet. </a:t>
            </a:r>
          </a:p>
          <a:p>
            <a:pPr marL="342900" indent="-342900">
              <a:spcBef>
                <a:spcPts val="800"/>
              </a:spcBef>
              <a:spcAft>
                <a:spcPts val="600"/>
              </a:spcAft>
              <a:buFont typeface="Arial" panose="020B0604020202020204" pitchFamily="34" charset="0"/>
              <a:buChar char="•"/>
            </a:pPr>
            <a:r>
              <a:rPr lang="fi-FI" sz="2400" dirty="0"/>
              <a:t>Kaikukortilla voi hankkia maksuttomia pääsylippuja ja kurssipaikkoja kaikkiin niihin kohteisiin, jotka kuuluvat valtakunnalliseen </a:t>
            </a:r>
            <a:br>
              <a:rPr lang="fi-FI" sz="2400" dirty="0"/>
            </a:br>
            <a:r>
              <a:rPr lang="fi-FI" sz="2400" dirty="0"/>
              <a:t>Kaikukortti-verkostoon. </a:t>
            </a:r>
          </a:p>
          <a:p>
            <a:pPr marL="342900" indent="-342900">
              <a:spcBef>
                <a:spcPts val="800"/>
              </a:spcBef>
              <a:spcAft>
                <a:spcPts val="600"/>
              </a:spcAft>
              <a:buFont typeface="Arial" panose="020B0604020202020204" pitchFamily="34" charset="0"/>
              <a:buChar char="•"/>
            </a:pPr>
            <a:r>
              <a:rPr lang="fi-FI" sz="2400" dirty="0"/>
              <a:t>Kaikukortilla voi tehdä hankintoja siihen tarjontaan, joka tapahtuu </a:t>
            </a:r>
            <a:r>
              <a:rPr lang="fi-FI" sz="2400" b="1" dirty="0"/>
              <a:t>Kaikukortin voimassaolon </a:t>
            </a:r>
            <a:r>
              <a:rPr lang="fi-FI" sz="2400" dirty="0"/>
              <a:t>aikana. </a:t>
            </a:r>
          </a:p>
          <a:p>
            <a:pPr marL="342900" lvl="0" indent="-342900">
              <a:spcBef>
                <a:spcPts val="800"/>
              </a:spcBef>
              <a:spcAft>
                <a:spcPts val="600"/>
              </a:spcAft>
              <a:buFont typeface="Arial" panose="020B0604020202020204" pitchFamily="34" charset="0"/>
              <a:buChar char="•"/>
            </a:pPr>
            <a:r>
              <a:rPr lang="fi-FI" sz="2400" dirty="0"/>
              <a:t>Yksittäisen Kaikukortin käytön määrälle ei pääsääntöisesti ole asetettu rajoitusta.</a:t>
            </a:r>
          </a:p>
          <a:p>
            <a:pPr marL="342900" indent="-342900">
              <a:spcBef>
                <a:spcPts val="800"/>
              </a:spcBef>
              <a:spcAft>
                <a:spcPts val="600"/>
              </a:spcAft>
              <a:buFont typeface="Arial" panose="020B0604020202020204" pitchFamily="34" charset="0"/>
              <a:buChar char="•"/>
            </a:pPr>
            <a:r>
              <a:rPr lang="fi-FI" sz="2400" dirty="0"/>
              <a:t>Lähtökohtaisesti Kaikukortti-kohteen kaikki omat tuotannot</a:t>
            </a:r>
            <a:br>
              <a:rPr lang="fi-FI" sz="2400" dirty="0"/>
            </a:br>
            <a:r>
              <a:rPr lang="fi-FI" sz="2400" dirty="0"/>
              <a:t>ja oma tarjonta kuuluvat Kaikukortin piiriin. </a:t>
            </a:r>
          </a:p>
          <a:p>
            <a:pPr marL="342900" lvl="0" indent="-342900">
              <a:spcBef>
                <a:spcPts val="800"/>
              </a:spcBef>
              <a:spcAft>
                <a:spcPts val="600"/>
              </a:spcAft>
              <a:buFont typeface="Arial" panose="020B0604020202020204" pitchFamily="34" charset="0"/>
              <a:buChar char="•"/>
            </a:pPr>
            <a:endParaRPr lang="fi-FI" sz="2400" dirty="0"/>
          </a:p>
          <a:p>
            <a:pPr marL="342900" indent="-342900">
              <a:spcBef>
                <a:spcPts val="800"/>
              </a:spcBef>
              <a:spcAft>
                <a:spcPts val="600"/>
              </a:spcAft>
              <a:buFont typeface="Arial" panose="020B0604020202020204" pitchFamily="34" charset="0"/>
              <a:buChar char="•"/>
            </a:pPr>
            <a:endParaRPr lang="fi-FI" sz="2000" dirty="0"/>
          </a:p>
        </p:txBody>
      </p:sp>
      <p:sp>
        <p:nvSpPr>
          <p:cNvPr id="3" name="Vuokaaviosymboli: Liitin 2">
            <a:extLst>
              <a:ext uri="{FF2B5EF4-FFF2-40B4-BE49-F238E27FC236}">
                <a16:creationId xmlns:a16="http://schemas.microsoft.com/office/drawing/2014/main" id="{276ACB1F-9F6B-9049-4148-E4837B20CC84}"/>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5" name="Shape 313">
            <a:extLst>
              <a:ext uri="{FF2B5EF4-FFF2-40B4-BE49-F238E27FC236}">
                <a16:creationId xmlns:a16="http://schemas.microsoft.com/office/drawing/2014/main" id="{DA51EF75-5C15-E7A9-E9EB-8EFB4B1C8FC6}"/>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6764" y="206238"/>
            <a:ext cx="2490052" cy="63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5">
            <a:extLst>
              <a:ext uri="{FF2B5EF4-FFF2-40B4-BE49-F238E27FC236}">
                <a16:creationId xmlns:a16="http://schemas.microsoft.com/office/drawing/2014/main" id="{FCA945CE-BD86-5577-CBD6-CCC699AFB89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l="-496" t="276" r="18783" b="38143"/>
          <a:stretch>
            <a:fillRect/>
          </a:stretch>
        </p:blipFill>
        <p:spPr>
          <a:xfrm rot="4700807">
            <a:off x="7930741" y="2884289"/>
            <a:ext cx="5850605" cy="2947039"/>
          </a:xfrm>
          <a:prstGeom prst="rect">
            <a:avLst/>
          </a:prstGeom>
        </p:spPr>
      </p:pic>
    </p:spTree>
    <p:extLst>
      <p:ext uri="{BB962C8B-B14F-4D97-AF65-F5344CB8AC3E}">
        <p14:creationId xmlns:p14="http://schemas.microsoft.com/office/powerpoint/2010/main" val="2018951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4BFE7-A02B-475D-8763-E6694FEF5C87}"/>
              </a:ext>
            </a:extLst>
          </p:cNvPr>
          <p:cNvSpPr>
            <a:spLocks noGrp="1"/>
          </p:cNvSpPr>
          <p:nvPr>
            <p:ph type="title"/>
          </p:nvPr>
        </p:nvSpPr>
        <p:spPr>
          <a:xfrm>
            <a:off x="1070689" y="151652"/>
            <a:ext cx="6388861" cy="913315"/>
          </a:xfrm>
        </p:spPr>
        <p:txBody>
          <a:bodyPr>
            <a:noAutofit/>
          </a:bodyPr>
          <a:lstStyle/>
          <a:p>
            <a:pPr rtl="0" eaLnBrk="1" latinLnBrk="0" hangingPunct="1"/>
            <a:r>
              <a:rPr lang="fi-FI" sz="4400" dirty="0">
                <a:solidFill>
                  <a:schemeClr val="tx1"/>
                </a:solidFill>
                <a:effectLst/>
                <a:latin typeface="+mj-lt"/>
                <a:ea typeface="SimSun" panose="02010600030101010101" pitchFamily="2" charset="-122"/>
                <a:cs typeface="Times New Roman" panose="02020603050405020304" pitchFamily="18" charset="0"/>
              </a:rPr>
              <a:t>Mahdollisuus rajauksiin 1/6 </a:t>
            </a:r>
            <a:endParaRPr lang="fi-FI" sz="4400" dirty="0">
              <a:solidFill>
                <a:schemeClr val="tx1"/>
              </a:solidFill>
              <a:effectLst/>
              <a:highlight>
                <a:srgbClr val="FFFF00"/>
              </a:highligh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iruutu 8">
            <a:extLst>
              <a:ext uri="{FF2B5EF4-FFF2-40B4-BE49-F238E27FC236}">
                <a16:creationId xmlns:a16="http://schemas.microsoft.com/office/drawing/2014/main" id="{40ECEA45-A313-4D87-88F3-04322F3314AE}"/>
              </a:ext>
              <a:ext uri="{C183D7F6-B498-43B3-948B-1728B52AA6E4}">
                <adec:decorative xmlns:adec="http://schemas.microsoft.com/office/drawing/2017/decorative" val="1"/>
              </a:ext>
            </a:extLst>
          </p:cNvPr>
          <p:cNvSpPr txBox="1"/>
          <p:nvPr/>
        </p:nvSpPr>
        <p:spPr>
          <a:xfrm>
            <a:off x="1084521" y="1220899"/>
            <a:ext cx="8984511" cy="5386090"/>
          </a:xfrm>
          <a:prstGeom prst="rect">
            <a:avLst/>
          </a:prstGeom>
          <a:noFill/>
        </p:spPr>
        <p:txBody>
          <a:bodyPr wrap="square">
            <a:spAutoFit/>
          </a:bodyPr>
          <a:lstStyle/>
          <a:p>
            <a:pPr>
              <a:spcBef>
                <a:spcPts val="600"/>
              </a:spcBef>
              <a:spcAft>
                <a:spcPts val="600"/>
              </a:spcAft>
            </a:pPr>
            <a:r>
              <a:rPr lang="fi-FI" sz="2800" dirty="0"/>
              <a:t>Kaikukortti-kohteet voivat rajata Kaikukorttia käyttävien </a:t>
            </a:r>
            <a:r>
              <a:rPr lang="fi-FI" sz="2800" b="1" dirty="0"/>
              <a:t>asiakkaiden määrää </a:t>
            </a:r>
            <a:r>
              <a:rPr lang="fi-FI" sz="2800" dirty="0"/>
              <a:t>eri tavoin:</a:t>
            </a:r>
          </a:p>
          <a:p>
            <a:pPr marL="457200" indent="-457200">
              <a:spcAft>
                <a:spcPts val="600"/>
              </a:spcAft>
              <a:buFont typeface="Arial" panose="020B0604020202020204" pitchFamily="34" charset="0"/>
              <a:buChar char="•"/>
            </a:pPr>
            <a:r>
              <a:rPr lang="fi-FI" sz="2800" dirty="0"/>
              <a:t>paikkojen määrän rajaus</a:t>
            </a:r>
          </a:p>
          <a:p>
            <a:pPr marL="457200" indent="-457200">
              <a:spcAft>
                <a:spcPts val="600"/>
              </a:spcAft>
              <a:buFont typeface="Arial" panose="020B0604020202020204" pitchFamily="34" charset="0"/>
              <a:buChar char="•"/>
            </a:pPr>
            <a:r>
              <a:rPr lang="fi-FI" sz="2800" dirty="0"/>
              <a:t>yksittäisen Kaikukortin käytön rajaus </a:t>
            </a:r>
          </a:p>
          <a:p>
            <a:pPr marL="457200" indent="-457200">
              <a:spcAft>
                <a:spcPts val="600"/>
              </a:spcAft>
              <a:buFont typeface="Arial" panose="020B0604020202020204" pitchFamily="34" charset="0"/>
              <a:buChar char="•"/>
            </a:pPr>
            <a:r>
              <a:rPr lang="fi-FI" sz="2800" dirty="0"/>
              <a:t>mahdollisuus asettaa rajaus varausten määrään. </a:t>
            </a:r>
          </a:p>
          <a:p>
            <a:pPr>
              <a:spcBef>
                <a:spcPts val="600"/>
              </a:spcBef>
              <a:spcAft>
                <a:spcPts val="600"/>
              </a:spcAft>
            </a:pPr>
            <a:r>
              <a:rPr lang="fi-FI" sz="2800" dirty="0"/>
              <a:t>Kohteet voivat rajata myös Kaikukortin piirissä olevaa </a:t>
            </a:r>
            <a:r>
              <a:rPr lang="fi-FI" sz="2800" b="1" dirty="0"/>
              <a:t>tarjontaa </a:t>
            </a:r>
            <a:r>
              <a:rPr lang="fi-FI" sz="2800" dirty="0"/>
              <a:t>sekä</a:t>
            </a:r>
            <a:r>
              <a:rPr lang="fi-FI" sz="2800" b="1" dirty="0"/>
              <a:t> lipun hankinnan ajankohtaa.</a:t>
            </a:r>
            <a:endParaRPr lang="fi-FI" sz="2800" dirty="0"/>
          </a:p>
          <a:p>
            <a:pPr>
              <a:spcBef>
                <a:spcPts val="600"/>
              </a:spcBef>
              <a:spcAft>
                <a:spcPts val="600"/>
              </a:spcAft>
            </a:pPr>
            <a:r>
              <a:rPr lang="fi-FI" sz="2800" b="1" dirty="0"/>
              <a:t>Kaikista rajauksista on viestittävä selkeästi Kaikukortti-kohteiden omilla verkkosivuilla ja esitteissä. </a:t>
            </a:r>
          </a:p>
          <a:p>
            <a:r>
              <a:rPr lang="fi-FI" sz="2400" dirty="0"/>
              <a:t> </a:t>
            </a:r>
          </a:p>
        </p:txBody>
      </p:sp>
      <p:pic>
        <p:nvPicPr>
          <p:cNvPr id="5" name="Kuva 4">
            <a:extLst>
              <a:ext uri="{FF2B5EF4-FFF2-40B4-BE49-F238E27FC236}">
                <a16:creationId xmlns:a16="http://schemas.microsoft.com/office/drawing/2014/main" id="{D9816150-EC3E-3B26-376B-9990B93AEC0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5029311">
            <a:off x="7371110" y="2739693"/>
            <a:ext cx="5850605" cy="2947039"/>
          </a:xfrm>
          <a:prstGeom prst="rect">
            <a:avLst/>
          </a:prstGeom>
        </p:spPr>
      </p:pic>
      <p:sp>
        <p:nvSpPr>
          <p:cNvPr id="6" name="Vuokaaviosymboli: Liitin 5">
            <a:extLst>
              <a:ext uri="{FF2B5EF4-FFF2-40B4-BE49-F238E27FC236}">
                <a16:creationId xmlns:a16="http://schemas.microsoft.com/office/drawing/2014/main" id="{AD805317-3A11-F7D6-F60F-723E4DFFF047}"/>
              </a:ext>
              <a:ext uri="{C183D7F6-B498-43B3-948B-1728B52AA6E4}">
                <adec:decorative xmlns:adec="http://schemas.microsoft.com/office/drawing/2017/decorative" val="1"/>
              </a:ext>
            </a:extLst>
          </p:cNvPr>
          <p:cNvSpPr/>
          <p:nvPr/>
        </p:nvSpPr>
        <p:spPr>
          <a:xfrm>
            <a:off x="10987482" y="137898"/>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dirty="0">
                <a:solidFill>
                  <a:schemeClr val="tx1"/>
                </a:solidFill>
              </a:rPr>
              <a:t>K</a:t>
            </a:r>
          </a:p>
        </p:txBody>
      </p:sp>
      <p:pic>
        <p:nvPicPr>
          <p:cNvPr id="8" name="Shape 313">
            <a:extLst>
              <a:ext uri="{FF2B5EF4-FFF2-40B4-BE49-F238E27FC236}">
                <a16:creationId xmlns:a16="http://schemas.microsoft.com/office/drawing/2014/main" id="{445E436D-F4CA-BFDD-D27D-5F8C70192AB4}"/>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8775" y="182119"/>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01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B96DA-C174-6DC7-74F0-8C69C6B1A6E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B2F1AC0-25D5-19DB-D264-3AAA8ED862B1}"/>
              </a:ext>
            </a:extLst>
          </p:cNvPr>
          <p:cNvSpPr>
            <a:spLocks noGrp="1"/>
          </p:cNvSpPr>
          <p:nvPr>
            <p:ph type="title"/>
          </p:nvPr>
        </p:nvSpPr>
        <p:spPr>
          <a:xfrm>
            <a:off x="1167542" y="253923"/>
            <a:ext cx="7802838" cy="1147325"/>
          </a:xfrm>
        </p:spPr>
        <p:txBody>
          <a:bodyPr>
            <a:normAutofit fontScale="90000"/>
          </a:bodyPr>
          <a:lstStyle/>
          <a:p>
            <a:r>
              <a:rPr lang="fi-FI" sz="4400" dirty="0">
                <a:latin typeface="+mj-lt"/>
              </a:rPr>
              <a:t>Mahdollisuus rajauksiin 2/6 </a:t>
            </a:r>
            <a:br>
              <a:rPr lang="fi-FI" sz="3200" b="1" dirty="0">
                <a:latin typeface="+mj-lt"/>
              </a:rPr>
            </a:br>
            <a:endParaRPr lang="fi-FI" sz="3200" b="1" dirty="0">
              <a:latin typeface="+mj-lt"/>
            </a:endParaRPr>
          </a:p>
        </p:txBody>
      </p:sp>
      <p:pic>
        <p:nvPicPr>
          <p:cNvPr id="45061" name="Shape 315">
            <a:extLst>
              <a:ext uri="{FF2B5EF4-FFF2-40B4-BE49-F238E27FC236}">
                <a16:creationId xmlns:a16="http://schemas.microsoft.com/office/drawing/2014/main" id="{7C91A711-18D0-5777-89D3-86BBEA51745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92F2DB29-7629-6351-5832-5D998A293963}"/>
              </a:ext>
              <a:ext uri="{C183D7F6-B498-43B3-948B-1728B52AA6E4}">
                <adec:decorative xmlns:adec="http://schemas.microsoft.com/office/drawing/2017/decorative" val="1"/>
              </a:ext>
            </a:extLst>
          </p:cNvPr>
          <p:cNvSpPr txBox="1"/>
          <p:nvPr/>
        </p:nvSpPr>
        <p:spPr>
          <a:xfrm>
            <a:off x="1093113" y="1043951"/>
            <a:ext cx="8990992" cy="6131935"/>
          </a:xfrm>
          <a:prstGeom prst="rect">
            <a:avLst/>
          </a:prstGeom>
          <a:noFill/>
        </p:spPr>
        <p:txBody>
          <a:bodyPr wrap="square">
            <a:spAutoFit/>
          </a:bodyPr>
          <a:lstStyle/>
          <a:p>
            <a:pPr lvl="0">
              <a:spcBef>
                <a:spcPts val="800"/>
              </a:spcBef>
              <a:spcAft>
                <a:spcPts val="600"/>
              </a:spcAft>
            </a:pPr>
            <a:r>
              <a:rPr lang="fi-FI" sz="2800" b="1" dirty="0"/>
              <a:t>Paikkojen määrän rajaus </a:t>
            </a:r>
          </a:p>
          <a:p>
            <a:pPr marL="342900" lvl="0" indent="-342900">
              <a:spcBef>
                <a:spcPts val="800"/>
              </a:spcBef>
              <a:spcAft>
                <a:spcPts val="600"/>
              </a:spcAft>
              <a:buFont typeface="Arial" panose="020B0604020202020204" pitchFamily="34" charset="0"/>
              <a:buChar char="•"/>
            </a:pPr>
            <a:r>
              <a:rPr lang="fi-FI" sz="2400" dirty="0"/>
              <a:t>Kaikukortti-kohteella on mahdollisuus asettaa yläraja Kaikukortti-käynneille per esitys. </a:t>
            </a:r>
            <a:r>
              <a:rPr lang="fi-FI" sz="2400" b="1" dirty="0"/>
              <a:t>Huom. </a:t>
            </a:r>
            <a:r>
              <a:rPr lang="fi-FI" sz="2400" dirty="0"/>
              <a:t>Yläraja ei saa olla pienempi kuin </a:t>
            </a:r>
            <a:r>
              <a:rPr lang="fi-FI" sz="2400" b="1" dirty="0"/>
              <a:t>kolme (3) prosenttia </a:t>
            </a:r>
            <a:r>
              <a:rPr lang="fi-FI" sz="2400" dirty="0"/>
              <a:t>lipuista. </a:t>
            </a:r>
          </a:p>
          <a:p>
            <a:pPr marL="342900" lvl="0" indent="-342900">
              <a:spcBef>
                <a:spcPts val="800"/>
              </a:spcBef>
              <a:spcAft>
                <a:spcPts val="600"/>
              </a:spcAft>
              <a:buFont typeface="Arial" panose="020B0604020202020204" pitchFamily="34" charset="0"/>
              <a:buChar char="•"/>
            </a:pPr>
            <a:r>
              <a:rPr lang="fi-FI" sz="2400" b="1" dirty="0"/>
              <a:t>Isot festivaalit, salit ja massatapahtumat</a:t>
            </a:r>
            <a:r>
              <a:rPr lang="fi-FI" sz="2400" dirty="0"/>
              <a:t>, jotka vetävät kerrallaan yli 1000 henkeä, voivat asettaa ylärajan, joka on </a:t>
            </a:r>
            <a:r>
              <a:rPr lang="fi-FI" sz="2400" b="1" dirty="0"/>
              <a:t>vähintään 20 pääsylippua </a:t>
            </a:r>
            <a:r>
              <a:rPr lang="fi-FI" sz="2400" dirty="0"/>
              <a:t>yhdeksi päiväksi tai tapahtumaan.  </a:t>
            </a:r>
          </a:p>
          <a:p>
            <a:pPr marL="342900" lvl="0" indent="-342900">
              <a:spcBef>
                <a:spcPts val="800"/>
              </a:spcBef>
              <a:spcAft>
                <a:spcPts val="600"/>
              </a:spcAft>
              <a:buFont typeface="Arial" panose="020B0604020202020204" pitchFamily="34" charset="0"/>
              <a:buChar char="•"/>
            </a:pPr>
            <a:r>
              <a:rPr lang="fi-FI" sz="2400" b="1" dirty="0"/>
              <a:t>Kansalaisopistoissa ja vastaavissa </a:t>
            </a:r>
            <a:r>
              <a:rPr lang="fi-FI" sz="2400" dirty="0"/>
              <a:t>tulee olla tarjolla</a:t>
            </a:r>
            <a:r>
              <a:rPr lang="fi-FI" sz="2400" b="1" dirty="0"/>
              <a:t> vähintään 1-2 paikkaa</a:t>
            </a:r>
            <a:r>
              <a:rPr lang="fi-FI" sz="2400" dirty="0"/>
              <a:t> kurssia kohden.  </a:t>
            </a:r>
          </a:p>
          <a:p>
            <a:pPr marL="342900" lvl="0" indent="-342900">
              <a:spcBef>
                <a:spcPts val="800"/>
              </a:spcBef>
              <a:spcAft>
                <a:spcPts val="600"/>
              </a:spcAft>
              <a:buFont typeface="Arial" panose="020B0604020202020204" pitchFamily="34" charset="0"/>
              <a:buChar char="•"/>
            </a:pPr>
            <a:r>
              <a:rPr lang="fi-FI" sz="2400" b="1" dirty="0"/>
              <a:t>Huom. Kaikukortin haltijoille ei tarvitse kiintiöidä pääsylippuja tai kurssipaikkoja. </a:t>
            </a:r>
            <a:r>
              <a:rPr lang="fi-FI" sz="2400" dirty="0"/>
              <a:t>Kaikukortin haltijoiden tulee varata pääsyliput ja kurssipaikat yhtä ajoissa kuin muidenkin.</a:t>
            </a:r>
          </a:p>
          <a:p>
            <a:pPr marL="342900" indent="-342900">
              <a:lnSpc>
                <a:spcPct val="107000"/>
              </a:lnSpc>
              <a:spcAft>
                <a:spcPts val="800"/>
              </a:spcAft>
              <a:buFont typeface="Symbol" panose="05050102010706020507" pitchFamily="18" charset="2"/>
              <a:buChar char=""/>
            </a:pPr>
            <a:endParaRPr lang="fi-FI" sz="2400" dirty="0">
              <a:cs typeface="Calibri" panose="020F0502020204030204" pitchFamily="34" charset="0"/>
            </a:endParaRPr>
          </a:p>
        </p:txBody>
      </p:sp>
      <p:pic>
        <p:nvPicPr>
          <p:cNvPr id="5" name="Kuva 4">
            <a:extLst>
              <a:ext uri="{FF2B5EF4-FFF2-40B4-BE49-F238E27FC236}">
                <a16:creationId xmlns:a16="http://schemas.microsoft.com/office/drawing/2014/main" id="{759617D2-04B4-C9E5-18EA-7C4B065ED71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911441">
            <a:off x="7879838" y="2751896"/>
            <a:ext cx="5744364" cy="2893523"/>
          </a:xfrm>
          <a:prstGeom prst="rect">
            <a:avLst/>
          </a:prstGeom>
        </p:spPr>
      </p:pic>
      <p:sp>
        <p:nvSpPr>
          <p:cNvPr id="6" name="Vuokaaviosymboli: Liitin 5">
            <a:extLst>
              <a:ext uri="{FF2B5EF4-FFF2-40B4-BE49-F238E27FC236}">
                <a16:creationId xmlns:a16="http://schemas.microsoft.com/office/drawing/2014/main" id="{D2B26CB5-F389-EC66-3326-C1071DC177FA}"/>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13E71FCF-6BD2-A180-D030-56628E526424}"/>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4624" y="314211"/>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506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83E778-C257-480D-90DE-BB475899ED8D}"/>
              </a:ext>
            </a:extLst>
          </p:cNvPr>
          <p:cNvSpPr>
            <a:spLocks noGrp="1"/>
          </p:cNvSpPr>
          <p:nvPr>
            <p:ph type="title"/>
          </p:nvPr>
        </p:nvSpPr>
        <p:spPr>
          <a:xfrm>
            <a:off x="1002542" y="183598"/>
            <a:ext cx="6676997" cy="809344"/>
          </a:xfrm>
        </p:spPr>
        <p:txBody>
          <a:bodyPr>
            <a:normAutofit fontScale="90000"/>
          </a:bodyPr>
          <a:lstStyle/>
          <a:p>
            <a:r>
              <a:rPr lang="fi-FI" sz="4400" dirty="0">
                <a:latin typeface="+mj-lt"/>
              </a:rPr>
              <a:t>Mahdollisuus rajauksiin 3/6</a:t>
            </a:r>
            <a:br>
              <a:rPr lang="fi-FI" dirty="0">
                <a:solidFill>
                  <a:schemeClr val="tx1"/>
                </a:solidFill>
                <a:effectLst/>
                <a:latin typeface="+mj-lt"/>
              </a:rPr>
            </a:br>
            <a:endParaRPr lang="fi-FI" dirty="0">
              <a:solidFill>
                <a:schemeClr val="tx1"/>
              </a:solidFill>
              <a:effectLst/>
              <a:latin typeface="+mj-lt"/>
            </a:endParaRPr>
          </a:p>
        </p:txBody>
      </p:sp>
      <p:pic>
        <p:nvPicPr>
          <p:cNvPr id="45061" name="Shape 315">
            <a:extLst>
              <a:ext uri="{FF2B5EF4-FFF2-40B4-BE49-F238E27FC236}">
                <a16:creationId xmlns:a16="http://schemas.microsoft.com/office/drawing/2014/main" id="{18BAA043-BFD4-4894-A658-93FE012C20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5B4F5BF4-E6CF-4B75-BB3A-DA7B1D437E44}"/>
              </a:ext>
              <a:ext uri="{C183D7F6-B498-43B3-948B-1728B52AA6E4}">
                <adec:decorative xmlns:adec="http://schemas.microsoft.com/office/drawing/2017/decorative" val="1"/>
              </a:ext>
            </a:extLst>
          </p:cNvPr>
          <p:cNvSpPr txBox="1"/>
          <p:nvPr/>
        </p:nvSpPr>
        <p:spPr>
          <a:xfrm>
            <a:off x="1002542" y="992942"/>
            <a:ext cx="9474499" cy="5801588"/>
          </a:xfrm>
          <a:prstGeom prst="rect">
            <a:avLst/>
          </a:prstGeom>
          <a:noFill/>
        </p:spPr>
        <p:txBody>
          <a:bodyPr wrap="square">
            <a:spAutoFit/>
          </a:bodyPr>
          <a:lstStyle/>
          <a:p>
            <a:pPr lvl="0">
              <a:spcAft>
                <a:spcPts val="1200"/>
              </a:spcAft>
            </a:pPr>
            <a:r>
              <a:rPr lang="fi-FI" sz="2800" b="1" dirty="0"/>
              <a:t>Yksittäisen Kaikukortin käytön rajaus</a:t>
            </a:r>
            <a:br>
              <a:rPr lang="fi-FI" sz="2800" b="1" dirty="0"/>
            </a:br>
            <a:br>
              <a:rPr lang="fi-FI" sz="2400" b="1" dirty="0"/>
            </a:br>
            <a:r>
              <a:rPr lang="fi-FI" sz="2300" dirty="0"/>
              <a:t>Halutessaan Kaikukortti-kohde voi rajata lipunhankintaa siten, että Kaikukortilla on hankittavissa pääsylippu </a:t>
            </a:r>
            <a:r>
              <a:rPr lang="fi-FI" sz="2300" b="1" dirty="0"/>
              <a:t>vain kerran</a:t>
            </a:r>
            <a:r>
              <a:rPr lang="fi-FI" sz="2300" dirty="0"/>
              <a:t> yhteen ja samaan esitykseen, jolloin samaa esitystä ei voi käydä katsomassa monta kertaa Kaikukortilla. </a:t>
            </a:r>
          </a:p>
          <a:p>
            <a:pPr lvl="0">
              <a:spcAft>
                <a:spcPts val="1200"/>
              </a:spcAft>
            </a:pPr>
            <a:r>
              <a:rPr lang="fi-FI" sz="2300" b="1" dirty="0"/>
              <a:t>Kirjastoissa</a:t>
            </a:r>
            <a:r>
              <a:rPr lang="fi-FI" sz="2300" dirty="0"/>
              <a:t> Kaikukorttia voi käyttää esimerkiksi kaukolaina- ja myöhästymismaksuihin sekä kopiointiin. Maksujen määrälle voidaan asettaa yläraja </a:t>
            </a:r>
          </a:p>
          <a:p>
            <a:pPr lvl="0">
              <a:spcAft>
                <a:spcPts val="1200"/>
              </a:spcAft>
            </a:pPr>
            <a:r>
              <a:rPr lang="fi-FI" sz="2300" b="1" dirty="0"/>
              <a:t>Uimahallit</a:t>
            </a:r>
            <a:r>
              <a:rPr lang="fi-FI" sz="2300" dirty="0"/>
              <a:t> voivat halutessaan rajata Kaikukortin käyttöä tarjoamalla Kaikukortin haltijoille </a:t>
            </a:r>
            <a:r>
              <a:rPr lang="fi-FI" sz="2300" b="1" dirty="0"/>
              <a:t>vähintään 30 käyntiä sarjalipuilla </a:t>
            </a:r>
            <a:r>
              <a:rPr lang="fi-FI" sz="2300" dirty="0"/>
              <a:t>vuodessa. Jos Kaikukortin haltijalla on lapsia tai lapsenlapsia mukana, heidän käyntinsä vähentävät sarjakortista mukana olevien lasten lukumäärää vastaavan määrän. Mahdollisen latausrannekkeen kulut uimahalli voi veloittaa tarvittaessa kortinhaltijalta.    </a:t>
            </a:r>
          </a:p>
        </p:txBody>
      </p:sp>
      <p:pic>
        <p:nvPicPr>
          <p:cNvPr id="5" name="Kuva 4">
            <a:extLst>
              <a:ext uri="{FF2B5EF4-FFF2-40B4-BE49-F238E27FC236}">
                <a16:creationId xmlns:a16="http://schemas.microsoft.com/office/drawing/2014/main" id="{52DD6CF8-458E-7D07-16B6-310DAE0DE91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640675">
            <a:off x="8290198" y="2817089"/>
            <a:ext cx="5655825" cy="2848925"/>
          </a:xfrm>
          <a:prstGeom prst="rect">
            <a:avLst/>
          </a:prstGeom>
        </p:spPr>
      </p:pic>
      <p:sp>
        <p:nvSpPr>
          <p:cNvPr id="6" name="Vuokaaviosymboli: Liitin 5">
            <a:extLst>
              <a:ext uri="{FF2B5EF4-FFF2-40B4-BE49-F238E27FC236}">
                <a16:creationId xmlns:a16="http://schemas.microsoft.com/office/drawing/2014/main" id="{8ACD0E5E-4C08-AC4A-3052-CFBF0C9C4C45}"/>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9A82088A-75C6-BB4D-09FB-5E290B601B1D}"/>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485" y="269292"/>
            <a:ext cx="3116420" cy="79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8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C63B3-75E6-32FF-06F2-E2CEA315C36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883D643-5A2D-BC58-38BD-A102144662D4}"/>
              </a:ext>
            </a:extLst>
          </p:cNvPr>
          <p:cNvSpPr>
            <a:spLocks noGrp="1"/>
          </p:cNvSpPr>
          <p:nvPr>
            <p:ph type="title"/>
          </p:nvPr>
        </p:nvSpPr>
        <p:spPr>
          <a:xfrm>
            <a:off x="985444" y="255527"/>
            <a:ext cx="6676997" cy="809344"/>
          </a:xfrm>
        </p:spPr>
        <p:txBody>
          <a:bodyPr>
            <a:normAutofit fontScale="90000"/>
          </a:bodyPr>
          <a:lstStyle/>
          <a:p>
            <a:r>
              <a:rPr lang="fi-FI" sz="4900" dirty="0">
                <a:latin typeface="+mj-lt"/>
              </a:rPr>
              <a:t>Mahdollisuus rajauksiin 4/6</a:t>
            </a:r>
            <a:br>
              <a:rPr lang="fi-FI" dirty="0">
                <a:solidFill>
                  <a:schemeClr val="tx1"/>
                </a:solidFill>
                <a:effectLst/>
                <a:latin typeface="+mj-lt"/>
              </a:rPr>
            </a:br>
            <a:endParaRPr lang="fi-FI" dirty="0">
              <a:solidFill>
                <a:schemeClr val="tx1"/>
              </a:solidFill>
              <a:effectLst/>
              <a:latin typeface="+mj-lt"/>
            </a:endParaRPr>
          </a:p>
        </p:txBody>
      </p:sp>
      <p:pic>
        <p:nvPicPr>
          <p:cNvPr id="45061" name="Shape 315">
            <a:extLst>
              <a:ext uri="{FF2B5EF4-FFF2-40B4-BE49-F238E27FC236}">
                <a16:creationId xmlns:a16="http://schemas.microsoft.com/office/drawing/2014/main" id="{8837CADE-4883-D1A7-1A18-7D6D6785511C}"/>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3F7986F1-181C-6C29-AE7B-DE2AB4ED7CE3}"/>
              </a:ext>
              <a:ext uri="{C183D7F6-B498-43B3-948B-1728B52AA6E4}">
                <adec:decorative xmlns:adec="http://schemas.microsoft.com/office/drawing/2017/decorative" val="1"/>
              </a:ext>
            </a:extLst>
          </p:cNvPr>
          <p:cNvSpPr txBox="1"/>
          <p:nvPr/>
        </p:nvSpPr>
        <p:spPr>
          <a:xfrm>
            <a:off x="1090250" y="1190989"/>
            <a:ext cx="7892742" cy="5386090"/>
          </a:xfrm>
          <a:prstGeom prst="rect">
            <a:avLst/>
          </a:prstGeom>
          <a:noFill/>
        </p:spPr>
        <p:txBody>
          <a:bodyPr wrap="square">
            <a:spAutoFit/>
          </a:bodyPr>
          <a:lstStyle/>
          <a:p>
            <a:pPr lvl="0"/>
            <a:r>
              <a:rPr lang="fi-FI" sz="3200" b="1" dirty="0"/>
              <a:t>Mahdollisuus asettaa rajaus varausten määrään</a:t>
            </a:r>
          </a:p>
          <a:p>
            <a:pPr lvl="0"/>
            <a:endParaRPr lang="fi-FI" sz="2800" b="1" dirty="0"/>
          </a:p>
          <a:p>
            <a:pPr lvl="0"/>
            <a:r>
              <a:rPr lang="fi-FI" sz="2800" b="1" dirty="0"/>
              <a:t>Kansalaisopisto tai vastaava: </a:t>
            </a:r>
          </a:p>
          <a:p>
            <a:pPr marL="457200" lvl="0" indent="-457200">
              <a:buFont typeface="Arial" panose="020B0604020202020204" pitchFamily="34" charset="0"/>
              <a:buChar char="•"/>
            </a:pPr>
            <a:r>
              <a:rPr lang="fi-FI" sz="2800" dirty="0"/>
              <a:t>voi halutessaan rajata, kuinka </a:t>
            </a:r>
            <a:r>
              <a:rPr lang="fi-FI" sz="2800" b="1" dirty="0"/>
              <a:t>monelle kurssille tai tapahtumaan </a:t>
            </a:r>
            <a:r>
              <a:rPr lang="fi-FI" sz="2800" dirty="0"/>
              <a:t>Kaikukortin haltijalla voi kerrallaan olla varaus. </a:t>
            </a:r>
          </a:p>
          <a:p>
            <a:pPr lvl="0"/>
            <a:endParaRPr lang="fi-FI" sz="2800" dirty="0"/>
          </a:p>
          <a:p>
            <a:pPr lvl="0"/>
            <a:r>
              <a:rPr lang="fi-FI" sz="2800" b="1" dirty="0"/>
              <a:t>Esittävän taiteen toimijat:</a:t>
            </a:r>
          </a:p>
          <a:p>
            <a:pPr marL="457200" lvl="0" indent="-457200">
              <a:buFont typeface="Arial" panose="020B0604020202020204" pitchFamily="34" charset="0"/>
              <a:buChar char="•"/>
            </a:pPr>
            <a:r>
              <a:rPr lang="fi-FI" sz="2800" dirty="0"/>
              <a:t>voivat halutessaan rajata, </a:t>
            </a:r>
            <a:r>
              <a:rPr lang="fi-FI" sz="2800" b="1" dirty="0"/>
              <a:t>kuinka moneen tapahtumaan</a:t>
            </a:r>
            <a:r>
              <a:rPr lang="fi-FI" sz="2800" dirty="0"/>
              <a:t> Kaikukortin haltijalla voi kerrallaan olla varaus. </a:t>
            </a:r>
          </a:p>
        </p:txBody>
      </p:sp>
      <p:pic>
        <p:nvPicPr>
          <p:cNvPr id="5" name="Kuva 4">
            <a:extLst>
              <a:ext uri="{FF2B5EF4-FFF2-40B4-BE49-F238E27FC236}">
                <a16:creationId xmlns:a16="http://schemas.microsoft.com/office/drawing/2014/main" id="{3CAAD5BC-9F12-D985-7D9F-8F3001843B2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5400000">
            <a:off x="6707235" y="2770449"/>
            <a:ext cx="6448670" cy="3248293"/>
          </a:xfrm>
          <a:prstGeom prst="rect">
            <a:avLst/>
          </a:prstGeom>
        </p:spPr>
      </p:pic>
      <p:sp>
        <p:nvSpPr>
          <p:cNvPr id="6" name="Vuokaaviosymboli: Liitin 5">
            <a:extLst>
              <a:ext uri="{FF2B5EF4-FFF2-40B4-BE49-F238E27FC236}">
                <a16:creationId xmlns:a16="http://schemas.microsoft.com/office/drawing/2014/main" id="{1522C8B1-1D9A-6D02-17FF-C70633667D3E}"/>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28ECF807-7C73-726C-5C09-8347E2CFBF5C}"/>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2441" y="314211"/>
            <a:ext cx="2933878" cy="75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989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DECA-1E74-F0DA-45D4-89288B876D2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6CD5F33-17FF-2079-6F68-71AE611E49A8}"/>
              </a:ext>
            </a:extLst>
          </p:cNvPr>
          <p:cNvSpPr>
            <a:spLocks noGrp="1"/>
          </p:cNvSpPr>
          <p:nvPr>
            <p:ph type="title"/>
          </p:nvPr>
        </p:nvSpPr>
        <p:spPr>
          <a:xfrm>
            <a:off x="985444" y="103335"/>
            <a:ext cx="7348659" cy="706562"/>
          </a:xfrm>
        </p:spPr>
        <p:txBody>
          <a:bodyPr>
            <a:noAutofit/>
          </a:bodyPr>
          <a:lstStyle/>
          <a:p>
            <a:r>
              <a:rPr lang="fi-FI" sz="4400" dirty="0">
                <a:latin typeface="+mj-lt"/>
              </a:rPr>
              <a:t>Mahdollisuus rajauksiin 5/6</a:t>
            </a:r>
            <a:endParaRPr lang="fi-FI" sz="4400" dirty="0">
              <a:solidFill>
                <a:schemeClr val="tx1"/>
              </a:solidFill>
              <a:effectLst/>
              <a:latin typeface="+mj-lt"/>
            </a:endParaRPr>
          </a:p>
        </p:txBody>
      </p:sp>
      <p:pic>
        <p:nvPicPr>
          <p:cNvPr id="45061" name="Shape 315">
            <a:extLst>
              <a:ext uri="{FF2B5EF4-FFF2-40B4-BE49-F238E27FC236}">
                <a16:creationId xmlns:a16="http://schemas.microsoft.com/office/drawing/2014/main" id="{3816CA15-4940-30E8-EE96-C65AF4A4B61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BC7F10EB-E811-3BED-F5C0-5FF62ABD5E00}"/>
              </a:ext>
              <a:ext uri="{C183D7F6-B498-43B3-948B-1728B52AA6E4}">
                <adec:decorative xmlns:adec="http://schemas.microsoft.com/office/drawing/2017/decorative" val="1"/>
              </a:ext>
            </a:extLst>
          </p:cNvPr>
          <p:cNvSpPr txBox="1"/>
          <p:nvPr/>
        </p:nvSpPr>
        <p:spPr>
          <a:xfrm>
            <a:off x="985444" y="849085"/>
            <a:ext cx="10175875" cy="5955476"/>
          </a:xfrm>
          <a:prstGeom prst="rect">
            <a:avLst/>
          </a:prstGeom>
          <a:noFill/>
        </p:spPr>
        <p:txBody>
          <a:bodyPr wrap="square">
            <a:spAutoFit/>
          </a:bodyPr>
          <a:lstStyle/>
          <a:p>
            <a:pPr lvl="0">
              <a:spcBef>
                <a:spcPts val="600"/>
              </a:spcBef>
              <a:spcAft>
                <a:spcPts val="600"/>
              </a:spcAft>
            </a:pPr>
            <a:r>
              <a:rPr lang="fi-FI" sz="3600" b="1" dirty="0"/>
              <a:t>Mahdollisuus rajata tarjontaa </a:t>
            </a:r>
          </a:p>
          <a:p>
            <a:pPr lvl="0">
              <a:spcAft>
                <a:spcPts val="600"/>
              </a:spcAft>
            </a:pPr>
            <a:r>
              <a:rPr lang="fi-FI" sz="2800" b="1" dirty="0"/>
              <a:t>Esittävän taiteen kohteet:</a:t>
            </a:r>
          </a:p>
          <a:p>
            <a:pPr marL="342900" lvl="0" indent="-342900">
              <a:buFont typeface="Arial" panose="020B0604020202020204" pitchFamily="34" charset="0"/>
              <a:buChar char="•"/>
            </a:pPr>
            <a:r>
              <a:rPr lang="fi-FI" sz="2100" dirty="0"/>
              <a:t>Tarjontaa voi rajata niin, että ainoastaan </a:t>
            </a:r>
            <a:r>
              <a:rPr lang="fi-FI" sz="2100" b="1" dirty="0"/>
              <a:t>suurin osa omista tuotannoista </a:t>
            </a:r>
            <a:r>
              <a:rPr lang="fi-FI" sz="2100" dirty="0"/>
              <a:t>on Kaikukortin piirissä.</a:t>
            </a:r>
          </a:p>
          <a:p>
            <a:pPr marL="342900" lvl="0" indent="-342900">
              <a:buFont typeface="Arial" panose="020B0604020202020204" pitchFamily="34" charset="0"/>
              <a:buChar char="•"/>
            </a:pPr>
            <a:r>
              <a:rPr lang="fi-FI" sz="2100" b="1" dirty="0"/>
              <a:t>Vierailevat tuotannot voidaan rajata pois</a:t>
            </a:r>
            <a:r>
              <a:rPr lang="fi-FI" sz="2100" dirty="0"/>
              <a:t> Kaikukortin piiristä. </a:t>
            </a:r>
            <a:r>
              <a:rPr lang="fi-FI" sz="2100" b="1" dirty="0"/>
              <a:t>Vierailevia tuottajia voidaan kuitenkin kannustaa liittymään Kaikukortin piiriin</a:t>
            </a:r>
            <a:r>
              <a:rPr lang="fi-FI" sz="2100" dirty="0"/>
              <a:t>, esimerkiksi asettamalla Kaikukortin haltijoille ylärajan: 2–10 lippua/esitys.</a:t>
            </a:r>
          </a:p>
          <a:p>
            <a:pPr marL="342900" lvl="0" indent="-342900">
              <a:buFont typeface="Arial" panose="020B0604020202020204" pitchFamily="34" charset="0"/>
              <a:buChar char="•"/>
            </a:pPr>
            <a:r>
              <a:rPr lang="fi-FI" sz="2100" b="1" dirty="0"/>
              <a:t>Gaalat ja ensi-illat voidaan rajata pois </a:t>
            </a:r>
            <a:r>
              <a:rPr lang="fi-FI" sz="2100" dirty="0"/>
              <a:t>Kaikukortista.</a:t>
            </a:r>
          </a:p>
          <a:p>
            <a:pPr marL="342900" lvl="0" indent="-342900">
              <a:spcAft>
                <a:spcPts val="600"/>
              </a:spcAft>
              <a:buFont typeface="Arial" panose="020B0604020202020204" pitchFamily="34" charset="0"/>
              <a:buChar char="•"/>
            </a:pPr>
            <a:r>
              <a:rPr lang="fi-FI" sz="2100" dirty="0"/>
              <a:t>Tarvittaessa viikonloppuna tapahtuvan tarjonnan voi rajata pois Kaikukortin piirissä. </a:t>
            </a:r>
          </a:p>
          <a:p>
            <a:pPr lvl="0">
              <a:spcAft>
                <a:spcPts val="600"/>
              </a:spcAft>
            </a:pPr>
            <a:r>
              <a:rPr lang="fi-FI" sz="2800" b="1" dirty="0"/>
              <a:t>Elokuvateatterit ja elokuvafestivaalit:</a:t>
            </a:r>
          </a:p>
          <a:p>
            <a:pPr marL="342900" lvl="0" indent="-342900">
              <a:spcAft>
                <a:spcPts val="600"/>
              </a:spcAft>
              <a:buFont typeface="Arial" panose="020B0604020202020204" pitchFamily="34" charset="0"/>
              <a:buChar char="•"/>
            </a:pPr>
            <a:r>
              <a:rPr lang="fi-FI" sz="2100" dirty="0"/>
              <a:t>Tarjontaa voidaan rajata enemmän elokuvien jakeluyhtiöiden laskutussopimusten vuoksi.</a:t>
            </a:r>
          </a:p>
          <a:p>
            <a:pPr lvl="0">
              <a:spcAft>
                <a:spcPts val="600"/>
              </a:spcAft>
            </a:pPr>
            <a:r>
              <a:rPr lang="fi-FI" sz="2800" b="1" dirty="0"/>
              <a:t>Kansalaisopistot ja vastaavat:</a:t>
            </a:r>
          </a:p>
          <a:p>
            <a:pPr marL="342900" lvl="0" indent="-342900">
              <a:spcAft>
                <a:spcPts val="600"/>
              </a:spcAft>
              <a:buFont typeface="Arial" panose="020B0604020202020204" pitchFamily="34" charset="0"/>
              <a:buChar char="•"/>
            </a:pPr>
            <a:r>
              <a:rPr lang="fi-FI" sz="2100" dirty="0"/>
              <a:t>Kurssitarjontaa voidaan rajata pienen osallistujamäärän ja kurssikohtaisten kustannusten vuoksi.</a:t>
            </a:r>
          </a:p>
        </p:txBody>
      </p:sp>
      <p:pic>
        <p:nvPicPr>
          <p:cNvPr id="5" name="Kuva 4">
            <a:extLst>
              <a:ext uri="{FF2B5EF4-FFF2-40B4-BE49-F238E27FC236}">
                <a16:creationId xmlns:a16="http://schemas.microsoft.com/office/drawing/2014/main" id="{89A9449E-15A2-5D0D-D9F6-56623B4903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3923958">
            <a:off x="8769217" y="2839146"/>
            <a:ext cx="5616211" cy="2828971"/>
          </a:xfrm>
          <a:prstGeom prst="rect">
            <a:avLst/>
          </a:prstGeom>
        </p:spPr>
      </p:pic>
      <p:sp>
        <p:nvSpPr>
          <p:cNvPr id="6" name="Vuokaaviosymboli: Liitin 5">
            <a:extLst>
              <a:ext uri="{FF2B5EF4-FFF2-40B4-BE49-F238E27FC236}">
                <a16:creationId xmlns:a16="http://schemas.microsoft.com/office/drawing/2014/main" id="{4DBC3A36-D6DB-DCC7-A33E-F489F3D13AA0}"/>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585378DD-D39F-B956-E39F-502319603624}"/>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9565" y="238545"/>
            <a:ext cx="3163235" cy="8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968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6C632-6042-3619-C339-6A5D36DD549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CD77490-FB35-1D06-4BE0-285CD7CCEAD8}"/>
              </a:ext>
            </a:extLst>
          </p:cNvPr>
          <p:cNvSpPr>
            <a:spLocks noGrp="1"/>
          </p:cNvSpPr>
          <p:nvPr>
            <p:ph type="title"/>
          </p:nvPr>
        </p:nvSpPr>
        <p:spPr>
          <a:xfrm>
            <a:off x="967203" y="314211"/>
            <a:ext cx="6676997" cy="809344"/>
          </a:xfrm>
        </p:spPr>
        <p:txBody>
          <a:bodyPr>
            <a:noAutofit/>
          </a:bodyPr>
          <a:lstStyle/>
          <a:p>
            <a:r>
              <a:rPr lang="fi-FI" sz="4400" dirty="0">
                <a:latin typeface="+mj-lt"/>
              </a:rPr>
              <a:t>Mahdollisuus rajauksiin 6/6 </a:t>
            </a:r>
            <a:br>
              <a:rPr lang="fi-FI" sz="3600" b="1" dirty="0"/>
            </a:br>
            <a:br>
              <a:rPr lang="fi-FI" sz="3600" dirty="0">
                <a:solidFill>
                  <a:schemeClr val="tx1"/>
                </a:solidFill>
                <a:effectLst/>
                <a:latin typeface="+mj-lt"/>
              </a:rPr>
            </a:br>
            <a:endParaRPr lang="fi-FI" sz="3600" dirty="0">
              <a:solidFill>
                <a:schemeClr val="tx1"/>
              </a:solidFill>
              <a:effectLst/>
              <a:latin typeface="+mj-lt"/>
            </a:endParaRPr>
          </a:p>
        </p:txBody>
      </p:sp>
      <p:pic>
        <p:nvPicPr>
          <p:cNvPr id="45061" name="Shape 315">
            <a:extLst>
              <a:ext uri="{FF2B5EF4-FFF2-40B4-BE49-F238E27FC236}">
                <a16:creationId xmlns:a16="http://schemas.microsoft.com/office/drawing/2014/main" id="{71D4DF02-9E3C-B9EA-1FFF-422380C89A0E}"/>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645EF05B-2BCA-42C8-F347-B0A5CC9942A8}"/>
              </a:ext>
              <a:ext uri="{C183D7F6-B498-43B3-948B-1728B52AA6E4}">
                <adec:decorative xmlns:adec="http://schemas.microsoft.com/office/drawing/2017/decorative" val="1"/>
              </a:ext>
            </a:extLst>
          </p:cNvPr>
          <p:cNvSpPr txBox="1"/>
          <p:nvPr/>
        </p:nvSpPr>
        <p:spPr>
          <a:xfrm>
            <a:off x="1095154" y="2200938"/>
            <a:ext cx="7631019" cy="3108543"/>
          </a:xfrm>
          <a:prstGeom prst="rect">
            <a:avLst/>
          </a:prstGeom>
          <a:noFill/>
        </p:spPr>
        <p:txBody>
          <a:bodyPr wrap="square">
            <a:spAutoFit/>
          </a:bodyPr>
          <a:lstStyle/>
          <a:p>
            <a:pPr lvl="0"/>
            <a:r>
              <a:rPr lang="fi-FI" sz="3600" b="1" dirty="0"/>
              <a:t>Lipun hankinnan ajallinen rajaaminen</a:t>
            </a:r>
          </a:p>
          <a:p>
            <a:pPr lvl="0"/>
            <a:endParaRPr lang="fi-FI" sz="3200" b="1" dirty="0"/>
          </a:p>
          <a:p>
            <a:pPr lvl="0"/>
            <a:r>
              <a:rPr lang="fi-FI" sz="3200" dirty="0"/>
              <a:t>Lipun pitää olla hankittavissa viimeistään </a:t>
            </a:r>
            <a:r>
              <a:rPr lang="fi-FI" sz="3200" b="1" dirty="0"/>
              <a:t>viikkoa</a:t>
            </a:r>
            <a:r>
              <a:rPr lang="fi-FI" sz="3200" dirty="0"/>
              <a:t> ennen tapahtumaa. </a:t>
            </a:r>
          </a:p>
          <a:p>
            <a:pPr lvl="0"/>
            <a:endParaRPr lang="fi-FI" sz="2800" dirty="0"/>
          </a:p>
        </p:txBody>
      </p:sp>
      <p:pic>
        <p:nvPicPr>
          <p:cNvPr id="5" name="Kuva 4">
            <a:extLst>
              <a:ext uri="{FF2B5EF4-FFF2-40B4-BE49-F238E27FC236}">
                <a16:creationId xmlns:a16="http://schemas.microsoft.com/office/drawing/2014/main" id="{55899F76-7A42-1338-700A-3180B0D3A6D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5608244">
            <a:off x="6318366" y="2755693"/>
            <a:ext cx="6852377" cy="3451646"/>
          </a:xfrm>
          <a:prstGeom prst="rect">
            <a:avLst/>
          </a:prstGeom>
        </p:spPr>
      </p:pic>
      <p:sp>
        <p:nvSpPr>
          <p:cNvPr id="6" name="Vuokaaviosymboli: Liitin 5">
            <a:extLst>
              <a:ext uri="{FF2B5EF4-FFF2-40B4-BE49-F238E27FC236}">
                <a16:creationId xmlns:a16="http://schemas.microsoft.com/office/drawing/2014/main" id="{2B646296-DE6E-6930-4D9E-C4C25BF2EB99}"/>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8B01244F-D692-7D42-A43E-08C7B48DF029}"/>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6250" y="314211"/>
            <a:ext cx="3116420" cy="79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279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46CF1-55F5-68ED-0A85-400587A174C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CE0E35E-1D62-461A-7A2D-B250DB58CF91}"/>
              </a:ext>
              <a:ext uri="{C183D7F6-B498-43B3-948B-1728B52AA6E4}">
                <adec:decorative xmlns:adec="http://schemas.microsoft.com/office/drawing/2017/decorative" val="1"/>
              </a:ext>
            </a:extLst>
          </p:cNvPr>
          <p:cNvSpPr>
            <a:spLocks noGrp="1"/>
          </p:cNvSpPr>
          <p:nvPr>
            <p:ph type="title"/>
          </p:nvPr>
        </p:nvSpPr>
        <p:spPr>
          <a:xfrm>
            <a:off x="942233" y="120834"/>
            <a:ext cx="8196403" cy="658835"/>
          </a:xfrm>
        </p:spPr>
        <p:txBody>
          <a:bodyPr>
            <a:noAutofit/>
          </a:bodyPr>
          <a:lstStyle/>
          <a:p>
            <a:pPr lvl="0">
              <a:lnSpc>
                <a:spcPct val="107000"/>
              </a:lnSpc>
              <a:spcBef>
                <a:spcPts val="1200"/>
              </a:spcBef>
              <a:buClr>
                <a:srgbClr val="FF0000"/>
              </a:buClr>
            </a:pPr>
            <a:r>
              <a:rPr lang="fi-FI" sz="3600" kern="0" dirty="0">
                <a:latin typeface="+mj-lt"/>
                <a:ea typeface="SimSun" panose="02010600030101010101" pitchFamily="2" charset="-122"/>
                <a:cs typeface="Calibri Light" panose="020F0302020204030204" pitchFamily="34" charset="0"/>
              </a:rPr>
              <a:t>Yhdenvertaisuus lipunhankinnassa 1/2 </a:t>
            </a:r>
          </a:p>
        </p:txBody>
      </p:sp>
      <p:pic>
        <p:nvPicPr>
          <p:cNvPr id="45061" name="Shape 315">
            <a:extLst>
              <a:ext uri="{FF2B5EF4-FFF2-40B4-BE49-F238E27FC236}">
                <a16:creationId xmlns:a16="http://schemas.microsoft.com/office/drawing/2014/main" id="{20FF28ED-D7E3-3545-64A4-48A5B04CCA09}"/>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C10D1DA0-59FD-972A-F4EB-B2A7B98E6705}"/>
              </a:ext>
              <a:ext uri="{C183D7F6-B498-43B3-948B-1728B52AA6E4}">
                <adec:decorative xmlns:adec="http://schemas.microsoft.com/office/drawing/2017/decorative" val="1"/>
              </a:ext>
            </a:extLst>
          </p:cNvPr>
          <p:cNvSpPr txBox="1"/>
          <p:nvPr/>
        </p:nvSpPr>
        <p:spPr>
          <a:xfrm>
            <a:off x="942233" y="1005175"/>
            <a:ext cx="8898959" cy="763285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fi-FI" sz="2600" dirty="0"/>
              <a:t>Pääsyliput ja kurssipaikat hankitaan Kaikukortilla lähtökohtaisesti samalla tavalla kuin muutkin pääsyliput ja kurssipaikat. </a:t>
            </a:r>
          </a:p>
          <a:p>
            <a:pPr marL="285750" indent="-285750">
              <a:spcBef>
                <a:spcPts val="600"/>
              </a:spcBef>
              <a:spcAft>
                <a:spcPts val="600"/>
              </a:spcAft>
              <a:buFont typeface="Arial" panose="020B0604020202020204" pitchFamily="34" charset="0"/>
              <a:buChar char="•"/>
            </a:pPr>
            <a:r>
              <a:rPr lang="fi-FI" sz="2600" dirty="0"/>
              <a:t>Saavutettavuuden ja alueellisen saatavuuden kannalta on hyvä, että lippuja voi hankkia monenlaisista kanavista kuten puhelimitse, sähköpostitse ja paikan päällä lipputoimistossa käymällä. </a:t>
            </a:r>
          </a:p>
          <a:p>
            <a:pPr marL="285750" indent="-285750">
              <a:spcBef>
                <a:spcPts val="600"/>
              </a:spcBef>
              <a:spcAft>
                <a:spcPts val="600"/>
              </a:spcAft>
              <a:buFont typeface="Arial" panose="020B0604020202020204" pitchFamily="34" charset="0"/>
              <a:buChar char="•"/>
            </a:pPr>
            <a:r>
              <a:rPr lang="fi-FI" sz="2800" dirty="0"/>
              <a:t>Kaikukortin haltijalla pitää olla Kaikukortti ja henkilöllisyystodistus mukana, kun hän hankkii lipun ja osallistuu tapahtumaan. </a:t>
            </a:r>
          </a:p>
          <a:p>
            <a:pPr marL="285750" indent="-285750">
              <a:spcBef>
                <a:spcPts val="600"/>
              </a:spcBef>
              <a:spcAft>
                <a:spcPts val="600"/>
              </a:spcAft>
              <a:buFont typeface="Arial" panose="020B0604020202020204" pitchFamily="34" charset="0"/>
              <a:buChar char="•"/>
            </a:pPr>
            <a:r>
              <a:rPr lang="fi-FI" sz="2800" dirty="0"/>
              <a:t>Kaikukortti-kohde voi halutessaan luovuttaa lipun Kaikukortin haltijalle vasta esitysiltana 30 minuuttia ennen esitystä.</a:t>
            </a:r>
          </a:p>
          <a:p>
            <a:pPr marL="285750" indent="-285750">
              <a:spcBef>
                <a:spcPts val="600"/>
              </a:spcBef>
              <a:spcAft>
                <a:spcPts val="600"/>
              </a:spcAft>
              <a:buFont typeface="Arial" panose="020B0604020202020204" pitchFamily="34" charset="0"/>
              <a:buChar char="•"/>
            </a:pPr>
            <a:endParaRPr lang="fi-FI" sz="2800" dirty="0"/>
          </a:p>
          <a:p>
            <a:pPr marL="285750" indent="-285750">
              <a:spcBef>
                <a:spcPts val="600"/>
              </a:spcBef>
              <a:spcAft>
                <a:spcPts val="600"/>
              </a:spcAft>
              <a:buFont typeface="Arial" panose="020B0604020202020204" pitchFamily="34" charset="0"/>
              <a:buChar char="•"/>
            </a:pPr>
            <a:endParaRPr lang="fi-FI" sz="2600" dirty="0"/>
          </a:p>
          <a:p>
            <a:pPr lvl="0">
              <a:spcBef>
                <a:spcPts val="600"/>
              </a:spcBef>
              <a:spcAft>
                <a:spcPts val="600"/>
              </a:spcAft>
            </a:pPr>
            <a:endParaRPr lang="fi-FI" sz="2600" dirty="0"/>
          </a:p>
        </p:txBody>
      </p:sp>
      <p:pic>
        <p:nvPicPr>
          <p:cNvPr id="5" name="Kuva 4">
            <a:extLst>
              <a:ext uri="{FF2B5EF4-FFF2-40B4-BE49-F238E27FC236}">
                <a16:creationId xmlns:a16="http://schemas.microsoft.com/office/drawing/2014/main" id="{A2BEB45C-C7F3-D895-33CE-B73D65DA156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775997">
            <a:off x="7781960" y="2866037"/>
            <a:ext cx="5939481" cy="2991807"/>
          </a:xfrm>
          <a:prstGeom prst="rect">
            <a:avLst/>
          </a:prstGeom>
        </p:spPr>
      </p:pic>
      <p:sp>
        <p:nvSpPr>
          <p:cNvPr id="6" name="Vuokaaviosymboli: Liitin 5">
            <a:extLst>
              <a:ext uri="{FF2B5EF4-FFF2-40B4-BE49-F238E27FC236}">
                <a16:creationId xmlns:a16="http://schemas.microsoft.com/office/drawing/2014/main" id="{B3185C1A-7BC0-40F9-790A-35C564C77957}"/>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B7B7D72A-8757-E73C-5391-9E49248AC0A8}"/>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6777" y="277784"/>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685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BFFBA-306D-5B86-A4BB-692470E0F1F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D5ADD8A-4E8E-62C9-444F-E3739199E1F9}"/>
              </a:ext>
              <a:ext uri="{C183D7F6-B498-43B3-948B-1728B52AA6E4}">
                <adec:decorative xmlns:adec="http://schemas.microsoft.com/office/drawing/2017/decorative" val="1"/>
              </a:ext>
            </a:extLst>
          </p:cNvPr>
          <p:cNvSpPr>
            <a:spLocks noGrp="1"/>
          </p:cNvSpPr>
          <p:nvPr>
            <p:ph type="title"/>
          </p:nvPr>
        </p:nvSpPr>
        <p:spPr>
          <a:xfrm>
            <a:off x="968359" y="79518"/>
            <a:ext cx="8196403" cy="658835"/>
          </a:xfrm>
        </p:spPr>
        <p:txBody>
          <a:bodyPr>
            <a:noAutofit/>
          </a:bodyPr>
          <a:lstStyle/>
          <a:p>
            <a:pPr lvl="0">
              <a:lnSpc>
                <a:spcPct val="107000"/>
              </a:lnSpc>
              <a:spcBef>
                <a:spcPts val="1200"/>
              </a:spcBef>
              <a:buClr>
                <a:srgbClr val="FF0000"/>
              </a:buClr>
            </a:pPr>
            <a:r>
              <a:rPr lang="fi-FI" sz="3600" kern="0" dirty="0">
                <a:latin typeface="+mj-lt"/>
                <a:ea typeface="SimSun" panose="02010600030101010101" pitchFamily="2" charset="-122"/>
                <a:cs typeface="Calibri Light" panose="020F0302020204030204" pitchFamily="34" charset="0"/>
              </a:rPr>
              <a:t>Yhdenvertaisuus lipunhankinnassa 2/2 </a:t>
            </a:r>
          </a:p>
        </p:txBody>
      </p:sp>
      <p:pic>
        <p:nvPicPr>
          <p:cNvPr id="45061" name="Shape 315">
            <a:extLst>
              <a:ext uri="{FF2B5EF4-FFF2-40B4-BE49-F238E27FC236}">
                <a16:creationId xmlns:a16="http://schemas.microsoft.com/office/drawing/2014/main" id="{A0B1180E-2031-D57C-56D3-7BDE7169BAD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796925" cy="684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iruutu 7">
            <a:extLst>
              <a:ext uri="{FF2B5EF4-FFF2-40B4-BE49-F238E27FC236}">
                <a16:creationId xmlns:a16="http://schemas.microsoft.com/office/drawing/2014/main" id="{6C22ADBD-C559-AB4A-C8F4-0931B2F4B1D3}"/>
              </a:ext>
              <a:ext uri="{C183D7F6-B498-43B3-948B-1728B52AA6E4}">
                <adec:decorative xmlns:adec="http://schemas.microsoft.com/office/drawing/2017/decorative" val="1"/>
              </a:ext>
            </a:extLst>
          </p:cNvPr>
          <p:cNvSpPr txBox="1"/>
          <p:nvPr/>
        </p:nvSpPr>
        <p:spPr>
          <a:xfrm>
            <a:off x="1138176" y="1111576"/>
            <a:ext cx="8558717" cy="6001643"/>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fi-FI" sz="2500" dirty="0">
                <a:cs typeface="Calibri" panose="020F0502020204030204" pitchFamily="34" charset="0"/>
              </a:rPr>
              <a:t>Lippuja ei tarvitse laittaa mahdolliseen verkkokauppaan saataville Kaikukortilla. </a:t>
            </a:r>
          </a:p>
          <a:p>
            <a:pPr marL="285750" indent="-285750">
              <a:spcBef>
                <a:spcPts val="600"/>
              </a:spcBef>
              <a:spcAft>
                <a:spcPts val="600"/>
              </a:spcAft>
              <a:buFont typeface="Arial" panose="020B0604020202020204" pitchFamily="34" charset="0"/>
              <a:buChar char="•"/>
            </a:pPr>
            <a:r>
              <a:rPr lang="fi-FI" sz="2500" b="1" dirty="0">
                <a:cs typeface="Calibri" panose="020F0502020204030204" pitchFamily="34" charset="0"/>
              </a:rPr>
              <a:t>Jos liput laittaa hankittavaksi Kaikukortilla myös verkkokaupasta, ottaa </a:t>
            </a:r>
            <a:r>
              <a:rPr lang="fi-FI" sz="2500" dirty="0">
                <a:cs typeface="Calibri" panose="020F0502020204030204" pitchFamily="34" charset="0"/>
              </a:rPr>
              <a:t>Kaikukortti-kohde kuitenkin tietoisen riskin siitä, että se ei voi tarkistaa Kaikukortin voimassaoloaikaa ja lasten lukumäärää.</a:t>
            </a:r>
          </a:p>
          <a:p>
            <a:pPr marL="285750" indent="-285750">
              <a:spcBef>
                <a:spcPts val="600"/>
              </a:spcBef>
              <a:spcAft>
                <a:spcPts val="600"/>
              </a:spcAft>
              <a:buFont typeface="Arial" panose="020B0604020202020204" pitchFamily="34" charset="0"/>
              <a:buChar char="•"/>
            </a:pPr>
            <a:r>
              <a:rPr lang="fi-FI" sz="2500" dirty="0">
                <a:cs typeface="Calibri" panose="020F0502020204030204" pitchFamily="34" charset="0"/>
              </a:rPr>
              <a:t>Jos Kaikukortti-liput ovat hankittavissa </a:t>
            </a:r>
            <a:r>
              <a:rPr lang="fi-FI" sz="2500" b="1" dirty="0">
                <a:cs typeface="Calibri" panose="020F0502020204030204" pitchFamily="34" charset="0"/>
              </a:rPr>
              <a:t>kaupallisten lipunvälitystoimistojen</a:t>
            </a:r>
            <a:r>
              <a:rPr lang="fi-FI" sz="2500" dirty="0">
                <a:cs typeface="Calibri" panose="020F0502020204030204" pitchFamily="34" charset="0"/>
              </a:rPr>
              <a:t> kautta, Kaikukortin haltija maksaa mahdollisen palvelumaksun. </a:t>
            </a:r>
          </a:p>
          <a:p>
            <a:pPr marL="742950" lvl="1" indent="-285750">
              <a:spcBef>
                <a:spcPts val="600"/>
              </a:spcBef>
              <a:spcAft>
                <a:spcPts val="600"/>
              </a:spcAft>
              <a:buFont typeface="Arial" panose="020B0604020202020204" pitchFamily="34" charset="0"/>
              <a:buChar char="•"/>
            </a:pPr>
            <a:r>
              <a:rPr lang="fi-FI" sz="2500" dirty="0">
                <a:cs typeface="Calibri" panose="020F0502020204030204" pitchFamily="34" charset="0"/>
              </a:rPr>
              <a:t>Kaikukortti-kohde ilmoittaa kaupalliselle lipunvälitystoimistolle Kaikukortti-lipputyypin käytöstä, ja muistuttaa, että Kaikukortin haltijan henkilöllisyys on luottamuksellinen tieto. </a:t>
            </a:r>
          </a:p>
          <a:p>
            <a:pPr lvl="0"/>
            <a:endParaRPr lang="fi-FI" sz="2400" dirty="0"/>
          </a:p>
        </p:txBody>
      </p:sp>
      <p:pic>
        <p:nvPicPr>
          <p:cNvPr id="5" name="Kuva 4">
            <a:extLst>
              <a:ext uri="{FF2B5EF4-FFF2-40B4-BE49-F238E27FC236}">
                <a16:creationId xmlns:a16="http://schemas.microsoft.com/office/drawing/2014/main" id="{7B1767FD-8A97-CAB5-9EC2-172156C3D48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496" t="276" r="18783" b="38143"/>
          <a:stretch>
            <a:fillRect/>
          </a:stretch>
        </p:blipFill>
        <p:spPr>
          <a:xfrm rot="4734693">
            <a:off x="7872906" y="2837895"/>
            <a:ext cx="5743709" cy="2893194"/>
          </a:xfrm>
          <a:prstGeom prst="rect">
            <a:avLst/>
          </a:prstGeom>
        </p:spPr>
      </p:pic>
      <p:sp>
        <p:nvSpPr>
          <p:cNvPr id="6" name="Vuokaaviosymboli: Liitin 5">
            <a:extLst>
              <a:ext uri="{FF2B5EF4-FFF2-40B4-BE49-F238E27FC236}">
                <a16:creationId xmlns:a16="http://schemas.microsoft.com/office/drawing/2014/main" id="{8F74C2E6-27B9-D114-4B45-7431EDBD2C54}"/>
              </a:ext>
              <a:ext uri="{C183D7F6-B498-43B3-948B-1728B52AA6E4}">
                <adec:decorative xmlns:adec="http://schemas.microsoft.com/office/drawing/2017/decorative" val="1"/>
              </a:ext>
            </a:extLst>
          </p:cNvPr>
          <p:cNvSpPr/>
          <p:nvPr/>
        </p:nvSpPr>
        <p:spPr>
          <a:xfrm>
            <a:off x="11118111" y="184506"/>
            <a:ext cx="875213" cy="927070"/>
          </a:xfrm>
          <a:prstGeom prst="flowChartConnector">
            <a:avLst/>
          </a:prstGeom>
          <a:solidFill>
            <a:srgbClr val="C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b="1">
                <a:solidFill>
                  <a:schemeClr val="tx1"/>
                </a:solidFill>
              </a:rPr>
              <a:t>K</a:t>
            </a:r>
          </a:p>
        </p:txBody>
      </p:sp>
      <p:pic>
        <p:nvPicPr>
          <p:cNvPr id="7" name="Shape 313">
            <a:extLst>
              <a:ext uri="{FF2B5EF4-FFF2-40B4-BE49-F238E27FC236}">
                <a16:creationId xmlns:a16="http://schemas.microsoft.com/office/drawing/2014/main" id="{38028973-8DDD-67B1-F397-68F898C128A5}"/>
              </a:ext>
              <a:ext uri="{C183D7F6-B498-43B3-948B-1728B52AA6E4}">
                <adec:decorative xmlns:adec="http://schemas.microsoft.com/office/drawing/2017/decorative" val="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4521" y="257305"/>
            <a:ext cx="2609481"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429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252023" y="2870402"/>
            <a:ext cx="11360800" cy="763600"/>
          </a:xfrm>
        </p:spPr>
        <p:txBody>
          <a:bodyPr/>
          <a:lstStyle/>
          <a:p>
            <a:pPr rtl="0" eaLnBrk="1" latinLnBrk="0" hangingPunct="1"/>
            <a:r>
              <a:rPr lang="fi-FI" sz="4400" kern="1200" dirty="0">
                <a:solidFill>
                  <a:srgbClr val="000000"/>
                </a:solidFill>
                <a:effectLst/>
                <a:latin typeface="Calibri" panose="020F0502020204030204" pitchFamily="34" charset="0"/>
                <a:ea typeface="+mn-ea"/>
                <a:cs typeface="+mn-cs"/>
              </a:rPr>
              <a:t>1. Tervetuloa ja lyhyt esittäytymiskierros</a:t>
            </a:r>
            <a:endParaRPr lang="fi-FI" dirty="0"/>
          </a:p>
        </p:txBody>
      </p:sp>
    </p:spTree>
    <p:extLst>
      <p:ext uri="{BB962C8B-B14F-4D97-AF65-F5344CB8AC3E}">
        <p14:creationId xmlns:p14="http://schemas.microsoft.com/office/powerpoint/2010/main" val="3107988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1C63F-EFC8-F2BA-4676-C2C2C24649C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230535-50E9-3B05-7183-53A85624DB0E}"/>
              </a:ext>
            </a:extLst>
          </p:cNvPr>
          <p:cNvSpPr>
            <a:spLocks noGrp="1"/>
          </p:cNvSpPr>
          <p:nvPr>
            <p:ph type="title"/>
          </p:nvPr>
        </p:nvSpPr>
        <p:spPr>
          <a:xfrm>
            <a:off x="1639228" y="535259"/>
            <a:ext cx="10137171" cy="821708"/>
          </a:xfrm>
        </p:spPr>
        <p:txBody>
          <a:bodyPr/>
          <a:lstStyle/>
          <a:p>
            <a:r>
              <a:rPr lang="fi-FI" dirty="0"/>
              <a:t>Kaikukortin valtakunnalliset tilastot</a:t>
            </a:r>
          </a:p>
        </p:txBody>
      </p:sp>
      <p:sp>
        <p:nvSpPr>
          <p:cNvPr id="3" name="Tekstin paikkamerkki 2">
            <a:extLst>
              <a:ext uri="{FF2B5EF4-FFF2-40B4-BE49-F238E27FC236}">
                <a16:creationId xmlns:a16="http://schemas.microsoft.com/office/drawing/2014/main" id="{B86E58D5-AB07-E030-5197-6659C7714DCC}"/>
              </a:ext>
            </a:extLst>
          </p:cNvPr>
          <p:cNvSpPr>
            <a:spLocks noGrp="1"/>
          </p:cNvSpPr>
          <p:nvPr>
            <p:ph type="body" idx="1"/>
          </p:nvPr>
        </p:nvSpPr>
        <p:spPr>
          <a:xfrm>
            <a:off x="1037062" y="1356967"/>
            <a:ext cx="10426392" cy="4772722"/>
          </a:xfrm>
        </p:spPr>
        <p:txBody>
          <a:bodyPr>
            <a:normAutofit/>
          </a:bodyPr>
          <a:lstStyle/>
          <a:p>
            <a:pPr marL="139697" indent="0">
              <a:buNone/>
            </a:pPr>
            <a:endParaRPr lang="fi-FI" sz="2400" dirty="0"/>
          </a:p>
          <a:p>
            <a:pPr>
              <a:buNone/>
            </a:pPr>
            <a:r>
              <a:rPr lang="fi-FI" sz="2800" b="1" dirty="0"/>
              <a:t>Kaikukortin valtakunnallinen vuositilasto vuodesta 2015</a:t>
            </a:r>
          </a:p>
          <a:p>
            <a:r>
              <a:rPr lang="fi-FI" sz="2800" b="1" dirty="0"/>
              <a:t>24.4.2025</a:t>
            </a:r>
            <a:r>
              <a:rPr lang="fi-FI" sz="2800" dirty="0"/>
              <a:t> mennessä Kaikukortteja on jaettu vuodesta 2015 alkaen yhteensä 88 188 kappaletta, ja Kaikukortteja on käytetty reilu 251 566 kertaa. Lapsille tehtyjä hankintoja tästä on noin 42 024. </a:t>
            </a:r>
          </a:p>
          <a:p>
            <a:pPr>
              <a:buNone/>
            </a:pPr>
            <a:r>
              <a:rPr lang="fi-FI" sz="2800" b="1" dirty="0"/>
              <a:t>Huom.</a:t>
            </a:r>
            <a:r>
              <a:rPr lang="fi-FI" sz="2800" dirty="0"/>
              <a:t> </a:t>
            </a:r>
            <a:r>
              <a:rPr lang="fi-FI" sz="2800" dirty="0">
                <a:hlinkClick r:id="rId2"/>
              </a:rPr>
              <a:t>Joitakin lukemia Kaikukannasta reaaliaikaisesti myös täällä Kaikukortti.fi-etusivulla.</a:t>
            </a:r>
            <a:r>
              <a:rPr lang="fi-FI" sz="2800" dirty="0"/>
              <a:t> </a:t>
            </a:r>
          </a:p>
          <a:p>
            <a:pPr>
              <a:buNone/>
            </a:pPr>
            <a:r>
              <a:rPr lang="fi-FI" sz="2800" b="1" dirty="0"/>
              <a:t>Reaaliajassa päivittyvä valtakunnallinen Kaikukortti tilasto</a:t>
            </a:r>
          </a:p>
          <a:p>
            <a:r>
              <a:rPr lang="fi-FI" sz="2800" b="1" dirty="0"/>
              <a:t>Tilastonäkymät on tulossa myöhemmin vuoden 2025 aikana</a:t>
            </a:r>
          </a:p>
          <a:p>
            <a:endParaRPr lang="fi-FI" sz="2800" b="1" dirty="0"/>
          </a:p>
          <a:p>
            <a:r>
              <a:rPr lang="fi-FI" sz="2800" dirty="0">
                <a:hlinkClick r:id="rId3"/>
              </a:rPr>
              <a:t>kaikukortti.fi/</a:t>
            </a:r>
            <a:r>
              <a:rPr lang="fi-FI" sz="2800" dirty="0" err="1">
                <a:hlinkClick r:id="rId3"/>
              </a:rPr>
              <a:t>lisatietoa</a:t>
            </a:r>
            <a:r>
              <a:rPr lang="fi-FI" sz="2800" dirty="0">
                <a:hlinkClick r:id="rId3"/>
              </a:rPr>
              <a:t>/kaikukortin-tilastot/</a:t>
            </a:r>
            <a:endParaRPr lang="fi-FI" sz="2800" dirty="0"/>
          </a:p>
          <a:p>
            <a:endParaRPr lang="fi-FI" sz="2800" dirty="0"/>
          </a:p>
          <a:p>
            <a:endParaRPr lang="fi-FI" sz="2400" dirty="0"/>
          </a:p>
          <a:p>
            <a:pPr marL="139697" indent="0">
              <a:buNone/>
            </a:pPr>
            <a:endParaRPr lang="fi-FI" sz="2400" dirty="0"/>
          </a:p>
          <a:p>
            <a:endParaRPr lang="fi-FI" sz="2400" dirty="0"/>
          </a:p>
        </p:txBody>
      </p:sp>
      <p:pic>
        <p:nvPicPr>
          <p:cNvPr id="5" name="Shape 315">
            <a:extLst>
              <a:ext uri="{FF2B5EF4-FFF2-40B4-BE49-F238E27FC236}">
                <a16:creationId xmlns:a16="http://schemas.microsoft.com/office/drawing/2014/main" id="{E84A4AC9-804B-AD09-82C4-1799B65143B5}"/>
              </a:ext>
              <a:ext uri="{C183D7F6-B498-43B3-948B-1728B52AA6E4}">
                <adec:decorative xmlns:adec="http://schemas.microsoft.com/office/drawing/2017/decorative" val="1"/>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621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206040B-D36D-40A2-A753-764F125B7025}"/>
              </a:ext>
            </a:extLst>
          </p:cNvPr>
          <p:cNvSpPr>
            <a:spLocks noGrp="1"/>
          </p:cNvSpPr>
          <p:nvPr>
            <p:ph type="ctrTitle"/>
          </p:nvPr>
        </p:nvSpPr>
        <p:spPr>
          <a:xfrm>
            <a:off x="849746" y="799091"/>
            <a:ext cx="9374909" cy="717475"/>
          </a:xfrm>
        </p:spPr>
        <p:txBody>
          <a:bodyPr>
            <a:normAutofit fontScale="90000"/>
          </a:bodyPr>
          <a:lstStyle/>
          <a:p>
            <a:pPr algn="l"/>
            <a:r>
              <a:rPr lang="fi-FI" sz="3600" b="1" dirty="0"/>
              <a:t>Kaikukortti.fi-verkkosivuilta löytyy runsaasti tietoa Kaikukortista, esimerkiksi materiaaleja ja ohjeita.​</a:t>
            </a:r>
            <a:br>
              <a:rPr lang="fi-FI" sz="3600" b="1" dirty="0"/>
            </a:br>
            <a:endParaRPr lang="fi-FI" sz="3600" b="1" dirty="0"/>
          </a:p>
        </p:txBody>
      </p:sp>
      <p:pic>
        <p:nvPicPr>
          <p:cNvPr id="5" name="Kuva 2" descr="Kaikukortti.fi -verkkosivun etusivu, kuvakaappaus sivusta.">
            <a:extLst>
              <a:ext uri="{FF2B5EF4-FFF2-40B4-BE49-F238E27FC236}">
                <a16:creationId xmlns:a16="http://schemas.microsoft.com/office/drawing/2014/main" id="{C08EA1D0-5C48-42B4-9E08-0F986B53A913}"/>
              </a:ext>
            </a:extLst>
          </p:cNvPr>
          <p:cNvPicPr>
            <a:picLocks noChangeAspect="1"/>
          </p:cNvPicPr>
          <p:nvPr/>
        </p:nvPicPr>
        <p:blipFill>
          <a:blip r:embed="rId3"/>
          <a:stretch>
            <a:fillRect/>
          </a:stretch>
        </p:blipFill>
        <p:spPr>
          <a:xfrm>
            <a:off x="849746" y="1398625"/>
            <a:ext cx="9807135" cy="514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454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0A0604-194A-4172-99F3-4899FC6476D4}"/>
              </a:ext>
            </a:extLst>
          </p:cNvPr>
          <p:cNvSpPr>
            <a:spLocks noGrp="1"/>
          </p:cNvSpPr>
          <p:nvPr>
            <p:ph type="ctrTitle"/>
          </p:nvPr>
        </p:nvSpPr>
        <p:spPr>
          <a:xfrm>
            <a:off x="3701173" y="629710"/>
            <a:ext cx="7448658" cy="1110785"/>
          </a:xfrm>
        </p:spPr>
        <p:txBody>
          <a:bodyPr>
            <a:normAutofit/>
          </a:bodyPr>
          <a:lstStyle/>
          <a:p>
            <a:pPr algn="l"/>
            <a:r>
              <a:rPr lang="fi-FI" sz="4000" dirty="0">
                <a:latin typeface="+mn-lt"/>
              </a:rPr>
              <a:t>Olkaa yhteydessä meihin!</a:t>
            </a:r>
          </a:p>
        </p:txBody>
      </p:sp>
      <p:sp>
        <p:nvSpPr>
          <p:cNvPr id="3" name="Tekstiruutu 2">
            <a:extLst>
              <a:ext uri="{FF2B5EF4-FFF2-40B4-BE49-F238E27FC236}">
                <a16:creationId xmlns:a16="http://schemas.microsoft.com/office/drawing/2014/main" id="{D298D099-2303-41D3-890A-77FFED171034}"/>
              </a:ext>
            </a:extLst>
          </p:cNvPr>
          <p:cNvSpPr txBox="1"/>
          <p:nvPr/>
        </p:nvSpPr>
        <p:spPr>
          <a:xfrm>
            <a:off x="524187" y="2055201"/>
            <a:ext cx="11143626" cy="4401205"/>
          </a:xfrm>
          <a:prstGeom prst="rect">
            <a:avLst/>
          </a:prstGeom>
          <a:noFill/>
        </p:spPr>
        <p:txBody>
          <a:bodyPr wrap="square" rtlCol="0">
            <a:spAutoFit/>
          </a:bodyPr>
          <a:lstStyle/>
          <a:p>
            <a:pPr marL="342900" indent="-342900">
              <a:buFont typeface="Arial" panose="020B0604020202020204" pitchFamily="34" charset="0"/>
              <a:buChar char="•"/>
            </a:pPr>
            <a:r>
              <a:rPr lang="fi-FI" sz="2800" b="1" dirty="0"/>
              <a:t>Jos on mieltä askarruttavia kysymyksiä, olkaa ihmeessä yhteydessä Kaikukeskukseen!</a:t>
            </a:r>
          </a:p>
          <a:p>
            <a:pPr marL="342900" indent="-342900">
              <a:buFont typeface="Arial" panose="020B0604020202020204" pitchFamily="34" charset="0"/>
              <a:buChar char="•"/>
            </a:pPr>
            <a:r>
              <a:rPr lang="fi-FI" sz="2800" b="1" dirty="0"/>
              <a:t>Kun saatte palautetta Kaikukortista, laittaisitteko myös meille tiedoksi, kiitos paljon!</a:t>
            </a:r>
          </a:p>
          <a:p>
            <a:pPr marL="342900" indent="-342900">
              <a:buFont typeface="Arial" panose="020B0604020202020204" pitchFamily="34" charset="0"/>
              <a:buChar char="•"/>
            </a:pPr>
            <a:r>
              <a:rPr lang="fi-FI" sz="2800" dirty="0"/>
              <a:t>Muistakaa, että meiltä Kulttuuria kaikille -palvelusta saa tukea yhdenvertaisuuteen, saavutettavuuteen ja moninaisuuteen liittyen: </a:t>
            </a:r>
            <a:r>
              <a:rPr lang="fi-FI" sz="2800" dirty="0">
                <a:hlinkClick r:id="rId2"/>
              </a:rPr>
              <a:t>www.kulttuuriakaikille.fi</a:t>
            </a:r>
            <a:r>
              <a:rPr lang="fi-FI" sz="2800" dirty="0"/>
              <a:t>. </a:t>
            </a:r>
            <a:r>
              <a:rPr lang="fi-FI" sz="2800" dirty="0">
                <a:effectLst/>
                <a:latin typeface="Calibri" panose="020F0502020204030204" pitchFamily="34" charset="0"/>
                <a:ea typeface="Calibri" panose="020F0502020204030204" pitchFamily="34" charset="0"/>
                <a:cs typeface="Times New Roman" panose="02020603050405020304" pitchFamily="18" charset="0"/>
              </a:rPr>
              <a:t>Sparraamme esim. yhdenvertaisuussuunnitelmia, meiltä voi tilata saavutettavuuskartoituksia.</a:t>
            </a:r>
          </a:p>
          <a:p>
            <a:r>
              <a:rPr lang="fi-FI" sz="2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Shape 313" descr="Kaikukortin logo.">
            <a:extLst>
              <a:ext uri="{FF2B5EF4-FFF2-40B4-BE49-F238E27FC236}">
                <a16:creationId xmlns:a16="http://schemas.microsoft.com/office/drawing/2014/main" id="{FC8151A0-A2EB-4633-A53F-1AE9B2506A7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71" y="357568"/>
            <a:ext cx="3234334" cy="82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 descr="Kulttuuria kaikille -palvelun logo.">
            <a:extLst>
              <a:ext uri="{FF2B5EF4-FFF2-40B4-BE49-F238E27FC236}">
                <a16:creationId xmlns:a16="http://schemas.microsoft.com/office/drawing/2014/main" id="{ADB27C66-35FD-4EE8-A240-8C834388661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20606" y="5548045"/>
            <a:ext cx="3414577" cy="122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654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B7EE710-0170-9DD5-D1CF-2B4359C542AF}"/>
              </a:ext>
            </a:extLst>
          </p:cNvPr>
          <p:cNvSpPr>
            <a:spLocks noGrp="1"/>
          </p:cNvSpPr>
          <p:nvPr>
            <p:ph type="ctrTitle"/>
          </p:nvPr>
        </p:nvSpPr>
        <p:spPr>
          <a:xfrm>
            <a:off x="5158308" y="-462837"/>
            <a:ext cx="5418040" cy="1997586"/>
          </a:xfrm>
        </p:spPr>
        <p:txBody>
          <a:bodyPr vert="horz" wrap="square" lIns="91440" tIns="45720" rIns="91440" bIns="45720" numCol="1" anchor="b" anchorCtr="0" compatLnSpc="1">
            <a:prstTxWarp prst="textNoShape">
              <a:avLst/>
            </a:prstTxWarp>
          </a:bodyPr>
          <a:lstStyle/>
          <a:p>
            <a:r>
              <a:rPr lang="fi-FI" sz="8000"/>
              <a:t>Kiitos! </a:t>
            </a:r>
          </a:p>
        </p:txBody>
      </p:sp>
      <p:sp>
        <p:nvSpPr>
          <p:cNvPr id="3" name="Suorakulmio 8">
            <a:extLst>
              <a:ext uri="{FF2B5EF4-FFF2-40B4-BE49-F238E27FC236}">
                <a16:creationId xmlns:a16="http://schemas.microsoft.com/office/drawing/2014/main" id="{F1D38D6A-BBDF-4BD1-BC6E-975B1E57E76C}"/>
              </a:ext>
            </a:extLst>
          </p:cNvPr>
          <p:cNvSpPr>
            <a:spLocks noChangeArrowheads="1"/>
          </p:cNvSpPr>
          <p:nvPr/>
        </p:nvSpPr>
        <p:spPr bwMode="auto">
          <a:xfrm>
            <a:off x="505194" y="2078182"/>
            <a:ext cx="9008262" cy="399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a:lnSpc>
                <a:spcPct val="100000"/>
              </a:lnSpc>
              <a:spcBef>
                <a:spcPct val="0"/>
              </a:spcBef>
              <a:buNone/>
            </a:pPr>
            <a:r>
              <a:rPr lang="en-US" altLang="sv-FI" dirty="0">
                <a:latin typeface="Calibri"/>
                <a:ea typeface="MS PGothic"/>
              </a:rPr>
              <a:t>Mira Haataja ja Aura Linnapuomi</a:t>
            </a:r>
          </a:p>
          <a:p>
            <a:pPr>
              <a:lnSpc>
                <a:spcPct val="100000"/>
              </a:lnSpc>
              <a:spcBef>
                <a:spcPct val="0"/>
              </a:spcBef>
              <a:buNone/>
            </a:pPr>
            <a:r>
              <a:rPr lang="en-US" altLang="sv-FI" dirty="0" err="1">
                <a:latin typeface="Calibri"/>
                <a:ea typeface="MS PGothic"/>
              </a:rPr>
              <a:t>erityisasiantuntija</a:t>
            </a:r>
            <a:r>
              <a:rPr lang="en-US" altLang="sv-FI" dirty="0">
                <a:latin typeface="Calibri"/>
                <a:ea typeface="MS PGothic"/>
              </a:rPr>
              <a:t>, </a:t>
            </a:r>
            <a:r>
              <a:rPr lang="en-US" altLang="sv-FI" dirty="0" err="1">
                <a:latin typeface="Calibri"/>
                <a:ea typeface="MS PGothic"/>
              </a:rPr>
              <a:t>Kaikukortti</a:t>
            </a:r>
            <a:r>
              <a:rPr lang="en-US" altLang="sv-FI" dirty="0">
                <a:latin typeface="Calibri"/>
                <a:ea typeface="MS PGothic"/>
              </a:rPr>
              <a:t> ja </a:t>
            </a:r>
            <a:r>
              <a:rPr lang="en-US" altLang="sv-FI" dirty="0" err="1">
                <a:latin typeface="Calibri"/>
                <a:ea typeface="MS PGothic"/>
              </a:rPr>
              <a:t>saavutettavuus</a:t>
            </a:r>
            <a:br>
              <a:rPr lang="en-US" altLang="sv-FI" dirty="0">
                <a:latin typeface="Calibri"/>
                <a:ea typeface="MS PGothic"/>
              </a:rPr>
            </a:br>
            <a:r>
              <a:rPr lang="en-US" altLang="sv-FI" dirty="0">
                <a:latin typeface="Calibri"/>
                <a:ea typeface="MS PGothic"/>
              </a:rPr>
              <a:t>etunimi.sukunimi@cultureforall.fi </a:t>
            </a:r>
          </a:p>
          <a:p>
            <a:pPr>
              <a:lnSpc>
                <a:spcPct val="100000"/>
              </a:lnSpc>
              <a:spcBef>
                <a:spcPct val="0"/>
              </a:spcBef>
              <a:buNone/>
            </a:pPr>
            <a:r>
              <a:rPr lang="en-US" altLang="sv-FI" dirty="0">
                <a:latin typeface="Calibri"/>
                <a:ea typeface="MS PGothic"/>
              </a:rPr>
              <a:t>040 213 6339/Mira; </a:t>
            </a:r>
            <a:r>
              <a:rPr lang="fi-FI" dirty="0"/>
              <a:t>040 931 0576/Aura</a:t>
            </a:r>
            <a:endParaRPr lang="en-US" altLang="sv-FI" dirty="0">
              <a:latin typeface="Calibri"/>
              <a:ea typeface="MS PGothic"/>
            </a:endParaRPr>
          </a:p>
          <a:p>
            <a:pPr>
              <a:lnSpc>
                <a:spcPct val="100000"/>
              </a:lnSpc>
              <a:spcBef>
                <a:spcPct val="0"/>
              </a:spcBef>
              <a:buNone/>
            </a:pPr>
            <a:endParaRPr lang="en-US" altLang="sv-FI" dirty="0">
              <a:latin typeface="Calibri"/>
              <a:ea typeface="MS PGothic"/>
            </a:endParaRPr>
          </a:p>
          <a:p>
            <a:pPr>
              <a:lnSpc>
                <a:spcPct val="100000"/>
              </a:lnSpc>
              <a:spcBef>
                <a:spcPct val="0"/>
              </a:spcBef>
              <a:buNone/>
            </a:pPr>
            <a:r>
              <a:rPr lang="en-US" altLang="sv-FI" dirty="0" err="1">
                <a:latin typeface="Calibri"/>
                <a:ea typeface="MS PGothic"/>
              </a:rPr>
              <a:t>Kaikukeskuksen</a:t>
            </a:r>
            <a:r>
              <a:rPr lang="en-US" altLang="sv-FI" dirty="0">
                <a:latin typeface="Calibri"/>
                <a:ea typeface="MS PGothic"/>
              </a:rPr>
              <a:t> </a:t>
            </a:r>
            <a:r>
              <a:rPr lang="en-US" altLang="sv-FI" dirty="0" err="1">
                <a:latin typeface="Calibri"/>
                <a:ea typeface="MS PGothic"/>
              </a:rPr>
              <a:t>yhteystiedot</a:t>
            </a:r>
            <a:r>
              <a:rPr lang="en-US" altLang="sv-FI" dirty="0">
                <a:latin typeface="Calibri"/>
                <a:ea typeface="MS PGothic"/>
              </a:rPr>
              <a:t>: </a:t>
            </a:r>
            <a:r>
              <a:rPr lang="en-US" altLang="sv-FI" dirty="0">
                <a:latin typeface="Calibri"/>
                <a:ea typeface="MS PGothic"/>
                <a:hlinkClick r:id="rId3"/>
              </a:rPr>
              <a:t>kaikukortti.fi/</a:t>
            </a:r>
            <a:r>
              <a:rPr lang="en-US" altLang="sv-FI" dirty="0" err="1">
                <a:latin typeface="Calibri"/>
                <a:ea typeface="MS PGothic"/>
                <a:hlinkClick r:id="rId3"/>
              </a:rPr>
              <a:t>yhteystiedot</a:t>
            </a:r>
            <a:r>
              <a:rPr lang="en-US" altLang="sv-FI" dirty="0">
                <a:latin typeface="Calibri"/>
                <a:ea typeface="MS PGothic"/>
                <a:hlinkClick r:id="rId3"/>
              </a:rPr>
              <a:t>/</a:t>
            </a:r>
            <a:r>
              <a:rPr lang="en-US" altLang="sv-FI" dirty="0">
                <a:latin typeface="Calibri"/>
                <a:ea typeface="MS PGothic"/>
              </a:rPr>
              <a:t> </a:t>
            </a:r>
          </a:p>
          <a:p>
            <a:pPr>
              <a:lnSpc>
                <a:spcPct val="100000"/>
              </a:lnSpc>
              <a:spcBef>
                <a:spcPct val="0"/>
              </a:spcBef>
              <a:buNone/>
            </a:pPr>
            <a:endParaRPr lang="en-US" altLang="sv-FI" dirty="0">
              <a:latin typeface="Calibri"/>
              <a:ea typeface="MS PGothic"/>
            </a:endParaRPr>
          </a:p>
          <a:p>
            <a:pPr>
              <a:lnSpc>
                <a:spcPct val="100000"/>
              </a:lnSpc>
              <a:spcBef>
                <a:spcPct val="0"/>
              </a:spcBef>
              <a:buNone/>
            </a:pPr>
            <a:r>
              <a:rPr lang="en-US" altLang="sv-FI" dirty="0">
                <a:latin typeface="Calibri"/>
                <a:ea typeface="MS PGothic"/>
                <a:hlinkClick r:id="rId4"/>
              </a:rPr>
              <a:t>www.kaikukortti.fi</a:t>
            </a:r>
            <a:endParaRPr lang="en-US" altLang="sv-FI" dirty="0">
              <a:latin typeface="Calibri"/>
              <a:ea typeface="MS PGothic"/>
            </a:endParaRPr>
          </a:p>
          <a:p>
            <a:pPr>
              <a:lnSpc>
                <a:spcPct val="100000"/>
              </a:lnSpc>
              <a:spcBef>
                <a:spcPct val="0"/>
              </a:spcBef>
              <a:buNone/>
            </a:pPr>
            <a:r>
              <a:rPr lang="en-US" altLang="sv-FI" dirty="0">
                <a:latin typeface="Calibri"/>
                <a:ea typeface="MS PGothic"/>
                <a:hlinkClick r:id="rId5"/>
              </a:rPr>
              <a:t>www.facebook.com/kaikukortti</a:t>
            </a:r>
            <a:r>
              <a:rPr lang="en-US" altLang="sv-FI" dirty="0">
                <a:latin typeface="Calibri"/>
                <a:ea typeface="MS PGothic"/>
              </a:rPr>
              <a:t> </a:t>
            </a:r>
          </a:p>
        </p:txBody>
      </p:sp>
      <p:pic>
        <p:nvPicPr>
          <p:cNvPr id="5124" name="Kuva 4">
            <a:extLst>
              <a:ext uri="{FF2B5EF4-FFF2-40B4-BE49-F238E27FC236}">
                <a16:creationId xmlns:a16="http://schemas.microsoft.com/office/drawing/2014/main" id="{D7056571-E1DA-4E3E-81C5-BE2BA302585B}"/>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646" y="359186"/>
            <a:ext cx="4572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Kuva 6">
            <a:extLst>
              <a:ext uri="{FF2B5EF4-FFF2-40B4-BE49-F238E27FC236}">
                <a16:creationId xmlns:a16="http://schemas.microsoft.com/office/drawing/2014/main" id="{A361DE7F-C177-488E-8D6A-C2AD973A5FE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6719" y="5347494"/>
            <a:ext cx="404812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Kuva 1" descr="Kaikukortti 10 -vuotta -logo">
            <a:extLst>
              <a:ext uri="{FF2B5EF4-FFF2-40B4-BE49-F238E27FC236}">
                <a16:creationId xmlns:a16="http://schemas.microsoft.com/office/drawing/2014/main" id="{4CD6C1E0-0194-3736-B688-2BA7588238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6984" y="1872672"/>
            <a:ext cx="2538760" cy="3112655"/>
          </a:xfrm>
          <a:prstGeom prst="rect">
            <a:avLst/>
          </a:prstGeom>
        </p:spPr>
      </p:pic>
    </p:spTree>
    <p:extLst>
      <p:ext uri="{BB962C8B-B14F-4D97-AF65-F5344CB8AC3E}">
        <p14:creationId xmlns:p14="http://schemas.microsoft.com/office/powerpoint/2010/main" val="3336024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4703E-1BAF-8A62-D729-E561A97E6D7A}"/>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C1B9B55F-C929-3D3F-F952-E74EE8539871}"/>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7C761EAF-D4F6-F6AA-419C-97A4A9BFB104}"/>
              </a:ext>
            </a:extLst>
          </p:cNvPr>
          <p:cNvSpPr>
            <a:spLocks noGrp="1"/>
          </p:cNvSpPr>
          <p:nvPr>
            <p:ph type="title"/>
          </p:nvPr>
        </p:nvSpPr>
        <p:spPr>
          <a:xfrm>
            <a:off x="1295054" y="1956002"/>
            <a:ext cx="11360800" cy="763600"/>
          </a:xfrm>
        </p:spPr>
        <p:txBody>
          <a:bodyPr>
            <a:normAutofit fontScale="90000"/>
          </a:bodyPr>
          <a:lstStyle/>
          <a:p>
            <a:pPr fontAlgn="base">
              <a:spcBef>
                <a:spcPts val="600"/>
              </a:spcBef>
              <a:spcAft>
                <a:spcPts val="600"/>
              </a:spcAft>
            </a:pPr>
            <a:r>
              <a:rPr lang="fi-FI" sz="4400" dirty="0">
                <a:solidFill>
                  <a:srgbClr val="000000"/>
                </a:solidFill>
                <a:latin typeface="Calibri" panose="020F0502020204030204" pitchFamily="34" charset="0"/>
              </a:rPr>
              <a:t>8. Muut asiat</a:t>
            </a:r>
            <a:endParaRPr lang="fi-FI" sz="44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623095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655272" y="1956002"/>
            <a:ext cx="9252873" cy="1472998"/>
          </a:xfrm>
        </p:spPr>
        <p:txBody>
          <a:bodyPr>
            <a:normAutofit fontScale="90000"/>
          </a:bodyPr>
          <a:lstStyle/>
          <a:p>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9. </a:t>
            </a:r>
            <a:r>
              <a:rPr lang="fi-FI" sz="4400" dirty="0">
                <a:solidFill>
                  <a:srgbClr val="000000"/>
                </a:solidFill>
                <a:cs typeface="Arial" panose="020B0604020202020204" pitchFamily="34" charset="0"/>
              </a:rPr>
              <a:t>Seuraava palautekokous ja loppukierros</a:t>
            </a:r>
            <a:endParaRPr lang="fi-FI" dirty="0"/>
          </a:p>
        </p:txBody>
      </p:sp>
    </p:spTree>
    <p:extLst>
      <p:ext uri="{BB962C8B-B14F-4D97-AF65-F5344CB8AC3E}">
        <p14:creationId xmlns:p14="http://schemas.microsoft.com/office/powerpoint/2010/main" val="367124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3AAA0-94B7-23AC-6223-D04239FE2322}"/>
            </a:ext>
          </a:extLst>
        </p:cNvPr>
        <p:cNvGrpSpPr/>
        <p:nvPr/>
      </p:nvGrpSpPr>
      <p:grpSpPr>
        <a:xfrm>
          <a:off x="0" y="0"/>
          <a:ext cx="0" cy="0"/>
          <a:chOff x="0" y="0"/>
          <a:chExt cx="0" cy="0"/>
        </a:xfrm>
      </p:grpSpPr>
      <p:sp>
        <p:nvSpPr>
          <p:cNvPr id="2" name="Suorakulmio 1">
            <a:extLst>
              <a:ext uri="{FF2B5EF4-FFF2-40B4-BE49-F238E27FC236}">
                <a16:creationId xmlns:a16="http://schemas.microsoft.com/office/drawing/2014/main" id="{9DAF48E8-6BB6-DF69-87E9-DC547F3EBE34}"/>
              </a:ext>
            </a:extLst>
          </p:cNvPr>
          <p:cNvSpPr/>
          <p:nvPr/>
        </p:nvSpPr>
        <p:spPr>
          <a:xfrm>
            <a:off x="914400" y="1057275"/>
            <a:ext cx="11166088" cy="5463034"/>
          </a:xfrm>
          <a:prstGeom prst="rect">
            <a:avLst/>
          </a:prstGeom>
        </p:spPr>
        <p:txBody>
          <a:bodyPr wrap="square">
            <a:spAutoFit/>
          </a:bodyPr>
          <a:lstStyle/>
          <a:p>
            <a:pPr fontAlgn="base"/>
            <a:r>
              <a:rPr lang="fi-FI" sz="1600" dirty="0">
                <a:solidFill>
                  <a:srgbClr val="000000"/>
                </a:solidFill>
                <a:latin typeface="Calibri" panose="020F0502020204030204" pitchFamily="34" charset="0"/>
              </a:rPr>
              <a:t> </a:t>
            </a:r>
            <a:r>
              <a:rPr lang="fi-FI" sz="2400" dirty="0">
                <a:solidFill>
                  <a:srgbClr val="000000"/>
                </a:solidFill>
                <a:latin typeface="Calibri" panose="020F0502020204030204" pitchFamily="34" charset="0"/>
              </a:rPr>
              <a:t>1. Tervetuloa ja lyhyt esittäytymiskierros</a:t>
            </a:r>
          </a:p>
          <a:p>
            <a:pPr fontAlgn="base">
              <a:spcBef>
                <a:spcPts val="600"/>
              </a:spcBef>
              <a:spcAft>
                <a:spcPts val="600"/>
              </a:spcAft>
            </a:pPr>
            <a:r>
              <a:rPr lang="fi-FI" sz="2400" dirty="0">
                <a:solidFill>
                  <a:srgbClr val="000000"/>
                </a:solidFill>
                <a:latin typeface="Calibri" panose="020F0502020204030204" pitchFamily="34" charset="0"/>
              </a:rPr>
              <a:t>2. Kuulumiskierros</a:t>
            </a:r>
          </a:p>
          <a:p>
            <a:pPr fontAlgn="base">
              <a:spcBef>
                <a:spcPts val="600"/>
              </a:spcBef>
              <a:spcAft>
                <a:spcPts val="600"/>
              </a:spcAft>
            </a:pPr>
            <a:r>
              <a:rPr lang="fi-FI" sz="2400" dirty="0">
                <a:solidFill>
                  <a:srgbClr val="FF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a:t>
            </a:r>
            <a:r>
              <a:rPr lang="fi-FI" sz="2400" dirty="0">
                <a:solidFill>
                  <a:srgbClr val="FF0000"/>
                </a:solidFill>
                <a:effectLst/>
                <a:highlight>
                  <a:srgbClr val="FFFF00"/>
                </a:highlight>
                <a:latin typeface="Calibri" panose="020F0502020204030204" pitchFamily="34" charset="0"/>
                <a:ea typeface="Times New Roman" panose="02020603050405020304" pitchFamily="18" charset="0"/>
                <a:cs typeface="Aptos" panose="020B0004020202020204" pitchFamily="34" charset="0"/>
              </a:rPr>
              <a:t> </a:t>
            </a:r>
            <a:r>
              <a:rPr lang="fi-FI" sz="2400" dirty="0">
                <a:solidFill>
                  <a:srgbClr val="FF0000"/>
                </a:solidFill>
                <a:effectLst/>
                <a:highlight>
                  <a:srgbClr val="FFFF00"/>
                </a:highlight>
                <a:ea typeface="Times New Roman" panose="02020603050405020304" pitchFamily="18" charset="0"/>
                <a:cs typeface="Aptos" panose="020B0004020202020204" pitchFamily="34" charset="0"/>
              </a:rPr>
              <a:t>Kaikukortin haltijan kommentit/ajatukset Kaikukortista</a:t>
            </a:r>
            <a:endParaRPr lang="fi-FI" sz="2400" dirty="0">
              <a:solidFill>
                <a:srgbClr val="FF0000"/>
              </a:solidFill>
              <a:highlight>
                <a:srgbClr val="FFFF00"/>
              </a:highligh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3. Tilastoja: jaetut Kaikukortit ja Kaikukortin käyttö alueella</a:t>
            </a:r>
            <a:endParaRPr lang="fi-FI" sz="2400" b="0" i="0" dirty="0">
              <a:solidFill>
                <a:srgbClr val="000000"/>
              </a:solidFill>
              <a:effectLst/>
              <a:latin typeface="Calibri" panose="020F0502020204030204" pitchFamily="34" charset="0"/>
            </a:endParaRPr>
          </a:p>
          <a:p>
            <a:pPr fontAlgn="base">
              <a:spcBef>
                <a:spcPts val="600"/>
              </a:spcBef>
              <a:spcAft>
                <a:spcPts val="600"/>
              </a:spcAft>
            </a:pPr>
            <a:r>
              <a:rPr lang="fi-FI" sz="2400" dirty="0">
                <a:solidFill>
                  <a:srgbClr val="000000"/>
                </a:solidFill>
                <a:latin typeface="Calibri" panose="020F0502020204030204" pitchFamily="34" charset="0"/>
              </a:rPr>
              <a:t>4. Viestinnästä</a:t>
            </a:r>
          </a:p>
          <a:p>
            <a:pPr fontAlgn="base">
              <a:spcBef>
                <a:spcPts val="600"/>
              </a:spcBef>
              <a:spcAft>
                <a:spcPts val="600"/>
              </a:spcAft>
            </a:pPr>
            <a:r>
              <a:rPr lang="fi-FI" sz="2400" dirty="0">
                <a:solidFill>
                  <a:srgbClr val="000000"/>
                </a:solidFill>
                <a:latin typeface="Calibri" panose="020F0502020204030204" pitchFamily="34" charset="0"/>
              </a:rPr>
              <a:t>5. Keskustelu mahdollisista uusista kortinjakajatahoista </a:t>
            </a:r>
          </a:p>
          <a:p>
            <a:pPr fontAlgn="base">
              <a:spcBef>
                <a:spcPts val="600"/>
              </a:spcBef>
              <a:spcAft>
                <a:spcPts val="600"/>
              </a:spcAft>
            </a:pPr>
            <a:r>
              <a:rPr lang="fi-FI" sz="2400" dirty="0">
                <a:solidFill>
                  <a:srgbClr val="000000"/>
                </a:solidFill>
                <a:latin typeface="Calibri" panose="020F0502020204030204" pitchFamily="34" charset="0"/>
              </a:rPr>
              <a:t>6. Nykyisten kumppaneiden halukkuus jatkaa toiminnassa seuraavana vuonna</a:t>
            </a:r>
          </a:p>
          <a:p>
            <a:pPr fontAlgn="base">
              <a:spcBef>
                <a:spcPts val="600"/>
              </a:spcBef>
              <a:spcAft>
                <a:spcPts val="600"/>
              </a:spcAft>
            </a:pPr>
            <a:r>
              <a:rPr lang="fi-FI" sz="2400" dirty="0">
                <a:solidFill>
                  <a:srgbClr val="000000"/>
                </a:solidFill>
                <a:latin typeface="Calibri" panose="020F0502020204030204" pitchFamily="34" charset="0"/>
              </a:rPr>
              <a:t>7. Kaikukortti valtakunnallisesti: Kaikukortin tukipalvelun kuulumisia + Kaikukanta ja </a:t>
            </a:r>
            <a:r>
              <a:rPr lang="fi-FI" sz="2400" dirty="0" err="1">
                <a:solidFill>
                  <a:srgbClr val="000000"/>
                </a:solidFill>
                <a:latin typeface="Calibri" panose="020F0502020204030204" pitchFamily="34" charset="0"/>
              </a:rPr>
              <a:t>mobiiliKaikukortti</a:t>
            </a:r>
            <a:r>
              <a:rPr lang="fi-FI" sz="2400" dirty="0">
                <a:solidFill>
                  <a:srgbClr val="000000"/>
                </a:solidFill>
                <a:latin typeface="Calibri" panose="020F0502020204030204" pitchFamily="34" charset="0"/>
              </a:rPr>
              <a:t> </a:t>
            </a:r>
            <a:endParaRPr lang="fi-FI" sz="2400" dirty="0">
              <a:ea typeface="Aptos" panose="020B0004020202020204" pitchFamily="34" charset="0"/>
              <a:cs typeface="Aptos" panose="020B0004020202020204" pitchFamily="34" charset="0"/>
            </a:endParaRPr>
          </a:p>
          <a:p>
            <a:pPr fontAlgn="base">
              <a:spcBef>
                <a:spcPts val="600"/>
              </a:spcBef>
              <a:spcAft>
                <a:spcPts val="600"/>
              </a:spcAft>
            </a:pPr>
            <a:r>
              <a:rPr lang="fi-FI" sz="2400" dirty="0">
                <a:effectLst/>
                <a:ea typeface="Aptos" panose="020B0004020202020204" pitchFamily="34" charset="0"/>
                <a:cs typeface="Aptos" panose="020B0004020202020204" pitchFamily="34" charset="0"/>
              </a:rPr>
              <a:t>8. </a:t>
            </a:r>
            <a:r>
              <a:rPr lang="fi-FI" sz="2400" dirty="0">
                <a:solidFill>
                  <a:srgbClr val="000000"/>
                </a:solidFill>
                <a:latin typeface="Calibri" panose="020F0502020204030204" pitchFamily="34" charset="0"/>
              </a:rPr>
              <a:t>Muut asiat </a:t>
            </a:r>
          </a:p>
          <a:p>
            <a:pPr fontAlgn="base">
              <a:spcBef>
                <a:spcPts val="600"/>
              </a:spcBef>
              <a:spcAft>
                <a:spcPts val="600"/>
              </a:spcAft>
            </a:pPr>
            <a:r>
              <a:rPr lang="fi-FI" sz="2400" dirty="0">
                <a:solidFill>
                  <a:srgbClr val="000000"/>
                </a:solidFill>
                <a:latin typeface="Calibri" panose="020F0502020204030204" pitchFamily="34" charset="0"/>
              </a:rPr>
              <a:t>9. </a:t>
            </a:r>
            <a:r>
              <a:rPr lang="fi-FI" sz="2400" dirty="0">
                <a:solidFill>
                  <a:srgbClr val="000000"/>
                </a:solidFill>
                <a:cs typeface="Arial" panose="020B0604020202020204" pitchFamily="34" charset="0"/>
              </a:rPr>
              <a:t>Seuraava palautekokous ja loppukierros</a:t>
            </a:r>
            <a:endParaRPr lang="fi-FI" sz="2400" b="0" i="0" dirty="0">
              <a:solidFill>
                <a:srgbClr val="000000"/>
              </a:solidFill>
              <a:effectLst/>
              <a:latin typeface="Segoe UI" panose="020B0502040204020203" pitchFamily="34" charset="0"/>
            </a:endParaRPr>
          </a:p>
        </p:txBody>
      </p:sp>
      <p:pic>
        <p:nvPicPr>
          <p:cNvPr id="3" name="Shape 315">
            <a:extLst>
              <a:ext uri="{FF2B5EF4-FFF2-40B4-BE49-F238E27FC236}">
                <a16:creationId xmlns:a16="http://schemas.microsoft.com/office/drawing/2014/main" id="{5AEC1B11-145F-2D92-023D-826D1F949FD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
            <a:extLst>
              <a:ext uri="{FF2B5EF4-FFF2-40B4-BE49-F238E27FC236}">
                <a16:creationId xmlns:a16="http://schemas.microsoft.com/office/drawing/2014/main" id="{BD18261B-B5C5-D726-53ED-074AD8543D41}"/>
              </a:ext>
            </a:extLst>
          </p:cNvPr>
          <p:cNvSpPr txBox="1">
            <a:spLocks/>
          </p:cNvSpPr>
          <p:nvPr/>
        </p:nvSpPr>
        <p:spPr>
          <a:xfrm>
            <a:off x="1504950" y="269768"/>
            <a:ext cx="8302625" cy="6515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Calibri" panose="020F0502020204030204" pitchFamily="34" charset="0"/>
              </a:rPr>
              <a:t>PALAUTEKOKOUS pp.kk.2025 klo</a:t>
            </a:r>
            <a:endParaRPr lang="fi-FI" dirty="0"/>
          </a:p>
        </p:txBody>
      </p:sp>
    </p:spTree>
    <p:extLst>
      <p:ext uri="{BB962C8B-B14F-4D97-AF65-F5344CB8AC3E}">
        <p14:creationId xmlns:p14="http://schemas.microsoft.com/office/powerpoint/2010/main" val="343250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3BECC54E-3F40-AAAA-B038-86ADD90A1622}"/>
              </a:ext>
            </a:extLst>
          </p:cNvPr>
          <p:cNvSpPr txBox="1"/>
          <p:nvPr/>
        </p:nvSpPr>
        <p:spPr>
          <a:xfrm>
            <a:off x="1496290" y="2056686"/>
            <a:ext cx="10196947" cy="4801314"/>
          </a:xfrm>
          <a:prstGeom prst="rect">
            <a:avLst/>
          </a:prstGeom>
          <a:noFill/>
        </p:spPr>
        <p:txBody>
          <a:bodyPr wrap="square">
            <a:spAutoFit/>
          </a:bodyPr>
          <a:lstStyle/>
          <a:p>
            <a:r>
              <a:rPr lang="fi-FI" sz="1800" b="1" dirty="0"/>
              <a:t>Yleisiä tukikysymyksiä kaikille: </a:t>
            </a:r>
          </a:p>
          <a:p>
            <a:pPr marL="285750" indent="-285750">
              <a:buFont typeface="Arial" panose="020B0604020202020204" pitchFamily="34" charset="0"/>
              <a:buChar char="•"/>
            </a:pPr>
            <a:r>
              <a:rPr lang="fi-FI" sz="1800" dirty="0"/>
              <a:t>Millaista palautetta kortti on saanut?</a:t>
            </a:r>
          </a:p>
          <a:p>
            <a:pPr marL="285750" indent="-285750">
              <a:buFont typeface="Arial" panose="020B0604020202020204" pitchFamily="34" charset="0"/>
              <a:buChar char="•"/>
            </a:pPr>
            <a:r>
              <a:rPr lang="fi-FI" sz="1800" dirty="0"/>
              <a:t>Millaiseksi kortti koetaan työvälineenä?</a:t>
            </a:r>
          </a:p>
          <a:p>
            <a:pPr marL="285750" indent="-285750">
              <a:buFont typeface="Arial" panose="020B0604020202020204" pitchFamily="34" charset="0"/>
              <a:buChar char="•"/>
            </a:pPr>
            <a:r>
              <a:rPr lang="fi-FI" sz="1800" dirty="0"/>
              <a:t>Ovatko ohjeet selkeät ja riittävät?</a:t>
            </a:r>
          </a:p>
          <a:p>
            <a:r>
              <a:rPr lang="fi-FI" sz="1800" b="1" dirty="0"/>
              <a:t>Kysymyksiä kortinjakajille:</a:t>
            </a:r>
          </a:p>
          <a:p>
            <a:pPr marL="285750" indent="-285750">
              <a:buFont typeface="Arial" panose="020B0604020202020204" pitchFamily="34" charset="0"/>
              <a:buChar char="•"/>
            </a:pPr>
            <a:r>
              <a:rPr lang="fi-FI" sz="1800" dirty="0"/>
              <a:t>Onko tullut ajatuksia tai kokemuksia siitä, miten kortinhaltijoita innostetaan kortin käyttöön?</a:t>
            </a:r>
          </a:p>
          <a:p>
            <a:pPr marL="285750" indent="-285750">
              <a:buFont typeface="Arial" panose="020B0604020202020204" pitchFamily="34" charset="0"/>
              <a:buChar char="•"/>
            </a:pPr>
            <a:r>
              <a:rPr lang="fi-FI" dirty="0"/>
              <a:t>Oletteko jalkautuneet yhdessä osallistumaan yhteisön kortin kanssa?</a:t>
            </a:r>
          </a:p>
          <a:p>
            <a:pPr marL="285750" indent="-285750">
              <a:buFont typeface="Arial" panose="020B0604020202020204" pitchFamily="34" charset="0"/>
              <a:buChar char="•"/>
            </a:pPr>
            <a:r>
              <a:rPr lang="fi-FI" sz="1800" dirty="0"/>
              <a:t>Kaipaavatko työntekijät lisää vinkkejä kortin käyttämiseen esim. ryhmätilanteissa?</a:t>
            </a:r>
          </a:p>
          <a:p>
            <a:r>
              <a:rPr lang="fi-FI" sz="1800" b="1" dirty="0"/>
              <a:t>Kysymyksiä Kaikukortti-kohteille</a:t>
            </a:r>
          </a:p>
          <a:p>
            <a:pPr marL="285750" indent="-285750">
              <a:buFont typeface="Arial" panose="020B0604020202020204" pitchFamily="34" charset="0"/>
              <a:buChar char="•"/>
            </a:pPr>
            <a:r>
              <a:rPr lang="fi-FI" sz="1800" dirty="0"/>
              <a:t>Miten käytön rekisteröinti sujuu? </a:t>
            </a:r>
          </a:p>
          <a:p>
            <a:pPr marL="285750" indent="-285750">
              <a:buFont typeface="Arial" panose="020B0604020202020204" pitchFamily="34" charset="0"/>
              <a:buChar char="•"/>
            </a:pPr>
            <a:r>
              <a:rPr lang="fi-FI" sz="1800" dirty="0"/>
              <a:t>Onko Kaikukortti-asiakkaiden yläraja tullut täyteen? </a:t>
            </a:r>
            <a:br>
              <a:rPr lang="fi-FI" sz="1800" dirty="0"/>
            </a:br>
            <a:r>
              <a:rPr lang="fi-FI" sz="1800" dirty="0"/>
              <a:t>Pitääkö tarjota paljon ”ei-</a:t>
            </a:r>
            <a:r>
              <a:rPr lang="fi-FI" sz="1800" dirty="0" err="1"/>
              <a:t>oota</a:t>
            </a:r>
            <a:r>
              <a:rPr lang="fi-FI" sz="1800" dirty="0"/>
              <a:t>”?  </a:t>
            </a:r>
          </a:p>
          <a:p>
            <a:pPr marL="285750" indent="-285750">
              <a:buFont typeface="Arial" panose="020B0604020202020204" pitchFamily="34" charset="0"/>
              <a:buChar char="•"/>
            </a:pPr>
            <a:endParaRPr lang="fi-FI" dirty="0"/>
          </a:p>
          <a:p>
            <a:r>
              <a:rPr lang="fi-FI" sz="1800" b="1" dirty="0"/>
              <a:t>Muuta mieless</a:t>
            </a:r>
            <a:r>
              <a:rPr lang="fi-FI" b="1" dirty="0"/>
              <a:t>ä olevaa? </a:t>
            </a:r>
          </a:p>
          <a:p>
            <a:endParaRPr lang="fi-FI" sz="1800" dirty="0">
              <a:solidFill>
                <a:srgbClr val="FF0000"/>
              </a:solidFill>
            </a:endParaRPr>
          </a:p>
          <a:p>
            <a:r>
              <a:rPr lang="fi-FI" b="1" dirty="0">
                <a:solidFill>
                  <a:srgbClr val="FF0000"/>
                </a:solidFill>
                <a:highlight>
                  <a:srgbClr val="FFFF00"/>
                </a:highlight>
                <a:latin typeface="Calibri" panose="020F0502020204030204" pitchFamily="34" charset="0"/>
                <a:ea typeface="Times New Roman" panose="02020603050405020304" pitchFamily="18" charset="0"/>
                <a:cs typeface="Aptos" panose="020B0004020202020204" pitchFamily="34" charset="0"/>
              </a:rPr>
              <a:t>BONUS: </a:t>
            </a:r>
            <a:r>
              <a:rPr lang="fi-FI" dirty="0">
                <a:solidFill>
                  <a:srgbClr val="FF0000"/>
                </a:solidFill>
                <a:highlight>
                  <a:srgbClr val="FFFF00"/>
                </a:highlight>
                <a:ea typeface="Times New Roman" panose="02020603050405020304" pitchFamily="18" charset="0"/>
                <a:cs typeface="Aptos" panose="020B0004020202020204" pitchFamily="34" charset="0"/>
              </a:rPr>
              <a:t>Kaikukortin haltijan kommentit/ajatukset Kaikukortista?</a:t>
            </a:r>
            <a:endParaRPr lang="fi-FI" dirty="0">
              <a:solidFill>
                <a:srgbClr val="FF0000"/>
              </a:solidFill>
              <a:highlight>
                <a:srgbClr val="FFFF00"/>
              </a:highlight>
              <a:latin typeface="Calibri" panose="020F0502020204030204" pitchFamily="34" charset="0"/>
            </a:endParaRPr>
          </a:p>
          <a:p>
            <a:endParaRPr lang="fi-FI" sz="1800" dirty="0">
              <a:solidFill>
                <a:srgbClr val="FF0000"/>
              </a:solidFill>
            </a:endParaRPr>
          </a:p>
        </p:txBody>
      </p:sp>
      <p:sp>
        <p:nvSpPr>
          <p:cNvPr id="4" name="Title 2">
            <a:extLst>
              <a:ext uri="{FF2B5EF4-FFF2-40B4-BE49-F238E27FC236}">
                <a16:creationId xmlns:a16="http://schemas.microsoft.com/office/drawing/2014/main" id="{1DB17CCC-95B2-D39D-26FF-733CF421A239}"/>
              </a:ext>
            </a:extLst>
          </p:cNvPr>
          <p:cNvSpPr txBox="1">
            <a:spLocks/>
          </p:cNvSpPr>
          <p:nvPr/>
        </p:nvSpPr>
        <p:spPr>
          <a:xfrm>
            <a:off x="2326397" y="581564"/>
            <a:ext cx="8424730" cy="8685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t>2. </a:t>
            </a:r>
            <a:r>
              <a:rPr lang="fi-FI" dirty="0">
                <a:solidFill>
                  <a:srgbClr val="000000"/>
                </a:solidFill>
                <a:cs typeface="Arial" panose="020B0604020202020204" pitchFamily="34" charset="0"/>
              </a:rPr>
              <a:t>Yleinen kuulumis- ja tunnelmakierros</a:t>
            </a:r>
            <a:endParaRPr lang="fi-FI" dirty="0"/>
          </a:p>
        </p:txBody>
      </p:sp>
      <p:pic>
        <p:nvPicPr>
          <p:cNvPr id="5" name="Shape 315">
            <a:extLst>
              <a:ext uri="{FF2B5EF4-FFF2-40B4-BE49-F238E27FC236}">
                <a16:creationId xmlns:a16="http://schemas.microsoft.com/office/drawing/2014/main" id="{9E845749-1ABC-348A-803C-1CD6E85A113C}"/>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95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315">
            <a:extLst>
              <a:ext uri="{FF2B5EF4-FFF2-40B4-BE49-F238E27FC236}">
                <a16:creationId xmlns:a16="http://schemas.microsoft.com/office/drawing/2014/main" id="{4A1315DC-40BC-4A11-8357-48B106B97F88}"/>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53B1546-AA46-440A-8707-827C7AF5C335}"/>
              </a:ext>
            </a:extLst>
          </p:cNvPr>
          <p:cNvSpPr>
            <a:spLocks noGrp="1"/>
          </p:cNvSpPr>
          <p:nvPr>
            <p:ph type="title"/>
          </p:nvPr>
        </p:nvSpPr>
        <p:spPr>
          <a:xfrm>
            <a:off x="1742036" y="2113019"/>
            <a:ext cx="8707928" cy="2495925"/>
          </a:xfrm>
        </p:spPr>
        <p:txBody>
          <a:bodyPr>
            <a:normAutofit/>
          </a:bodyPr>
          <a:lstStyle/>
          <a:p>
            <a:r>
              <a:rPr lang="fi-FI" sz="4400" dirty="0">
                <a:solidFill>
                  <a:srgbClr val="000000"/>
                </a:solidFill>
                <a:latin typeface="Calibri" panose="020F0502020204030204" pitchFamily="34" charset="0"/>
                <a:ea typeface="+mn-ea"/>
                <a:cs typeface="+mn-cs"/>
              </a:rPr>
              <a:t>3.</a:t>
            </a:r>
            <a:r>
              <a:rPr lang="fi-FI" sz="4400" dirty="0">
                <a:solidFill>
                  <a:srgbClr val="000000"/>
                </a:solidFill>
                <a:latin typeface="Calibri" panose="020F0502020204030204" pitchFamily="34" charset="0"/>
              </a:rPr>
              <a:t> Tilastoja: jaetut Kaikukortit ja </a:t>
            </a:r>
            <a:br>
              <a:rPr lang="fi-FI" sz="4400" dirty="0">
                <a:solidFill>
                  <a:srgbClr val="000000"/>
                </a:solidFill>
                <a:latin typeface="Calibri" panose="020F0502020204030204" pitchFamily="34" charset="0"/>
              </a:rPr>
            </a:br>
            <a:r>
              <a:rPr lang="fi-FI" sz="4400" dirty="0">
                <a:solidFill>
                  <a:srgbClr val="000000"/>
                </a:solidFill>
                <a:latin typeface="Calibri" panose="020F0502020204030204" pitchFamily="34" charset="0"/>
              </a:rPr>
              <a:t>Kaikukortin käyttö alueella</a:t>
            </a:r>
            <a:endParaRPr lang="fi-FI" dirty="0"/>
          </a:p>
        </p:txBody>
      </p:sp>
    </p:spTree>
    <p:extLst>
      <p:ext uri="{BB962C8B-B14F-4D97-AF65-F5344CB8AC3E}">
        <p14:creationId xmlns:p14="http://schemas.microsoft.com/office/powerpoint/2010/main" val="261766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4D99B-698B-D760-8B31-313C57686ABF}"/>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F93471C2-D557-E818-FAAB-5A9878DFC0E4}"/>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B396500E-CE29-8DDA-69F7-FE84B7A11605}"/>
              </a:ext>
            </a:extLst>
          </p:cNvPr>
          <p:cNvSpPr>
            <a:spLocks noGrp="1"/>
          </p:cNvSpPr>
          <p:nvPr>
            <p:ph type="title"/>
          </p:nvPr>
        </p:nvSpPr>
        <p:spPr>
          <a:xfrm>
            <a:off x="1295054" y="1956002"/>
            <a:ext cx="11360800" cy="763600"/>
          </a:xfrm>
        </p:spPr>
        <p:txBody>
          <a:bodyPr>
            <a:normAutofit/>
          </a:bodyPr>
          <a:lstStyle/>
          <a:p>
            <a:r>
              <a:rPr lang="fi-FI" sz="4400" dirty="0">
                <a:solidFill>
                  <a:srgbClr val="000000"/>
                </a:solidFill>
                <a:latin typeface="Calibri" panose="020F0502020204030204" pitchFamily="34" charset="0"/>
              </a:rPr>
              <a:t>4. Viestinnästä</a:t>
            </a:r>
            <a:endParaRPr lang="fi-FI" dirty="0"/>
          </a:p>
        </p:txBody>
      </p:sp>
    </p:spTree>
    <p:extLst>
      <p:ext uri="{BB962C8B-B14F-4D97-AF65-F5344CB8AC3E}">
        <p14:creationId xmlns:p14="http://schemas.microsoft.com/office/powerpoint/2010/main" val="207954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20EE0-96AE-6C08-E4A0-E9848C30FA53}"/>
            </a:ext>
          </a:extLst>
        </p:cNvPr>
        <p:cNvGrpSpPr/>
        <p:nvPr/>
      </p:nvGrpSpPr>
      <p:grpSpPr>
        <a:xfrm>
          <a:off x="0" y="0"/>
          <a:ext cx="0" cy="0"/>
          <a:chOff x="0" y="0"/>
          <a:chExt cx="0" cy="0"/>
        </a:xfrm>
      </p:grpSpPr>
      <p:pic>
        <p:nvPicPr>
          <p:cNvPr id="7" name="Shape 315">
            <a:extLst>
              <a:ext uri="{FF2B5EF4-FFF2-40B4-BE49-F238E27FC236}">
                <a16:creationId xmlns:a16="http://schemas.microsoft.com/office/drawing/2014/main" id="{DA69E274-86ED-074B-71CF-22933EFCBCFB}"/>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989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a:extLst>
              <a:ext uri="{FF2B5EF4-FFF2-40B4-BE49-F238E27FC236}">
                <a16:creationId xmlns:a16="http://schemas.microsoft.com/office/drawing/2014/main" id="{21A572EE-5AEA-0AF2-D388-18D16E54FB4C}"/>
              </a:ext>
            </a:extLst>
          </p:cNvPr>
          <p:cNvSpPr>
            <a:spLocks noGrp="1"/>
          </p:cNvSpPr>
          <p:nvPr>
            <p:ph type="title"/>
          </p:nvPr>
        </p:nvSpPr>
        <p:spPr>
          <a:xfrm>
            <a:off x="1295054" y="1956002"/>
            <a:ext cx="11360800" cy="763600"/>
          </a:xfrm>
        </p:spPr>
        <p:txBody>
          <a:bodyPr>
            <a:normAutofit fontScale="90000"/>
          </a:bodyPr>
          <a:lstStyle/>
          <a:p>
            <a:r>
              <a:rPr lang="fi-FI" sz="4400" dirty="0">
                <a:solidFill>
                  <a:srgbClr val="000000"/>
                </a:solidFill>
                <a:latin typeface="Calibri" panose="020F0502020204030204" pitchFamily="34" charset="0"/>
              </a:rPr>
              <a:t>5. Keskustelu mahdollisista uusista kortinjakajatahoista</a:t>
            </a:r>
            <a:endParaRPr lang="fi-FI" dirty="0"/>
          </a:p>
        </p:txBody>
      </p:sp>
    </p:spTree>
    <p:extLst>
      <p:ext uri="{BB962C8B-B14F-4D97-AF65-F5344CB8AC3E}">
        <p14:creationId xmlns:p14="http://schemas.microsoft.com/office/powerpoint/2010/main" val="255696588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87997e-a399-4792-bf62-8ae5425f34e1">
      <Terms xmlns="http://schemas.microsoft.com/office/infopath/2007/PartnerControls"/>
    </lcf76f155ced4ddcb4097134ff3c332f>
    <TaxCatchAll xmlns="f9c1e99c-e606-452d-8bcf-1001e7ebeb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2766DA09AFEA94A9694D45AFA785C17" ma:contentTypeVersion="18" ma:contentTypeDescription="Luo uusi asiakirja." ma:contentTypeScope="" ma:versionID="b45526477802339cf4fc4576b3e3ed7e">
  <xsd:schema xmlns:xsd="http://www.w3.org/2001/XMLSchema" xmlns:xs="http://www.w3.org/2001/XMLSchema" xmlns:p="http://schemas.microsoft.com/office/2006/metadata/properties" xmlns:ns2="b087997e-a399-4792-bf62-8ae5425f34e1" xmlns:ns3="f9c1e99c-e606-452d-8bcf-1001e7ebeb43" targetNamespace="http://schemas.microsoft.com/office/2006/metadata/properties" ma:root="true" ma:fieldsID="d7a39de3c9c5fb26b1d4030fe3eff115" ns2:_="" ns3:_="">
    <xsd:import namespace="b087997e-a399-4792-bf62-8ae5425f34e1"/>
    <xsd:import namespace="f9c1e99c-e606-452d-8bcf-1001e7ebeb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7997e-a399-4792-bf62-8ae5425f3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05be70b-7e63-479c-93ef-9a52c36b2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c1e99c-e606-452d-8bcf-1001e7ebeb43"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119f20f1-7cf4-4815-a41f-80207f32a9d6}" ma:internalName="TaxCatchAll" ma:showField="CatchAllData" ma:web="f9c1e99c-e606-452d-8bcf-1001e7ebe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647A29-0ECC-4B74-BBD2-C8B4CBF4656D}">
  <ds:schemaRefs>
    <ds:schemaRef ds:uri="http://schemas.microsoft.com/office/2006/metadata/properties"/>
    <ds:schemaRef ds:uri="http://schemas.microsoft.com/office/infopath/2007/PartnerControls"/>
    <ds:schemaRef ds:uri="b087997e-a399-4792-bf62-8ae5425f34e1"/>
    <ds:schemaRef ds:uri="f9c1e99c-e606-452d-8bcf-1001e7ebeb43"/>
  </ds:schemaRefs>
</ds:datastoreItem>
</file>

<file path=customXml/itemProps2.xml><?xml version="1.0" encoding="utf-8"?>
<ds:datastoreItem xmlns:ds="http://schemas.openxmlformats.org/officeDocument/2006/customXml" ds:itemID="{C483CF3C-AA18-4F4F-9ACF-87140350147B}">
  <ds:schemaRefs>
    <ds:schemaRef ds:uri="http://schemas.microsoft.com/sharepoint/v3/contenttype/forms"/>
  </ds:schemaRefs>
</ds:datastoreItem>
</file>

<file path=customXml/itemProps3.xml><?xml version="1.0" encoding="utf-8"?>
<ds:datastoreItem xmlns:ds="http://schemas.openxmlformats.org/officeDocument/2006/customXml" ds:itemID="{6BF331CF-9155-47CB-8C25-BE0ED7E09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7997e-a399-4792-bf62-8ae5425f34e1"/>
    <ds:schemaRef ds:uri="f9c1e99c-e606-452d-8bcf-1001e7ebeb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TotalTime>
  <Words>3056</Words>
  <Application>Microsoft Office PowerPoint</Application>
  <PresentationFormat>Laajakuva</PresentationFormat>
  <Paragraphs>294</Paragraphs>
  <Slides>45</Slides>
  <Notes>34</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45</vt:i4>
      </vt:variant>
    </vt:vector>
  </HeadingPairs>
  <TitlesOfParts>
    <vt:vector size="57" baseType="lpstr">
      <vt:lpstr>MS PGothic</vt:lpstr>
      <vt:lpstr>SimSun</vt:lpstr>
      <vt:lpstr>Aptos</vt:lpstr>
      <vt:lpstr>Aptos Display</vt:lpstr>
      <vt:lpstr>Arial</vt:lpstr>
      <vt:lpstr>Calibri</vt:lpstr>
      <vt:lpstr>Open Sans</vt:lpstr>
      <vt:lpstr>Segoe UI</vt:lpstr>
      <vt:lpstr>Symbol</vt:lpstr>
      <vt:lpstr>Times New Roman</vt:lpstr>
      <vt:lpstr>Verdana</vt:lpstr>
      <vt:lpstr>Office-teema</vt:lpstr>
      <vt:lpstr>PowerPoint-esitys</vt:lpstr>
      <vt:lpstr>Ohjeita</vt:lpstr>
      <vt:lpstr>PowerPoint-esitys</vt:lpstr>
      <vt:lpstr>1. Tervetuloa ja lyhyt esittäytymiskierros</vt:lpstr>
      <vt:lpstr>PowerPoint-esitys</vt:lpstr>
      <vt:lpstr>PowerPoint-esitys</vt:lpstr>
      <vt:lpstr>3. Tilastoja: jaetut Kaikukortit ja  Kaikukortin käyttö alueella</vt:lpstr>
      <vt:lpstr>4. Viestinnästä</vt:lpstr>
      <vt:lpstr>5. Keskustelu mahdollisista uusista kortinjakajatahoista</vt:lpstr>
      <vt:lpstr>6. Nykyisten kumppaneiden halukkuus jatkaa toiminnassa seuraavana vuonna </vt:lpstr>
      <vt:lpstr>7. Kaikukortti valtakunnallisesti:  Kaikukortin tukipalvelun kuulumisia + Kaikukanta ja mobiiliKaikukortti </vt:lpstr>
      <vt:lpstr>KAIKUKORTTI VALTAKUNNALLISESTI </vt:lpstr>
      <vt:lpstr>Juhlavuosi</vt:lpstr>
      <vt:lpstr>Kaikukortti maantieteellisesti</vt:lpstr>
      <vt:lpstr>Kaikukortti-pop-up-toiminta</vt:lpstr>
      <vt:lpstr>Uutta Kaikukortti.fi -verkkosivulla</vt:lpstr>
      <vt:lpstr>Vuoden 2025 isot uudistukset: Kaikukanta 2.0 ja Mobiili-Kaikukortti sekä OmaKaiku</vt:lpstr>
      <vt:lpstr>Mobiili-Kaikukortti sekä OmaKaiku: uutta 2025!</vt:lpstr>
      <vt:lpstr>PowerPoint-esitys</vt:lpstr>
      <vt:lpstr>PowerPoint-esitys</vt:lpstr>
      <vt:lpstr>PowerPoint-esitys</vt:lpstr>
      <vt:lpstr>PowerPoint-esitys</vt:lpstr>
      <vt:lpstr>Kaikukanta-uudistus: Kun Kaikukortti jaetaan tai uusitaan </vt:lpstr>
      <vt:lpstr>Kaikukanta-uudistus: Viestintäkanava  1) kohde-asiakas 2)kohde-jakaja 3) jakaja-asiakas</vt:lpstr>
      <vt:lpstr>Uudistettu Kaikukortin valtakunnallinen toimintamalli</vt:lpstr>
      <vt:lpstr>Johdanto</vt:lpstr>
      <vt:lpstr>Toimintamalliin keskeisiä muutoksia</vt:lpstr>
      <vt:lpstr>Kaikukortti-käytännöt vaihtelevat  Kaikukortti-kohteissa</vt:lpstr>
      <vt:lpstr>Mikä on Kaikukanta ja OmaKaiku? 1/2</vt:lpstr>
      <vt:lpstr>Mikä on Kaikukanta ja OmaKaiku? 2/2 </vt:lpstr>
      <vt:lpstr>Mikä tarjonta on Kaikukortin piirissä?  </vt:lpstr>
      <vt:lpstr>Mahdollisuus rajauksiin 1/6 </vt:lpstr>
      <vt:lpstr>Mahdollisuus rajauksiin 2/6  </vt:lpstr>
      <vt:lpstr>Mahdollisuus rajauksiin 3/6 </vt:lpstr>
      <vt:lpstr>Mahdollisuus rajauksiin 4/6 </vt:lpstr>
      <vt:lpstr>Mahdollisuus rajauksiin 5/6</vt:lpstr>
      <vt:lpstr>Mahdollisuus rajauksiin 6/6   </vt:lpstr>
      <vt:lpstr>Yhdenvertaisuus lipunhankinnassa 1/2 </vt:lpstr>
      <vt:lpstr>Yhdenvertaisuus lipunhankinnassa 2/2 </vt:lpstr>
      <vt:lpstr>Kaikukortin valtakunnalliset tilastot</vt:lpstr>
      <vt:lpstr>Kaikukortti.fi-verkkosivuilta löytyy runsaasti tietoa Kaikukortista, esimerkiksi materiaaleja ja ohjeita.​ </vt:lpstr>
      <vt:lpstr>Olkaa yhteydessä meihin!</vt:lpstr>
      <vt:lpstr>Kiitos! </vt:lpstr>
      <vt:lpstr>8. Muut asiat</vt:lpstr>
      <vt:lpstr> 9. Seuraava palautekokous ja loppukierros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 Haataja</dc:creator>
  <cp:lastModifiedBy>Mira Haataja</cp:lastModifiedBy>
  <cp:revision>1</cp:revision>
  <dcterms:created xsi:type="dcterms:W3CDTF">2025-09-03T05:24:09Z</dcterms:created>
  <dcterms:modified xsi:type="dcterms:W3CDTF">2025-10-21T09:46:49Z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0x01010092766DA09AFEA94A9694D45AFA785C17</vt:lpwstr>
  </property>
  <property fmtid="{D5CDD505-2E9C-101B-9397-08002B2CF9AE}" pid="3" name="MediaServiceImageTags">
    <vt:lpwstr/>
  </property>
</Properties>
</file>