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08"/>
  </p:notesMasterIdLst>
  <p:handoutMasterIdLst>
    <p:handoutMasterId r:id="rId109"/>
  </p:handoutMasterIdLst>
  <p:sldIdLst>
    <p:sldId id="259" r:id="rId4"/>
    <p:sldId id="969" r:id="rId5"/>
    <p:sldId id="1222" r:id="rId6"/>
    <p:sldId id="1180" r:id="rId7"/>
    <p:sldId id="1422" r:id="rId8"/>
    <p:sldId id="1060" r:id="rId9"/>
    <p:sldId id="1429" r:id="rId10"/>
    <p:sldId id="1430" r:id="rId11"/>
    <p:sldId id="270" r:id="rId12"/>
    <p:sldId id="1382" r:id="rId13"/>
    <p:sldId id="1432" r:id="rId14"/>
    <p:sldId id="306" r:id="rId15"/>
    <p:sldId id="1424" r:id="rId16"/>
    <p:sldId id="1431" r:id="rId17"/>
    <p:sldId id="287" r:id="rId18"/>
    <p:sldId id="1224" r:id="rId19"/>
    <p:sldId id="1214" r:id="rId20"/>
    <p:sldId id="1216" r:id="rId21"/>
    <p:sldId id="1433" r:id="rId22"/>
    <p:sldId id="1220" r:id="rId23"/>
    <p:sldId id="1221" r:id="rId24"/>
    <p:sldId id="1215" r:id="rId25"/>
    <p:sldId id="812" r:id="rId26"/>
    <p:sldId id="289" r:id="rId27"/>
    <p:sldId id="290" r:id="rId28"/>
    <p:sldId id="291" r:id="rId29"/>
    <p:sldId id="292" r:id="rId30"/>
    <p:sldId id="293" r:id="rId31"/>
    <p:sldId id="294" r:id="rId32"/>
    <p:sldId id="815" r:id="rId33"/>
    <p:sldId id="816" r:id="rId34"/>
    <p:sldId id="817" r:id="rId35"/>
    <p:sldId id="819" r:id="rId36"/>
    <p:sldId id="821" r:id="rId37"/>
    <p:sldId id="822" r:id="rId38"/>
    <p:sldId id="823" r:id="rId39"/>
    <p:sldId id="824" r:id="rId40"/>
    <p:sldId id="825" r:id="rId41"/>
    <p:sldId id="826" r:id="rId42"/>
    <p:sldId id="827" r:id="rId43"/>
    <p:sldId id="828" r:id="rId44"/>
    <p:sldId id="829" r:id="rId45"/>
    <p:sldId id="830" r:id="rId46"/>
    <p:sldId id="831" r:id="rId47"/>
    <p:sldId id="834" r:id="rId48"/>
    <p:sldId id="835" r:id="rId49"/>
    <p:sldId id="836" r:id="rId50"/>
    <p:sldId id="838" r:id="rId51"/>
    <p:sldId id="840" r:id="rId52"/>
    <p:sldId id="845" r:id="rId53"/>
    <p:sldId id="841" r:id="rId54"/>
    <p:sldId id="842" r:id="rId55"/>
    <p:sldId id="843" r:id="rId56"/>
    <p:sldId id="917" r:id="rId57"/>
    <p:sldId id="1384" r:id="rId58"/>
    <p:sldId id="1428" r:id="rId59"/>
    <p:sldId id="926" r:id="rId60"/>
    <p:sldId id="1174" r:id="rId61"/>
    <p:sldId id="1198" r:id="rId62"/>
    <p:sldId id="955" r:id="rId63"/>
    <p:sldId id="958" r:id="rId64"/>
    <p:sldId id="1219" r:id="rId65"/>
    <p:sldId id="1171" r:id="rId66"/>
    <p:sldId id="983" r:id="rId67"/>
    <p:sldId id="603" r:id="rId68"/>
    <p:sldId id="966" r:id="rId69"/>
    <p:sldId id="967" r:id="rId70"/>
    <p:sldId id="1199" r:id="rId71"/>
    <p:sldId id="744" r:id="rId72"/>
    <p:sldId id="991" r:id="rId73"/>
    <p:sldId id="992" r:id="rId74"/>
    <p:sldId id="883" r:id="rId75"/>
    <p:sldId id="880" r:id="rId76"/>
    <p:sldId id="882" r:id="rId77"/>
    <p:sldId id="1212" r:id="rId78"/>
    <p:sldId id="666" r:id="rId79"/>
    <p:sldId id="1175" r:id="rId80"/>
    <p:sldId id="668" r:id="rId81"/>
    <p:sldId id="667" r:id="rId82"/>
    <p:sldId id="985" r:id="rId83"/>
    <p:sldId id="918" r:id="rId84"/>
    <p:sldId id="919" r:id="rId85"/>
    <p:sldId id="1170" r:id="rId86"/>
    <p:sldId id="885" r:id="rId87"/>
    <p:sldId id="1194" r:id="rId88"/>
    <p:sldId id="389" r:id="rId89"/>
    <p:sldId id="1176" r:id="rId90"/>
    <p:sldId id="954" r:id="rId91"/>
    <p:sldId id="1178" r:id="rId92"/>
    <p:sldId id="1179" r:id="rId93"/>
    <p:sldId id="1091" r:id="rId94"/>
    <p:sldId id="970" r:id="rId95"/>
    <p:sldId id="971" r:id="rId96"/>
    <p:sldId id="973" r:id="rId97"/>
    <p:sldId id="974" r:id="rId98"/>
    <p:sldId id="975" r:id="rId99"/>
    <p:sldId id="976" r:id="rId100"/>
    <p:sldId id="947" r:id="rId101"/>
    <p:sldId id="950" r:id="rId102"/>
    <p:sldId id="978" r:id="rId103"/>
    <p:sldId id="979" r:id="rId104"/>
    <p:sldId id="1177" r:id="rId105"/>
    <p:sldId id="953" r:id="rId106"/>
    <p:sldId id="1223" r:id="rId107"/>
  </p:sldIdLst>
  <p:sldSz cx="12192000" cy="6858000"/>
  <p:notesSz cx="6797675" cy="9928225"/>
  <p:defaultTextStyle>
    <a:defPPr>
      <a:defRPr lang="sv-FI"/>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p:defaultTextStyle>
  <p:extLst>
    <p:ext uri="{521415D9-36F7-43E2-AB2F-B90AF26B5E84}">
      <p14:sectionLst xmlns:p14="http://schemas.microsoft.com/office/powerpoint/2010/main">
        <p14:section name="Oletusosa" id="{CD1C2EFA-7B72-4713-9218-2CF68D683493}">
          <p14:sldIdLst>
            <p14:sldId id="259"/>
            <p14:sldId id="969"/>
            <p14:sldId id="1222"/>
            <p14:sldId id="1180"/>
            <p14:sldId id="1422"/>
            <p14:sldId id="1060"/>
            <p14:sldId id="1429"/>
            <p14:sldId id="1430"/>
            <p14:sldId id="270"/>
            <p14:sldId id="1382"/>
            <p14:sldId id="1432"/>
            <p14:sldId id="306"/>
            <p14:sldId id="1424"/>
            <p14:sldId id="1431"/>
            <p14:sldId id="287"/>
            <p14:sldId id="1224"/>
            <p14:sldId id="1214"/>
            <p14:sldId id="1216"/>
            <p14:sldId id="1433"/>
            <p14:sldId id="1220"/>
            <p14:sldId id="1221"/>
            <p14:sldId id="1215"/>
            <p14:sldId id="812"/>
            <p14:sldId id="289"/>
            <p14:sldId id="290"/>
            <p14:sldId id="291"/>
            <p14:sldId id="292"/>
            <p14:sldId id="293"/>
            <p14:sldId id="294"/>
            <p14:sldId id="815"/>
            <p14:sldId id="816"/>
            <p14:sldId id="817"/>
            <p14:sldId id="819"/>
            <p14:sldId id="821"/>
            <p14:sldId id="822"/>
            <p14:sldId id="823"/>
            <p14:sldId id="824"/>
            <p14:sldId id="825"/>
            <p14:sldId id="826"/>
            <p14:sldId id="827"/>
            <p14:sldId id="828"/>
            <p14:sldId id="829"/>
            <p14:sldId id="830"/>
            <p14:sldId id="831"/>
            <p14:sldId id="834"/>
            <p14:sldId id="835"/>
            <p14:sldId id="836"/>
            <p14:sldId id="838"/>
            <p14:sldId id="840"/>
            <p14:sldId id="845"/>
            <p14:sldId id="841"/>
            <p14:sldId id="842"/>
            <p14:sldId id="843"/>
            <p14:sldId id="917"/>
            <p14:sldId id="1384"/>
            <p14:sldId id="1428"/>
            <p14:sldId id="926"/>
            <p14:sldId id="1174"/>
            <p14:sldId id="1198"/>
            <p14:sldId id="955"/>
            <p14:sldId id="958"/>
            <p14:sldId id="1219"/>
            <p14:sldId id="1171"/>
            <p14:sldId id="983"/>
            <p14:sldId id="603"/>
            <p14:sldId id="966"/>
            <p14:sldId id="967"/>
          </p14:sldIdLst>
        </p14:section>
        <p14:section name="Lisätietoja" id="{C174C344-4C5C-4EC9-905F-CC352A3A4F45}">
          <p14:sldIdLst>
            <p14:sldId id="1199"/>
            <p14:sldId id="744"/>
            <p14:sldId id="991"/>
            <p14:sldId id="992"/>
            <p14:sldId id="883"/>
            <p14:sldId id="880"/>
            <p14:sldId id="882"/>
            <p14:sldId id="1212"/>
            <p14:sldId id="666"/>
            <p14:sldId id="1175"/>
            <p14:sldId id="668"/>
            <p14:sldId id="667"/>
            <p14:sldId id="985"/>
            <p14:sldId id="918"/>
            <p14:sldId id="919"/>
            <p14:sldId id="1170"/>
            <p14:sldId id="885"/>
            <p14:sldId id="1194"/>
            <p14:sldId id="389"/>
            <p14:sldId id="1176"/>
            <p14:sldId id="954"/>
            <p14:sldId id="1178"/>
            <p14:sldId id="1179"/>
            <p14:sldId id="1091"/>
            <p14:sldId id="970"/>
            <p14:sldId id="971"/>
            <p14:sldId id="973"/>
            <p14:sldId id="974"/>
            <p14:sldId id="975"/>
            <p14:sldId id="976"/>
            <p14:sldId id="947"/>
            <p14:sldId id="950"/>
            <p14:sldId id="978"/>
            <p14:sldId id="979"/>
            <p14:sldId id="1177"/>
            <p14:sldId id="953"/>
            <p14:sldId id="12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ppo Mallenius" initials="SM" lastIdx="1" clrIdx="0">
    <p:extLst>
      <p:ext uri="{19B8F6BF-5375-455C-9EA6-DF929625EA0E}">
        <p15:presenceInfo xmlns:p15="http://schemas.microsoft.com/office/powerpoint/2012/main" userId="S::seppo.mallenius@cultureforall.fi::4af820bb-0321-4591-911b-79e381fda3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D6FF"/>
    <a:srgbClr val="E7F9FF"/>
    <a:srgbClr val="B9EDFF"/>
    <a:srgbClr val="FEB0C6"/>
    <a:srgbClr val="CEEAB0"/>
    <a:srgbClr val="D4CBDF"/>
    <a:srgbClr val="FEF4FD"/>
    <a:srgbClr val="F9D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AB2E2-6D4B-4566-8103-2038C4FE5963}" v="5" dt="2023-03-20T08:17:32.11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7" d="100"/>
          <a:sy n="67" d="100"/>
        </p:scale>
        <p:origin x="2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commentAuthors" Target="commentAuthors.xml"/><Relationship Id="rId115"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11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Haataja" userId="9f0d74c7-367b-4246-8cff-4a99c7e303f4" providerId="ADAL" clId="{E87AB2E2-6D4B-4566-8103-2038C4FE5963}"/>
    <pc:docChg chg="addSld delSld modSld modSection">
      <pc:chgData name="Mira Haataja" userId="9f0d74c7-367b-4246-8cff-4a99c7e303f4" providerId="ADAL" clId="{E87AB2E2-6D4B-4566-8103-2038C4FE5963}" dt="2023-03-21T07:55:14.939" v="216" actId="20577"/>
      <pc:docMkLst>
        <pc:docMk/>
      </pc:docMkLst>
      <pc:sldChg chg="modSp mod">
        <pc:chgData name="Mira Haataja" userId="9f0d74c7-367b-4246-8cff-4a99c7e303f4" providerId="ADAL" clId="{E87AB2E2-6D4B-4566-8103-2038C4FE5963}" dt="2023-03-16T09:52:03.418" v="4" actId="20577"/>
        <pc:sldMkLst>
          <pc:docMk/>
          <pc:sldMk cId="0" sldId="259"/>
        </pc:sldMkLst>
        <pc:spChg chg="mod">
          <ac:chgData name="Mira Haataja" userId="9f0d74c7-367b-4246-8cff-4a99c7e303f4" providerId="ADAL" clId="{E87AB2E2-6D4B-4566-8103-2038C4FE5963}" dt="2023-03-16T09:52:03.418" v="4" actId="20577"/>
          <ac:spMkLst>
            <pc:docMk/>
            <pc:sldMk cId="0" sldId="259"/>
            <ac:spMk id="105" creationId="{00000000-0000-0000-0000-000000000000}"/>
          </ac:spMkLst>
        </pc:spChg>
      </pc:sldChg>
      <pc:sldChg chg="del">
        <pc:chgData name="Mira Haataja" userId="9f0d74c7-367b-4246-8cff-4a99c7e303f4" providerId="ADAL" clId="{E87AB2E2-6D4B-4566-8103-2038C4FE5963}" dt="2023-03-20T08:10:00.240" v="24" actId="47"/>
        <pc:sldMkLst>
          <pc:docMk/>
          <pc:sldMk cId="3068562917" sldId="269"/>
        </pc:sldMkLst>
      </pc:sldChg>
      <pc:sldChg chg="add">
        <pc:chgData name="Mira Haataja" userId="9f0d74c7-367b-4246-8cff-4a99c7e303f4" providerId="ADAL" clId="{E87AB2E2-6D4B-4566-8103-2038C4FE5963}" dt="2023-03-20T08:10:33.374" v="27"/>
        <pc:sldMkLst>
          <pc:docMk/>
          <pc:sldMk cId="2884573022" sldId="270"/>
        </pc:sldMkLst>
      </pc:sldChg>
      <pc:sldChg chg="add">
        <pc:chgData name="Mira Haataja" userId="9f0d74c7-367b-4246-8cff-4a99c7e303f4" providerId="ADAL" clId="{E87AB2E2-6D4B-4566-8103-2038C4FE5963}" dt="2023-03-20T08:17:32.100" v="28"/>
        <pc:sldMkLst>
          <pc:docMk/>
          <pc:sldMk cId="213964024" sldId="306"/>
        </pc:sldMkLst>
      </pc:sldChg>
      <pc:sldChg chg="modSp mod">
        <pc:chgData name="Mira Haataja" userId="9f0d74c7-367b-4246-8cff-4a99c7e303f4" providerId="ADAL" clId="{E87AB2E2-6D4B-4566-8103-2038C4FE5963}" dt="2023-03-16T09:55:18.329" v="22" actId="20577"/>
        <pc:sldMkLst>
          <pc:docMk/>
          <pc:sldMk cId="1763653474" sldId="926"/>
        </pc:sldMkLst>
        <pc:spChg chg="mod">
          <ac:chgData name="Mira Haataja" userId="9f0d74c7-367b-4246-8cff-4a99c7e303f4" providerId="ADAL" clId="{E87AB2E2-6D4B-4566-8103-2038C4FE5963}" dt="2023-03-16T09:55:18.329" v="22" actId="20577"/>
          <ac:spMkLst>
            <pc:docMk/>
            <pc:sldMk cId="1763653474" sldId="926"/>
            <ac:spMk id="2" creationId="{1B4EDABE-0D5B-004B-90A6-3E0375045F4B}"/>
          </ac:spMkLst>
        </pc:spChg>
      </pc:sldChg>
      <pc:sldChg chg="modSp mod">
        <pc:chgData name="Mira Haataja" userId="9f0d74c7-367b-4246-8cff-4a99c7e303f4" providerId="ADAL" clId="{E87AB2E2-6D4B-4566-8103-2038C4FE5963}" dt="2023-03-21T07:55:14.939" v="216" actId="20577"/>
        <pc:sldMkLst>
          <pc:docMk/>
          <pc:sldMk cId="0" sldId="966"/>
        </pc:sldMkLst>
        <pc:spChg chg="mod">
          <ac:chgData name="Mira Haataja" userId="9f0d74c7-367b-4246-8cff-4a99c7e303f4" providerId="ADAL" clId="{E87AB2E2-6D4B-4566-8103-2038C4FE5963}" dt="2023-03-21T07:55:14.939" v="216" actId="20577"/>
          <ac:spMkLst>
            <pc:docMk/>
            <pc:sldMk cId="0" sldId="966"/>
            <ac:spMk id="2" creationId="{220F1EE7-B634-4CCF-B3A1-4D54A985586F}"/>
          </ac:spMkLst>
        </pc:spChg>
      </pc:sldChg>
      <pc:sldChg chg="del">
        <pc:chgData name="Mira Haataja" userId="9f0d74c7-367b-4246-8cff-4a99c7e303f4" providerId="ADAL" clId="{E87AB2E2-6D4B-4566-8103-2038C4FE5963}" dt="2023-03-16T09:54:11.620" v="17" actId="47"/>
        <pc:sldMkLst>
          <pc:docMk/>
          <pc:sldMk cId="2292927787" sldId="1217"/>
        </pc:sldMkLst>
      </pc:sldChg>
      <pc:sldChg chg="modSp mod">
        <pc:chgData name="Mira Haataja" userId="9f0d74c7-367b-4246-8cff-4a99c7e303f4" providerId="ADAL" clId="{E87AB2E2-6D4B-4566-8103-2038C4FE5963}" dt="2023-03-16T09:52:52.833" v="15" actId="20577"/>
        <pc:sldMkLst>
          <pc:docMk/>
          <pc:sldMk cId="3602807151" sldId="1220"/>
        </pc:sldMkLst>
        <pc:spChg chg="mod">
          <ac:chgData name="Mira Haataja" userId="9f0d74c7-367b-4246-8cff-4a99c7e303f4" providerId="ADAL" clId="{E87AB2E2-6D4B-4566-8103-2038C4FE5963}" dt="2023-03-16T09:52:52.833" v="15" actId="20577"/>
          <ac:spMkLst>
            <pc:docMk/>
            <pc:sldMk cId="3602807151" sldId="1220"/>
            <ac:spMk id="2" creationId="{1B4EDABE-0D5B-004B-90A6-3E0375045F4B}"/>
          </ac:spMkLst>
        </pc:spChg>
      </pc:sldChg>
      <pc:sldChg chg="add">
        <pc:chgData name="Mira Haataja" userId="9f0d74c7-367b-4246-8cff-4a99c7e303f4" providerId="ADAL" clId="{E87AB2E2-6D4B-4566-8103-2038C4FE5963}" dt="2023-03-20T08:17:32.100" v="28"/>
        <pc:sldMkLst>
          <pc:docMk/>
          <pc:sldMk cId="2632837290" sldId="1382"/>
        </pc:sldMkLst>
      </pc:sldChg>
      <pc:sldChg chg="add">
        <pc:chgData name="Mira Haataja" userId="9f0d74c7-367b-4246-8cff-4a99c7e303f4" providerId="ADAL" clId="{E87AB2E2-6D4B-4566-8103-2038C4FE5963}" dt="2023-03-16T09:54:05.512" v="16"/>
        <pc:sldMkLst>
          <pc:docMk/>
          <pc:sldMk cId="190398006" sldId="1384"/>
        </pc:sldMkLst>
      </pc:sldChg>
      <pc:sldChg chg="del">
        <pc:chgData name="Mira Haataja" userId="9f0d74c7-367b-4246-8cff-4a99c7e303f4" providerId="ADAL" clId="{E87AB2E2-6D4B-4566-8103-2038C4FE5963}" dt="2023-03-21T07:30:56.407" v="29" actId="47"/>
        <pc:sldMkLst>
          <pc:docMk/>
          <pc:sldMk cId="1365749877" sldId="1413"/>
        </pc:sldMkLst>
      </pc:sldChg>
      <pc:sldChg chg="del">
        <pc:chgData name="Mira Haataja" userId="9f0d74c7-367b-4246-8cff-4a99c7e303f4" providerId="ADAL" clId="{E87AB2E2-6D4B-4566-8103-2038C4FE5963}" dt="2023-03-20T08:10:15.101" v="26" actId="47"/>
        <pc:sldMkLst>
          <pc:docMk/>
          <pc:sldMk cId="2367336970" sldId="1423"/>
        </pc:sldMkLst>
      </pc:sldChg>
      <pc:sldChg chg="add">
        <pc:chgData name="Mira Haataja" userId="9f0d74c7-367b-4246-8cff-4a99c7e303f4" providerId="ADAL" clId="{E87AB2E2-6D4B-4566-8103-2038C4FE5963}" dt="2023-03-20T08:17:32.100" v="28"/>
        <pc:sldMkLst>
          <pc:docMk/>
          <pc:sldMk cId="3349139055" sldId="1424"/>
        </pc:sldMkLst>
      </pc:sldChg>
      <pc:sldChg chg="add">
        <pc:chgData name="Mira Haataja" userId="9f0d74c7-367b-4246-8cff-4a99c7e303f4" providerId="ADAL" clId="{E87AB2E2-6D4B-4566-8103-2038C4FE5963}" dt="2023-03-16T09:54:05.512" v="16"/>
        <pc:sldMkLst>
          <pc:docMk/>
          <pc:sldMk cId="777384203" sldId="1428"/>
        </pc:sldMkLst>
      </pc:sldChg>
      <pc:sldChg chg="add">
        <pc:chgData name="Mira Haataja" userId="9f0d74c7-367b-4246-8cff-4a99c7e303f4" providerId="ADAL" clId="{E87AB2E2-6D4B-4566-8103-2038C4FE5963}" dt="2023-03-20T08:09:46.375" v="23"/>
        <pc:sldMkLst>
          <pc:docMk/>
          <pc:sldMk cId="2058774917" sldId="1429"/>
        </pc:sldMkLst>
      </pc:sldChg>
      <pc:sldChg chg="add">
        <pc:chgData name="Mira Haataja" userId="9f0d74c7-367b-4246-8cff-4a99c7e303f4" providerId="ADAL" clId="{E87AB2E2-6D4B-4566-8103-2038C4FE5963}" dt="2023-03-20T08:10:12.600" v="25"/>
        <pc:sldMkLst>
          <pc:docMk/>
          <pc:sldMk cId="1539165396" sldId="1430"/>
        </pc:sldMkLst>
      </pc:sldChg>
      <pc:sldChg chg="add">
        <pc:chgData name="Mira Haataja" userId="9f0d74c7-367b-4246-8cff-4a99c7e303f4" providerId="ADAL" clId="{E87AB2E2-6D4B-4566-8103-2038C4FE5963}" dt="2023-03-20T08:17:32.100" v="28"/>
        <pc:sldMkLst>
          <pc:docMk/>
          <pc:sldMk cId="433279648" sldId="1431"/>
        </pc:sldMkLst>
      </pc:sldChg>
      <pc:sldChg chg="add">
        <pc:chgData name="Mira Haataja" userId="9f0d74c7-367b-4246-8cff-4a99c7e303f4" providerId="ADAL" clId="{E87AB2E2-6D4B-4566-8103-2038C4FE5963}" dt="2023-03-20T08:17:32.100" v="28"/>
        <pc:sldMkLst>
          <pc:docMk/>
          <pc:sldMk cId="1017061274" sldId="1432"/>
        </pc:sldMkLst>
      </pc:sldChg>
      <pc:sldChg chg="modSp add mod">
        <pc:chgData name="Mira Haataja" userId="9f0d74c7-367b-4246-8cff-4a99c7e303f4" providerId="ADAL" clId="{E87AB2E2-6D4B-4566-8103-2038C4FE5963}" dt="2023-03-21T07:52:36.698" v="215" actId="113"/>
        <pc:sldMkLst>
          <pc:docMk/>
          <pc:sldMk cId="2262130378" sldId="1433"/>
        </pc:sldMkLst>
        <pc:spChg chg="mod">
          <ac:chgData name="Mira Haataja" userId="9f0d74c7-367b-4246-8cff-4a99c7e303f4" providerId="ADAL" clId="{E87AB2E2-6D4B-4566-8103-2038C4FE5963}" dt="2023-03-21T07:48:07.700" v="123" actId="20577"/>
          <ac:spMkLst>
            <pc:docMk/>
            <pc:sldMk cId="2262130378" sldId="1433"/>
            <ac:spMk id="2" creationId="{4FDC9DD4-52DE-44C0-BB5C-482907680499}"/>
          </ac:spMkLst>
        </pc:spChg>
        <pc:spChg chg="mod">
          <ac:chgData name="Mira Haataja" userId="9f0d74c7-367b-4246-8cff-4a99c7e303f4" providerId="ADAL" clId="{E87AB2E2-6D4B-4566-8103-2038C4FE5963}" dt="2023-03-21T07:52:36.698" v="215" actId="113"/>
          <ac:spMkLst>
            <pc:docMk/>
            <pc:sldMk cId="2262130378" sldId="1433"/>
            <ac:spMk id="11" creationId="{962F85C0-2923-4A54-9799-17ABAFC40A0B}"/>
          </ac:spMkLst>
        </pc:spChg>
        <pc:picChg chg="mod">
          <ac:chgData name="Mira Haataja" userId="9f0d74c7-367b-4246-8cff-4a99c7e303f4" providerId="ADAL" clId="{E87AB2E2-6D4B-4566-8103-2038C4FE5963}" dt="2023-03-21T07:51:44.477" v="181" actId="1076"/>
          <ac:picMkLst>
            <pc:docMk/>
            <pc:sldMk cId="2262130378" sldId="1433"/>
            <ac:picMk id="7" creationId="{3B338421-98F3-4AE2-BC5E-3952DCF173F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43759-5296-44D9-A6C0-22A3B023257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i-FI"/>
        </a:p>
      </dgm:t>
    </dgm:pt>
    <dgm:pt modelId="{9AD58EAD-680F-47FC-A4CD-5769D5C1204A}">
      <dgm:prSet phldrT="[Teksti]"/>
      <dgm:spPr>
        <a:pattFill prst="pct25">
          <a:fgClr>
            <a:srgbClr val="FF0000"/>
          </a:fgClr>
          <a:bgClr>
            <a:schemeClr val="bg1"/>
          </a:bgClr>
        </a:pattFill>
        <a:ln>
          <a:noFill/>
        </a:ln>
      </dgm:spPr>
      <dgm:t>
        <a:bodyPr/>
        <a:lstStyle/>
        <a:p>
          <a:r>
            <a:rPr lang="fi-FI" b="1" dirty="0">
              <a:latin typeface="Calibri" panose="020F0502020204030204" pitchFamily="34" charset="0"/>
              <a:cs typeface="Calibri" panose="020F0502020204030204" pitchFamily="34" charset="0"/>
            </a:rPr>
            <a:t>Paikallinen Kaikukortti-verkosto</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58B6A2D-1384-4D3E-8905-140914B3E1BF}" type="parTrans" cxnId="{96FE4DAA-4D85-4B2F-8ED2-E418A95A64AE}">
      <dgm:prSet/>
      <dgm:spPr/>
      <dgm:t>
        <a:bodyPr/>
        <a:lstStyle/>
        <a:p>
          <a:endParaRPr lang="fi-FI"/>
        </a:p>
      </dgm:t>
    </dgm:pt>
    <dgm:pt modelId="{AB1D2D37-4E3D-470E-A07E-044A5898A50F}" type="sibTrans" cxnId="{96FE4DAA-4D85-4B2F-8ED2-E418A95A64AE}">
      <dgm:prSet/>
      <dgm:spPr/>
      <dgm:t>
        <a:bodyPr/>
        <a:lstStyle/>
        <a:p>
          <a:endParaRPr lang="fi-FI"/>
        </a:p>
      </dgm:t>
    </dgm:pt>
    <dgm:pt modelId="{AACF81E9-53FA-464C-BD1E-D540484EA2DA}">
      <dgm:prSet phldrT="[Teksti]" custT="1"/>
      <dgm:spPr>
        <a:solidFill>
          <a:srgbClr val="CFE7D9"/>
        </a:solidFill>
        <a:ln>
          <a:noFill/>
        </a:ln>
      </dgm:spPr>
      <dgm:t>
        <a:bodyPr/>
        <a:lstStyle/>
        <a:p>
          <a:r>
            <a:rPr lang="fi-FI" sz="3200" b="1">
              <a:latin typeface="Calibri" panose="020F0502020204030204" pitchFamily="34" charset="0"/>
              <a:cs typeface="Calibri" panose="020F0502020204030204" pitchFamily="34" charset="0"/>
            </a:rPr>
            <a:t>Kortin-jakajat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732CD57-8D31-42AD-8D9A-643E69E5CEAF}" type="parTrans" cxnId="{C7620071-3CEB-452A-AA16-A8AC42BE9300}">
      <dgm:prSet/>
      <dgm:spPr/>
      <dgm:t>
        <a:bodyPr/>
        <a:lstStyle/>
        <a:p>
          <a:endParaRPr lang="fi-FI"/>
        </a:p>
      </dgm:t>
    </dgm:pt>
    <dgm:pt modelId="{FC9D6868-992F-4B19-A918-AAE77DD70FB5}" type="sibTrans" cxnId="{C7620071-3CEB-452A-AA16-A8AC42BE9300}">
      <dgm:prSet/>
      <dgm:spPr/>
      <dgm:t>
        <a:bodyPr/>
        <a:lstStyle/>
        <a:p>
          <a:endParaRPr lang="fi-FI"/>
        </a:p>
      </dgm:t>
    </dgm:pt>
    <dgm:pt modelId="{8AA731D1-E7B5-49C4-ACC7-6AB7FFD84735}">
      <dgm:prSet phldrT="[Teksti]" custT="1"/>
      <dgm:spPr>
        <a:solidFill>
          <a:srgbClr val="F04726"/>
        </a:solidFill>
      </dgm:spPr>
      <dgm:t>
        <a:bodyPr/>
        <a:lstStyle/>
        <a:p>
          <a:r>
            <a:rPr lang="fi-FI" sz="2800" b="1">
              <a:latin typeface="Calibri" panose="020F0502020204030204" pitchFamily="34" charset="0"/>
              <a:cs typeface="Calibri" panose="020F0502020204030204" pitchFamily="34" charset="0"/>
            </a:rPr>
            <a:t>Kortin-haltijat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9FE1A90-2768-42E2-BEF8-81F87B267462}" type="parTrans" cxnId="{1281301E-9514-4D45-B8FC-6E07A8D23F0E}">
      <dgm:prSet/>
      <dgm:spPr/>
      <dgm:t>
        <a:bodyPr/>
        <a:lstStyle/>
        <a:p>
          <a:endParaRPr lang="fi-FI"/>
        </a:p>
      </dgm:t>
    </dgm:pt>
    <dgm:pt modelId="{43B66726-59C1-44A0-A043-3F2F9B4FAF2A}" type="sibTrans" cxnId="{1281301E-9514-4D45-B8FC-6E07A8D23F0E}">
      <dgm:prSet/>
      <dgm:spPr/>
      <dgm:t>
        <a:bodyPr/>
        <a:lstStyle/>
        <a:p>
          <a:endParaRPr lang="fi-FI"/>
        </a:p>
      </dgm:t>
    </dgm:pt>
    <dgm:pt modelId="{8BC3D9AD-9DD4-4A22-9BE5-F041C2DB45FF}">
      <dgm:prSet phldrT="[Teksti]" custT="1"/>
      <dgm:spPr>
        <a:solidFill>
          <a:srgbClr val="FFFF00"/>
        </a:solidFill>
        <a:ln>
          <a:noFill/>
        </a:ln>
      </dgm:spPr>
      <dgm:t>
        <a:bodyPr/>
        <a:lstStyle/>
        <a:p>
          <a:r>
            <a:rPr lang="fi-FI" sz="2500" b="1">
              <a:latin typeface="Calibri" panose="020F0502020204030204" pitchFamily="34" charset="0"/>
              <a:cs typeface="Calibri" panose="020F0502020204030204" pitchFamily="34" charset="0"/>
            </a:rPr>
            <a:t>Kulttuuri- tai liikunta- toimija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BE92D5-409E-4663-95C0-85E2F7BF2473}" type="parTrans" cxnId="{6E347505-F87A-4A29-873B-87F3CFA1EDEC}">
      <dgm:prSet/>
      <dgm:spPr/>
      <dgm:t>
        <a:bodyPr/>
        <a:lstStyle/>
        <a:p>
          <a:endParaRPr lang="fi-FI"/>
        </a:p>
      </dgm:t>
    </dgm:pt>
    <dgm:pt modelId="{60C5FF50-75CD-4A85-BFFD-EEB08D8E192C}" type="sibTrans" cxnId="{6E347505-F87A-4A29-873B-87F3CFA1EDEC}">
      <dgm:prSet/>
      <dgm:spPr/>
      <dgm:t>
        <a:bodyPr/>
        <a:lstStyle/>
        <a:p>
          <a:endParaRPr lang="fi-FI"/>
        </a:p>
      </dgm:t>
    </dgm:pt>
    <dgm:pt modelId="{CA2A0C15-8560-46D9-98F5-2249B9A2A463}">
      <dgm:prSet custT="1"/>
      <dgm:spPr>
        <a:solidFill>
          <a:srgbClr val="BFC4C9">
            <a:alpha val="90000"/>
          </a:srgbClr>
        </a:solidFill>
      </dgm:spPr>
      <dgm:t>
        <a:bodyPr/>
        <a:lstStyle/>
        <a:p>
          <a:r>
            <a:rPr lang="fi-FI" sz="2500" b="1" dirty="0">
              <a:latin typeface="Calibri" panose="020F0502020204030204" pitchFamily="34" charset="0"/>
              <a:cs typeface="Calibri" panose="020F0502020204030204" pitchFamily="34" charset="0"/>
            </a:rPr>
            <a:t>Vastuussa oleva tiimi:</a:t>
          </a:r>
        </a:p>
        <a:p>
          <a:r>
            <a:rPr lang="fi-FI" sz="2000" b="1" dirty="0">
              <a:latin typeface="Calibri" panose="020F0502020204030204" pitchFamily="34" charset="0"/>
              <a:cs typeface="Calibri" panose="020F0502020204030204" pitchFamily="34" charset="0"/>
            </a:rPr>
            <a:t> kulttuuri ja sote (hyte) yhdessä</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3776563-F8DB-42E0-92BF-1A3D8A184E5A}" type="parTrans" cxnId="{14A9A393-B857-4FED-A7F3-8248EBA216F1}">
      <dgm:prSet/>
      <dgm:spPr/>
      <dgm:t>
        <a:bodyPr/>
        <a:lstStyle/>
        <a:p>
          <a:endParaRPr lang="fi-FI"/>
        </a:p>
      </dgm:t>
    </dgm:pt>
    <dgm:pt modelId="{66702D15-21E2-424D-9719-041156B1DC1D}" type="sibTrans" cxnId="{14A9A393-B857-4FED-A7F3-8248EBA216F1}">
      <dgm:prSet/>
      <dgm:spPr/>
      <dgm:t>
        <a:bodyPr/>
        <a:lstStyle/>
        <a:p>
          <a:endParaRPr lang="fi-FI"/>
        </a:p>
      </dgm:t>
    </dgm:pt>
    <dgm:pt modelId="{CF024DDB-906F-461E-B377-B2844868E36E}" type="pres">
      <dgm:prSet presAssocID="{54E43759-5296-44D9-A6C0-22A3B023257B}" presName="composite" presStyleCnt="0">
        <dgm:presLayoutVars>
          <dgm:chMax val="1"/>
          <dgm:dir/>
          <dgm:resizeHandles val="exact"/>
        </dgm:presLayoutVars>
      </dgm:prSet>
      <dgm:spPr/>
    </dgm:pt>
    <dgm:pt modelId="{975ED703-EFDB-4237-82A2-FD9831C0C7D5}" type="pres">
      <dgm:prSet presAssocID="{54E43759-5296-44D9-A6C0-22A3B023257B}" presName="radial" presStyleCnt="0">
        <dgm:presLayoutVars>
          <dgm:animLvl val="ctr"/>
        </dgm:presLayoutVars>
      </dgm:prSet>
      <dgm:spPr/>
    </dgm:pt>
    <dgm:pt modelId="{226566E8-4D00-4B82-BDE9-52BC3D66EB60}" type="pres">
      <dgm:prSet presAssocID="{9AD58EAD-680F-47FC-A4CD-5769D5C1204A}" presName="centerShape" presStyleLbl="vennNode1" presStyleIdx="0" presStyleCnt="5" custScaleX="71117" custScaleY="73249"/>
      <dgm:spPr/>
    </dgm:pt>
    <dgm:pt modelId="{2A4189CF-A6C5-45F4-99D6-A427C2DCBAAE}" type="pres">
      <dgm:prSet presAssocID="{AACF81E9-53FA-464C-BD1E-D540484EA2DA}" presName="node" presStyleLbl="vennNode1" presStyleIdx="1" presStyleCnt="5" custScaleX="149351" custScaleY="132147">
        <dgm:presLayoutVars>
          <dgm:bulletEnabled val="1"/>
        </dgm:presLayoutVars>
      </dgm:prSet>
      <dgm:spPr/>
    </dgm:pt>
    <dgm:pt modelId="{E2DD6579-B045-45FE-A30E-14FF17DF710B}" type="pres">
      <dgm:prSet presAssocID="{8AA731D1-E7B5-49C4-ACC7-6AB7FFD84735}" presName="node" presStyleLbl="vennNode1" presStyleIdx="2" presStyleCnt="5" custScaleX="143343" custScaleY="144123">
        <dgm:presLayoutVars>
          <dgm:bulletEnabled val="1"/>
        </dgm:presLayoutVars>
      </dgm:prSet>
      <dgm:spPr/>
    </dgm:pt>
    <dgm:pt modelId="{8A046B69-ED0F-4321-8292-B23BB8097AB7}" type="pres">
      <dgm:prSet presAssocID="{8BC3D9AD-9DD4-4A22-9BE5-F041C2DB45FF}" presName="node" presStyleLbl="vennNode1" presStyleIdx="3" presStyleCnt="5" custScaleX="150065" custScaleY="137092">
        <dgm:presLayoutVars>
          <dgm:bulletEnabled val="1"/>
        </dgm:presLayoutVars>
      </dgm:prSet>
      <dgm:spPr/>
    </dgm:pt>
    <dgm:pt modelId="{58F273F9-80A1-4102-8659-F430D627B0A2}" type="pres">
      <dgm:prSet presAssocID="{CA2A0C15-8560-46D9-98F5-2249B9A2A463}" presName="node" presStyleLbl="vennNode1" presStyleIdx="4" presStyleCnt="5" custScaleX="160796" custScaleY="159276" custRadScaleRad="104880" custRadScaleInc="2116">
        <dgm:presLayoutVars>
          <dgm:bulletEnabled val="1"/>
        </dgm:presLayoutVars>
      </dgm:prSet>
      <dgm:spPr/>
    </dgm:pt>
  </dgm:ptLst>
  <dgm:cxnLst>
    <dgm:cxn modelId="{6E347505-F87A-4A29-873B-87F3CFA1EDEC}" srcId="{9AD58EAD-680F-47FC-A4CD-5769D5C1204A}" destId="{8BC3D9AD-9DD4-4A22-9BE5-F041C2DB45FF}" srcOrd="2" destOrd="0" parTransId="{1BBE92D5-409E-4663-95C0-85E2F7BF2473}" sibTransId="{60C5FF50-75CD-4A85-BFFD-EEB08D8E192C}"/>
    <dgm:cxn modelId="{8FA9D40F-C885-41B0-A6B3-41D5035126B0}" type="presOf" srcId="{8BC3D9AD-9DD4-4A22-9BE5-F041C2DB45FF}" destId="{8A046B69-ED0F-4321-8292-B23BB8097AB7}" srcOrd="0" destOrd="0" presId="urn:microsoft.com/office/officeart/2005/8/layout/radial3"/>
    <dgm:cxn modelId="{1281301E-9514-4D45-B8FC-6E07A8D23F0E}" srcId="{9AD58EAD-680F-47FC-A4CD-5769D5C1204A}" destId="{8AA731D1-E7B5-49C4-ACC7-6AB7FFD84735}" srcOrd="1" destOrd="0" parTransId="{89FE1A90-2768-42E2-BEF8-81F87B267462}" sibTransId="{43B66726-59C1-44A0-A043-3F2F9B4FAF2A}"/>
    <dgm:cxn modelId="{B9508428-D2B3-42A9-A5BE-C6BC0BD08C23}" type="presOf" srcId="{54E43759-5296-44D9-A6C0-22A3B023257B}" destId="{CF024DDB-906F-461E-B377-B2844868E36E}" srcOrd="0" destOrd="0" presId="urn:microsoft.com/office/officeart/2005/8/layout/radial3"/>
    <dgm:cxn modelId="{FA1C362B-4F18-4E14-9ED0-A0B677FF5D3E}" type="presOf" srcId="{9AD58EAD-680F-47FC-A4CD-5769D5C1204A}" destId="{226566E8-4D00-4B82-BDE9-52BC3D66EB60}" srcOrd="0" destOrd="0" presId="urn:microsoft.com/office/officeart/2005/8/layout/radial3"/>
    <dgm:cxn modelId="{C7620071-3CEB-452A-AA16-A8AC42BE9300}" srcId="{9AD58EAD-680F-47FC-A4CD-5769D5C1204A}" destId="{AACF81E9-53FA-464C-BD1E-D540484EA2DA}" srcOrd="0" destOrd="0" parTransId="{6732CD57-8D31-42AD-8D9A-643E69E5CEAF}" sibTransId="{FC9D6868-992F-4B19-A918-AAE77DD70FB5}"/>
    <dgm:cxn modelId="{14A9A393-B857-4FED-A7F3-8248EBA216F1}" srcId="{9AD58EAD-680F-47FC-A4CD-5769D5C1204A}" destId="{CA2A0C15-8560-46D9-98F5-2249B9A2A463}" srcOrd="3" destOrd="0" parTransId="{13776563-F8DB-42E0-92BF-1A3D8A184E5A}" sibTransId="{66702D15-21E2-424D-9719-041156B1DC1D}"/>
    <dgm:cxn modelId="{96FE4DAA-4D85-4B2F-8ED2-E418A95A64AE}" srcId="{54E43759-5296-44D9-A6C0-22A3B023257B}" destId="{9AD58EAD-680F-47FC-A4CD-5769D5C1204A}" srcOrd="0" destOrd="0" parTransId="{D58B6A2D-1384-4D3E-8905-140914B3E1BF}" sibTransId="{AB1D2D37-4E3D-470E-A07E-044A5898A50F}"/>
    <dgm:cxn modelId="{2CB284C2-6418-4FB3-8107-0D6B7D65FC0E}" type="presOf" srcId="{CA2A0C15-8560-46D9-98F5-2249B9A2A463}" destId="{58F273F9-80A1-4102-8659-F430D627B0A2}" srcOrd="0" destOrd="0" presId="urn:microsoft.com/office/officeart/2005/8/layout/radial3"/>
    <dgm:cxn modelId="{695190CB-A31C-4E24-AE8C-5286EBC175A3}" type="presOf" srcId="{8AA731D1-E7B5-49C4-ACC7-6AB7FFD84735}" destId="{E2DD6579-B045-45FE-A30E-14FF17DF710B}" srcOrd="0" destOrd="0" presId="urn:microsoft.com/office/officeart/2005/8/layout/radial3"/>
    <dgm:cxn modelId="{46D55CF1-C45A-4EDE-9975-10914C0F0EB8}" type="presOf" srcId="{AACF81E9-53FA-464C-BD1E-D540484EA2DA}" destId="{2A4189CF-A6C5-45F4-99D6-A427C2DCBAAE}" srcOrd="0" destOrd="0" presId="urn:microsoft.com/office/officeart/2005/8/layout/radial3"/>
    <dgm:cxn modelId="{1C68C161-81E3-4759-A402-2A82DB405C07}" type="presParOf" srcId="{CF024DDB-906F-461E-B377-B2844868E36E}" destId="{975ED703-EFDB-4237-82A2-FD9831C0C7D5}" srcOrd="0" destOrd="0" presId="urn:microsoft.com/office/officeart/2005/8/layout/radial3"/>
    <dgm:cxn modelId="{2982A8C8-4D6F-44EF-A3CA-19783A057F71}" type="presParOf" srcId="{975ED703-EFDB-4237-82A2-FD9831C0C7D5}" destId="{226566E8-4D00-4B82-BDE9-52BC3D66EB60}" srcOrd="0" destOrd="0" presId="urn:microsoft.com/office/officeart/2005/8/layout/radial3"/>
    <dgm:cxn modelId="{B504FF0C-EC20-4230-9EFE-FE0675C3D926}" type="presParOf" srcId="{975ED703-EFDB-4237-82A2-FD9831C0C7D5}" destId="{2A4189CF-A6C5-45F4-99D6-A427C2DCBAAE}" srcOrd="1" destOrd="0" presId="urn:microsoft.com/office/officeart/2005/8/layout/radial3"/>
    <dgm:cxn modelId="{9A7799C3-6869-4172-B0FA-6FB4DF41DCDA}" type="presParOf" srcId="{975ED703-EFDB-4237-82A2-FD9831C0C7D5}" destId="{E2DD6579-B045-45FE-A30E-14FF17DF710B}" srcOrd="2" destOrd="0" presId="urn:microsoft.com/office/officeart/2005/8/layout/radial3"/>
    <dgm:cxn modelId="{DE8B1145-5D4C-43C7-A11E-0CF40FDE4C66}" type="presParOf" srcId="{975ED703-EFDB-4237-82A2-FD9831C0C7D5}" destId="{8A046B69-ED0F-4321-8292-B23BB8097AB7}" srcOrd="3" destOrd="0" presId="urn:microsoft.com/office/officeart/2005/8/layout/radial3"/>
    <dgm:cxn modelId="{4B839AFA-397D-4545-B80C-033CA5350DB4}" type="presParOf" srcId="{975ED703-EFDB-4237-82A2-FD9831C0C7D5}" destId="{58F273F9-80A1-4102-8659-F430D627B0A2}"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43759-5296-44D9-A6C0-22A3B023257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i-FI"/>
        </a:p>
      </dgm:t>
    </dgm:pt>
    <dgm:pt modelId="{9AD58EAD-680F-47FC-A4CD-5769D5C1204A}">
      <dgm:prSet phldrT="[Teksti]"/>
      <dgm:spPr>
        <a:pattFill prst="pct25">
          <a:fgClr>
            <a:srgbClr val="FF0000"/>
          </a:fgClr>
          <a:bgClr>
            <a:schemeClr val="bg1"/>
          </a:bgClr>
        </a:pattFill>
        <a:ln>
          <a:noFill/>
        </a:ln>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58B6A2D-1384-4D3E-8905-140914B3E1BF}" type="parTrans" cxnId="{96FE4DAA-4D85-4B2F-8ED2-E418A95A64AE}">
      <dgm:prSet/>
      <dgm:spPr/>
      <dgm:t>
        <a:bodyPr/>
        <a:lstStyle/>
        <a:p>
          <a:endParaRPr lang="fi-FI"/>
        </a:p>
      </dgm:t>
    </dgm:pt>
    <dgm:pt modelId="{AB1D2D37-4E3D-470E-A07E-044A5898A50F}" type="sibTrans" cxnId="{96FE4DAA-4D85-4B2F-8ED2-E418A95A64AE}">
      <dgm:prSet/>
      <dgm:spPr/>
      <dgm:t>
        <a:bodyPr/>
        <a:lstStyle/>
        <a:p>
          <a:endParaRPr lang="fi-FI"/>
        </a:p>
      </dgm:t>
    </dgm:pt>
    <dgm:pt modelId="{AACF81E9-53FA-464C-BD1E-D540484EA2DA}">
      <dgm:prSet phldrT="[Teksti]"/>
      <dgm:spPr>
        <a:solidFill>
          <a:srgbClr val="CFE7D9"/>
        </a:solidFill>
        <a:ln>
          <a:noFill/>
        </a:ln>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732CD57-8D31-42AD-8D9A-643E69E5CEAF}" type="parTrans" cxnId="{C7620071-3CEB-452A-AA16-A8AC42BE9300}">
      <dgm:prSet/>
      <dgm:spPr/>
      <dgm:t>
        <a:bodyPr/>
        <a:lstStyle/>
        <a:p>
          <a:endParaRPr lang="fi-FI"/>
        </a:p>
      </dgm:t>
    </dgm:pt>
    <dgm:pt modelId="{FC9D6868-992F-4B19-A918-AAE77DD70FB5}" type="sibTrans" cxnId="{C7620071-3CEB-452A-AA16-A8AC42BE9300}">
      <dgm:prSet/>
      <dgm:spPr/>
      <dgm:t>
        <a:bodyPr/>
        <a:lstStyle/>
        <a:p>
          <a:endParaRPr lang="fi-FI"/>
        </a:p>
      </dgm:t>
    </dgm:pt>
    <dgm:pt modelId="{8AA731D1-E7B5-49C4-ACC7-6AB7FFD84735}">
      <dgm:prSet phldrT="[Teksti]"/>
      <dgm:spPr>
        <a:solidFill>
          <a:srgbClr val="F04726">
            <a:alpha val="77000"/>
          </a:srgbClr>
        </a:solidFill>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9FE1A90-2768-42E2-BEF8-81F87B267462}" type="parTrans" cxnId="{1281301E-9514-4D45-B8FC-6E07A8D23F0E}">
      <dgm:prSet/>
      <dgm:spPr/>
      <dgm:t>
        <a:bodyPr/>
        <a:lstStyle/>
        <a:p>
          <a:endParaRPr lang="fi-FI"/>
        </a:p>
      </dgm:t>
    </dgm:pt>
    <dgm:pt modelId="{43B66726-59C1-44A0-A043-3F2F9B4FAF2A}" type="sibTrans" cxnId="{1281301E-9514-4D45-B8FC-6E07A8D23F0E}">
      <dgm:prSet/>
      <dgm:spPr/>
      <dgm:t>
        <a:bodyPr/>
        <a:lstStyle/>
        <a:p>
          <a:endParaRPr lang="fi-FI"/>
        </a:p>
      </dgm:t>
    </dgm:pt>
    <dgm:pt modelId="{8BC3D9AD-9DD4-4A22-9BE5-F041C2DB45FF}">
      <dgm:prSet phldrT="[Teksti]"/>
      <dgm:spPr>
        <a:solidFill>
          <a:srgbClr val="FFFF00"/>
        </a:solidFill>
        <a:ln>
          <a:noFill/>
        </a:ln>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BE92D5-409E-4663-95C0-85E2F7BF2473}" type="parTrans" cxnId="{6E347505-F87A-4A29-873B-87F3CFA1EDEC}">
      <dgm:prSet/>
      <dgm:spPr/>
      <dgm:t>
        <a:bodyPr/>
        <a:lstStyle/>
        <a:p>
          <a:endParaRPr lang="fi-FI"/>
        </a:p>
      </dgm:t>
    </dgm:pt>
    <dgm:pt modelId="{60C5FF50-75CD-4A85-BFFD-EEB08D8E192C}" type="sibTrans" cxnId="{6E347505-F87A-4A29-873B-87F3CFA1EDEC}">
      <dgm:prSet/>
      <dgm:spPr/>
      <dgm:t>
        <a:bodyPr/>
        <a:lstStyle/>
        <a:p>
          <a:endParaRPr lang="fi-FI"/>
        </a:p>
      </dgm:t>
    </dgm:pt>
    <dgm:pt modelId="{CA2A0C15-8560-46D9-98F5-2249B9A2A463}">
      <dgm:prSet/>
      <dgm:spPr>
        <a:solidFill>
          <a:srgbClr val="BFC4C9"/>
        </a:solidFill>
      </dgm:spPr>
      <dgm:t>
        <a:bodyPr/>
        <a:lstStyle/>
        <a:p>
          <a:endParaRPr lang="fi-FI"/>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3776563-F8DB-42E0-92BF-1A3D8A184E5A}" type="parTrans" cxnId="{14A9A393-B857-4FED-A7F3-8248EBA216F1}">
      <dgm:prSet/>
      <dgm:spPr/>
      <dgm:t>
        <a:bodyPr/>
        <a:lstStyle/>
        <a:p>
          <a:endParaRPr lang="fi-FI"/>
        </a:p>
      </dgm:t>
    </dgm:pt>
    <dgm:pt modelId="{66702D15-21E2-424D-9719-041156B1DC1D}" type="sibTrans" cxnId="{14A9A393-B857-4FED-A7F3-8248EBA216F1}">
      <dgm:prSet/>
      <dgm:spPr/>
      <dgm:t>
        <a:bodyPr/>
        <a:lstStyle/>
        <a:p>
          <a:endParaRPr lang="fi-FI"/>
        </a:p>
      </dgm:t>
    </dgm:pt>
    <dgm:pt modelId="{CF024DDB-906F-461E-B377-B2844868E36E}" type="pres">
      <dgm:prSet presAssocID="{54E43759-5296-44D9-A6C0-22A3B023257B}" presName="composite" presStyleCnt="0">
        <dgm:presLayoutVars>
          <dgm:chMax val="1"/>
          <dgm:dir/>
          <dgm:resizeHandles val="exact"/>
        </dgm:presLayoutVars>
      </dgm:prSet>
      <dgm:spPr/>
    </dgm:pt>
    <dgm:pt modelId="{975ED703-EFDB-4237-82A2-FD9831C0C7D5}" type="pres">
      <dgm:prSet presAssocID="{54E43759-5296-44D9-A6C0-22A3B023257B}" presName="radial" presStyleCnt="0">
        <dgm:presLayoutVars>
          <dgm:animLvl val="ctr"/>
        </dgm:presLayoutVars>
      </dgm:prSet>
      <dgm:spPr/>
    </dgm:pt>
    <dgm:pt modelId="{226566E8-4D00-4B82-BDE9-52BC3D66EB60}" type="pres">
      <dgm:prSet presAssocID="{9AD58EAD-680F-47FC-A4CD-5769D5C1204A}" presName="centerShape" presStyleLbl="vennNode1" presStyleIdx="0" presStyleCnt="5" custScaleX="71117" custScaleY="73249"/>
      <dgm:spPr/>
    </dgm:pt>
    <dgm:pt modelId="{2A4189CF-A6C5-45F4-99D6-A427C2DCBAAE}" type="pres">
      <dgm:prSet presAssocID="{AACF81E9-53FA-464C-BD1E-D540484EA2DA}" presName="node" presStyleLbl="vennNode1" presStyleIdx="1" presStyleCnt="5" custScaleX="149351" custScaleY="132147">
        <dgm:presLayoutVars>
          <dgm:bulletEnabled val="1"/>
        </dgm:presLayoutVars>
      </dgm:prSet>
      <dgm:spPr/>
    </dgm:pt>
    <dgm:pt modelId="{E2DD6579-B045-45FE-A30E-14FF17DF710B}" type="pres">
      <dgm:prSet presAssocID="{8AA731D1-E7B5-49C4-ACC7-6AB7FFD84735}" presName="node" presStyleLbl="vennNode1" presStyleIdx="2" presStyleCnt="5" custScaleX="143861" custScaleY="142935">
        <dgm:presLayoutVars>
          <dgm:bulletEnabled val="1"/>
        </dgm:presLayoutVars>
      </dgm:prSet>
      <dgm:spPr/>
    </dgm:pt>
    <dgm:pt modelId="{8A046B69-ED0F-4321-8292-B23BB8097AB7}" type="pres">
      <dgm:prSet presAssocID="{8BC3D9AD-9DD4-4A22-9BE5-F041C2DB45FF}" presName="node" presStyleLbl="vennNode1" presStyleIdx="3" presStyleCnt="5" custScaleX="149351" custScaleY="132147">
        <dgm:presLayoutVars>
          <dgm:bulletEnabled val="1"/>
        </dgm:presLayoutVars>
      </dgm:prSet>
      <dgm:spPr/>
    </dgm:pt>
    <dgm:pt modelId="{58F273F9-80A1-4102-8659-F430D627B0A2}" type="pres">
      <dgm:prSet presAssocID="{CA2A0C15-8560-46D9-98F5-2249B9A2A463}" presName="node" presStyleLbl="vennNode1" presStyleIdx="4" presStyleCnt="5" custScaleX="132536" custScaleY="140328" custRadScaleRad="100461" custRadScaleInc="-382">
        <dgm:presLayoutVars>
          <dgm:bulletEnabled val="1"/>
        </dgm:presLayoutVars>
      </dgm:prSet>
      <dgm:spPr/>
    </dgm:pt>
  </dgm:ptLst>
  <dgm:cxnLst>
    <dgm:cxn modelId="{6E347505-F87A-4A29-873B-87F3CFA1EDEC}" srcId="{9AD58EAD-680F-47FC-A4CD-5769D5C1204A}" destId="{8BC3D9AD-9DD4-4A22-9BE5-F041C2DB45FF}" srcOrd="2" destOrd="0" parTransId="{1BBE92D5-409E-4663-95C0-85E2F7BF2473}" sibTransId="{60C5FF50-75CD-4A85-BFFD-EEB08D8E192C}"/>
    <dgm:cxn modelId="{8FA9D40F-C885-41B0-A6B3-41D5035126B0}" type="presOf" srcId="{8BC3D9AD-9DD4-4A22-9BE5-F041C2DB45FF}" destId="{8A046B69-ED0F-4321-8292-B23BB8097AB7}" srcOrd="0" destOrd="0" presId="urn:microsoft.com/office/officeart/2005/8/layout/radial3"/>
    <dgm:cxn modelId="{1281301E-9514-4D45-B8FC-6E07A8D23F0E}" srcId="{9AD58EAD-680F-47FC-A4CD-5769D5C1204A}" destId="{8AA731D1-E7B5-49C4-ACC7-6AB7FFD84735}" srcOrd="1" destOrd="0" parTransId="{89FE1A90-2768-42E2-BEF8-81F87B267462}" sibTransId="{43B66726-59C1-44A0-A043-3F2F9B4FAF2A}"/>
    <dgm:cxn modelId="{B9508428-D2B3-42A9-A5BE-C6BC0BD08C23}" type="presOf" srcId="{54E43759-5296-44D9-A6C0-22A3B023257B}" destId="{CF024DDB-906F-461E-B377-B2844868E36E}" srcOrd="0" destOrd="0" presId="urn:microsoft.com/office/officeart/2005/8/layout/radial3"/>
    <dgm:cxn modelId="{FA1C362B-4F18-4E14-9ED0-A0B677FF5D3E}" type="presOf" srcId="{9AD58EAD-680F-47FC-A4CD-5769D5C1204A}" destId="{226566E8-4D00-4B82-BDE9-52BC3D66EB60}" srcOrd="0" destOrd="0" presId="urn:microsoft.com/office/officeart/2005/8/layout/radial3"/>
    <dgm:cxn modelId="{C7620071-3CEB-452A-AA16-A8AC42BE9300}" srcId="{9AD58EAD-680F-47FC-A4CD-5769D5C1204A}" destId="{AACF81E9-53FA-464C-BD1E-D540484EA2DA}" srcOrd="0" destOrd="0" parTransId="{6732CD57-8D31-42AD-8D9A-643E69E5CEAF}" sibTransId="{FC9D6868-992F-4B19-A918-AAE77DD70FB5}"/>
    <dgm:cxn modelId="{14A9A393-B857-4FED-A7F3-8248EBA216F1}" srcId="{9AD58EAD-680F-47FC-A4CD-5769D5C1204A}" destId="{CA2A0C15-8560-46D9-98F5-2249B9A2A463}" srcOrd="3" destOrd="0" parTransId="{13776563-F8DB-42E0-92BF-1A3D8A184E5A}" sibTransId="{66702D15-21E2-424D-9719-041156B1DC1D}"/>
    <dgm:cxn modelId="{96FE4DAA-4D85-4B2F-8ED2-E418A95A64AE}" srcId="{54E43759-5296-44D9-A6C0-22A3B023257B}" destId="{9AD58EAD-680F-47FC-A4CD-5769D5C1204A}" srcOrd="0" destOrd="0" parTransId="{D58B6A2D-1384-4D3E-8905-140914B3E1BF}" sibTransId="{AB1D2D37-4E3D-470E-A07E-044A5898A50F}"/>
    <dgm:cxn modelId="{2CB284C2-6418-4FB3-8107-0D6B7D65FC0E}" type="presOf" srcId="{CA2A0C15-8560-46D9-98F5-2249B9A2A463}" destId="{58F273F9-80A1-4102-8659-F430D627B0A2}" srcOrd="0" destOrd="0" presId="urn:microsoft.com/office/officeart/2005/8/layout/radial3"/>
    <dgm:cxn modelId="{695190CB-A31C-4E24-AE8C-5286EBC175A3}" type="presOf" srcId="{8AA731D1-E7B5-49C4-ACC7-6AB7FFD84735}" destId="{E2DD6579-B045-45FE-A30E-14FF17DF710B}" srcOrd="0" destOrd="0" presId="urn:microsoft.com/office/officeart/2005/8/layout/radial3"/>
    <dgm:cxn modelId="{46D55CF1-C45A-4EDE-9975-10914C0F0EB8}" type="presOf" srcId="{AACF81E9-53FA-464C-BD1E-D540484EA2DA}" destId="{2A4189CF-A6C5-45F4-99D6-A427C2DCBAAE}" srcOrd="0" destOrd="0" presId="urn:microsoft.com/office/officeart/2005/8/layout/radial3"/>
    <dgm:cxn modelId="{1C68C161-81E3-4759-A402-2A82DB405C07}" type="presParOf" srcId="{CF024DDB-906F-461E-B377-B2844868E36E}" destId="{975ED703-EFDB-4237-82A2-FD9831C0C7D5}" srcOrd="0" destOrd="0" presId="urn:microsoft.com/office/officeart/2005/8/layout/radial3"/>
    <dgm:cxn modelId="{2982A8C8-4D6F-44EF-A3CA-19783A057F71}" type="presParOf" srcId="{975ED703-EFDB-4237-82A2-FD9831C0C7D5}" destId="{226566E8-4D00-4B82-BDE9-52BC3D66EB60}" srcOrd="0" destOrd="0" presId="urn:microsoft.com/office/officeart/2005/8/layout/radial3"/>
    <dgm:cxn modelId="{B504FF0C-EC20-4230-9EFE-FE0675C3D926}" type="presParOf" srcId="{975ED703-EFDB-4237-82A2-FD9831C0C7D5}" destId="{2A4189CF-A6C5-45F4-99D6-A427C2DCBAAE}" srcOrd="1" destOrd="0" presId="urn:microsoft.com/office/officeart/2005/8/layout/radial3"/>
    <dgm:cxn modelId="{9A7799C3-6869-4172-B0FA-6FB4DF41DCDA}" type="presParOf" srcId="{975ED703-EFDB-4237-82A2-FD9831C0C7D5}" destId="{E2DD6579-B045-45FE-A30E-14FF17DF710B}" srcOrd="2" destOrd="0" presId="urn:microsoft.com/office/officeart/2005/8/layout/radial3"/>
    <dgm:cxn modelId="{DE8B1145-5D4C-43C7-A11E-0CF40FDE4C66}" type="presParOf" srcId="{975ED703-EFDB-4237-82A2-FD9831C0C7D5}" destId="{8A046B69-ED0F-4321-8292-B23BB8097AB7}" srcOrd="3" destOrd="0" presId="urn:microsoft.com/office/officeart/2005/8/layout/radial3"/>
    <dgm:cxn modelId="{4B839AFA-397D-4545-B80C-033CA5350DB4}" type="presParOf" srcId="{975ED703-EFDB-4237-82A2-FD9831C0C7D5}" destId="{58F273F9-80A1-4102-8659-F430D627B0A2}" srcOrd="4" destOrd="0" presId="urn:microsoft.com/office/officeart/2005/8/layout/radial3"/>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E43759-5296-44D9-A6C0-22A3B023257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i-FI"/>
        </a:p>
      </dgm:t>
    </dgm:pt>
    <dgm:pt modelId="{9AD58EAD-680F-47FC-A4CD-5769D5C1204A}">
      <dgm:prSet phldrT="[Teksti]"/>
      <dgm:spPr>
        <a:pattFill prst="pct25">
          <a:fgClr>
            <a:srgbClr val="FF0000"/>
          </a:fgClr>
          <a:bgClr>
            <a:schemeClr val="bg1"/>
          </a:bgClr>
        </a:pattFill>
        <a:ln>
          <a:noFill/>
        </a:ln>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58B6A2D-1384-4D3E-8905-140914B3E1BF}" type="parTrans" cxnId="{96FE4DAA-4D85-4B2F-8ED2-E418A95A64AE}">
      <dgm:prSet/>
      <dgm:spPr/>
      <dgm:t>
        <a:bodyPr/>
        <a:lstStyle/>
        <a:p>
          <a:endParaRPr lang="fi-FI"/>
        </a:p>
      </dgm:t>
    </dgm:pt>
    <dgm:pt modelId="{AB1D2D37-4E3D-470E-A07E-044A5898A50F}" type="sibTrans" cxnId="{96FE4DAA-4D85-4B2F-8ED2-E418A95A64AE}">
      <dgm:prSet/>
      <dgm:spPr/>
      <dgm:t>
        <a:bodyPr/>
        <a:lstStyle/>
        <a:p>
          <a:endParaRPr lang="fi-FI"/>
        </a:p>
      </dgm:t>
    </dgm:pt>
    <dgm:pt modelId="{AACF81E9-53FA-464C-BD1E-D540484EA2DA}">
      <dgm:prSet phldrT="[Teksti]"/>
      <dgm:spPr>
        <a:solidFill>
          <a:srgbClr val="CFE7D9"/>
        </a:solidFill>
        <a:ln>
          <a:noFill/>
        </a:ln>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732CD57-8D31-42AD-8D9A-643E69E5CEAF}" type="parTrans" cxnId="{C7620071-3CEB-452A-AA16-A8AC42BE9300}">
      <dgm:prSet/>
      <dgm:spPr/>
      <dgm:t>
        <a:bodyPr/>
        <a:lstStyle/>
        <a:p>
          <a:endParaRPr lang="fi-FI"/>
        </a:p>
      </dgm:t>
    </dgm:pt>
    <dgm:pt modelId="{FC9D6868-992F-4B19-A918-AAE77DD70FB5}" type="sibTrans" cxnId="{C7620071-3CEB-452A-AA16-A8AC42BE9300}">
      <dgm:prSet/>
      <dgm:spPr/>
      <dgm:t>
        <a:bodyPr/>
        <a:lstStyle/>
        <a:p>
          <a:endParaRPr lang="fi-FI"/>
        </a:p>
      </dgm:t>
    </dgm:pt>
    <dgm:pt modelId="{8AA731D1-E7B5-49C4-ACC7-6AB7FFD84735}">
      <dgm:prSet phldrT="[Teksti]"/>
      <dgm:spPr>
        <a:solidFill>
          <a:srgbClr val="F04726">
            <a:alpha val="89000"/>
          </a:srgbClr>
        </a:solidFill>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9FE1A90-2768-42E2-BEF8-81F87B267462}" type="parTrans" cxnId="{1281301E-9514-4D45-B8FC-6E07A8D23F0E}">
      <dgm:prSet/>
      <dgm:spPr/>
      <dgm:t>
        <a:bodyPr/>
        <a:lstStyle/>
        <a:p>
          <a:endParaRPr lang="fi-FI"/>
        </a:p>
      </dgm:t>
    </dgm:pt>
    <dgm:pt modelId="{43B66726-59C1-44A0-A043-3F2F9B4FAF2A}" type="sibTrans" cxnId="{1281301E-9514-4D45-B8FC-6E07A8D23F0E}">
      <dgm:prSet/>
      <dgm:spPr/>
      <dgm:t>
        <a:bodyPr/>
        <a:lstStyle/>
        <a:p>
          <a:endParaRPr lang="fi-FI"/>
        </a:p>
      </dgm:t>
    </dgm:pt>
    <dgm:pt modelId="{8BC3D9AD-9DD4-4A22-9BE5-F041C2DB45FF}">
      <dgm:prSet phldrT="[Teksti]"/>
      <dgm:spPr>
        <a:solidFill>
          <a:srgbClr val="FFFF00"/>
        </a:solidFill>
        <a:ln>
          <a:noFill/>
        </a:ln>
      </dgm:spPr>
      <dgm:t>
        <a:bodyPr/>
        <a:lstStyle/>
        <a:p>
          <a:endParaRPr lang="fi-FI" b="1"/>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BE92D5-409E-4663-95C0-85E2F7BF2473}" type="parTrans" cxnId="{6E347505-F87A-4A29-873B-87F3CFA1EDEC}">
      <dgm:prSet/>
      <dgm:spPr/>
      <dgm:t>
        <a:bodyPr/>
        <a:lstStyle/>
        <a:p>
          <a:endParaRPr lang="fi-FI"/>
        </a:p>
      </dgm:t>
    </dgm:pt>
    <dgm:pt modelId="{60C5FF50-75CD-4A85-BFFD-EEB08D8E192C}" type="sibTrans" cxnId="{6E347505-F87A-4A29-873B-87F3CFA1EDEC}">
      <dgm:prSet/>
      <dgm:spPr/>
      <dgm:t>
        <a:bodyPr/>
        <a:lstStyle/>
        <a:p>
          <a:endParaRPr lang="fi-FI"/>
        </a:p>
      </dgm:t>
    </dgm:pt>
    <dgm:pt modelId="{CA2A0C15-8560-46D9-98F5-2249B9A2A463}">
      <dgm:prSet/>
      <dgm:spPr>
        <a:solidFill>
          <a:srgbClr val="BFC4C9"/>
        </a:solidFill>
      </dgm:spPr>
      <dgm:t>
        <a:bodyPr/>
        <a:lstStyle/>
        <a:p>
          <a:endParaRPr lang="fi-FI"/>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3776563-F8DB-42E0-92BF-1A3D8A184E5A}" type="parTrans" cxnId="{14A9A393-B857-4FED-A7F3-8248EBA216F1}">
      <dgm:prSet/>
      <dgm:spPr/>
      <dgm:t>
        <a:bodyPr/>
        <a:lstStyle/>
        <a:p>
          <a:endParaRPr lang="fi-FI"/>
        </a:p>
      </dgm:t>
    </dgm:pt>
    <dgm:pt modelId="{66702D15-21E2-424D-9719-041156B1DC1D}" type="sibTrans" cxnId="{14A9A393-B857-4FED-A7F3-8248EBA216F1}">
      <dgm:prSet/>
      <dgm:spPr/>
      <dgm:t>
        <a:bodyPr/>
        <a:lstStyle/>
        <a:p>
          <a:endParaRPr lang="fi-FI"/>
        </a:p>
      </dgm:t>
    </dgm:pt>
    <dgm:pt modelId="{CF024DDB-906F-461E-B377-B2844868E36E}" type="pres">
      <dgm:prSet presAssocID="{54E43759-5296-44D9-A6C0-22A3B023257B}" presName="composite" presStyleCnt="0">
        <dgm:presLayoutVars>
          <dgm:chMax val="1"/>
          <dgm:dir/>
          <dgm:resizeHandles val="exact"/>
        </dgm:presLayoutVars>
      </dgm:prSet>
      <dgm:spPr/>
    </dgm:pt>
    <dgm:pt modelId="{975ED703-EFDB-4237-82A2-FD9831C0C7D5}" type="pres">
      <dgm:prSet presAssocID="{54E43759-5296-44D9-A6C0-22A3B023257B}" presName="radial" presStyleCnt="0">
        <dgm:presLayoutVars>
          <dgm:animLvl val="ctr"/>
        </dgm:presLayoutVars>
      </dgm:prSet>
      <dgm:spPr/>
    </dgm:pt>
    <dgm:pt modelId="{226566E8-4D00-4B82-BDE9-52BC3D66EB60}" type="pres">
      <dgm:prSet presAssocID="{9AD58EAD-680F-47FC-A4CD-5769D5C1204A}" presName="centerShape" presStyleLbl="vennNode1" presStyleIdx="0" presStyleCnt="5" custScaleX="71117" custScaleY="73249"/>
      <dgm:spPr/>
    </dgm:pt>
    <dgm:pt modelId="{2A4189CF-A6C5-45F4-99D6-A427C2DCBAAE}" type="pres">
      <dgm:prSet presAssocID="{AACF81E9-53FA-464C-BD1E-D540484EA2DA}" presName="node" presStyleLbl="vennNode1" presStyleIdx="1" presStyleCnt="5" custScaleX="149351" custScaleY="132147">
        <dgm:presLayoutVars>
          <dgm:bulletEnabled val="1"/>
        </dgm:presLayoutVars>
      </dgm:prSet>
      <dgm:spPr/>
    </dgm:pt>
    <dgm:pt modelId="{E2DD6579-B045-45FE-A30E-14FF17DF710B}" type="pres">
      <dgm:prSet presAssocID="{8AA731D1-E7B5-49C4-ACC7-6AB7FFD84735}" presName="node" presStyleLbl="vennNode1" presStyleIdx="2" presStyleCnt="5" custScaleX="138721" custScaleY="134598" custRadScaleRad="98612" custRadScaleInc="-1279">
        <dgm:presLayoutVars>
          <dgm:bulletEnabled val="1"/>
        </dgm:presLayoutVars>
      </dgm:prSet>
      <dgm:spPr/>
    </dgm:pt>
    <dgm:pt modelId="{8A046B69-ED0F-4321-8292-B23BB8097AB7}" type="pres">
      <dgm:prSet presAssocID="{8BC3D9AD-9DD4-4A22-9BE5-F041C2DB45FF}" presName="node" presStyleLbl="vennNode1" presStyleIdx="3" presStyleCnt="5" custScaleX="149351" custScaleY="132147">
        <dgm:presLayoutVars>
          <dgm:bulletEnabled val="1"/>
        </dgm:presLayoutVars>
      </dgm:prSet>
      <dgm:spPr/>
    </dgm:pt>
    <dgm:pt modelId="{58F273F9-80A1-4102-8659-F430D627B0A2}" type="pres">
      <dgm:prSet presAssocID="{CA2A0C15-8560-46D9-98F5-2249B9A2A463}" presName="node" presStyleLbl="vennNode1" presStyleIdx="4" presStyleCnt="5" custScaleX="132536" custScaleY="140328" custRadScaleRad="100461" custRadScaleInc="-382">
        <dgm:presLayoutVars>
          <dgm:bulletEnabled val="1"/>
        </dgm:presLayoutVars>
      </dgm:prSet>
      <dgm:spPr/>
    </dgm:pt>
  </dgm:ptLst>
  <dgm:cxnLst>
    <dgm:cxn modelId="{6E347505-F87A-4A29-873B-87F3CFA1EDEC}" srcId="{9AD58EAD-680F-47FC-A4CD-5769D5C1204A}" destId="{8BC3D9AD-9DD4-4A22-9BE5-F041C2DB45FF}" srcOrd="2" destOrd="0" parTransId="{1BBE92D5-409E-4663-95C0-85E2F7BF2473}" sibTransId="{60C5FF50-75CD-4A85-BFFD-EEB08D8E192C}"/>
    <dgm:cxn modelId="{8FA9D40F-C885-41B0-A6B3-41D5035126B0}" type="presOf" srcId="{8BC3D9AD-9DD4-4A22-9BE5-F041C2DB45FF}" destId="{8A046B69-ED0F-4321-8292-B23BB8097AB7}" srcOrd="0" destOrd="0" presId="urn:microsoft.com/office/officeart/2005/8/layout/radial3"/>
    <dgm:cxn modelId="{1281301E-9514-4D45-B8FC-6E07A8D23F0E}" srcId="{9AD58EAD-680F-47FC-A4CD-5769D5C1204A}" destId="{8AA731D1-E7B5-49C4-ACC7-6AB7FFD84735}" srcOrd="1" destOrd="0" parTransId="{89FE1A90-2768-42E2-BEF8-81F87B267462}" sibTransId="{43B66726-59C1-44A0-A043-3F2F9B4FAF2A}"/>
    <dgm:cxn modelId="{B9508428-D2B3-42A9-A5BE-C6BC0BD08C23}" type="presOf" srcId="{54E43759-5296-44D9-A6C0-22A3B023257B}" destId="{CF024DDB-906F-461E-B377-B2844868E36E}" srcOrd="0" destOrd="0" presId="urn:microsoft.com/office/officeart/2005/8/layout/radial3"/>
    <dgm:cxn modelId="{FA1C362B-4F18-4E14-9ED0-A0B677FF5D3E}" type="presOf" srcId="{9AD58EAD-680F-47FC-A4CD-5769D5C1204A}" destId="{226566E8-4D00-4B82-BDE9-52BC3D66EB60}" srcOrd="0" destOrd="0" presId="urn:microsoft.com/office/officeart/2005/8/layout/radial3"/>
    <dgm:cxn modelId="{C7620071-3CEB-452A-AA16-A8AC42BE9300}" srcId="{9AD58EAD-680F-47FC-A4CD-5769D5C1204A}" destId="{AACF81E9-53FA-464C-BD1E-D540484EA2DA}" srcOrd="0" destOrd="0" parTransId="{6732CD57-8D31-42AD-8D9A-643E69E5CEAF}" sibTransId="{FC9D6868-992F-4B19-A918-AAE77DD70FB5}"/>
    <dgm:cxn modelId="{14A9A393-B857-4FED-A7F3-8248EBA216F1}" srcId="{9AD58EAD-680F-47FC-A4CD-5769D5C1204A}" destId="{CA2A0C15-8560-46D9-98F5-2249B9A2A463}" srcOrd="3" destOrd="0" parTransId="{13776563-F8DB-42E0-92BF-1A3D8A184E5A}" sibTransId="{66702D15-21E2-424D-9719-041156B1DC1D}"/>
    <dgm:cxn modelId="{96FE4DAA-4D85-4B2F-8ED2-E418A95A64AE}" srcId="{54E43759-5296-44D9-A6C0-22A3B023257B}" destId="{9AD58EAD-680F-47FC-A4CD-5769D5C1204A}" srcOrd="0" destOrd="0" parTransId="{D58B6A2D-1384-4D3E-8905-140914B3E1BF}" sibTransId="{AB1D2D37-4E3D-470E-A07E-044A5898A50F}"/>
    <dgm:cxn modelId="{2CB284C2-6418-4FB3-8107-0D6B7D65FC0E}" type="presOf" srcId="{CA2A0C15-8560-46D9-98F5-2249B9A2A463}" destId="{58F273F9-80A1-4102-8659-F430D627B0A2}" srcOrd="0" destOrd="0" presId="urn:microsoft.com/office/officeart/2005/8/layout/radial3"/>
    <dgm:cxn modelId="{695190CB-A31C-4E24-AE8C-5286EBC175A3}" type="presOf" srcId="{8AA731D1-E7B5-49C4-ACC7-6AB7FFD84735}" destId="{E2DD6579-B045-45FE-A30E-14FF17DF710B}" srcOrd="0" destOrd="0" presId="urn:microsoft.com/office/officeart/2005/8/layout/radial3"/>
    <dgm:cxn modelId="{46D55CF1-C45A-4EDE-9975-10914C0F0EB8}" type="presOf" srcId="{AACF81E9-53FA-464C-BD1E-D540484EA2DA}" destId="{2A4189CF-A6C5-45F4-99D6-A427C2DCBAAE}" srcOrd="0" destOrd="0" presId="urn:microsoft.com/office/officeart/2005/8/layout/radial3"/>
    <dgm:cxn modelId="{1C68C161-81E3-4759-A402-2A82DB405C07}" type="presParOf" srcId="{CF024DDB-906F-461E-B377-B2844868E36E}" destId="{975ED703-EFDB-4237-82A2-FD9831C0C7D5}" srcOrd="0" destOrd="0" presId="urn:microsoft.com/office/officeart/2005/8/layout/radial3"/>
    <dgm:cxn modelId="{2982A8C8-4D6F-44EF-A3CA-19783A057F71}" type="presParOf" srcId="{975ED703-EFDB-4237-82A2-FD9831C0C7D5}" destId="{226566E8-4D00-4B82-BDE9-52BC3D66EB60}" srcOrd="0" destOrd="0" presId="urn:microsoft.com/office/officeart/2005/8/layout/radial3"/>
    <dgm:cxn modelId="{B504FF0C-EC20-4230-9EFE-FE0675C3D926}" type="presParOf" srcId="{975ED703-EFDB-4237-82A2-FD9831C0C7D5}" destId="{2A4189CF-A6C5-45F4-99D6-A427C2DCBAAE}" srcOrd="1" destOrd="0" presId="urn:microsoft.com/office/officeart/2005/8/layout/radial3"/>
    <dgm:cxn modelId="{9A7799C3-6869-4172-B0FA-6FB4DF41DCDA}" type="presParOf" srcId="{975ED703-EFDB-4237-82A2-FD9831C0C7D5}" destId="{E2DD6579-B045-45FE-A30E-14FF17DF710B}" srcOrd="2" destOrd="0" presId="urn:microsoft.com/office/officeart/2005/8/layout/radial3"/>
    <dgm:cxn modelId="{DE8B1145-5D4C-43C7-A11E-0CF40FDE4C66}" type="presParOf" srcId="{975ED703-EFDB-4237-82A2-FD9831C0C7D5}" destId="{8A046B69-ED0F-4321-8292-B23BB8097AB7}" srcOrd="3" destOrd="0" presId="urn:microsoft.com/office/officeart/2005/8/layout/radial3"/>
    <dgm:cxn modelId="{4B839AFA-397D-4545-B80C-033CA5350DB4}" type="presParOf" srcId="{975ED703-EFDB-4237-82A2-FD9831C0C7D5}" destId="{58F273F9-80A1-4102-8659-F430D627B0A2}" srcOrd="4" destOrd="0" presId="urn:microsoft.com/office/officeart/2005/8/layout/radial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566E8-4D00-4B82-BDE9-52BC3D66EB60}">
      <dsp:nvSpPr>
        <dsp:cNvPr id="0" name=""/>
        <dsp:cNvSpPr/>
      </dsp:nvSpPr>
      <dsp:spPr>
        <a:xfrm>
          <a:off x="2992502" y="1693443"/>
          <a:ext cx="2276685" cy="2344937"/>
        </a:xfrm>
        <a:prstGeom prst="ellipse">
          <a:avLst/>
        </a:prstGeom>
        <a:pattFill prst="pct25">
          <a:fgClr>
            <a:srgbClr val="FF0000"/>
          </a:fgClr>
          <a:bgClr>
            <a:schemeClr val="bg1"/>
          </a:bgClr>
        </a:patt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i-FI" sz="2500" b="1" kern="1200" dirty="0">
              <a:latin typeface="Calibri" panose="020F0502020204030204" pitchFamily="34" charset="0"/>
              <a:cs typeface="Calibri" panose="020F0502020204030204" pitchFamily="34" charset="0"/>
            </a:rPr>
            <a:t>Paikallinen Kaikukortti-verkosto</a:t>
          </a:r>
        </a:p>
      </dsp:txBody>
      <dsp:txXfrm>
        <a:off x="3325915" y="2036851"/>
        <a:ext cx="1609859" cy="1658121"/>
      </dsp:txXfrm>
    </dsp:sp>
    <dsp:sp modelId="{2A4189CF-A6C5-45F4-99D6-A427C2DCBAAE}">
      <dsp:nvSpPr>
        <dsp:cNvPr id="0" name=""/>
        <dsp:cNvSpPr/>
      </dsp:nvSpPr>
      <dsp:spPr>
        <a:xfrm>
          <a:off x="2935543" y="-276499"/>
          <a:ext cx="2390604" cy="2115226"/>
        </a:xfrm>
        <a:prstGeom prst="ellipse">
          <a:avLst/>
        </a:prstGeom>
        <a:solidFill>
          <a:srgbClr val="CFE7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i-FI" sz="3200" b="1" kern="1200">
              <a:latin typeface="Calibri" panose="020F0502020204030204" pitchFamily="34" charset="0"/>
              <a:cs typeface="Calibri" panose="020F0502020204030204" pitchFamily="34" charset="0"/>
            </a:rPr>
            <a:t>Kortin-jakajat</a:t>
          </a:r>
        </a:p>
      </dsp:txBody>
      <dsp:txXfrm>
        <a:off x="3285639" y="33269"/>
        <a:ext cx="1690412" cy="1495690"/>
      </dsp:txXfrm>
    </dsp:sp>
    <dsp:sp modelId="{E2DD6579-B045-45FE-A30E-14FF17DF710B}">
      <dsp:nvSpPr>
        <dsp:cNvPr id="0" name=""/>
        <dsp:cNvSpPr/>
      </dsp:nvSpPr>
      <dsp:spPr>
        <a:xfrm>
          <a:off x="5068425" y="1712451"/>
          <a:ext cx="2294436" cy="2306922"/>
        </a:xfrm>
        <a:prstGeom prst="ellipse">
          <a:avLst/>
        </a:prstGeom>
        <a:solidFill>
          <a:srgbClr val="F047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i-FI" sz="2800" b="1" kern="1200">
              <a:latin typeface="Calibri" panose="020F0502020204030204" pitchFamily="34" charset="0"/>
              <a:cs typeface="Calibri" panose="020F0502020204030204" pitchFamily="34" charset="0"/>
            </a:rPr>
            <a:t>Kortin-haltijat</a:t>
          </a:r>
        </a:p>
      </dsp:txBody>
      <dsp:txXfrm>
        <a:off x="5404437" y="2050292"/>
        <a:ext cx="1622412" cy="1631240"/>
      </dsp:txXfrm>
    </dsp:sp>
    <dsp:sp modelId="{8A046B69-ED0F-4321-8292-B23BB8097AB7}">
      <dsp:nvSpPr>
        <dsp:cNvPr id="0" name=""/>
        <dsp:cNvSpPr/>
      </dsp:nvSpPr>
      <dsp:spPr>
        <a:xfrm>
          <a:off x="2929828" y="3853520"/>
          <a:ext cx="2402033" cy="2194379"/>
        </a:xfrm>
        <a:prstGeom prst="ellipse">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i-FI" sz="2500" b="1" kern="1200">
              <a:latin typeface="Calibri" panose="020F0502020204030204" pitchFamily="34" charset="0"/>
              <a:cs typeface="Calibri" panose="020F0502020204030204" pitchFamily="34" charset="0"/>
            </a:rPr>
            <a:t>Kulttuuri- tai liikunta- toimija</a:t>
          </a:r>
        </a:p>
      </dsp:txBody>
      <dsp:txXfrm>
        <a:off x="3281598" y="4174879"/>
        <a:ext cx="1698493" cy="1551661"/>
      </dsp:txXfrm>
    </dsp:sp>
    <dsp:sp modelId="{58F273F9-80A1-4102-8659-F430D627B0A2}">
      <dsp:nvSpPr>
        <dsp:cNvPr id="0" name=""/>
        <dsp:cNvSpPr/>
      </dsp:nvSpPr>
      <dsp:spPr>
        <a:xfrm>
          <a:off x="658616" y="1518514"/>
          <a:ext cx="2573800" cy="2549470"/>
        </a:xfrm>
        <a:prstGeom prst="ellipse">
          <a:avLst/>
        </a:prstGeom>
        <a:solidFill>
          <a:srgbClr val="BFC4C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i-FI" sz="2500" b="1" kern="1200" dirty="0">
              <a:latin typeface="Calibri" panose="020F0502020204030204" pitchFamily="34" charset="0"/>
              <a:cs typeface="Calibri" panose="020F0502020204030204" pitchFamily="34" charset="0"/>
            </a:rPr>
            <a:t>Vastuussa oleva tiimi:</a:t>
          </a:r>
        </a:p>
        <a:p>
          <a:pPr marL="0" lvl="0" indent="0" algn="ctr" defTabSz="1111250">
            <a:lnSpc>
              <a:spcPct val="90000"/>
            </a:lnSpc>
            <a:spcBef>
              <a:spcPct val="0"/>
            </a:spcBef>
            <a:spcAft>
              <a:spcPct val="35000"/>
            </a:spcAft>
            <a:buNone/>
          </a:pPr>
          <a:r>
            <a:rPr lang="fi-FI" sz="2000" b="1" kern="1200" dirty="0">
              <a:latin typeface="Calibri" panose="020F0502020204030204" pitchFamily="34" charset="0"/>
              <a:cs typeface="Calibri" panose="020F0502020204030204" pitchFamily="34" charset="0"/>
            </a:rPr>
            <a:t> kulttuuri ja sote (hyte) yhdessä</a:t>
          </a:r>
        </a:p>
      </dsp:txBody>
      <dsp:txXfrm>
        <a:off x="1035540" y="1891875"/>
        <a:ext cx="1819952" cy="1802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566E8-4D00-4B82-BDE9-52BC3D66EB60}">
      <dsp:nvSpPr>
        <dsp:cNvPr id="0" name=""/>
        <dsp:cNvSpPr/>
      </dsp:nvSpPr>
      <dsp:spPr>
        <a:xfrm>
          <a:off x="688525" y="687243"/>
          <a:ext cx="913266" cy="940645"/>
        </a:xfrm>
        <a:prstGeom prst="ellipse">
          <a:avLst/>
        </a:prstGeom>
        <a:pattFill prst="pct25">
          <a:fgClr>
            <a:srgbClr val="FF0000"/>
          </a:fgClr>
          <a:bgClr>
            <a:schemeClr val="bg1"/>
          </a:bgClr>
        </a:patt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fi-FI" sz="4000" b="1" kern="1200"/>
        </a:p>
      </dsp:txBody>
      <dsp:txXfrm>
        <a:off x="822270" y="824997"/>
        <a:ext cx="645776" cy="665137"/>
      </dsp:txXfrm>
    </dsp:sp>
    <dsp:sp modelId="{2A4189CF-A6C5-45F4-99D6-A427C2DCBAAE}">
      <dsp:nvSpPr>
        <dsp:cNvPr id="0" name=""/>
        <dsp:cNvSpPr/>
      </dsp:nvSpPr>
      <dsp:spPr>
        <a:xfrm>
          <a:off x="665676" y="-102976"/>
          <a:ext cx="958964" cy="848499"/>
        </a:xfrm>
        <a:prstGeom prst="ellipse">
          <a:avLst/>
        </a:prstGeom>
        <a:solidFill>
          <a:srgbClr val="CFE7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i-FI" sz="3600" b="1" kern="1200"/>
        </a:p>
      </dsp:txBody>
      <dsp:txXfrm>
        <a:off x="806113" y="21284"/>
        <a:ext cx="678090" cy="599979"/>
      </dsp:txXfrm>
    </dsp:sp>
    <dsp:sp modelId="{E2DD6579-B045-45FE-A30E-14FF17DF710B}">
      <dsp:nvSpPr>
        <dsp:cNvPr id="0" name=""/>
        <dsp:cNvSpPr/>
      </dsp:nvSpPr>
      <dsp:spPr>
        <a:xfrm>
          <a:off x="1519595" y="698682"/>
          <a:ext cx="923713" cy="917768"/>
        </a:xfrm>
        <a:prstGeom prst="ellipse">
          <a:avLst/>
        </a:prstGeom>
        <a:solidFill>
          <a:srgbClr val="F04726">
            <a:alpha val="7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fi-FI" sz="3900" b="1" kern="1200"/>
        </a:p>
      </dsp:txBody>
      <dsp:txXfrm>
        <a:off x="1654870" y="833086"/>
        <a:ext cx="653163" cy="648960"/>
      </dsp:txXfrm>
    </dsp:sp>
    <dsp:sp modelId="{8A046B69-ED0F-4321-8292-B23BB8097AB7}">
      <dsp:nvSpPr>
        <dsp:cNvPr id="0" name=""/>
        <dsp:cNvSpPr/>
      </dsp:nvSpPr>
      <dsp:spPr>
        <a:xfrm>
          <a:off x="665676" y="1569610"/>
          <a:ext cx="958964" cy="848499"/>
        </a:xfrm>
        <a:prstGeom prst="ellipse">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i-FI" sz="3600" b="1" kern="1200"/>
        </a:p>
      </dsp:txBody>
      <dsp:txXfrm>
        <a:off x="806113" y="1693870"/>
        <a:ext cx="678090" cy="599979"/>
      </dsp:txXfrm>
    </dsp:sp>
    <dsp:sp modelId="{58F273F9-80A1-4102-8659-F430D627B0A2}">
      <dsp:nvSpPr>
        <dsp:cNvPr id="0" name=""/>
        <dsp:cNvSpPr/>
      </dsp:nvSpPr>
      <dsp:spPr>
        <a:xfrm>
          <a:off x="-116633" y="712093"/>
          <a:ext cx="850997" cy="901028"/>
        </a:xfrm>
        <a:prstGeom prst="ellipse">
          <a:avLst/>
        </a:prstGeom>
        <a:solidFill>
          <a:srgbClr val="BFC4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fi-FI" sz="3800" kern="1200"/>
        </a:p>
      </dsp:txBody>
      <dsp:txXfrm>
        <a:off x="7993" y="844045"/>
        <a:ext cx="601745" cy="637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566E8-4D00-4B82-BDE9-52BC3D66EB60}">
      <dsp:nvSpPr>
        <dsp:cNvPr id="0" name=""/>
        <dsp:cNvSpPr/>
      </dsp:nvSpPr>
      <dsp:spPr>
        <a:xfrm>
          <a:off x="696776" y="687243"/>
          <a:ext cx="913266" cy="940645"/>
        </a:xfrm>
        <a:prstGeom prst="ellipse">
          <a:avLst/>
        </a:prstGeom>
        <a:pattFill prst="pct25">
          <a:fgClr>
            <a:srgbClr val="FF0000"/>
          </a:fgClr>
          <a:bgClr>
            <a:schemeClr val="bg1"/>
          </a:bgClr>
        </a:patt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fi-FI" sz="4000" b="1" kern="1200"/>
        </a:p>
      </dsp:txBody>
      <dsp:txXfrm>
        <a:off x="830521" y="824997"/>
        <a:ext cx="645776" cy="665137"/>
      </dsp:txXfrm>
    </dsp:sp>
    <dsp:sp modelId="{2A4189CF-A6C5-45F4-99D6-A427C2DCBAAE}">
      <dsp:nvSpPr>
        <dsp:cNvPr id="0" name=""/>
        <dsp:cNvSpPr/>
      </dsp:nvSpPr>
      <dsp:spPr>
        <a:xfrm>
          <a:off x="673927" y="-102976"/>
          <a:ext cx="958964" cy="848499"/>
        </a:xfrm>
        <a:prstGeom prst="ellipse">
          <a:avLst/>
        </a:prstGeom>
        <a:solidFill>
          <a:srgbClr val="CFE7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i-FI" sz="3600" b="1" kern="1200"/>
        </a:p>
      </dsp:txBody>
      <dsp:txXfrm>
        <a:off x="814364" y="21284"/>
        <a:ext cx="678090" cy="599979"/>
      </dsp:txXfrm>
    </dsp:sp>
    <dsp:sp modelId="{E2DD6579-B045-45FE-A30E-14FF17DF710B}">
      <dsp:nvSpPr>
        <dsp:cNvPr id="0" name=""/>
        <dsp:cNvSpPr/>
      </dsp:nvSpPr>
      <dsp:spPr>
        <a:xfrm>
          <a:off x="1532573" y="708880"/>
          <a:ext cx="890710" cy="864237"/>
        </a:xfrm>
        <a:prstGeom prst="ellipse">
          <a:avLst/>
        </a:prstGeom>
        <a:solidFill>
          <a:srgbClr val="F04726">
            <a:alpha val="8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fi-FI" sz="3700" b="1" kern="1200"/>
        </a:p>
      </dsp:txBody>
      <dsp:txXfrm>
        <a:off x="1663014" y="835445"/>
        <a:ext cx="629828" cy="611107"/>
      </dsp:txXfrm>
    </dsp:sp>
    <dsp:sp modelId="{8A046B69-ED0F-4321-8292-B23BB8097AB7}">
      <dsp:nvSpPr>
        <dsp:cNvPr id="0" name=""/>
        <dsp:cNvSpPr/>
      </dsp:nvSpPr>
      <dsp:spPr>
        <a:xfrm>
          <a:off x="673927" y="1569610"/>
          <a:ext cx="958964" cy="848499"/>
        </a:xfrm>
        <a:prstGeom prst="ellipse">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i-FI" sz="3600" b="1" kern="1200"/>
        </a:p>
      </dsp:txBody>
      <dsp:txXfrm>
        <a:off x="814364" y="1693870"/>
        <a:ext cx="678090" cy="599979"/>
      </dsp:txXfrm>
    </dsp:sp>
    <dsp:sp modelId="{58F273F9-80A1-4102-8659-F430D627B0A2}">
      <dsp:nvSpPr>
        <dsp:cNvPr id="0" name=""/>
        <dsp:cNvSpPr/>
      </dsp:nvSpPr>
      <dsp:spPr>
        <a:xfrm>
          <a:off x="-108382" y="712093"/>
          <a:ext cx="850997" cy="901028"/>
        </a:xfrm>
        <a:prstGeom prst="ellipse">
          <a:avLst/>
        </a:prstGeom>
        <a:solidFill>
          <a:srgbClr val="BFC4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fi-FI" sz="3800" kern="1200"/>
        </a:p>
      </dsp:txBody>
      <dsp:txXfrm>
        <a:off x="16244" y="844045"/>
        <a:ext cx="601745" cy="63712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83D2D4A-96DD-4016-817D-61CEDCDA3860}"/>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Päivämäärän paikkamerkki 2">
            <a:extLst>
              <a:ext uri="{FF2B5EF4-FFF2-40B4-BE49-F238E27FC236}">
                <a16:creationId xmlns:a16="http://schemas.microsoft.com/office/drawing/2014/main" id="{0A616E71-B91F-4B59-AD9D-D8D4915BF1B2}"/>
              </a:ext>
            </a:extLst>
          </p:cNvPr>
          <p:cNvSpPr>
            <a:spLocks noGrp="1"/>
          </p:cNvSpPr>
          <p:nvPr>
            <p:ph type="dt" sz="quarter"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E91BBAB7-9C95-4704-81F9-0B5E59176723}" type="datetimeFigureOut">
              <a:rPr lang="en-US" altLang="sv-FI"/>
              <a:pPr>
                <a:defRPr/>
              </a:pPr>
              <a:t>3/21/2023</a:t>
            </a:fld>
            <a:endParaRPr lang="en-US" altLang="sv-FI"/>
          </a:p>
        </p:txBody>
      </p:sp>
      <p:sp>
        <p:nvSpPr>
          <p:cNvPr id="4" name="Alatunnisteen paikkamerkki 3">
            <a:extLst>
              <a:ext uri="{FF2B5EF4-FFF2-40B4-BE49-F238E27FC236}">
                <a16:creationId xmlns:a16="http://schemas.microsoft.com/office/drawing/2014/main" id="{9E1E104F-6DB0-4B5B-AAE4-4E2178E8FD9A}"/>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Dian numeron paikkamerkki 4">
            <a:extLst>
              <a:ext uri="{FF2B5EF4-FFF2-40B4-BE49-F238E27FC236}">
                <a16:creationId xmlns:a16="http://schemas.microsoft.com/office/drawing/2014/main" id="{96D7BFED-3E33-405D-B2FF-8EB4ECEAA99A}"/>
              </a:ext>
            </a:extLst>
          </p:cNvPr>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2A350968-78EA-44FF-92AA-3AA2BD8E70AB}" type="slidenum">
              <a:rPr lang="en-US" altLang="sv-FI"/>
              <a:pPr>
                <a:defRPr/>
              </a:pPr>
              <a:t>‹#›</a:t>
            </a:fld>
            <a:endParaRPr lang="en-US" altLang="sv-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F963521-96F0-4871-A2F3-940310BFE4E2}"/>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sv-FI"/>
          </a:p>
        </p:txBody>
      </p:sp>
      <p:sp>
        <p:nvSpPr>
          <p:cNvPr id="3" name="Päivämäärän paikkamerkki 2">
            <a:extLst>
              <a:ext uri="{FF2B5EF4-FFF2-40B4-BE49-F238E27FC236}">
                <a16:creationId xmlns:a16="http://schemas.microsoft.com/office/drawing/2014/main" id="{2DFE49C9-0F30-4F17-8144-6C5C2185A3BF}"/>
              </a:ext>
            </a:extLst>
          </p:cNvPr>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AEB82D4-4306-4BA8-A09F-5B53B528B51B}" type="datetimeFigureOut">
              <a:rPr lang="sv-FI" altLang="sv-FI"/>
              <a:pPr>
                <a:defRPr/>
              </a:pPr>
              <a:t>21-03-2023</a:t>
            </a:fld>
            <a:endParaRPr lang="sv-FI" altLang="sv-FI"/>
          </a:p>
        </p:txBody>
      </p:sp>
      <p:sp>
        <p:nvSpPr>
          <p:cNvPr id="4" name="Dian kuvan paikkamerkki 3">
            <a:extLst>
              <a:ext uri="{FF2B5EF4-FFF2-40B4-BE49-F238E27FC236}">
                <a16:creationId xmlns:a16="http://schemas.microsoft.com/office/drawing/2014/main" id="{F2780EE5-5CD9-428A-84D0-D1814D9BD8EB}"/>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sv-FI" noProof="0"/>
          </a:p>
        </p:txBody>
      </p:sp>
      <p:sp>
        <p:nvSpPr>
          <p:cNvPr id="5" name="Huomautusten paikkamerkki 4">
            <a:extLst>
              <a:ext uri="{FF2B5EF4-FFF2-40B4-BE49-F238E27FC236}">
                <a16:creationId xmlns:a16="http://schemas.microsoft.com/office/drawing/2014/main" id="{FA7E28C3-AA9E-4136-9503-10429350028C}"/>
              </a:ext>
            </a:extLst>
          </p:cNvPr>
          <p:cNvSpPr>
            <a:spLocks noGrp="1"/>
          </p:cNvSpPr>
          <p:nvPr>
            <p:ph type="body" sz="quarter" idx="3"/>
          </p:nvPr>
        </p:nvSpPr>
        <p:spPr>
          <a:xfrm>
            <a:off x="679450" y="4778375"/>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fi-FI" altLang="sv-FI" noProof="0"/>
              <a:t>Muokkaa tekstin perustyylejä napsauttamalla</a:t>
            </a:r>
          </a:p>
          <a:p>
            <a:pPr lvl="1"/>
            <a:r>
              <a:rPr lang="fi-FI" altLang="sv-FI" noProof="0"/>
              <a:t>toinen taso</a:t>
            </a:r>
          </a:p>
          <a:p>
            <a:pPr lvl="2"/>
            <a:r>
              <a:rPr lang="fi-FI" altLang="sv-FI" noProof="0"/>
              <a:t>kolmas taso</a:t>
            </a:r>
          </a:p>
          <a:p>
            <a:pPr lvl="3"/>
            <a:r>
              <a:rPr lang="fi-FI" altLang="sv-FI" noProof="0"/>
              <a:t>neljäs taso</a:t>
            </a:r>
          </a:p>
          <a:p>
            <a:pPr lvl="4"/>
            <a:r>
              <a:rPr lang="fi-FI" altLang="sv-FI" noProof="0"/>
              <a:t>viides taso</a:t>
            </a:r>
            <a:endParaRPr lang="sv-FI" altLang="sv-FI" noProof="0"/>
          </a:p>
        </p:txBody>
      </p:sp>
      <p:sp>
        <p:nvSpPr>
          <p:cNvPr id="6" name="Alatunnisteen paikkamerkki 5">
            <a:extLst>
              <a:ext uri="{FF2B5EF4-FFF2-40B4-BE49-F238E27FC236}">
                <a16:creationId xmlns:a16="http://schemas.microsoft.com/office/drawing/2014/main" id="{FC12484A-5CA4-46CB-A8CA-AB1E54E4CDAA}"/>
              </a:ext>
            </a:extLst>
          </p:cNvPr>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sv-FI"/>
          </a:p>
        </p:txBody>
      </p:sp>
      <p:sp>
        <p:nvSpPr>
          <p:cNvPr id="7" name="Dian numeron paikkamerkki 6">
            <a:extLst>
              <a:ext uri="{FF2B5EF4-FFF2-40B4-BE49-F238E27FC236}">
                <a16:creationId xmlns:a16="http://schemas.microsoft.com/office/drawing/2014/main" id="{9D0775A5-87DB-4E34-92BF-C55AD426E608}"/>
              </a:ext>
            </a:extLst>
          </p:cNvPr>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76F01DAC-1CAB-4BDF-87CC-2491FB751E0D}" type="slidenum">
              <a:rPr lang="sv-FI" altLang="sv-FI"/>
              <a:pPr>
                <a:defRPr/>
              </a:pPr>
              <a:t>‹#›</a:t>
            </a:fld>
            <a:endParaRPr lang="sv-FI" altLang="sv-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6" name="Shape 86"/>
          <p:cNvSpPr txBox="1">
            <a:spLocks noGrp="1"/>
          </p:cNvSpPr>
          <p:nvPr>
            <p:ph type="body" idx="1"/>
          </p:nvPr>
        </p:nvSpPr>
        <p:spPr>
          <a:xfrm>
            <a:off x="679768" y="4777958"/>
            <a:ext cx="5438139" cy="390923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50442" y="9430091"/>
            <a:ext cx="2945658" cy="498133"/>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u="none">
                <a:solidFill>
                  <a:schemeClr val="dk1"/>
                </a:solidFill>
                <a:latin typeface="Calibri"/>
                <a:ea typeface="Calibri"/>
                <a:cs typeface="Calibri"/>
                <a:sym typeface="Calibri"/>
              </a:rPr>
              <a:t>1</a:t>
            </a:fld>
            <a:endParaRPr lang="fi-FI" sz="1200" b="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9318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kuvan paikkamerkki 1">
            <a:extLst>
              <a:ext uri="{FF2B5EF4-FFF2-40B4-BE49-F238E27FC236}">
                <a16:creationId xmlns:a16="http://schemas.microsoft.com/office/drawing/2014/main" id="{929B49A1-E3F6-40B8-9881-583256CF73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Huomautusten paikkamerkki 2">
            <a:extLst>
              <a:ext uri="{FF2B5EF4-FFF2-40B4-BE49-F238E27FC236}">
                <a16:creationId xmlns:a16="http://schemas.microsoft.com/office/drawing/2014/main" id="{76BBD412-F940-433F-B4D6-069F7240E3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25604" name="Dian numeron paikkamerkki 3">
            <a:extLst>
              <a:ext uri="{FF2B5EF4-FFF2-40B4-BE49-F238E27FC236}">
                <a16:creationId xmlns:a16="http://schemas.microsoft.com/office/drawing/2014/main" id="{6C66AF63-16A4-443F-8B79-55B39AFECC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158ED3AD-BEDC-4C83-92E0-25D4AB7AA32E}" type="slidenum">
              <a:rPr lang="sv-FI" altLang="sv-FI" smtClean="0"/>
              <a:pPr/>
              <a:t>16</a:t>
            </a:fld>
            <a:endParaRPr lang="sv-FI" altLang="sv-FI"/>
          </a:p>
        </p:txBody>
      </p:sp>
    </p:spTree>
    <p:extLst>
      <p:ext uri="{BB962C8B-B14F-4D97-AF65-F5344CB8AC3E}">
        <p14:creationId xmlns:p14="http://schemas.microsoft.com/office/powerpoint/2010/main" val="3784198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60063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413763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75622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4127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02036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63066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10227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24642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17985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an kuvan paikkamerkki 1">
            <a:extLst>
              <a:ext uri="{FF2B5EF4-FFF2-40B4-BE49-F238E27FC236}">
                <a16:creationId xmlns:a16="http://schemas.microsoft.com/office/drawing/2014/main" id="{91926D82-059D-4A49-8A43-FB86AF8A8A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Huomautusten paikkamerkki 2">
            <a:extLst>
              <a:ext uri="{FF2B5EF4-FFF2-40B4-BE49-F238E27FC236}">
                <a16:creationId xmlns:a16="http://schemas.microsoft.com/office/drawing/2014/main" id="{C560433C-24F8-421D-90B0-2E36A24857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8196" name="Dian numeron paikkamerkki 3">
            <a:extLst>
              <a:ext uri="{FF2B5EF4-FFF2-40B4-BE49-F238E27FC236}">
                <a16:creationId xmlns:a16="http://schemas.microsoft.com/office/drawing/2014/main" id="{8937B2C1-377F-4D7E-8871-1737E0533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DDA845E8-31F1-405F-B5F9-41024ECA7F7E}" type="slidenum">
              <a:rPr lang="sv-FI" altLang="sv-FI" smtClean="0"/>
              <a:pPr/>
              <a:t>2</a:t>
            </a:fld>
            <a:endParaRPr lang="sv-FI" altLang="sv-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28763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28806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87576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05534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145642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24660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255694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618718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574573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41356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6" name="Shape 86"/>
          <p:cNvSpPr txBox="1">
            <a:spLocks noGrp="1"/>
          </p:cNvSpPr>
          <p:nvPr>
            <p:ph type="body" idx="1"/>
          </p:nvPr>
        </p:nvSpPr>
        <p:spPr>
          <a:xfrm>
            <a:off x="679768" y="4777958"/>
            <a:ext cx="5438139" cy="390923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50442" y="9430091"/>
            <a:ext cx="2945658" cy="498133"/>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u="none">
                <a:solidFill>
                  <a:schemeClr val="dk1"/>
                </a:solidFill>
                <a:latin typeface="Calibri"/>
                <a:ea typeface="Calibri"/>
                <a:cs typeface="Calibri"/>
                <a:sym typeface="Calibri"/>
              </a:rPr>
              <a:t>3</a:t>
            </a:fld>
            <a:endParaRPr lang="fi-FI" sz="1200" b="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9597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933020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714223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999584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823319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365068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539706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664820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567955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188091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403175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310">
            <a:extLst>
              <a:ext uri="{FF2B5EF4-FFF2-40B4-BE49-F238E27FC236}">
                <a16:creationId xmlns:a16="http://schemas.microsoft.com/office/drawing/2014/main" id="{ABDBB732-FF3C-49DA-BA9C-6DFC717A66BC}"/>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2227" name="Shape 311">
            <a:extLst>
              <a:ext uri="{FF2B5EF4-FFF2-40B4-BE49-F238E27FC236}">
                <a16:creationId xmlns:a16="http://schemas.microsoft.com/office/drawing/2014/main" id="{3293498E-5151-4BBC-ADC8-A1FCCB7FFC6A}"/>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739472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87945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502689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526089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56872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763658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304308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49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44450" marR="0" lvl="0" indent="-6350" algn="l" defTabSz="914400" rtl="0" eaLnBrk="1" fontAlgn="auto" latinLnBrk="0" hangingPunct="1">
              <a:lnSpc>
                <a:spcPct val="90000"/>
              </a:lnSpc>
              <a:spcBef>
                <a:spcPct val="0"/>
              </a:spcBef>
              <a:spcAft>
                <a:spcPts val="0"/>
              </a:spcAft>
              <a:buClr>
                <a:schemeClr val="accent1"/>
              </a:buClr>
              <a:buSzPct val="25000"/>
              <a:buFont typeface="Corbel" panose="020B0503020204020204" pitchFamily="34" charset="0"/>
              <a:buNone/>
              <a:tabLst/>
              <a:defRPr/>
            </a:pPr>
            <a:r>
              <a:rPr lang="fi-FI" sz="1200"/>
              <a:t>Kaikukortin koordinointi- ja ylläpitomalli on pyritty rakentamaan mahdollisimman kevyeksi. </a:t>
            </a:r>
          </a:p>
          <a:p>
            <a:pPr marL="44450" marR="0" lvl="0" indent="-6350" algn="l" defTabSz="914400" rtl="0" eaLnBrk="1" fontAlgn="auto" latinLnBrk="0" hangingPunct="1">
              <a:lnSpc>
                <a:spcPct val="90000"/>
              </a:lnSpc>
              <a:spcBef>
                <a:spcPct val="0"/>
              </a:spcBef>
              <a:spcAft>
                <a:spcPts val="0"/>
              </a:spcAft>
              <a:buClr>
                <a:schemeClr val="accent1"/>
              </a:buClr>
              <a:buSzPct val="25000"/>
              <a:buFont typeface="Corbel" panose="020B0503020204020204" pitchFamily="34" charset="0"/>
              <a:buNone/>
              <a:tabLst/>
              <a:defRPr/>
            </a:pPr>
            <a:endParaRPr lang="fi-FI" altLang="fi-FI">
              <a:solidFill>
                <a:srgbClr val="000000"/>
              </a:solidFill>
            </a:endParaRPr>
          </a:p>
          <a:p>
            <a:pPr marL="44450" marR="0" lvl="0" indent="-6350" algn="l" defTabSz="914400" rtl="0" eaLnBrk="1" fontAlgn="auto" latinLnBrk="0" hangingPunct="1">
              <a:lnSpc>
                <a:spcPct val="90000"/>
              </a:lnSpc>
              <a:spcBef>
                <a:spcPct val="0"/>
              </a:spcBef>
              <a:spcAft>
                <a:spcPts val="0"/>
              </a:spcAft>
              <a:buClr>
                <a:schemeClr val="accent1"/>
              </a:buClr>
              <a:buSzPct val="25000"/>
              <a:buFont typeface="Corbel" panose="020B0503020204020204" pitchFamily="34" charset="0"/>
              <a:buNone/>
              <a:tabLst/>
              <a:defRPr/>
            </a:pPr>
            <a:r>
              <a:rPr lang="fi-FI" altLang="fi-FI">
                <a:solidFill>
                  <a:srgbClr val="000000"/>
                </a:solidFill>
              </a:rPr>
              <a:t>- </a:t>
            </a:r>
            <a:r>
              <a:rPr lang="fi-FI" sz="1200"/>
              <a:t>Kun Kaikukortti otetaan kokeilun jälkeen käyttöön, vaadittava työaika vähenee. Käytettävä työaika riippuu kuitenkin siitä, kuinka paljon alue haluaa panostaa korttiin ja sen mukanaan tuomiin mahdollisuuksiin. </a:t>
            </a:r>
          </a:p>
          <a:p>
            <a:pPr marL="44450" indent="-6350">
              <a:lnSpc>
                <a:spcPct val="90000"/>
              </a:lnSpc>
              <a:spcBef>
                <a:spcPct val="0"/>
              </a:spcBef>
              <a:buClr>
                <a:schemeClr val="accent1"/>
              </a:buClr>
              <a:buSzPct val="25000"/>
              <a:buFont typeface="Corbel" panose="020B0503020204020204" pitchFamily="34" charset="0"/>
              <a:buNone/>
            </a:pPr>
            <a:endParaRPr lang="fi-FI" altLang="fi-FI">
              <a:solidFill>
                <a:srgbClr val="000000"/>
              </a:solidFill>
            </a:endParaRPr>
          </a:p>
        </p:txBody>
      </p:sp>
      <p:sp>
        <p:nvSpPr>
          <p:cNvPr id="92163" name="Shape 498"/>
          <p:cNvSpPr>
            <a:spLocks noGrp="1" noRot="1" noChangeAspect="1" noTextEdit="1"/>
          </p:cNvSpPr>
          <p:nvPr>
            <p:ph type="sldImg" idx="2"/>
          </p:nvPr>
        </p:nvSpPr>
        <p:spPr bwMode="auto">
          <a:custGeom>
            <a:avLst/>
            <a:gdLst>
              <a:gd name="T0" fmla="*/ 0 w 120000"/>
              <a:gd name="T1" fmla="*/ 0 h 120000"/>
              <a:gd name="T2" fmla="*/ 5953125 w 120000"/>
              <a:gd name="T3" fmla="*/ 0 h 120000"/>
              <a:gd name="T4" fmla="*/ 5953125 w 120000"/>
              <a:gd name="T5" fmla="*/ 3349625 h 120000"/>
              <a:gd name="T6" fmla="*/ 0 w 120000"/>
              <a:gd name="T7" fmla="*/ 334962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39581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49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44450" marR="0" lvl="0" indent="-6350" algn="l" defTabSz="914400" rtl="0" eaLnBrk="1" fontAlgn="auto" latinLnBrk="0" hangingPunct="1">
              <a:lnSpc>
                <a:spcPct val="90000"/>
              </a:lnSpc>
              <a:spcBef>
                <a:spcPct val="0"/>
              </a:spcBef>
              <a:spcAft>
                <a:spcPts val="0"/>
              </a:spcAft>
              <a:buClr>
                <a:schemeClr val="accent1"/>
              </a:buClr>
              <a:buSzPct val="25000"/>
              <a:buFont typeface="Corbel" panose="020B0503020204020204" pitchFamily="34" charset="0"/>
              <a:buNone/>
              <a:tabLst/>
              <a:defRPr/>
            </a:pPr>
            <a:endParaRPr lang="fi-FI" altLang="fi-FI" dirty="0">
              <a:solidFill>
                <a:srgbClr val="000000"/>
              </a:solidFill>
            </a:endParaRPr>
          </a:p>
        </p:txBody>
      </p:sp>
      <p:sp>
        <p:nvSpPr>
          <p:cNvPr id="92163" name="Shape 498"/>
          <p:cNvSpPr>
            <a:spLocks noGrp="1" noRot="1" noChangeAspect="1" noTextEdit="1"/>
          </p:cNvSpPr>
          <p:nvPr>
            <p:ph type="sldImg" idx="2"/>
          </p:nvPr>
        </p:nvSpPr>
        <p:spPr bwMode="auto">
          <a:custGeom>
            <a:avLst/>
            <a:gdLst>
              <a:gd name="T0" fmla="*/ 0 w 120000"/>
              <a:gd name="T1" fmla="*/ 0 h 120000"/>
              <a:gd name="T2" fmla="*/ 5953125 w 120000"/>
              <a:gd name="T3" fmla="*/ 0 h 120000"/>
              <a:gd name="T4" fmla="*/ 5953125 w 120000"/>
              <a:gd name="T5" fmla="*/ 3349625 h 120000"/>
              <a:gd name="T6" fmla="*/ 0 w 120000"/>
              <a:gd name="T7" fmla="*/ 334962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246203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4050" y="633413"/>
            <a:ext cx="5610225" cy="31559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6"/>
            <a:ext cx="5535000" cy="3789901"/>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0289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Dian kuvan paikkamerkki 1">
            <a:extLst>
              <a:ext uri="{FF2B5EF4-FFF2-40B4-BE49-F238E27FC236}">
                <a16:creationId xmlns:a16="http://schemas.microsoft.com/office/drawing/2014/main" id="{7505B08A-345A-497A-8284-8DD224BAA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Huomautusten paikkamerkki 2">
            <a:extLst>
              <a:ext uri="{FF2B5EF4-FFF2-40B4-BE49-F238E27FC236}">
                <a16:creationId xmlns:a16="http://schemas.microsoft.com/office/drawing/2014/main" id="{BDE2F864-958C-4990-ACEE-409CC7505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134148" name="Dian numeron paikkamerkki 3">
            <a:extLst>
              <a:ext uri="{FF2B5EF4-FFF2-40B4-BE49-F238E27FC236}">
                <a16:creationId xmlns:a16="http://schemas.microsoft.com/office/drawing/2014/main" id="{23F767C5-0768-462A-ACF5-E7839CD1A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97AE2690-3A21-4EE3-BA1C-2C672CBFB710}" type="slidenum">
              <a:rPr lang="en-US" altLang="sv-FI" smtClean="0"/>
              <a:pPr/>
              <a:t>66</a:t>
            </a:fld>
            <a:endParaRPr lang="en-US" altLang="sv-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a:buNone/>
            </a:pPr>
            <a:r>
              <a:rPr lang="fi-FI" altLang="fi-FI" sz="2000" dirty="0">
                <a:cs typeface="Arial" panose="020B0604020202020204" pitchFamily="34" charset="0"/>
              </a:rPr>
              <a:t>Opiskelija- ja eläkeläiskortin</a:t>
            </a:r>
            <a:r>
              <a:rPr lang="fi-FI" altLang="fi-FI" sz="2000" baseline="0" dirty="0">
                <a:cs typeface="Arial" panose="020B0604020202020204" pitchFamily="34" charset="0"/>
              </a:rPr>
              <a:t> kaltainen kortti.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sz="2000" dirty="0">
                <a:cs typeface="Calibri" panose="020F0502020204030204" pitchFamily="34" charset="0"/>
              </a:rPr>
              <a:t>Myös Kaikukorttia jakavan paikan edustaja, esimerkiksi vapaaehtoinen tai opiskelija, voi käyttää yhteisön Kaikukorttia.</a:t>
            </a:r>
            <a:endParaRPr lang="en-US" altLang="fi-FI" sz="2000" dirty="0">
              <a:cs typeface="Calibri" panose="020F0502020204030204" pitchFamily="34" charset="0"/>
            </a:endParaRPr>
          </a:p>
          <a:p>
            <a:pPr>
              <a:buNone/>
            </a:pPr>
            <a:endParaRPr lang="fi-FI" altLang="fi-FI" sz="2000" dirty="0">
              <a:cs typeface="Arial" panose="020B0604020202020204" pitchFamily="34" charset="0"/>
            </a:endParaRPr>
          </a:p>
        </p:txBody>
      </p:sp>
    </p:spTree>
    <p:extLst>
      <p:ext uri="{BB962C8B-B14F-4D97-AF65-F5344CB8AC3E}">
        <p14:creationId xmlns:p14="http://schemas.microsoft.com/office/powerpoint/2010/main" val="13521771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Shape 343">
            <a:extLst>
              <a:ext uri="{FF2B5EF4-FFF2-40B4-BE49-F238E27FC236}">
                <a16:creationId xmlns:a16="http://schemas.microsoft.com/office/drawing/2014/main" id="{2576A0CE-05F1-46BC-B808-C1BF7BE18861}"/>
              </a:ext>
            </a:extLst>
          </p:cNvPr>
          <p:cNvSpPr>
            <a:spLocks noGrp="1" noRot="1" noChangeAspect="1" noTextEdit="1"/>
          </p:cNvSpPr>
          <p:nvPr>
            <p:ph type="sldImg" idx="2"/>
          </p:nvPr>
        </p:nvSpPr>
        <p:spPr bwMode="auto">
          <a:xfrm>
            <a:off x="381000" y="685800"/>
            <a:ext cx="6094413"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7891" name="Shape 344">
            <a:extLst>
              <a:ext uri="{FF2B5EF4-FFF2-40B4-BE49-F238E27FC236}">
                <a16:creationId xmlns:a16="http://schemas.microsoft.com/office/drawing/2014/main" id="{9F164A36-2BBC-44C8-80D8-01A11C310C2E}"/>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1100"/>
            </a:pPr>
            <a:br>
              <a:rPr lang="sv-FI" altLang="sv-FI">
                <a:solidFill>
                  <a:srgbClr val="FF0000"/>
                </a:solidFill>
              </a:rPr>
            </a:br>
            <a:endParaRPr lang="sv-FI" altLang="sv-FI">
              <a:solidFill>
                <a:srgbClr val="FF0000"/>
              </a:solidFill>
            </a:endParaRPr>
          </a:p>
        </p:txBody>
      </p:sp>
    </p:spTree>
    <p:extLst>
      <p:ext uri="{BB962C8B-B14F-4D97-AF65-F5344CB8AC3E}">
        <p14:creationId xmlns:p14="http://schemas.microsoft.com/office/powerpoint/2010/main" val="3276154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n kuvan paikkamerkki 1">
            <a:extLst>
              <a:ext uri="{FF2B5EF4-FFF2-40B4-BE49-F238E27FC236}">
                <a16:creationId xmlns:a16="http://schemas.microsoft.com/office/drawing/2014/main" id="{E055AC9C-48A5-4741-B025-CFED21844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Huomautusten paikkamerkki 2">
            <a:extLst>
              <a:ext uri="{FF2B5EF4-FFF2-40B4-BE49-F238E27FC236}">
                <a16:creationId xmlns:a16="http://schemas.microsoft.com/office/drawing/2014/main" id="{C80822A5-A352-43F7-9B09-8BCC30677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39940" name="Dian numeron paikkamerkki 3">
            <a:extLst>
              <a:ext uri="{FF2B5EF4-FFF2-40B4-BE49-F238E27FC236}">
                <a16:creationId xmlns:a16="http://schemas.microsoft.com/office/drawing/2014/main" id="{72A11959-A027-4DF4-A1F3-B2BE712263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5D373F0B-534D-44E2-879A-3427924D873C}" type="slidenum">
              <a:rPr lang="sv-FI" altLang="sv-FI" smtClean="0"/>
              <a:pPr/>
              <a:t>70</a:t>
            </a:fld>
            <a:endParaRPr lang="sv-FI" altLang="sv-FI"/>
          </a:p>
        </p:txBody>
      </p:sp>
    </p:spTree>
    <p:extLst>
      <p:ext uri="{BB962C8B-B14F-4D97-AF65-F5344CB8AC3E}">
        <p14:creationId xmlns:p14="http://schemas.microsoft.com/office/powerpoint/2010/main" val="463755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n kuvan paikkamerkki 1">
            <a:extLst>
              <a:ext uri="{FF2B5EF4-FFF2-40B4-BE49-F238E27FC236}">
                <a16:creationId xmlns:a16="http://schemas.microsoft.com/office/drawing/2014/main" id="{001F68FF-4CF3-4529-BCD5-19F676DEB0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Huomautusten paikkamerkki 2">
            <a:extLst>
              <a:ext uri="{FF2B5EF4-FFF2-40B4-BE49-F238E27FC236}">
                <a16:creationId xmlns:a16="http://schemas.microsoft.com/office/drawing/2014/main" id="{7F64B498-71F7-42F1-81C2-F2439310C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41988" name="Dian numeron paikkamerkki 3">
            <a:extLst>
              <a:ext uri="{FF2B5EF4-FFF2-40B4-BE49-F238E27FC236}">
                <a16:creationId xmlns:a16="http://schemas.microsoft.com/office/drawing/2014/main" id="{A8AF39B5-E743-4CC5-BE5A-A23D9D2D79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65EDF5AA-1F41-4357-8A89-F3B3A7B878E6}" type="slidenum">
              <a:rPr lang="sv-FI" altLang="sv-FI" smtClean="0"/>
              <a:pPr/>
              <a:t>71</a:t>
            </a:fld>
            <a:endParaRPr lang="sv-FI" altLang="sv-FI"/>
          </a:p>
        </p:txBody>
      </p:sp>
    </p:spTree>
    <p:extLst>
      <p:ext uri="{BB962C8B-B14F-4D97-AF65-F5344CB8AC3E}">
        <p14:creationId xmlns:p14="http://schemas.microsoft.com/office/powerpoint/2010/main" val="1041725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373">
            <a:extLst>
              <a:ext uri="{FF2B5EF4-FFF2-40B4-BE49-F238E27FC236}">
                <a16:creationId xmlns:a16="http://schemas.microsoft.com/office/drawing/2014/main" id="{69688AF9-5F8C-4989-9DD6-D11B37E64B3A}"/>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4210050 w 120000"/>
              <a:gd name="T3" fmla="*/ 0 h 120000"/>
              <a:gd name="T4" fmla="*/ 4210050 w 120000"/>
              <a:gd name="T5" fmla="*/ 3157538 h 120000"/>
              <a:gd name="T6" fmla="*/ 0 w 120000"/>
              <a:gd name="T7" fmla="*/ 3157538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6867" name="Shape 374">
            <a:extLst>
              <a:ext uri="{FF2B5EF4-FFF2-40B4-BE49-F238E27FC236}">
                <a16:creationId xmlns:a16="http://schemas.microsoft.com/office/drawing/2014/main" id="{6FF8ACB6-DD4B-44EA-8731-31E9FA9EB839}"/>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Clr>
                <a:srgbClr val="000000"/>
              </a:buClr>
              <a:buSzPts val="2000"/>
              <a:buFont typeface="Calibri" panose="020F0502020204030204" pitchFamily="34" charset="0"/>
              <a:buNone/>
            </a:pPr>
            <a:endParaRPr lang="fi-FI" altLang="fi-FI" sz="2000">
              <a:solidFill>
                <a:srgbClr val="000000"/>
              </a:solidFill>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500408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a:extLst>
              <a:ext uri="{FF2B5EF4-FFF2-40B4-BE49-F238E27FC236}">
                <a16:creationId xmlns:a16="http://schemas.microsoft.com/office/drawing/2014/main" id="{5A89DD00-1DFE-4AD4-B699-9D83E7B0C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Huomautusten paikkamerkki 2">
            <a:extLst>
              <a:ext uri="{FF2B5EF4-FFF2-40B4-BE49-F238E27FC236}">
                <a16:creationId xmlns:a16="http://schemas.microsoft.com/office/drawing/2014/main" id="{27143318-E3DA-4686-88CB-D84AE22F28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sv-FI"/>
          </a:p>
          <a:p>
            <a:endParaRPr lang="en-US" altLang="sv-FI"/>
          </a:p>
        </p:txBody>
      </p:sp>
      <p:sp>
        <p:nvSpPr>
          <p:cNvPr id="44036" name="Dian numeron paikkamerkki 3">
            <a:extLst>
              <a:ext uri="{FF2B5EF4-FFF2-40B4-BE49-F238E27FC236}">
                <a16:creationId xmlns:a16="http://schemas.microsoft.com/office/drawing/2014/main" id="{2934B10E-DADA-440A-B1BC-7461D8F556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3F702A24-63DD-41A0-9C3E-1FCF33EEBF07}" type="slidenum">
              <a:rPr lang="sv-FI" altLang="sv-FI" smtClean="0"/>
              <a:pPr/>
              <a:t>73</a:t>
            </a:fld>
            <a:endParaRPr lang="sv-FI" altLang="sv-FI"/>
          </a:p>
        </p:txBody>
      </p:sp>
    </p:spTree>
    <p:extLst>
      <p:ext uri="{BB962C8B-B14F-4D97-AF65-F5344CB8AC3E}">
        <p14:creationId xmlns:p14="http://schemas.microsoft.com/office/powerpoint/2010/main" val="228601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a:extLst>
              <a:ext uri="{FF2B5EF4-FFF2-40B4-BE49-F238E27FC236}">
                <a16:creationId xmlns:a16="http://schemas.microsoft.com/office/drawing/2014/main" id="{5A89DD00-1DFE-4AD4-B699-9D83E7B0C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Huomautusten paikkamerkki 2">
            <a:extLst>
              <a:ext uri="{FF2B5EF4-FFF2-40B4-BE49-F238E27FC236}">
                <a16:creationId xmlns:a16="http://schemas.microsoft.com/office/drawing/2014/main" id="{27143318-E3DA-4686-88CB-D84AE22F28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t>Suomen Hallituksen esitys uudesta kuntien kulttuurilaista 18.10.2018: Kaikukortti mainitaan esityksen yksityiskohtaisissa perusteluissa momentin 1 kohdalla esimerkkinä sivulla 29: ”</a:t>
            </a:r>
            <a:r>
              <a:rPr lang="fi-FI" err="1"/>
              <a:t>Esteita</a:t>
            </a:r>
            <a:r>
              <a:rPr lang="fi-FI"/>
              <a:t>̈ voitaisiin poistaa esimerkiksi laajentamalla kunnissa taloudellisesti tai sosiaalisesti heikossa asemassa oleville tarkoitettua toimintaa, kuten on tehty niin sanotussa Kaikukortti-toiminnassa"</a:t>
            </a:r>
          </a:p>
          <a:p>
            <a:endParaRPr lang="en-US" altLang="sv-FI"/>
          </a:p>
        </p:txBody>
      </p:sp>
      <p:sp>
        <p:nvSpPr>
          <p:cNvPr id="44036" name="Dian numeron paikkamerkki 3">
            <a:extLst>
              <a:ext uri="{FF2B5EF4-FFF2-40B4-BE49-F238E27FC236}">
                <a16:creationId xmlns:a16="http://schemas.microsoft.com/office/drawing/2014/main" id="{2934B10E-DADA-440A-B1BC-7461D8F556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3F702A24-63DD-41A0-9C3E-1FCF33EEBF07}" type="slidenum">
              <a:rPr lang="sv-FI" altLang="sv-FI" smtClean="0"/>
              <a:pPr/>
              <a:t>74</a:t>
            </a:fld>
            <a:endParaRPr lang="sv-FI" altLang="sv-FI"/>
          </a:p>
        </p:txBody>
      </p:sp>
    </p:spTree>
    <p:extLst>
      <p:ext uri="{BB962C8B-B14F-4D97-AF65-F5344CB8AC3E}">
        <p14:creationId xmlns:p14="http://schemas.microsoft.com/office/powerpoint/2010/main" val="3624824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E0D2792-12FA-412E-A92D-2BBED28098FE}" type="slidenum">
              <a:rPr lang="fi-FI" smtClean="0"/>
              <a:t>75</a:t>
            </a:fld>
            <a:endParaRPr lang="fi-FI"/>
          </a:p>
        </p:txBody>
      </p:sp>
    </p:spTree>
    <p:extLst>
      <p:ext uri="{BB962C8B-B14F-4D97-AF65-F5344CB8AC3E}">
        <p14:creationId xmlns:p14="http://schemas.microsoft.com/office/powerpoint/2010/main" val="32818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n kuvan paikkamerkki 1">
            <a:extLst>
              <a:ext uri="{FF2B5EF4-FFF2-40B4-BE49-F238E27FC236}">
                <a16:creationId xmlns:a16="http://schemas.microsoft.com/office/drawing/2014/main" id="{7FF7B142-C5FE-4EB7-9E93-B90BB0DFC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Huomautusten paikkamerkki 2">
            <a:extLst>
              <a:ext uri="{FF2B5EF4-FFF2-40B4-BE49-F238E27FC236}">
                <a16:creationId xmlns:a16="http://schemas.microsoft.com/office/drawing/2014/main" id="{75A9D67F-9AD5-4797-A550-9B5EAE2BF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21508" name="Dian numeron paikkamerkki 3">
            <a:extLst>
              <a:ext uri="{FF2B5EF4-FFF2-40B4-BE49-F238E27FC236}">
                <a16:creationId xmlns:a16="http://schemas.microsoft.com/office/drawing/2014/main" id="{96DABCBA-CA13-4519-B91C-B782662BDA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FEFAF03F-D521-463C-A8C5-37A742DC5121}" type="slidenum">
              <a:rPr lang="sv-FI" altLang="sv-FI" smtClean="0"/>
              <a:pPr/>
              <a:t>76</a:t>
            </a:fld>
            <a:endParaRPr lang="sv-FI" altLang="sv-FI"/>
          </a:p>
        </p:txBody>
      </p:sp>
    </p:spTree>
    <p:extLst>
      <p:ext uri="{BB962C8B-B14F-4D97-AF65-F5344CB8AC3E}">
        <p14:creationId xmlns:p14="http://schemas.microsoft.com/office/powerpoint/2010/main" val="1925535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n kuvan paikkamerkki 1">
            <a:extLst>
              <a:ext uri="{FF2B5EF4-FFF2-40B4-BE49-F238E27FC236}">
                <a16:creationId xmlns:a16="http://schemas.microsoft.com/office/drawing/2014/main" id="{7FF7B142-C5FE-4EB7-9E93-B90BB0DFC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Huomautusten paikkamerkki 2">
            <a:extLst>
              <a:ext uri="{FF2B5EF4-FFF2-40B4-BE49-F238E27FC236}">
                <a16:creationId xmlns:a16="http://schemas.microsoft.com/office/drawing/2014/main" id="{75A9D67F-9AD5-4797-A550-9B5EAE2BF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21508" name="Dian numeron paikkamerkki 3">
            <a:extLst>
              <a:ext uri="{FF2B5EF4-FFF2-40B4-BE49-F238E27FC236}">
                <a16:creationId xmlns:a16="http://schemas.microsoft.com/office/drawing/2014/main" id="{96DABCBA-CA13-4519-B91C-B782662BDA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FEFAF03F-D521-463C-A8C5-37A742DC5121}" type="slidenum">
              <a:rPr lang="sv-FI" altLang="sv-FI" smtClean="0"/>
              <a:pPr/>
              <a:t>77</a:t>
            </a:fld>
            <a:endParaRPr lang="sv-FI" altLang="sv-FI"/>
          </a:p>
        </p:txBody>
      </p:sp>
    </p:spTree>
    <p:extLst>
      <p:ext uri="{BB962C8B-B14F-4D97-AF65-F5344CB8AC3E}">
        <p14:creationId xmlns:p14="http://schemas.microsoft.com/office/powerpoint/2010/main" val="33446907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kuvan paikkamerkki 1">
            <a:extLst>
              <a:ext uri="{FF2B5EF4-FFF2-40B4-BE49-F238E27FC236}">
                <a16:creationId xmlns:a16="http://schemas.microsoft.com/office/drawing/2014/main" id="{929B49A1-E3F6-40B8-9881-583256CF73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Huomautusten paikkamerkki 2">
            <a:extLst>
              <a:ext uri="{FF2B5EF4-FFF2-40B4-BE49-F238E27FC236}">
                <a16:creationId xmlns:a16="http://schemas.microsoft.com/office/drawing/2014/main" id="{76BBD412-F940-433F-B4D6-069F7240E3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25604" name="Dian numeron paikkamerkki 3">
            <a:extLst>
              <a:ext uri="{FF2B5EF4-FFF2-40B4-BE49-F238E27FC236}">
                <a16:creationId xmlns:a16="http://schemas.microsoft.com/office/drawing/2014/main" id="{6C66AF63-16A4-443F-8B79-55B39AFECC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158ED3AD-BEDC-4C83-92E0-25D4AB7AA32E}" type="slidenum">
              <a:rPr lang="sv-FI" altLang="sv-FI" smtClean="0"/>
              <a:pPr/>
              <a:t>78</a:t>
            </a:fld>
            <a:endParaRPr lang="sv-FI" altLang="sv-FI"/>
          </a:p>
        </p:txBody>
      </p:sp>
    </p:spTree>
    <p:extLst>
      <p:ext uri="{BB962C8B-B14F-4D97-AF65-F5344CB8AC3E}">
        <p14:creationId xmlns:p14="http://schemas.microsoft.com/office/powerpoint/2010/main" val="75672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Uusia kuntia tulossa mukaan</a:t>
            </a:r>
          </a:p>
        </p:txBody>
      </p:sp>
      <p:sp>
        <p:nvSpPr>
          <p:cNvPr id="4" name="Dian numeron paikkamerkki 3"/>
          <p:cNvSpPr>
            <a:spLocks noGrp="1"/>
          </p:cNvSpPr>
          <p:nvPr>
            <p:ph type="sldNum" sz="quarter" idx="5"/>
          </p:nvPr>
        </p:nvSpPr>
        <p:spPr/>
        <p:txBody>
          <a:bodyPr/>
          <a:lstStyle/>
          <a:p>
            <a:fld id="{71AD9A5F-2940-4F24-9EE1-67DBC81C8D0F}" type="slidenum">
              <a:rPr lang="fi-FI" smtClean="0"/>
              <a:t>8</a:t>
            </a:fld>
            <a:endParaRPr lang="fi-FI"/>
          </a:p>
        </p:txBody>
      </p:sp>
    </p:spTree>
    <p:extLst>
      <p:ext uri="{BB962C8B-B14F-4D97-AF65-F5344CB8AC3E}">
        <p14:creationId xmlns:p14="http://schemas.microsoft.com/office/powerpoint/2010/main" val="127838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n kuvan paikkamerkki 1">
            <a:extLst>
              <a:ext uri="{FF2B5EF4-FFF2-40B4-BE49-F238E27FC236}">
                <a16:creationId xmlns:a16="http://schemas.microsoft.com/office/drawing/2014/main" id="{FB4A263F-F42E-41E8-89A7-4B0AA8466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Huomautusten paikkamerkki 2">
            <a:extLst>
              <a:ext uri="{FF2B5EF4-FFF2-40B4-BE49-F238E27FC236}">
                <a16:creationId xmlns:a16="http://schemas.microsoft.com/office/drawing/2014/main" id="{2719A929-0F50-49A8-86E8-7F2BF73E2E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23556" name="Dian numeron paikkamerkki 3">
            <a:extLst>
              <a:ext uri="{FF2B5EF4-FFF2-40B4-BE49-F238E27FC236}">
                <a16:creationId xmlns:a16="http://schemas.microsoft.com/office/drawing/2014/main" id="{2F98CEA5-85D5-4B10-951B-1DFE6E11DC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B02F8FA8-F488-4AE1-8794-C95C0259CA19}" type="slidenum">
              <a:rPr lang="sv-FI" altLang="sv-FI" smtClean="0"/>
              <a:pPr/>
              <a:t>79</a:t>
            </a:fld>
            <a:endParaRPr lang="sv-FI" altLang="sv-FI"/>
          </a:p>
        </p:txBody>
      </p:sp>
    </p:spTree>
    <p:extLst>
      <p:ext uri="{BB962C8B-B14F-4D97-AF65-F5344CB8AC3E}">
        <p14:creationId xmlns:p14="http://schemas.microsoft.com/office/powerpoint/2010/main" val="15102760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kuvan paikkamerkki 1">
            <a:extLst>
              <a:ext uri="{FF2B5EF4-FFF2-40B4-BE49-F238E27FC236}">
                <a16:creationId xmlns:a16="http://schemas.microsoft.com/office/drawing/2014/main" id="{929B49A1-E3F6-40B8-9881-583256CF73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Huomautusten paikkamerkki 2">
            <a:extLst>
              <a:ext uri="{FF2B5EF4-FFF2-40B4-BE49-F238E27FC236}">
                <a16:creationId xmlns:a16="http://schemas.microsoft.com/office/drawing/2014/main" id="{76BBD412-F940-433F-B4D6-069F7240E3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25604" name="Dian numeron paikkamerkki 3">
            <a:extLst>
              <a:ext uri="{FF2B5EF4-FFF2-40B4-BE49-F238E27FC236}">
                <a16:creationId xmlns:a16="http://schemas.microsoft.com/office/drawing/2014/main" id="{6C66AF63-16A4-443F-8B79-55B39AFECC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158ED3AD-BEDC-4C83-92E0-25D4AB7AA32E}" type="slidenum">
              <a:rPr lang="sv-FI" altLang="sv-FI" smtClean="0"/>
              <a:pPr/>
              <a:t>80</a:t>
            </a:fld>
            <a:endParaRPr lang="sv-FI" altLang="sv-FI"/>
          </a:p>
        </p:txBody>
      </p:sp>
    </p:spTree>
    <p:extLst>
      <p:ext uri="{BB962C8B-B14F-4D97-AF65-F5344CB8AC3E}">
        <p14:creationId xmlns:p14="http://schemas.microsoft.com/office/powerpoint/2010/main" val="27247113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49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44450" indent="-6350">
              <a:lnSpc>
                <a:spcPct val="90000"/>
              </a:lnSpc>
              <a:spcBef>
                <a:spcPct val="0"/>
              </a:spcBef>
              <a:buClr>
                <a:schemeClr val="accent1"/>
              </a:buClr>
              <a:buSzPct val="25000"/>
              <a:buFont typeface="Corbel" panose="020B0503020204020204" pitchFamily="34" charset="0"/>
              <a:buNone/>
            </a:pPr>
            <a:endParaRPr lang="fi-FI" altLang="fi-FI">
              <a:solidFill>
                <a:srgbClr val="000000"/>
              </a:solidFill>
            </a:endParaRPr>
          </a:p>
        </p:txBody>
      </p:sp>
      <p:sp>
        <p:nvSpPr>
          <p:cNvPr id="92163" name="Shape 498"/>
          <p:cNvSpPr>
            <a:spLocks noGrp="1" noRot="1" noChangeAspect="1" noTextEdit="1"/>
          </p:cNvSpPr>
          <p:nvPr>
            <p:ph type="sldImg" idx="2"/>
          </p:nvPr>
        </p:nvSpPr>
        <p:spPr bwMode="auto">
          <a:custGeom>
            <a:avLst/>
            <a:gdLst>
              <a:gd name="T0" fmla="*/ 0 w 120000"/>
              <a:gd name="T1" fmla="*/ 0 h 120000"/>
              <a:gd name="T2" fmla="*/ 5953125 w 120000"/>
              <a:gd name="T3" fmla="*/ 0 h 120000"/>
              <a:gd name="T4" fmla="*/ 5953125 w 120000"/>
              <a:gd name="T5" fmla="*/ 3349625 h 120000"/>
              <a:gd name="T6" fmla="*/ 0 w 120000"/>
              <a:gd name="T7" fmla="*/ 334962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964443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76F01DAC-1CAB-4BDF-87CC-2491FB751E0D}" type="slidenum">
              <a:rPr lang="sv-FI" altLang="sv-FI" smtClean="0"/>
              <a:pPr>
                <a:defRPr/>
              </a:pPr>
              <a:t>89</a:t>
            </a:fld>
            <a:endParaRPr lang="sv-FI" altLang="sv-FI"/>
          </a:p>
        </p:txBody>
      </p:sp>
    </p:spTree>
    <p:extLst>
      <p:ext uri="{BB962C8B-B14F-4D97-AF65-F5344CB8AC3E}">
        <p14:creationId xmlns:p14="http://schemas.microsoft.com/office/powerpoint/2010/main" val="42253973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ian kuvan paikkamerkki 1">
            <a:extLst>
              <a:ext uri="{FF2B5EF4-FFF2-40B4-BE49-F238E27FC236}">
                <a16:creationId xmlns:a16="http://schemas.microsoft.com/office/drawing/2014/main" id="{CABE35B2-8F51-47B0-8F61-C4CAE4556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Huomautusten paikkamerkki 2">
            <a:extLst>
              <a:ext uri="{FF2B5EF4-FFF2-40B4-BE49-F238E27FC236}">
                <a16:creationId xmlns:a16="http://schemas.microsoft.com/office/drawing/2014/main" id="{858BA612-73B3-4F2A-9E22-B9509C94F7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fi-FI" altLang="sv-FI"/>
          </a:p>
        </p:txBody>
      </p:sp>
      <p:sp>
        <p:nvSpPr>
          <p:cNvPr id="122884" name="Dian numeron paikkamerkki 3">
            <a:extLst>
              <a:ext uri="{FF2B5EF4-FFF2-40B4-BE49-F238E27FC236}">
                <a16:creationId xmlns:a16="http://schemas.microsoft.com/office/drawing/2014/main" id="{908D73C4-0A3B-4E45-9349-0E3039E14C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FD17590D-23F0-4CB3-9EC8-2D4042FADE98}" type="slidenum">
              <a:rPr lang="en-US" altLang="sv-FI" smtClean="0"/>
              <a:pPr/>
              <a:t>90</a:t>
            </a:fld>
            <a:endParaRPr lang="en-US" altLang="sv-FI"/>
          </a:p>
        </p:txBody>
      </p:sp>
    </p:spTree>
    <p:extLst>
      <p:ext uri="{BB962C8B-B14F-4D97-AF65-F5344CB8AC3E}">
        <p14:creationId xmlns:p14="http://schemas.microsoft.com/office/powerpoint/2010/main" val="15720066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n kuvan paikkamerkki 1">
            <a:extLst>
              <a:ext uri="{FF2B5EF4-FFF2-40B4-BE49-F238E27FC236}">
                <a16:creationId xmlns:a16="http://schemas.microsoft.com/office/drawing/2014/main" id="{F8E65FC1-6519-4035-B985-D7E579D6F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Huomautusten paikkamerkki 2">
            <a:extLst>
              <a:ext uri="{FF2B5EF4-FFF2-40B4-BE49-F238E27FC236}">
                <a16:creationId xmlns:a16="http://schemas.microsoft.com/office/drawing/2014/main" id="{416547E5-9EA2-4379-A416-85BAD258A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113668" name="Dian numeron paikkamerkki 3">
            <a:extLst>
              <a:ext uri="{FF2B5EF4-FFF2-40B4-BE49-F238E27FC236}">
                <a16:creationId xmlns:a16="http://schemas.microsoft.com/office/drawing/2014/main" id="{67DA48CA-BE95-442E-9201-3BD1924B3E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58D00E6D-952C-48BC-90F9-20AEBFC673CC}" type="slidenum">
              <a:rPr lang="sv-FI" altLang="sv-FI" smtClean="0"/>
              <a:pPr/>
              <a:t>94</a:t>
            </a:fld>
            <a:endParaRPr lang="sv-FI" altLang="sv-FI"/>
          </a:p>
        </p:txBody>
      </p:sp>
    </p:spTree>
    <p:extLst>
      <p:ext uri="{BB962C8B-B14F-4D97-AF65-F5344CB8AC3E}">
        <p14:creationId xmlns:p14="http://schemas.microsoft.com/office/powerpoint/2010/main" val="1032912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n kuvan paikkamerkki 1">
            <a:extLst>
              <a:ext uri="{FF2B5EF4-FFF2-40B4-BE49-F238E27FC236}">
                <a16:creationId xmlns:a16="http://schemas.microsoft.com/office/drawing/2014/main" id="{F8E65FC1-6519-4035-B985-D7E579D6F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Huomautusten paikkamerkki 2">
            <a:extLst>
              <a:ext uri="{FF2B5EF4-FFF2-40B4-BE49-F238E27FC236}">
                <a16:creationId xmlns:a16="http://schemas.microsoft.com/office/drawing/2014/main" id="{416547E5-9EA2-4379-A416-85BAD258A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113668" name="Dian numeron paikkamerkki 3">
            <a:extLst>
              <a:ext uri="{FF2B5EF4-FFF2-40B4-BE49-F238E27FC236}">
                <a16:creationId xmlns:a16="http://schemas.microsoft.com/office/drawing/2014/main" id="{67DA48CA-BE95-442E-9201-3BD1924B3E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58D00E6D-952C-48BC-90F9-20AEBFC673CC}" type="slidenum">
              <a:rPr lang="sv-FI" altLang="sv-FI" smtClean="0"/>
              <a:pPr/>
              <a:t>95</a:t>
            </a:fld>
            <a:endParaRPr lang="sv-FI" altLang="sv-FI"/>
          </a:p>
        </p:txBody>
      </p:sp>
    </p:spTree>
    <p:extLst>
      <p:ext uri="{BB962C8B-B14F-4D97-AF65-F5344CB8AC3E}">
        <p14:creationId xmlns:p14="http://schemas.microsoft.com/office/powerpoint/2010/main" val="25415409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ian kuvan paikkamerkki 1">
            <a:extLst>
              <a:ext uri="{FF2B5EF4-FFF2-40B4-BE49-F238E27FC236}">
                <a16:creationId xmlns:a16="http://schemas.microsoft.com/office/drawing/2014/main" id="{B72F388C-01D1-451E-BD91-18138E082D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Huomautusten paikkamerkki 2">
            <a:extLst>
              <a:ext uri="{FF2B5EF4-FFF2-40B4-BE49-F238E27FC236}">
                <a16:creationId xmlns:a16="http://schemas.microsoft.com/office/drawing/2014/main" id="{75E5E129-84EE-42C8-AADB-03310C4BFE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115716" name="Dian numeron paikkamerkki 3">
            <a:extLst>
              <a:ext uri="{FF2B5EF4-FFF2-40B4-BE49-F238E27FC236}">
                <a16:creationId xmlns:a16="http://schemas.microsoft.com/office/drawing/2014/main" id="{A233F6FD-14DF-4DE0-A09C-9455765D94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F60E4C4E-A106-49FD-BE20-965EF918DE9A}" type="slidenum">
              <a:rPr lang="sv-FI" altLang="sv-FI" smtClean="0"/>
              <a:pPr/>
              <a:t>96</a:t>
            </a:fld>
            <a:endParaRPr lang="sv-FI" altLang="sv-FI"/>
          </a:p>
        </p:txBody>
      </p:sp>
    </p:spTree>
    <p:extLst>
      <p:ext uri="{BB962C8B-B14F-4D97-AF65-F5344CB8AC3E}">
        <p14:creationId xmlns:p14="http://schemas.microsoft.com/office/powerpoint/2010/main" val="16734581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Shape 310">
            <a:extLst>
              <a:ext uri="{FF2B5EF4-FFF2-40B4-BE49-F238E27FC236}">
                <a16:creationId xmlns:a16="http://schemas.microsoft.com/office/drawing/2014/main" id="{462BCFAD-78C5-4C96-9EF9-4C22847F7880}"/>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17763" name="Shape 311">
            <a:extLst>
              <a:ext uri="{FF2B5EF4-FFF2-40B4-BE49-F238E27FC236}">
                <a16:creationId xmlns:a16="http://schemas.microsoft.com/office/drawing/2014/main" id="{86F4C6B5-621B-4CDF-B5EC-AA04819638C3}"/>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924987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Dian kuvan paikkamerkki 1">
            <a:extLst>
              <a:ext uri="{FF2B5EF4-FFF2-40B4-BE49-F238E27FC236}">
                <a16:creationId xmlns:a16="http://schemas.microsoft.com/office/drawing/2014/main" id="{AA844425-9B4B-4472-B00B-8698E05887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Huomautusten paikkamerkki 2">
            <a:extLst>
              <a:ext uri="{FF2B5EF4-FFF2-40B4-BE49-F238E27FC236}">
                <a16:creationId xmlns:a16="http://schemas.microsoft.com/office/drawing/2014/main" id="{748E4B10-28C2-4441-8AE9-8C048B01FC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FI"/>
          </a:p>
        </p:txBody>
      </p:sp>
      <p:sp>
        <p:nvSpPr>
          <p:cNvPr id="128004" name="Dian numeron paikkamerkki 3">
            <a:extLst>
              <a:ext uri="{FF2B5EF4-FFF2-40B4-BE49-F238E27FC236}">
                <a16:creationId xmlns:a16="http://schemas.microsoft.com/office/drawing/2014/main" id="{47178601-F5C5-483E-9525-02A199A7EA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724E5B87-7F1A-43B2-817A-011771484EF7}" type="slidenum">
              <a:rPr lang="sv-FI" altLang="sv-FI" smtClean="0"/>
              <a:pPr/>
              <a:t>99</a:t>
            </a:fld>
            <a:endParaRPr lang="sv-FI" altLang="sv-FI"/>
          </a:p>
        </p:txBody>
      </p:sp>
    </p:spTree>
    <p:extLst>
      <p:ext uri="{BB962C8B-B14F-4D97-AF65-F5344CB8AC3E}">
        <p14:creationId xmlns:p14="http://schemas.microsoft.com/office/powerpoint/2010/main" val="427983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6C8186D-1E4E-4FED-B54A-2377DB397E6B}" type="slidenum">
              <a:rPr lang="fi-FI" smtClean="0"/>
              <a:t>10</a:t>
            </a:fld>
            <a:endParaRPr lang="fi-FI"/>
          </a:p>
        </p:txBody>
      </p:sp>
    </p:spTree>
    <p:extLst>
      <p:ext uri="{BB962C8B-B14F-4D97-AF65-F5344CB8AC3E}">
        <p14:creationId xmlns:p14="http://schemas.microsoft.com/office/powerpoint/2010/main" val="188358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Shape 384"/>
          <p:cNvSpPr txBox="1">
            <a:spLocks noGrp="1"/>
          </p:cNvSpPr>
          <p:nvPr>
            <p:ph type="body" idx="1"/>
          </p:nvPr>
        </p:nvSpPr>
        <p:spPr>
          <a:xfrm>
            <a:off x="685800" y="4343400"/>
            <a:ext cx="5486313" cy="4114937"/>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200" b="1">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0061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sv-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FI"/>
          </a:p>
        </p:txBody>
      </p:sp>
      <p:sp>
        <p:nvSpPr>
          <p:cNvPr id="4" name="Päivämäärän paikkamerkki 3">
            <a:extLst>
              <a:ext uri="{FF2B5EF4-FFF2-40B4-BE49-F238E27FC236}">
                <a16:creationId xmlns:a16="http://schemas.microsoft.com/office/drawing/2014/main" id="{F465F24C-4482-4AC8-8D62-C926362328A5}"/>
              </a:ext>
            </a:extLst>
          </p:cNvPr>
          <p:cNvSpPr>
            <a:spLocks noGrp="1"/>
          </p:cNvSpPr>
          <p:nvPr>
            <p:ph type="dt" sz="half" idx="10"/>
          </p:nvPr>
        </p:nvSpPr>
        <p:spPr/>
        <p:txBody>
          <a:bodyPr/>
          <a:lstStyle>
            <a:lvl1pPr>
              <a:defRPr/>
            </a:lvl1pPr>
          </a:lstStyle>
          <a:p>
            <a:pPr>
              <a:defRPr/>
            </a:pPr>
            <a:fld id="{45879CF5-77F4-47EB-A54D-FF2DF3D83F5F}" type="datetimeFigureOut">
              <a:rPr lang="sv-FI" altLang="sv-FI"/>
              <a:pPr>
                <a:defRPr/>
              </a:pPr>
              <a:t>21-03-2023</a:t>
            </a:fld>
            <a:endParaRPr lang="sv-FI" altLang="sv-FI"/>
          </a:p>
        </p:txBody>
      </p:sp>
      <p:sp>
        <p:nvSpPr>
          <p:cNvPr id="5" name="Alatunnisteen paikkamerkki 4">
            <a:extLst>
              <a:ext uri="{FF2B5EF4-FFF2-40B4-BE49-F238E27FC236}">
                <a16:creationId xmlns:a16="http://schemas.microsoft.com/office/drawing/2014/main" id="{81C3430B-24DB-468F-8B25-1681C26D20B9}"/>
              </a:ext>
            </a:extLst>
          </p:cNvPr>
          <p:cNvSpPr>
            <a:spLocks noGrp="1"/>
          </p:cNvSpPr>
          <p:nvPr>
            <p:ph type="ftr" sz="quarter" idx="11"/>
          </p:nvPr>
        </p:nvSpPr>
        <p:spPr/>
        <p:txBody>
          <a:bodyPr/>
          <a:lstStyle>
            <a:lvl1pPr>
              <a:defRPr/>
            </a:lvl1pPr>
          </a:lstStyle>
          <a:p>
            <a:pPr>
              <a:defRPr/>
            </a:pPr>
            <a:endParaRPr lang="sv-FI"/>
          </a:p>
        </p:txBody>
      </p:sp>
      <p:sp>
        <p:nvSpPr>
          <p:cNvPr id="6" name="Dian numeron paikkamerkki 5">
            <a:extLst>
              <a:ext uri="{FF2B5EF4-FFF2-40B4-BE49-F238E27FC236}">
                <a16:creationId xmlns:a16="http://schemas.microsoft.com/office/drawing/2014/main" id="{E96DF166-501D-424A-9D62-C0E8D94D0EBA}"/>
              </a:ext>
            </a:extLst>
          </p:cNvPr>
          <p:cNvSpPr>
            <a:spLocks noGrp="1"/>
          </p:cNvSpPr>
          <p:nvPr>
            <p:ph type="sldNum" sz="quarter" idx="12"/>
          </p:nvPr>
        </p:nvSpPr>
        <p:spPr/>
        <p:txBody>
          <a:bodyPr/>
          <a:lstStyle>
            <a:lvl1pPr>
              <a:defRPr/>
            </a:lvl1pPr>
          </a:lstStyle>
          <a:p>
            <a:pPr>
              <a:defRPr/>
            </a:pPr>
            <a:fld id="{2C06445E-3DD4-4B51-8636-436A93E1CF64}" type="slidenum">
              <a:rPr lang="sv-FI" altLang="sv-FI"/>
              <a:pPr>
                <a:defRPr/>
              </a:pPr>
              <a:t>‹#›</a:t>
            </a:fld>
            <a:endParaRPr lang="sv-FI" altLang="sv-FI"/>
          </a:p>
        </p:txBody>
      </p:sp>
    </p:spTree>
    <p:extLst>
      <p:ext uri="{BB962C8B-B14F-4D97-AF65-F5344CB8AC3E}">
        <p14:creationId xmlns:p14="http://schemas.microsoft.com/office/powerpoint/2010/main" val="381159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sv-FI"/>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äivämäärän paikkamerkki 3">
            <a:extLst>
              <a:ext uri="{FF2B5EF4-FFF2-40B4-BE49-F238E27FC236}">
                <a16:creationId xmlns:a16="http://schemas.microsoft.com/office/drawing/2014/main" id="{9A1A9111-140F-4AAF-AA85-69D30227043E}"/>
              </a:ext>
            </a:extLst>
          </p:cNvPr>
          <p:cNvSpPr>
            <a:spLocks noGrp="1"/>
          </p:cNvSpPr>
          <p:nvPr>
            <p:ph type="dt" sz="half" idx="10"/>
          </p:nvPr>
        </p:nvSpPr>
        <p:spPr/>
        <p:txBody>
          <a:bodyPr/>
          <a:lstStyle>
            <a:lvl1pPr>
              <a:defRPr/>
            </a:lvl1pPr>
          </a:lstStyle>
          <a:p>
            <a:pPr>
              <a:defRPr/>
            </a:pPr>
            <a:fld id="{1B882FA0-4FE9-42FB-A48F-37C6A36F9C6F}" type="datetimeFigureOut">
              <a:rPr lang="sv-FI" altLang="sv-FI"/>
              <a:pPr>
                <a:defRPr/>
              </a:pPr>
              <a:t>21-03-2023</a:t>
            </a:fld>
            <a:endParaRPr lang="sv-FI" altLang="sv-FI"/>
          </a:p>
        </p:txBody>
      </p:sp>
      <p:sp>
        <p:nvSpPr>
          <p:cNvPr id="5" name="Alatunnisteen paikkamerkki 4">
            <a:extLst>
              <a:ext uri="{FF2B5EF4-FFF2-40B4-BE49-F238E27FC236}">
                <a16:creationId xmlns:a16="http://schemas.microsoft.com/office/drawing/2014/main" id="{A7867539-49C8-410E-9256-B61BE0282629}"/>
              </a:ext>
            </a:extLst>
          </p:cNvPr>
          <p:cNvSpPr>
            <a:spLocks noGrp="1"/>
          </p:cNvSpPr>
          <p:nvPr>
            <p:ph type="ftr" sz="quarter" idx="11"/>
          </p:nvPr>
        </p:nvSpPr>
        <p:spPr/>
        <p:txBody>
          <a:bodyPr/>
          <a:lstStyle>
            <a:lvl1pPr>
              <a:defRPr/>
            </a:lvl1pPr>
          </a:lstStyle>
          <a:p>
            <a:pPr>
              <a:defRPr/>
            </a:pPr>
            <a:endParaRPr lang="sv-FI"/>
          </a:p>
        </p:txBody>
      </p:sp>
      <p:sp>
        <p:nvSpPr>
          <p:cNvPr id="6" name="Dian numeron paikkamerkki 5">
            <a:extLst>
              <a:ext uri="{FF2B5EF4-FFF2-40B4-BE49-F238E27FC236}">
                <a16:creationId xmlns:a16="http://schemas.microsoft.com/office/drawing/2014/main" id="{02DDD984-04C8-4A05-924D-DD02E901A50B}"/>
              </a:ext>
            </a:extLst>
          </p:cNvPr>
          <p:cNvSpPr>
            <a:spLocks noGrp="1"/>
          </p:cNvSpPr>
          <p:nvPr>
            <p:ph type="sldNum" sz="quarter" idx="12"/>
          </p:nvPr>
        </p:nvSpPr>
        <p:spPr/>
        <p:txBody>
          <a:bodyPr/>
          <a:lstStyle>
            <a:lvl1pPr>
              <a:defRPr/>
            </a:lvl1pPr>
          </a:lstStyle>
          <a:p>
            <a:pPr>
              <a:defRPr/>
            </a:pPr>
            <a:fld id="{6682492F-0E14-4946-AB5B-1B2439C4D19F}" type="slidenum">
              <a:rPr lang="sv-FI" altLang="sv-FI"/>
              <a:pPr>
                <a:defRPr/>
              </a:pPr>
              <a:t>‹#›</a:t>
            </a:fld>
            <a:endParaRPr lang="sv-FI" altLang="sv-FI"/>
          </a:p>
        </p:txBody>
      </p:sp>
    </p:spTree>
    <p:extLst>
      <p:ext uri="{BB962C8B-B14F-4D97-AF65-F5344CB8AC3E}">
        <p14:creationId xmlns:p14="http://schemas.microsoft.com/office/powerpoint/2010/main" val="388744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endParaRPr lang="sv-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äivämäärän paikkamerkki 3">
            <a:extLst>
              <a:ext uri="{FF2B5EF4-FFF2-40B4-BE49-F238E27FC236}">
                <a16:creationId xmlns:a16="http://schemas.microsoft.com/office/drawing/2014/main" id="{228E1DAE-1055-4D5F-A877-543568334BDA}"/>
              </a:ext>
            </a:extLst>
          </p:cNvPr>
          <p:cNvSpPr>
            <a:spLocks noGrp="1"/>
          </p:cNvSpPr>
          <p:nvPr>
            <p:ph type="dt" sz="half" idx="10"/>
          </p:nvPr>
        </p:nvSpPr>
        <p:spPr/>
        <p:txBody>
          <a:bodyPr/>
          <a:lstStyle>
            <a:lvl1pPr>
              <a:defRPr/>
            </a:lvl1pPr>
          </a:lstStyle>
          <a:p>
            <a:pPr>
              <a:defRPr/>
            </a:pPr>
            <a:fld id="{43AAF868-EBEC-4803-9BF9-12DD9B74B276}" type="datetimeFigureOut">
              <a:rPr lang="sv-FI" altLang="sv-FI"/>
              <a:pPr>
                <a:defRPr/>
              </a:pPr>
              <a:t>21-03-2023</a:t>
            </a:fld>
            <a:endParaRPr lang="sv-FI" altLang="sv-FI"/>
          </a:p>
        </p:txBody>
      </p:sp>
      <p:sp>
        <p:nvSpPr>
          <p:cNvPr id="5" name="Alatunnisteen paikkamerkki 4">
            <a:extLst>
              <a:ext uri="{FF2B5EF4-FFF2-40B4-BE49-F238E27FC236}">
                <a16:creationId xmlns:a16="http://schemas.microsoft.com/office/drawing/2014/main" id="{1683AC86-8066-4E74-BFE2-4AEBA6CF292E}"/>
              </a:ext>
            </a:extLst>
          </p:cNvPr>
          <p:cNvSpPr>
            <a:spLocks noGrp="1"/>
          </p:cNvSpPr>
          <p:nvPr>
            <p:ph type="ftr" sz="quarter" idx="11"/>
          </p:nvPr>
        </p:nvSpPr>
        <p:spPr/>
        <p:txBody>
          <a:bodyPr/>
          <a:lstStyle>
            <a:lvl1pPr>
              <a:defRPr/>
            </a:lvl1pPr>
          </a:lstStyle>
          <a:p>
            <a:pPr>
              <a:defRPr/>
            </a:pPr>
            <a:endParaRPr lang="sv-FI"/>
          </a:p>
        </p:txBody>
      </p:sp>
      <p:sp>
        <p:nvSpPr>
          <p:cNvPr id="6" name="Dian numeron paikkamerkki 5">
            <a:extLst>
              <a:ext uri="{FF2B5EF4-FFF2-40B4-BE49-F238E27FC236}">
                <a16:creationId xmlns:a16="http://schemas.microsoft.com/office/drawing/2014/main" id="{EBCDA686-9E67-4805-AB9A-CCEB5A007947}"/>
              </a:ext>
            </a:extLst>
          </p:cNvPr>
          <p:cNvSpPr>
            <a:spLocks noGrp="1"/>
          </p:cNvSpPr>
          <p:nvPr>
            <p:ph type="sldNum" sz="quarter" idx="12"/>
          </p:nvPr>
        </p:nvSpPr>
        <p:spPr/>
        <p:txBody>
          <a:bodyPr/>
          <a:lstStyle>
            <a:lvl1pPr>
              <a:defRPr/>
            </a:lvl1pPr>
          </a:lstStyle>
          <a:p>
            <a:pPr>
              <a:defRPr/>
            </a:pPr>
            <a:fld id="{8E24634B-A2CA-46B1-8FC1-D02DF81D2BF1}" type="slidenum">
              <a:rPr lang="sv-FI" altLang="sv-FI"/>
              <a:pPr>
                <a:defRPr/>
              </a:pPr>
              <a:t>‹#›</a:t>
            </a:fld>
            <a:endParaRPr lang="sv-FI" altLang="sv-FI"/>
          </a:p>
        </p:txBody>
      </p:sp>
    </p:spTree>
    <p:extLst>
      <p:ext uri="{BB962C8B-B14F-4D97-AF65-F5344CB8AC3E}">
        <p14:creationId xmlns:p14="http://schemas.microsoft.com/office/powerpoint/2010/main" val="2649436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a:noFill/>
          <a:ln>
            <a:noFill/>
          </a:ln>
        </p:spPr>
        <p:txBody>
          <a:bodyPr spcFirstLastPara="1" lIns="68575" tIns="68575" rIns="68575" bIns="68575" anchor="t"/>
          <a:lstStyle>
            <a:lvl1pPr marR="0" lvl="0" algn="l" rtl="0">
              <a:lnSpc>
                <a:spcPct val="90000"/>
              </a:lnSpc>
              <a:spcBef>
                <a:spcPts val="0"/>
              </a:spcBef>
              <a:spcAft>
                <a:spcPts val="0"/>
              </a:spcAft>
              <a:buClr>
                <a:schemeClr val="dk1"/>
              </a:buClr>
              <a:buSzPts val="33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67"/>
            </a:lvl2pPr>
            <a:lvl3pPr lvl="2" rtl="0">
              <a:spcBef>
                <a:spcPts val="0"/>
              </a:spcBef>
              <a:spcAft>
                <a:spcPts val="0"/>
              </a:spcAft>
              <a:buSzPts val="1400"/>
              <a:buFont typeface="Arial"/>
              <a:buNone/>
              <a:defRPr sz="1867"/>
            </a:lvl3pPr>
            <a:lvl4pPr lvl="3" rtl="0">
              <a:spcBef>
                <a:spcPts val="0"/>
              </a:spcBef>
              <a:spcAft>
                <a:spcPts val="0"/>
              </a:spcAft>
              <a:buSzPts val="1400"/>
              <a:buFont typeface="Arial"/>
              <a:buNone/>
              <a:defRPr sz="1867"/>
            </a:lvl4pPr>
            <a:lvl5pPr lvl="4" rtl="0">
              <a:spcBef>
                <a:spcPts val="0"/>
              </a:spcBef>
              <a:spcAft>
                <a:spcPts val="0"/>
              </a:spcAft>
              <a:buSzPts val="1400"/>
              <a:buFont typeface="Arial"/>
              <a:buNone/>
              <a:defRPr sz="1867"/>
            </a:lvl5pPr>
            <a:lvl6pPr lvl="5" rtl="0">
              <a:spcBef>
                <a:spcPts val="0"/>
              </a:spcBef>
              <a:spcAft>
                <a:spcPts val="0"/>
              </a:spcAft>
              <a:buSzPts val="1400"/>
              <a:buFont typeface="Arial"/>
              <a:buNone/>
              <a:defRPr sz="1867"/>
            </a:lvl6pPr>
            <a:lvl7pPr lvl="6" rtl="0">
              <a:spcBef>
                <a:spcPts val="0"/>
              </a:spcBef>
              <a:spcAft>
                <a:spcPts val="0"/>
              </a:spcAft>
              <a:buSzPts val="1400"/>
              <a:buFont typeface="Arial"/>
              <a:buNone/>
              <a:defRPr sz="1867"/>
            </a:lvl7pPr>
            <a:lvl8pPr lvl="7" rtl="0">
              <a:spcBef>
                <a:spcPts val="0"/>
              </a:spcBef>
              <a:spcAft>
                <a:spcPts val="0"/>
              </a:spcAft>
              <a:buSzPts val="1400"/>
              <a:buFont typeface="Arial"/>
              <a:buNone/>
              <a:defRPr sz="1867"/>
            </a:lvl8pPr>
            <a:lvl9pPr lvl="8" rtl="0">
              <a:spcBef>
                <a:spcPts val="0"/>
              </a:spcBef>
              <a:spcAft>
                <a:spcPts val="0"/>
              </a:spcAft>
              <a:buSzPts val="1400"/>
              <a:buFont typeface="Arial"/>
              <a:buNone/>
              <a:defRPr sz="1867"/>
            </a:lvl9pPr>
          </a:lstStyle>
          <a:p>
            <a:endParaRPr/>
          </a:p>
        </p:txBody>
      </p:sp>
      <p:sp>
        <p:nvSpPr>
          <p:cNvPr id="207" name="Shape 207"/>
          <p:cNvSpPr txBox="1">
            <a:spLocks noGrp="1"/>
          </p:cNvSpPr>
          <p:nvPr>
            <p:ph type="body" idx="1"/>
          </p:nvPr>
        </p:nvSpPr>
        <p:spPr>
          <a:xfrm>
            <a:off x="415600" y="1536633"/>
            <a:ext cx="5333200" cy="4555200"/>
          </a:xfrm>
          <a:prstGeom prst="rect">
            <a:avLst/>
          </a:prstGeom>
          <a:noFill/>
          <a:ln>
            <a:noFill/>
          </a:ln>
        </p:spPr>
        <p:txBody>
          <a:bodyPr spcFirstLastPara="1" lIns="68575" tIns="68575" rIns="68575" bIns="68575"/>
          <a:lstStyle>
            <a:lvl1pPr marL="609585" marR="0" lvl="0" indent="-423323" algn="l" rtl="0">
              <a:lnSpc>
                <a:spcPct val="90000"/>
              </a:lnSpc>
              <a:spcBef>
                <a:spcPts val="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1pPr>
            <a:lvl2pPr marL="1219170" marR="0" lvl="1"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2pPr>
            <a:lvl3pPr marL="1828754" marR="0" lvl="2"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3pPr>
            <a:lvl4pPr marL="2438339" marR="0" lvl="3"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4pPr>
            <a:lvl5pPr marL="3047924" marR="0" lvl="4"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5pPr>
            <a:lvl6pPr marL="3657509" marR="0" lvl="5"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4267093" marR="0" lvl="6"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4876678" marR="0" lvl="7"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5486263" marR="0" lvl="8"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6443200" y="1536633"/>
            <a:ext cx="5333200" cy="4555200"/>
          </a:xfrm>
          <a:prstGeom prst="rect">
            <a:avLst/>
          </a:prstGeom>
          <a:noFill/>
          <a:ln>
            <a:noFill/>
          </a:ln>
        </p:spPr>
        <p:txBody>
          <a:bodyPr spcFirstLastPara="1" lIns="68575" tIns="68575" rIns="68575" bIns="68575"/>
          <a:lstStyle>
            <a:lvl1pPr marL="609585" marR="0" lvl="0" indent="-423323" algn="l" rtl="0">
              <a:lnSpc>
                <a:spcPct val="90000"/>
              </a:lnSpc>
              <a:spcBef>
                <a:spcPts val="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1pPr>
            <a:lvl2pPr marL="1219170" marR="0" lvl="1"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2pPr>
            <a:lvl3pPr marL="1828754" marR="0" lvl="2"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3pPr>
            <a:lvl4pPr marL="2438339" marR="0" lvl="3"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4pPr>
            <a:lvl5pPr marL="3047924" marR="0" lvl="4"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5pPr>
            <a:lvl6pPr marL="3657509" marR="0" lvl="5"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4267093" marR="0" lvl="6"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4876678" marR="0" lvl="7"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5486263" marR="0" lvl="8"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 name="Shape 209">
            <a:extLst>
              <a:ext uri="{FF2B5EF4-FFF2-40B4-BE49-F238E27FC236}">
                <a16:creationId xmlns:a16="http://schemas.microsoft.com/office/drawing/2014/main" id="{55C8045A-7176-42B8-B85A-00DCD98DC336}"/>
              </a:ext>
            </a:extLst>
          </p:cNvPr>
          <p:cNvSpPr txBox="1">
            <a:spLocks noGrp="1"/>
          </p:cNvSpPr>
          <p:nvPr>
            <p:ph type="sldNum" idx="10"/>
          </p:nvPr>
        </p:nvSpPr>
        <p:spPr>
          <a:xfrm>
            <a:off x="11296650" y="6218238"/>
            <a:ext cx="731838" cy="523875"/>
          </a:xfrm>
        </p:spPr>
        <p:txBody>
          <a:bodyPr spcFirstLastPara="1" lIns="68575" tIns="68575" rIns="68575" bIns="68575">
            <a:noAutofit/>
          </a:bodyPr>
          <a:lstStyle>
            <a:lvl1pPr marL="0" marR="0" lvl="0"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pPr>
              <a:defRPr/>
            </a:pPr>
            <a:fld id="{D1E92BA5-C7A9-444D-8429-B604A0695ACC}" type="slidenum">
              <a:rPr lang="fi"/>
              <a:pPr>
                <a:defRPr/>
              </a:pPr>
              <a:t>‹#›</a:t>
            </a:fld>
            <a:endParaRPr lang="fi"/>
          </a:p>
        </p:txBody>
      </p:sp>
    </p:spTree>
    <p:extLst>
      <p:ext uri="{BB962C8B-B14F-4D97-AF65-F5344CB8AC3E}">
        <p14:creationId xmlns:p14="http://schemas.microsoft.com/office/powerpoint/2010/main" val="107114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sv-FI"/>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äivämäärän paikkamerkki 3">
            <a:extLst>
              <a:ext uri="{FF2B5EF4-FFF2-40B4-BE49-F238E27FC236}">
                <a16:creationId xmlns:a16="http://schemas.microsoft.com/office/drawing/2014/main" id="{22310376-DF9E-4630-B35C-CA29E2D7186F}"/>
              </a:ext>
            </a:extLst>
          </p:cNvPr>
          <p:cNvSpPr>
            <a:spLocks noGrp="1"/>
          </p:cNvSpPr>
          <p:nvPr>
            <p:ph type="dt" sz="half" idx="10"/>
          </p:nvPr>
        </p:nvSpPr>
        <p:spPr/>
        <p:txBody>
          <a:bodyPr/>
          <a:lstStyle>
            <a:lvl1pPr>
              <a:defRPr/>
            </a:lvl1pPr>
          </a:lstStyle>
          <a:p>
            <a:pPr>
              <a:defRPr/>
            </a:pPr>
            <a:fld id="{4030752B-ECAA-4C86-AE98-AA8DE848F829}" type="datetimeFigureOut">
              <a:rPr lang="sv-FI" altLang="sv-FI"/>
              <a:pPr>
                <a:defRPr/>
              </a:pPr>
              <a:t>21-03-2023</a:t>
            </a:fld>
            <a:endParaRPr lang="sv-FI" altLang="sv-FI"/>
          </a:p>
        </p:txBody>
      </p:sp>
      <p:sp>
        <p:nvSpPr>
          <p:cNvPr id="5" name="Alatunnisteen paikkamerkki 4">
            <a:extLst>
              <a:ext uri="{FF2B5EF4-FFF2-40B4-BE49-F238E27FC236}">
                <a16:creationId xmlns:a16="http://schemas.microsoft.com/office/drawing/2014/main" id="{04222F92-D61E-4334-BC6C-0AA9675FBB34}"/>
              </a:ext>
            </a:extLst>
          </p:cNvPr>
          <p:cNvSpPr>
            <a:spLocks noGrp="1"/>
          </p:cNvSpPr>
          <p:nvPr>
            <p:ph type="ftr" sz="quarter" idx="11"/>
          </p:nvPr>
        </p:nvSpPr>
        <p:spPr/>
        <p:txBody>
          <a:bodyPr/>
          <a:lstStyle>
            <a:lvl1pPr>
              <a:defRPr/>
            </a:lvl1pPr>
          </a:lstStyle>
          <a:p>
            <a:pPr>
              <a:defRPr/>
            </a:pPr>
            <a:endParaRPr lang="sv-FI"/>
          </a:p>
        </p:txBody>
      </p:sp>
      <p:sp>
        <p:nvSpPr>
          <p:cNvPr id="6" name="Dian numeron paikkamerkki 5">
            <a:extLst>
              <a:ext uri="{FF2B5EF4-FFF2-40B4-BE49-F238E27FC236}">
                <a16:creationId xmlns:a16="http://schemas.microsoft.com/office/drawing/2014/main" id="{C5442DA1-7463-4FD8-AA2C-52C5B45A10FB}"/>
              </a:ext>
            </a:extLst>
          </p:cNvPr>
          <p:cNvSpPr>
            <a:spLocks noGrp="1"/>
          </p:cNvSpPr>
          <p:nvPr>
            <p:ph type="sldNum" sz="quarter" idx="12"/>
          </p:nvPr>
        </p:nvSpPr>
        <p:spPr/>
        <p:txBody>
          <a:bodyPr/>
          <a:lstStyle>
            <a:lvl1pPr>
              <a:defRPr/>
            </a:lvl1pPr>
          </a:lstStyle>
          <a:p>
            <a:pPr>
              <a:defRPr/>
            </a:pPr>
            <a:fld id="{747E2CAB-FC9B-4537-918B-474BBA5FE8D2}" type="slidenum">
              <a:rPr lang="sv-FI" altLang="sv-FI"/>
              <a:pPr>
                <a:defRPr/>
              </a:pPr>
              <a:t>‹#›</a:t>
            </a:fld>
            <a:endParaRPr lang="sv-FI" altLang="sv-FI"/>
          </a:p>
        </p:txBody>
      </p:sp>
    </p:spTree>
    <p:extLst>
      <p:ext uri="{BB962C8B-B14F-4D97-AF65-F5344CB8AC3E}">
        <p14:creationId xmlns:p14="http://schemas.microsoft.com/office/powerpoint/2010/main" val="422585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endParaRPr lang="sv-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89D8E3-BCB2-48FF-8CE7-7BA21840DFA0}"/>
              </a:ext>
            </a:extLst>
          </p:cNvPr>
          <p:cNvSpPr>
            <a:spLocks noGrp="1"/>
          </p:cNvSpPr>
          <p:nvPr>
            <p:ph type="dt" sz="half" idx="10"/>
          </p:nvPr>
        </p:nvSpPr>
        <p:spPr/>
        <p:txBody>
          <a:bodyPr/>
          <a:lstStyle>
            <a:lvl1pPr>
              <a:defRPr/>
            </a:lvl1pPr>
          </a:lstStyle>
          <a:p>
            <a:pPr>
              <a:defRPr/>
            </a:pPr>
            <a:fld id="{EC4AD95A-08FD-4D69-8900-6607A7A544FF}" type="datetimeFigureOut">
              <a:rPr lang="sv-FI" altLang="sv-FI"/>
              <a:pPr>
                <a:defRPr/>
              </a:pPr>
              <a:t>21-03-2023</a:t>
            </a:fld>
            <a:endParaRPr lang="sv-FI" altLang="sv-FI"/>
          </a:p>
        </p:txBody>
      </p:sp>
      <p:sp>
        <p:nvSpPr>
          <p:cNvPr id="5" name="Alatunnisteen paikkamerkki 4">
            <a:extLst>
              <a:ext uri="{FF2B5EF4-FFF2-40B4-BE49-F238E27FC236}">
                <a16:creationId xmlns:a16="http://schemas.microsoft.com/office/drawing/2014/main" id="{C3A0E151-5DFF-4B8F-B54C-C9A62F0149FE}"/>
              </a:ext>
            </a:extLst>
          </p:cNvPr>
          <p:cNvSpPr>
            <a:spLocks noGrp="1"/>
          </p:cNvSpPr>
          <p:nvPr>
            <p:ph type="ftr" sz="quarter" idx="11"/>
          </p:nvPr>
        </p:nvSpPr>
        <p:spPr/>
        <p:txBody>
          <a:bodyPr/>
          <a:lstStyle>
            <a:lvl1pPr>
              <a:defRPr/>
            </a:lvl1pPr>
          </a:lstStyle>
          <a:p>
            <a:pPr>
              <a:defRPr/>
            </a:pPr>
            <a:endParaRPr lang="sv-FI"/>
          </a:p>
        </p:txBody>
      </p:sp>
      <p:sp>
        <p:nvSpPr>
          <p:cNvPr id="6" name="Dian numeron paikkamerkki 5">
            <a:extLst>
              <a:ext uri="{FF2B5EF4-FFF2-40B4-BE49-F238E27FC236}">
                <a16:creationId xmlns:a16="http://schemas.microsoft.com/office/drawing/2014/main" id="{B6E07911-5D2E-45A9-B6DC-A966AB95D626}"/>
              </a:ext>
            </a:extLst>
          </p:cNvPr>
          <p:cNvSpPr>
            <a:spLocks noGrp="1"/>
          </p:cNvSpPr>
          <p:nvPr>
            <p:ph type="sldNum" sz="quarter" idx="12"/>
          </p:nvPr>
        </p:nvSpPr>
        <p:spPr/>
        <p:txBody>
          <a:bodyPr/>
          <a:lstStyle>
            <a:lvl1pPr>
              <a:defRPr/>
            </a:lvl1pPr>
          </a:lstStyle>
          <a:p>
            <a:pPr>
              <a:defRPr/>
            </a:pPr>
            <a:fld id="{06876B6F-91FD-420E-A317-E64B685D945E}" type="slidenum">
              <a:rPr lang="sv-FI" altLang="sv-FI"/>
              <a:pPr>
                <a:defRPr/>
              </a:pPr>
              <a:t>‹#›</a:t>
            </a:fld>
            <a:endParaRPr lang="sv-FI" altLang="sv-FI"/>
          </a:p>
        </p:txBody>
      </p:sp>
    </p:spTree>
    <p:extLst>
      <p:ext uri="{BB962C8B-B14F-4D97-AF65-F5344CB8AC3E}">
        <p14:creationId xmlns:p14="http://schemas.microsoft.com/office/powerpoint/2010/main" val="136761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sv-FI"/>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5" name="Päivämäärän paikkamerkki 3">
            <a:extLst>
              <a:ext uri="{FF2B5EF4-FFF2-40B4-BE49-F238E27FC236}">
                <a16:creationId xmlns:a16="http://schemas.microsoft.com/office/drawing/2014/main" id="{BCE949D0-0AC2-43A7-A5A5-1D8E7F9FAF2D}"/>
              </a:ext>
            </a:extLst>
          </p:cNvPr>
          <p:cNvSpPr>
            <a:spLocks noGrp="1"/>
          </p:cNvSpPr>
          <p:nvPr>
            <p:ph type="dt" sz="half" idx="10"/>
          </p:nvPr>
        </p:nvSpPr>
        <p:spPr/>
        <p:txBody>
          <a:bodyPr/>
          <a:lstStyle>
            <a:lvl1pPr>
              <a:defRPr/>
            </a:lvl1pPr>
          </a:lstStyle>
          <a:p>
            <a:pPr>
              <a:defRPr/>
            </a:pPr>
            <a:fld id="{1FEB9D86-3578-446C-980E-E0139BA3A62D}" type="datetimeFigureOut">
              <a:rPr lang="sv-FI" altLang="sv-FI"/>
              <a:pPr>
                <a:defRPr/>
              </a:pPr>
              <a:t>21-03-2023</a:t>
            </a:fld>
            <a:endParaRPr lang="sv-FI" altLang="sv-FI"/>
          </a:p>
        </p:txBody>
      </p:sp>
      <p:sp>
        <p:nvSpPr>
          <p:cNvPr id="6" name="Alatunnisteen paikkamerkki 4">
            <a:extLst>
              <a:ext uri="{FF2B5EF4-FFF2-40B4-BE49-F238E27FC236}">
                <a16:creationId xmlns:a16="http://schemas.microsoft.com/office/drawing/2014/main" id="{CC73D6C0-1671-40FC-B85B-1ECDF52E5BC4}"/>
              </a:ext>
            </a:extLst>
          </p:cNvPr>
          <p:cNvSpPr>
            <a:spLocks noGrp="1"/>
          </p:cNvSpPr>
          <p:nvPr>
            <p:ph type="ftr" sz="quarter" idx="11"/>
          </p:nvPr>
        </p:nvSpPr>
        <p:spPr/>
        <p:txBody>
          <a:bodyPr/>
          <a:lstStyle>
            <a:lvl1pPr>
              <a:defRPr/>
            </a:lvl1pPr>
          </a:lstStyle>
          <a:p>
            <a:pPr>
              <a:defRPr/>
            </a:pPr>
            <a:endParaRPr lang="sv-FI"/>
          </a:p>
        </p:txBody>
      </p:sp>
      <p:sp>
        <p:nvSpPr>
          <p:cNvPr id="7" name="Dian numeron paikkamerkki 5">
            <a:extLst>
              <a:ext uri="{FF2B5EF4-FFF2-40B4-BE49-F238E27FC236}">
                <a16:creationId xmlns:a16="http://schemas.microsoft.com/office/drawing/2014/main" id="{19516E16-A704-413B-92E4-4BDA93A96CAD}"/>
              </a:ext>
            </a:extLst>
          </p:cNvPr>
          <p:cNvSpPr>
            <a:spLocks noGrp="1"/>
          </p:cNvSpPr>
          <p:nvPr>
            <p:ph type="sldNum" sz="quarter" idx="12"/>
          </p:nvPr>
        </p:nvSpPr>
        <p:spPr/>
        <p:txBody>
          <a:bodyPr/>
          <a:lstStyle>
            <a:lvl1pPr>
              <a:defRPr/>
            </a:lvl1pPr>
          </a:lstStyle>
          <a:p>
            <a:pPr>
              <a:defRPr/>
            </a:pPr>
            <a:fld id="{5124BBAC-9BE1-4545-9C91-D838C7948DF2}" type="slidenum">
              <a:rPr lang="sv-FI" altLang="sv-FI"/>
              <a:pPr>
                <a:defRPr/>
              </a:pPr>
              <a:t>‹#›</a:t>
            </a:fld>
            <a:endParaRPr lang="sv-FI" altLang="sv-FI"/>
          </a:p>
        </p:txBody>
      </p:sp>
    </p:spTree>
    <p:extLst>
      <p:ext uri="{BB962C8B-B14F-4D97-AF65-F5344CB8AC3E}">
        <p14:creationId xmlns:p14="http://schemas.microsoft.com/office/powerpoint/2010/main" val="99145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endParaRPr lang="sv-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7" name="Päivämäärän paikkamerkki 3">
            <a:extLst>
              <a:ext uri="{FF2B5EF4-FFF2-40B4-BE49-F238E27FC236}">
                <a16:creationId xmlns:a16="http://schemas.microsoft.com/office/drawing/2014/main" id="{10EC6D3B-4FCF-4CE2-BAB6-0957D4D1C099}"/>
              </a:ext>
            </a:extLst>
          </p:cNvPr>
          <p:cNvSpPr>
            <a:spLocks noGrp="1"/>
          </p:cNvSpPr>
          <p:nvPr>
            <p:ph type="dt" sz="half" idx="10"/>
          </p:nvPr>
        </p:nvSpPr>
        <p:spPr/>
        <p:txBody>
          <a:bodyPr/>
          <a:lstStyle>
            <a:lvl1pPr>
              <a:defRPr/>
            </a:lvl1pPr>
          </a:lstStyle>
          <a:p>
            <a:pPr>
              <a:defRPr/>
            </a:pPr>
            <a:fld id="{8265D066-7AD6-4363-B8F3-867F02A98C26}" type="datetimeFigureOut">
              <a:rPr lang="sv-FI" altLang="sv-FI"/>
              <a:pPr>
                <a:defRPr/>
              </a:pPr>
              <a:t>21-03-2023</a:t>
            </a:fld>
            <a:endParaRPr lang="sv-FI" altLang="sv-FI"/>
          </a:p>
        </p:txBody>
      </p:sp>
      <p:sp>
        <p:nvSpPr>
          <p:cNvPr id="8" name="Alatunnisteen paikkamerkki 4">
            <a:extLst>
              <a:ext uri="{FF2B5EF4-FFF2-40B4-BE49-F238E27FC236}">
                <a16:creationId xmlns:a16="http://schemas.microsoft.com/office/drawing/2014/main" id="{9ABBCA5E-21FD-4364-9731-B2839BF769DE}"/>
              </a:ext>
            </a:extLst>
          </p:cNvPr>
          <p:cNvSpPr>
            <a:spLocks noGrp="1"/>
          </p:cNvSpPr>
          <p:nvPr>
            <p:ph type="ftr" sz="quarter" idx="11"/>
          </p:nvPr>
        </p:nvSpPr>
        <p:spPr/>
        <p:txBody>
          <a:bodyPr/>
          <a:lstStyle>
            <a:lvl1pPr>
              <a:defRPr/>
            </a:lvl1pPr>
          </a:lstStyle>
          <a:p>
            <a:pPr>
              <a:defRPr/>
            </a:pPr>
            <a:endParaRPr lang="sv-FI"/>
          </a:p>
        </p:txBody>
      </p:sp>
      <p:sp>
        <p:nvSpPr>
          <p:cNvPr id="9" name="Dian numeron paikkamerkki 5">
            <a:extLst>
              <a:ext uri="{FF2B5EF4-FFF2-40B4-BE49-F238E27FC236}">
                <a16:creationId xmlns:a16="http://schemas.microsoft.com/office/drawing/2014/main" id="{D7065D18-DB4E-4CDD-9126-695D67D103DB}"/>
              </a:ext>
            </a:extLst>
          </p:cNvPr>
          <p:cNvSpPr>
            <a:spLocks noGrp="1"/>
          </p:cNvSpPr>
          <p:nvPr>
            <p:ph type="sldNum" sz="quarter" idx="12"/>
          </p:nvPr>
        </p:nvSpPr>
        <p:spPr/>
        <p:txBody>
          <a:bodyPr/>
          <a:lstStyle>
            <a:lvl1pPr>
              <a:defRPr/>
            </a:lvl1pPr>
          </a:lstStyle>
          <a:p>
            <a:pPr>
              <a:defRPr/>
            </a:pPr>
            <a:fld id="{E80F406A-2B76-43FB-859C-84E0FD0AF0CC}" type="slidenum">
              <a:rPr lang="sv-FI" altLang="sv-FI"/>
              <a:pPr>
                <a:defRPr/>
              </a:pPr>
              <a:t>‹#›</a:t>
            </a:fld>
            <a:endParaRPr lang="sv-FI" altLang="sv-FI"/>
          </a:p>
        </p:txBody>
      </p:sp>
    </p:spTree>
    <p:extLst>
      <p:ext uri="{BB962C8B-B14F-4D97-AF65-F5344CB8AC3E}">
        <p14:creationId xmlns:p14="http://schemas.microsoft.com/office/powerpoint/2010/main" val="344748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sv-FI"/>
          </a:p>
        </p:txBody>
      </p:sp>
      <p:sp>
        <p:nvSpPr>
          <p:cNvPr id="3" name="Päivämäärän paikkamerkki 3">
            <a:extLst>
              <a:ext uri="{FF2B5EF4-FFF2-40B4-BE49-F238E27FC236}">
                <a16:creationId xmlns:a16="http://schemas.microsoft.com/office/drawing/2014/main" id="{1A3EAB8D-584E-4E90-AFE7-EC3B31238171}"/>
              </a:ext>
            </a:extLst>
          </p:cNvPr>
          <p:cNvSpPr>
            <a:spLocks noGrp="1"/>
          </p:cNvSpPr>
          <p:nvPr>
            <p:ph type="dt" sz="half" idx="10"/>
          </p:nvPr>
        </p:nvSpPr>
        <p:spPr/>
        <p:txBody>
          <a:bodyPr/>
          <a:lstStyle>
            <a:lvl1pPr>
              <a:defRPr/>
            </a:lvl1pPr>
          </a:lstStyle>
          <a:p>
            <a:pPr>
              <a:defRPr/>
            </a:pPr>
            <a:fld id="{D18D3F62-6176-4216-8255-46A160FE05DE}" type="datetimeFigureOut">
              <a:rPr lang="sv-FI" altLang="sv-FI"/>
              <a:pPr>
                <a:defRPr/>
              </a:pPr>
              <a:t>21-03-2023</a:t>
            </a:fld>
            <a:endParaRPr lang="sv-FI" altLang="sv-FI"/>
          </a:p>
        </p:txBody>
      </p:sp>
      <p:sp>
        <p:nvSpPr>
          <p:cNvPr id="4" name="Alatunnisteen paikkamerkki 4">
            <a:extLst>
              <a:ext uri="{FF2B5EF4-FFF2-40B4-BE49-F238E27FC236}">
                <a16:creationId xmlns:a16="http://schemas.microsoft.com/office/drawing/2014/main" id="{5D9C68E7-62C9-4D55-956C-1737AA0B9271}"/>
              </a:ext>
            </a:extLst>
          </p:cNvPr>
          <p:cNvSpPr>
            <a:spLocks noGrp="1"/>
          </p:cNvSpPr>
          <p:nvPr>
            <p:ph type="ftr" sz="quarter" idx="11"/>
          </p:nvPr>
        </p:nvSpPr>
        <p:spPr/>
        <p:txBody>
          <a:bodyPr/>
          <a:lstStyle>
            <a:lvl1pPr>
              <a:defRPr/>
            </a:lvl1pPr>
          </a:lstStyle>
          <a:p>
            <a:pPr>
              <a:defRPr/>
            </a:pPr>
            <a:endParaRPr lang="sv-FI"/>
          </a:p>
        </p:txBody>
      </p:sp>
      <p:sp>
        <p:nvSpPr>
          <p:cNvPr id="5" name="Dian numeron paikkamerkki 5">
            <a:extLst>
              <a:ext uri="{FF2B5EF4-FFF2-40B4-BE49-F238E27FC236}">
                <a16:creationId xmlns:a16="http://schemas.microsoft.com/office/drawing/2014/main" id="{8D7F52EE-9A30-4FEA-9C36-CF88A9F5BCBA}"/>
              </a:ext>
            </a:extLst>
          </p:cNvPr>
          <p:cNvSpPr>
            <a:spLocks noGrp="1"/>
          </p:cNvSpPr>
          <p:nvPr>
            <p:ph type="sldNum" sz="quarter" idx="12"/>
          </p:nvPr>
        </p:nvSpPr>
        <p:spPr/>
        <p:txBody>
          <a:bodyPr/>
          <a:lstStyle>
            <a:lvl1pPr>
              <a:defRPr/>
            </a:lvl1pPr>
          </a:lstStyle>
          <a:p>
            <a:pPr>
              <a:defRPr/>
            </a:pPr>
            <a:fld id="{A7647420-EB06-40AE-A855-0D0333893C41}" type="slidenum">
              <a:rPr lang="sv-FI" altLang="sv-FI"/>
              <a:pPr>
                <a:defRPr/>
              </a:pPr>
              <a:t>‹#›</a:t>
            </a:fld>
            <a:endParaRPr lang="sv-FI" altLang="sv-FI"/>
          </a:p>
        </p:txBody>
      </p:sp>
    </p:spTree>
    <p:extLst>
      <p:ext uri="{BB962C8B-B14F-4D97-AF65-F5344CB8AC3E}">
        <p14:creationId xmlns:p14="http://schemas.microsoft.com/office/powerpoint/2010/main" val="176140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E9991D50-A030-4F1C-B237-495B4E393AB3}"/>
              </a:ext>
            </a:extLst>
          </p:cNvPr>
          <p:cNvSpPr>
            <a:spLocks noGrp="1"/>
          </p:cNvSpPr>
          <p:nvPr>
            <p:ph type="dt" sz="half" idx="10"/>
          </p:nvPr>
        </p:nvSpPr>
        <p:spPr/>
        <p:txBody>
          <a:bodyPr/>
          <a:lstStyle>
            <a:lvl1pPr>
              <a:defRPr/>
            </a:lvl1pPr>
          </a:lstStyle>
          <a:p>
            <a:pPr>
              <a:defRPr/>
            </a:pPr>
            <a:fld id="{9239FEE4-DAC9-4E63-90C7-C95203B79B86}" type="datetimeFigureOut">
              <a:rPr lang="sv-FI" altLang="sv-FI"/>
              <a:pPr>
                <a:defRPr/>
              </a:pPr>
              <a:t>21-03-2023</a:t>
            </a:fld>
            <a:endParaRPr lang="sv-FI" altLang="sv-FI"/>
          </a:p>
        </p:txBody>
      </p:sp>
      <p:sp>
        <p:nvSpPr>
          <p:cNvPr id="3" name="Alatunnisteen paikkamerkki 4">
            <a:extLst>
              <a:ext uri="{FF2B5EF4-FFF2-40B4-BE49-F238E27FC236}">
                <a16:creationId xmlns:a16="http://schemas.microsoft.com/office/drawing/2014/main" id="{3E68D930-7B5A-454F-B751-D257F9DF96D5}"/>
              </a:ext>
            </a:extLst>
          </p:cNvPr>
          <p:cNvSpPr>
            <a:spLocks noGrp="1"/>
          </p:cNvSpPr>
          <p:nvPr>
            <p:ph type="ftr" sz="quarter" idx="11"/>
          </p:nvPr>
        </p:nvSpPr>
        <p:spPr/>
        <p:txBody>
          <a:bodyPr/>
          <a:lstStyle>
            <a:lvl1pPr>
              <a:defRPr/>
            </a:lvl1pPr>
          </a:lstStyle>
          <a:p>
            <a:pPr>
              <a:defRPr/>
            </a:pPr>
            <a:endParaRPr lang="sv-FI"/>
          </a:p>
        </p:txBody>
      </p:sp>
      <p:sp>
        <p:nvSpPr>
          <p:cNvPr id="4" name="Dian numeron paikkamerkki 5">
            <a:extLst>
              <a:ext uri="{FF2B5EF4-FFF2-40B4-BE49-F238E27FC236}">
                <a16:creationId xmlns:a16="http://schemas.microsoft.com/office/drawing/2014/main" id="{D1BED823-B551-43E2-A8A8-23EC63562BF1}"/>
              </a:ext>
            </a:extLst>
          </p:cNvPr>
          <p:cNvSpPr>
            <a:spLocks noGrp="1"/>
          </p:cNvSpPr>
          <p:nvPr>
            <p:ph type="sldNum" sz="quarter" idx="12"/>
          </p:nvPr>
        </p:nvSpPr>
        <p:spPr/>
        <p:txBody>
          <a:bodyPr/>
          <a:lstStyle>
            <a:lvl1pPr>
              <a:defRPr/>
            </a:lvl1pPr>
          </a:lstStyle>
          <a:p>
            <a:pPr>
              <a:defRPr/>
            </a:pPr>
            <a:fld id="{28D89F4A-265F-45E5-8DD7-E1713E3B8AF1}" type="slidenum">
              <a:rPr lang="sv-FI" altLang="sv-FI"/>
              <a:pPr>
                <a:defRPr/>
              </a:pPr>
              <a:t>‹#›</a:t>
            </a:fld>
            <a:endParaRPr lang="sv-FI" altLang="sv-FI"/>
          </a:p>
        </p:txBody>
      </p:sp>
    </p:spTree>
    <p:extLst>
      <p:ext uri="{BB962C8B-B14F-4D97-AF65-F5344CB8AC3E}">
        <p14:creationId xmlns:p14="http://schemas.microsoft.com/office/powerpoint/2010/main" val="99691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sv-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F3057A6E-165C-4094-87B3-7E4D1357C324}"/>
              </a:ext>
            </a:extLst>
          </p:cNvPr>
          <p:cNvSpPr>
            <a:spLocks noGrp="1"/>
          </p:cNvSpPr>
          <p:nvPr>
            <p:ph type="dt" sz="half" idx="10"/>
          </p:nvPr>
        </p:nvSpPr>
        <p:spPr/>
        <p:txBody>
          <a:bodyPr/>
          <a:lstStyle>
            <a:lvl1pPr>
              <a:defRPr/>
            </a:lvl1pPr>
          </a:lstStyle>
          <a:p>
            <a:pPr>
              <a:defRPr/>
            </a:pPr>
            <a:fld id="{D790B1A9-3019-47EF-B7AB-CF59612747B6}" type="datetimeFigureOut">
              <a:rPr lang="sv-FI" altLang="sv-FI"/>
              <a:pPr>
                <a:defRPr/>
              </a:pPr>
              <a:t>21-03-2023</a:t>
            </a:fld>
            <a:endParaRPr lang="sv-FI" altLang="sv-FI"/>
          </a:p>
        </p:txBody>
      </p:sp>
      <p:sp>
        <p:nvSpPr>
          <p:cNvPr id="6" name="Alatunnisteen paikkamerkki 4">
            <a:extLst>
              <a:ext uri="{FF2B5EF4-FFF2-40B4-BE49-F238E27FC236}">
                <a16:creationId xmlns:a16="http://schemas.microsoft.com/office/drawing/2014/main" id="{2B252BBE-E6D4-402E-92E6-51B7935C6C6B}"/>
              </a:ext>
            </a:extLst>
          </p:cNvPr>
          <p:cNvSpPr>
            <a:spLocks noGrp="1"/>
          </p:cNvSpPr>
          <p:nvPr>
            <p:ph type="ftr" sz="quarter" idx="11"/>
          </p:nvPr>
        </p:nvSpPr>
        <p:spPr/>
        <p:txBody>
          <a:bodyPr/>
          <a:lstStyle>
            <a:lvl1pPr>
              <a:defRPr/>
            </a:lvl1pPr>
          </a:lstStyle>
          <a:p>
            <a:pPr>
              <a:defRPr/>
            </a:pPr>
            <a:endParaRPr lang="sv-FI"/>
          </a:p>
        </p:txBody>
      </p:sp>
      <p:sp>
        <p:nvSpPr>
          <p:cNvPr id="7" name="Dian numeron paikkamerkki 5">
            <a:extLst>
              <a:ext uri="{FF2B5EF4-FFF2-40B4-BE49-F238E27FC236}">
                <a16:creationId xmlns:a16="http://schemas.microsoft.com/office/drawing/2014/main" id="{7723DCAC-4629-4B25-A6FF-0816EBBC31EE}"/>
              </a:ext>
            </a:extLst>
          </p:cNvPr>
          <p:cNvSpPr>
            <a:spLocks noGrp="1"/>
          </p:cNvSpPr>
          <p:nvPr>
            <p:ph type="sldNum" sz="quarter" idx="12"/>
          </p:nvPr>
        </p:nvSpPr>
        <p:spPr/>
        <p:txBody>
          <a:bodyPr/>
          <a:lstStyle>
            <a:lvl1pPr>
              <a:defRPr/>
            </a:lvl1pPr>
          </a:lstStyle>
          <a:p>
            <a:pPr>
              <a:defRPr/>
            </a:pPr>
            <a:fld id="{8CFA66C4-468B-429E-98C5-67A129420A36}" type="slidenum">
              <a:rPr lang="sv-FI" altLang="sv-FI"/>
              <a:pPr>
                <a:defRPr/>
              </a:pPr>
              <a:t>‹#›</a:t>
            </a:fld>
            <a:endParaRPr lang="sv-FI" altLang="sv-FI"/>
          </a:p>
        </p:txBody>
      </p:sp>
    </p:spTree>
    <p:extLst>
      <p:ext uri="{BB962C8B-B14F-4D97-AF65-F5344CB8AC3E}">
        <p14:creationId xmlns:p14="http://schemas.microsoft.com/office/powerpoint/2010/main" val="62737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sv-FI"/>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D607B05D-4A31-4012-9ABE-23436E18CCA4}"/>
              </a:ext>
            </a:extLst>
          </p:cNvPr>
          <p:cNvSpPr>
            <a:spLocks noGrp="1"/>
          </p:cNvSpPr>
          <p:nvPr>
            <p:ph type="dt" sz="half" idx="10"/>
          </p:nvPr>
        </p:nvSpPr>
        <p:spPr/>
        <p:txBody>
          <a:bodyPr/>
          <a:lstStyle>
            <a:lvl1pPr>
              <a:defRPr/>
            </a:lvl1pPr>
          </a:lstStyle>
          <a:p>
            <a:pPr>
              <a:defRPr/>
            </a:pPr>
            <a:fld id="{21DA7CD0-1AB1-4BF4-92B1-471C1CB3818F}" type="datetimeFigureOut">
              <a:rPr lang="sv-FI" altLang="sv-FI"/>
              <a:pPr>
                <a:defRPr/>
              </a:pPr>
              <a:t>21-03-2023</a:t>
            </a:fld>
            <a:endParaRPr lang="sv-FI" altLang="sv-FI"/>
          </a:p>
        </p:txBody>
      </p:sp>
      <p:sp>
        <p:nvSpPr>
          <p:cNvPr id="6" name="Alatunnisteen paikkamerkki 4">
            <a:extLst>
              <a:ext uri="{FF2B5EF4-FFF2-40B4-BE49-F238E27FC236}">
                <a16:creationId xmlns:a16="http://schemas.microsoft.com/office/drawing/2014/main" id="{534BAC5C-3A7B-4031-A454-499BCB553366}"/>
              </a:ext>
            </a:extLst>
          </p:cNvPr>
          <p:cNvSpPr>
            <a:spLocks noGrp="1"/>
          </p:cNvSpPr>
          <p:nvPr>
            <p:ph type="ftr" sz="quarter" idx="11"/>
          </p:nvPr>
        </p:nvSpPr>
        <p:spPr/>
        <p:txBody>
          <a:bodyPr/>
          <a:lstStyle>
            <a:lvl1pPr>
              <a:defRPr/>
            </a:lvl1pPr>
          </a:lstStyle>
          <a:p>
            <a:pPr>
              <a:defRPr/>
            </a:pPr>
            <a:endParaRPr lang="sv-FI"/>
          </a:p>
        </p:txBody>
      </p:sp>
      <p:sp>
        <p:nvSpPr>
          <p:cNvPr id="7" name="Dian numeron paikkamerkki 5">
            <a:extLst>
              <a:ext uri="{FF2B5EF4-FFF2-40B4-BE49-F238E27FC236}">
                <a16:creationId xmlns:a16="http://schemas.microsoft.com/office/drawing/2014/main" id="{2765D7F9-D2C2-4596-BD2D-2259ADC69A16}"/>
              </a:ext>
            </a:extLst>
          </p:cNvPr>
          <p:cNvSpPr>
            <a:spLocks noGrp="1"/>
          </p:cNvSpPr>
          <p:nvPr>
            <p:ph type="sldNum" sz="quarter" idx="12"/>
          </p:nvPr>
        </p:nvSpPr>
        <p:spPr/>
        <p:txBody>
          <a:bodyPr/>
          <a:lstStyle>
            <a:lvl1pPr>
              <a:defRPr/>
            </a:lvl1pPr>
          </a:lstStyle>
          <a:p>
            <a:pPr>
              <a:defRPr/>
            </a:pPr>
            <a:fld id="{1177B1C7-3C33-4FBF-B620-FD7B136CE3FF}" type="slidenum">
              <a:rPr lang="sv-FI" altLang="sv-FI"/>
              <a:pPr>
                <a:defRPr/>
              </a:pPr>
              <a:t>‹#›</a:t>
            </a:fld>
            <a:endParaRPr lang="sv-FI" altLang="sv-FI"/>
          </a:p>
        </p:txBody>
      </p:sp>
    </p:spTree>
    <p:extLst>
      <p:ext uri="{BB962C8B-B14F-4D97-AF65-F5344CB8AC3E}">
        <p14:creationId xmlns:p14="http://schemas.microsoft.com/office/powerpoint/2010/main" val="227593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59560DD0-67C0-4D12-805D-E2F8E47391B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sv-FI"/>
              <a:t>Muokkaa perustyyl. napsautt.</a:t>
            </a:r>
            <a:endParaRPr lang="sv-FI" altLang="sv-FI"/>
          </a:p>
        </p:txBody>
      </p:sp>
      <p:sp>
        <p:nvSpPr>
          <p:cNvPr id="1027" name="Tekstin paikkamerkki 2">
            <a:extLst>
              <a:ext uri="{FF2B5EF4-FFF2-40B4-BE49-F238E27FC236}">
                <a16:creationId xmlns:a16="http://schemas.microsoft.com/office/drawing/2014/main" id="{A5F8EED1-DFF3-4B37-B169-4DF12F53872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sv-FI"/>
              <a:t>Muokkaa tekstin perustyylejä napsauttamalla</a:t>
            </a:r>
          </a:p>
          <a:p>
            <a:pPr lvl="1"/>
            <a:r>
              <a:rPr lang="fi-FI" altLang="sv-FI"/>
              <a:t>toinen taso</a:t>
            </a:r>
          </a:p>
          <a:p>
            <a:pPr lvl="2"/>
            <a:r>
              <a:rPr lang="fi-FI" altLang="sv-FI"/>
              <a:t>kolmas taso</a:t>
            </a:r>
          </a:p>
          <a:p>
            <a:pPr lvl="3"/>
            <a:r>
              <a:rPr lang="fi-FI" altLang="sv-FI"/>
              <a:t>neljäs taso</a:t>
            </a:r>
          </a:p>
          <a:p>
            <a:pPr lvl="4"/>
            <a:r>
              <a:rPr lang="fi-FI" altLang="sv-FI"/>
              <a:t>viides taso</a:t>
            </a:r>
            <a:endParaRPr lang="sv-FI" altLang="sv-FI"/>
          </a:p>
        </p:txBody>
      </p:sp>
      <p:sp>
        <p:nvSpPr>
          <p:cNvPr id="4" name="Päivämäärän paikkamerkki 3">
            <a:extLst>
              <a:ext uri="{FF2B5EF4-FFF2-40B4-BE49-F238E27FC236}">
                <a16:creationId xmlns:a16="http://schemas.microsoft.com/office/drawing/2014/main" id="{9BBD2F7B-A3C8-401D-B502-68B5974AB37A}"/>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mn-cs"/>
              </a:defRPr>
            </a:lvl1pPr>
          </a:lstStyle>
          <a:p>
            <a:pPr>
              <a:defRPr/>
            </a:pPr>
            <a:fld id="{2CA70DD2-861F-4399-A7E0-4EA563173960}" type="datetimeFigureOut">
              <a:rPr lang="sv-FI" altLang="sv-FI"/>
              <a:pPr>
                <a:defRPr/>
              </a:pPr>
              <a:t>21-03-2023</a:t>
            </a:fld>
            <a:endParaRPr lang="sv-FI" altLang="sv-FI"/>
          </a:p>
        </p:txBody>
      </p:sp>
      <p:sp>
        <p:nvSpPr>
          <p:cNvPr id="5" name="Alatunnisteen paikkamerkki 4">
            <a:extLst>
              <a:ext uri="{FF2B5EF4-FFF2-40B4-BE49-F238E27FC236}">
                <a16:creationId xmlns:a16="http://schemas.microsoft.com/office/drawing/2014/main" id="{20A5C08A-371C-4C19-B620-DD35A9575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sv-FI"/>
          </a:p>
        </p:txBody>
      </p:sp>
      <p:sp>
        <p:nvSpPr>
          <p:cNvPr id="6" name="Dian numeron paikkamerkki 5">
            <a:extLst>
              <a:ext uri="{FF2B5EF4-FFF2-40B4-BE49-F238E27FC236}">
                <a16:creationId xmlns:a16="http://schemas.microsoft.com/office/drawing/2014/main" id="{3AE111D0-F640-4539-92F7-2AF625EC132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C514E25D-3662-487F-988C-CAAB590A68CC}" type="slidenum">
              <a:rPr lang="sv-FI" altLang="sv-FI"/>
              <a:pPr>
                <a:defRPr/>
              </a:pPr>
              <a:t>‹#›</a:t>
            </a:fld>
            <a:endParaRPr lang="sv-FI" altLang="sv-FI"/>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kaikukortti.fi/"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kaikukortti.fi/vastuuhenkiloille/ohjeet-ja-materiaalit"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8.xml"/><Relationship Id="rId16" Type="http://schemas.openxmlformats.org/officeDocument/2006/relationships/diagramLayout" Target="../diagrams/layout3.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11.jpeg"/><Relationship Id="rId9" Type="http://schemas.microsoft.com/office/2007/relationships/diagramDrawing" Target="../diagrams/drawing1.xml"/><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kaikukortti.fi/vastuuhenkiloill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4.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s://kaikukortti.fi/ohjeet-ja-materiaali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4.jpg"/><Relationship Id="rId4" Type="http://schemas.openxmlformats.org/officeDocument/2006/relationships/hyperlink" Target="https://kaikukortti.fi/kaikukanta/vastuuhenkilo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kaikukortti.fi/vastuuhenkiloille/ohjeet-ja-materiaalit/" TargetMode="External"/><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hyperlink" Target="https://kaikukortti.fi/kulttuurikohteille/perehdytysmateriaali-kulttuurikohteille/" TargetMode="External"/><Relationship Id="rId4" Type="http://schemas.openxmlformats.org/officeDocument/2006/relationships/hyperlink" Target="https://kaikukortti.fi/kortinjakajille/perehdytysmateriaali-kortinjakajil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kaikukortti.fi/wp-content/uploads/2022/09/Muistilista_syksylle_2022_Kaikukortti_vastuuhenkiloille.pdf" TargetMode="External"/><Relationship Id="rId5" Type="http://schemas.openxmlformats.org/officeDocument/2006/relationships/hyperlink" Target="https://kaikukortti.fi/wp-content/uploads/2022/09/Kaikukortti_kokeilusta_toiminnan_yllapitoon_syksy_2022.pdf" TargetMode="External"/><Relationship Id="rId4" Type="http://schemas.openxmlformats.org/officeDocument/2006/relationships/hyperlink" Target="https://kaikukortti.fi/vastuuhenkiloille/ohjeet-ja-materiaal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www.kaikukortti.fi/kulttuurikohteille/perehdytysmateriaali-kulttuurikohteille" TargetMode="External"/><Relationship Id="rId4" Type="http://schemas.openxmlformats.org/officeDocument/2006/relationships/hyperlink" Target="https://kaikukortti.fi/kortinjakajille/perehdytysmateriaali-kortinjakajill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hyperlink" Target="https://kaikukortti.fi/kaikukanta/"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kaikukortti.fi/"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kaikukanta.fi/admin" TargetMode="External"/><Relationship Id="rId5" Type="http://schemas.openxmlformats.org/officeDocument/2006/relationships/image" Target="../media/image7.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kaikukanta.f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7.jpeg"/><Relationship Id="rId4" Type="http://schemas.openxmlformats.org/officeDocument/2006/relationships/hyperlink" Target="http://www.kulttuuriakaikille.fi/index.php?k=12533"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s://kaikukortti.fi/etusivu-2/tietosuojaselost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s://kaikukortti.fi/lisatietoa/kaikukortin-tilasto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hyperlink" Target="http://www.kaikukortti.fi/yhteystiedo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kaikukanta.fi/"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hyperlink" Target="https://kaikukortti.fi/kulttuurikohteille/perehdytysmateriaali-kulttuurikohteille/" TargetMode="External"/><Relationship Id="rId4" Type="http://schemas.openxmlformats.org/officeDocument/2006/relationships/hyperlink" Target="https://kaikukortti.fi/kortinjakajille/perehdytysmateriaali-kortinjakajille/"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kaikukortti.fi/wp-content/uploads/2021/09/Kaikukortti_kokeilusta_toiminnan_yllapitoon_syksy_2021.pdf" TargetMode="External"/><Relationship Id="rId5" Type="http://schemas.openxmlformats.org/officeDocument/2006/relationships/hyperlink" Target="https://kaikukortti.fi/wp-content/uploads/2021/09/Muistilista_syksylle_2021_Kaikukortti_vastuuhenkiloille.pdf" TargetMode="External"/><Relationship Id="rId4" Type="http://schemas.openxmlformats.org/officeDocument/2006/relationships/hyperlink" Target="https://kaikukortti.fi/vastuuhenkiloille/ohjeet-ja-materiaali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hyperlink" Target="https://innokyla.fi/fi" TargetMode="External"/><Relationship Id="rId3" Type="http://schemas.openxmlformats.org/officeDocument/2006/relationships/image" Target="../media/image11.jpeg"/><Relationship Id="rId7"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hyperlink" Target="http://www.talentia.fi/uutiset/hyva-kaytanto-palkinto-kaikukortti-toimintamallille/" TargetMode="External"/><Relationship Id="rId4" Type="http://schemas.openxmlformats.org/officeDocument/2006/relationships/image" Target="../media/image10.jpeg"/></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mailto:mira.haataja@cultureforall.fi"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s://thl.fi/fi/web/hyvinvoinnin-ja-terveyden-edistamisen-johtaminen/hyvinvointijohtaminen/hyvinvointijohtaminen-kunnassa/hyte-kerroin-kannustin-kunnille" TargetMode="External"/><Relationship Id="rId5" Type="http://schemas.openxmlformats.org/officeDocument/2006/relationships/hyperlink" Target="https://teaviisari.fi/teaviisari"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NULL" TargetMode="External"/><Relationship Id="rId7" Type="http://schemas.openxmlformats.org/officeDocument/2006/relationships/hyperlink" Target="NULL" TargetMode="External"/><Relationship Id="rId12" Type="http://schemas.openxmlformats.org/officeDocument/2006/relationships/hyperlink" Target="http://www.kulttuuriakaikille.fi/kaikukortin_tuloksia_ja_sato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NULL" TargetMode="External"/><Relationship Id="rId11" Type="http://schemas.openxmlformats.org/officeDocument/2006/relationships/image" Target="../media/image6.jpeg"/><Relationship Id="rId5" Type="http://schemas.openxmlformats.org/officeDocument/2006/relationships/hyperlink" Target="https://mukavakainuu.files.wordpress.com/2018/09/kainuun_koto_ohjelma_2018-2019_.pdf" TargetMode="External"/><Relationship Id="rId10" Type="http://schemas.openxmlformats.org/officeDocument/2006/relationships/image" Target="../media/image7.jpeg"/><Relationship Id="rId4" Type="http://schemas.openxmlformats.org/officeDocument/2006/relationships/hyperlink" Target="NULL" TargetMode="External"/><Relationship Id="rId9" Type="http://schemas.openxmlformats.org/officeDocument/2006/relationships/hyperlink" Target="https://asiakas.kotisivukone.com/files/paltamo.palvelee.fi/DS.PALTATUOT.document.6829.7925.pdf"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eduskunta.fi/FI/vaski/HallituksenEsitys/Documents/HE_195+2018.pdf" TargetMode="External"/><Relationship Id="rId3" Type="http://schemas.openxmlformats.org/officeDocument/2006/relationships/hyperlink" Target="NULL" TargetMode="External"/><Relationship Id="rId7"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julkaisut.valtioneuvosto.fi/bitstream/handle/10024/79811/okm20.pdf" TargetMode="External"/><Relationship Id="rId4" Type="http://schemas.openxmlformats.org/officeDocument/2006/relationships/hyperlink" Target="NULL"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kauniainen.fi/kulttuuri_ja_vapaa-aika/kulttuuripalvelut/kaikukortti" TargetMode="External"/><Relationship Id="rId13" Type="http://schemas.openxmlformats.org/officeDocument/2006/relationships/hyperlink" Target="http://www.lohja.fi/sosiaali-ja-terveyspalvelut/kaikukortti" TargetMode="External"/><Relationship Id="rId18" Type="http://schemas.openxmlformats.org/officeDocument/2006/relationships/hyperlink" Target="http://www.tornio.fi/kulttuuri-ja-vapaa-aika/kulttuuri/kaikukortti" TargetMode="External"/><Relationship Id="rId26" Type="http://schemas.openxmlformats.org/officeDocument/2006/relationships/image" Target="../media/image6.jpeg"/><Relationship Id="rId3" Type="http://schemas.openxmlformats.org/officeDocument/2006/relationships/image" Target="../media/image11.jpeg"/><Relationship Id="rId21" Type="http://schemas.openxmlformats.org/officeDocument/2006/relationships/hyperlink" Target="http://www.jarvenpaa.fi/matkailu-ja-kulttuuri/kulttuuri/kaikukortti" TargetMode="External"/><Relationship Id="rId7" Type="http://schemas.openxmlformats.org/officeDocument/2006/relationships/hyperlink" Target="http://www.karkkila.fi/sivut/FI/Kaikukortti" TargetMode="External"/><Relationship Id="rId12" Type="http://schemas.openxmlformats.org/officeDocument/2006/relationships/hyperlink" Target="http://www.eksote.fi/eksote/hyvinvoinnin-ja-terveyden-edistaminen/kaikukortti" TargetMode="External"/><Relationship Id="rId17" Type="http://schemas.openxmlformats.org/officeDocument/2006/relationships/hyperlink" Target="https://www.savonlinna.fi/asukas/kulttuuri/kaikukortti" TargetMode="External"/><Relationship Id="rId25" Type="http://schemas.openxmlformats.org/officeDocument/2006/relationships/hyperlink" Target="http://www.tampere.fi/kulttuuri-ja-vapaa-aika/kulttuuri/kaikukortti" TargetMode="External"/><Relationship Id="rId2" Type="http://schemas.openxmlformats.org/officeDocument/2006/relationships/notesSlide" Target="../notesSlides/notesSlide56.xml"/><Relationship Id="rId16" Type="http://schemas.openxmlformats.org/officeDocument/2006/relationships/hyperlink" Target="https://www.rovaniemi.fi/Vapaa-aika/Yleiset-kulttuuripalvelut/Kaikukortti" TargetMode="External"/><Relationship Id="rId20" Type="http://schemas.openxmlformats.org/officeDocument/2006/relationships/hyperlink" Target="http://www.sievi.fi/kaikukortti" TargetMode="External"/><Relationship Id="rId1" Type="http://schemas.openxmlformats.org/officeDocument/2006/relationships/slideLayout" Target="../slideLayouts/slideLayout7.xml"/><Relationship Id="rId6" Type="http://schemas.openxmlformats.org/officeDocument/2006/relationships/hyperlink" Target="https://sote.kainuu.fi/kaikukortti" TargetMode="External"/><Relationship Id="rId11" Type="http://schemas.openxmlformats.org/officeDocument/2006/relationships/hyperlink" Target="http://www.soite.fi/kaikukortti" TargetMode="External"/><Relationship Id="rId24" Type="http://schemas.openxmlformats.org/officeDocument/2006/relationships/hyperlink" Target="https://www.seinajoki.fi/kulttuuri-ja-liikunta/kulttuuri/kulttuurikohteet/kaikukortti/" TargetMode="External"/><Relationship Id="rId5" Type="http://schemas.openxmlformats.org/officeDocument/2006/relationships/hyperlink" Target="https://www.kauhava.fi/palvelut/kulttuuri/hyvinvointia_kulttuurista/kaikukortti" TargetMode="External"/><Relationship Id="rId15" Type="http://schemas.openxmlformats.org/officeDocument/2006/relationships/hyperlink" Target="http://www.ouka.fi/kaikukortti" TargetMode="External"/><Relationship Id="rId23" Type="http://schemas.openxmlformats.org/officeDocument/2006/relationships/hyperlink" Target="http://www.obotnia.fi/fi/kulttuuri/kaikukortti/" TargetMode="External"/><Relationship Id="rId10" Type="http://schemas.openxmlformats.org/officeDocument/2006/relationships/hyperlink" Target="http://www.kempele.fi/vapaa-aika/kulttuuri/kaikukortti" TargetMode="External"/><Relationship Id="rId19" Type="http://schemas.openxmlformats.org/officeDocument/2006/relationships/hyperlink" Target="http://www.vaasa.fi/koe-ja-nae/kulttuuria-vaasassa-ja-seudulla/kulttuuripalvelut/kaikukortti/" TargetMode="External"/><Relationship Id="rId4" Type="http://schemas.openxmlformats.org/officeDocument/2006/relationships/hyperlink" Target="http://www.espoo.fi/kaikukortti" TargetMode="External"/><Relationship Id="rId9" Type="http://schemas.openxmlformats.org/officeDocument/2006/relationships/hyperlink" Target="http://www.kemi.fi/palvelut/kulttuuripalvelut/kaikukortti" TargetMode="External"/><Relationship Id="rId14" Type="http://schemas.openxmlformats.org/officeDocument/2006/relationships/hyperlink" Target="https://www.nivala.fi/kaikukortti" TargetMode="External"/><Relationship Id="rId22" Type="http://schemas.openxmlformats.org/officeDocument/2006/relationships/hyperlink" Target="http://www.hameenlinna.fi/sosiaali-ja-terveys/kaikukortti"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kaikukortti.fi/alueet"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kulttuuriakaikille.fi/doc/Hankkeet/Kaikukortti/Opas_Kaikukortin_kokeiluun.pdf" TargetMode="External"/><Relationship Id="rId4" Type="http://schemas.openxmlformats.org/officeDocument/2006/relationships/hyperlink" Target="http://www.kaikukortti.fi/vastuuhenkiloille/ohjeet-ja-materiaalit"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kaikukortti.fi/vastuuhenkiloille/ohjeet-ja-materiaalit/" TargetMode="Externa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89.xml.rels><?xml version="1.0" encoding="UTF-8" standalone="yes"?>
<Relationships xmlns="http://schemas.openxmlformats.org/package/2006/relationships"><Relationship Id="rId3" Type="http://schemas.openxmlformats.org/officeDocument/2006/relationships/hyperlink" Target="http://www.kaikukortti.fi/kulttuurikohteille/perehdytysmateriaali-kulttuurikohteille"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kaikukortti.fi/kaikukant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image" Target="../media/image2.png"/><Relationship Id="rId7" Type="http://schemas.openxmlformats.org/officeDocument/2006/relationships/hyperlink" Target="NULL"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kaikukortti.fi/elintapaohjauksen-tarkistuslista-saatavilla/" TargetMode="External"/><Relationship Id="rId5" Type="http://schemas.openxmlformats.org/officeDocument/2006/relationships/hyperlink" Target="https://kaikukortti.fi/kulttuurihyvinvoinnin-loppuraportti-on-julkaistu/" TargetMode="External"/><Relationship Id="rId4" Type="http://schemas.openxmlformats.org/officeDocument/2006/relationships/hyperlink" Target="https://www.pirha.fi/w/jokaisella-pirkanmaalaisella-on-oikeus-kulttuurin-luomaan-hyvinvointiin" TargetMode="External"/><Relationship Id="rId9" Type="http://schemas.openxmlformats.org/officeDocument/2006/relationships/hyperlink" Target="http://julkaisut.valtioneuvosto.fi/bitstream/handle/10024/79811/okm20.pdf"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youtu.be/EsXOtWR_qc4"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8.png"/><Relationship Id="rId4" Type="http://schemas.openxmlformats.org/officeDocument/2006/relationships/hyperlink" Target="https://youtu.be/9aRaE9EdksQ"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kaikukortti.fi/kortinjakajille/perehdytysmateriaali-kortinjakajille/"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kaikukortti.fi/kortinjakajille/perehdytysmateriaali-kortinjakajill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4.xml.rels><?xml version="1.0" encoding="UTF-8" standalone="yes"?>
<Relationships xmlns="http://schemas.openxmlformats.org/package/2006/relationships"><Relationship Id="rId3" Type="http://schemas.openxmlformats.org/officeDocument/2006/relationships/hyperlink" Target="http://www.kaikukortti.fi/kulttuurikohteille/perehdytysmateriaali-kulttuurikohteill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hyperlink" Target="http://www.kaikukortti.fi/vastuuhenkiloille/ohjeet-ja-materiaalit" TargetMode="Externa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2" name="Shape 92" descr="Kulttuuria kaikille -palvelun logo: www.kulttuuriakaikille.fi."/>
          <p:cNvPicPr preferRelativeResize="0"/>
          <p:nvPr/>
        </p:nvPicPr>
        <p:blipFill rotWithShape="1">
          <a:blip r:embed="rId3">
            <a:alphaModFix/>
          </a:blip>
          <a:srcRect/>
          <a:stretch/>
        </p:blipFill>
        <p:spPr>
          <a:xfrm>
            <a:off x="8057156" y="5059529"/>
            <a:ext cx="4134844" cy="1489204"/>
          </a:xfrm>
          <a:prstGeom prst="rect">
            <a:avLst/>
          </a:prstGeom>
          <a:noFill/>
          <a:ln>
            <a:noFill/>
          </a:ln>
        </p:spPr>
      </p:pic>
      <p:sp>
        <p:nvSpPr>
          <p:cNvPr id="105" name="Shape 105"/>
          <p:cNvSpPr txBox="1"/>
          <p:nvPr/>
        </p:nvSpPr>
        <p:spPr>
          <a:xfrm>
            <a:off x="338147" y="5775601"/>
            <a:ext cx="7581234" cy="1489203"/>
          </a:xfrm>
          <a:prstGeom prst="rect">
            <a:avLst/>
          </a:prstGeom>
          <a:noFill/>
          <a:ln>
            <a:noFill/>
          </a:ln>
        </p:spPr>
        <p:txBody>
          <a:bodyPr wrap="square" lIns="91425" tIns="45700" rIns="91425" bIns="45700" anchor="t" anchorCtr="0">
            <a:noAutofit/>
          </a:bodyPr>
          <a:lstStyle/>
          <a:p>
            <a:r>
              <a:rPr lang="fi-FI" sz="2000" dirty="0">
                <a:latin typeface="Calibri"/>
                <a:ea typeface="Calibri"/>
                <a:cs typeface="Calibri"/>
                <a:sym typeface="Calibri"/>
              </a:rPr>
              <a:t>Kaikukeskus/ Kulttuuria kaikille -palvelu, </a:t>
            </a:r>
          </a:p>
          <a:p>
            <a:r>
              <a:rPr lang="fi-FI" sz="2000" dirty="0">
                <a:latin typeface="Calibri"/>
                <a:ea typeface="Calibri"/>
                <a:cs typeface="Calibri"/>
                <a:sym typeface="Calibri"/>
              </a:rPr>
              <a:t>päivitetty 15.3.2022</a:t>
            </a:r>
            <a:endParaRPr lang="fi-FI" dirty="0"/>
          </a:p>
        </p:txBody>
      </p:sp>
      <p:sp>
        <p:nvSpPr>
          <p:cNvPr id="8" name="Tekstiruutu 7">
            <a:extLst>
              <a:ext uri="{FF2B5EF4-FFF2-40B4-BE49-F238E27FC236}">
                <a16:creationId xmlns:a16="http://schemas.microsoft.com/office/drawing/2014/main" id="{FC32BC78-7F3C-4C76-ABEE-4D922271ADE8}"/>
              </a:ext>
            </a:extLst>
          </p:cNvPr>
          <p:cNvSpPr txBox="1"/>
          <p:nvPr/>
        </p:nvSpPr>
        <p:spPr>
          <a:xfrm>
            <a:off x="204074" y="2427294"/>
            <a:ext cx="8326315" cy="2769989"/>
          </a:xfrm>
          <a:prstGeom prst="rect">
            <a:avLst/>
          </a:prstGeom>
          <a:noFill/>
        </p:spPr>
        <p:txBody>
          <a:bodyPr wrap="square" lIns="91440" tIns="45720" rIns="91440" bIns="45720" anchor="t">
            <a:spAutoFit/>
          </a:bodyPr>
          <a:lstStyle/>
          <a:p>
            <a:pPr>
              <a:lnSpc>
                <a:spcPct val="100000"/>
              </a:lnSpc>
              <a:spcBef>
                <a:spcPct val="0"/>
              </a:spcBef>
              <a:buNone/>
            </a:pPr>
            <a:r>
              <a:rPr lang="en-US" altLang="sv-FI" sz="6600" b="1" dirty="0" err="1">
                <a:latin typeface="Calibri"/>
                <a:ea typeface="MS PGothic"/>
              </a:rPr>
              <a:t>Kaikukortti-koulutus</a:t>
            </a:r>
            <a:r>
              <a:rPr lang="en-US" altLang="sv-FI" sz="6600" dirty="0">
                <a:latin typeface="Calibri"/>
                <a:ea typeface="MS PGothic"/>
              </a:rPr>
              <a:t> </a:t>
            </a:r>
            <a:br>
              <a:rPr lang="en-US" altLang="sv-FI" sz="3600" dirty="0">
                <a:latin typeface="Calibri"/>
                <a:ea typeface="MS PGothic"/>
              </a:rPr>
            </a:br>
            <a:r>
              <a:rPr lang="en-US" altLang="sv-FI" sz="3600" dirty="0" err="1">
                <a:latin typeface="Calibri"/>
                <a:ea typeface="MS PGothic"/>
              </a:rPr>
              <a:t>koulutus</a:t>
            </a:r>
            <a:r>
              <a:rPr lang="en-US" altLang="sv-FI" sz="3600" dirty="0">
                <a:latin typeface="Calibri"/>
                <a:ea typeface="MS PGothic"/>
              </a:rPr>
              <a:t> </a:t>
            </a:r>
            <a:r>
              <a:rPr lang="en-US" altLang="sv-FI" sz="3600" dirty="0" err="1">
                <a:latin typeface="Calibri"/>
                <a:ea typeface="MS PGothic"/>
              </a:rPr>
              <a:t>Kaikukortti-kokeilun</a:t>
            </a:r>
            <a:r>
              <a:rPr lang="en-US" altLang="sv-FI" sz="3600" dirty="0">
                <a:latin typeface="Calibri"/>
                <a:ea typeface="MS PGothic"/>
              </a:rPr>
              <a:t> ja </a:t>
            </a:r>
            <a:br>
              <a:rPr lang="en-US" altLang="sv-FI" sz="3600" dirty="0">
                <a:latin typeface="Calibri"/>
                <a:ea typeface="MS PGothic"/>
              </a:rPr>
            </a:br>
            <a:r>
              <a:rPr lang="en-US" altLang="sv-FI" sz="3600" dirty="0" err="1">
                <a:latin typeface="Calibri"/>
                <a:ea typeface="MS PGothic"/>
              </a:rPr>
              <a:t>Kaikukortti-toiminnan</a:t>
            </a:r>
            <a:r>
              <a:rPr lang="en-US" altLang="sv-FI" sz="3600" dirty="0">
                <a:latin typeface="Calibri"/>
                <a:ea typeface="MS PGothic"/>
              </a:rPr>
              <a:t> </a:t>
            </a:r>
            <a:r>
              <a:rPr lang="en-US" altLang="sv-FI" sz="3600" dirty="0" err="1">
                <a:latin typeface="Calibri"/>
                <a:ea typeface="MS PGothic"/>
              </a:rPr>
              <a:t>uusille</a:t>
            </a:r>
            <a:r>
              <a:rPr lang="en-US" altLang="sv-FI" sz="3600" dirty="0">
                <a:latin typeface="Calibri"/>
                <a:ea typeface="MS PGothic"/>
              </a:rPr>
              <a:t> </a:t>
            </a:r>
            <a:r>
              <a:rPr lang="en-US" altLang="sv-FI" sz="3600" dirty="0" err="1">
                <a:latin typeface="Calibri"/>
                <a:ea typeface="MS PGothic"/>
              </a:rPr>
              <a:t>vastuuhenkilöille</a:t>
            </a:r>
            <a:r>
              <a:rPr lang="en-US" altLang="sv-FI" sz="3600" dirty="0">
                <a:latin typeface="Calibri"/>
                <a:ea typeface="MS PGothic"/>
              </a:rPr>
              <a:t> – ja </a:t>
            </a:r>
            <a:r>
              <a:rPr lang="en-US" altLang="sv-FI" sz="3600" dirty="0" err="1">
                <a:latin typeface="Calibri"/>
                <a:ea typeface="MS PGothic"/>
              </a:rPr>
              <a:t>kertausta</a:t>
            </a:r>
            <a:r>
              <a:rPr lang="en-US" altLang="sv-FI" sz="3600" dirty="0">
                <a:latin typeface="Calibri"/>
                <a:ea typeface="MS PGothic"/>
              </a:rPr>
              <a:t> </a:t>
            </a:r>
            <a:r>
              <a:rPr lang="en-US" altLang="sv-FI" sz="3600" dirty="0" err="1">
                <a:latin typeface="Calibri"/>
                <a:ea typeface="MS PGothic"/>
              </a:rPr>
              <a:t>vanhoille</a:t>
            </a:r>
            <a:endParaRPr lang="en-US" altLang="sv-FI" sz="3600" dirty="0">
              <a:latin typeface="Calibri"/>
              <a:ea typeface="MS PGothic"/>
            </a:endParaRPr>
          </a:p>
        </p:txBody>
      </p:sp>
      <p:pic>
        <p:nvPicPr>
          <p:cNvPr id="91" name="Shape 91" descr="Kaikukortin logo."/>
          <p:cNvPicPr preferRelativeResize="0"/>
          <p:nvPr/>
        </p:nvPicPr>
        <p:blipFill rotWithShape="1">
          <a:blip r:embed="rId4">
            <a:alphaModFix/>
          </a:blip>
          <a:srcRect/>
          <a:stretch/>
        </p:blipFill>
        <p:spPr>
          <a:xfrm>
            <a:off x="558900" y="283055"/>
            <a:ext cx="5537100" cy="1415999"/>
          </a:xfrm>
          <a:prstGeom prst="rect">
            <a:avLst/>
          </a:prstGeom>
          <a:noFill/>
          <a:ln>
            <a:noFill/>
          </a:ln>
        </p:spPr>
      </p:pic>
      <p:pic>
        <p:nvPicPr>
          <p:cNvPr id="9" name="Kuva 8" descr="Hyvä käytäntö -palkinto 2018">
            <a:extLst>
              <a:ext uri="{FF2B5EF4-FFF2-40B4-BE49-F238E27FC236}">
                <a16:creationId xmlns:a16="http://schemas.microsoft.com/office/drawing/2014/main" id="{F43CDA52-FCA7-4433-854A-883252C2B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3365" y="-3726626"/>
            <a:ext cx="3241445" cy="3231653"/>
          </a:xfrm>
          <a:prstGeom prst="rect">
            <a:avLst/>
          </a:prstGeom>
        </p:spPr>
      </p:pic>
      <p:sp>
        <p:nvSpPr>
          <p:cNvPr id="2" name="Tekstiruutu 1">
            <a:extLst>
              <a:ext uri="{FF2B5EF4-FFF2-40B4-BE49-F238E27FC236}">
                <a16:creationId xmlns:a16="http://schemas.microsoft.com/office/drawing/2014/main" id="{4099E4BB-5D8A-42A9-8024-E1DCAEF3A07F}"/>
              </a:ext>
            </a:extLst>
          </p:cNvPr>
          <p:cNvSpPr txBox="1"/>
          <p:nvPr/>
        </p:nvSpPr>
        <p:spPr>
          <a:xfrm>
            <a:off x="8249295" y="6273225"/>
            <a:ext cx="2978701" cy="584775"/>
          </a:xfrm>
          <a:prstGeom prst="rect">
            <a:avLst/>
          </a:prstGeom>
          <a:noFill/>
        </p:spPr>
        <p:txBody>
          <a:bodyPr wrap="square" rtlCol="0">
            <a:spAutoFit/>
          </a:bodyPr>
          <a:lstStyle/>
          <a:p>
            <a:r>
              <a:rPr lang="fi-FI" sz="3200" dirty="0">
                <a:hlinkClick r:id="rId6">
                  <a:extLst>
                    <a:ext uri="{A12FA001-AC4F-418D-AE19-62706E023703}">
                      <ahyp:hlinkClr xmlns:ahyp="http://schemas.microsoft.com/office/drawing/2018/hyperlinkcolor" val="tx"/>
                    </a:ext>
                  </a:extLst>
                </a:hlinkClick>
              </a:rPr>
              <a:t>Kaikukortti.fi</a:t>
            </a:r>
            <a:endParaRPr lang="fi-FI" sz="3200" dirty="0"/>
          </a:p>
        </p:txBody>
      </p:sp>
      <p:sp>
        <p:nvSpPr>
          <p:cNvPr id="4" name="Tekstiruutu 3">
            <a:extLst>
              <a:ext uri="{FF2B5EF4-FFF2-40B4-BE49-F238E27FC236}">
                <a16:creationId xmlns:a16="http://schemas.microsoft.com/office/drawing/2014/main" id="{8D4D076F-A864-86D8-1BB8-8C73ACF5EAE3}"/>
              </a:ext>
            </a:extLst>
          </p:cNvPr>
          <p:cNvSpPr txBox="1"/>
          <p:nvPr/>
        </p:nvSpPr>
        <p:spPr>
          <a:xfrm>
            <a:off x="6663688" y="321142"/>
            <a:ext cx="5120642" cy="2308324"/>
          </a:xfrm>
          <a:prstGeom prst="rect">
            <a:avLst/>
          </a:prstGeom>
          <a:noFill/>
        </p:spPr>
        <p:txBody>
          <a:bodyPr wrap="square">
            <a:spAutoFit/>
          </a:bodyPr>
          <a:lstStyle/>
          <a:p>
            <a:r>
              <a:rPr lang="fi-FI" sz="2400" b="1" i="1">
                <a:effectLst/>
                <a:latin typeface="Calibri" panose="020F0502020204030204" pitchFamily="34" charset="0"/>
                <a:ea typeface="Wingdings" panose="05000000000000000000" pitchFamily="2" charset="2"/>
                <a:cs typeface="Cambria Math" panose="02040503050406030204" pitchFamily="18" charset="0"/>
              </a:rPr>
              <a:t>Kulttuuri tuo koko elämän eteen. - - Hyvinvointia on kaikenlainen asioitten ja kokemusten jakaminen ja fyysinen lähteminenkin näihin [taide- ja kulttuuri]paikkoihin.”</a:t>
            </a:r>
            <a:r>
              <a:rPr lang="fi-FI" sz="2400" b="1">
                <a:effectLst/>
                <a:latin typeface="Calibri" panose="020F0502020204030204" pitchFamily="34" charset="0"/>
                <a:ea typeface="Wingdings" panose="05000000000000000000" pitchFamily="2" charset="2"/>
                <a:cs typeface="Cambria Math" panose="02040503050406030204" pitchFamily="18" charset="0"/>
              </a:rPr>
              <a:t> – Arja, kokemusasiantuntija, syyskuu 2021</a:t>
            </a:r>
            <a:endParaRPr lang="fi-FI" sz="2400" b="1">
              <a:effectLst/>
              <a:latin typeface="Wingdings" panose="05000000000000000000" pitchFamily="2" charset="2"/>
              <a:ea typeface="Wingdings" panose="05000000000000000000" pitchFamily="2" charset="2"/>
              <a:cs typeface="Wingdings" panose="05000000000000000000" pitchFamily="2" charset="2"/>
            </a:endParaRPr>
          </a:p>
        </p:txBody>
      </p:sp>
      <p:pic>
        <p:nvPicPr>
          <p:cNvPr id="3" name="Kuva 2" descr="Twitter logo.">
            <a:extLst>
              <a:ext uri="{FF2B5EF4-FFF2-40B4-BE49-F238E27FC236}">
                <a16:creationId xmlns:a16="http://schemas.microsoft.com/office/drawing/2014/main" id="{02305898-B01D-E1F2-9907-C8EFBE1745D8}"/>
              </a:ext>
            </a:extLst>
          </p:cNvPr>
          <p:cNvPicPr>
            <a:picLocks noChangeAspect="1"/>
          </p:cNvPicPr>
          <p:nvPr/>
        </p:nvPicPr>
        <p:blipFill>
          <a:blip r:embed="rId7"/>
          <a:stretch>
            <a:fillRect/>
          </a:stretch>
        </p:blipFill>
        <p:spPr>
          <a:xfrm>
            <a:off x="9333575" y="3046519"/>
            <a:ext cx="740468" cy="609343"/>
          </a:xfrm>
          <a:prstGeom prst="rect">
            <a:avLst/>
          </a:prstGeom>
        </p:spPr>
      </p:pic>
      <p:sp>
        <p:nvSpPr>
          <p:cNvPr id="5" name="Tekstiruutu 4">
            <a:extLst>
              <a:ext uri="{FF2B5EF4-FFF2-40B4-BE49-F238E27FC236}">
                <a16:creationId xmlns:a16="http://schemas.microsoft.com/office/drawing/2014/main" id="{FAC4C4CB-26F6-51F1-C829-FA1B121A87F2}"/>
              </a:ext>
            </a:extLst>
          </p:cNvPr>
          <p:cNvSpPr txBox="1"/>
          <p:nvPr/>
        </p:nvSpPr>
        <p:spPr>
          <a:xfrm>
            <a:off x="10124578" y="2985678"/>
            <a:ext cx="2978701" cy="2862322"/>
          </a:xfrm>
          <a:prstGeom prst="rect">
            <a:avLst/>
          </a:prstGeom>
          <a:noFill/>
        </p:spPr>
        <p:txBody>
          <a:bodyPr wrap="square" rtlCol="0">
            <a:spAutoFit/>
          </a:bodyPr>
          <a:lstStyle/>
          <a:p>
            <a:r>
              <a:rPr lang="fi-FI" sz="2000" dirty="0">
                <a:hlinkClick r:id="rId6">
                  <a:extLst>
                    <a:ext uri="{A12FA001-AC4F-418D-AE19-62706E023703}">
                      <ahyp:hlinkClr xmlns:ahyp="http://schemas.microsoft.com/office/drawing/2018/hyperlinkcolor" val="tx"/>
                    </a:ext>
                  </a:extLst>
                </a:hlinkClick>
              </a:rPr>
              <a:t>@KulttuuriaKaik</a:t>
            </a:r>
            <a:endParaRPr lang="fi-FI" sz="2000" dirty="0"/>
          </a:p>
          <a:p>
            <a:endParaRPr lang="fi-FI" sz="2000" dirty="0"/>
          </a:p>
          <a:p>
            <a:endParaRPr lang="fi-FI" sz="2000" dirty="0"/>
          </a:p>
          <a:p>
            <a:r>
              <a:rPr lang="fi-FI" sz="2000" dirty="0"/>
              <a:t>Facebook.com/</a:t>
            </a:r>
            <a:br>
              <a:rPr lang="fi-FI" sz="2000" dirty="0"/>
            </a:br>
            <a:r>
              <a:rPr lang="fi-FI" sz="2000" dirty="0"/>
              <a:t>Kaikukortti</a:t>
            </a:r>
          </a:p>
          <a:p>
            <a:endParaRPr lang="fi-FI" sz="2000" dirty="0"/>
          </a:p>
          <a:p>
            <a:r>
              <a:rPr lang="fi-FI" sz="2000" dirty="0"/>
              <a:t>#Kaikukortti</a:t>
            </a:r>
          </a:p>
          <a:p>
            <a:endParaRPr lang="fi-FI" sz="2000" dirty="0"/>
          </a:p>
          <a:p>
            <a:endParaRPr lang="fi-FI" sz="2000" dirty="0"/>
          </a:p>
        </p:txBody>
      </p:sp>
      <p:pic>
        <p:nvPicPr>
          <p:cNvPr id="1028" name="Picture 4" descr="Kuvahaun tulos haulle facebook logo">
            <a:extLst>
              <a:ext uri="{FF2B5EF4-FFF2-40B4-BE49-F238E27FC236}">
                <a16:creationId xmlns:a16="http://schemas.microsoft.com/office/drawing/2014/main" id="{86E29C3C-61AC-F4FD-2282-F92D6CA9D6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1362" y="3877525"/>
            <a:ext cx="738188" cy="738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uolivapaa piirto 5"/>
          <p:cNvSpPr/>
          <p:nvPr/>
        </p:nvSpPr>
        <p:spPr>
          <a:xfrm>
            <a:off x="8553867" y="1335785"/>
            <a:ext cx="3762542" cy="4838123"/>
          </a:xfrm>
          <a:custGeom>
            <a:avLst/>
            <a:gdLst>
              <a:gd name="connsiteX0" fmla="*/ 412217 w 3491319"/>
              <a:gd name="connsiteY0" fmla="*/ 671804 h 5959934"/>
              <a:gd name="connsiteX1" fmla="*/ 412217 w 3491319"/>
              <a:gd name="connsiteY1" fmla="*/ 671804 h 5959934"/>
              <a:gd name="connsiteX2" fmla="*/ 374895 w 3491319"/>
              <a:gd name="connsiteY2" fmla="*/ 765110 h 5959934"/>
              <a:gd name="connsiteX3" fmla="*/ 365564 w 3491319"/>
              <a:gd name="connsiteY3" fmla="*/ 1017037 h 5959934"/>
              <a:gd name="connsiteX4" fmla="*/ 356233 w 3491319"/>
              <a:gd name="connsiteY4" fmla="*/ 1073021 h 5959934"/>
              <a:gd name="connsiteX5" fmla="*/ 337572 w 3491319"/>
              <a:gd name="connsiteY5" fmla="*/ 1119674 h 5959934"/>
              <a:gd name="connsiteX6" fmla="*/ 309580 w 3491319"/>
              <a:gd name="connsiteY6" fmla="*/ 1156996 h 5959934"/>
              <a:gd name="connsiteX7" fmla="*/ 290919 w 3491319"/>
              <a:gd name="connsiteY7" fmla="*/ 1184988 h 5959934"/>
              <a:gd name="connsiteX8" fmla="*/ 244266 w 3491319"/>
              <a:gd name="connsiteY8" fmla="*/ 1240972 h 5959934"/>
              <a:gd name="connsiteX9" fmla="*/ 160291 w 3491319"/>
              <a:gd name="connsiteY9" fmla="*/ 1334278 h 5959934"/>
              <a:gd name="connsiteX10" fmla="*/ 132299 w 3491319"/>
              <a:gd name="connsiteY10" fmla="*/ 1343608 h 5959934"/>
              <a:gd name="connsiteX11" fmla="*/ 76315 w 3491319"/>
              <a:gd name="connsiteY11" fmla="*/ 1390261 h 5959934"/>
              <a:gd name="connsiteX12" fmla="*/ 38993 w 3491319"/>
              <a:gd name="connsiteY12" fmla="*/ 1436915 h 5959934"/>
              <a:gd name="connsiteX13" fmla="*/ 20331 w 3491319"/>
              <a:gd name="connsiteY13" fmla="*/ 1455576 h 5959934"/>
              <a:gd name="connsiteX14" fmla="*/ 11001 w 3491319"/>
              <a:gd name="connsiteY14" fmla="*/ 1483568 h 5959934"/>
              <a:gd name="connsiteX15" fmla="*/ 20331 w 3491319"/>
              <a:gd name="connsiteY15" fmla="*/ 1707502 h 5959934"/>
              <a:gd name="connsiteX16" fmla="*/ 57654 w 3491319"/>
              <a:gd name="connsiteY16" fmla="*/ 1800808 h 5959934"/>
              <a:gd name="connsiteX17" fmla="*/ 122968 w 3491319"/>
              <a:gd name="connsiteY17" fmla="*/ 1931437 h 5959934"/>
              <a:gd name="connsiteX18" fmla="*/ 169621 w 3491319"/>
              <a:gd name="connsiteY18" fmla="*/ 2015412 h 5959934"/>
              <a:gd name="connsiteX19" fmla="*/ 216274 w 3491319"/>
              <a:gd name="connsiteY19" fmla="*/ 2071396 h 5959934"/>
              <a:gd name="connsiteX20" fmla="*/ 412217 w 3491319"/>
              <a:gd name="connsiteY20" fmla="*/ 2286000 h 5959934"/>
              <a:gd name="connsiteX21" fmla="*/ 589499 w 3491319"/>
              <a:gd name="connsiteY21" fmla="*/ 2444621 h 5959934"/>
              <a:gd name="connsiteX22" fmla="*/ 617491 w 3491319"/>
              <a:gd name="connsiteY22" fmla="*/ 2472612 h 5959934"/>
              <a:gd name="connsiteX23" fmla="*/ 654813 w 3491319"/>
              <a:gd name="connsiteY23" fmla="*/ 2519266 h 5959934"/>
              <a:gd name="connsiteX24" fmla="*/ 664144 w 3491319"/>
              <a:gd name="connsiteY24" fmla="*/ 2547257 h 5959934"/>
              <a:gd name="connsiteX25" fmla="*/ 636152 w 3491319"/>
              <a:gd name="connsiteY25" fmla="*/ 2911151 h 5959934"/>
              <a:gd name="connsiteX26" fmla="*/ 617491 w 3491319"/>
              <a:gd name="connsiteY26" fmla="*/ 2939143 h 5959934"/>
              <a:gd name="connsiteX27" fmla="*/ 542846 w 3491319"/>
              <a:gd name="connsiteY27" fmla="*/ 2976466 h 5959934"/>
              <a:gd name="connsiteX28" fmla="*/ 402887 w 3491319"/>
              <a:gd name="connsiteY28" fmla="*/ 2995127 h 5959934"/>
              <a:gd name="connsiteX29" fmla="*/ 412217 w 3491319"/>
              <a:gd name="connsiteY29" fmla="*/ 3079102 h 5959934"/>
              <a:gd name="connsiteX30" fmla="*/ 346903 w 3491319"/>
              <a:gd name="connsiteY30" fmla="*/ 3349690 h 5959934"/>
              <a:gd name="connsiteX31" fmla="*/ 346903 w 3491319"/>
              <a:gd name="connsiteY31" fmla="*/ 3713584 h 5959934"/>
              <a:gd name="connsiteX32" fmla="*/ 365564 w 3491319"/>
              <a:gd name="connsiteY32" fmla="*/ 3816221 h 5959934"/>
              <a:gd name="connsiteX33" fmla="*/ 393556 w 3491319"/>
              <a:gd name="connsiteY33" fmla="*/ 3900196 h 5959934"/>
              <a:gd name="connsiteX34" fmla="*/ 430878 w 3491319"/>
              <a:gd name="connsiteY34" fmla="*/ 3984172 h 5959934"/>
              <a:gd name="connsiteX35" fmla="*/ 440209 w 3491319"/>
              <a:gd name="connsiteY35" fmla="*/ 4030825 h 5959934"/>
              <a:gd name="connsiteX36" fmla="*/ 458870 w 3491319"/>
              <a:gd name="connsiteY36" fmla="*/ 4058817 h 5959934"/>
              <a:gd name="connsiteX37" fmla="*/ 477531 w 3491319"/>
              <a:gd name="connsiteY37" fmla="*/ 4096139 h 5959934"/>
              <a:gd name="connsiteX38" fmla="*/ 496193 w 3491319"/>
              <a:gd name="connsiteY38" fmla="*/ 4152123 h 5959934"/>
              <a:gd name="connsiteX39" fmla="*/ 524184 w 3491319"/>
              <a:gd name="connsiteY39" fmla="*/ 4189445 h 5959934"/>
              <a:gd name="connsiteX40" fmla="*/ 561507 w 3491319"/>
              <a:gd name="connsiteY40" fmla="*/ 4245429 h 5959934"/>
              <a:gd name="connsiteX41" fmla="*/ 580168 w 3491319"/>
              <a:gd name="connsiteY41" fmla="*/ 4273421 h 5959934"/>
              <a:gd name="connsiteX42" fmla="*/ 608160 w 3491319"/>
              <a:gd name="connsiteY42" fmla="*/ 4310743 h 5959934"/>
              <a:gd name="connsiteX43" fmla="*/ 636152 w 3491319"/>
              <a:gd name="connsiteY43" fmla="*/ 4329404 h 5959934"/>
              <a:gd name="connsiteX44" fmla="*/ 794772 w 3491319"/>
              <a:gd name="connsiteY44" fmla="*/ 4441372 h 5959934"/>
              <a:gd name="connsiteX45" fmla="*/ 860087 w 3491319"/>
              <a:gd name="connsiteY45" fmla="*/ 4450702 h 5959934"/>
              <a:gd name="connsiteX46" fmla="*/ 934731 w 3491319"/>
              <a:gd name="connsiteY46" fmla="*/ 4469364 h 5959934"/>
              <a:gd name="connsiteX47" fmla="*/ 1028038 w 3491319"/>
              <a:gd name="connsiteY47" fmla="*/ 4478694 h 5959934"/>
              <a:gd name="connsiteX48" fmla="*/ 1242642 w 3491319"/>
              <a:gd name="connsiteY48" fmla="*/ 4506686 h 5959934"/>
              <a:gd name="connsiteX49" fmla="*/ 1597205 w 3491319"/>
              <a:gd name="connsiteY49" fmla="*/ 4441372 h 5959934"/>
              <a:gd name="connsiteX50" fmla="*/ 1634527 w 3491319"/>
              <a:gd name="connsiteY50" fmla="*/ 4404049 h 5959934"/>
              <a:gd name="connsiteX51" fmla="*/ 1625197 w 3491319"/>
              <a:gd name="connsiteY51" fmla="*/ 4348066 h 5959934"/>
              <a:gd name="connsiteX52" fmla="*/ 1569213 w 3491319"/>
              <a:gd name="connsiteY52" fmla="*/ 4264090 h 5959934"/>
              <a:gd name="connsiteX53" fmla="*/ 1597205 w 3491319"/>
              <a:gd name="connsiteY53" fmla="*/ 4348066 h 5959934"/>
              <a:gd name="connsiteX54" fmla="*/ 1690511 w 3491319"/>
              <a:gd name="connsiteY54" fmla="*/ 4441372 h 5959934"/>
              <a:gd name="connsiteX55" fmla="*/ 1737164 w 3491319"/>
              <a:gd name="connsiteY55" fmla="*/ 4488025 h 5959934"/>
              <a:gd name="connsiteX56" fmla="*/ 1793148 w 3491319"/>
              <a:gd name="connsiteY56" fmla="*/ 4544008 h 5959934"/>
              <a:gd name="connsiteX57" fmla="*/ 1839801 w 3491319"/>
              <a:gd name="connsiteY57" fmla="*/ 4590661 h 5959934"/>
              <a:gd name="connsiteX58" fmla="*/ 1886454 w 3491319"/>
              <a:gd name="connsiteY58" fmla="*/ 4627984 h 5959934"/>
              <a:gd name="connsiteX59" fmla="*/ 1933107 w 3491319"/>
              <a:gd name="connsiteY59" fmla="*/ 4674637 h 5959934"/>
              <a:gd name="connsiteX60" fmla="*/ 1998421 w 3491319"/>
              <a:gd name="connsiteY60" fmla="*/ 4721290 h 5959934"/>
              <a:gd name="connsiteX61" fmla="*/ 2101058 w 3491319"/>
              <a:gd name="connsiteY61" fmla="*/ 4833257 h 5959934"/>
              <a:gd name="connsiteX62" fmla="*/ 2147711 w 3491319"/>
              <a:gd name="connsiteY62" fmla="*/ 4870580 h 5959934"/>
              <a:gd name="connsiteX63" fmla="*/ 2175703 w 3491319"/>
              <a:gd name="connsiteY63" fmla="*/ 4917233 h 5959934"/>
              <a:gd name="connsiteX64" fmla="*/ 2203695 w 3491319"/>
              <a:gd name="connsiteY64" fmla="*/ 4945225 h 5959934"/>
              <a:gd name="connsiteX65" fmla="*/ 2241017 w 3491319"/>
              <a:gd name="connsiteY65" fmla="*/ 5066523 h 5959934"/>
              <a:gd name="connsiteX66" fmla="*/ 2222356 w 3491319"/>
              <a:gd name="connsiteY66" fmla="*/ 5206482 h 5959934"/>
              <a:gd name="connsiteX67" fmla="*/ 2203695 w 3491319"/>
              <a:gd name="connsiteY67" fmla="*/ 5234474 h 5959934"/>
              <a:gd name="connsiteX68" fmla="*/ 2185033 w 3491319"/>
              <a:gd name="connsiteY68" fmla="*/ 5290457 h 5959934"/>
              <a:gd name="connsiteX69" fmla="*/ 2175703 w 3491319"/>
              <a:gd name="connsiteY69" fmla="*/ 5318449 h 5959934"/>
              <a:gd name="connsiteX70" fmla="*/ 2157042 w 3491319"/>
              <a:gd name="connsiteY70" fmla="*/ 5355772 h 5959934"/>
              <a:gd name="connsiteX71" fmla="*/ 2147711 w 3491319"/>
              <a:gd name="connsiteY71" fmla="*/ 5393094 h 5959934"/>
              <a:gd name="connsiteX72" fmla="*/ 2138380 w 3491319"/>
              <a:gd name="connsiteY72" fmla="*/ 5421086 h 5959934"/>
              <a:gd name="connsiteX73" fmla="*/ 2129050 w 3491319"/>
              <a:gd name="connsiteY73" fmla="*/ 5523723 h 5959934"/>
              <a:gd name="connsiteX74" fmla="*/ 2119719 w 3491319"/>
              <a:gd name="connsiteY74" fmla="*/ 5551715 h 5959934"/>
              <a:gd name="connsiteX75" fmla="*/ 2129050 w 3491319"/>
              <a:gd name="connsiteY75" fmla="*/ 5701004 h 5959934"/>
              <a:gd name="connsiteX76" fmla="*/ 2138380 w 3491319"/>
              <a:gd name="connsiteY76" fmla="*/ 5747657 h 5959934"/>
              <a:gd name="connsiteX77" fmla="*/ 2157042 w 3491319"/>
              <a:gd name="connsiteY77" fmla="*/ 5775649 h 5959934"/>
              <a:gd name="connsiteX78" fmla="*/ 2185033 w 3491319"/>
              <a:gd name="connsiteY78" fmla="*/ 5822302 h 5959934"/>
              <a:gd name="connsiteX79" fmla="*/ 2231687 w 3491319"/>
              <a:gd name="connsiteY79" fmla="*/ 5878286 h 5959934"/>
              <a:gd name="connsiteX80" fmla="*/ 2352984 w 3491319"/>
              <a:gd name="connsiteY80" fmla="*/ 5924939 h 5959934"/>
              <a:gd name="connsiteX81" fmla="*/ 2539597 w 3491319"/>
              <a:gd name="connsiteY81" fmla="*/ 5934270 h 5959934"/>
              <a:gd name="connsiteX82" fmla="*/ 2558258 w 3491319"/>
              <a:gd name="connsiteY82" fmla="*/ 5915608 h 5959934"/>
              <a:gd name="connsiteX83" fmla="*/ 2632903 w 3491319"/>
              <a:gd name="connsiteY83" fmla="*/ 5878286 h 5959934"/>
              <a:gd name="connsiteX84" fmla="*/ 2679556 w 3491319"/>
              <a:gd name="connsiteY84" fmla="*/ 5850294 h 5959934"/>
              <a:gd name="connsiteX85" fmla="*/ 2744870 w 3491319"/>
              <a:gd name="connsiteY85" fmla="*/ 5822302 h 5959934"/>
              <a:gd name="connsiteX86" fmla="*/ 2810184 w 3491319"/>
              <a:gd name="connsiteY86" fmla="*/ 5775649 h 5959934"/>
              <a:gd name="connsiteX87" fmla="*/ 2828846 w 3491319"/>
              <a:gd name="connsiteY87" fmla="*/ 5756988 h 5959934"/>
              <a:gd name="connsiteX88" fmla="*/ 2894160 w 3491319"/>
              <a:gd name="connsiteY88" fmla="*/ 5728996 h 5959934"/>
              <a:gd name="connsiteX89" fmla="*/ 2940813 w 3491319"/>
              <a:gd name="connsiteY89" fmla="*/ 5691674 h 5959934"/>
              <a:gd name="connsiteX90" fmla="*/ 2996797 w 3491319"/>
              <a:gd name="connsiteY90" fmla="*/ 5663682 h 5959934"/>
              <a:gd name="connsiteX91" fmla="*/ 3192740 w 3491319"/>
              <a:gd name="connsiteY91" fmla="*/ 5673012 h 5959934"/>
              <a:gd name="connsiteX92" fmla="*/ 3220731 w 3491319"/>
              <a:gd name="connsiteY92" fmla="*/ 5682343 h 5959934"/>
              <a:gd name="connsiteX93" fmla="*/ 3248723 w 3491319"/>
              <a:gd name="connsiteY93" fmla="*/ 5701004 h 5959934"/>
              <a:gd name="connsiteX94" fmla="*/ 3416674 w 3491319"/>
              <a:gd name="connsiteY94" fmla="*/ 5831633 h 5959934"/>
              <a:gd name="connsiteX95" fmla="*/ 3491319 w 3491319"/>
              <a:gd name="connsiteY95" fmla="*/ 139959 h 5959934"/>
              <a:gd name="connsiteX96" fmla="*/ 692135 w 3491319"/>
              <a:gd name="connsiteY96" fmla="*/ 0 h 5959934"/>
              <a:gd name="connsiteX97" fmla="*/ 412217 w 3491319"/>
              <a:gd name="connsiteY97" fmla="*/ 671804 h 595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491319" h="5959934">
                <a:moveTo>
                  <a:pt x="412217" y="671804"/>
                </a:moveTo>
                <a:lnTo>
                  <a:pt x="412217" y="671804"/>
                </a:lnTo>
                <a:cubicBezTo>
                  <a:pt x="399776" y="702906"/>
                  <a:pt x="379381" y="731914"/>
                  <a:pt x="374895" y="765110"/>
                </a:cubicBezTo>
                <a:cubicBezTo>
                  <a:pt x="363641" y="848386"/>
                  <a:pt x="370648" y="933158"/>
                  <a:pt x="365564" y="1017037"/>
                </a:cubicBezTo>
                <a:cubicBezTo>
                  <a:pt x="364419" y="1035921"/>
                  <a:pt x="361211" y="1054769"/>
                  <a:pt x="356233" y="1073021"/>
                </a:cubicBezTo>
                <a:cubicBezTo>
                  <a:pt x="351826" y="1089180"/>
                  <a:pt x="345706" y="1105033"/>
                  <a:pt x="337572" y="1119674"/>
                </a:cubicBezTo>
                <a:cubicBezTo>
                  <a:pt x="330020" y="1133268"/>
                  <a:pt x="318619" y="1144342"/>
                  <a:pt x="309580" y="1156996"/>
                </a:cubicBezTo>
                <a:cubicBezTo>
                  <a:pt x="303062" y="1166121"/>
                  <a:pt x="297139" y="1175657"/>
                  <a:pt x="290919" y="1184988"/>
                </a:cubicBezTo>
                <a:cubicBezTo>
                  <a:pt x="273099" y="1238451"/>
                  <a:pt x="295105" y="1190133"/>
                  <a:pt x="244266" y="1240972"/>
                </a:cubicBezTo>
                <a:cubicBezTo>
                  <a:pt x="221060" y="1264178"/>
                  <a:pt x="189649" y="1313308"/>
                  <a:pt x="160291" y="1334278"/>
                </a:cubicBezTo>
                <a:cubicBezTo>
                  <a:pt x="152288" y="1339995"/>
                  <a:pt x="141630" y="1340498"/>
                  <a:pt x="132299" y="1343608"/>
                </a:cubicBezTo>
                <a:cubicBezTo>
                  <a:pt x="65798" y="1410109"/>
                  <a:pt x="141274" y="1338293"/>
                  <a:pt x="76315" y="1390261"/>
                </a:cubicBezTo>
                <a:cubicBezTo>
                  <a:pt x="51284" y="1410286"/>
                  <a:pt x="60546" y="1409974"/>
                  <a:pt x="38993" y="1436915"/>
                </a:cubicBezTo>
                <a:cubicBezTo>
                  <a:pt x="33497" y="1443784"/>
                  <a:pt x="26552" y="1449356"/>
                  <a:pt x="20331" y="1455576"/>
                </a:cubicBezTo>
                <a:cubicBezTo>
                  <a:pt x="17221" y="1464907"/>
                  <a:pt x="13386" y="1474026"/>
                  <a:pt x="11001" y="1483568"/>
                </a:cubicBezTo>
                <a:cubicBezTo>
                  <a:pt x="-11172" y="1572260"/>
                  <a:pt x="4461" y="1575250"/>
                  <a:pt x="20331" y="1707502"/>
                </a:cubicBezTo>
                <a:cubicBezTo>
                  <a:pt x="28256" y="1773542"/>
                  <a:pt x="21568" y="1752694"/>
                  <a:pt x="57654" y="1800808"/>
                </a:cubicBezTo>
                <a:cubicBezTo>
                  <a:pt x="103801" y="1923866"/>
                  <a:pt x="62230" y="1830206"/>
                  <a:pt x="122968" y="1931437"/>
                </a:cubicBezTo>
                <a:cubicBezTo>
                  <a:pt x="139443" y="1958895"/>
                  <a:pt x="151859" y="1988769"/>
                  <a:pt x="169621" y="2015412"/>
                </a:cubicBezTo>
                <a:cubicBezTo>
                  <a:pt x="183096" y="2035624"/>
                  <a:pt x="201463" y="2052142"/>
                  <a:pt x="216274" y="2071396"/>
                </a:cubicBezTo>
                <a:cubicBezTo>
                  <a:pt x="287586" y="2164102"/>
                  <a:pt x="286742" y="2196374"/>
                  <a:pt x="412217" y="2286000"/>
                </a:cubicBezTo>
                <a:cubicBezTo>
                  <a:pt x="520483" y="2363333"/>
                  <a:pt x="458609" y="2313732"/>
                  <a:pt x="589499" y="2444621"/>
                </a:cubicBezTo>
                <a:lnTo>
                  <a:pt x="617491" y="2472612"/>
                </a:lnTo>
                <a:cubicBezTo>
                  <a:pt x="634847" y="2489968"/>
                  <a:pt x="643043" y="2495727"/>
                  <a:pt x="654813" y="2519266"/>
                </a:cubicBezTo>
                <a:cubicBezTo>
                  <a:pt x="659211" y="2528063"/>
                  <a:pt x="661034" y="2537927"/>
                  <a:pt x="664144" y="2547257"/>
                </a:cubicBezTo>
                <a:cubicBezTo>
                  <a:pt x="654813" y="2668555"/>
                  <a:pt x="650533" y="2790348"/>
                  <a:pt x="636152" y="2911151"/>
                </a:cubicBezTo>
                <a:cubicBezTo>
                  <a:pt x="634826" y="2922286"/>
                  <a:pt x="626678" y="2932712"/>
                  <a:pt x="617491" y="2939143"/>
                </a:cubicBezTo>
                <a:cubicBezTo>
                  <a:pt x="594701" y="2955096"/>
                  <a:pt x="570124" y="2971011"/>
                  <a:pt x="542846" y="2976466"/>
                </a:cubicBezTo>
                <a:cubicBezTo>
                  <a:pt x="465543" y="2991926"/>
                  <a:pt x="511973" y="2984218"/>
                  <a:pt x="402887" y="2995127"/>
                </a:cubicBezTo>
                <a:cubicBezTo>
                  <a:pt x="405997" y="3023119"/>
                  <a:pt x="415508" y="3051131"/>
                  <a:pt x="412217" y="3079102"/>
                </a:cubicBezTo>
                <a:cubicBezTo>
                  <a:pt x="389425" y="3272829"/>
                  <a:pt x="396362" y="3250772"/>
                  <a:pt x="346903" y="3349690"/>
                </a:cubicBezTo>
                <a:cubicBezTo>
                  <a:pt x="322309" y="3497249"/>
                  <a:pt x="328214" y="3439474"/>
                  <a:pt x="346903" y="3713584"/>
                </a:cubicBezTo>
                <a:cubicBezTo>
                  <a:pt x="349268" y="3748277"/>
                  <a:pt x="357130" y="3782486"/>
                  <a:pt x="365564" y="3816221"/>
                </a:cubicBezTo>
                <a:cubicBezTo>
                  <a:pt x="372720" y="3844846"/>
                  <a:pt x="384225" y="3872204"/>
                  <a:pt x="393556" y="3900196"/>
                </a:cubicBezTo>
                <a:cubicBezTo>
                  <a:pt x="415764" y="3966820"/>
                  <a:pt x="401305" y="3939812"/>
                  <a:pt x="430878" y="3984172"/>
                </a:cubicBezTo>
                <a:cubicBezTo>
                  <a:pt x="433988" y="3999723"/>
                  <a:pt x="434641" y="4015976"/>
                  <a:pt x="440209" y="4030825"/>
                </a:cubicBezTo>
                <a:cubicBezTo>
                  <a:pt x="444147" y="4041325"/>
                  <a:pt x="453306" y="4049080"/>
                  <a:pt x="458870" y="4058817"/>
                </a:cubicBezTo>
                <a:cubicBezTo>
                  <a:pt x="465771" y="4070893"/>
                  <a:pt x="472365" y="4083225"/>
                  <a:pt x="477531" y="4096139"/>
                </a:cubicBezTo>
                <a:cubicBezTo>
                  <a:pt x="484837" y="4114403"/>
                  <a:pt x="487396" y="4134529"/>
                  <a:pt x="496193" y="4152123"/>
                </a:cubicBezTo>
                <a:cubicBezTo>
                  <a:pt x="503147" y="4166032"/>
                  <a:pt x="515266" y="4176705"/>
                  <a:pt x="524184" y="4189445"/>
                </a:cubicBezTo>
                <a:cubicBezTo>
                  <a:pt x="537046" y="4207819"/>
                  <a:pt x="549066" y="4226768"/>
                  <a:pt x="561507" y="4245429"/>
                </a:cubicBezTo>
                <a:cubicBezTo>
                  <a:pt x="567727" y="4254760"/>
                  <a:pt x="573440" y="4264450"/>
                  <a:pt x="580168" y="4273421"/>
                </a:cubicBezTo>
                <a:cubicBezTo>
                  <a:pt x="589499" y="4285862"/>
                  <a:pt x="597164" y="4299747"/>
                  <a:pt x="608160" y="4310743"/>
                </a:cubicBezTo>
                <a:cubicBezTo>
                  <a:pt x="616090" y="4318672"/>
                  <a:pt x="627817" y="4321902"/>
                  <a:pt x="636152" y="4329404"/>
                </a:cubicBezTo>
                <a:cubicBezTo>
                  <a:pt x="687456" y="4375578"/>
                  <a:pt x="717519" y="4430337"/>
                  <a:pt x="794772" y="4441372"/>
                </a:cubicBezTo>
                <a:cubicBezTo>
                  <a:pt x="816544" y="4444482"/>
                  <a:pt x="838521" y="4446389"/>
                  <a:pt x="860087" y="4450702"/>
                </a:cubicBezTo>
                <a:cubicBezTo>
                  <a:pt x="885236" y="4455732"/>
                  <a:pt x="909433" y="4465148"/>
                  <a:pt x="934731" y="4469364"/>
                </a:cubicBezTo>
                <a:cubicBezTo>
                  <a:pt x="965563" y="4474503"/>
                  <a:pt x="997095" y="4474274"/>
                  <a:pt x="1028038" y="4478694"/>
                </a:cubicBezTo>
                <a:cubicBezTo>
                  <a:pt x="1258840" y="4511665"/>
                  <a:pt x="997667" y="4486271"/>
                  <a:pt x="1242642" y="4506686"/>
                </a:cubicBezTo>
                <a:cubicBezTo>
                  <a:pt x="1446444" y="4487579"/>
                  <a:pt x="1484321" y="4531679"/>
                  <a:pt x="1597205" y="4441372"/>
                </a:cubicBezTo>
                <a:cubicBezTo>
                  <a:pt x="1610944" y="4430381"/>
                  <a:pt x="1622086" y="4416490"/>
                  <a:pt x="1634527" y="4404049"/>
                </a:cubicBezTo>
                <a:cubicBezTo>
                  <a:pt x="1631417" y="4385388"/>
                  <a:pt x="1631662" y="4365845"/>
                  <a:pt x="1625197" y="4348066"/>
                </a:cubicBezTo>
                <a:cubicBezTo>
                  <a:pt x="1616727" y="4324774"/>
                  <a:pt x="1584486" y="4284454"/>
                  <a:pt x="1569213" y="4264090"/>
                </a:cubicBezTo>
                <a:cubicBezTo>
                  <a:pt x="1578544" y="4292082"/>
                  <a:pt x="1580543" y="4323714"/>
                  <a:pt x="1597205" y="4348066"/>
                </a:cubicBezTo>
                <a:cubicBezTo>
                  <a:pt x="1622043" y="4384367"/>
                  <a:pt x="1659409" y="4410270"/>
                  <a:pt x="1690511" y="4441372"/>
                </a:cubicBezTo>
                <a:lnTo>
                  <a:pt x="1737164" y="4488025"/>
                </a:lnTo>
                <a:lnTo>
                  <a:pt x="1793148" y="4544008"/>
                </a:lnTo>
                <a:cubicBezTo>
                  <a:pt x="1808699" y="4559559"/>
                  <a:pt x="1822628" y="4576922"/>
                  <a:pt x="1839801" y="4590661"/>
                </a:cubicBezTo>
                <a:cubicBezTo>
                  <a:pt x="1855352" y="4603102"/>
                  <a:pt x="1871651" y="4614661"/>
                  <a:pt x="1886454" y="4627984"/>
                </a:cubicBezTo>
                <a:cubicBezTo>
                  <a:pt x="1902801" y="4642696"/>
                  <a:pt x="1916212" y="4660558"/>
                  <a:pt x="1933107" y="4674637"/>
                </a:cubicBezTo>
                <a:cubicBezTo>
                  <a:pt x="1953661" y="4691765"/>
                  <a:pt x="1977997" y="4704008"/>
                  <a:pt x="1998421" y="4721290"/>
                </a:cubicBezTo>
                <a:cubicBezTo>
                  <a:pt x="2088170" y="4797232"/>
                  <a:pt x="2022241" y="4754440"/>
                  <a:pt x="2101058" y="4833257"/>
                </a:cubicBezTo>
                <a:cubicBezTo>
                  <a:pt x="2115140" y="4847339"/>
                  <a:pt x="2132160" y="4858139"/>
                  <a:pt x="2147711" y="4870580"/>
                </a:cubicBezTo>
                <a:cubicBezTo>
                  <a:pt x="2157042" y="4886131"/>
                  <a:pt x="2164822" y="4902725"/>
                  <a:pt x="2175703" y="4917233"/>
                </a:cubicBezTo>
                <a:cubicBezTo>
                  <a:pt x="2183620" y="4927789"/>
                  <a:pt x="2197794" y="4933423"/>
                  <a:pt x="2203695" y="4945225"/>
                </a:cubicBezTo>
                <a:cubicBezTo>
                  <a:pt x="2219722" y="4977278"/>
                  <a:pt x="2231494" y="5028429"/>
                  <a:pt x="2241017" y="5066523"/>
                </a:cubicBezTo>
                <a:cubicBezTo>
                  <a:pt x="2239624" y="5081847"/>
                  <a:pt x="2236623" y="5173193"/>
                  <a:pt x="2222356" y="5206482"/>
                </a:cubicBezTo>
                <a:cubicBezTo>
                  <a:pt x="2217939" y="5216789"/>
                  <a:pt x="2208250" y="5224227"/>
                  <a:pt x="2203695" y="5234474"/>
                </a:cubicBezTo>
                <a:cubicBezTo>
                  <a:pt x="2195706" y="5252449"/>
                  <a:pt x="2191253" y="5271796"/>
                  <a:pt x="2185033" y="5290457"/>
                </a:cubicBezTo>
                <a:cubicBezTo>
                  <a:pt x="2181923" y="5299788"/>
                  <a:pt x="2180101" y="5309652"/>
                  <a:pt x="2175703" y="5318449"/>
                </a:cubicBezTo>
                <a:cubicBezTo>
                  <a:pt x="2169483" y="5330890"/>
                  <a:pt x="2161926" y="5342748"/>
                  <a:pt x="2157042" y="5355772"/>
                </a:cubicBezTo>
                <a:cubicBezTo>
                  <a:pt x="2152539" y="5367779"/>
                  <a:pt x="2151234" y="5380764"/>
                  <a:pt x="2147711" y="5393094"/>
                </a:cubicBezTo>
                <a:cubicBezTo>
                  <a:pt x="2145009" y="5402551"/>
                  <a:pt x="2141490" y="5411755"/>
                  <a:pt x="2138380" y="5421086"/>
                </a:cubicBezTo>
                <a:cubicBezTo>
                  <a:pt x="2135270" y="5455298"/>
                  <a:pt x="2133908" y="5489715"/>
                  <a:pt x="2129050" y="5523723"/>
                </a:cubicBezTo>
                <a:cubicBezTo>
                  <a:pt x="2127659" y="5533460"/>
                  <a:pt x="2119719" y="5541880"/>
                  <a:pt x="2119719" y="5551715"/>
                </a:cubicBezTo>
                <a:cubicBezTo>
                  <a:pt x="2119719" y="5601575"/>
                  <a:pt x="2124323" y="5651368"/>
                  <a:pt x="2129050" y="5701004"/>
                </a:cubicBezTo>
                <a:cubicBezTo>
                  <a:pt x="2130554" y="5716791"/>
                  <a:pt x="2132812" y="5732808"/>
                  <a:pt x="2138380" y="5747657"/>
                </a:cubicBezTo>
                <a:cubicBezTo>
                  <a:pt x="2142318" y="5758157"/>
                  <a:pt x="2151099" y="5766139"/>
                  <a:pt x="2157042" y="5775649"/>
                </a:cubicBezTo>
                <a:cubicBezTo>
                  <a:pt x="2166654" y="5791028"/>
                  <a:pt x="2174973" y="5807212"/>
                  <a:pt x="2185033" y="5822302"/>
                </a:cubicBezTo>
                <a:cubicBezTo>
                  <a:pt x="2192184" y="5833029"/>
                  <a:pt x="2216804" y="5867655"/>
                  <a:pt x="2231687" y="5878286"/>
                </a:cubicBezTo>
                <a:cubicBezTo>
                  <a:pt x="2283436" y="5915249"/>
                  <a:pt x="2284640" y="5907853"/>
                  <a:pt x="2352984" y="5924939"/>
                </a:cubicBezTo>
                <a:cubicBezTo>
                  <a:pt x="2409017" y="5980969"/>
                  <a:pt x="2377378" y="5958603"/>
                  <a:pt x="2539597" y="5934270"/>
                </a:cubicBezTo>
                <a:cubicBezTo>
                  <a:pt x="2548297" y="5932965"/>
                  <a:pt x="2550715" y="5920134"/>
                  <a:pt x="2558258" y="5915608"/>
                </a:cubicBezTo>
                <a:cubicBezTo>
                  <a:pt x="2582112" y="5901295"/>
                  <a:pt x="2609049" y="5892599"/>
                  <a:pt x="2632903" y="5878286"/>
                </a:cubicBezTo>
                <a:cubicBezTo>
                  <a:pt x="2648454" y="5868955"/>
                  <a:pt x="2663335" y="5858404"/>
                  <a:pt x="2679556" y="5850294"/>
                </a:cubicBezTo>
                <a:cubicBezTo>
                  <a:pt x="2784238" y="5797954"/>
                  <a:pt x="2608956" y="5899969"/>
                  <a:pt x="2744870" y="5822302"/>
                </a:cubicBezTo>
                <a:cubicBezTo>
                  <a:pt x="2760300" y="5813485"/>
                  <a:pt x="2799255" y="5784757"/>
                  <a:pt x="2810184" y="5775649"/>
                </a:cubicBezTo>
                <a:cubicBezTo>
                  <a:pt x="2816942" y="5770017"/>
                  <a:pt x="2821526" y="5761868"/>
                  <a:pt x="2828846" y="5756988"/>
                </a:cubicBezTo>
                <a:cubicBezTo>
                  <a:pt x="2851906" y="5741615"/>
                  <a:pt x="2869279" y="5737290"/>
                  <a:pt x="2894160" y="5728996"/>
                </a:cubicBezTo>
                <a:cubicBezTo>
                  <a:pt x="2931328" y="5673243"/>
                  <a:pt x="2890735" y="5721721"/>
                  <a:pt x="2940813" y="5691674"/>
                </a:cubicBezTo>
                <a:cubicBezTo>
                  <a:pt x="3000233" y="5656022"/>
                  <a:pt x="2904742" y="5686694"/>
                  <a:pt x="2996797" y="5663682"/>
                </a:cubicBezTo>
                <a:cubicBezTo>
                  <a:pt x="3062111" y="5666792"/>
                  <a:pt x="3127578" y="5667582"/>
                  <a:pt x="3192740" y="5673012"/>
                </a:cubicBezTo>
                <a:cubicBezTo>
                  <a:pt x="3202541" y="5673829"/>
                  <a:pt x="3212297" y="5677283"/>
                  <a:pt x="3220731" y="5682343"/>
                </a:cubicBezTo>
                <a:cubicBezTo>
                  <a:pt x="3255497" y="5703203"/>
                  <a:pt x="3225680" y="5701004"/>
                  <a:pt x="3248723" y="5701004"/>
                </a:cubicBezTo>
                <a:lnTo>
                  <a:pt x="3416674" y="5831633"/>
                </a:lnTo>
                <a:lnTo>
                  <a:pt x="3491319" y="139959"/>
                </a:lnTo>
                <a:lnTo>
                  <a:pt x="692135" y="0"/>
                </a:lnTo>
                <a:lnTo>
                  <a:pt x="412217" y="671804"/>
                </a:lnTo>
                <a:close/>
              </a:path>
            </a:pathLst>
          </a:custGeom>
          <a:solidFill>
            <a:srgbClr val="FBC7BD"/>
          </a:solidFill>
          <a:ln>
            <a:solidFill>
              <a:srgbClr val="DEB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p:cNvSpPr txBox="1"/>
          <p:nvPr/>
        </p:nvSpPr>
        <p:spPr>
          <a:xfrm>
            <a:off x="9624304" y="1306774"/>
            <a:ext cx="2537927" cy="400110"/>
          </a:xfrm>
          <a:prstGeom prst="rect">
            <a:avLst/>
          </a:prstGeom>
          <a:noFill/>
        </p:spPr>
        <p:txBody>
          <a:bodyPr wrap="square" rtlCol="0">
            <a:spAutoFit/>
          </a:bodyPr>
          <a:lstStyle/>
          <a:p>
            <a:endParaRPr lang="fi-FI" sz="2000" dirty="0"/>
          </a:p>
        </p:txBody>
      </p:sp>
      <p:sp>
        <p:nvSpPr>
          <p:cNvPr id="8" name="Puolivapaa piirto 7"/>
          <p:cNvSpPr/>
          <p:nvPr/>
        </p:nvSpPr>
        <p:spPr>
          <a:xfrm>
            <a:off x="4962832" y="3888044"/>
            <a:ext cx="6289368" cy="3210296"/>
          </a:xfrm>
          <a:custGeom>
            <a:avLst/>
            <a:gdLst>
              <a:gd name="connsiteX0" fmla="*/ 3984171 w 6746032"/>
              <a:gd name="connsiteY0" fmla="*/ 149290 h 2845836"/>
              <a:gd name="connsiteX1" fmla="*/ 3984171 w 6746032"/>
              <a:gd name="connsiteY1" fmla="*/ 149290 h 2845836"/>
              <a:gd name="connsiteX2" fmla="*/ 4786604 w 6746032"/>
              <a:gd name="connsiteY2" fmla="*/ 335902 h 2845836"/>
              <a:gd name="connsiteX3" fmla="*/ 5085183 w 6746032"/>
              <a:gd name="connsiteY3" fmla="*/ 765110 h 2845836"/>
              <a:gd name="connsiteX4" fmla="*/ 5122506 w 6746032"/>
              <a:gd name="connsiteY4" fmla="*/ 1222310 h 2845836"/>
              <a:gd name="connsiteX5" fmla="*/ 5794310 w 6746032"/>
              <a:gd name="connsiteY5" fmla="*/ 2090057 h 2845836"/>
              <a:gd name="connsiteX6" fmla="*/ 6643395 w 6746032"/>
              <a:gd name="connsiteY6" fmla="*/ 2230016 h 2845836"/>
              <a:gd name="connsiteX7" fmla="*/ 6746032 w 6746032"/>
              <a:gd name="connsiteY7" fmla="*/ 2743200 h 2845836"/>
              <a:gd name="connsiteX8" fmla="*/ 3219061 w 6746032"/>
              <a:gd name="connsiteY8" fmla="*/ 2845836 h 2845836"/>
              <a:gd name="connsiteX9" fmla="*/ 1418253 w 6746032"/>
              <a:gd name="connsiteY9" fmla="*/ 2715208 h 2845836"/>
              <a:gd name="connsiteX10" fmla="*/ 0 w 6746032"/>
              <a:gd name="connsiteY10" fmla="*/ 1455575 h 2845836"/>
              <a:gd name="connsiteX11" fmla="*/ 1660849 w 6746032"/>
              <a:gd name="connsiteY11" fmla="*/ 1073020 h 2845836"/>
              <a:gd name="connsiteX12" fmla="*/ 3321698 w 6746032"/>
              <a:gd name="connsiteY12" fmla="*/ 625151 h 2845836"/>
              <a:gd name="connsiteX13" fmla="*/ 3405673 w 6746032"/>
              <a:gd name="connsiteY13" fmla="*/ 0 h 2845836"/>
              <a:gd name="connsiteX14" fmla="*/ 3984171 w 6746032"/>
              <a:gd name="connsiteY14" fmla="*/ 149290 h 284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46032" h="2845836">
                <a:moveTo>
                  <a:pt x="3984171" y="149290"/>
                </a:moveTo>
                <a:lnTo>
                  <a:pt x="3984171" y="149290"/>
                </a:lnTo>
                <a:lnTo>
                  <a:pt x="4786604" y="335902"/>
                </a:lnTo>
                <a:lnTo>
                  <a:pt x="5085183" y="765110"/>
                </a:lnTo>
                <a:lnTo>
                  <a:pt x="5122506" y="1222310"/>
                </a:lnTo>
                <a:lnTo>
                  <a:pt x="5794310" y="2090057"/>
                </a:lnTo>
                <a:lnTo>
                  <a:pt x="6643395" y="2230016"/>
                </a:lnTo>
                <a:lnTo>
                  <a:pt x="6746032" y="2743200"/>
                </a:lnTo>
                <a:lnTo>
                  <a:pt x="3219061" y="2845836"/>
                </a:lnTo>
                <a:lnTo>
                  <a:pt x="1418253" y="2715208"/>
                </a:lnTo>
                <a:lnTo>
                  <a:pt x="0" y="1455575"/>
                </a:lnTo>
                <a:lnTo>
                  <a:pt x="1660849" y="1073020"/>
                </a:lnTo>
                <a:lnTo>
                  <a:pt x="3321698" y="625151"/>
                </a:lnTo>
                <a:lnTo>
                  <a:pt x="3405673" y="0"/>
                </a:lnTo>
                <a:lnTo>
                  <a:pt x="3984171" y="14929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p:cNvSpPr txBox="1"/>
          <p:nvPr/>
        </p:nvSpPr>
        <p:spPr>
          <a:xfrm rot="20777072">
            <a:off x="6859495" y="4356002"/>
            <a:ext cx="3168168" cy="3021408"/>
          </a:xfrm>
          <a:prstGeom prst="rect">
            <a:avLst/>
          </a:prstGeom>
          <a:noFill/>
        </p:spPr>
        <p:txBody>
          <a:bodyPr wrap="square" rtlCol="0">
            <a:spAutoFit/>
          </a:bodyPr>
          <a:lstStyle/>
          <a:p>
            <a:r>
              <a:rPr lang="fi-FI" sz="2400" dirty="0"/>
              <a:t>Sote- ja hyte-toimijat ja jotkut järjestötoimijat = Kaikukortin jakajat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Kunnalliset</a:t>
            </a:r>
          </a:p>
          <a:p>
            <a:pPr marL="342900" indent="-342900">
              <a:buFont typeface="Arial" panose="020B0604020202020204" pitchFamily="34" charset="0"/>
              <a:buChar char="•"/>
            </a:pPr>
            <a:r>
              <a:rPr lang="fi-FI" sz="2400" dirty="0"/>
              <a:t>Hyvinvointialueet</a:t>
            </a:r>
          </a:p>
          <a:p>
            <a:pPr marL="342900" indent="-342900">
              <a:buFont typeface="Arial" panose="020B0604020202020204" pitchFamily="34" charset="0"/>
              <a:buChar char="•"/>
            </a:pPr>
            <a:r>
              <a:rPr lang="fi-FI" sz="2400" dirty="0"/>
              <a:t>3. sektori</a:t>
            </a:r>
          </a:p>
          <a:p>
            <a:endParaRPr lang="fi-FI" sz="2400" dirty="0"/>
          </a:p>
        </p:txBody>
      </p:sp>
      <p:sp>
        <p:nvSpPr>
          <p:cNvPr id="11" name="Tekstiruutu 10"/>
          <p:cNvSpPr txBox="1"/>
          <p:nvPr/>
        </p:nvSpPr>
        <p:spPr>
          <a:xfrm rot="20992890">
            <a:off x="10207495" y="1545206"/>
            <a:ext cx="2051357" cy="3046988"/>
          </a:xfrm>
          <a:prstGeom prst="rect">
            <a:avLst/>
          </a:prstGeom>
          <a:noFill/>
        </p:spPr>
        <p:txBody>
          <a:bodyPr wrap="square" rtlCol="0">
            <a:spAutoFit/>
          </a:bodyPr>
          <a:lstStyle/>
          <a:p>
            <a:r>
              <a:rPr lang="fi-FI" sz="2400" dirty="0"/>
              <a:t>Kulttuuri-/</a:t>
            </a:r>
            <a:br>
              <a:rPr lang="fi-FI" sz="2400" dirty="0"/>
            </a:br>
            <a:r>
              <a:rPr lang="fi-FI" sz="2400" dirty="0"/>
              <a:t>liikunta-alan</a:t>
            </a:r>
          </a:p>
          <a:p>
            <a:r>
              <a:rPr lang="fi-FI" sz="2400" dirty="0"/>
              <a:t>toimijat / Kaikukortin käyntikohteet</a:t>
            </a:r>
          </a:p>
          <a:p>
            <a:endParaRPr lang="fi-FI" sz="2400" dirty="0"/>
          </a:p>
          <a:p>
            <a:pPr marL="342900" indent="-342900">
              <a:buFont typeface="Arial" panose="020B0604020202020204" pitchFamily="34" charset="0"/>
              <a:buChar char="•"/>
            </a:pPr>
            <a:r>
              <a:rPr lang="fi-FI" sz="2400" dirty="0"/>
              <a:t>Kunnalliset</a:t>
            </a:r>
          </a:p>
          <a:p>
            <a:pPr marL="342900" indent="-342900">
              <a:buFont typeface="Arial" panose="020B0604020202020204" pitchFamily="34" charset="0"/>
              <a:buChar char="•"/>
            </a:pPr>
            <a:r>
              <a:rPr lang="fi-FI" sz="2400" dirty="0"/>
              <a:t>Yksityiset</a:t>
            </a:r>
          </a:p>
        </p:txBody>
      </p:sp>
      <p:sp>
        <p:nvSpPr>
          <p:cNvPr id="15" name="Puolivapaa piirto 14"/>
          <p:cNvSpPr/>
          <p:nvPr/>
        </p:nvSpPr>
        <p:spPr>
          <a:xfrm>
            <a:off x="2573932" y="-65267"/>
            <a:ext cx="5825758" cy="2071843"/>
          </a:xfrm>
          <a:custGeom>
            <a:avLst/>
            <a:gdLst>
              <a:gd name="connsiteX0" fmla="*/ 0 w 5943650"/>
              <a:gd name="connsiteY0" fmla="*/ 9473 h 1707645"/>
              <a:gd name="connsiteX1" fmla="*/ 0 w 5943650"/>
              <a:gd name="connsiteY1" fmla="*/ 9473 h 1707645"/>
              <a:gd name="connsiteX2" fmla="*/ 55984 w 5943650"/>
              <a:gd name="connsiteY2" fmla="*/ 158763 h 1707645"/>
              <a:gd name="connsiteX3" fmla="*/ 83975 w 5943650"/>
              <a:gd name="connsiteY3" fmla="*/ 186755 h 1707645"/>
              <a:gd name="connsiteX4" fmla="*/ 139959 w 5943650"/>
              <a:gd name="connsiteY4" fmla="*/ 289392 h 1707645"/>
              <a:gd name="connsiteX5" fmla="*/ 158620 w 5943650"/>
              <a:gd name="connsiteY5" fmla="*/ 317384 h 1707645"/>
              <a:gd name="connsiteX6" fmla="*/ 186612 w 5943650"/>
              <a:gd name="connsiteY6" fmla="*/ 336045 h 1707645"/>
              <a:gd name="connsiteX7" fmla="*/ 214604 w 5943650"/>
              <a:gd name="connsiteY7" fmla="*/ 392029 h 1707645"/>
              <a:gd name="connsiteX8" fmla="*/ 270588 w 5943650"/>
              <a:gd name="connsiteY8" fmla="*/ 494665 h 1707645"/>
              <a:gd name="connsiteX9" fmla="*/ 317241 w 5943650"/>
              <a:gd name="connsiteY9" fmla="*/ 597302 h 1707645"/>
              <a:gd name="connsiteX10" fmla="*/ 345233 w 5943650"/>
              <a:gd name="connsiteY10" fmla="*/ 634625 h 1707645"/>
              <a:gd name="connsiteX11" fmla="*/ 382555 w 5943650"/>
              <a:gd name="connsiteY11" fmla="*/ 671947 h 1707645"/>
              <a:gd name="connsiteX12" fmla="*/ 410547 w 5943650"/>
              <a:gd name="connsiteY12" fmla="*/ 699939 h 1707645"/>
              <a:gd name="connsiteX13" fmla="*/ 457200 w 5943650"/>
              <a:gd name="connsiteY13" fmla="*/ 718600 h 1707645"/>
              <a:gd name="connsiteX14" fmla="*/ 522514 w 5943650"/>
              <a:gd name="connsiteY14" fmla="*/ 755922 h 1707645"/>
              <a:gd name="connsiteX15" fmla="*/ 662473 w 5943650"/>
              <a:gd name="connsiteY15" fmla="*/ 793245 h 1707645"/>
              <a:gd name="connsiteX16" fmla="*/ 727788 w 5943650"/>
              <a:gd name="connsiteY16" fmla="*/ 821237 h 1707645"/>
              <a:gd name="connsiteX17" fmla="*/ 821094 w 5943650"/>
              <a:gd name="connsiteY17" fmla="*/ 849229 h 1707645"/>
              <a:gd name="connsiteX18" fmla="*/ 877077 w 5943650"/>
              <a:gd name="connsiteY18" fmla="*/ 858559 h 1707645"/>
              <a:gd name="connsiteX19" fmla="*/ 905069 w 5943650"/>
              <a:gd name="connsiteY19" fmla="*/ 867890 h 1707645"/>
              <a:gd name="connsiteX20" fmla="*/ 970384 w 5943650"/>
              <a:gd name="connsiteY20" fmla="*/ 895882 h 1707645"/>
              <a:gd name="connsiteX21" fmla="*/ 998375 w 5943650"/>
              <a:gd name="connsiteY21" fmla="*/ 933204 h 1707645"/>
              <a:gd name="connsiteX22" fmla="*/ 1017037 w 5943650"/>
              <a:gd name="connsiteY22" fmla="*/ 951865 h 1707645"/>
              <a:gd name="connsiteX23" fmla="*/ 1026367 w 5943650"/>
              <a:gd name="connsiteY23" fmla="*/ 979857 h 1707645"/>
              <a:gd name="connsiteX24" fmla="*/ 1091682 w 5943650"/>
              <a:gd name="connsiteY24" fmla="*/ 1063833 h 1707645"/>
              <a:gd name="connsiteX25" fmla="*/ 1119673 w 5943650"/>
              <a:gd name="connsiteY25" fmla="*/ 1082494 h 1707645"/>
              <a:gd name="connsiteX26" fmla="*/ 1129004 w 5943650"/>
              <a:gd name="connsiteY26" fmla="*/ 1110486 h 1707645"/>
              <a:gd name="connsiteX27" fmla="*/ 1175657 w 5943650"/>
              <a:gd name="connsiteY27" fmla="*/ 1138478 h 1707645"/>
              <a:gd name="connsiteX28" fmla="*/ 1203649 w 5943650"/>
              <a:gd name="connsiteY28" fmla="*/ 1157139 h 1707645"/>
              <a:gd name="connsiteX29" fmla="*/ 1231641 w 5943650"/>
              <a:gd name="connsiteY29" fmla="*/ 1185131 h 1707645"/>
              <a:gd name="connsiteX30" fmla="*/ 1259633 w 5943650"/>
              <a:gd name="connsiteY30" fmla="*/ 1194461 h 1707645"/>
              <a:gd name="connsiteX31" fmla="*/ 1296955 w 5943650"/>
              <a:gd name="connsiteY31" fmla="*/ 1213122 h 1707645"/>
              <a:gd name="connsiteX32" fmla="*/ 1324947 w 5943650"/>
              <a:gd name="connsiteY32" fmla="*/ 1231784 h 1707645"/>
              <a:gd name="connsiteX33" fmla="*/ 1362269 w 5943650"/>
              <a:gd name="connsiteY33" fmla="*/ 1241114 h 1707645"/>
              <a:gd name="connsiteX34" fmla="*/ 1464906 w 5943650"/>
              <a:gd name="connsiteY34" fmla="*/ 1269106 h 1707645"/>
              <a:gd name="connsiteX35" fmla="*/ 1576873 w 5943650"/>
              <a:gd name="connsiteY35" fmla="*/ 1278437 h 1707645"/>
              <a:gd name="connsiteX36" fmla="*/ 1800808 w 5943650"/>
              <a:gd name="connsiteY36" fmla="*/ 1306429 h 1707645"/>
              <a:gd name="connsiteX37" fmla="*/ 2062065 w 5943650"/>
              <a:gd name="connsiteY37" fmla="*/ 1325090 h 1707645"/>
              <a:gd name="connsiteX38" fmla="*/ 2407298 w 5943650"/>
              <a:gd name="connsiteY38" fmla="*/ 1334420 h 1707645"/>
              <a:gd name="connsiteX39" fmla="*/ 2565918 w 5943650"/>
              <a:gd name="connsiteY39" fmla="*/ 1343751 h 1707645"/>
              <a:gd name="connsiteX40" fmla="*/ 2696547 w 5943650"/>
              <a:gd name="connsiteY40" fmla="*/ 1353082 h 1707645"/>
              <a:gd name="connsiteX41" fmla="*/ 2733869 w 5943650"/>
              <a:gd name="connsiteY41" fmla="*/ 1381073 h 1707645"/>
              <a:gd name="connsiteX42" fmla="*/ 2743200 w 5943650"/>
              <a:gd name="connsiteY42" fmla="*/ 1409065 h 1707645"/>
              <a:gd name="connsiteX43" fmla="*/ 2827175 w 5943650"/>
              <a:gd name="connsiteY43" fmla="*/ 1455718 h 1707645"/>
              <a:gd name="connsiteX44" fmla="*/ 2911151 w 5943650"/>
              <a:gd name="connsiteY44" fmla="*/ 1521033 h 1707645"/>
              <a:gd name="connsiteX45" fmla="*/ 2995126 w 5943650"/>
              <a:gd name="connsiteY45" fmla="*/ 1549025 h 1707645"/>
              <a:gd name="connsiteX46" fmla="*/ 3051110 w 5943650"/>
              <a:gd name="connsiteY46" fmla="*/ 1586347 h 1707645"/>
              <a:gd name="connsiteX47" fmla="*/ 3079102 w 5943650"/>
              <a:gd name="connsiteY47" fmla="*/ 1614339 h 1707645"/>
              <a:gd name="connsiteX48" fmla="*/ 3144416 w 5943650"/>
              <a:gd name="connsiteY48" fmla="*/ 1642331 h 1707645"/>
              <a:gd name="connsiteX49" fmla="*/ 3265714 w 5943650"/>
              <a:gd name="connsiteY49" fmla="*/ 1670322 h 1707645"/>
              <a:gd name="connsiteX50" fmla="*/ 3424335 w 5943650"/>
              <a:gd name="connsiteY50" fmla="*/ 1698314 h 1707645"/>
              <a:gd name="connsiteX51" fmla="*/ 3508310 w 5943650"/>
              <a:gd name="connsiteY51" fmla="*/ 1707645 h 1707645"/>
              <a:gd name="connsiteX52" fmla="*/ 3918857 w 5943650"/>
              <a:gd name="connsiteY52" fmla="*/ 1698314 h 1707645"/>
              <a:gd name="connsiteX53" fmla="*/ 3965510 w 5943650"/>
              <a:gd name="connsiteY53" fmla="*/ 1688984 h 1707645"/>
              <a:gd name="connsiteX54" fmla="*/ 4002833 w 5943650"/>
              <a:gd name="connsiteY54" fmla="*/ 1679653 h 1707645"/>
              <a:gd name="connsiteX55" fmla="*/ 4049486 w 5943650"/>
              <a:gd name="connsiteY55" fmla="*/ 1670322 h 1707645"/>
              <a:gd name="connsiteX56" fmla="*/ 4105469 w 5943650"/>
              <a:gd name="connsiteY56" fmla="*/ 1651661 h 1707645"/>
              <a:gd name="connsiteX57" fmla="*/ 4189445 w 5943650"/>
              <a:gd name="connsiteY57" fmla="*/ 1633000 h 1707645"/>
              <a:gd name="connsiteX58" fmla="*/ 4264090 w 5943650"/>
              <a:gd name="connsiteY58" fmla="*/ 1614339 h 1707645"/>
              <a:gd name="connsiteX59" fmla="*/ 4292082 w 5943650"/>
              <a:gd name="connsiteY59" fmla="*/ 1595678 h 1707645"/>
              <a:gd name="connsiteX60" fmla="*/ 4348065 w 5943650"/>
              <a:gd name="connsiteY60" fmla="*/ 1567686 h 1707645"/>
              <a:gd name="connsiteX61" fmla="*/ 4404049 w 5943650"/>
              <a:gd name="connsiteY61" fmla="*/ 1530363 h 1707645"/>
              <a:gd name="connsiteX62" fmla="*/ 4516016 w 5943650"/>
              <a:gd name="connsiteY62" fmla="*/ 1437057 h 1707645"/>
              <a:gd name="connsiteX63" fmla="*/ 4544008 w 5943650"/>
              <a:gd name="connsiteY63" fmla="*/ 1418396 h 1707645"/>
              <a:gd name="connsiteX64" fmla="*/ 4581331 w 5943650"/>
              <a:gd name="connsiteY64" fmla="*/ 1362412 h 1707645"/>
              <a:gd name="connsiteX65" fmla="*/ 4711959 w 5943650"/>
              <a:gd name="connsiteY65" fmla="*/ 1259776 h 1707645"/>
              <a:gd name="connsiteX66" fmla="*/ 4711959 w 5943650"/>
              <a:gd name="connsiteY66" fmla="*/ 1259776 h 1707645"/>
              <a:gd name="connsiteX67" fmla="*/ 4814596 w 5943650"/>
              <a:gd name="connsiteY67" fmla="*/ 1203792 h 1707645"/>
              <a:gd name="connsiteX68" fmla="*/ 4898571 w 5943650"/>
              <a:gd name="connsiteY68" fmla="*/ 1147808 h 1707645"/>
              <a:gd name="connsiteX69" fmla="*/ 4935894 w 5943650"/>
              <a:gd name="connsiteY69" fmla="*/ 1138478 h 1707645"/>
              <a:gd name="connsiteX70" fmla="*/ 4963886 w 5943650"/>
              <a:gd name="connsiteY70" fmla="*/ 1119816 h 1707645"/>
              <a:gd name="connsiteX71" fmla="*/ 5057192 w 5943650"/>
              <a:gd name="connsiteY71" fmla="*/ 1073163 h 1707645"/>
              <a:gd name="connsiteX72" fmla="*/ 5085184 w 5943650"/>
              <a:gd name="connsiteY72" fmla="*/ 1054502 h 1707645"/>
              <a:gd name="connsiteX73" fmla="*/ 5141167 w 5943650"/>
              <a:gd name="connsiteY73" fmla="*/ 1035841 h 1707645"/>
              <a:gd name="connsiteX74" fmla="*/ 5243804 w 5943650"/>
              <a:gd name="connsiteY74" fmla="*/ 1007849 h 1707645"/>
              <a:gd name="connsiteX75" fmla="*/ 5290457 w 5943650"/>
              <a:gd name="connsiteY75" fmla="*/ 998518 h 1707645"/>
              <a:gd name="connsiteX76" fmla="*/ 5393094 w 5943650"/>
              <a:gd name="connsiteY76" fmla="*/ 979857 h 1707645"/>
              <a:gd name="connsiteX77" fmla="*/ 5542384 w 5943650"/>
              <a:gd name="connsiteY77" fmla="*/ 914543 h 1707645"/>
              <a:gd name="connsiteX78" fmla="*/ 5701004 w 5943650"/>
              <a:gd name="connsiteY78" fmla="*/ 802576 h 1707645"/>
              <a:gd name="connsiteX79" fmla="*/ 5822302 w 5943650"/>
              <a:gd name="connsiteY79" fmla="*/ 699939 h 1707645"/>
              <a:gd name="connsiteX80" fmla="*/ 5850294 w 5943650"/>
              <a:gd name="connsiteY80" fmla="*/ 653286 h 1707645"/>
              <a:gd name="connsiteX81" fmla="*/ 5878286 w 5943650"/>
              <a:gd name="connsiteY81" fmla="*/ 569310 h 1707645"/>
              <a:gd name="connsiteX82" fmla="*/ 5924939 w 5943650"/>
              <a:gd name="connsiteY82" fmla="*/ 466673 h 1707645"/>
              <a:gd name="connsiteX83" fmla="*/ 5934269 w 5943650"/>
              <a:gd name="connsiteY83" fmla="*/ 410690 h 1707645"/>
              <a:gd name="connsiteX84" fmla="*/ 5943600 w 5943650"/>
              <a:gd name="connsiteY84" fmla="*/ 382698 h 1707645"/>
              <a:gd name="connsiteX85" fmla="*/ 5906277 w 5943650"/>
              <a:gd name="connsiteY85" fmla="*/ 261400 h 1707645"/>
              <a:gd name="connsiteX86" fmla="*/ 5896947 w 5943650"/>
              <a:gd name="connsiteY86" fmla="*/ 233408 h 1707645"/>
              <a:gd name="connsiteX87" fmla="*/ 5859624 w 5943650"/>
              <a:gd name="connsiteY87" fmla="*/ 177425 h 1707645"/>
              <a:gd name="connsiteX88" fmla="*/ 5831633 w 5943650"/>
              <a:gd name="connsiteY88" fmla="*/ 121441 h 1707645"/>
              <a:gd name="connsiteX89" fmla="*/ 5812971 w 5943650"/>
              <a:gd name="connsiteY89" fmla="*/ 74788 h 1707645"/>
              <a:gd name="connsiteX90" fmla="*/ 5775649 w 5943650"/>
              <a:gd name="connsiteY90" fmla="*/ 65457 h 1707645"/>
              <a:gd name="connsiteX91" fmla="*/ 5691673 w 5943650"/>
              <a:gd name="connsiteY91" fmla="*/ 46796 h 1707645"/>
              <a:gd name="connsiteX92" fmla="*/ 5561045 w 5943650"/>
              <a:gd name="connsiteY92" fmla="*/ 18804 h 1707645"/>
              <a:gd name="connsiteX93" fmla="*/ 5458408 w 5943650"/>
              <a:gd name="connsiteY93" fmla="*/ 9473 h 1707645"/>
              <a:gd name="connsiteX94" fmla="*/ 5365102 w 5943650"/>
              <a:gd name="connsiteY94" fmla="*/ 143 h 1707645"/>
              <a:gd name="connsiteX95" fmla="*/ 5365102 w 5943650"/>
              <a:gd name="connsiteY95" fmla="*/ 143 h 1707645"/>
              <a:gd name="connsiteX96" fmla="*/ 4851918 w 5943650"/>
              <a:gd name="connsiteY96" fmla="*/ 9473 h 1707645"/>
              <a:gd name="connsiteX97" fmla="*/ 4721290 w 5943650"/>
              <a:gd name="connsiteY97" fmla="*/ 18804 h 1707645"/>
              <a:gd name="connsiteX98" fmla="*/ 4301412 w 5943650"/>
              <a:gd name="connsiteY98" fmla="*/ 37465 h 1707645"/>
              <a:gd name="connsiteX99" fmla="*/ 3825551 w 5943650"/>
              <a:gd name="connsiteY99" fmla="*/ 46796 h 1707645"/>
              <a:gd name="connsiteX100" fmla="*/ 3452326 w 5943650"/>
              <a:gd name="connsiteY100" fmla="*/ 56127 h 1707645"/>
              <a:gd name="connsiteX101" fmla="*/ 867747 w 5943650"/>
              <a:gd name="connsiteY101" fmla="*/ 37465 h 1707645"/>
              <a:gd name="connsiteX102" fmla="*/ 419877 w 5943650"/>
              <a:gd name="connsiteY102" fmla="*/ 18804 h 1707645"/>
              <a:gd name="connsiteX103" fmla="*/ 0 w 5943650"/>
              <a:gd name="connsiteY103" fmla="*/ 9473 h 170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943650" h="1707645">
                <a:moveTo>
                  <a:pt x="0" y="9473"/>
                </a:moveTo>
                <a:lnTo>
                  <a:pt x="0" y="9473"/>
                </a:lnTo>
                <a:cubicBezTo>
                  <a:pt x="19849" y="82252"/>
                  <a:pt x="16352" y="105919"/>
                  <a:pt x="55984" y="158763"/>
                </a:cubicBezTo>
                <a:cubicBezTo>
                  <a:pt x="63901" y="169319"/>
                  <a:pt x="74645" y="177424"/>
                  <a:pt x="83975" y="186755"/>
                </a:cubicBezTo>
                <a:cubicBezTo>
                  <a:pt x="110967" y="254232"/>
                  <a:pt x="93346" y="219472"/>
                  <a:pt x="139959" y="289392"/>
                </a:cubicBezTo>
                <a:cubicBezTo>
                  <a:pt x="146179" y="298723"/>
                  <a:pt x="149289" y="311164"/>
                  <a:pt x="158620" y="317384"/>
                </a:cubicBezTo>
                <a:lnTo>
                  <a:pt x="186612" y="336045"/>
                </a:lnTo>
                <a:cubicBezTo>
                  <a:pt x="205533" y="392806"/>
                  <a:pt x="183597" y="335182"/>
                  <a:pt x="214604" y="392029"/>
                </a:cubicBezTo>
                <a:cubicBezTo>
                  <a:pt x="278105" y="508447"/>
                  <a:pt x="227963" y="430730"/>
                  <a:pt x="270588" y="494665"/>
                </a:cubicBezTo>
                <a:cubicBezTo>
                  <a:pt x="282815" y="531349"/>
                  <a:pt x="292205" y="563920"/>
                  <a:pt x="317241" y="597302"/>
                </a:cubicBezTo>
                <a:lnTo>
                  <a:pt x="345233" y="634625"/>
                </a:lnTo>
                <a:cubicBezTo>
                  <a:pt x="363004" y="687941"/>
                  <a:pt x="339901" y="643511"/>
                  <a:pt x="382555" y="671947"/>
                </a:cubicBezTo>
                <a:cubicBezTo>
                  <a:pt x="393534" y="679267"/>
                  <a:pt x="399357" y="692945"/>
                  <a:pt x="410547" y="699939"/>
                </a:cubicBezTo>
                <a:cubicBezTo>
                  <a:pt x="424750" y="708816"/>
                  <a:pt x="442219" y="711110"/>
                  <a:pt x="457200" y="718600"/>
                </a:cubicBezTo>
                <a:cubicBezTo>
                  <a:pt x="479628" y="729814"/>
                  <a:pt x="499466" y="746044"/>
                  <a:pt x="522514" y="755922"/>
                </a:cubicBezTo>
                <a:cubicBezTo>
                  <a:pt x="552171" y="768632"/>
                  <a:pt x="634183" y="783815"/>
                  <a:pt x="662473" y="793245"/>
                </a:cubicBezTo>
                <a:cubicBezTo>
                  <a:pt x="684944" y="800735"/>
                  <a:pt x="705680" y="812734"/>
                  <a:pt x="727788" y="821237"/>
                </a:cubicBezTo>
                <a:cubicBezTo>
                  <a:pt x="753570" y="831153"/>
                  <a:pt x="792308" y="843472"/>
                  <a:pt x="821094" y="849229"/>
                </a:cubicBezTo>
                <a:cubicBezTo>
                  <a:pt x="839645" y="852939"/>
                  <a:pt x="858416" y="855449"/>
                  <a:pt x="877077" y="858559"/>
                </a:cubicBezTo>
                <a:cubicBezTo>
                  <a:pt x="886408" y="861669"/>
                  <a:pt x="895612" y="865188"/>
                  <a:pt x="905069" y="867890"/>
                </a:cubicBezTo>
                <a:cubicBezTo>
                  <a:pt x="935051" y="876456"/>
                  <a:pt x="947655" y="873153"/>
                  <a:pt x="970384" y="895882"/>
                </a:cubicBezTo>
                <a:cubicBezTo>
                  <a:pt x="981380" y="906878"/>
                  <a:pt x="988420" y="921258"/>
                  <a:pt x="998375" y="933204"/>
                </a:cubicBezTo>
                <a:cubicBezTo>
                  <a:pt x="1004007" y="939962"/>
                  <a:pt x="1010816" y="945645"/>
                  <a:pt x="1017037" y="951865"/>
                </a:cubicBezTo>
                <a:cubicBezTo>
                  <a:pt x="1020147" y="961196"/>
                  <a:pt x="1021591" y="971259"/>
                  <a:pt x="1026367" y="979857"/>
                </a:cubicBezTo>
                <a:cubicBezTo>
                  <a:pt x="1044304" y="1012144"/>
                  <a:pt x="1063543" y="1040384"/>
                  <a:pt x="1091682" y="1063833"/>
                </a:cubicBezTo>
                <a:cubicBezTo>
                  <a:pt x="1100297" y="1071012"/>
                  <a:pt x="1110343" y="1076274"/>
                  <a:pt x="1119673" y="1082494"/>
                </a:cubicBezTo>
                <a:cubicBezTo>
                  <a:pt x="1122783" y="1091825"/>
                  <a:pt x="1122049" y="1103531"/>
                  <a:pt x="1129004" y="1110486"/>
                </a:cubicBezTo>
                <a:cubicBezTo>
                  <a:pt x="1141828" y="1123310"/>
                  <a:pt x="1160278" y="1128866"/>
                  <a:pt x="1175657" y="1138478"/>
                </a:cubicBezTo>
                <a:cubicBezTo>
                  <a:pt x="1185166" y="1144421"/>
                  <a:pt x="1195034" y="1149960"/>
                  <a:pt x="1203649" y="1157139"/>
                </a:cubicBezTo>
                <a:cubicBezTo>
                  <a:pt x="1213786" y="1165587"/>
                  <a:pt x="1220662" y="1177812"/>
                  <a:pt x="1231641" y="1185131"/>
                </a:cubicBezTo>
                <a:cubicBezTo>
                  <a:pt x="1239825" y="1190587"/>
                  <a:pt x="1250593" y="1190587"/>
                  <a:pt x="1259633" y="1194461"/>
                </a:cubicBezTo>
                <a:cubicBezTo>
                  <a:pt x="1272418" y="1199940"/>
                  <a:pt x="1284879" y="1206221"/>
                  <a:pt x="1296955" y="1213122"/>
                </a:cubicBezTo>
                <a:cubicBezTo>
                  <a:pt x="1306692" y="1218686"/>
                  <a:pt x="1314640" y="1227366"/>
                  <a:pt x="1324947" y="1231784"/>
                </a:cubicBezTo>
                <a:cubicBezTo>
                  <a:pt x="1336734" y="1236835"/>
                  <a:pt x="1349939" y="1237591"/>
                  <a:pt x="1362269" y="1241114"/>
                </a:cubicBezTo>
                <a:cubicBezTo>
                  <a:pt x="1400321" y="1251986"/>
                  <a:pt x="1417934" y="1265192"/>
                  <a:pt x="1464906" y="1269106"/>
                </a:cubicBezTo>
                <a:cubicBezTo>
                  <a:pt x="1502228" y="1272216"/>
                  <a:pt x="1539650" y="1274301"/>
                  <a:pt x="1576873" y="1278437"/>
                </a:cubicBezTo>
                <a:cubicBezTo>
                  <a:pt x="1651639" y="1286744"/>
                  <a:pt x="1725804" y="1300660"/>
                  <a:pt x="1800808" y="1306429"/>
                </a:cubicBezTo>
                <a:lnTo>
                  <a:pt x="2062065" y="1325090"/>
                </a:lnTo>
                <a:cubicBezTo>
                  <a:pt x="2177100" y="1329514"/>
                  <a:pt x="2292220" y="1331310"/>
                  <a:pt x="2407298" y="1334420"/>
                </a:cubicBezTo>
                <a:lnTo>
                  <a:pt x="2565918" y="1343751"/>
                </a:lnTo>
                <a:cubicBezTo>
                  <a:pt x="2609481" y="1346562"/>
                  <a:pt x="2653933" y="1343612"/>
                  <a:pt x="2696547" y="1353082"/>
                </a:cubicBezTo>
                <a:cubicBezTo>
                  <a:pt x="2711727" y="1356455"/>
                  <a:pt x="2721428" y="1371743"/>
                  <a:pt x="2733869" y="1381073"/>
                </a:cubicBezTo>
                <a:cubicBezTo>
                  <a:pt x="2736979" y="1390404"/>
                  <a:pt x="2736904" y="1401509"/>
                  <a:pt x="2743200" y="1409065"/>
                </a:cubicBezTo>
                <a:cubicBezTo>
                  <a:pt x="2765391" y="1435695"/>
                  <a:pt x="2796811" y="1443573"/>
                  <a:pt x="2827175" y="1455718"/>
                </a:cubicBezTo>
                <a:cubicBezTo>
                  <a:pt x="2851327" y="1479870"/>
                  <a:pt x="2877670" y="1509872"/>
                  <a:pt x="2911151" y="1521033"/>
                </a:cubicBezTo>
                <a:lnTo>
                  <a:pt x="2995126" y="1549025"/>
                </a:lnTo>
                <a:cubicBezTo>
                  <a:pt x="3084428" y="1638323"/>
                  <a:pt x="2970085" y="1532330"/>
                  <a:pt x="3051110" y="1586347"/>
                </a:cubicBezTo>
                <a:cubicBezTo>
                  <a:pt x="3062089" y="1593667"/>
                  <a:pt x="3068364" y="1606669"/>
                  <a:pt x="3079102" y="1614339"/>
                </a:cubicBezTo>
                <a:cubicBezTo>
                  <a:pt x="3096678" y="1626893"/>
                  <a:pt x="3123412" y="1636030"/>
                  <a:pt x="3144416" y="1642331"/>
                </a:cubicBezTo>
                <a:cubicBezTo>
                  <a:pt x="3229847" y="1667960"/>
                  <a:pt x="3185787" y="1655790"/>
                  <a:pt x="3265714" y="1670322"/>
                </a:cubicBezTo>
                <a:cubicBezTo>
                  <a:pt x="3328998" y="1681828"/>
                  <a:pt x="3345568" y="1689562"/>
                  <a:pt x="3424335" y="1698314"/>
                </a:cubicBezTo>
                <a:lnTo>
                  <a:pt x="3508310" y="1707645"/>
                </a:lnTo>
                <a:lnTo>
                  <a:pt x="3918857" y="1698314"/>
                </a:lnTo>
                <a:cubicBezTo>
                  <a:pt x="3934703" y="1697667"/>
                  <a:pt x="3950029" y="1692424"/>
                  <a:pt x="3965510" y="1688984"/>
                </a:cubicBezTo>
                <a:cubicBezTo>
                  <a:pt x="3978029" y="1686202"/>
                  <a:pt x="3990314" y="1682435"/>
                  <a:pt x="4002833" y="1679653"/>
                </a:cubicBezTo>
                <a:cubicBezTo>
                  <a:pt x="4018314" y="1676213"/>
                  <a:pt x="4034186" y="1674495"/>
                  <a:pt x="4049486" y="1670322"/>
                </a:cubicBezTo>
                <a:cubicBezTo>
                  <a:pt x="4068463" y="1665146"/>
                  <a:pt x="4086386" y="1656431"/>
                  <a:pt x="4105469" y="1651661"/>
                </a:cubicBezTo>
                <a:cubicBezTo>
                  <a:pt x="4234873" y="1619313"/>
                  <a:pt x="4035370" y="1668556"/>
                  <a:pt x="4189445" y="1633000"/>
                </a:cubicBezTo>
                <a:cubicBezTo>
                  <a:pt x="4214436" y="1627233"/>
                  <a:pt x="4239208" y="1620559"/>
                  <a:pt x="4264090" y="1614339"/>
                </a:cubicBezTo>
                <a:cubicBezTo>
                  <a:pt x="4273421" y="1608119"/>
                  <a:pt x="4282279" y="1601124"/>
                  <a:pt x="4292082" y="1595678"/>
                </a:cubicBezTo>
                <a:cubicBezTo>
                  <a:pt x="4310320" y="1585546"/>
                  <a:pt x="4330705" y="1579259"/>
                  <a:pt x="4348065" y="1567686"/>
                </a:cubicBezTo>
                <a:cubicBezTo>
                  <a:pt x="4417958" y="1521090"/>
                  <a:pt x="4337491" y="1552550"/>
                  <a:pt x="4404049" y="1530363"/>
                </a:cubicBezTo>
                <a:cubicBezTo>
                  <a:pt x="4475889" y="1458524"/>
                  <a:pt x="4438077" y="1489017"/>
                  <a:pt x="4516016" y="1437057"/>
                </a:cubicBezTo>
                <a:lnTo>
                  <a:pt x="4544008" y="1418396"/>
                </a:lnTo>
                <a:cubicBezTo>
                  <a:pt x="4560972" y="1350543"/>
                  <a:pt x="4538373" y="1405370"/>
                  <a:pt x="4581331" y="1362412"/>
                </a:cubicBezTo>
                <a:cubicBezTo>
                  <a:pt x="4678800" y="1264943"/>
                  <a:pt x="4533298" y="1366971"/>
                  <a:pt x="4711959" y="1259776"/>
                </a:cubicBezTo>
                <a:lnTo>
                  <a:pt x="4711959" y="1259776"/>
                </a:lnTo>
                <a:cubicBezTo>
                  <a:pt x="4773972" y="1210165"/>
                  <a:pt x="4739719" y="1228751"/>
                  <a:pt x="4814596" y="1203792"/>
                </a:cubicBezTo>
                <a:cubicBezTo>
                  <a:pt x="4842588" y="1185131"/>
                  <a:pt x="4868950" y="1163758"/>
                  <a:pt x="4898571" y="1147808"/>
                </a:cubicBezTo>
                <a:cubicBezTo>
                  <a:pt x="4909862" y="1141728"/>
                  <a:pt x="4924107" y="1143530"/>
                  <a:pt x="4935894" y="1138478"/>
                </a:cubicBezTo>
                <a:cubicBezTo>
                  <a:pt x="4946201" y="1134061"/>
                  <a:pt x="4954012" y="1125133"/>
                  <a:pt x="4963886" y="1119816"/>
                </a:cubicBezTo>
                <a:cubicBezTo>
                  <a:pt x="4994503" y="1103330"/>
                  <a:pt x="5028259" y="1092451"/>
                  <a:pt x="5057192" y="1073163"/>
                </a:cubicBezTo>
                <a:cubicBezTo>
                  <a:pt x="5066523" y="1066943"/>
                  <a:pt x="5074937" y="1059056"/>
                  <a:pt x="5085184" y="1054502"/>
                </a:cubicBezTo>
                <a:cubicBezTo>
                  <a:pt x="5103159" y="1046513"/>
                  <a:pt x="5122506" y="1042061"/>
                  <a:pt x="5141167" y="1035841"/>
                </a:cubicBezTo>
                <a:cubicBezTo>
                  <a:pt x="5181389" y="1022433"/>
                  <a:pt x="5191173" y="1018376"/>
                  <a:pt x="5243804" y="1007849"/>
                </a:cubicBezTo>
                <a:cubicBezTo>
                  <a:pt x="5259355" y="1004739"/>
                  <a:pt x="5274976" y="1001958"/>
                  <a:pt x="5290457" y="998518"/>
                </a:cubicBezTo>
                <a:cubicBezTo>
                  <a:pt x="5369638" y="980922"/>
                  <a:pt x="5279887" y="996030"/>
                  <a:pt x="5393094" y="979857"/>
                </a:cubicBezTo>
                <a:cubicBezTo>
                  <a:pt x="5454619" y="959349"/>
                  <a:pt x="5480004" y="953819"/>
                  <a:pt x="5542384" y="914543"/>
                </a:cubicBezTo>
                <a:cubicBezTo>
                  <a:pt x="5597151" y="880060"/>
                  <a:pt x="5648192" y="839985"/>
                  <a:pt x="5701004" y="802576"/>
                </a:cubicBezTo>
                <a:cubicBezTo>
                  <a:pt x="5753946" y="765075"/>
                  <a:pt x="5780785" y="750681"/>
                  <a:pt x="5822302" y="699939"/>
                </a:cubicBezTo>
                <a:cubicBezTo>
                  <a:pt x="5833786" y="685903"/>
                  <a:pt x="5840963" y="668837"/>
                  <a:pt x="5850294" y="653286"/>
                </a:cubicBezTo>
                <a:cubicBezTo>
                  <a:pt x="5872138" y="544057"/>
                  <a:pt x="5843948" y="663739"/>
                  <a:pt x="5878286" y="569310"/>
                </a:cubicBezTo>
                <a:cubicBezTo>
                  <a:pt x="5913362" y="472853"/>
                  <a:pt x="5875022" y="533230"/>
                  <a:pt x="5924939" y="466673"/>
                </a:cubicBezTo>
                <a:cubicBezTo>
                  <a:pt x="5928049" y="448012"/>
                  <a:pt x="5930165" y="429158"/>
                  <a:pt x="5934269" y="410690"/>
                </a:cubicBezTo>
                <a:cubicBezTo>
                  <a:pt x="5936403" y="401089"/>
                  <a:pt x="5944354" y="392504"/>
                  <a:pt x="5943600" y="382698"/>
                </a:cubicBezTo>
                <a:cubicBezTo>
                  <a:pt x="5937252" y="300162"/>
                  <a:pt x="5937403" y="308087"/>
                  <a:pt x="5906277" y="261400"/>
                </a:cubicBezTo>
                <a:cubicBezTo>
                  <a:pt x="5903167" y="252069"/>
                  <a:pt x="5901723" y="242006"/>
                  <a:pt x="5896947" y="233408"/>
                </a:cubicBezTo>
                <a:cubicBezTo>
                  <a:pt x="5886055" y="213802"/>
                  <a:pt x="5859624" y="177425"/>
                  <a:pt x="5859624" y="177425"/>
                </a:cubicBezTo>
                <a:cubicBezTo>
                  <a:pt x="5836176" y="107076"/>
                  <a:pt x="5867804" y="193781"/>
                  <a:pt x="5831633" y="121441"/>
                </a:cubicBezTo>
                <a:cubicBezTo>
                  <a:pt x="5824143" y="106460"/>
                  <a:pt x="5824814" y="86631"/>
                  <a:pt x="5812971" y="74788"/>
                </a:cubicBezTo>
                <a:cubicBezTo>
                  <a:pt x="5803903" y="65720"/>
                  <a:pt x="5788167" y="68239"/>
                  <a:pt x="5775649" y="65457"/>
                </a:cubicBezTo>
                <a:cubicBezTo>
                  <a:pt x="5732349" y="55835"/>
                  <a:pt x="5731502" y="58176"/>
                  <a:pt x="5691673" y="46796"/>
                </a:cubicBezTo>
                <a:cubicBezTo>
                  <a:pt x="5620915" y="26578"/>
                  <a:pt x="5707933" y="38834"/>
                  <a:pt x="5561045" y="18804"/>
                </a:cubicBezTo>
                <a:cubicBezTo>
                  <a:pt x="5527007" y="14162"/>
                  <a:pt x="5492526" y="13487"/>
                  <a:pt x="5458408" y="9473"/>
                </a:cubicBezTo>
                <a:cubicBezTo>
                  <a:pt x="5361718" y="-1902"/>
                  <a:pt x="5440041" y="143"/>
                  <a:pt x="5365102" y="143"/>
                </a:cubicBezTo>
                <a:lnTo>
                  <a:pt x="5365102" y="143"/>
                </a:lnTo>
                <a:lnTo>
                  <a:pt x="4851918" y="9473"/>
                </a:lnTo>
                <a:cubicBezTo>
                  <a:pt x="4808283" y="10738"/>
                  <a:pt x="4764873" y="16313"/>
                  <a:pt x="4721290" y="18804"/>
                </a:cubicBezTo>
                <a:cubicBezTo>
                  <a:pt x="4659849" y="22315"/>
                  <a:pt x="4351739" y="36123"/>
                  <a:pt x="4301412" y="37465"/>
                </a:cubicBezTo>
                <a:lnTo>
                  <a:pt x="3825551" y="46796"/>
                </a:lnTo>
                <a:lnTo>
                  <a:pt x="3452326" y="56127"/>
                </a:lnTo>
                <a:lnTo>
                  <a:pt x="867747" y="37465"/>
                </a:lnTo>
                <a:cubicBezTo>
                  <a:pt x="194901" y="23872"/>
                  <a:pt x="1242163" y="30897"/>
                  <a:pt x="419877" y="18804"/>
                </a:cubicBezTo>
                <a:lnTo>
                  <a:pt x="0" y="9473"/>
                </a:lnTo>
                <a:close/>
              </a:path>
            </a:pathLst>
          </a:custGeom>
          <a:solidFill>
            <a:srgbClr val="CF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p:cNvSpPr/>
          <p:nvPr/>
        </p:nvSpPr>
        <p:spPr>
          <a:xfrm>
            <a:off x="3683375" y="3045664"/>
            <a:ext cx="261257" cy="279918"/>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ruutu 17"/>
          <p:cNvSpPr txBox="1"/>
          <p:nvPr/>
        </p:nvSpPr>
        <p:spPr>
          <a:xfrm>
            <a:off x="3390336" y="-12346"/>
            <a:ext cx="4969385" cy="1200329"/>
          </a:xfrm>
          <a:prstGeom prst="rect">
            <a:avLst/>
          </a:prstGeom>
          <a:noFill/>
        </p:spPr>
        <p:txBody>
          <a:bodyPr wrap="square" rtlCol="0">
            <a:spAutoFit/>
          </a:bodyPr>
          <a:lstStyle/>
          <a:p>
            <a:r>
              <a:rPr lang="fi-FI" sz="2400" dirty="0"/>
              <a:t>Kunnat ja hyvinvointialueet = Paikallisten Kaikukortti-verkostojen koordinoijat </a:t>
            </a:r>
          </a:p>
        </p:txBody>
      </p:sp>
      <p:sp>
        <p:nvSpPr>
          <p:cNvPr id="19" name="Tekstiruutu 18"/>
          <p:cNvSpPr txBox="1"/>
          <p:nvPr/>
        </p:nvSpPr>
        <p:spPr>
          <a:xfrm>
            <a:off x="3486044" y="419901"/>
            <a:ext cx="4140439" cy="400110"/>
          </a:xfrm>
          <a:prstGeom prst="rect">
            <a:avLst/>
          </a:prstGeom>
          <a:noFill/>
        </p:spPr>
        <p:txBody>
          <a:bodyPr wrap="square" rtlCol="0">
            <a:spAutoFit/>
          </a:bodyPr>
          <a:lstStyle/>
          <a:p>
            <a:endParaRPr lang="fi-FI" sz="2000" dirty="0"/>
          </a:p>
        </p:txBody>
      </p:sp>
      <p:sp>
        <p:nvSpPr>
          <p:cNvPr id="21" name="Puolivapaa piirto 20"/>
          <p:cNvSpPr/>
          <p:nvPr/>
        </p:nvSpPr>
        <p:spPr>
          <a:xfrm>
            <a:off x="-87733" y="2332495"/>
            <a:ext cx="5956426" cy="4528486"/>
          </a:xfrm>
          <a:custGeom>
            <a:avLst/>
            <a:gdLst>
              <a:gd name="connsiteX0" fmla="*/ 37322 w 5449077"/>
              <a:gd name="connsiteY0" fmla="*/ 0 h 3956180"/>
              <a:gd name="connsiteX1" fmla="*/ 37322 w 5449077"/>
              <a:gd name="connsiteY1" fmla="*/ 0 h 3956180"/>
              <a:gd name="connsiteX2" fmla="*/ 111967 w 5449077"/>
              <a:gd name="connsiteY2" fmla="*/ 46653 h 3956180"/>
              <a:gd name="connsiteX3" fmla="*/ 167951 w 5449077"/>
              <a:gd name="connsiteY3" fmla="*/ 65314 h 3956180"/>
              <a:gd name="connsiteX4" fmla="*/ 223935 w 5449077"/>
              <a:gd name="connsiteY4" fmla="*/ 102637 h 3956180"/>
              <a:gd name="connsiteX5" fmla="*/ 251926 w 5449077"/>
              <a:gd name="connsiteY5" fmla="*/ 121298 h 3956180"/>
              <a:gd name="connsiteX6" fmla="*/ 289249 w 5449077"/>
              <a:gd name="connsiteY6" fmla="*/ 139959 h 3956180"/>
              <a:gd name="connsiteX7" fmla="*/ 335902 w 5449077"/>
              <a:gd name="connsiteY7" fmla="*/ 186612 h 3956180"/>
              <a:gd name="connsiteX8" fmla="*/ 354563 w 5449077"/>
              <a:gd name="connsiteY8" fmla="*/ 205274 h 3956180"/>
              <a:gd name="connsiteX9" fmla="*/ 363894 w 5449077"/>
              <a:gd name="connsiteY9" fmla="*/ 289249 h 3956180"/>
              <a:gd name="connsiteX10" fmla="*/ 345233 w 5449077"/>
              <a:gd name="connsiteY10" fmla="*/ 569168 h 3956180"/>
              <a:gd name="connsiteX11" fmla="*/ 354563 w 5449077"/>
              <a:gd name="connsiteY11" fmla="*/ 746449 h 3956180"/>
              <a:gd name="connsiteX12" fmla="*/ 373224 w 5449077"/>
              <a:gd name="connsiteY12" fmla="*/ 802433 h 3956180"/>
              <a:gd name="connsiteX13" fmla="*/ 447869 w 5449077"/>
              <a:gd name="connsiteY13" fmla="*/ 839755 h 3956180"/>
              <a:gd name="connsiteX14" fmla="*/ 475861 w 5449077"/>
              <a:gd name="connsiteY14" fmla="*/ 849086 h 3956180"/>
              <a:gd name="connsiteX15" fmla="*/ 503853 w 5449077"/>
              <a:gd name="connsiteY15" fmla="*/ 858417 h 3956180"/>
              <a:gd name="connsiteX16" fmla="*/ 541175 w 5449077"/>
              <a:gd name="connsiteY16" fmla="*/ 867747 h 3956180"/>
              <a:gd name="connsiteX17" fmla="*/ 625151 w 5449077"/>
              <a:gd name="connsiteY17" fmla="*/ 877078 h 3956180"/>
              <a:gd name="connsiteX18" fmla="*/ 951722 w 5449077"/>
              <a:gd name="connsiteY18" fmla="*/ 886408 h 3956180"/>
              <a:gd name="connsiteX19" fmla="*/ 1007706 w 5449077"/>
              <a:gd name="connsiteY19" fmla="*/ 905070 h 3956180"/>
              <a:gd name="connsiteX20" fmla="*/ 1063690 w 5449077"/>
              <a:gd name="connsiteY20" fmla="*/ 933061 h 3956180"/>
              <a:gd name="connsiteX21" fmla="*/ 1129004 w 5449077"/>
              <a:gd name="connsiteY21" fmla="*/ 989045 h 3956180"/>
              <a:gd name="connsiteX22" fmla="*/ 1184988 w 5449077"/>
              <a:gd name="connsiteY22" fmla="*/ 1007706 h 3956180"/>
              <a:gd name="connsiteX23" fmla="*/ 1231641 w 5449077"/>
              <a:gd name="connsiteY23" fmla="*/ 1054359 h 3956180"/>
              <a:gd name="connsiteX24" fmla="*/ 1259633 w 5449077"/>
              <a:gd name="connsiteY24" fmla="*/ 1073021 h 3956180"/>
              <a:gd name="connsiteX25" fmla="*/ 1287624 w 5449077"/>
              <a:gd name="connsiteY25" fmla="*/ 1129004 h 3956180"/>
              <a:gd name="connsiteX26" fmla="*/ 1259633 w 5449077"/>
              <a:gd name="connsiteY26" fmla="*/ 1259633 h 3956180"/>
              <a:gd name="connsiteX27" fmla="*/ 1250302 w 5449077"/>
              <a:gd name="connsiteY27" fmla="*/ 1287625 h 3956180"/>
              <a:gd name="connsiteX28" fmla="*/ 1231641 w 5449077"/>
              <a:gd name="connsiteY28" fmla="*/ 1315617 h 3956180"/>
              <a:gd name="connsiteX29" fmla="*/ 1231641 w 5449077"/>
              <a:gd name="connsiteY29" fmla="*/ 1427584 h 3956180"/>
              <a:gd name="connsiteX30" fmla="*/ 1240971 w 5449077"/>
              <a:gd name="connsiteY30" fmla="*/ 1455576 h 3956180"/>
              <a:gd name="connsiteX31" fmla="*/ 1296955 w 5449077"/>
              <a:gd name="connsiteY31" fmla="*/ 1502229 h 3956180"/>
              <a:gd name="connsiteX32" fmla="*/ 1362269 w 5449077"/>
              <a:gd name="connsiteY32" fmla="*/ 1548882 h 3956180"/>
              <a:gd name="connsiteX33" fmla="*/ 1399592 w 5449077"/>
              <a:gd name="connsiteY33" fmla="*/ 1558212 h 3956180"/>
              <a:gd name="connsiteX34" fmla="*/ 1511559 w 5449077"/>
              <a:gd name="connsiteY34" fmla="*/ 1558212 h 3956180"/>
              <a:gd name="connsiteX35" fmla="*/ 1530220 w 5449077"/>
              <a:gd name="connsiteY35" fmla="*/ 1576874 h 3956180"/>
              <a:gd name="connsiteX36" fmla="*/ 1567543 w 5449077"/>
              <a:gd name="connsiteY36" fmla="*/ 1632857 h 3956180"/>
              <a:gd name="connsiteX37" fmla="*/ 1586204 w 5449077"/>
              <a:gd name="connsiteY37" fmla="*/ 1651519 h 3956180"/>
              <a:gd name="connsiteX38" fmla="*/ 1604865 w 5449077"/>
              <a:gd name="connsiteY38" fmla="*/ 1679510 h 3956180"/>
              <a:gd name="connsiteX39" fmla="*/ 1632857 w 5449077"/>
              <a:gd name="connsiteY39" fmla="*/ 1698172 h 3956180"/>
              <a:gd name="connsiteX40" fmla="*/ 1670179 w 5449077"/>
              <a:gd name="connsiteY40" fmla="*/ 1754155 h 3956180"/>
              <a:gd name="connsiteX41" fmla="*/ 1688841 w 5449077"/>
              <a:gd name="connsiteY41" fmla="*/ 1782147 h 3956180"/>
              <a:gd name="connsiteX42" fmla="*/ 1754155 w 5449077"/>
              <a:gd name="connsiteY42" fmla="*/ 1866123 h 3956180"/>
              <a:gd name="connsiteX43" fmla="*/ 1782147 w 5449077"/>
              <a:gd name="connsiteY43" fmla="*/ 1903445 h 3956180"/>
              <a:gd name="connsiteX44" fmla="*/ 1800808 w 5449077"/>
              <a:gd name="connsiteY44" fmla="*/ 1931437 h 3956180"/>
              <a:gd name="connsiteX45" fmla="*/ 1828800 w 5449077"/>
              <a:gd name="connsiteY45" fmla="*/ 1940768 h 3956180"/>
              <a:gd name="connsiteX46" fmla="*/ 2118049 w 5449077"/>
              <a:gd name="connsiteY46" fmla="*/ 1950098 h 3956180"/>
              <a:gd name="connsiteX47" fmla="*/ 2174033 w 5449077"/>
              <a:gd name="connsiteY47" fmla="*/ 1959429 h 3956180"/>
              <a:gd name="connsiteX48" fmla="*/ 2239347 w 5449077"/>
              <a:gd name="connsiteY48" fmla="*/ 1968759 h 3956180"/>
              <a:gd name="connsiteX49" fmla="*/ 2286000 w 5449077"/>
              <a:gd name="connsiteY49" fmla="*/ 1987421 h 3956180"/>
              <a:gd name="connsiteX50" fmla="*/ 2313992 w 5449077"/>
              <a:gd name="connsiteY50" fmla="*/ 1996751 h 3956180"/>
              <a:gd name="connsiteX51" fmla="*/ 2397967 w 5449077"/>
              <a:gd name="connsiteY51" fmla="*/ 2043404 h 3956180"/>
              <a:gd name="connsiteX52" fmla="*/ 2416628 w 5449077"/>
              <a:gd name="connsiteY52" fmla="*/ 2062066 h 3956180"/>
              <a:gd name="connsiteX53" fmla="*/ 2444620 w 5449077"/>
              <a:gd name="connsiteY53" fmla="*/ 2071396 h 3956180"/>
              <a:gd name="connsiteX54" fmla="*/ 2491273 w 5449077"/>
              <a:gd name="connsiteY54" fmla="*/ 2099388 h 3956180"/>
              <a:gd name="connsiteX55" fmla="*/ 2556588 w 5449077"/>
              <a:gd name="connsiteY55" fmla="*/ 2155372 h 3956180"/>
              <a:gd name="connsiteX56" fmla="*/ 2584579 w 5449077"/>
              <a:gd name="connsiteY56" fmla="*/ 2192694 h 3956180"/>
              <a:gd name="connsiteX57" fmla="*/ 2668555 w 5449077"/>
              <a:gd name="connsiteY57" fmla="*/ 2295331 h 3956180"/>
              <a:gd name="connsiteX58" fmla="*/ 2705877 w 5449077"/>
              <a:gd name="connsiteY58" fmla="*/ 2360645 h 3956180"/>
              <a:gd name="connsiteX59" fmla="*/ 2752530 w 5449077"/>
              <a:gd name="connsiteY59" fmla="*/ 2416629 h 3956180"/>
              <a:gd name="connsiteX60" fmla="*/ 2827175 w 5449077"/>
              <a:gd name="connsiteY60" fmla="*/ 2444621 h 3956180"/>
              <a:gd name="connsiteX61" fmla="*/ 2892490 w 5449077"/>
              <a:gd name="connsiteY61" fmla="*/ 2435290 h 3956180"/>
              <a:gd name="connsiteX62" fmla="*/ 2901820 w 5449077"/>
              <a:gd name="connsiteY62" fmla="*/ 2407298 h 3956180"/>
              <a:gd name="connsiteX63" fmla="*/ 2985796 w 5449077"/>
              <a:gd name="connsiteY63" fmla="*/ 2416629 h 3956180"/>
              <a:gd name="connsiteX64" fmla="*/ 3079102 w 5449077"/>
              <a:gd name="connsiteY64" fmla="*/ 2435290 h 3956180"/>
              <a:gd name="connsiteX65" fmla="*/ 3284375 w 5449077"/>
              <a:gd name="connsiteY65" fmla="*/ 2453951 h 3956180"/>
              <a:gd name="connsiteX66" fmla="*/ 3312367 w 5449077"/>
              <a:gd name="connsiteY66" fmla="*/ 2463282 h 3956180"/>
              <a:gd name="connsiteX67" fmla="*/ 3368351 w 5449077"/>
              <a:gd name="connsiteY67" fmla="*/ 2509935 h 3956180"/>
              <a:gd name="connsiteX68" fmla="*/ 3405673 w 5449077"/>
              <a:gd name="connsiteY68" fmla="*/ 2537927 h 3956180"/>
              <a:gd name="connsiteX69" fmla="*/ 3489649 w 5449077"/>
              <a:gd name="connsiteY69" fmla="*/ 2593910 h 3956180"/>
              <a:gd name="connsiteX70" fmla="*/ 3554963 w 5449077"/>
              <a:gd name="connsiteY70" fmla="*/ 2640563 h 3956180"/>
              <a:gd name="connsiteX71" fmla="*/ 3582955 w 5449077"/>
              <a:gd name="connsiteY71" fmla="*/ 2668555 h 3956180"/>
              <a:gd name="connsiteX72" fmla="*/ 3648269 w 5449077"/>
              <a:gd name="connsiteY72" fmla="*/ 2715208 h 3956180"/>
              <a:gd name="connsiteX73" fmla="*/ 3676261 w 5449077"/>
              <a:gd name="connsiteY73" fmla="*/ 2724539 h 3956180"/>
              <a:gd name="connsiteX74" fmla="*/ 3788228 w 5449077"/>
              <a:gd name="connsiteY74" fmla="*/ 2789853 h 3956180"/>
              <a:gd name="connsiteX75" fmla="*/ 3844212 w 5449077"/>
              <a:gd name="connsiteY75" fmla="*/ 2808514 h 3956180"/>
              <a:gd name="connsiteX76" fmla="*/ 3872204 w 5449077"/>
              <a:gd name="connsiteY76" fmla="*/ 2817845 h 3956180"/>
              <a:gd name="connsiteX77" fmla="*/ 3909526 w 5449077"/>
              <a:gd name="connsiteY77" fmla="*/ 2827176 h 3956180"/>
              <a:gd name="connsiteX78" fmla="*/ 4049486 w 5449077"/>
              <a:gd name="connsiteY78" fmla="*/ 2817845 h 3956180"/>
              <a:gd name="connsiteX79" fmla="*/ 4133461 w 5449077"/>
              <a:gd name="connsiteY79" fmla="*/ 2789853 h 3956180"/>
              <a:gd name="connsiteX80" fmla="*/ 4189445 w 5449077"/>
              <a:gd name="connsiteY80" fmla="*/ 2780523 h 3956180"/>
              <a:gd name="connsiteX81" fmla="*/ 4236098 w 5449077"/>
              <a:gd name="connsiteY81" fmla="*/ 2761861 h 3956180"/>
              <a:gd name="connsiteX82" fmla="*/ 4348065 w 5449077"/>
              <a:gd name="connsiteY82" fmla="*/ 2780523 h 3956180"/>
              <a:gd name="connsiteX83" fmla="*/ 4516016 w 5449077"/>
              <a:gd name="connsiteY83" fmla="*/ 2836506 h 3956180"/>
              <a:gd name="connsiteX84" fmla="*/ 4553339 w 5449077"/>
              <a:gd name="connsiteY84" fmla="*/ 2855168 h 3956180"/>
              <a:gd name="connsiteX85" fmla="*/ 4609322 w 5449077"/>
              <a:gd name="connsiteY85" fmla="*/ 2873829 h 3956180"/>
              <a:gd name="connsiteX86" fmla="*/ 4665306 w 5449077"/>
              <a:gd name="connsiteY86" fmla="*/ 2901821 h 3956180"/>
              <a:gd name="connsiteX87" fmla="*/ 4767943 w 5449077"/>
              <a:gd name="connsiteY87" fmla="*/ 2929812 h 3956180"/>
              <a:gd name="connsiteX88" fmla="*/ 4842588 w 5449077"/>
              <a:gd name="connsiteY88" fmla="*/ 2967135 h 3956180"/>
              <a:gd name="connsiteX89" fmla="*/ 4907902 w 5449077"/>
              <a:gd name="connsiteY89" fmla="*/ 3004457 h 3956180"/>
              <a:gd name="connsiteX90" fmla="*/ 4963886 w 5449077"/>
              <a:gd name="connsiteY90" fmla="*/ 3041780 h 3956180"/>
              <a:gd name="connsiteX91" fmla="*/ 5029200 w 5449077"/>
              <a:gd name="connsiteY91" fmla="*/ 3079102 h 3956180"/>
              <a:gd name="connsiteX92" fmla="*/ 5019869 w 5449077"/>
              <a:gd name="connsiteY92" fmla="*/ 3051110 h 3956180"/>
              <a:gd name="connsiteX93" fmla="*/ 5187820 w 5449077"/>
              <a:gd name="connsiteY93" fmla="*/ 3079102 h 3956180"/>
              <a:gd name="connsiteX94" fmla="*/ 5215812 w 5449077"/>
              <a:gd name="connsiteY94" fmla="*/ 3181739 h 3956180"/>
              <a:gd name="connsiteX95" fmla="*/ 5234473 w 5449077"/>
              <a:gd name="connsiteY95" fmla="*/ 3247053 h 3956180"/>
              <a:gd name="connsiteX96" fmla="*/ 5253135 w 5449077"/>
              <a:gd name="connsiteY96" fmla="*/ 3284376 h 3956180"/>
              <a:gd name="connsiteX97" fmla="*/ 5281126 w 5449077"/>
              <a:gd name="connsiteY97" fmla="*/ 3349690 h 3956180"/>
              <a:gd name="connsiteX98" fmla="*/ 5299788 w 5449077"/>
              <a:gd name="connsiteY98" fmla="*/ 3377682 h 3956180"/>
              <a:gd name="connsiteX99" fmla="*/ 5327779 w 5449077"/>
              <a:gd name="connsiteY99" fmla="*/ 3452327 h 3956180"/>
              <a:gd name="connsiteX100" fmla="*/ 5355771 w 5449077"/>
              <a:gd name="connsiteY100" fmla="*/ 3517641 h 3956180"/>
              <a:gd name="connsiteX101" fmla="*/ 5365102 w 5449077"/>
              <a:gd name="connsiteY101" fmla="*/ 3554963 h 3956180"/>
              <a:gd name="connsiteX102" fmla="*/ 5402424 w 5449077"/>
              <a:gd name="connsiteY102" fmla="*/ 3629608 h 3956180"/>
              <a:gd name="connsiteX103" fmla="*/ 5421086 w 5449077"/>
              <a:gd name="connsiteY103" fmla="*/ 3694923 h 3956180"/>
              <a:gd name="connsiteX104" fmla="*/ 5439747 w 5449077"/>
              <a:gd name="connsiteY104" fmla="*/ 3760237 h 3956180"/>
              <a:gd name="connsiteX105" fmla="*/ 5449077 w 5449077"/>
              <a:gd name="connsiteY105" fmla="*/ 3956180 h 3956180"/>
              <a:gd name="connsiteX106" fmla="*/ 149290 w 5449077"/>
              <a:gd name="connsiteY106" fmla="*/ 3956180 h 3956180"/>
              <a:gd name="connsiteX107" fmla="*/ 0 w 5449077"/>
              <a:gd name="connsiteY107" fmla="*/ 3676261 h 3956180"/>
              <a:gd name="connsiteX108" fmla="*/ 37322 w 5449077"/>
              <a:gd name="connsiteY108" fmla="*/ 0 h 395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49077" h="3956180">
                <a:moveTo>
                  <a:pt x="37322" y="0"/>
                </a:moveTo>
                <a:lnTo>
                  <a:pt x="37322" y="0"/>
                </a:lnTo>
                <a:cubicBezTo>
                  <a:pt x="62204" y="15551"/>
                  <a:pt x="85723" y="33531"/>
                  <a:pt x="111967" y="46653"/>
                </a:cubicBezTo>
                <a:cubicBezTo>
                  <a:pt x="129561" y="55450"/>
                  <a:pt x="167951" y="65314"/>
                  <a:pt x="167951" y="65314"/>
                </a:cubicBezTo>
                <a:lnTo>
                  <a:pt x="223935" y="102637"/>
                </a:lnTo>
                <a:cubicBezTo>
                  <a:pt x="233265" y="108857"/>
                  <a:pt x="241896" y="116283"/>
                  <a:pt x="251926" y="121298"/>
                </a:cubicBezTo>
                <a:lnTo>
                  <a:pt x="289249" y="139959"/>
                </a:lnTo>
                <a:lnTo>
                  <a:pt x="335902" y="186612"/>
                </a:lnTo>
                <a:lnTo>
                  <a:pt x="354563" y="205274"/>
                </a:lnTo>
                <a:cubicBezTo>
                  <a:pt x="357673" y="233266"/>
                  <a:pt x="363894" y="261085"/>
                  <a:pt x="363894" y="289249"/>
                </a:cubicBezTo>
                <a:cubicBezTo>
                  <a:pt x="363894" y="505361"/>
                  <a:pt x="372632" y="459563"/>
                  <a:pt x="345233" y="569168"/>
                </a:cubicBezTo>
                <a:cubicBezTo>
                  <a:pt x="348343" y="628262"/>
                  <a:pt x="347513" y="687695"/>
                  <a:pt x="354563" y="746449"/>
                </a:cubicBezTo>
                <a:cubicBezTo>
                  <a:pt x="356907" y="765980"/>
                  <a:pt x="359314" y="788524"/>
                  <a:pt x="373224" y="802433"/>
                </a:cubicBezTo>
                <a:cubicBezTo>
                  <a:pt x="405796" y="835003"/>
                  <a:pt x="383540" y="818312"/>
                  <a:pt x="447869" y="839755"/>
                </a:cubicBezTo>
                <a:lnTo>
                  <a:pt x="475861" y="849086"/>
                </a:lnTo>
                <a:cubicBezTo>
                  <a:pt x="485192" y="852196"/>
                  <a:pt x="494311" y="856032"/>
                  <a:pt x="503853" y="858417"/>
                </a:cubicBezTo>
                <a:cubicBezTo>
                  <a:pt x="516294" y="861527"/>
                  <a:pt x="528501" y="865797"/>
                  <a:pt x="541175" y="867747"/>
                </a:cubicBezTo>
                <a:cubicBezTo>
                  <a:pt x="569012" y="872030"/>
                  <a:pt x="597016" y="875799"/>
                  <a:pt x="625151" y="877078"/>
                </a:cubicBezTo>
                <a:cubicBezTo>
                  <a:pt x="733940" y="882023"/>
                  <a:pt x="842865" y="883298"/>
                  <a:pt x="951722" y="886408"/>
                </a:cubicBezTo>
                <a:cubicBezTo>
                  <a:pt x="970383" y="892629"/>
                  <a:pt x="991339" y="894159"/>
                  <a:pt x="1007706" y="905070"/>
                </a:cubicBezTo>
                <a:cubicBezTo>
                  <a:pt x="1043882" y="929187"/>
                  <a:pt x="1025059" y="920185"/>
                  <a:pt x="1063690" y="933061"/>
                </a:cubicBezTo>
                <a:cubicBezTo>
                  <a:pt x="1082189" y="951561"/>
                  <a:pt x="1103424" y="977676"/>
                  <a:pt x="1129004" y="989045"/>
                </a:cubicBezTo>
                <a:cubicBezTo>
                  <a:pt x="1146979" y="997034"/>
                  <a:pt x="1184988" y="1007706"/>
                  <a:pt x="1184988" y="1007706"/>
                </a:cubicBezTo>
                <a:cubicBezTo>
                  <a:pt x="1259635" y="1057474"/>
                  <a:pt x="1169433" y="992152"/>
                  <a:pt x="1231641" y="1054359"/>
                </a:cubicBezTo>
                <a:cubicBezTo>
                  <a:pt x="1239571" y="1062289"/>
                  <a:pt x="1250302" y="1066800"/>
                  <a:pt x="1259633" y="1073021"/>
                </a:cubicBezTo>
                <a:cubicBezTo>
                  <a:pt x="1269069" y="1087175"/>
                  <a:pt x="1287624" y="1109687"/>
                  <a:pt x="1287624" y="1129004"/>
                </a:cubicBezTo>
                <a:cubicBezTo>
                  <a:pt x="1287624" y="1187857"/>
                  <a:pt x="1276990" y="1207561"/>
                  <a:pt x="1259633" y="1259633"/>
                </a:cubicBezTo>
                <a:cubicBezTo>
                  <a:pt x="1256523" y="1268964"/>
                  <a:pt x="1255758" y="1279441"/>
                  <a:pt x="1250302" y="1287625"/>
                </a:cubicBezTo>
                <a:lnTo>
                  <a:pt x="1231641" y="1315617"/>
                </a:lnTo>
                <a:cubicBezTo>
                  <a:pt x="1217698" y="1371387"/>
                  <a:pt x="1217846" y="1351709"/>
                  <a:pt x="1231641" y="1427584"/>
                </a:cubicBezTo>
                <a:cubicBezTo>
                  <a:pt x="1233400" y="1437261"/>
                  <a:pt x="1235515" y="1447392"/>
                  <a:pt x="1240971" y="1455576"/>
                </a:cubicBezTo>
                <a:cubicBezTo>
                  <a:pt x="1256813" y="1479339"/>
                  <a:pt x="1275048" y="1486581"/>
                  <a:pt x="1296955" y="1502229"/>
                </a:cubicBezTo>
                <a:cubicBezTo>
                  <a:pt x="1301737" y="1505645"/>
                  <a:pt x="1351272" y="1544169"/>
                  <a:pt x="1362269" y="1548882"/>
                </a:cubicBezTo>
                <a:cubicBezTo>
                  <a:pt x="1374056" y="1553933"/>
                  <a:pt x="1387151" y="1555102"/>
                  <a:pt x="1399592" y="1558212"/>
                </a:cubicBezTo>
                <a:cubicBezTo>
                  <a:pt x="1445525" y="1550557"/>
                  <a:pt x="1465626" y="1540987"/>
                  <a:pt x="1511559" y="1558212"/>
                </a:cubicBezTo>
                <a:cubicBezTo>
                  <a:pt x="1519796" y="1561301"/>
                  <a:pt x="1524942" y="1569836"/>
                  <a:pt x="1530220" y="1576874"/>
                </a:cubicBezTo>
                <a:cubicBezTo>
                  <a:pt x="1543677" y="1594816"/>
                  <a:pt x="1551684" y="1616998"/>
                  <a:pt x="1567543" y="1632857"/>
                </a:cubicBezTo>
                <a:cubicBezTo>
                  <a:pt x="1573763" y="1639078"/>
                  <a:pt x="1580709" y="1644650"/>
                  <a:pt x="1586204" y="1651519"/>
                </a:cubicBezTo>
                <a:cubicBezTo>
                  <a:pt x="1593209" y="1660275"/>
                  <a:pt x="1596936" y="1671581"/>
                  <a:pt x="1604865" y="1679510"/>
                </a:cubicBezTo>
                <a:cubicBezTo>
                  <a:pt x="1612795" y="1687440"/>
                  <a:pt x="1623526" y="1691951"/>
                  <a:pt x="1632857" y="1698172"/>
                </a:cubicBezTo>
                <a:lnTo>
                  <a:pt x="1670179" y="1754155"/>
                </a:lnTo>
                <a:cubicBezTo>
                  <a:pt x="1676400" y="1763486"/>
                  <a:pt x="1681956" y="1773295"/>
                  <a:pt x="1688841" y="1782147"/>
                </a:cubicBezTo>
                <a:lnTo>
                  <a:pt x="1754155" y="1866123"/>
                </a:lnTo>
                <a:cubicBezTo>
                  <a:pt x="1763637" y="1878449"/>
                  <a:pt x="1773521" y="1890506"/>
                  <a:pt x="1782147" y="1903445"/>
                </a:cubicBezTo>
                <a:cubicBezTo>
                  <a:pt x="1788367" y="1912776"/>
                  <a:pt x="1792051" y="1924432"/>
                  <a:pt x="1800808" y="1931437"/>
                </a:cubicBezTo>
                <a:cubicBezTo>
                  <a:pt x="1808488" y="1937581"/>
                  <a:pt x="1818982" y="1940190"/>
                  <a:pt x="1828800" y="1940768"/>
                </a:cubicBezTo>
                <a:cubicBezTo>
                  <a:pt x="1925100" y="1946433"/>
                  <a:pt x="2021633" y="1946988"/>
                  <a:pt x="2118049" y="1950098"/>
                </a:cubicBezTo>
                <a:lnTo>
                  <a:pt x="2174033" y="1959429"/>
                </a:lnTo>
                <a:cubicBezTo>
                  <a:pt x="2195770" y="1962773"/>
                  <a:pt x="2218011" y="1963425"/>
                  <a:pt x="2239347" y="1968759"/>
                </a:cubicBezTo>
                <a:cubicBezTo>
                  <a:pt x="2255596" y="1972821"/>
                  <a:pt x="2270317" y="1981540"/>
                  <a:pt x="2286000" y="1987421"/>
                </a:cubicBezTo>
                <a:cubicBezTo>
                  <a:pt x="2295209" y="1990874"/>
                  <a:pt x="2304952" y="1992877"/>
                  <a:pt x="2313992" y="1996751"/>
                </a:cubicBezTo>
                <a:cubicBezTo>
                  <a:pt x="2336177" y="2006259"/>
                  <a:pt x="2380273" y="2030765"/>
                  <a:pt x="2397967" y="2043404"/>
                </a:cubicBezTo>
                <a:cubicBezTo>
                  <a:pt x="2405125" y="2048517"/>
                  <a:pt x="2409085" y="2057540"/>
                  <a:pt x="2416628" y="2062066"/>
                </a:cubicBezTo>
                <a:cubicBezTo>
                  <a:pt x="2425062" y="2067126"/>
                  <a:pt x="2435823" y="2066998"/>
                  <a:pt x="2444620" y="2071396"/>
                </a:cubicBezTo>
                <a:cubicBezTo>
                  <a:pt x="2460841" y="2079506"/>
                  <a:pt x="2476183" y="2089328"/>
                  <a:pt x="2491273" y="2099388"/>
                </a:cubicBezTo>
                <a:cubicBezTo>
                  <a:pt x="2515857" y="2115777"/>
                  <a:pt x="2537367" y="2132947"/>
                  <a:pt x="2556588" y="2155372"/>
                </a:cubicBezTo>
                <a:cubicBezTo>
                  <a:pt x="2566708" y="2167179"/>
                  <a:pt x="2574459" y="2180887"/>
                  <a:pt x="2584579" y="2192694"/>
                </a:cubicBezTo>
                <a:cubicBezTo>
                  <a:pt x="2622872" y="2237369"/>
                  <a:pt x="2632211" y="2222644"/>
                  <a:pt x="2668555" y="2295331"/>
                </a:cubicBezTo>
                <a:cubicBezTo>
                  <a:pt x="2682416" y="2323052"/>
                  <a:pt x="2687414" y="2336907"/>
                  <a:pt x="2705877" y="2360645"/>
                </a:cubicBezTo>
                <a:cubicBezTo>
                  <a:pt x="2720790" y="2379820"/>
                  <a:pt x="2733561" y="2401454"/>
                  <a:pt x="2752530" y="2416629"/>
                </a:cubicBezTo>
                <a:cubicBezTo>
                  <a:pt x="2760496" y="2423001"/>
                  <a:pt x="2811374" y="2439354"/>
                  <a:pt x="2827175" y="2444621"/>
                </a:cubicBezTo>
                <a:cubicBezTo>
                  <a:pt x="2848947" y="2441511"/>
                  <a:pt x="2872819" y="2445126"/>
                  <a:pt x="2892490" y="2435290"/>
                </a:cubicBezTo>
                <a:cubicBezTo>
                  <a:pt x="2901287" y="2430891"/>
                  <a:pt x="2892176" y="2409227"/>
                  <a:pt x="2901820" y="2407298"/>
                </a:cubicBezTo>
                <a:cubicBezTo>
                  <a:pt x="2929437" y="2401775"/>
                  <a:pt x="2957804" y="2413519"/>
                  <a:pt x="2985796" y="2416629"/>
                </a:cubicBezTo>
                <a:cubicBezTo>
                  <a:pt x="3028897" y="2430995"/>
                  <a:pt x="3016921" y="2428857"/>
                  <a:pt x="3079102" y="2435290"/>
                </a:cubicBezTo>
                <a:cubicBezTo>
                  <a:pt x="3147444" y="2442360"/>
                  <a:pt x="3284375" y="2453951"/>
                  <a:pt x="3284375" y="2453951"/>
                </a:cubicBezTo>
                <a:cubicBezTo>
                  <a:pt x="3293706" y="2457061"/>
                  <a:pt x="3303570" y="2458883"/>
                  <a:pt x="3312367" y="2463282"/>
                </a:cubicBezTo>
                <a:cubicBezTo>
                  <a:pt x="3345363" y="2479780"/>
                  <a:pt x="3339460" y="2485171"/>
                  <a:pt x="3368351" y="2509935"/>
                </a:cubicBezTo>
                <a:cubicBezTo>
                  <a:pt x="3380158" y="2520055"/>
                  <a:pt x="3392887" y="2529075"/>
                  <a:pt x="3405673" y="2537927"/>
                </a:cubicBezTo>
                <a:cubicBezTo>
                  <a:pt x="3433333" y="2557076"/>
                  <a:pt x="3461657" y="2575249"/>
                  <a:pt x="3489649" y="2593910"/>
                </a:cubicBezTo>
                <a:cubicBezTo>
                  <a:pt x="3511794" y="2608673"/>
                  <a:pt x="3534720" y="2623212"/>
                  <a:pt x="3554963" y="2640563"/>
                </a:cubicBezTo>
                <a:cubicBezTo>
                  <a:pt x="3564982" y="2649151"/>
                  <a:pt x="3572936" y="2659967"/>
                  <a:pt x="3582955" y="2668555"/>
                </a:cubicBezTo>
                <a:cubicBezTo>
                  <a:pt x="3588875" y="2673629"/>
                  <a:pt x="3636451" y="2709299"/>
                  <a:pt x="3648269" y="2715208"/>
                </a:cubicBezTo>
                <a:cubicBezTo>
                  <a:pt x="3657066" y="2719607"/>
                  <a:pt x="3667583" y="2719911"/>
                  <a:pt x="3676261" y="2724539"/>
                </a:cubicBezTo>
                <a:cubicBezTo>
                  <a:pt x="3714386" y="2744872"/>
                  <a:pt x="3747237" y="2776190"/>
                  <a:pt x="3788228" y="2789853"/>
                </a:cubicBezTo>
                <a:lnTo>
                  <a:pt x="3844212" y="2808514"/>
                </a:lnTo>
                <a:cubicBezTo>
                  <a:pt x="3853543" y="2811624"/>
                  <a:pt x="3862662" y="2815459"/>
                  <a:pt x="3872204" y="2817845"/>
                </a:cubicBezTo>
                <a:lnTo>
                  <a:pt x="3909526" y="2827176"/>
                </a:lnTo>
                <a:cubicBezTo>
                  <a:pt x="3956179" y="2824066"/>
                  <a:pt x="4002986" y="2822740"/>
                  <a:pt x="4049486" y="2817845"/>
                </a:cubicBezTo>
                <a:cubicBezTo>
                  <a:pt x="4090828" y="2813493"/>
                  <a:pt x="4090873" y="2801468"/>
                  <a:pt x="4133461" y="2789853"/>
                </a:cubicBezTo>
                <a:cubicBezTo>
                  <a:pt x="4151713" y="2784875"/>
                  <a:pt x="4170784" y="2783633"/>
                  <a:pt x="4189445" y="2780523"/>
                </a:cubicBezTo>
                <a:cubicBezTo>
                  <a:pt x="4204996" y="2774302"/>
                  <a:pt x="4219398" y="2763146"/>
                  <a:pt x="4236098" y="2761861"/>
                </a:cubicBezTo>
                <a:cubicBezTo>
                  <a:pt x="4258017" y="2760175"/>
                  <a:pt x="4319888" y="2771558"/>
                  <a:pt x="4348065" y="2780523"/>
                </a:cubicBezTo>
                <a:cubicBezTo>
                  <a:pt x="4404299" y="2798416"/>
                  <a:pt x="4463234" y="2810115"/>
                  <a:pt x="4516016" y="2836506"/>
                </a:cubicBezTo>
                <a:cubicBezTo>
                  <a:pt x="4528457" y="2842727"/>
                  <a:pt x="4540424" y="2850002"/>
                  <a:pt x="4553339" y="2855168"/>
                </a:cubicBezTo>
                <a:cubicBezTo>
                  <a:pt x="4571602" y="2862474"/>
                  <a:pt x="4591165" y="2866263"/>
                  <a:pt x="4609322" y="2873829"/>
                </a:cubicBezTo>
                <a:cubicBezTo>
                  <a:pt x="4628581" y="2881854"/>
                  <a:pt x="4646047" y="2893796"/>
                  <a:pt x="4665306" y="2901821"/>
                </a:cubicBezTo>
                <a:cubicBezTo>
                  <a:pt x="4709017" y="2920034"/>
                  <a:pt x="4724026" y="2921029"/>
                  <a:pt x="4767943" y="2929812"/>
                </a:cubicBezTo>
                <a:cubicBezTo>
                  <a:pt x="4792825" y="2942253"/>
                  <a:pt x="4822918" y="2947464"/>
                  <a:pt x="4842588" y="2967135"/>
                </a:cubicBezTo>
                <a:cubicBezTo>
                  <a:pt x="4879647" y="3004195"/>
                  <a:pt x="4857778" y="2991927"/>
                  <a:pt x="4907902" y="3004457"/>
                </a:cubicBezTo>
                <a:cubicBezTo>
                  <a:pt x="4941162" y="3037719"/>
                  <a:pt x="4911163" y="3011653"/>
                  <a:pt x="4963886" y="3041780"/>
                </a:cubicBezTo>
                <a:cubicBezTo>
                  <a:pt x="5056205" y="3094533"/>
                  <a:pt x="4916411" y="3022709"/>
                  <a:pt x="5029200" y="3079102"/>
                </a:cubicBezTo>
                <a:cubicBezTo>
                  <a:pt x="5026090" y="3069771"/>
                  <a:pt x="5010268" y="3053244"/>
                  <a:pt x="5019869" y="3051110"/>
                </a:cubicBezTo>
                <a:cubicBezTo>
                  <a:pt x="5057612" y="3042723"/>
                  <a:pt x="5149382" y="3069493"/>
                  <a:pt x="5187820" y="3079102"/>
                </a:cubicBezTo>
                <a:cubicBezTo>
                  <a:pt x="5205262" y="3131427"/>
                  <a:pt x="5194764" y="3097547"/>
                  <a:pt x="5215812" y="3181739"/>
                </a:cubicBezTo>
                <a:cubicBezTo>
                  <a:pt x="5220544" y="3200668"/>
                  <a:pt x="5226445" y="3228320"/>
                  <a:pt x="5234473" y="3247053"/>
                </a:cubicBezTo>
                <a:cubicBezTo>
                  <a:pt x="5239952" y="3259838"/>
                  <a:pt x="5247656" y="3271591"/>
                  <a:pt x="5253135" y="3284376"/>
                </a:cubicBezTo>
                <a:cubicBezTo>
                  <a:pt x="5275567" y="3336719"/>
                  <a:pt x="5245757" y="3287795"/>
                  <a:pt x="5281126" y="3349690"/>
                </a:cubicBezTo>
                <a:cubicBezTo>
                  <a:pt x="5286690" y="3359427"/>
                  <a:pt x="5295148" y="3367473"/>
                  <a:pt x="5299788" y="3377682"/>
                </a:cubicBezTo>
                <a:cubicBezTo>
                  <a:pt x="5310784" y="3401874"/>
                  <a:pt x="5317910" y="3427654"/>
                  <a:pt x="5327779" y="3452327"/>
                </a:cubicBezTo>
                <a:cubicBezTo>
                  <a:pt x="5336576" y="3474319"/>
                  <a:pt x="5347676" y="3495381"/>
                  <a:pt x="5355771" y="3517641"/>
                </a:cubicBezTo>
                <a:cubicBezTo>
                  <a:pt x="5360153" y="3529692"/>
                  <a:pt x="5361047" y="3542797"/>
                  <a:pt x="5365102" y="3554963"/>
                </a:cubicBezTo>
                <a:cubicBezTo>
                  <a:pt x="5397391" y="3651830"/>
                  <a:pt x="5368136" y="3561034"/>
                  <a:pt x="5402424" y="3629608"/>
                </a:cubicBezTo>
                <a:cubicBezTo>
                  <a:pt x="5409882" y="3644523"/>
                  <a:pt x="5417100" y="3680971"/>
                  <a:pt x="5421086" y="3694923"/>
                </a:cubicBezTo>
                <a:cubicBezTo>
                  <a:pt x="5447858" y="3788625"/>
                  <a:pt x="5410576" y="3643555"/>
                  <a:pt x="5439747" y="3760237"/>
                </a:cubicBezTo>
                <a:lnTo>
                  <a:pt x="5449077" y="3956180"/>
                </a:lnTo>
                <a:lnTo>
                  <a:pt x="149290" y="3956180"/>
                </a:lnTo>
                <a:lnTo>
                  <a:pt x="0" y="3676261"/>
                </a:lnTo>
                <a:lnTo>
                  <a:pt x="37322" y="0"/>
                </a:lnTo>
                <a:close/>
              </a:path>
            </a:pathLst>
          </a:custGeom>
          <a:solidFill>
            <a:srgbClr val="B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p:cNvSpPr txBox="1"/>
          <p:nvPr/>
        </p:nvSpPr>
        <p:spPr>
          <a:xfrm>
            <a:off x="183785" y="5524764"/>
            <a:ext cx="4949030" cy="1323439"/>
          </a:xfrm>
          <a:prstGeom prst="rect">
            <a:avLst/>
          </a:prstGeom>
          <a:noFill/>
        </p:spPr>
        <p:txBody>
          <a:bodyPr wrap="square" rtlCol="0">
            <a:spAutoFit/>
          </a:bodyPr>
          <a:lstStyle/>
          <a:p>
            <a:r>
              <a:rPr lang="fi-FI" sz="2000" dirty="0"/>
              <a:t>Kuka kuuntelee köyhää -verkosto</a:t>
            </a:r>
          </a:p>
          <a:p>
            <a:r>
              <a:rPr lang="fi-FI" sz="2000" dirty="0"/>
              <a:t>Suomen köyhyyden ja syrjäytymisen vastainen verkosto EAPN Fin</a:t>
            </a:r>
          </a:p>
          <a:p>
            <a:r>
              <a:rPr lang="fi-FI" sz="2000" dirty="0"/>
              <a:t>THL</a:t>
            </a:r>
          </a:p>
        </p:txBody>
      </p:sp>
      <p:sp>
        <p:nvSpPr>
          <p:cNvPr id="36" name="Tekstiruutu 35"/>
          <p:cNvSpPr txBox="1"/>
          <p:nvPr/>
        </p:nvSpPr>
        <p:spPr>
          <a:xfrm>
            <a:off x="1729017" y="3282495"/>
            <a:ext cx="3568763" cy="1323439"/>
          </a:xfrm>
          <a:prstGeom prst="rect">
            <a:avLst/>
          </a:prstGeom>
          <a:noFill/>
        </p:spPr>
        <p:txBody>
          <a:bodyPr wrap="square" rtlCol="0">
            <a:spAutoFit/>
          </a:bodyPr>
          <a:lstStyle/>
          <a:p>
            <a:r>
              <a:rPr lang="fi-FI" sz="2000" dirty="0"/>
              <a:t>Tiukassa rahatilanteessa olevat nuoret, aikuiset, perheet ja ikäihmiset = Kaikukortin kohderyhmä</a:t>
            </a:r>
          </a:p>
        </p:txBody>
      </p:sp>
      <p:sp>
        <p:nvSpPr>
          <p:cNvPr id="37" name="Ellipsi 36"/>
          <p:cNvSpPr/>
          <p:nvPr/>
        </p:nvSpPr>
        <p:spPr>
          <a:xfrm>
            <a:off x="3355415" y="2616024"/>
            <a:ext cx="261257" cy="245730"/>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p:cNvSpPr/>
          <p:nvPr/>
        </p:nvSpPr>
        <p:spPr>
          <a:xfrm>
            <a:off x="3712969" y="4552130"/>
            <a:ext cx="261257" cy="279918"/>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p:cNvSpPr/>
          <p:nvPr/>
        </p:nvSpPr>
        <p:spPr>
          <a:xfrm>
            <a:off x="3052772" y="3026557"/>
            <a:ext cx="225490" cy="219305"/>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Ellipsi 39"/>
          <p:cNvSpPr/>
          <p:nvPr/>
        </p:nvSpPr>
        <p:spPr>
          <a:xfrm>
            <a:off x="4638058" y="3992337"/>
            <a:ext cx="261257" cy="161529"/>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Ellipsi 40"/>
          <p:cNvSpPr/>
          <p:nvPr/>
        </p:nvSpPr>
        <p:spPr>
          <a:xfrm>
            <a:off x="3018196" y="2802407"/>
            <a:ext cx="225490" cy="219305"/>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Ellipsi 41"/>
          <p:cNvSpPr/>
          <p:nvPr/>
        </p:nvSpPr>
        <p:spPr>
          <a:xfrm>
            <a:off x="2610791" y="2921709"/>
            <a:ext cx="167783" cy="179433"/>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Ellipsi 42"/>
          <p:cNvSpPr/>
          <p:nvPr/>
        </p:nvSpPr>
        <p:spPr>
          <a:xfrm>
            <a:off x="2865128" y="3101142"/>
            <a:ext cx="128108" cy="122865"/>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Tekstiruutu 43"/>
          <p:cNvSpPr txBox="1"/>
          <p:nvPr/>
        </p:nvSpPr>
        <p:spPr>
          <a:xfrm rot="1164600">
            <a:off x="2381" y="4684180"/>
            <a:ext cx="4106494" cy="830997"/>
          </a:xfrm>
          <a:prstGeom prst="rect">
            <a:avLst/>
          </a:prstGeom>
          <a:noFill/>
        </p:spPr>
        <p:txBody>
          <a:bodyPr wrap="square" rtlCol="0">
            <a:spAutoFit/>
          </a:bodyPr>
          <a:lstStyle/>
          <a:p>
            <a:r>
              <a:rPr lang="fi-FI" sz="2400" dirty="0"/>
              <a:t>Köyhyyden ja osallisuuden  asiantuntijat</a:t>
            </a:r>
          </a:p>
        </p:txBody>
      </p:sp>
      <p:sp>
        <p:nvSpPr>
          <p:cNvPr id="45" name="Ellipsi 44"/>
          <p:cNvSpPr/>
          <p:nvPr/>
        </p:nvSpPr>
        <p:spPr>
          <a:xfrm>
            <a:off x="4036106" y="3116875"/>
            <a:ext cx="167783" cy="179433"/>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p:cNvSpPr/>
          <p:nvPr/>
        </p:nvSpPr>
        <p:spPr>
          <a:xfrm>
            <a:off x="2398338" y="3087386"/>
            <a:ext cx="167783" cy="179433"/>
          </a:xfrm>
          <a:prstGeom prst="ellipse">
            <a:avLst/>
          </a:prstGeom>
          <a:solidFill>
            <a:srgbClr val="CD4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869" y="1662391"/>
            <a:ext cx="1591346" cy="655260"/>
          </a:xfrm>
          <a:prstGeom prst="rect">
            <a:avLst/>
          </a:prstGeom>
        </p:spPr>
      </p:pic>
      <p:sp>
        <p:nvSpPr>
          <p:cNvPr id="3" name="Tekstiruutu 2">
            <a:extLst>
              <a:ext uri="{FF2B5EF4-FFF2-40B4-BE49-F238E27FC236}">
                <a16:creationId xmlns:a16="http://schemas.microsoft.com/office/drawing/2014/main" id="{81174145-77E4-4DAF-A158-03B8B6D5A848}"/>
              </a:ext>
            </a:extLst>
          </p:cNvPr>
          <p:cNvSpPr txBox="1"/>
          <p:nvPr/>
        </p:nvSpPr>
        <p:spPr>
          <a:xfrm>
            <a:off x="4306671" y="2266650"/>
            <a:ext cx="3235767" cy="646331"/>
          </a:xfrm>
          <a:prstGeom prst="rect">
            <a:avLst/>
          </a:prstGeom>
          <a:noFill/>
        </p:spPr>
        <p:txBody>
          <a:bodyPr wrap="square" rtlCol="0">
            <a:spAutoFit/>
          </a:bodyPr>
          <a:lstStyle/>
          <a:p>
            <a:r>
              <a:rPr lang="fi-FI" sz="3600" dirty="0">
                <a:solidFill>
                  <a:srgbClr val="EF4321"/>
                </a:solidFill>
              </a:rPr>
              <a:t>Kaikukeskus</a:t>
            </a:r>
          </a:p>
        </p:txBody>
      </p:sp>
      <p:pic>
        <p:nvPicPr>
          <p:cNvPr id="22" name="Kuva 21" descr="Kuva, joka sisältää kohteen teksti, clipart-kuva&#10;&#10;Kuvaus luotu automaattisesti">
            <a:extLst>
              <a:ext uri="{FF2B5EF4-FFF2-40B4-BE49-F238E27FC236}">
                <a16:creationId xmlns:a16="http://schemas.microsoft.com/office/drawing/2014/main" id="{92E01EAF-3CDC-4FB7-ABF6-7DA808EFB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574" y="2883616"/>
            <a:ext cx="2298473" cy="588756"/>
          </a:xfrm>
          <a:prstGeom prst="rect">
            <a:avLst/>
          </a:prstGeom>
        </p:spPr>
      </p:pic>
      <p:sp>
        <p:nvSpPr>
          <p:cNvPr id="23" name="Kaari 22">
            <a:extLst>
              <a:ext uri="{FF2B5EF4-FFF2-40B4-BE49-F238E27FC236}">
                <a16:creationId xmlns:a16="http://schemas.microsoft.com/office/drawing/2014/main" id="{93902111-E669-48B3-8BFE-CD3F36C85741}"/>
              </a:ext>
            </a:extLst>
          </p:cNvPr>
          <p:cNvSpPr/>
          <p:nvPr/>
        </p:nvSpPr>
        <p:spPr>
          <a:xfrm>
            <a:off x="4204011" y="1865755"/>
            <a:ext cx="1243231" cy="987638"/>
          </a:xfrm>
          <a:prstGeom prst="arc">
            <a:avLst>
              <a:gd name="adj1" fmla="val 14988232"/>
              <a:gd name="adj2" fmla="val 0"/>
            </a:avLst>
          </a:prstGeom>
          <a:ln w="44450">
            <a:solidFill>
              <a:srgbClr val="EF43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7" name="Vapaamuotoinen: Muoto 26">
            <a:extLst>
              <a:ext uri="{FF2B5EF4-FFF2-40B4-BE49-F238E27FC236}">
                <a16:creationId xmlns:a16="http://schemas.microsoft.com/office/drawing/2014/main" id="{C6C31E49-F869-4401-9EF4-14A574E479DC}"/>
              </a:ext>
            </a:extLst>
          </p:cNvPr>
          <p:cNvSpPr/>
          <p:nvPr/>
        </p:nvSpPr>
        <p:spPr>
          <a:xfrm>
            <a:off x="-186613" y="-152400"/>
            <a:ext cx="3558505" cy="3632146"/>
          </a:xfrm>
          <a:custGeom>
            <a:avLst/>
            <a:gdLst>
              <a:gd name="connsiteX0" fmla="*/ 63500 w 2418674"/>
              <a:gd name="connsiteY0" fmla="*/ 152400 h 2717800"/>
              <a:gd name="connsiteX1" fmla="*/ 63500 w 2418674"/>
              <a:gd name="connsiteY1" fmla="*/ 152400 h 2717800"/>
              <a:gd name="connsiteX2" fmla="*/ 139700 w 2418674"/>
              <a:gd name="connsiteY2" fmla="*/ 495300 h 2717800"/>
              <a:gd name="connsiteX3" fmla="*/ 139700 w 2418674"/>
              <a:gd name="connsiteY3" fmla="*/ 1587500 h 2717800"/>
              <a:gd name="connsiteX4" fmla="*/ 88900 w 2418674"/>
              <a:gd name="connsiteY4" fmla="*/ 1828800 h 2717800"/>
              <a:gd name="connsiteX5" fmla="*/ 38100 w 2418674"/>
              <a:gd name="connsiteY5" fmla="*/ 1968500 h 2717800"/>
              <a:gd name="connsiteX6" fmla="*/ 0 w 2418674"/>
              <a:gd name="connsiteY6" fmla="*/ 2159000 h 2717800"/>
              <a:gd name="connsiteX7" fmla="*/ 25400 w 2418674"/>
              <a:gd name="connsiteY7" fmla="*/ 2425700 h 2717800"/>
              <a:gd name="connsiteX8" fmla="*/ 76200 w 2418674"/>
              <a:gd name="connsiteY8" fmla="*/ 2527300 h 2717800"/>
              <a:gd name="connsiteX9" fmla="*/ 139700 w 2418674"/>
              <a:gd name="connsiteY9" fmla="*/ 2641600 h 2717800"/>
              <a:gd name="connsiteX10" fmla="*/ 165100 w 2418674"/>
              <a:gd name="connsiteY10" fmla="*/ 2679700 h 2717800"/>
              <a:gd name="connsiteX11" fmla="*/ 215900 w 2418674"/>
              <a:gd name="connsiteY11" fmla="*/ 2692400 h 2717800"/>
              <a:gd name="connsiteX12" fmla="*/ 393700 w 2418674"/>
              <a:gd name="connsiteY12" fmla="*/ 2717800 h 2717800"/>
              <a:gd name="connsiteX13" fmla="*/ 482600 w 2418674"/>
              <a:gd name="connsiteY13" fmla="*/ 2692400 h 2717800"/>
              <a:gd name="connsiteX14" fmla="*/ 596900 w 2418674"/>
              <a:gd name="connsiteY14" fmla="*/ 2603500 h 2717800"/>
              <a:gd name="connsiteX15" fmla="*/ 635000 w 2418674"/>
              <a:gd name="connsiteY15" fmla="*/ 2540000 h 2717800"/>
              <a:gd name="connsiteX16" fmla="*/ 685800 w 2418674"/>
              <a:gd name="connsiteY16" fmla="*/ 2476500 h 2717800"/>
              <a:gd name="connsiteX17" fmla="*/ 711200 w 2418674"/>
              <a:gd name="connsiteY17" fmla="*/ 2400300 h 2717800"/>
              <a:gd name="connsiteX18" fmla="*/ 863600 w 2418674"/>
              <a:gd name="connsiteY18" fmla="*/ 2159000 h 2717800"/>
              <a:gd name="connsiteX19" fmla="*/ 876300 w 2418674"/>
              <a:gd name="connsiteY19" fmla="*/ 2108200 h 2717800"/>
              <a:gd name="connsiteX20" fmla="*/ 1003300 w 2418674"/>
              <a:gd name="connsiteY20" fmla="*/ 2133600 h 2717800"/>
              <a:gd name="connsiteX21" fmla="*/ 1117600 w 2418674"/>
              <a:gd name="connsiteY21" fmla="*/ 2120900 h 2717800"/>
              <a:gd name="connsiteX22" fmla="*/ 1193800 w 2418674"/>
              <a:gd name="connsiteY22" fmla="*/ 2082800 h 2717800"/>
              <a:gd name="connsiteX23" fmla="*/ 1308100 w 2418674"/>
              <a:gd name="connsiteY23" fmla="*/ 2006600 h 2717800"/>
              <a:gd name="connsiteX24" fmla="*/ 1371600 w 2418674"/>
              <a:gd name="connsiteY24" fmla="*/ 1930400 h 2717800"/>
              <a:gd name="connsiteX25" fmla="*/ 1435100 w 2418674"/>
              <a:gd name="connsiteY25" fmla="*/ 1841500 h 2717800"/>
              <a:gd name="connsiteX26" fmla="*/ 1549400 w 2418674"/>
              <a:gd name="connsiteY26" fmla="*/ 1676400 h 2717800"/>
              <a:gd name="connsiteX27" fmla="*/ 1638300 w 2418674"/>
              <a:gd name="connsiteY27" fmla="*/ 1689100 h 2717800"/>
              <a:gd name="connsiteX28" fmla="*/ 1790700 w 2418674"/>
              <a:gd name="connsiteY28" fmla="*/ 1612900 h 2717800"/>
              <a:gd name="connsiteX29" fmla="*/ 1841500 w 2418674"/>
              <a:gd name="connsiteY29" fmla="*/ 1549400 h 2717800"/>
              <a:gd name="connsiteX30" fmla="*/ 1905000 w 2418674"/>
              <a:gd name="connsiteY30" fmla="*/ 1498600 h 2717800"/>
              <a:gd name="connsiteX31" fmla="*/ 1968500 w 2418674"/>
              <a:gd name="connsiteY31" fmla="*/ 1397000 h 2717800"/>
              <a:gd name="connsiteX32" fmla="*/ 2019300 w 2418674"/>
              <a:gd name="connsiteY32" fmla="*/ 1308100 h 2717800"/>
              <a:gd name="connsiteX33" fmla="*/ 2032000 w 2418674"/>
              <a:gd name="connsiteY33" fmla="*/ 1244600 h 2717800"/>
              <a:gd name="connsiteX34" fmla="*/ 2260600 w 2418674"/>
              <a:gd name="connsiteY34" fmla="*/ 1143000 h 2717800"/>
              <a:gd name="connsiteX35" fmla="*/ 2298700 w 2418674"/>
              <a:gd name="connsiteY35" fmla="*/ 1117600 h 2717800"/>
              <a:gd name="connsiteX36" fmla="*/ 2400300 w 2418674"/>
              <a:gd name="connsiteY36" fmla="*/ 1079500 h 2717800"/>
              <a:gd name="connsiteX37" fmla="*/ 2400300 w 2418674"/>
              <a:gd name="connsiteY37" fmla="*/ 800100 h 2717800"/>
              <a:gd name="connsiteX38" fmla="*/ 2336800 w 2418674"/>
              <a:gd name="connsiteY38" fmla="*/ 673100 h 2717800"/>
              <a:gd name="connsiteX39" fmla="*/ 2311400 w 2418674"/>
              <a:gd name="connsiteY39" fmla="*/ 609600 h 2717800"/>
              <a:gd name="connsiteX40" fmla="*/ 2273300 w 2418674"/>
              <a:gd name="connsiteY40" fmla="*/ 584200 h 2717800"/>
              <a:gd name="connsiteX41" fmla="*/ 2222500 w 2418674"/>
              <a:gd name="connsiteY41" fmla="*/ 533400 h 2717800"/>
              <a:gd name="connsiteX42" fmla="*/ 2197100 w 2418674"/>
              <a:gd name="connsiteY42" fmla="*/ 482600 h 2717800"/>
              <a:gd name="connsiteX43" fmla="*/ 2146300 w 2418674"/>
              <a:gd name="connsiteY43" fmla="*/ 431800 h 2717800"/>
              <a:gd name="connsiteX44" fmla="*/ 2032000 w 2418674"/>
              <a:gd name="connsiteY44" fmla="*/ 266700 h 2717800"/>
              <a:gd name="connsiteX45" fmla="*/ 1955800 w 2418674"/>
              <a:gd name="connsiteY45" fmla="*/ 139700 h 2717800"/>
              <a:gd name="connsiteX46" fmla="*/ 1905000 w 2418674"/>
              <a:gd name="connsiteY46" fmla="*/ 50800 h 2717800"/>
              <a:gd name="connsiteX47" fmla="*/ 1879600 w 2418674"/>
              <a:gd name="connsiteY47" fmla="*/ 12700 h 2717800"/>
              <a:gd name="connsiteX48" fmla="*/ 1803400 w 2418674"/>
              <a:gd name="connsiteY48" fmla="*/ 0 h 2717800"/>
              <a:gd name="connsiteX49" fmla="*/ 292100 w 2418674"/>
              <a:gd name="connsiteY49" fmla="*/ 12700 h 2717800"/>
              <a:gd name="connsiteX50" fmla="*/ 241300 w 2418674"/>
              <a:gd name="connsiteY50" fmla="*/ 25400 h 2717800"/>
              <a:gd name="connsiteX51" fmla="*/ 139700 w 2418674"/>
              <a:gd name="connsiteY51" fmla="*/ 88900 h 2717800"/>
              <a:gd name="connsiteX52" fmla="*/ 114300 w 2418674"/>
              <a:gd name="connsiteY52" fmla="*/ 127000 h 2717800"/>
              <a:gd name="connsiteX53" fmla="*/ 76200 w 2418674"/>
              <a:gd name="connsiteY53" fmla="*/ 139700 h 2717800"/>
              <a:gd name="connsiteX54" fmla="*/ 63500 w 2418674"/>
              <a:gd name="connsiteY54" fmla="*/ 1524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18674" h="2717800">
                <a:moveTo>
                  <a:pt x="63500" y="152400"/>
                </a:moveTo>
                <a:lnTo>
                  <a:pt x="63500" y="152400"/>
                </a:lnTo>
                <a:cubicBezTo>
                  <a:pt x="88900" y="266700"/>
                  <a:pt x="120833" y="379742"/>
                  <a:pt x="139700" y="495300"/>
                </a:cubicBezTo>
                <a:cubicBezTo>
                  <a:pt x="194224" y="829260"/>
                  <a:pt x="154737" y="1305556"/>
                  <a:pt x="139700" y="1587500"/>
                </a:cubicBezTo>
                <a:cubicBezTo>
                  <a:pt x="137636" y="1626207"/>
                  <a:pt x="103962" y="1781104"/>
                  <a:pt x="88900" y="1828800"/>
                </a:cubicBezTo>
                <a:cubicBezTo>
                  <a:pt x="73979" y="1876050"/>
                  <a:pt x="52338" y="1921040"/>
                  <a:pt x="38100" y="1968500"/>
                </a:cubicBezTo>
                <a:cubicBezTo>
                  <a:pt x="20670" y="2026599"/>
                  <a:pt x="10172" y="2097966"/>
                  <a:pt x="0" y="2159000"/>
                </a:cubicBezTo>
                <a:cubicBezTo>
                  <a:pt x="8467" y="2247900"/>
                  <a:pt x="7307" y="2338250"/>
                  <a:pt x="25400" y="2425700"/>
                </a:cubicBezTo>
                <a:cubicBezTo>
                  <a:pt x="33071" y="2462779"/>
                  <a:pt x="64226" y="2491379"/>
                  <a:pt x="76200" y="2527300"/>
                </a:cubicBezTo>
                <a:cubicBezTo>
                  <a:pt x="116726" y="2648878"/>
                  <a:pt x="76331" y="2565557"/>
                  <a:pt x="139700" y="2641600"/>
                </a:cubicBezTo>
                <a:cubicBezTo>
                  <a:pt x="149471" y="2653326"/>
                  <a:pt x="152400" y="2671233"/>
                  <a:pt x="165100" y="2679700"/>
                </a:cubicBezTo>
                <a:cubicBezTo>
                  <a:pt x="179623" y="2689382"/>
                  <a:pt x="199117" y="2687605"/>
                  <a:pt x="215900" y="2692400"/>
                </a:cubicBezTo>
                <a:cubicBezTo>
                  <a:pt x="318516" y="2721719"/>
                  <a:pt x="170264" y="2697488"/>
                  <a:pt x="393700" y="2717800"/>
                </a:cubicBezTo>
                <a:cubicBezTo>
                  <a:pt x="423333" y="2709333"/>
                  <a:pt x="455739" y="2707509"/>
                  <a:pt x="482600" y="2692400"/>
                </a:cubicBezTo>
                <a:cubicBezTo>
                  <a:pt x="524669" y="2668736"/>
                  <a:pt x="596900" y="2603500"/>
                  <a:pt x="596900" y="2603500"/>
                </a:cubicBezTo>
                <a:cubicBezTo>
                  <a:pt x="609600" y="2582333"/>
                  <a:pt x="620844" y="2560222"/>
                  <a:pt x="635000" y="2540000"/>
                </a:cubicBezTo>
                <a:cubicBezTo>
                  <a:pt x="650545" y="2517793"/>
                  <a:pt x="672820" y="2500297"/>
                  <a:pt x="685800" y="2476500"/>
                </a:cubicBezTo>
                <a:cubicBezTo>
                  <a:pt x="698621" y="2452995"/>
                  <a:pt x="699226" y="2424247"/>
                  <a:pt x="711200" y="2400300"/>
                </a:cubicBezTo>
                <a:cubicBezTo>
                  <a:pt x="787899" y="2246902"/>
                  <a:pt x="785387" y="2256766"/>
                  <a:pt x="863600" y="2159000"/>
                </a:cubicBezTo>
                <a:cubicBezTo>
                  <a:pt x="867833" y="2142067"/>
                  <a:pt x="859127" y="2111322"/>
                  <a:pt x="876300" y="2108200"/>
                </a:cubicBezTo>
                <a:cubicBezTo>
                  <a:pt x="918775" y="2100477"/>
                  <a:pt x="1003300" y="2133600"/>
                  <a:pt x="1003300" y="2133600"/>
                </a:cubicBezTo>
                <a:cubicBezTo>
                  <a:pt x="1041400" y="2129367"/>
                  <a:pt x="1080560" y="2130777"/>
                  <a:pt x="1117600" y="2120900"/>
                </a:cubicBezTo>
                <a:cubicBezTo>
                  <a:pt x="1145039" y="2113583"/>
                  <a:pt x="1168869" y="2096398"/>
                  <a:pt x="1193800" y="2082800"/>
                </a:cubicBezTo>
                <a:cubicBezTo>
                  <a:pt x="1220403" y="2068289"/>
                  <a:pt x="1284755" y="2029945"/>
                  <a:pt x="1308100" y="2006600"/>
                </a:cubicBezTo>
                <a:cubicBezTo>
                  <a:pt x="1331479" y="1983221"/>
                  <a:pt x="1351441" y="1956607"/>
                  <a:pt x="1371600" y="1930400"/>
                </a:cubicBezTo>
                <a:cubicBezTo>
                  <a:pt x="1393804" y="1901535"/>
                  <a:pt x="1418139" y="1873726"/>
                  <a:pt x="1435100" y="1841500"/>
                </a:cubicBezTo>
                <a:cubicBezTo>
                  <a:pt x="1526590" y="1667669"/>
                  <a:pt x="1438462" y="1704135"/>
                  <a:pt x="1549400" y="1676400"/>
                </a:cubicBezTo>
                <a:cubicBezTo>
                  <a:pt x="1579033" y="1680633"/>
                  <a:pt x="1608628" y="1693056"/>
                  <a:pt x="1638300" y="1689100"/>
                </a:cubicBezTo>
                <a:cubicBezTo>
                  <a:pt x="1686558" y="1682666"/>
                  <a:pt x="1753778" y="1649822"/>
                  <a:pt x="1790700" y="1612900"/>
                </a:cubicBezTo>
                <a:cubicBezTo>
                  <a:pt x="1809867" y="1593733"/>
                  <a:pt x="1822333" y="1568567"/>
                  <a:pt x="1841500" y="1549400"/>
                </a:cubicBezTo>
                <a:cubicBezTo>
                  <a:pt x="1860667" y="1530233"/>
                  <a:pt x="1885833" y="1517767"/>
                  <a:pt x="1905000" y="1498600"/>
                </a:cubicBezTo>
                <a:cubicBezTo>
                  <a:pt x="1942472" y="1461128"/>
                  <a:pt x="1944356" y="1441264"/>
                  <a:pt x="1968500" y="1397000"/>
                </a:cubicBezTo>
                <a:cubicBezTo>
                  <a:pt x="1984843" y="1367037"/>
                  <a:pt x="2002367" y="1337733"/>
                  <a:pt x="2019300" y="1308100"/>
                </a:cubicBezTo>
                <a:cubicBezTo>
                  <a:pt x="2023533" y="1286933"/>
                  <a:pt x="2016028" y="1259120"/>
                  <a:pt x="2032000" y="1244600"/>
                </a:cubicBezTo>
                <a:cubicBezTo>
                  <a:pt x="2081350" y="1199737"/>
                  <a:pt x="2198746" y="1171115"/>
                  <a:pt x="2260600" y="1143000"/>
                </a:cubicBezTo>
                <a:cubicBezTo>
                  <a:pt x="2274495" y="1136684"/>
                  <a:pt x="2285448" y="1125173"/>
                  <a:pt x="2298700" y="1117600"/>
                </a:cubicBezTo>
                <a:cubicBezTo>
                  <a:pt x="2350354" y="1088084"/>
                  <a:pt x="2344740" y="1093390"/>
                  <a:pt x="2400300" y="1079500"/>
                </a:cubicBezTo>
                <a:cubicBezTo>
                  <a:pt x="2418028" y="973130"/>
                  <a:pt x="2430758" y="932087"/>
                  <a:pt x="2400300" y="800100"/>
                </a:cubicBezTo>
                <a:cubicBezTo>
                  <a:pt x="2389657" y="753982"/>
                  <a:pt x="2354378" y="717045"/>
                  <a:pt x="2336800" y="673100"/>
                </a:cubicBezTo>
                <a:cubicBezTo>
                  <a:pt x="2328333" y="651933"/>
                  <a:pt x="2324651" y="628151"/>
                  <a:pt x="2311400" y="609600"/>
                </a:cubicBezTo>
                <a:cubicBezTo>
                  <a:pt x="2302528" y="597180"/>
                  <a:pt x="2284889" y="594133"/>
                  <a:pt x="2273300" y="584200"/>
                </a:cubicBezTo>
                <a:cubicBezTo>
                  <a:pt x="2255118" y="568615"/>
                  <a:pt x="2236868" y="552558"/>
                  <a:pt x="2222500" y="533400"/>
                </a:cubicBezTo>
                <a:cubicBezTo>
                  <a:pt x="2211141" y="518254"/>
                  <a:pt x="2208459" y="497746"/>
                  <a:pt x="2197100" y="482600"/>
                </a:cubicBezTo>
                <a:cubicBezTo>
                  <a:pt x="2182732" y="463442"/>
                  <a:pt x="2162069" y="449822"/>
                  <a:pt x="2146300" y="431800"/>
                </a:cubicBezTo>
                <a:cubicBezTo>
                  <a:pt x="2119011" y="400612"/>
                  <a:pt x="2037118" y="276936"/>
                  <a:pt x="2032000" y="266700"/>
                </a:cubicBezTo>
                <a:cubicBezTo>
                  <a:pt x="1954930" y="112561"/>
                  <a:pt x="2078403" y="354256"/>
                  <a:pt x="1955800" y="139700"/>
                </a:cubicBezTo>
                <a:cubicBezTo>
                  <a:pt x="1938867" y="110067"/>
                  <a:pt x="1922560" y="80066"/>
                  <a:pt x="1905000" y="50800"/>
                </a:cubicBezTo>
                <a:cubicBezTo>
                  <a:pt x="1897147" y="37712"/>
                  <a:pt x="1893252" y="19526"/>
                  <a:pt x="1879600" y="12700"/>
                </a:cubicBezTo>
                <a:cubicBezTo>
                  <a:pt x="1856568" y="1184"/>
                  <a:pt x="1828800" y="4233"/>
                  <a:pt x="1803400" y="0"/>
                </a:cubicBezTo>
                <a:lnTo>
                  <a:pt x="292100" y="12700"/>
                </a:lnTo>
                <a:cubicBezTo>
                  <a:pt x="274648" y="12984"/>
                  <a:pt x="257250" y="18311"/>
                  <a:pt x="241300" y="25400"/>
                </a:cubicBezTo>
                <a:cubicBezTo>
                  <a:pt x="218323" y="35612"/>
                  <a:pt x="165188" y="71908"/>
                  <a:pt x="139700" y="88900"/>
                </a:cubicBezTo>
                <a:cubicBezTo>
                  <a:pt x="131233" y="101600"/>
                  <a:pt x="126219" y="117465"/>
                  <a:pt x="114300" y="127000"/>
                </a:cubicBezTo>
                <a:cubicBezTo>
                  <a:pt x="103847" y="135363"/>
                  <a:pt x="88174" y="133713"/>
                  <a:pt x="76200" y="139700"/>
                </a:cubicBezTo>
                <a:cubicBezTo>
                  <a:pt x="70845" y="142377"/>
                  <a:pt x="65617" y="150283"/>
                  <a:pt x="63500" y="152400"/>
                </a:cubicBezTo>
                <a:close/>
              </a:path>
            </a:pathLst>
          </a:custGeom>
          <a:solidFill>
            <a:srgbClr val="EBE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Tekstiruutu 27">
            <a:extLst>
              <a:ext uri="{FF2B5EF4-FFF2-40B4-BE49-F238E27FC236}">
                <a16:creationId xmlns:a16="http://schemas.microsoft.com/office/drawing/2014/main" id="{F0AA2895-1049-47BE-8180-D5F4FA7BB550}"/>
              </a:ext>
            </a:extLst>
          </p:cNvPr>
          <p:cNvSpPr txBox="1"/>
          <p:nvPr/>
        </p:nvSpPr>
        <p:spPr>
          <a:xfrm>
            <a:off x="74614" y="0"/>
            <a:ext cx="1935517" cy="1200329"/>
          </a:xfrm>
          <a:prstGeom prst="rect">
            <a:avLst/>
          </a:prstGeom>
          <a:noFill/>
        </p:spPr>
        <p:txBody>
          <a:bodyPr wrap="square" rtlCol="0">
            <a:spAutoFit/>
          </a:bodyPr>
          <a:lstStyle/>
          <a:p>
            <a:r>
              <a:rPr lang="fi-FI" sz="2400" dirty="0"/>
              <a:t>Kulttuuri-hyvinvoinnin asiantuntijat</a:t>
            </a:r>
          </a:p>
        </p:txBody>
      </p:sp>
      <p:sp>
        <p:nvSpPr>
          <p:cNvPr id="29" name="Tekstiruutu 28">
            <a:extLst>
              <a:ext uri="{FF2B5EF4-FFF2-40B4-BE49-F238E27FC236}">
                <a16:creationId xmlns:a16="http://schemas.microsoft.com/office/drawing/2014/main" id="{D992CB87-29A0-4CFC-93BF-87531A15A691}"/>
              </a:ext>
            </a:extLst>
          </p:cNvPr>
          <p:cNvSpPr txBox="1"/>
          <p:nvPr/>
        </p:nvSpPr>
        <p:spPr>
          <a:xfrm>
            <a:off x="103431" y="1066272"/>
            <a:ext cx="2501290" cy="2092881"/>
          </a:xfrm>
          <a:prstGeom prst="rect">
            <a:avLst/>
          </a:prstGeom>
          <a:noFill/>
        </p:spPr>
        <p:txBody>
          <a:bodyPr wrap="square" rtlCol="0">
            <a:spAutoFit/>
          </a:bodyPr>
          <a:lstStyle/>
          <a:p>
            <a:endParaRPr lang="fi-FI" dirty="0"/>
          </a:p>
          <a:p>
            <a:r>
              <a:rPr lang="fi-FI" sz="1600" dirty="0" err="1"/>
              <a:t>Taikusydän</a:t>
            </a:r>
            <a:endParaRPr lang="fi-FI" sz="1600" dirty="0"/>
          </a:p>
          <a:p>
            <a:r>
              <a:rPr lang="fi-FI" sz="1600" dirty="0"/>
              <a:t>Kulttuurihyvinvointipooli</a:t>
            </a:r>
          </a:p>
          <a:p>
            <a:r>
              <a:rPr lang="fi-FI" sz="1600" dirty="0" err="1"/>
              <a:t>OKMn</a:t>
            </a:r>
            <a:r>
              <a:rPr lang="fi-FI" sz="1600" dirty="0"/>
              <a:t> ja </a:t>
            </a:r>
            <a:r>
              <a:rPr lang="fi-FI" sz="1600" dirty="0" err="1"/>
              <a:t>STMn</a:t>
            </a:r>
            <a:r>
              <a:rPr lang="fi-FI" sz="1600" dirty="0"/>
              <a:t> yhteinen </a:t>
            </a:r>
            <a:r>
              <a:rPr lang="fi-FI" sz="1600" dirty="0" err="1"/>
              <a:t>Taiku</a:t>
            </a:r>
            <a:r>
              <a:rPr lang="fi-FI" sz="1600" dirty="0"/>
              <a:t> 3 -työryhmä</a:t>
            </a:r>
          </a:p>
          <a:p>
            <a:r>
              <a:rPr lang="fi-FI" sz="1600" dirty="0"/>
              <a:t>Ammattikorkeakoulut</a:t>
            </a:r>
          </a:p>
          <a:p>
            <a:r>
              <a:rPr lang="fi-FI" sz="1600" dirty="0"/>
              <a:t>Taiteen edistämiskeskuksen Kulttuurihyvinvointiyksikkö</a:t>
            </a:r>
          </a:p>
        </p:txBody>
      </p:sp>
      <p:sp>
        <p:nvSpPr>
          <p:cNvPr id="5" name="Otsikko 4">
            <a:extLst>
              <a:ext uri="{FF2B5EF4-FFF2-40B4-BE49-F238E27FC236}">
                <a16:creationId xmlns:a16="http://schemas.microsoft.com/office/drawing/2014/main" id="{005C44BA-BB59-4BA7-961D-680DDF96B5B3}"/>
              </a:ext>
            </a:extLst>
          </p:cNvPr>
          <p:cNvSpPr>
            <a:spLocks noGrp="1"/>
          </p:cNvSpPr>
          <p:nvPr>
            <p:ph type="title"/>
          </p:nvPr>
        </p:nvSpPr>
        <p:spPr>
          <a:xfrm>
            <a:off x="8285517" y="150655"/>
            <a:ext cx="4000183" cy="1107354"/>
          </a:xfrm>
        </p:spPr>
        <p:txBody>
          <a:bodyPr>
            <a:normAutofit fontScale="90000"/>
          </a:bodyPr>
          <a:lstStyle/>
          <a:p>
            <a:pPr rtl="0"/>
            <a:r>
              <a:rPr lang="fi-FI" sz="4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Kaikukeskuksen sidosryhmät</a:t>
            </a:r>
            <a:endParaRPr lang="fi-FI" dirty="0">
              <a:effectLst/>
            </a:endParaRPr>
          </a:p>
        </p:txBody>
      </p:sp>
    </p:spTree>
    <p:extLst>
      <p:ext uri="{BB962C8B-B14F-4D97-AF65-F5344CB8AC3E}">
        <p14:creationId xmlns:p14="http://schemas.microsoft.com/office/powerpoint/2010/main" val="26328372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tsikko 1">
            <a:extLst>
              <a:ext uri="{FF2B5EF4-FFF2-40B4-BE49-F238E27FC236}">
                <a16:creationId xmlns:a16="http://schemas.microsoft.com/office/drawing/2014/main" id="{789B1B18-4337-43CE-BACB-8EF74C015E47}"/>
              </a:ext>
            </a:extLst>
          </p:cNvPr>
          <p:cNvSpPr>
            <a:spLocks noGrp="1"/>
          </p:cNvSpPr>
          <p:nvPr>
            <p:ph type="title"/>
          </p:nvPr>
        </p:nvSpPr>
        <p:spPr>
          <a:xfrm>
            <a:off x="5738813" y="156687"/>
            <a:ext cx="6569075" cy="1244600"/>
          </a:xfrm>
        </p:spPr>
        <p:txBody>
          <a:bodyPr/>
          <a:lstStyle/>
          <a:p>
            <a:r>
              <a:rPr lang="en-US" altLang="sv-FI" err="1"/>
              <a:t>Muuta</a:t>
            </a:r>
            <a:r>
              <a:rPr lang="en-US" altLang="sv-FI"/>
              <a:t> </a:t>
            </a:r>
            <a:r>
              <a:rPr lang="en-US" altLang="sv-FI" err="1"/>
              <a:t>viestinnästä</a:t>
            </a:r>
            <a:r>
              <a:rPr lang="en-US" altLang="sv-FI"/>
              <a:t> 1/2</a:t>
            </a:r>
          </a:p>
        </p:txBody>
      </p:sp>
      <p:sp>
        <p:nvSpPr>
          <p:cNvPr id="130051" name="Sisällön paikkamerkki 2">
            <a:extLst>
              <a:ext uri="{FF2B5EF4-FFF2-40B4-BE49-F238E27FC236}">
                <a16:creationId xmlns:a16="http://schemas.microsoft.com/office/drawing/2014/main" id="{956113D7-4BCF-4FB7-85F2-0CD2C3521BC5}"/>
              </a:ext>
            </a:extLst>
          </p:cNvPr>
          <p:cNvSpPr>
            <a:spLocks noGrp="1"/>
          </p:cNvSpPr>
          <p:nvPr>
            <p:ph idx="1"/>
          </p:nvPr>
        </p:nvSpPr>
        <p:spPr>
          <a:xfrm>
            <a:off x="838200" y="1695236"/>
            <a:ext cx="11353800" cy="4029766"/>
          </a:xfrm>
        </p:spPr>
        <p:txBody>
          <a:bodyPr/>
          <a:lstStyle/>
          <a:p>
            <a:r>
              <a:rPr lang="en-US" altLang="sv-FI" sz="2400" b="1" err="1">
                <a:latin typeface="Arial" panose="020B0604020202020204" pitchFamily="34" charset="0"/>
                <a:cs typeface="Arial" panose="020B0604020202020204" pitchFamily="34" charset="0"/>
              </a:rPr>
              <a:t>Kaikukorttien</a:t>
            </a:r>
            <a:r>
              <a:rPr lang="en-US" altLang="sv-FI" sz="2400" b="1">
                <a:latin typeface="Arial" panose="020B0604020202020204" pitchFamily="34" charset="0"/>
                <a:cs typeface="Arial" panose="020B0604020202020204" pitchFamily="34" charset="0"/>
              </a:rPr>
              <a:t> </a:t>
            </a:r>
            <a:r>
              <a:rPr lang="en-US" altLang="sv-FI" sz="2400" b="1" err="1">
                <a:latin typeface="Arial" panose="020B0604020202020204" pitchFamily="34" charset="0"/>
                <a:cs typeface="Arial" panose="020B0604020202020204" pitchFamily="34" charset="0"/>
              </a:rPr>
              <a:t>korttitunnukset</a:t>
            </a:r>
            <a:r>
              <a:rPr lang="en-US" altLang="sv-FI" sz="2400" b="1">
                <a:latin typeface="Arial" panose="020B0604020202020204" pitchFamily="34" charset="0"/>
                <a:cs typeface="Arial" panose="020B0604020202020204" pitchFamily="34" charset="0"/>
              </a:rPr>
              <a:t> ja </a:t>
            </a:r>
            <a:r>
              <a:rPr lang="fi-FI" sz="2400" b="1">
                <a:latin typeface="Arial" panose="020B0604020202020204" pitchFamily="34" charset="0"/>
                <a:cs typeface="Arial" panose="020B0604020202020204" pitchFamily="34" charset="0"/>
              </a:rPr>
              <a:t>valmiit QR-koodit </a:t>
            </a:r>
            <a:r>
              <a:rPr lang="en-US" altLang="sv-FI" sz="2400" b="1" err="1">
                <a:latin typeface="Arial" panose="020B0604020202020204" pitchFamily="34" charset="0"/>
                <a:cs typeface="Arial" panose="020B0604020202020204" pitchFamily="34" charset="0"/>
              </a:rPr>
              <a:t>saa</a:t>
            </a:r>
            <a:r>
              <a:rPr lang="fi-FI" sz="2400" b="1">
                <a:latin typeface="Arial" panose="020B0604020202020204" pitchFamily="34" charset="0"/>
                <a:cs typeface="Arial" panose="020B0604020202020204" pitchFamily="34" charset="0"/>
              </a:rPr>
              <a:t> Kulttuuria kaikille </a:t>
            </a:r>
            <a:br>
              <a:rPr lang="fi-FI" sz="2400" b="1">
                <a:latin typeface="Arial" panose="020B0604020202020204" pitchFamily="34" charset="0"/>
                <a:cs typeface="Arial" panose="020B0604020202020204" pitchFamily="34" charset="0"/>
              </a:rPr>
            </a:br>
            <a:r>
              <a:rPr lang="fi-FI" sz="2400" b="1">
                <a:latin typeface="Arial" panose="020B0604020202020204" pitchFamily="34" charset="0"/>
                <a:cs typeface="Arial" panose="020B0604020202020204" pitchFamily="34" charset="0"/>
              </a:rPr>
              <a:t>-palvelusta korttitilausta varten. Ohjeistamme alueita asiasta. </a:t>
            </a:r>
            <a:endParaRPr lang="en-US" altLang="sv-FI" sz="2400" b="1">
              <a:latin typeface="Arial" panose="020B0604020202020204" pitchFamily="34" charset="0"/>
              <a:cs typeface="Arial" panose="020B0604020202020204" pitchFamily="34" charset="0"/>
            </a:endParaRPr>
          </a:p>
          <a:p>
            <a:r>
              <a:rPr lang="en-US" altLang="sv-FI" sz="2400" err="1">
                <a:latin typeface="Arial" panose="020B0604020202020204" pitchFamily="34" charset="0"/>
                <a:cs typeface="Arial" panose="020B0604020202020204" pitchFamily="34" charset="0"/>
              </a:rPr>
              <a:t>Paikallisena</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vastuuna</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paikalliset</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viestintämateriaalit</a:t>
            </a:r>
            <a:r>
              <a:rPr lang="en-US" altLang="sv-FI" sz="2400">
                <a:latin typeface="Arial" panose="020B0604020202020204" pitchFamily="34" charset="0"/>
                <a:cs typeface="Arial" panose="020B0604020202020204" pitchFamily="34" charset="0"/>
              </a:rPr>
              <a:t> ja </a:t>
            </a:r>
            <a:r>
              <a:rPr lang="en-US" altLang="sv-FI" sz="2400" err="1">
                <a:latin typeface="Arial" panose="020B0604020202020204" pitchFamily="34" charset="0"/>
                <a:cs typeface="Arial" panose="020B0604020202020204" pitchFamily="34" charset="0"/>
              </a:rPr>
              <a:t>paikallinen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verkkosivu</a:t>
            </a:r>
            <a:r>
              <a:rPr lang="en-US" altLang="sv-FI" sz="2400">
                <a:latin typeface="Arial" panose="020B0604020202020204" pitchFamily="34" charset="0"/>
                <a:cs typeface="Arial" panose="020B0604020202020204" pitchFamily="34" charset="0"/>
              </a:rPr>
              <a:t> </a:t>
            </a:r>
          </a:p>
          <a:p>
            <a:pPr lvl="1"/>
            <a:r>
              <a:rPr lang="fi-FI" sz="2200">
                <a:latin typeface="Arial" panose="020B0604020202020204" pitchFamily="34" charset="0"/>
                <a:cs typeface="Arial" panose="020B0604020202020204" pitchFamily="34" charset="0"/>
              </a:rPr>
              <a:t>Ohjeet InDesign-materiaalien ja verkkosivun työstämiseen sekä asiakasesiteteksti ovat saatavilla: </a:t>
            </a:r>
            <a:r>
              <a:rPr lang="fi-FI" sz="2200">
                <a:latin typeface="Arial" panose="020B0604020202020204" pitchFamily="34" charset="0"/>
                <a:cs typeface="Arial" panose="020B0604020202020204" pitchFamily="34" charset="0"/>
                <a:hlinkClick r:id="rId2"/>
              </a:rPr>
              <a:t>www.kaikukortti.fi/vastuuhenkiloille/ohjeet-ja-materiaalit</a:t>
            </a:r>
            <a:r>
              <a:rPr lang="fi-FI" sz="2200">
                <a:latin typeface="Arial" panose="020B0604020202020204" pitchFamily="34" charset="0"/>
                <a:cs typeface="Arial" panose="020B0604020202020204" pitchFamily="34" charset="0"/>
              </a:rPr>
              <a:t>. </a:t>
            </a:r>
          </a:p>
          <a:p>
            <a:pPr lvl="1"/>
            <a:r>
              <a:rPr lang="en-US" altLang="sv-FI" sz="2200">
                <a:latin typeface="Arial" panose="020B0604020202020204" pitchFamily="34" charset="0"/>
                <a:cs typeface="Arial" panose="020B0604020202020204" pitchFamily="34" charset="0"/>
              </a:rPr>
              <a:t>Huom. </a:t>
            </a:r>
            <a:r>
              <a:rPr lang="en-US" altLang="sv-FI" sz="2200" err="1">
                <a:latin typeface="Arial" panose="020B0604020202020204" pitchFamily="34" charset="0"/>
                <a:cs typeface="Arial" panose="020B0604020202020204" pitchFamily="34" charset="0"/>
              </a:rPr>
              <a:t>Edellisellä</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sivulla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mainitut</a:t>
            </a:r>
            <a:r>
              <a:rPr lang="en-US" altLang="sv-FI" sz="2200">
                <a:latin typeface="Arial" panose="020B0604020202020204" pitchFamily="34" charset="0"/>
                <a:cs typeface="Arial" panose="020B0604020202020204" pitchFamily="34" charset="0"/>
              </a:rPr>
              <a:t> InDesign-</a:t>
            </a:r>
            <a:r>
              <a:rPr lang="en-US" altLang="sv-FI" sz="2200" err="1">
                <a:latin typeface="Arial" panose="020B0604020202020204" pitchFamily="34" charset="0"/>
                <a:cs typeface="Arial" panose="020B0604020202020204" pitchFamily="34" charset="0"/>
              </a:rPr>
              <a:t>pohjat</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ovat</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raakapohjia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jotka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tulee</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työstää</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ohjeen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mukaan</a:t>
            </a:r>
            <a:r>
              <a:rPr lang="en-US" altLang="sv-FI" sz="2200">
                <a:latin typeface="Arial" panose="020B0604020202020204" pitchFamily="34" charset="0"/>
                <a:cs typeface="Arial" panose="020B0604020202020204" pitchFamily="34" charset="0"/>
              </a:rPr>
              <a:t>.</a:t>
            </a:r>
          </a:p>
          <a:p>
            <a:pPr lvl="1"/>
            <a:r>
              <a:rPr lang="en-US" altLang="sv-FI" sz="2200" err="1">
                <a:latin typeface="Arial" panose="020B0604020202020204" pitchFamily="34" charset="0"/>
                <a:cs typeface="Arial" panose="020B0604020202020204" pitchFamily="34" charset="0"/>
              </a:rPr>
              <a:t>Ohjeessa</a:t>
            </a:r>
            <a:r>
              <a:rPr lang="en-US" altLang="sv-FI" sz="2200">
                <a:latin typeface="Arial" panose="020B0604020202020204" pitchFamily="34" charset="0"/>
                <a:cs typeface="Arial" panose="020B0604020202020204" pitchFamily="34" charset="0"/>
              </a:rPr>
              <a:t> on </a:t>
            </a:r>
            <a:r>
              <a:rPr lang="en-US" altLang="sv-FI" sz="2200" err="1">
                <a:latin typeface="Arial" panose="020B0604020202020204" pitchFamily="34" charset="0"/>
                <a:cs typeface="Arial" panose="020B0604020202020204" pitchFamily="34" charset="0"/>
              </a:rPr>
              <a:t>myös</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Kaikukortin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ilmeeseen</a:t>
            </a:r>
            <a:r>
              <a:rPr lang="en-US" altLang="sv-FI" sz="2200">
                <a:latin typeface="Arial" panose="020B0604020202020204" pitchFamily="34" charset="0"/>
                <a:cs typeface="Arial" panose="020B0604020202020204" pitchFamily="34" charset="0"/>
              </a:rPr>
              <a:t> ja </a:t>
            </a:r>
            <a:r>
              <a:rPr lang="en-US" altLang="sv-FI" sz="2200" err="1">
                <a:latin typeface="Arial" panose="020B0604020202020204" pitchFamily="34" charset="0"/>
                <a:cs typeface="Arial" panose="020B0604020202020204" pitchFamily="34" charset="0"/>
              </a:rPr>
              <a:t>logoon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liittyviä</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ehtoja</a:t>
            </a:r>
            <a:r>
              <a:rPr lang="en-US" altLang="sv-FI" sz="2200">
                <a:latin typeface="Arial" panose="020B0604020202020204" pitchFamily="34" charset="0"/>
                <a:cs typeface="Arial" panose="020B0604020202020204" pitchFamily="34" charset="0"/>
              </a:rPr>
              <a:t> ja </a:t>
            </a:r>
            <a:r>
              <a:rPr lang="en-US" altLang="sv-FI" sz="2200" err="1">
                <a:latin typeface="Arial" panose="020B0604020202020204" pitchFamily="34" charset="0"/>
                <a:cs typeface="Arial" panose="020B0604020202020204" pitchFamily="34" charset="0"/>
              </a:rPr>
              <a:t>suosituksia</a:t>
            </a:r>
            <a:r>
              <a:rPr lang="en-US" altLang="sv-FI" sz="2200">
                <a:latin typeface="Arial" panose="020B0604020202020204" pitchFamily="34" charset="0"/>
                <a:cs typeface="Arial" panose="020B0604020202020204" pitchFamily="34" charset="0"/>
              </a:rPr>
              <a:t>.</a:t>
            </a:r>
          </a:p>
          <a:p>
            <a:pPr lvl="1"/>
            <a:r>
              <a:rPr lang="en-US" altLang="sv-FI" sz="2200" err="1">
                <a:latin typeface="Arial" panose="020B0604020202020204" pitchFamily="34" charset="0"/>
                <a:cs typeface="Arial" panose="020B0604020202020204" pitchFamily="34" charset="0"/>
              </a:rPr>
              <a:t>Asiakasesiteteksti</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vuodelle</a:t>
            </a:r>
            <a:r>
              <a:rPr lang="en-US" altLang="sv-FI" sz="2200">
                <a:latin typeface="Arial" panose="020B0604020202020204" pitchFamily="34" charset="0"/>
                <a:cs typeface="Arial" panose="020B0604020202020204" pitchFamily="34" charset="0"/>
              </a:rPr>
              <a:t> 2021 </a:t>
            </a:r>
            <a:r>
              <a:rPr lang="en-US" altLang="sv-FI" sz="2200" err="1">
                <a:latin typeface="Arial" panose="020B0604020202020204" pitchFamily="34" charset="0"/>
                <a:cs typeface="Arial" panose="020B0604020202020204" pitchFamily="34" charset="0"/>
              </a:rPr>
              <a:t>täydennetään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paikallisilla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tiedoilla</a:t>
            </a:r>
            <a:r>
              <a:rPr lang="en-US" altLang="sv-FI" sz="2200">
                <a:latin typeface="Arial" panose="020B0604020202020204" pitchFamily="34" charset="0"/>
                <a:cs typeface="Arial" panose="020B0604020202020204" pitchFamily="34" charset="0"/>
              </a:rPr>
              <a:t>.</a:t>
            </a:r>
          </a:p>
          <a:p>
            <a:r>
              <a:rPr lang="en-US" altLang="sv-FI" sz="2400" err="1">
                <a:latin typeface="Arial" panose="020B0604020202020204" pitchFamily="34" charset="0"/>
                <a:cs typeface="Arial" panose="020B0604020202020204" pitchFamily="34" charset="0"/>
              </a:rPr>
              <a:t>Saavutettavuuden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huomioiminen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ulkoasussa</a:t>
            </a:r>
            <a:r>
              <a:rPr lang="en-US" altLang="sv-FI" sz="2400">
                <a:latin typeface="Arial" panose="020B0604020202020204" pitchFamily="34" charset="0"/>
                <a:cs typeface="Arial" panose="020B0604020202020204" pitchFamily="34" charset="0"/>
              </a:rPr>
              <a:t>, mm.</a:t>
            </a:r>
          </a:p>
          <a:p>
            <a:pPr lvl="1"/>
            <a:r>
              <a:rPr lang="en-US" altLang="sv-FI" err="1">
                <a:latin typeface="Arial" panose="020B0604020202020204" pitchFamily="34" charset="0"/>
                <a:cs typeface="Arial" panose="020B0604020202020204" pitchFamily="34" charset="0"/>
              </a:rPr>
              <a:t>ei</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tekstiä</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kuvan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päälle</a:t>
            </a:r>
            <a:endParaRPr lang="en-US" altLang="sv-FI">
              <a:latin typeface="Arial" panose="020B0604020202020204" pitchFamily="34" charset="0"/>
              <a:cs typeface="Arial" panose="020B0604020202020204" pitchFamily="34" charset="0"/>
            </a:endParaRPr>
          </a:p>
          <a:p>
            <a:pPr lvl="1"/>
            <a:r>
              <a:rPr lang="en-US" altLang="sv-FI" err="1">
                <a:latin typeface="Arial" panose="020B0604020202020204" pitchFamily="34" charset="0"/>
                <a:cs typeface="Arial" panose="020B0604020202020204" pitchFamily="34" charset="0"/>
              </a:rPr>
              <a:t>riittävän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suuri</a:t>
            </a:r>
            <a:r>
              <a:rPr lang="en-US" altLang="sv-FI">
                <a:latin typeface="Arial" panose="020B0604020202020204" pitchFamily="34" charset="0"/>
                <a:cs typeface="Arial" panose="020B0604020202020204" pitchFamily="34" charset="0"/>
              </a:rPr>
              <a:t> ja </a:t>
            </a:r>
            <a:r>
              <a:rPr lang="en-US" altLang="sv-FI" err="1">
                <a:latin typeface="Arial" panose="020B0604020202020204" pitchFamily="34" charset="0"/>
                <a:cs typeface="Arial" panose="020B0604020202020204" pitchFamily="34" charset="0"/>
              </a:rPr>
              <a:t>selkeä</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kirjain</a:t>
            </a:r>
            <a:endParaRPr lang="en-US" altLang="sv-FI">
              <a:latin typeface="Arial" panose="020B0604020202020204" pitchFamily="34" charset="0"/>
              <a:cs typeface="Arial" panose="020B0604020202020204" pitchFamily="34" charset="0"/>
            </a:endParaRPr>
          </a:p>
          <a:p>
            <a:pPr lvl="1"/>
            <a:r>
              <a:rPr lang="en-US" altLang="sv-FI" err="1">
                <a:latin typeface="Arial" panose="020B0604020202020204" pitchFamily="34" charset="0"/>
                <a:cs typeface="Arial" panose="020B0604020202020204" pitchFamily="34" charset="0"/>
              </a:rPr>
              <a:t>riittävä</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tummuuskontrasti</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tekstin</a:t>
            </a:r>
            <a:r>
              <a:rPr lang="en-US" altLang="sv-FI">
                <a:latin typeface="Arial" panose="020B0604020202020204" pitchFamily="34" charset="0"/>
                <a:cs typeface="Arial" panose="020B0604020202020204" pitchFamily="34" charset="0"/>
              </a:rPr>
              <a:t> ja </a:t>
            </a:r>
            <a:r>
              <a:rPr lang="en-US" altLang="sv-FI" err="1">
                <a:latin typeface="Arial" panose="020B0604020202020204" pitchFamily="34" charset="0"/>
                <a:cs typeface="Arial" panose="020B0604020202020204" pitchFamily="34" charset="0"/>
              </a:rPr>
              <a:t>taustan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välillä</a:t>
            </a:r>
            <a:r>
              <a:rPr lang="en-US" altLang="sv-FI">
                <a:latin typeface="Arial" panose="020B0604020202020204" pitchFamily="34" charset="0"/>
                <a:cs typeface="Arial" panose="020B0604020202020204" pitchFamily="34" charset="0"/>
              </a:rPr>
              <a:t>. </a:t>
            </a:r>
          </a:p>
        </p:txBody>
      </p:sp>
      <p:pic>
        <p:nvPicPr>
          <p:cNvPr id="130052" name="Shape 315">
            <a:extLst>
              <a:ext uri="{FF2B5EF4-FFF2-40B4-BE49-F238E27FC236}">
                <a16:creationId xmlns:a16="http://schemas.microsoft.com/office/drawing/2014/main" id="{8D99EEAD-1DD4-451B-A056-BA1B7D12C6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Kuva 3" descr="Kaikukortin logo.">
            <a:extLst>
              <a:ext uri="{FF2B5EF4-FFF2-40B4-BE49-F238E27FC236}">
                <a16:creationId xmlns:a16="http://schemas.microsoft.com/office/drawing/2014/main" id="{BC73DCC2-1A8A-4881-ADBA-147D36176B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0488" y="319088"/>
            <a:ext cx="38147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6012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tsikko 1">
            <a:extLst>
              <a:ext uri="{FF2B5EF4-FFF2-40B4-BE49-F238E27FC236}">
                <a16:creationId xmlns:a16="http://schemas.microsoft.com/office/drawing/2014/main" id="{789B1B18-4337-43CE-BACB-8EF74C015E47}"/>
              </a:ext>
            </a:extLst>
          </p:cNvPr>
          <p:cNvSpPr>
            <a:spLocks noGrp="1"/>
          </p:cNvSpPr>
          <p:nvPr>
            <p:ph type="title"/>
          </p:nvPr>
        </p:nvSpPr>
        <p:spPr>
          <a:xfrm>
            <a:off x="5738813" y="156687"/>
            <a:ext cx="6569075" cy="1244600"/>
          </a:xfrm>
        </p:spPr>
        <p:txBody>
          <a:bodyPr/>
          <a:lstStyle/>
          <a:p>
            <a:r>
              <a:rPr lang="en-US" altLang="sv-FI" err="1"/>
              <a:t>Muuta</a:t>
            </a:r>
            <a:r>
              <a:rPr lang="en-US" altLang="sv-FI"/>
              <a:t> </a:t>
            </a:r>
            <a:r>
              <a:rPr lang="en-US" altLang="sv-FI" err="1"/>
              <a:t>viestinnästä</a:t>
            </a:r>
            <a:r>
              <a:rPr lang="en-US" altLang="sv-FI"/>
              <a:t> 2/2</a:t>
            </a:r>
          </a:p>
        </p:txBody>
      </p:sp>
      <p:sp>
        <p:nvSpPr>
          <p:cNvPr id="130051" name="Sisällön paikkamerkki 2">
            <a:extLst>
              <a:ext uri="{FF2B5EF4-FFF2-40B4-BE49-F238E27FC236}">
                <a16:creationId xmlns:a16="http://schemas.microsoft.com/office/drawing/2014/main" id="{956113D7-4BCF-4FB7-85F2-0CD2C3521BC5}"/>
              </a:ext>
            </a:extLst>
          </p:cNvPr>
          <p:cNvSpPr>
            <a:spLocks noGrp="1"/>
          </p:cNvSpPr>
          <p:nvPr>
            <p:ph idx="1"/>
          </p:nvPr>
        </p:nvSpPr>
        <p:spPr>
          <a:xfrm>
            <a:off x="838200" y="1505585"/>
            <a:ext cx="11131193" cy="4323715"/>
          </a:xfrm>
        </p:spPr>
        <p:txBody>
          <a:bodyPr/>
          <a:lstStyle/>
          <a:p>
            <a:pPr marL="285750" indent="-285750"/>
            <a:endParaRPr lang="fi-FI" b="1">
              <a:latin typeface="Arial" panose="020B0604020202020204" pitchFamily="34" charset="0"/>
              <a:cs typeface="Arial" panose="020B0604020202020204" pitchFamily="34" charset="0"/>
            </a:endParaRPr>
          </a:p>
          <a:p>
            <a:pPr marL="285750" indent="-285750"/>
            <a:endParaRPr lang="fi-FI" b="1">
              <a:latin typeface="Arial" panose="020B0604020202020204" pitchFamily="34" charset="0"/>
              <a:cs typeface="Arial" panose="020B0604020202020204" pitchFamily="34" charset="0"/>
            </a:endParaRPr>
          </a:p>
          <a:p>
            <a:pPr marL="285750" indent="-285750"/>
            <a:r>
              <a:rPr lang="fi-FI" b="1">
                <a:latin typeface="Arial" panose="020B0604020202020204" pitchFamily="34" charset="0"/>
                <a:cs typeface="Arial" panose="020B0604020202020204" pitchFamily="34" charset="0"/>
              </a:rPr>
              <a:t>Viestintämateriaali tulee lähettää hyväksyttäväksi Kulttuuria kaikille -palvelulle ennen painamista. </a:t>
            </a:r>
          </a:p>
          <a:p>
            <a:pPr marL="742950" lvl="1" indent="-285750"/>
            <a:r>
              <a:rPr lang="fi-FI" sz="2800">
                <a:latin typeface="Arial" panose="020B0604020202020204" pitchFamily="34" charset="0"/>
                <a:cs typeface="Arial" panose="020B0604020202020204" pitchFamily="34" charset="0"/>
              </a:rPr>
              <a:t>Jos alue jatkaa seuraavana vuonna samalla pohjalla, ulkoasulla ja sisällöllä, hyväksyttämistä ei enää tarvita.</a:t>
            </a:r>
          </a:p>
          <a:p>
            <a:pPr marL="742950" lvl="1" indent="-285750"/>
            <a:endParaRPr lang="en-US" altLang="sv-FI">
              <a:latin typeface="Arial" panose="020B0604020202020204" pitchFamily="34" charset="0"/>
              <a:cs typeface="Arial" panose="020B0604020202020204" pitchFamily="34" charset="0"/>
            </a:endParaRPr>
          </a:p>
          <a:p>
            <a:r>
              <a:rPr lang="en-US" altLang="sv-FI" err="1">
                <a:latin typeface="Arial" panose="020B0604020202020204" pitchFamily="34" charset="0"/>
                <a:cs typeface="Arial" panose="020B0604020202020204" pitchFamily="34" charset="0"/>
              </a:rPr>
              <a:t>Paikallinen</a:t>
            </a:r>
            <a:r>
              <a:rPr lang="en-US" altLang="sv-FI">
                <a:latin typeface="Arial" panose="020B0604020202020204" pitchFamily="34" charset="0"/>
                <a:cs typeface="Arial" panose="020B0604020202020204" pitchFamily="34" charset="0"/>
              </a:rPr>
              <a:t> Facebook-</a:t>
            </a:r>
            <a:r>
              <a:rPr lang="en-US" altLang="sv-FI" err="1">
                <a:latin typeface="Arial" panose="020B0604020202020204" pitchFamily="34" charset="0"/>
                <a:cs typeface="Arial" panose="020B0604020202020204" pitchFamily="34" charset="0"/>
              </a:rPr>
              <a:t>sivu</a:t>
            </a:r>
            <a:r>
              <a:rPr lang="en-US" altLang="sv-FI">
                <a:latin typeface="Arial" panose="020B0604020202020204" pitchFamily="34" charset="0"/>
                <a:cs typeface="Arial" panose="020B0604020202020204" pitchFamily="34" charset="0"/>
              </a:rPr>
              <a:t> tai </a:t>
            </a:r>
            <a:r>
              <a:rPr lang="en-US" altLang="sv-FI" err="1">
                <a:latin typeface="Arial" panose="020B0604020202020204" pitchFamily="34" charset="0"/>
                <a:cs typeface="Arial" panose="020B0604020202020204" pitchFamily="34" charset="0"/>
              </a:rPr>
              <a:t>muita</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somekanavia</a:t>
            </a:r>
            <a:r>
              <a:rPr lang="en-US" altLang="sv-FI">
                <a:latin typeface="Arial" panose="020B0604020202020204" pitchFamily="34" charset="0"/>
                <a:cs typeface="Arial" panose="020B0604020202020204" pitchFamily="34" charset="0"/>
              </a:rPr>
              <a:t>?</a:t>
            </a:r>
          </a:p>
          <a:p>
            <a:pPr lvl="1"/>
            <a:r>
              <a:rPr lang="en-US" altLang="sv-FI" sz="2800" err="1">
                <a:latin typeface="Arial" panose="020B0604020202020204" pitchFamily="34" charset="0"/>
                <a:cs typeface="Arial" panose="020B0604020202020204" pitchFamily="34" charset="0"/>
              </a:rPr>
              <a:t>Myös</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Kaikukortin</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valtakunnallista</a:t>
            </a:r>
            <a:r>
              <a:rPr lang="en-US" altLang="sv-FI" sz="2800">
                <a:latin typeface="Arial" panose="020B0604020202020204" pitchFamily="34" charset="0"/>
                <a:cs typeface="Arial" panose="020B0604020202020204" pitchFamily="34" charset="0"/>
              </a:rPr>
              <a:t> Facebook-</a:t>
            </a:r>
            <a:r>
              <a:rPr lang="en-US" altLang="sv-FI" sz="2800" err="1">
                <a:latin typeface="Arial" panose="020B0604020202020204" pitchFamily="34" charset="0"/>
                <a:cs typeface="Arial" panose="020B0604020202020204" pitchFamily="34" charset="0"/>
              </a:rPr>
              <a:t>sivua</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voi</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hyödyntää</a:t>
            </a:r>
            <a:r>
              <a:rPr lang="en-US" altLang="sv-FI" sz="2800">
                <a:latin typeface="Arial" panose="020B0604020202020204" pitchFamily="34" charset="0"/>
                <a:cs typeface="Arial" panose="020B0604020202020204" pitchFamily="34" charset="0"/>
              </a:rPr>
              <a:t>!</a:t>
            </a:r>
          </a:p>
        </p:txBody>
      </p:sp>
      <p:pic>
        <p:nvPicPr>
          <p:cNvPr id="130052" name="Shape 315">
            <a:extLst>
              <a:ext uri="{FF2B5EF4-FFF2-40B4-BE49-F238E27FC236}">
                <a16:creationId xmlns:a16="http://schemas.microsoft.com/office/drawing/2014/main" id="{8D99EEAD-1DD4-451B-A056-BA1B7D12C688}"/>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Kuva 3" descr="Kaikukortin logo.">
            <a:extLst>
              <a:ext uri="{FF2B5EF4-FFF2-40B4-BE49-F238E27FC236}">
                <a16:creationId xmlns:a16="http://schemas.microsoft.com/office/drawing/2014/main" id="{BC73DCC2-1A8A-4881-ADBA-147D36176B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19088"/>
            <a:ext cx="38147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3418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Otsikko 1">
            <a:extLst>
              <a:ext uri="{FF2B5EF4-FFF2-40B4-BE49-F238E27FC236}">
                <a16:creationId xmlns:a16="http://schemas.microsoft.com/office/drawing/2014/main" id="{89E9CA3E-672D-4D53-B59B-6A9FA3CCE876}"/>
              </a:ext>
            </a:extLst>
          </p:cNvPr>
          <p:cNvSpPr>
            <a:spLocks noGrp="1"/>
          </p:cNvSpPr>
          <p:nvPr>
            <p:ph type="title"/>
          </p:nvPr>
        </p:nvSpPr>
        <p:spPr>
          <a:xfrm>
            <a:off x="1150938" y="242610"/>
            <a:ext cx="10515600" cy="1325562"/>
          </a:xfrm>
        </p:spPr>
        <p:txBody>
          <a:bodyPr/>
          <a:lstStyle/>
          <a:p>
            <a:br>
              <a:rPr lang="en-US" altLang="sv-FI"/>
            </a:br>
            <a:r>
              <a:rPr lang="en-US" altLang="sv-FI"/>
              <a:t>HUOM. </a:t>
            </a:r>
            <a:r>
              <a:rPr lang="en-US" altLang="sv-FI" err="1"/>
              <a:t>Kaikukorttien</a:t>
            </a:r>
            <a:r>
              <a:rPr lang="en-US" altLang="sv-FI"/>
              <a:t> </a:t>
            </a:r>
            <a:r>
              <a:rPr lang="en-US" altLang="sv-FI" err="1"/>
              <a:t>jakamisesta</a:t>
            </a:r>
            <a:r>
              <a:rPr lang="en-US" altLang="sv-FI"/>
              <a:t> </a:t>
            </a:r>
            <a:r>
              <a:rPr lang="en-US" altLang="sv-FI" err="1"/>
              <a:t>vastuuhenkilöiltä</a:t>
            </a:r>
            <a:r>
              <a:rPr lang="en-US" altLang="sv-FI"/>
              <a:t> </a:t>
            </a:r>
            <a:r>
              <a:rPr lang="en-US" altLang="sv-FI" err="1"/>
              <a:t>Kaikukortin</a:t>
            </a:r>
            <a:r>
              <a:rPr lang="en-US" altLang="sv-FI"/>
              <a:t> </a:t>
            </a:r>
            <a:r>
              <a:rPr lang="en-US" altLang="sv-FI" err="1"/>
              <a:t>jakajatahoille</a:t>
            </a:r>
            <a:br>
              <a:rPr lang="en-US" altLang="sv-FI" b="1"/>
            </a:br>
            <a:endParaRPr lang="en-US" altLang="sv-FI" b="1"/>
          </a:p>
        </p:txBody>
      </p:sp>
      <p:sp>
        <p:nvSpPr>
          <p:cNvPr id="76803" name="Sisällön paikkamerkki 2">
            <a:extLst>
              <a:ext uri="{FF2B5EF4-FFF2-40B4-BE49-F238E27FC236}">
                <a16:creationId xmlns:a16="http://schemas.microsoft.com/office/drawing/2014/main" id="{7C16DDD3-03A7-4D74-8815-0950C103771E}"/>
              </a:ext>
            </a:extLst>
          </p:cNvPr>
          <p:cNvSpPr>
            <a:spLocks noGrp="1"/>
          </p:cNvSpPr>
          <p:nvPr>
            <p:ph idx="1"/>
          </p:nvPr>
        </p:nvSpPr>
        <p:spPr>
          <a:xfrm>
            <a:off x="1150938" y="1568172"/>
            <a:ext cx="10515600" cy="4351338"/>
          </a:xfrm>
        </p:spPr>
        <p:txBody>
          <a:bodyPr/>
          <a:lstStyle/>
          <a:p>
            <a:pPr>
              <a:defRPr/>
            </a:pPr>
            <a:endParaRPr lang="en-US" altLang="sv-FI" sz="2000">
              <a:latin typeface="Arial" panose="020B0604020202020204" pitchFamily="34" charset="0"/>
              <a:cs typeface="Arial" panose="020B0604020202020204" pitchFamily="34" charset="0"/>
            </a:endParaRPr>
          </a:p>
          <a:p>
            <a:pPr>
              <a:defRPr/>
            </a:pPr>
            <a:r>
              <a:rPr lang="en-US" altLang="sv-FI" err="1">
                <a:latin typeface="Arial" panose="020B0604020202020204" pitchFamily="34" charset="0"/>
                <a:cs typeface="Arial" panose="020B0604020202020204" pitchFamily="34" charset="0"/>
              </a:rPr>
              <a:t>Ennen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materiaalin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jakamista</a:t>
            </a:r>
            <a:r>
              <a:rPr lang="en-US" altLang="sv-FI">
                <a:latin typeface="Arial" panose="020B0604020202020204" pitchFamily="34" charset="0"/>
                <a:cs typeface="Arial" panose="020B0604020202020204" pitchFamily="34" charset="0"/>
              </a:rPr>
              <a:t> on </a:t>
            </a:r>
            <a:r>
              <a:rPr lang="en-US" altLang="sv-FI" err="1">
                <a:latin typeface="Arial" panose="020B0604020202020204" pitchFamily="34" charset="0"/>
                <a:cs typeface="Arial" panose="020B0604020202020204" pitchFamily="34" charset="0"/>
              </a:rPr>
              <a:t>tärkeää</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kirjata</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ylös</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mitkä</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korttitunnukset</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ovat</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menneet</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mihinkin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sote-kohteeseen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Näin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pysytään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helposti</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kärryillä</a:t>
            </a:r>
            <a:r>
              <a:rPr lang="en-US" altLang="sv-FI">
                <a:latin typeface="Arial" panose="020B0604020202020204" pitchFamily="34" charset="0"/>
                <a:cs typeface="Arial" panose="020B0604020202020204" pitchFamily="34" charset="0"/>
              </a:rPr>
              <a:t>:</a:t>
            </a:r>
          </a:p>
          <a:p>
            <a:pPr lvl="2">
              <a:defRPr/>
            </a:pPr>
            <a:r>
              <a:rPr lang="en-US" altLang="sv-FI" sz="2800" err="1">
                <a:latin typeface="Arial" panose="020B0604020202020204" pitchFamily="34" charset="0"/>
                <a:cs typeface="Arial" panose="020B0604020202020204" pitchFamily="34" charset="0"/>
              </a:rPr>
              <a:t>kuinka</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paljon</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mikäkin</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kohde</a:t>
            </a:r>
            <a:r>
              <a:rPr lang="en-US" altLang="sv-FI" sz="2800">
                <a:latin typeface="Arial" panose="020B0604020202020204" pitchFamily="34" charset="0"/>
                <a:cs typeface="Arial" panose="020B0604020202020204" pitchFamily="34" charset="0"/>
              </a:rPr>
              <a:t> on </a:t>
            </a:r>
            <a:r>
              <a:rPr lang="en-US" altLang="sv-FI" sz="2800" err="1">
                <a:latin typeface="Arial" panose="020B0604020202020204" pitchFamily="34" charset="0"/>
                <a:cs typeface="Arial" panose="020B0604020202020204" pitchFamily="34" charset="0"/>
              </a:rPr>
              <a:t>saanut</a:t>
            </a:r>
            <a:r>
              <a:rPr lang="en-US" altLang="sv-FI" sz="2800">
                <a:latin typeface="Arial" panose="020B0604020202020204" pitchFamily="34" charset="0"/>
                <a:cs typeface="Arial" panose="020B0604020202020204" pitchFamily="34" charset="0"/>
              </a:rPr>
              <a:t> </a:t>
            </a:r>
            <a:r>
              <a:rPr lang="en-US" altLang="sv-FI" sz="2800" err="1">
                <a:latin typeface="Arial" panose="020B0604020202020204" pitchFamily="34" charset="0"/>
                <a:cs typeface="Arial" panose="020B0604020202020204" pitchFamily="34" charset="0"/>
              </a:rPr>
              <a:t>kortteja</a:t>
            </a:r>
            <a:r>
              <a:rPr lang="en-US" altLang="sv-FI" sz="2800">
                <a:latin typeface="Arial" panose="020B0604020202020204" pitchFamily="34" charset="0"/>
                <a:cs typeface="Arial" panose="020B0604020202020204" pitchFamily="34" charset="0"/>
              </a:rPr>
              <a:t>.</a:t>
            </a:r>
          </a:p>
          <a:p>
            <a:pPr>
              <a:defRPr/>
            </a:pPr>
            <a:r>
              <a:rPr lang="en-US" altLang="sv-FI">
                <a:latin typeface="Arial" panose="020B0604020202020204" pitchFamily="34" charset="0"/>
                <a:cs typeface="Arial" panose="020B0604020202020204" pitchFamily="34" charset="0"/>
              </a:rPr>
              <a:t>HUOM. </a:t>
            </a:r>
            <a:r>
              <a:rPr lang="fi-FI" altLang="sv-FI">
                <a:latin typeface="Arial" panose="020B0604020202020204" pitchFamily="34" charset="0"/>
                <a:cs typeface="Arial" panose="020B0604020202020204" pitchFamily="34" charset="0"/>
              </a:rPr>
              <a:t>Korttien numerosarjoja ei määritellä itse, vaan Kaikukeskus lähettää numerosarjat kullekin Kaikukorttialueelle painatettaviksi Kaikukortteihin. Kun Kaikukorteista pitää tehdä uusi tilaus eli niitä tarvitaan lisää, pyydetään Kaikukeskukselta uusi numerosarja. </a:t>
            </a:r>
            <a:endParaRPr lang="en-US" altLang="sv-FI">
              <a:latin typeface="Arial" panose="020B0604020202020204" pitchFamily="34" charset="0"/>
              <a:cs typeface="Arial" panose="020B0604020202020204" pitchFamily="34" charset="0"/>
            </a:endParaRPr>
          </a:p>
        </p:txBody>
      </p:sp>
      <p:pic>
        <p:nvPicPr>
          <p:cNvPr id="129028" name="Shape 315">
            <a:extLst>
              <a:ext uri="{FF2B5EF4-FFF2-40B4-BE49-F238E27FC236}">
                <a16:creationId xmlns:a16="http://schemas.microsoft.com/office/drawing/2014/main" id="{BB893136-D885-41C6-943C-532600F5FEB9}"/>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2893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908" y="245942"/>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796925" y="1946890"/>
            <a:ext cx="10922582" cy="4893647"/>
          </a:xfrm>
          <a:prstGeom prst="rect">
            <a:avLst/>
          </a:prstGeom>
          <a:noFill/>
        </p:spPr>
        <p:txBody>
          <a:bodyPr wrap="square" rtlCol="0">
            <a:spAutoFit/>
          </a:bodyPr>
          <a:lstStyle/>
          <a:p>
            <a:pPr marL="742950" lvl="1" indent="-285750" fontAlgn="base">
              <a:buFont typeface="Arial" panose="020B0604020202020204" pitchFamily="34" charset="0"/>
              <a:buChar char="•"/>
            </a:pPr>
            <a:r>
              <a:rPr lang="fi-FI" sz="2400" dirty="0">
                <a:latin typeface="Arial" panose="020B0604020202020204" pitchFamily="34" charset="0"/>
                <a:cs typeface="Arial" panose="020B0604020202020204" pitchFamily="34" charset="0"/>
              </a:rPr>
              <a:t>Uusia kortinjakajakohteita voi ottaa vain vuoden alusta, jolloin tiedot saadaan painettuihin asiakasesitteisiin. Kaikukortin-jakajat on </a:t>
            </a:r>
            <a:r>
              <a:rPr lang="fi-FI" sz="2400" b="1" dirty="0">
                <a:latin typeface="Arial" panose="020B0604020202020204" pitchFamily="34" charset="0"/>
                <a:cs typeface="Arial" panose="020B0604020202020204" pitchFamily="34" charset="0"/>
              </a:rPr>
              <a:t>hyvin tärkeää yksilöidä esitteisiin viestinnän ja tilastoinnin kannalta</a:t>
            </a:r>
            <a:r>
              <a:rPr lang="fi-FI" sz="2400" dirty="0">
                <a:latin typeface="Arial" panose="020B0604020202020204" pitchFamily="34" charset="0"/>
                <a:cs typeface="Arial" panose="020B0604020202020204" pitchFamily="34" charset="0"/>
              </a:rPr>
              <a:t>. </a:t>
            </a:r>
            <a:r>
              <a:rPr lang="fi-FI" sz="2400" dirty="0" err="1">
                <a:latin typeface="Arial" panose="020B0604020202020204" pitchFamily="34" charset="0"/>
                <a:cs typeface="Arial" panose="020B0604020202020204" pitchFamily="34" charset="0"/>
              </a:rPr>
              <a:t>HUo.m</a:t>
            </a:r>
            <a:r>
              <a:rPr lang="fi-FI" sz="2400" dirty="0">
                <a:latin typeface="Arial" panose="020B0604020202020204" pitchFamily="34" charset="0"/>
                <a:cs typeface="Arial" panose="020B0604020202020204" pitchFamily="34" charset="0"/>
              </a:rPr>
              <a:t>. mahdolliset poikkeukset keskustellaan Kaikukeskuksen kanssa.</a:t>
            </a:r>
          </a:p>
          <a:p>
            <a:pPr marL="742950" lvl="1" indent="-285750" fontAlgn="base">
              <a:buFont typeface="Arial" panose="020B0604020202020204" pitchFamily="34" charset="0"/>
              <a:buChar char="•"/>
            </a:pPr>
            <a:endParaRPr lang="fi-FI" sz="2400"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fi-FI" sz="2400" dirty="0">
                <a:latin typeface="Arial" panose="020B0604020202020204" pitchFamily="34" charset="0"/>
                <a:cs typeface="Arial" panose="020B0604020202020204" pitchFamily="34" charset="0"/>
              </a:rPr>
              <a:t>Uusia kulttuuri- ja liikuntakumppaneita voi tarvittaessa ottaa kesken vuotta.</a:t>
            </a:r>
          </a:p>
          <a:p>
            <a:pPr marL="1200150" lvl="2" indent="-285750">
              <a:buFont typeface="Arial" panose="020B0604020202020204" pitchFamily="34" charset="0"/>
              <a:buChar char="•"/>
            </a:pPr>
            <a:r>
              <a:rPr lang="fi-FI" sz="2400" dirty="0">
                <a:latin typeface="Arial" panose="020B0604020202020204" pitchFamily="34" charset="0"/>
                <a:cs typeface="Arial" panose="020B0604020202020204" pitchFamily="34" charset="0"/>
              </a:rPr>
              <a:t>Asiakkaan kannalta on toisaalta selkeintä, että uusia kulttuurikumppaneita otetaan mukaan vuoden alusta, jolloin tiedot saadaan painettuihin asiakasesitteisiin ja -julisteisiin.</a:t>
            </a:r>
          </a:p>
          <a:p>
            <a:pPr marL="742950" lvl="1" indent="-285750" fontAlgn="base">
              <a:buFont typeface="Arial" panose="020B0604020202020204" pitchFamily="34" charset="0"/>
              <a:buChar char="•"/>
            </a:pPr>
            <a:endParaRPr lang="fi-FI"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fi-FI" sz="2400" dirty="0">
                <a:latin typeface="Arial" panose="020B0604020202020204" pitchFamily="34" charset="0"/>
                <a:cs typeface="Arial" panose="020B0604020202020204" pitchFamily="34" charset="0"/>
              </a:rPr>
              <a:t>Huom. Uusien paikallisten Kaikukortti-verkoston kumppaneiden tiedot päivitetään myös alueen omalle Kaikukortti-verkkosivulle. </a:t>
            </a:r>
          </a:p>
        </p:txBody>
      </p:sp>
      <p:sp>
        <p:nvSpPr>
          <p:cNvPr id="5" name="Suorakulmio 4">
            <a:extLst>
              <a:ext uri="{FF2B5EF4-FFF2-40B4-BE49-F238E27FC236}">
                <a16:creationId xmlns:a16="http://schemas.microsoft.com/office/drawing/2014/main" id="{40F8126E-6C6A-464E-BC61-C387C4C008A1}"/>
              </a:ext>
            </a:extLst>
          </p:cNvPr>
          <p:cNvSpPr/>
          <p:nvPr/>
        </p:nvSpPr>
        <p:spPr>
          <a:xfrm>
            <a:off x="6499274" y="332826"/>
            <a:ext cx="5134121" cy="1077218"/>
          </a:xfrm>
          <a:prstGeom prst="rect">
            <a:avLst/>
          </a:prstGeom>
        </p:spPr>
        <p:txBody>
          <a:bodyPr wrap="square">
            <a:spAutoFit/>
          </a:bodyPr>
          <a:lstStyle/>
          <a:p>
            <a:r>
              <a:rPr lang="fi-FI" sz="3200">
                <a:latin typeface="+mj-lt"/>
                <a:cs typeface="Arial" panose="020B0604020202020204" pitchFamily="34" charset="0"/>
              </a:rPr>
              <a:t>Viestintä ja Kaikukortti-verkoston uudet kumppanit</a:t>
            </a:r>
          </a:p>
        </p:txBody>
      </p:sp>
      <p:sp>
        <p:nvSpPr>
          <p:cNvPr id="3" name="Dian numeron paikkamerkki 2">
            <a:extLst>
              <a:ext uri="{FF2B5EF4-FFF2-40B4-BE49-F238E27FC236}">
                <a16:creationId xmlns:a16="http://schemas.microsoft.com/office/drawing/2014/main" id="{8BDEB0C0-CC8A-4463-A830-18D227A5A17A}"/>
              </a:ext>
            </a:extLst>
          </p:cNvPr>
          <p:cNvSpPr>
            <a:spLocks noGrp="1"/>
          </p:cNvSpPr>
          <p:nvPr>
            <p:ph type="sldNum" sz="quarter" idx="12"/>
          </p:nvPr>
        </p:nvSpPr>
        <p:spPr/>
        <p:txBody>
          <a:bodyPr/>
          <a:lstStyle/>
          <a:p>
            <a:fld id="{8F4AEF5D-7FAC-4949-84D2-DA5A9BB3D225}" type="slidenum">
              <a:rPr lang="fi-FI" smtClean="0"/>
              <a:t>103</a:t>
            </a:fld>
            <a:endParaRPr lang="fi-FI"/>
          </a:p>
        </p:txBody>
      </p:sp>
    </p:spTree>
    <p:extLst>
      <p:ext uri="{BB962C8B-B14F-4D97-AF65-F5344CB8AC3E}">
        <p14:creationId xmlns:p14="http://schemas.microsoft.com/office/powerpoint/2010/main" val="11680802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407988"/>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1056045" y="2568594"/>
            <a:ext cx="10841559" cy="3970318"/>
          </a:xfrm>
          <a:prstGeom prst="rect">
            <a:avLst/>
          </a:prstGeom>
          <a:noFill/>
        </p:spPr>
        <p:txBody>
          <a:bodyPr wrap="square" rtlCol="0" anchor="t">
            <a:spAutoFit/>
          </a:bodyPr>
          <a:lstStyle/>
          <a:p>
            <a:pPr marL="285750" indent="-285750">
              <a:buFont typeface="Arial" panose="020B0604020202020204" pitchFamily="34" charset="0"/>
              <a:buChar char="•"/>
            </a:pPr>
            <a:r>
              <a:rPr lang="fi-FI" sz="2800" dirty="0">
                <a:latin typeface="Arial" panose="020B0604020202020204" pitchFamily="34" charset="0"/>
                <a:cs typeface="Arial" panose="020B0604020202020204" pitchFamily="34" charset="0"/>
              </a:rPr>
              <a:t>Vuosittaiset alueiden Kaikukortti-verkostojen kortinjakajien ja kortin kulttuuri- ja liikuntakohteiden yhteiset </a:t>
            </a:r>
            <a:r>
              <a:rPr lang="fi-FI" sz="2800" b="1" dirty="0">
                <a:latin typeface="Arial" panose="020B0604020202020204" pitchFamily="34" charset="0"/>
                <a:cs typeface="Arial" panose="020B0604020202020204" pitchFamily="34" charset="0"/>
              </a:rPr>
              <a:t>palautekokoukset</a:t>
            </a:r>
          </a:p>
          <a:p>
            <a:pPr marL="742950" lvl="1" indent="-285750">
              <a:buFont typeface="Arial" panose="020B0604020202020204" pitchFamily="34" charset="0"/>
              <a:buChar char="•"/>
            </a:pPr>
            <a:r>
              <a:rPr lang="fi-FI" sz="2800" dirty="0">
                <a:latin typeface="Arial" panose="020B0604020202020204" pitchFamily="34" charset="0"/>
                <a:cs typeface="Arial" panose="020B0604020202020204" pitchFamily="34" charset="0"/>
              </a:rPr>
              <a:t>On tärkeää, että sote- ja kulttuuritoimijat pääsevät kohtaamaan, kiitos kaikille alueille kokousten mahdollistamisesta.</a:t>
            </a:r>
          </a:p>
          <a:p>
            <a:pPr marL="742950" lvl="1" indent="-285750">
              <a:buFont typeface="Arial" panose="020B0604020202020204" pitchFamily="34" charset="0"/>
              <a:buChar char="•"/>
            </a:pPr>
            <a:r>
              <a:rPr lang="fi-FI" sz="2800" dirty="0">
                <a:latin typeface="Arial" panose="020B0604020202020204" pitchFamily="34" charset="0"/>
                <a:cs typeface="Arial" panose="020B0604020202020204" pitchFamily="34" charset="0"/>
              </a:rPr>
              <a:t>Kutsuttehan Kulttuuria kaikille -palvelun mukaan, tulemme mahdollisuuksien mukaan kokoukseen. </a:t>
            </a:r>
          </a:p>
          <a:p>
            <a:pPr marL="742950" lvl="1" indent="-285750">
              <a:buFont typeface="Arial" panose="020B0604020202020204" pitchFamily="34" charset="0"/>
              <a:buChar char="•"/>
            </a:pPr>
            <a:r>
              <a:rPr lang="fi-FI" sz="2800" dirty="0">
                <a:latin typeface="Arial" panose="020B0604020202020204" pitchFamily="34" charset="0"/>
                <a:cs typeface="Arial" panose="020B0604020202020204" pitchFamily="34" charset="0"/>
              </a:rPr>
              <a:t>Kainuussa on esim. joskus toivottu, että palautekokous järjestettäisiin paikkakuntakohtaisesti.</a:t>
            </a:r>
          </a:p>
        </p:txBody>
      </p:sp>
      <p:sp>
        <p:nvSpPr>
          <p:cNvPr id="3" name="Suorakulmio 2">
            <a:extLst>
              <a:ext uri="{FF2B5EF4-FFF2-40B4-BE49-F238E27FC236}">
                <a16:creationId xmlns:a16="http://schemas.microsoft.com/office/drawing/2014/main" id="{189E2F97-DC59-0C44-95E3-54228490D931}"/>
              </a:ext>
            </a:extLst>
          </p:cNvPr>
          <p:cNvSpPr/>
          <p:nvPr/>
        </p:nvSpPr>
        <p:spPr>
          <a:xfrm>
            <a:off x="6784664" y="166886"/>
            <a:ext cx="4928337" cy="1569660"/>
          </a:xfrm>
          <a:prstGeom prst="rect">
            <a:avLst/>
          </a:prstGeom>
        </p:spPr>
        <p:txBody>
          <a:bodyPr wrap="none">
            <a:spAutoFit/>
          </a:bodyPr>
          <a:lstStyle/>
          <a:p>
            <a:r>
              <a:rPr lang="fi-FI" sz="4800" dirty="0"/>
              <a:t>Palautekokouksista</a:t>
            </a:r>
          </a:p>
          <a:p>
            <a:r>
              <a:rPr lang="fi-FI" sz="4800" dirty="0"/>
              <a:t>Opas s. 45</a:t>
            </a:r>
          </a:p>
        </p:txBody>
      </p:sp>
      <p:sp>
        <p:nvSpPr>
          <p:cNvPr id="4" name="Dian numeron paikkamerkki 3">
            <a:extLst>
              <a:ext uri="{FF2B5EF4-FFF2-40B4-BE49-F238E27FC236}">
                <a16:creationId xmlns:a16="http://schemas.microsoft.com/office/drawing/2014/main" id="{7A88A8AD-1F9F-4852-B6C0-FB7AD1875FA5}"/>
              </a:ext>
            </a:extLst>
          </p:cNvPr>
          <p:cNvSpPr>
            <a:spLocks noGrp="1"/>
          </p:cNvSpPr>
          <p:nvPr>
            <p:ph type="sldNum" sz="quarter" idx="12"/>
          </p:nvPr>
        </p:nvSpPr>
        <p:spPr/>
        <p:txBody>
          <a:bodyPr/>
          <a:lstStyle/>
          <a:p>
            <a:fld id="{8F4AEF5D-7FAC-4949-84D2-DA5A9BB3D225}" type="slidenum">
              <a:rPr lang="fi-FI" smtClean="0"/>
              <a:t>104</a:t>
            </a:fld>
            <a:endParaRPr lang="fi-FI"/>
          </a:p>
        </p:txBody>
      </p:sp>
    </p:spTree>
    <p:extLst>
      <p:ext uri="{BB962C8B-B14F-4D97-AF65-F5344CB8AC3E}">
        <p14:creationId xmlns:p14="http://schemas.microsoft.com/office/powerpoint/2010/main" val="412797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9" name="Shape 315">
            <a:extLst>
              <a:ext uri="{FF2B5EF4-FFF2-40B4-BE49-F238E27FC236}">
                <a16:creationId xmlns:a16="http://schemas.microsoft.com/office/drawing/2014/main" id="{E3916C0E-4CB2-4D98-975C-60C8F0D2027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95645" cy="682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hape 288" descr="kaikukortin logo.">
            <a:extLst>
              <a:ext uri="{FF2B5EF4-FFF2-40B4-BE49-F238E27FC236}">
                <a16:creationId xmlns:a16="http://schemas.microsoft.com/office/drawing/2014/main" id="{684E2709-CD72-49E1-9DFF-70A07B3B1CA4}"/>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9675883" y="6178269"/>
            <a:ext cx="2421756" cy="647341"/>
          </a:xfrm>
          <a:prstGeom prst="rect">
            <a:avLst/>
          </a:prstGeom>
          <a:noFill/>
          <a:ln>
            <a:noFill/>
          </a:ln>
        </p:spPr>
      </p:pic>
      <p:graphicFrame>
        <p:nvGraphicFramePr>
          <p:cNvPr id="2" name="Kaaviokuva 1" descr="Paikallinen Kaikukortti-verkosto kuvattuna: vastuussa oleva tiimi (kulttuuri ja sote ja hyte yhdessä), kulttuuri- tai liikuntatoimija, kortinjakajat ja kortinhaltijat).">
            <a:extLst>
              <a:ext uri="{FF2B5EF4-FFF2-40B4-BE49-F238E27FC236}">
                <a16:creationId xmlns:a16="http://schemas.microsoft.com/office/drawing/2014/main" id="{093BC6B2-6703-4B7E-95AB-02D429D6F781}"/>
              </a:ext>
            </a:extLst>
          </p:cNvPr>
          <p:cNvGraphicFramePr/>
          <p:nvPr/>
        </p:nvGraphicFramePr>
        <p:xfrm>
          <a:off x="4862294" y="406869"/>
          <a:ext cx="8122009" cy="5771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Ryhmä 16" descr="Valtakunnallinen Kaikukortin tuki- ja kehittämispalvelu ja Kaikukanta">
            <a:extLst>
              <a:ext uri="{FF2B5EF4-FFF2-40B4-BE49-F238E27FC236}">
                <a16:creationId xmlns:a16="http://schemas.microsoft.com/office/drawing/2014/main" id="{E4FBAF3E-50C6-4104-855E-AEE6349A132C}"/>
              </a:ext>
              <a:ext uri="{C183D7F6-B498-43B3-948B-1728B52AA6E4}">
                <adec:decorative xmlns:adec="http://schemas.microsoft.com/office/drawing/2017/decorative" val="0"/>
              </a:ext>
            </a:extLst>
          </p:cNvPr>
          <p:cNvGrpSpPr/>
          <p:nvPr/>
        </p:nvGrpSpPr>
        <p:grpSpPr>
          <a:xfrm>
            <a:off x="3935315" y="4322066"/>
            <a:ext cx="2421756" cy="2494357"/>
            <a:chOff x="2562764" y="1366799"/>
            <a:chExt cx="1816317" cy="1870768"/>
          </a:xfrm>
          <a:solidFill>
            <a:srgbClr val="656769"/>
          </a:solidFill>
        </p:grpSpPr>
        <p:sp>
          <p:nvSpPr>
            <p:cNvPr id="18" name="Ellipsi 17">
              <a:extLst>
                <a:ext uri="{FF2B5EF4-FFF2-40B4-BE49-F238E27FC236}">
                  <a16:creationId xmlns:a16="http://schemas.microsoft.com/office/drawing/2014/main" id="{B8D15F07-F35B-4489-9CC9-502CA2D8E3CC}"/>
                </a:ext>
              </a:extLst>
            </p:cNvPr>
            <p:cNvSpPr/>
            <p:nvPr/>
          </p:nvSpPr>
          <p:spPr>
            <a:xfrm>
              <a:off x="2562764" y="1366799"/>
              <a:ext cx="1816317" cy="1870768"/>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9" name="Ellipsi 4">
              <a:extLst>
                <a:ext uri="{FF2B5EF4-FFF2-40B4-BE49-F238E27FC236}">
                  <a16:creationId xmlns:a16="http://schemas.microsoft.com/office/drawing/2014/main" id="{58C5FC44-0665-4A7A-B581-6EEB9785FB5B}"/>
                </a:ext>
                <a:ext uri="{C183D7F6-B498-43B3-948B-1728B52AA6E4}">
                  <adec:decorative xmlns:adec="http://schemas.microsoft.com/office/drawing/2017/decorative" val="1"/>
                </a:ext>
              </a:extLst>
            </p:cNvPr>
            <p:cNvSpPr txBox="1"/>
            <p:nvPr/>
          </p:nvSpPr>
          <p:spPr>
            <a:xfrm>
              <a:off x="2838844" y="1690409"/>
              <a:ext cx="1274244" cy="127318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33867" tIns="33867" rIns="33867" bIns="33867" numCol="1" spcCol="1270" anchor="ctr" anchorCtr="0">
              <a:noAutofit/>
            </a:bodyPr>
            <a:lstStyle/>
            <a:p>
              <a:pPr algn="ctr" defTabSz="1185304">
                <a:lnSpc>
                  <a:spcPct val="90000"/>
                </a:lnSpc>
                <a:spcAft>
                  <a:spcPct val="35000"/>
                </a:spcAft>
              </a:pPr>
              <a:r>
                <a:rPr lang="fi-FI" sz="2500" b="1" dirty="0" err="1">
                  <a:solidFill>
                    <a:schemeClr val="bg1"/>
                  </a:solidFill>
                  <a:latin typeface="Calibri" panose="020F0502020204030204" pitchFamily="34" charset="0"/>
                  <a:cs typeface="Calibri" panose="020F0502020204030204" pitchFamily="34" charset="0"/>
                </a:rPr>
                <a:t>Valtakunn</a:t>
              </a:r>
              <a:r>
                <a:rPr lang="fi-FI" sz="2500" b="1" dirty="0">
                  <a:solidFill>
                    <a:schemeClr val="bg1"/>
                  </a:solidFill>
                  <a:latin typeface="Calibri" panose="020F0502020204030204" pitchFamily="34" charset="0"/>
                  <a:cs typeface="Calibri" panose="020F0502020204030204" pitchFamily="34" charset="0"/>
                </a:rPr>
                <a:t>. Kaikukortin tuki- ja kehittämis-palvelu ja </a:t>
              </a:r>
              <a:r>
                <a:rPr lang="fi-FI" sz="2200" b="1" dirty="0">
                  <a:solidFill>
                    <a:schemeClr val="bg1"/>
                  </a:solidFill>
                  <a:latin typeface="Calibri" panose="020F0502020204030204" pitchFamily="34" charset="0"/>
                  <a:cs typeface="Calibri" panose="020F0502020204030204" pitchFamily="34" charset="0"/>
                </a:rPr>
                <a:t>KAIKUKANTA</a:t>
              </a:r>
            </a:p>
          </p:txBody>
        </p:sp>
      </p:grpSp>
      <p:graphicFrame>
        <p:nvGraphicFramePr>
          <p:cNvPr id="20" name="Kaaviokuva 19">
            <a:extLst>
              <a:ext uri="{FF2B5EF4-FFF2-40B4-BE49-F238E27FC236}">
                <a16:creationId xmlns:a16="http://schemas.microsoft.com/office/drawing/2014/main" id="{451C83B6-D971-434E-92B2-B265A2134B20}"/>
              </a:ext>
              <a:ext uri="{C183D7F6-B498-43B3-948B-1728B52AA6E4}">
                <adec:decorative xmlns:adec="http://schemas.microsoft.com/office/drawing/2017/decorative" val="1"/>
              </a:ext>
            </a:extLst>
          </p:cNvPr>
          <p:cNvGraphicFramePr/>
          <p:nvPr/>
        </p:nvGraphicFramePr>
        <p:xfrm>
          <a:off x="953370" y="4009079"/>
          <a:ext cx="2326676" cy="23151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1" name="Kaaviokuva 20">
            <a:extLst>
              <a:ext uri="{FF2B5EF4-FFF2-40B4-BE49-F238E27FC236}">
                <a16:creationId xmlns:a16="http://schemas.microsoft.com/office/drawing/2014/main" id="{048CF058-5B41-4993-8364-6CEB65B137EC}"/>
              </a:ext>
              <a:ext uri="{C183D7F6-B498-43B3-948B-1728B52AA6E4}">
                <adec:decorative xmlns:adec="http://schemas.microsoft.com/office/drawing/2017/decorative" val="1"/>
              </a:ext>
            </a:extLst>
          </p:cNvPr>
          <p:cNvGraphicFramePr/>
          <p:nvPr/>
        </p:nvGraphicFramePr>
        <p:xfrm>
          <a:off x="2675581" y="1352314"/>
          <a:ext cx="2326676" cy="231513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26" name="Suora nuoliyhdysviiva 25" descr="Nuoli valtakunnallisesta Kaikukortin tuki- ja kehittämispalvelusta paikalliseen kaikukortti-verkostoon.">
            <a:extLst>
              <a:ext uri="{FF2B5EF4-FFF2-40B4-BE49-F238E27FC236}">
                <a16:creationId xmlns:a16="http://schemas.microsoft.com/office/drawing/2014/main" id="{5CF865E8-F293-45C9-8FA4-38C46E78B5DF}"/>
              </a:ext>
            </a:extLst>
          </p:cNvPr>
          <p:cNvCxnSpPr>
            <a:cxnSpLocks/>
          </p:cNvCxnSpPr>
          <p:nvPr/>
        </p:nvCxnSpPr>
        <p:spPr>
          <a:xfrm flipV="1">
            <a:off x="6397379" y="4753547"/>
            <a:ext cx="736115" cy="41309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uora nuoliyhdysviiva 26">
            <a:extLst>
              <a:ext uri="{FF2B5EF4-FFF2-40B4-BE49-F238E27FC236}">
                <a16:creationId xmlns:a16="http://schemas.microsoft.com/office/drawing/2014/main" id="{B5570B58-E589-40A7-BC8B-F9AAD3DF8D09}"/>
              </a:ext>
              <a:ext uri="{C183D7F6-B498-43B3-948B-1728B52AA6E4}">
                <adec:decorative xmlns:adec="http://schemas.microsoft.com/office/drawing/2017/decorative" val="1"/>
              </a:ext>
            </a:extLst>
          </p:cNvPr>
          <p:cNvCxnSpPr>
            <a:cxnSpLocks/>
          </p:cNvCxnSpPr>
          <p:nvPr/>
        </p:nvCxnSpPr>
        <p:spPr>
          <a:xfrm>
            <a:off x="4303422" y="3759652"/>
            <a:ext cx="379169" cy="49885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uora nuoliyhdysviiva 28">
            <a:extLst>
              <a:ext uri="{FF2B5EF4-FFF2-40B4-BE49-F238E27FC236}">
                <a16:creationId xmlns:a16="http://schemas.microsoft.com/office/drawing/2014/main" id="{DECE48AC-1A50-4FAC-8849-FFE0D5FA8470}"/>
              </a:ext>
              <a:ext uri="{C183D7F6-B498-43B3-948B-1728B52AA6E4}">
                <adec:decorative xmlns:adec="http://schemas.microsoft.com/office/drawing/2017/decorative" val="1"/>
              </a:ext>
            </a:extLst>
          </p:cNvPr>
          <p:cNvCxnSpPr>
            <a:cxnSpLocks/>
          </p:cNvCxnSpPr>
          <p:nvPr/>
        </p:nvCxnSpPr>
        <p:spPr>
          <a:xfrm>
            <a:off x="3190069" y="5795532"/>
            <a:ext cx="64884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tsikko 2">
            <a:extLst>
              <a:ext uri="{FF2B5EF4-FFF2-40B4-BE49-F238E27FC236}">
                <a16:creationId xmlns:a16="http://schemas.microsoft.com/office/drawing/2014/main" id="{5F91D9EE-33D8-444B-8056-C9B9918A6EB7}"/>
              </a:ext>
            </a:extLst>
          </p:cNvPr>
          <p:cNvSpPr>
            <a:spLocks noGrp="1"/>
          </p:cNvSpPr>
          <p:nvPr>
            <p:ph type="title"/>
          </p:nvPr>
        </p:nvSpPr>
        <p:spPr>
          <a:xfrm>
            <a:off x="1311001" y="372974"/>
            <a:ext cx="11360800" cy="763600"/>
          </a:xfrm>
        </p:spPr>
        <p:txBody>
          <a:bodyPr>
            <a:normAutofit/>
          </a:bodyPr>
          <a:lstStyle/>
          <a:p>
            <a:r>
              <a:rPr lang="fi-FI" dirty="0"/>
              <a:t>Kaikukortti-verkosto</a:t>
            </a:r>
          </a:p>
        </p:txBody>
      </p:sp>
    </p:spTree>
    <p:extLst>
      <p:ext uri="{BB962C8B-B14F-4D97-AF65-F5344CB8AC3E}">
        <p14:creationId xmlns:p14="http://schemas.microsoft.com/office/powerpoint/2010/main" val="101706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3E4C28-B6E8-4993-AAAE-EC8C83F6DE9F}"/>
              </a:ext>
            </a:extLst>
          </p:cNvPr>
          <p:cNvSpPr>
            <a:spLocks noGrp="1"/>
          </p:cNvSpPr>
          <p:nvPr>
            <p:ph type="title"/>
          </p:nvPr>
        </p:nvSpPr>
        <p:spPr>
          <a:xfrm>
            <a:off x="932391" y="628405"/>
            <a:ext cx="10588434" cy="1062644"/>
          </a:xfrm>
        </p:spPr>
        <p:txBody>
          <a:bodyPr anchor="b">
            <a:normAutofit fontScale="90000"/>
          </a:bodyPr>
          <a:lstStyle/>
          <a:p>
            <a:r>
              <a:rPr lang="fi-FI" dirty="0"/>
              <a:t>Tarvittavat rakenteet paikalliselle yhteistyölle 1/2</a:t>
            </a:r>
          </a:p>
        </p:txBody>
      </p:sp>
      <p:sp>
        <p:nvSpPr>
          <p:cNvPr id="8" name="Content Placeholder 7">
            <a:extLst>
              <a:ext uri="{FF2B5EF4-FFF2-40B4-BE49-F238E27FC236}">
                <a16:creationId xmlns:a16="http://schemas.microsoft.com/office/drawing/2014/main" id="{3FCC9E6B-3DB7-1A75-6AD2-28DB41B3A723}"/>
              </a:ext>
            </a:extLst>
          </p:cNvPr>
          <p:cNvSpPr>
            <a:spLocks noGrp="1"/>
          </p:cNvSpPr>
          <p:nvPr>
            <p:ph idx="1"/>
          </p:nvPr>
        </p:nvSpPr>
        <p:spPr>
          <a:xfrm>
            <a:off x="6002624" y="1883728"/>
            <a:ext cx="6018014" cy="3524166"/>
          </a:xfrm>
        </p:spPr>
        <p:txBody>
          <a:bodyPr>
            <a:noAutofit/>
          </a:bodyPr>
          <a:lstStyle/>
          <a:p>
            <a:r>
              <a:rPr lang="en-US" sz="2200" b="1" dirty="0" err="1">
                <a:latin typeface="Arial" panose="020B0604020202020204" pitchFamily="34" charset="0"/>
                <a:cs typeface="Arial" panose="020B0604020202020204" pitchFamily="34" charset="0"/>
              </a:rPr>
              <a:t>Vastuuhenkilöt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kunnissa</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(ja </a:t>
            </a:r>
            <a:r>
              <a:rPr lang="en-US" sz="2200" dirty="0" err="1">
                <a:latin typeface="Arial" panose="020B0604020202020204" pitchFamily="34" charset="0"/>
                <a:cs typeface="Arial" panose="020B0604020202020204" pitchFamily="34" charset="0"/>
              </a:rPr>
              <a:t>myöh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mahd</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hva:lla</a:t>
            </a:r>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koordinoivat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paikallista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Kaikukortti-verkostoa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Tarvittaessa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mukana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viestinnästä</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vastaava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taho</a:t>
            </a:r>
            <a:r>
              <a:rPr lang="en-US" sz="2200" dirty="0">
                <a:latin typeface="Arial" panose="020B0604020202020204" pitchFamily="34" charset="0"/>
                <a:cs typeface="Arial" panose="020B0604020202020204" pitchFamily="34" charset="0"/>
              </a:rPr>
              <a:t>.</a:t>
            </a:r>
          </a:p>
          <a:p>
            <a:pPr lvl="1"/>
            <a:r>
              <a:rPr lang="en-US" sz="2200" dirty="0" err="1">
                <a:latin typeface="Arial" panose="020B0604020202020204" pitchFamily="34" charset="0"/>
                <a:cs typeface="Arial" panose="020B0604020202020204" pitchFamily="34" charset="0"/>
              </a:rPr>
              <a:t>Vuosittain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palautekokous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alueen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Kaikukortin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jakajille</a:t>
            </a:r>
            <a:r>
              <a:rPr lang="en-US" sz="2200" dirty="0">
                <a:latin typeface="Arial" panose="020B0604020202020204" pitchFamily="34" charset="0"/>
                <a:cs typeface="Arial" panose="020B0604020202020204" pitchFamily="34" charset="0"/>
              </a:rPr>
              <a:t> ja </a:t>
            </a:r>
            <a:r>
              <a:rPr lang="en-US" sz="2200" dirty="0" err="1">
                <a:latin typeface="Arial" panose="020B0604020202020204" pitchFamily="34" charset="0"/>
                <a:cs typeface="Arial" panose="020B0604020202020204" pitchFamily="34" charset="0"/>
              </a:rPr>
              <a:t>Kaikukortti-kohteille</a:t>
            </a:r>
            <a:r>
              <a:rPr lang="en-US" sz="2200" dirty="0">
                <a:latin typeface="Arial" panose="020B0604020202020204" pitchFamily="34" charset="0"/>
                <a:cs typeface="Arial" panose="020B0604020202020204" pitchFamily="34" charset="0"/>
              </a:rPr>
              <a:t>.</a:t>
            </a:r>
          </a:p>
          <a:p>
            <a:pPr lvl="1"/>
            <a:r>
              <a:rPr lang="en-US" sz="2200" dirty="0" err="1">
                <a:latin typeface="Arial" panose="020B0604020202020204" pitchFamily="34" charset="0"/>
                <a:cs typeface="Arial" panose="020B0604020202020204" pitchFamily="34" charset="0"/>
              </a:rPr>
              <a:t>Paikalliset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vastuuhenkilöt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kutsutaan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vuosittain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Kaikukeskuksen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vastuuhenkilöiden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kokoukseen</a:t>
            </a:r>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a:p>
            <a:pPr marL="457200" lvl="1" indent="0">
              <a:buNone/>
            </a:pPr>
            <a:endParaRPr lang="en-US" sz="2200" dirty="0">
              <a:latin typeface="Arial" panose="020B0604020202020204" pitchFamily="34" charset="0"/>
              <a:cs typeface="Arial" panose="020B0604020202020204" pitchFamily="34" charset="0"/>
            </a:endParaRPr>
          </a:p>
        </p:txBody>
      </p:sp>
      <p:pic>
        <p:nvPicPr>
          <p:cNvPr id="3" name="Kuva 2" descr="Kaikukortti-verkosto. Paikallinen verksoto: vastuussa oleva tiimi (kulttuuri ja sote yhdessä), Kaikukortti-kohteet kulttuuri- ja liikuntatoimjat, Kaikukortin jakajat, kortinhaltijat. Valtakunnallinen Kaikukortin tuki- ja kehittämispalvelu ja KAikukanta vastaa valtakunnallisesti.">
            <a:extLst>
              <a:ext uri="{FF2B5EF4-FFF2-40B4-BE49-F238E27FC236}">
                <a16:creationId xmlns:a16="http://schemas.microsoft.com/office/drawing/2014/main" id="{75162D04-96BE-C7CC-885C-151F7C18F078}"/>
              </a:ext>
            </a:extLst>
          </p:cNvPr>
          <p:cNvPicPr>
            <a:picLocks noChangeAspect="1"/>
          </p:cNvPicPr>
          <p:nvPr/>
        </p:nvPicPr>
        <p:blipFill>
          <a:blip r:embed="rId2"/>
          <a:stretch>
            <a:fillRect/>
          </a:stretch>
        </p:blipFill>
        <p:spPr>
          <a:xfrm>
            <a:off x="171362" y="2363221"/>
            <a:ext cx="5551316" cy="3122615"/>
          </a:xfrm>
          <a:prstGeom prst="rect">
            <a:avLst/>
          </a:prstGeom>
        </p:spPr>
      </p:pic>
      <p:pic>
        <p:nvPicPr>
          <p:cNvPr id="4" name="Shape 91" descr="Kaikukortin logo.">
            <a:extLst>
              <a:ext uri="{FF2B5EF4-FFF2-40B4-BE49-F238E27FC236}">
                <a16:creationId xmlns:a16="http://schemas.microsoft.com/office/drawing/2014/main" id="{A6013BCF-B97F-03D1-8D07-C59F2D1F93EC}"/>
              </a:ext>
            </a:extLst>
          </p:cNvPr>
          <p:cNvPicPr preferRelativeResize="0"/>
          <p:nvPr/>
        </p:nvPicPr>
        <p:blipFill rotWithShape="1">
          <a:blip r:embed="rId3">
            <a:alphaModFix/>
          </a:blip>
          <a:srcRect/>
          <a:stretch/>
        </p:blipFill>
        <p:spPr>
          <a:xfrm>
            <a:off x="144409" y="127477"/>
            <a:ext cx="3334771" cy="850625"/>
          </a:xfrm>
          <a:prstGeom prst="rect">
            <a:avLst/>
          </a:prstGeom>
          <a:noFill/>
          <a:ln>
            <a:noFill/>
          </a:ln>
        </p:spPr>
      </p:pic>
      <p:sp>
        <p:nvSpPr>
          <p:cNvPr id="5" name="Tekstiruutu 4">
            <a:extLst>
              <a:ext uri="{FF2B5EF4-FFF2-40B4-BE49-F238E27FC236}">
                <a16:creationId xmlns:a16="http://schemas.microsoft.com/office/drawing/2014/main" id="{A07DB222-127A-C856-140B-1CEC9225BF14}"/>
              </a:ext>
            </a:extLst>
          </p:cNvPr>
          <p:cNvSpPr txBox="1"/>
          <p:nvPr/>
        </p:nvSpPr>
        <p:spPr>
          <a:xfrm>
            <a:off x="642685" y="5714860"/>
            <a:ext cx="3752630" cy="1015663"/>
          </a:xfrm>
          <a:prstGeom prst="rect">
            <a:avLst/>
          </a:prstGeom>
          <a:noFill/>
        </p:spPr>
        <p:txBody>
          <a:bodyPr wrap="none" rtlCol="0">
            <a:spAutoFit/>
          </a:bodyPr>
          <a:lstStyle/>
          <a:p>
            <a:r>
              <a:rPr lang="fi-FI" sz="2000" dirty="0"/>
              <a:t>Paikallisen verkoston yhteys</a:t>
            </a:r>
          </a:p>
          <a:p>
            <a:r>
              <a:rPr lang="fi-FI" sz="2000" dirty="0">
                <a:solidFill>
                  <a:srgbClr val="202827"/>
                </a:solidFill>
              </a:rPr>
              <a:t>Kaikukeskukseen, Kaikukantaan</a:t>
            </a:r>
            <a:r>
              <a:rPr lang="fi-FI" sz="2000" dirty="0"/>
              <a:t> ja </a:t>
            </a:r>
            <a:br>
              <a:rPr lang="fi-FI" sz="2000" dirty="0"/>
            </a:br>
            <a:r>
              <a:rPr lang="fi-FI" sz="2000" dirty="0"/>
              <a:t>muihin Kaikukortti-alueisiin.</a:t>
            </a:r>
          </a:p>
        </p:txBody>
      </p:sp>
    </p:spTree>
    <p:extLst>
      <p:ext uri="{BB962C8B-B14F-4D97-AF65-F5344CB8AC3E}">
        <p14:creationId xmlns:p14="http://schemas.microsoft.com/office/powerpoint/2010/main" val="21396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3E4C28-B6E8-4993-AAAE-EC8C83F6DE9F}"/>
              </a:ext>
            </a:extLst>
          </p:cNvPr>
          <p:cNvSpPr>
            <a:spLocks noGrp="1"/>
          </p:cNvSpPr>
          <p:nvPr>
            <p:ph type="title"/>
          </p:nvPr>
        </p:nvSpPr>
        <p:spPr>
          <a:xfrm>
            <a:off x="1603566" y="267784"/>
            <a:ext cx="10588434" cy="1062644"/>
          </a:xfrm>
        </p:spPr>
        <p:txBody>
          <a:bodyPr anchor="b">
            <a:normAutofit/>
          </a:bodyPr>
          <a:lstStyle/>
          <a:p>
            <a:r>
              <a:rPr lang="fi-FI" sz="4000" dirty="0"/>
              <a:t>Tarvittavat rakenteet paikalliselle yhteistyölle 2/2</a:t>
            </a:r>
          </a:p>
        </p:txBody>
      </p:sp>
      <p:sp>
        <p:nvSpPr>
          <p:cNvPr id="8" name="Content Placeholder 7">
            <a:extLst>
              <a:ext uri="{FF2B5EF4-FFF2-40B4-BE49-F238E27FC236}">
                <a16:creationId xmlns:a16="http://schemas.microsoft.com/office/drawing/2014/main" id="{3FCC9E6B-3DB7-1A75-6AD2-28DB41B3A723}"/>
              </a:ext>
            </a:extLst>
          </p:cNvPr>
          <p:cNvSpPr>
            <a:spLocks noGrp="1"/>
          </p:cNvSpPr>
          <p:nvPr>
            <p:ph idx="1"/>
          </p:nvPr>
        </p:nvSpPr>
        <p:spPr>
          <a:xfrm>
            <a:off x="4434791" y="1439857"/>
            <a:ext cx="7781210" cy="4938789"/>
          </a:xfrm>
        </p:spPr>
        <p:txBody>
          <a:bodyPr>
            <a:noAutofit/>
          </a:bodyPr>
          <a:lstStyle/>
          <a:p>
            <a:r>
              <a:rPr lang="en-US" sz="2400" b="1" dirty="0" err="1">
                <a:latin typeface="Arial" panose="020B0604020202020204" pitchFamily="34" charset="0"/>
                <a:cs typeface="Arial" panose="020B0604020202020204" pitchFamily="34" charset="0"/>
              </a:rPr>
              <a:t>Paikalliset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vastuuhenkilöt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Kaikukortin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jakajat</a:t>
            </a:r>
            <a:r>
              <a:rPr lang="en-US" sz="2400" b="1" dirty="0">
                <a:latin typeface="Arial" panose="020B0604020202020204" pitchFamily="34" charset="0"/>
                <a:cs typeface="Arial" panose="020B0604020202020204" pitchFamily="34" charset="0"/>
              </a:rPr>
              <a:t> ja </a:t>
            </a:r>
            <a:r>
              <a:rPr lang="en-US" sz="2400" b="1" dirty="0" err="1">
                <a:latin typeface="Arial" panose="020B0604020202020204" pitchFamily="34" charset="0"/>
                <a:cs typeface="Arial" panose="020B0604020202020204" pitchFamily="34" charset="0"/>
              </a:rPr>
              <a:t>Kaikukortti-kohteet</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sitoutuvat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noudattamaan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Kaikukortin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valtakunnalista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toimintamallia</a:t>
            </a:r>
            <a:r>
              <a:rPr lang="en-US" sz="2400" dirty="0">
                <a:latin typeface="Arial" panose="020B0604020202020204" pitchFamily="34" charset="0"/>
                <a:cs typeface="Arial" panose="020B0604020202020204" pitchFamily="34" charset="0"/>
              </a:rPr>
              <a:t>.</a:t>
            </a:r>
          </a:p>
          <a:p>
            <a:r>
              <a:rPr lang="en-US" sz="2400" b="1" dirty="0" err="1">
                <a:latin typeface="Arial" panose="020B0604020202020204" pitchFamily="34" charset="0"/>
                <a:cs typeface="Arial" panose="020B0604020202020204" pitchFamily="34" charset="0"/>
              </a:rPr>
              <a:t>Paikalliset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Kaikukortin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jakajat</a:t>
            </a:r>
            <a:r>
              <a:rPr lang="en-US" sz="2400" b="1" dirty="0">
                <a:latin typeface="Arial" panose="020B0604020202020204" pitchFamily="34" charset="0"/>
                <a:cs typeface="Arial" panose="020B0604020202020204" pitchFamily="34" charset="0"/>
              </a:rPr>
              <a:t> </a:t>
            </a:r>
          </a:p>
          <a:p>
            <a:pPr lvl="1"/>
            <a:r>
              <a:rPr lang="en-US" dirty="0" err="1">
                <a:latin typeface="Arial" panose="020B0604020202020204" pitchFamily="34" charset="0"/>
                <a:cs typeface="Arial" panose="020B0604020202020204" pitchFamily="34" charset="0"/>
              </a:rPr>
              <a:t>jakavat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Kaikukorttia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asiakkailleen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kirjaavat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jaetut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kortit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Kaikukantaan</a:t>
            </a:r>
            <a:r>
              <a:rPr lang="en-US" dirty="0">
                <a:latin typeface="Arial" panose="020B0604020202020204" pitchFamily="34" charset="0"/>
                <a:cs typeface="Arial" panose="020B0604020202020204" pitchFamily="34" charset="0"/>
              </a:rPr>
              <a:t>. </a:t>
            </a:r>
          </a:p>
          <a:p>
            <a:pPr lvl="1"/>
            <a:r>
              <a:rPr lang="en-US" dirty="0" err="1">
                <a:latin typeface="Arial" panose="020B0604020202020204" pitchFamily="34" charset="0"/>
                <a:cs typeface="Arial" panose="020B0604020202020204" pitchFamily="34" charset="0"/>
              </a:rPr>
              <a:t>Yhteisön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Kaikukortti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voivat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osallistua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yhdessä</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pienryhmän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kanssa</a:t>
            </a:r>
            <a:endParaRPr lang="en-US"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Kaikukortti-kohteet</a:t>
            </a:r>
            <a:r>
              <a:rPr lang="en-US" sz="2400" b="1" dirty="0">
                <a:latin typeface="Arial" panose="020B0604020202020204" pitchFamily="34" charset="0"/>
                <a:cs typeface="Arial" panose="020B0604020202020204" pitchFamily="34" charset="0"/>
              </a:rPr>
              <a:t> </a:t>
            </a:r>
          </a:p>
          <a:p>
            <a:pPr lvl="1"/>
            <a:r>
              <a:rPr lang="en-US" dirty="0" err="1">
                <a:latin typeface="Arial" panose="020B0604020202020204" pitchFamily="34" charset="0"/>
                <a:cs typeface="Arial" panose="020B0604020202020204" pitchFamily="34" charset="0"/>
              </a:rPr>
              <a:t>kirjaavat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kortin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käytön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Kaikukantaan</a:t>
            </a:r>
            <a:r>
              <a:rPr lang="en-US" dirty="0">
                <a:latin typeface="Arial" panose="020B0604020202020204" pitchFamily="34" charset="0"/>
                <a:cs typeface="Arial" panose="020B0604020202020204" pitchFamily="34" charset="0"/>
              </a:rPr>
              <a:t>. </a:t>
            </a:r>
          </a:p>
          <a:p>
            <a:r>
              <a:rPr lang="en-US" sz="2400" b="1" dirty="0" err="1">
                <a:latin typeface="Arial" panose="020B0604020202020204" pitchFamily="34" charset="0"/>
                <a:cs typeface="Arial" panose="020B0604020202020204" pitchFamily="34" charset="0"/>
              </a:rPr>
              <a:t>Kaikukortin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haltijat</a:t>
            </a:r>
            <a:endParaRPr lang="en-US" sz="2400" b="1"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Mukaan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kehittämistyöhön</a:t>
            </a:r>
            <a:r>
              <a:rPr lang="en-US" dirty="0">
                <a:latin typeface="Arial" panose="020B0604020202020204" pitchFamily="34" charset="0"/>
                <a:cs typeface="Arial" panose="020B0604020202020204" pitchFamily="34" charset="0"/>
              </a:rPr>
              <a:t> ja </a:t>
            </a:r>
            <a:r>
              <a:rPr lang="en-US" dirty="0" err="1">
                <a:latin typeface="Arial" panose="020B0604020202020204" pitchFamily="34" charset="0"/>
                <a:cs typeface="Arial" panose="020B0604020202020204" pitchFamily="34" charset="0"/>
              </a:rPr>
              <a:t>palautekokouksiin</a:t>
            </a:r>
            <a:r>
              <a:rPr lang="en-US" dirty="0">
                <a:latin typeface="Arial" panose="020B0604020202020204" pitchFamily="34" charset="0"/>
                <a:cs typeface="Arial" panose="020B0604020202020204" pitchFamily="34" charset="0"/>
              </a:rPr>
              <a:t>?</a:t>
            </a:r>
          </a:p>
        </p:txBody>
      </p:sp>
      <p:pic>
        <p:nvPicPr>
          <p:cNvPr id="3" name="Kuva 2" descr="Kaikukortti-verkosto. Paikallinen verksoto: vastuussa oleva tiimi (kulttuuri ja sote yhdessä), Kaikukortti-kohteet kulttuuri- ja liikuntatoimjat, Kaikukortin jakajat, kortinhaltijat. Valtakunnallinen Kaikukortin tuki- ja kehittämispalvelu ja KAikukanta vastaa valtakunnallisesti.">
            <a:extLst>
              <a:ext uri="{FF2B5EF4-FFF2-40B4-BE49-F238E27FC236}">
                <a16:creationId xmlns:a16="http://schemas.microsoft.com/office/drawing/2014/main" id="{75162D04-96BE-C7CC-885C-151F7C18F078}"/>
              </a:ext>
            </a:extLst>
          </p:cNvPr>
          <p:cNvPicPr>
            <a:picLocks noChangeAspect="1"/>
          </p:cNvPicPr>
          <p:nvPr/>
        </p:nvPicPr>
        <p:blipFill rotWithShape="1">
          <a:blip r:embed="rId2"/>
          <a:srcRect l="31970" t="-4" b="1"/>
          <a:stretch/>
        </p:blipFill>
        <p:spPr>
          <a:xfrm>
            <a:off x="752782" y="1732716"/>
            <a:ext cx="3113824" cy="2574711"/>
          </a:xfrm>
          <a:prstGeom prst="rect">
            <a:avLst/>
          </a:prstGeom>
        </p:spPr>
      </p:pic>
      <p:pic>
        <p:nvPicPr>
          <p:cNvPr id="4" name="Shape 91" descr="Kaikukortin logo.">
            <a:extLst>
              <a:ext uri="{FF2B5EF4-FFF2-40B4-BE49-F238E27FC236}">
                <a16:creationId xmlns:a16="http://schemas.microsoft.com/office/drawing/2014/main" id="{A6013BCF-B97F-03D1-8D07-C59F2D1F93EC}"/>
              </a:ext>
            </a:extLst>
          </p:cNvPr>
          <p:cNvPicPr preferRelativeResize="0"/>
          <p:nvPr/>
        </p:nvPicPr>
        <p:blipFill rotWithShape="1">
          <a:blip r:embed="rId3">
            <a:alphaModFix/>
          </a:blip>
          <a:srcRect/>
          <a:stretch/>
        </p:blipFill>
        <p:spPr>
          <a:xfrm>
            <a:off x="144409" y="127477"/>
            <a:ext cx="3334771" cy="850625"/>
          </a:xfrm>
          <a:prstGeom prst="rect">
            <a:avLst/>
          </a:prstGeom>
          <a:noFill/>
          <a:ln>
            <a:noFill/>
          </a:ln>
        </p:spPr>
      </p:pic>
      <p:sp>
        <p:nvSpPr>
          <p:cNvPr id="5" name="Suorakulmio 4">
            <a:extLst>
              <a:ext uri="{FF2B5EF4-FFF2-40B4-BE49-F238E27FC236}">
                <a16:creationId xmlns:a16="http://schemas.microsoft.com/office/drawing/2014/main" id="{A71A2EDB-C7CD-5AEB-3B77-A63F2DC18795}"/>
              </a:ext>
            </a:extLst>
          </p:cNvPr>
          <p:cNvSpPr/>
          <p:nvPr/>
        </p:nvSpPr>
        <p:spPr>
          <a:xfrm>
            <a:off x="513376" y="1524806"/>
            <a:ext cx="901488" cy="1684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188DB3ED-820B-D0D4-04FD-7525FB23FE55}"/>
              </a:ext>
            </a:extLst>
          </p:cNvPr>
          <p:cNvSpPr txBox="1"/>
          <p:nvPr/>
        </p:nvSpPr>
        <p:spPr>
          <a:xfrm>
            <a:off x="513376" y="4948178"/>
            <a:ext cx="3694922" cy="707886"/>
          </a:xfrm>
          <a:prstGeom prst="rect">
            <a:avLst/>
          </a:prstGeom>
          <a:noFill/>
        </p:spPr>
        <p:txBody>
          <a:bodyPr wrap="none" rtlCol="0">
            <a:spAutoFit/>
          </a:bodyPr>
          <a:lstStyle/>
          <a:p>
            <a:r>
              <a:rPr lang="fi-FI" sz="2000" dirty="0"/>
              <a:t>Paikallisen verkoston yhteys</a:t>
            </a:r>
          </a:p>
          <a:p>
            <a:r>
              <a:rPr lang="fi-FI" sz="2000" dirty="0">
                <a:solidFill>
                  <a:srgbClr val="202827"/>
                </a:solidFill>
              </a:rPr>
              <a:t>Kaikukeskukseen</a:t>
            </a:r>
            <a:r>
              <a:rPr lang="fi-FI" sz="2000" dirty="0"/>
              <a:t> ja Kaikukantaan.</a:t>
            </a:r>
          </a:p>
        </p:txBody>
      </p:sp>
    </p:spTree>
    <p:extLst>
      <p:ext uri="{BB962C8B-B14F-4D97-AF65-F5344CB8AC3E}">
        <p14:creationId xmlns:p14="http://schemas.microsoft.com/office/powerpoint/2010/main" val="334913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95" y="166886"/>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974224" y="1811234"/>
            <a:ext cx="10984831" cy="5046766"/>
          </a:xfrm>
          <a:prstGeom prst="rect">
            <a:avLst/>
          </a:prstGeom>
          <a:noFill/>
        </p:spPr>
        <p:txBody>
          <a:bodyPr wrap="square" rtlCol="0" anchor="t">
            <a:spAutoFit/>
          </a:bodyPr>
          <a:lstStyle/>
          <a:p>
            <a:pPr marL="38100">
              <a:lnSpc>
                <a:spcPct val="107000"/>
              </a:lnSpc>
              <a:spcAft>
                <a:spcPts val="600"/>
              </a:spcAft>
            </a:pPr>
            <a:r>
              <a:rPr lang="fi-FI" sz="2400" dirty="0">
                <a:solidFill>
                  <a:srgbClr val="202124"/>
                </a:solidFill>
                <a:effectLst/>
                <a:latin typeface="+mn-lt"/>
                <a:ea typeface="Calibri" panose="020F0502020204030204" pitchFamily="34" charset="0"/>
                <a:cs typeface="Times New Roman" panose="02020603050405020304" pitchFamily="18" charset="0"/>
              </a:rPr>
              <a:t>Kaikukortti-toiminnan lähtökohtana on, että toimintaa koordinoidaan paikallisesti soten/</a:t>
            </a:r>
            <a:r>
              <a:rPr lang="fi-FI" sz="2400" dirty="0" err="1">
                <a:solidFill>
                  <a:srgbClr val="202124"/>
                </a:solidFill>
                <a:effectLst/>
                <a:latin typeface="+mn-lt"/>
                <a:ea typeface="Calibri" panose="020F0502020204030204" pitchFamily="34" charset="0"/>
                <a:cs typeface="Times New Roman" panose="02020603050405020304" pitchFamily="18" charset="0"/>
              </a:rPr>
              <a:t>hyten</a:t>
            </a:r>
            <a:r>
              <a:rPr lang="fi-FI" sz="2400" dirty="0">
                <a:solidFill>
                  <a:srgbClr val="202124"/>
                </a:solidFill>
                <a:effectLst/>
                <a:latin typeface="+mn-lt"/>
                <a:ea typeface="Calibri" panose="020F0502020204030204" pitchFamily="34" charset="0"/>
                <a:cs typeface="Times New Roman" panose="02020603050405020304" pitchFamily="18" charset="0"/>
              </a:rPr>
              <a:t> ja kulttuurin yhteistyönä. </a:t>
            </a:r>
            <a:r>
              <a:rPr lang="fi-FI" sz="2400" dirty="0">
                <a:solidFill>
                  <a:srgbClr val="202124"/>
                </a:solidFill>
                <a:effectLst/>
                <a:latin typeface="+mn-lt"/>
                <a:ea typeface="Times New Roman" panose="02020603050405020304" pitchFamily="18" charset="0"/>
                <a:cs typeface="Calibri" panose="020F0502020204030204" pitchFamily="34" charset="0"/>
              </a:rPr>
              <a:t>Yhteistyö kulttuurin ja soten kesken on yksi Kaikukortin keskeisimmistä periaatteista. Vuoden 2023 alusta yhteistyön toiseksi osapuoleksi eli kortinjakaja-osapuoleksi toivotaan tulevan hyvinvointialue.</a:t>
            </a:r>
            <a:r>
              <a:rPr lang="fi-FI" sz="2400" b="1" dirty="0">
                <a:solidFill>
                  <a:srgbClr val="202124"/>
                </a:solidFill>
                <a:effectLst/>
                <a:latin typeface="+mn-lt"/>
                <a:ea typeface="Times New Roman" panose="02020603050405020304" pitchFamily="18" charset="0"/>
                <a:cs typeface="Calibri" panose="020F0502020204030204" pitchFamily="34" charset="0"/>
              </a:rPr>
              <a:t> </a:t>
            </a:r>
            <a:r>
              <a:rPr lang="fi-FI" sz="2400" dirty="0">
                <a:solidFill>
                  <a:srgbClr val="202124"/>
                </a:solidFill>
                <a:effectLst/>
                <a:latin typeface="+mn-lt"/>
                <a:ea typeface="Times New Roman" panose="02020603050405020304" pitchFamily="18" charset="0"/>
                <a:cs typeface="Calibri" panose="020F0502020204030204" pitchFamily="34" charset="0"/>
              </a:rPr>
              <a:t>Edellytämme, että kunnat ja hyvinvointialueet sopivat Kaikukortin paikalliseen koordinointiin liittyvästä yhteistyöstä yhdessä. </a:t>
            </a:r>
            <a:endParaRPr lang="fi-FI" sz="2400" dirty="0">
              <a:effectLst/>
              <a:latin typeface="+mn-lt"/>
              <a:ea typeface="Calibri" panose="020F0502020204030204" pitchFamily="34" charset="0"/>
              <a:cs typeface="Times New Roman" panose="02020603050405020304" pitchFamily="18" charset="0"/>
            </a:endParaRPr>
          </a:p>
          <a:p>
            <a:pPr marL="38100">
              <a:lnSpc>
                <a:spcPct val="107000"/>
              </a:lnSpc>
              <a:spcAft>
                <a:spcPts val="600"/>
              </a:spcAft>
            </a:pPr>
            <a:r>
              <a:rPr lang="fi-FI" sz="2400" dirty="0">
                <a:solidFill>
                  <a:srgbClr val="202124"/>
                </a:solidFill>
                <a:effectLst/>
                <a:latin typeface="+mn-lt"/>
                <a:ea typeface="Calibri" panose="020F0502020204030204" pitchFamily="34" charset="0"/>
                <a:cs typeface="Times New Roman" panose="02020603050405020304" pitchFamily="18" charset="0"/>
              </a:rPr>
              <a:t>Paikallista Kaikukortti-toimintaa yhteistyössä koordinoiva tahot ovat siis jatkossa</a:t>
            </a:r>
            <a:endParaRPr lang="fi-FI" sz="24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Calibri" panose="020F0502020204030204" pitchFamily="34" charset="0"/>
              <a:buChar char="-"/>
            </a:pPr>
            <a:r>
              <a:rPr lang="fi-FI" sz="2400" dirty="0">
                <a:solidFill>
                  <a:srgbClr val="202124"/>
                </a:solidFill>
                <a:effectLst/>
                <a:latin typeface="+mn-lt"/>
                <a:ea typeface="Times New Roman" panose="02020603050405020304" pitchFamily="18" charset="0"/>
                <a:cs typeface="Times New Roman" panose="02020603050405020304" pitchFamily="18" charset="0"/>
              </a:rPr>
              <a:t>Kaikukortin kulttuuri- ja liikuntakohteista vastaava taho: kunnan kulttuuri-/sivistys-/vapaa-aikapalvelut tai kunnan hyte-palvelut</a:t>
            </a:r>
            <a:r>
              <a:rPr lang="fi-FI" sz="2400" b="1" dirty="0">
                <a:solidFill>
                  <a:srgbClr val="202124"/>
                </a:solidFill>
                <a:effectLst/>
                <a:latin typeface="+mn-lt"/>
                <a:ea typeface="Times New Roman" panose="02020603050405020304" pitchFamily="18" charset="0"/>
                <a:cs typeface="Times New Roman" panose="02020603050405020304" pitchFamily="18" charset="0"/>
              </a:rPr>
              <a:t> JA</a:t>
            </a:r>
            <a:endParaRPr lang="fi-FI" sz="2400" dirty="0">
              <a:effectLst/>
              <a:latin typeface="+mn-lt"/>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Calibri" panose="020F0502020204030204" pitchFamily="34" charset="0"/>
              <a:buChar char="-"/>
            </a:pPr>
            <a:r>
              <a:rPr lang="fi-FI" sz="2400" dirty="0">
                <a:solidFill>
                  <a:srgbClr val="202124"/>
                </a:solidFill>
                <a:effectLst/>
                <a:latin typeface="+mn-lt"/>
                <a:ea typeface="Times New Roman" panose="02020603050405020304" pitchFamily="18" charset="0"/>
                <a:cs typeface="Times New Roman" panose="02020603050405020304" pitchFamily="18" charset="0"/>
              </a:rPr>
              <a:t>Kaikukortin jakajatahoista vastaava taho: kunnan hyte-palvelut </a:t>
            </a:r>
            <a:r>
              <a:rPr lang="fi-FI" sz="2400" b="1" dirty="0">
                <a:solidFill>
                  <a:srgbClr val="202124"/>
                </a:solidFill>
                <a:effectLst/>
                <a:latin typeface="+mn-lt"/>
                <a:ea typeface="Times New Roman" panose="02020603050405020304" pitchFamily="18" charset="0"/>
                <a:cs typeface="Times New Roman" panose="02020603050405020304" pitchFamily="18" charset="0"/>
              </a:rPr>
              <a:t>ja/TAI </a:t>
            </a:r>
            <a:r>
              <a:rPr lang="fi-FI" sz="2400" dirty="0">
                <a:solidFill>
                  <a:srgbClr val="202124"/>
                </a:solidFill>
                <a:effectLst/>
                <a:latin typeface="+mn-lt"/>
                <a:ea typeface="Times New Roman" panose="02020603050405020304" pitchFamily="18" charset="0"/>
                <a:cs typeface="Times New Roman" panose="02020603050405020304" pitchFamily="18" charset="0"/>
              </a:rPr>
              <a:t> hyvinvointialue.</a:t>
            </a:r>
            <a:endParaRPr lang="fi-FI" sz="2400" dirty="0">
              <a:effectLst/>
              <a:latin typeface="+mn-lt"/>
              <a:ea typeface="Times New Roman" panose="02020603050405020304" pitchFamily="18" charset="0"/>
              <a:cs typeface="Times New Roman" panose="02020603050405020304" pitchFamily="18" charset="0"/>
            </a:endParaRPr>
          </a:p>
        </p:txBody>
      </p:sp>
      <p:sp>
        <p:nvSpPr>
          <p:cNvPr id="3" name="Suorakulmio 2">
            <a:extLst>
              <a:ext uri="{FF2B5EF4-FFF2-40B4-BE49-F238E27FC236}">
                <a16:creationId xmlns:a16="http://schemas.microsoft.com/office/drawing/2014/main" id="{189E2F97-DC59-0C44-95E3-54228490D931}"/>
              </a:ext>
            </a:extLst>
          </p:cNvPr>
          <p:cNvSpPr/>
          <p:nvPr/>
        </p:nvSpPr>
        <p:spPr>
          <a:xfrm>
            <a:off x="6784664" y="166886"/>
            <a:ext cx="5245100" cy="1569660"/>
          </a:xfrm>
          <a:prstGeom prst="rect">
            <a:avLst/>
          </a:prstGeom>
        </p:spPr>
        <p:txBody>
          <a:bodyPr wrap="square">
            <a:spAutoFit/>
          </a:bodyPr>
          <a:lstStyle/>
          <a:p>
            <a:r>
              <a:rPr lang="fi-FI" sz="4800" dirty="0"/>
              <a:t>Ketkä voivat olla vastuuhenkilöitä</a:t>
            </a:r>
          </a:p>
        </p:txBody>
      </p:sp>
      <p:sp>
        <p:nvSpPr>
          <p:cNvPr id="4" name="Dian numeron paikkamerkki 3">
            <a:extLst>
              <a:ext uri="{FF2B5EF4-FFF2-40B4-BE49-F238E27FC236}">
                <a16:creationId xmlns:a16="http://schemas.microsoft.com/office/drawing/2014/main" id="{7A88A8AD-1F9F-4852-B6C0-FB7AD1875FA5}"/>
              </a:ext>
            </a:extLst>
          </p:cNvPr>
          <p:cNvSpPr>
            <a:spLocks noGrp="1"/>
          </p:cNvSpPr>
          <p:nvPr>
            <p:ph type="sldNum" sz="quarter" idx="12"/>
          </p:nvPr>
        </p:nvSpPr>
        <p:spPr/>
        <p:txBody>
          <a:bodyPr/>
          <a:lstStyle/>
          <a:p>
            <a:fld id="{8F4AEF5D-7FAC-4949-84D2-DA5A9BB3D225}" type="slidenum">
              <a:rPr lang="fi-FI" smtClean="0"/>
              <a:t>14</a:t>
            </a:fld>
            <a:endParaRPr lang="fi-FI"/>
          </a:p>
        </p:txBody>
      </p:sp>
    </p:spTree>
    <p:extLst>
      <p:ext uri="{BB962C8B-B14F-4D97-AF65-F5344CB8AC3E}">
        <p14:creationId xmlns:p14="http://schemas.microsoft.com/office/powerpoint/2010/main" val="43327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DC9DD4-52DE-44C0-BB5C-482907680499}"/>
              </a:ext>
              <a:ext uri="{C183D7F6-B498-43B3-948B-1728B52AA6E4}">
                <adec:decorative xmlns:adec="http://schemas.microsoft.com/office/drawing/2017/decorative" val="1"/>
              </a:ext>
            </a:extLst>
          </p:cNvPr>
          <p:cNvSpPr>
            <a:spLocks noGrp="1"/>
          </p:cNvSpPr>
          <p:nvPr>
            <p:ph type="title"/>
          </p:nvPr>
        </p:nvSpPr>
        <p:spPr>
          <a:xfrm>
            <a:off x="1156148" y="2095161"/>
            <a:ext cx="6326394" cy="2736687"/>
          </a:xfrm>
        </p:spPr>
        <p:txBody>
          <a:bodyPr>
            <a:normAutofit fontScale="90000"/>
          </a:bodyPr>
          <a:lstStyle/>
          <a:p>
            <a:pPr eaLnBrk="1" hangingPunct="1"/>
            <a:r>
              <a:rPr lang="fi-FI" sz="5500" b="1">
                <a:solidFill>
                  <a:srgbClr val="000000"/>
                </a:solidFill>
                <a:latin typeface="Calibri Light" panose="020F0302020204030204" pitchFamily="34" charset="0"/>
                <a:ea typeface="MS PGothic" panose="020B0600070205080204" pitchFamily="34" charset="-128"/>
                <a:cs typeface="Arial" panose="020B0604020202020204" pitchFamily="34" charset="0"/>
              </a:rPr>
              <a:t>Vastuuhenkilöiden tehtäviä</a:t>
            </a:r>
            <a:br>
              <a:rPr lang="fi-FI" sz="5500" b="1">
                <a:solidFill>
                  <a:srgbClr val="000000"/>
                </a:solidFill>
                <a:latin typeface="Calibri Light" panose="020F0302020204030204" pitchFamily="34" charset="0"/>
                <a:ea typeface="MS PGothic" panose="020B0600070205080204" pitchFamily="34" charset="-128"/>
                <a:cs typeface="Arial" panose="020B0604020202020204" pitchFamily="34" charset="0"/>
              </a:rPr>
            </a:br>
            <a:br>
              <a:rPr lang="fi-FI" sz="5500" b="1">
                <a:solidFill>
                  <a:srgbClr val="000000"/>
                </a:solidFill>
                <a:latin typeface="Calibri Light" panose="020F0302020204030204" pitchFamily="34" charset="0"/>
                <a:ea typeface="MS PGothic" panose="020B0600070205080204" pitchFamily="34" charset="-128"/>
                <a:cs typeface="Arial" panose="020B0604020202020204" pitchFamily="34" charset="0"/>
              </a:rPr>
            </a:br>
            <a:r>
              <a:rPr lang="fi-FI" sz="4900">
                <a:hlinkClick r:id="rId3"/>
              </a:rPr>
              <a:t>kaikukortti.fi/</a:t>
            </a:r>
            <a:br>
              <a:rPr lang="fi-FI" sz="4900">
                <a:hlinkClick r:id="rId3"/>
              </a:rPr>
            </a:br>
            <a:r>
              <a:rPr lang="fi-FI" sz="4900">
                <a:hlinkClick r:id="rId3"/>
              </a:rPr>
              <a:t>vastuuhenkiloille/</a:t>
            </a:r>
            <a:br>
              <a:rPr lang="fi-FI" sz="4900"/>
            </a:br>
            <a:br>
              <a:rPr lang="fi-FI" sz="5500" b="1">
                <a:solidFill>
                  <a:srgbClr val="000000"/>
                </a:solidFill>
                <a:latin typeface="Calibri Light" panose="020F0302020204030204" pitchFamily="34" charset="0"/>
                <a:ea typeface="MS PGothic" panose="020B0600070205080204" pitchFamily="34" charset="-128"/>
                <a:cs typeface="Arial" panose="020B0604020202020204" pitchFamily="34" charset="0"/>
              </a:rPr>
            </a:br>
            <a:endParaRPr lang="fi-FI" sz="5500">
              <a:effectLst/>
            </a:endParaRPr>
          </a:p>
        </p:txBody>
      </p:sp>
      <p:pic>
        <p:nvPicPr>
          <p:cNvPr id="3" name="Kuva 2">
            <a:extLst>
              <a:ext uri="{FF2B5EF4-FFF2-40B4-BE49-F238E27FC236}">
                <a16:creationId xmlns:a16="http://schemas.microsoft.com/office/drawing/2014/main" id="{F4E16EFB-6719-4338-8D3A-67477B9CA2A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290814">
            <a:off x="6396617" y="410122"/>
            <a:ext cx="6443091" cy="5862530"/>
          </a:xfrm>
          <a:prstGeom prst="rect">
            <a:avLst/>
          </a:prstGeom>
        </p:spPr>
      </p:pic>
      <p:pic>
        <p:nvPicPr>
          <p:cNvPr id="7" name="Kuva 6">
            <a:extLst>
              <a:ext uri="{FF2B5EF4-FFF2-40B4-BE49-F238E27FC236}">
                <a16:creationId xmlns:a16="http://schemas.microsoft.com/office/drawing/2014/main" id="{3B338421-98F3-4AE2-BC5E-3952DCF173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151" y="443834"/>
            <a:ext cx="4499718" cy="1151962"/>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Otsikko 1">
            <a:extLst>
              <a:ext uri="{FF2B5EF4-FFF2-40B4-BE49-F238E27FC236}">
                <a16:creationId xmlns:a16="http://schemas.microsoft.com/office/drawing/2014/main" id="{BA557588-E458-4ABC-90C2-BE35833AE88D}"/>
              </a:ext>
            </a:extLst>
          </p:cNvPr>
          <p:cNvSpPr>
            <a:spLocks noGrp="1"/>
          </p:cNvSpPr>
          <p:nvPr>
            <p:ph type="title"/>
          </p:nvPr>
        </p:nvSpPr>
        <p:spPr>
          <a:xfrm>
            <a:off x="3864922" y="102799"/>
            <a:ext cx="8135770" cy="1903579"/>
          </a:xfrm>
        </p:spPr>
        <p:txBody>
          <a:bodyPr/>
          <a:lstStyle/>
          <a:p>
            <a:r>
              <a:rPr lang="en-US" altLang="sv-FI" sz="4000" b="1" dirty="0"/>
              <a:t>Huom. </a:t>
            </a:r>
            <a:r>
              <a:rPr lang="en-US" altLang="sv-FI" sz="4000" b="1" dirty="0" err="1"/>
              <a:t>Vastuuhenkilöille</a:t>
            </a:r>
            <a:r>
              <a:rPr lang="en-US" altLang="sv-FI" sz="4000" b="1" dirty="0"/>
              <a:t> </a:t>
            </a:r>
            <a:r>
              <a:rPr lang="en-US" altLang="sv-FI" sz="4000" b="1" dirty="0" err="1"/>
              <a:t>tärkeä</a:t>
            </a:r>
            <a:r>
              <a:rPr lang="en-US" altLang="sv-FI" sz="4000" b="1" dirty="0"/>
              <a:t> </a:t>
            </a:r>
            <a:r>
              <a:rPr lang="en-US" altLang="sv-FI" sz="4000" b="1" dirty="0" err="1"/>
              <a:t>varmistettava</a:t>
            </a:r>
            <a:r>
              <a:rPr lang="en-US" altLang="sv-FI" sz="4000" b="1" dirty="0"/>
              <a:t> </a:t>
            </a:r>
            <a:r>
              <a:rPr lang="en-US" altLang="sv-FI" sz="4000" b="1" dirty="0" err="1"/>
              <a:t>asia</a:t>
            </a:r>
            <a:r>
              <a:rPr lang="en-US" altLang="sv-FI" sz="4000" b="1" dirty="0"/>
              <a:t> </a:t>
            </a:r>
            <a:r>
              <a:rPr lang="en-US" altLang="sv-FI" sz="4000" b="1" dirty="0" err="1"/>
              <a:t>omasta</a:t>
            </a:r>
            <a:r>
              <a:rPr lang="en-US" altLang="sv-FI" sz="4000" b="1" dirty="0"/>
              <a:t> </a:t>
            </a:r>
            <a:r>
              <a:rPr lang="en-US" altLang="sv-FI" sz="4000" b="1" dirty="0" err="1"/>
              <a:t>alueesta</a:t>
            </a:r>
            <a:r>
              <a:rPr lang="en-US" altLang="sv-FI" sz="4000" b="1" dirty="0"/>
              <a:t>! </a:t>
            </a:r>
          </a:p>
        </p:txBody>
      </p:sp>
      <p:sp>
        <p:nvSpPr>
          <p:cNvPr id="26630" name="Sisällön paikkamerkki 5">
            <a:extLst>
              <a:ext uri="{FF2B5EF4-FFF2-40B4-BE49-F238E27FC236}">
                <a16:creationId xmlns:a16="http://schemas.microsoft.com/office/drawing/2014/main" id="{150299C7-CBF6-45E9-AD94-C4A629F7FB46}"/>
              </a:ext>
            </a:extLst>
          </p:cNvPr>
          <p:cNvSpPr>
            <a:spLocks noGrp="1"/>
          </p:cNvSpPr>
          <p:nvPr>
            <p:ph sz="quarter" idx="4"/>
          </p:nvPr>
        </p:nvSpPr>
        <p:spPr>
          <a:xfrm>
            <a:off x="951693" y="1692572"/>
            <a:ext cx="11048999" cy="4916027"/>
          </a:xfrm>
        </p:spPr>
        <p:txBody>
          <a:bodyPr/>
          <a:lstStyle/>
          <a:p>
            <a:pPr>
              <a:defRPr/>
            </a:pPr>
            <a:r>
              <a:rPr lang="en-US" altLang="sv-FI" sz="3600" b="1" dirty="0"/>
              <a:t>Oman </a:t>
            </a:r>
            <a:r>
              <a:rPr lang="en-US" altLang="sv-FI" sz="3600" b="1" dirty="0" err="1"/>
              <a:t>paikkakunnan</a:t>
            </a:r>
            <a:r>
              <a:rPr lang="en-US" altLang="sv-FI" sz="3600" b="1" dirty="0"/>
              <a:t>/</a:t>
            </a:r>
            <a:r>
              <a:rPr lang="en-US" altLang="sv-FI" sz="3600" b="1" dirty="0" err="1"/>
              <a:t>soten</a:t>
            </a:r>
            <a:r>
              <a:rPr lang="en-US" altLang="sv-FI" sz="3600" b="1" dirty="0"/>
              <a:t> </a:t>
            </a:r>
            <a:r>
              <a:rPr lang="en-US" altLang="sv-FI" sz="3600" b="1" dirty="0" err="1"/>
              <a:t>vastuu-alueen</a:t>
            </a:r>
            <a:r>
              <a:rPr lang="en-US" altLang="sv-FI" sz="3600" b="1" dirty="0"/>
              <a:t> </a:t>
            </a:r>
            <a:r>
              <a:rPr lang="en-US" altLang="sv-FI" sz="3600" b="1" dirty="0" err="1"/>
              <a:t>Kaikukortti-verkoston</a:t>
            </a:r>
            <a:r>
              <a:rPr lang="en-US" altLang="sv-FI" sz="3600" b="1" dirty="0"/>
              <a:t> </a:t>
            </a:r>
            <a:r>
              <a:rPr lang="en-US" altLang="sv-FI" sz="3600" b="1" dirty="0" err="1"/>
              <a:t>kumppaneiden</a:t>
            </a:r>
            <a:r>
              <a:rPr lang="en-US" altLang="sv-FI" sz="3600" b="1" dirty="0"/>
              <a:t> </a:t>
            </a:r>
            <a:r>
              <a:rPr lang="en-US" altLang="sv-FI" sz="3600" dirty="0"/>
              <a:t>(</a:t>
            </a:r>
            <a:r>
              <a:rPr lang="en-US" altLang="sv-FI" sz="3600" dirty="0" err="1"/>
              <a:t>Kaikukortin</a:t>
            </a:r>
            <a:r>
              <a:rPr lang="en-US" altLang="sv-FI" sz="3600" dirty="0"/>
              <a:t> </a:t>
            </a:r>
            <a:r>
              <a:rPr lang="en-US" altLang="sv-FI" sz="3600" dirty="0" err="1"/>
              <a:t>kulttuuri</a:t>
            </a:r>
            <a:r>
              <a:rPr lang="en-US" altLang="sv-FI" sz="3600" dirty="0"/>
              <a:t>- ja </a:t>
            </a:r>
            <a:r>
              <a:rPr lang="en-US" altLang="sv-FI" sz="3600" dirty="0" err="1"/>
              <a:t>liikuntakohteet</a:t>
            </a:r>
            <a:r>
              <a:rPr lang="en-US" altLang="sv-FI" sz="3600" dirty="0"/>
              <a:t> ja </a:t>
            </a:r>
            <a:r>
              <a:rPr lang="en-US" altLang="sv-FI" sz="3600" dirty="0" err="1"/>
              <a:t>Kaikukortin</a:t>
            </a:r>
            <a:r>
              <a:rPr lang="en-US" altLang="sv-FI" sz="3600" dirty="0"/>
              <a:t> </a:t>
            </a:r>
            <a:r>
              <a:rPr lang="en-US" altLang="sv-FI" sz="3600" dirty="0" err="1"/>
              <a:t>jakajatahot</a:t>
            </a:r>
            <a:r>
              <a:rPr lang="en-US" altLang="sv-FI" sz="3600" b="1" dirty="0"/>
              <a:t>) </a:t>
            </a:r>
            <a:r>
              <a:rPr lang="en-US" altLang="sv-FI" sz="3600" b="1" dirty="0" err="1"/>
              <a:t>tarkistaminen</a:t>
            </a:r>
            <a:r>
              <a:rPr lang="en-US" altLang="sv-FI" sz="3600" dirty="0"/>
              <a:t>, </a:t>
            </a:r>
            <a:r>
              <a:rPr lang="en-US" altLang="sv-FI" sz="3600" dirty="0" err="1"/>
              <a:t>eli</a:t>
            </a:r>
            <a:r>
              <a:rPr lang="en-US" altLang="sv-FI" sz="3600" dirty="0"/>
              <a:t> </a:t>
            </a:r>
            <a:r>
              <a:rPr lang="en-US" altLang="sv-FI" sz="3600" dirty="0" err="1"/>
              <a:t>ovatko</a:t>
            </a:r>
            <a:r>
              <a:rPr lang="en-US" altLang="sv-FI" sz="3600" dirty="0"/>
              <a:t> </a:t>
            </a:r>
            <a:r>
              <a:rPr lang="en-US" altLang="sv-FI" sz="3600" dirty="0" err="1"/>
              <a:t>yhä</a:t>
            </a:r>
            <a:r>
              <a:rPr lang="en-US" altLang="sv-FI" sz="3600" dirty="0"/>
              <a:t> </a:t>
            </a:r>
            <a:r>
              <a:rPr lang="en-US" altLang="sv-FI" sz="3600" dirty="0" err="1"/>
              <a:t>mukana</a:t>
            </a:r>
            <a:r>
              <a:rPr lang="en-US" altLang="sv-FI" sz="3600" dirty="0"/>
              <a:t> </a:t>
            </a:r>
            <a:r>
              <a:rPr lang="en-US" altLang="sv-FI" sz="3600" dirty="0" err="1"/>
              <a:t>Kaikukortti-toiminnassa</a:t>
            </a:r>
            <a:r>
              <a:rPr lang="en-US" altLang="sv-FI" sz="3600" dirty="0"/>
              <a:t>, </a:t>
            </a:r>
            <a:r>
              <a:rPr lang="en-US" altLang="sv-FI" sz="3600" dirty="0" err="1"/>
              <a:t>syksyisin</a:t>
            </a:r>
            <a:r>
              <a:rPr lang="en-US" altLang="sv-FI" sz="3600" dirty="0"/>
              <a:t> </a:t>
            </a:r>
            <a:r>
              <a:rPr lang="en-US" altLang="sv-FI" sz="3600" dirty="0" err="1"/>
              <a:t>ennen</a:t>
            </a:r>
            <a:r>
              <a:rPr lang="en-US" altLang="sv-FI" sz="3600" dirty="0"/>
              <a:t> </a:t>
            </a:r>
            <a:r>
              <a:rPr lang="en-US" altLang="sv-FI" sz="3600" dirty="0" err="1"/>
              <a:t>uusien</a:t>
            </a:r>
            <a:r>
              <a:rPr lang="en-US" altLang="sv-FI" sz="3600" dirty="0"/>
              <a:t> </a:t>
            </a:r>
            <a:r>
              <a:rPr lang="en-US" altLang="sv-FI" sz="3600" dirty="0" err="1"/>
              <a:t>esitteiden</a:t>
            </a:r>
            <a:r>
              <a:rPr lang="en-US" altLang="sv-FI" sz="3600" dirty="0"/>
              <a:t> </a:t>
            </a:r>
            <a:r>
              <a:rPr lang="en-US" altLang="sv-FI" sz="3600" dirty="0" err="1"/>
              <a:t>painamista</a:t>
            </a:r>
            <a:r>
              <a:rPr lang="en-US" altLang="sv-FI" sz="3600" dirty="0"/>
              <a:t> </a:t>
            </a:r>
            <a:r>
              <a:rPr lang="en-US" altLang="sv-FI" sz="3600" b="1" dirty="0"/>
              <a:t>JA </a:t>
            </a:r>
          </a:p>
          <a:p>
            <a:pPr>
              <a:defRPr/>
            </a:pPr>
            <a:r>
              <a:rPr lang="en-US" altLang="sv-FI" sz="3600" dirty="0"/>
              <a:t>Sen </a:t>
            </a:r>
            <a:r>
              <a:rPr lang="en-US" altLang="sv-FI" sz="3600" dirty="0" err="1"/>
              <a:t>varmistaminen</a:t>
            </a:r>
            <a:r>
              <a:rPr lang="en-US" altLang="sv-FI" sz="3600" dirty="0"/>
              <a:t>, </a:t>
            </a:r>
            <a:r>
              <a:rPr lang="en-US" altLang="sv-FI" sz="3600" dirty="0" err="1"/>
              <a:t>että</a:t>
            </a:r>
            <a:r>
              <a:rPr lang="en-US" altLang="sv-FI" sz="3600" dirty="0"/>
              <a:t> </a:t>
            </a:r>
            <a:r>
              <a:rPr lang="en-US" altLang="sv-FI" sz="3600" dirty="0" err="1"/>
              <a:t>kaikilla</a:t>
            </a:r>
            <a:r>
              <a:rPr lang="en-US" altLang="sv-FI" sz="3600" dirty="0"/>
              <a:t> </a:t>
            </a:r>
            <a:r>
              <a:rPr lang="en-US" altLang="sv-FI" sz="3600" dirty="0" err="1"/>
              <a:t>paikallisilla</a:t>
            </a:r>
            <a:r>
              <a:rPr lang="en-US" altLang="sv-FI" sz="3600" dirty="0"/>
              <a:t> </a:t>
            </a:r>
            <a:r>
              <a:rPr lang="en-US" altLang="sv-FI" sz="3600" dirty="0" err="1"/>
              <a:t>Kaikukortin</a:t>
            </a:r>
            <a:r>
              <a:rPr lang="en-US" altLang="sv-FI" sz="3600" dirty="0"/>
              <a:t> </a:t>
            </a:r>
            <a:r>
              <a:rPr lang="en-US" altLang="sv-FI" sz="3600" dirty="0" err="1"/>
              <a:t>jakajilla</a:t>
            </a:r>
            <a:r>
              <a:rPr lang="en-US" altLang="sv-FI" sz="3600" dirty="0"/>
              <a:t> ja </a:t>
            </a:r>
            <a:r>
              <a:rPr lang="en-US" altLang="sv-FI" sz="3600" dirty="0" err="1"/>
              <a:t>Kaikukortin</a:t>
            </a:r>
            <a:r>
              <a:rPr lang="en-US" altLang="sv-FI" sz="3600" dirty="0"/>
              <a:t> </a:t>
            </a:r>
            <a:r>
              <a:rPr lang="en-US" altLang="sv-FI" sz="3600" dirty="0" err="1"/>
              <a:t>kulttuurikohteilla</a:t>
            </a:r>
            <a:r>
              <a:rPr lang="en-US" altLang="sv-FI" sz="3600" dirty="0"/>
              <a:t> on </a:t>
            </a:r>
            <a:r>
              <a:rPr lang="en-US" altLang="sv-FI" sz="3600" b="1" dirty="0" err="1"/>
              <a:t>Kaikukanta-tunnukset</a:t>
            </a:r>
            <a:endParaRPr lang="fi-FI" altLang="sv-FI" sz="3600" b="1" dirty="0">
              <a:cs typeface="Arial" panose="020B0604020202020204" pitchFamily="34" charset="0"/>
            </a:endParaRPr>
          </a:p>
          <a:p>
            <a:pPr lvl="1">
              <a:defRPr/>
            </a:pPr>
            <a:r>
              <a:rPr lang="fi-FI" altLang="sv-FI" sz="3200" dirty="0">
                <a:cs typeface="Arial" panose="020B0604020202020204" pitchFamily="34" charset="0"/>
              </a:rPr>
              <a:t>Esim. syksyllä 2022 huomattiin, että kaikki Kaikukortti-toimijat eivät ole vielä käyttäneet Kaikukantaa </a:t>
            </a:r>
          </a:p>
          <a:p>
            <a:pPr marL="457200" lvl="1" indent="0">
              <a:buNone/>
              <a:defRPr/>
            </a:pPr>
            <a:br>
              <a:rPr lang="fi-FI" sz="3200" dirty="0">
                <a:cs typeface="Arial" panose="020B0604020202020204" pitchFamily="34" charset="0"/>
              </a:rPr>
            </a:br>
            <a:endParaRPr lang="sv-FI" sz="3200" dirty="0">
              <a:cs typeface="Arial" panose="020B0604020202020204" pitchFamily="34" charset="0"/>
            </a:endParaRPr>
          </a:p>
          <a:p>
            <a:pPr>
              <a:defRPr/>
            </a:pPr>
            <a:endParaRPr lang="sv-FI" altLang="sv-FI" sz="1200" dirty="0">
              <a:latin typeface="Arial" panose="020B0604020202020204" pitchFamily="34" charset="0"/>
              <a:cs typeface="Arial" panose="020B0604020202020204" pitchFamily="34" charset="0"/>
            </a:endParaRPr>
          </a:p>
        </p:txBody>
      </p:sp>
      <p:pic>
        <p:nvPicPr>
          <p:cNvPr id="24583" name="Shape 315">
            <a:extLst>
              <a:ext uri="{FF2B5EF4-FFF2-40B4-BE49-F238E27FC236}">
                <a16:creationId xmlns:a16="http://schemas.microsoft.com/office/drawing/2014/main" id="{EFD214E9-5D17-47D4-A277-CAD0A48325C0}"/>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hape 306">
            <a:extLst>
              <a:ext uri="{FF2B5EF4-FFF2-40B4-BE49-F238E27FC236}">
                <a16:creationId xmlns:a16="http://schemas.microsoft.com/office/drawing/2014/main" id="{91F15C51-5C04-A1E5-DFDA-DF16B339F0DB}"/>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51693" y="249401"/>
            <a:ext cx="2883521" cy="805188"/>
          </a:xfrm>
          <a:prstGeom prst="rect">
            <a:avLst/>
          </a:prstGeom>
          <a:noFill/>
          <a:ln>
            <a:noFill/>
          </a:ln>
        </p:spPr>
      </p:pic>
    </p:spTree>
    <p:extLst>
      <p:ext uri="{BB962C8B-B14F-4D97-AF65-F5344CB8AC3E}">
        <p14:creationId xmlns:p14="http://schemas.microsoft.com/office/powerpoint/2010/main" val="83264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DC9DD4-52DE-44C0-BB5C-482907680499}"/>
              </a:ext>
              <a:ext uri="{C183D7F6-B498-43B3-948B-1728B52AA6E4}">
                <adec:decorative xmlns:adec="http://schemas.microsoft.com/office/drawing/2017/decorative" val="1"/>
              </a:ext>
            </a:extLst>
          </p:cNvPr>
          <p:cNvSpPr>
            <a:spLocks noGrp="1"/>
          </p:cNvSpPr>
          <p:nvPr>
            <p:ph type="title"/>
          </p:nvPr>
        </p:nvSpPr>
        <p:spPr>
          <a:xfrm>
            <a:off x="4021268" y="360891"/>
            <a:ext cx="7865932" cy="1333839"/>
          </a:xfrm>
        </p:spPr>
        <p:txBody>
          <a:bodyPr>
            <a:normAutofit/>
          </a:bodyPr>
          <a:lstStyle/>
          <a:p>
            <a:pPr rtl="0" eaLnBrk="1" latinLnBrk="0" hangingPunct="1"/>
            <a:r>
              <a:rPr lang="fi-FI" sz="2800" b="0" i="0">
                <a:solidFill>
                  <a:srgbClr val="000000"/>
                </a:solidFill>
                <a:effectLst/>
                <a:latin typeface="Open Sans" panose="020B0606030504020204" pitchFamily="34" charset="0"/>
              </a:rPr>
              <a:t>Esimerkkejä vastuuhenkilöiden tehtävistä 1/2 </a:t>
            </a:r>
            <a:endParaRPr lang="fi-FI" sz="5500">
              <a:effectLst/>
            </a:endParaRPr>
          </a:p>
        </p:txBody>
      </p:sp>
      <p:sp>
        <p:nvSpPr>
          <p:cNvPr id="11" name="Tekstiruutu 10">
            <a:extLst>
              <a:ext uri="{FF2B5EF4-FFF2-40B4-BE49-F238E27FC236}">
                <a16:creationId xmlns:a16="http://schemas.microsoft.com/office/drawing/2014/main" id="{962F85C0-2923-4A54-9799-17ABAFC40A0B}"/>
              </a:ext>
              <a:ext uri="{C183D7F6-B498-43B3-948B-1728B52AA6E4}">
                <adec:decorative xmlns:adec="http://schemas.microsoft.com/office/drawing/2017/decorative" val="1"/>
              </a:ext>
            </a:extLst>
          </p:cNvPr>
          <p:cNvSpPr txBox="1"/>
          <p:nvPr/>
        </p:nvSpPr>
        <p:spPr>
          <a:xfrm>
            <a:off x="1058992" y="1130847"/>
            <a:ext cx="10553887" cy="6001643"/>
          </a:xfrm>
          <a:prstGeom prst="rect">
            <a:avLst/>
          </a:prstGeom>
          <a:noFill/>
        </p:spPr>
        <p:txBody>
          <a:bodyPr wrap="square">
            <a:spAutoFit/>
          </a:bodyPr>
          <a:lstStyle/>
          <a:p>
            <a:pPr algn="l">
              <a:buFont typeface="Arial" panose="020B0604020202020204" pitchFamily="34" charset="0"/>
              <a:buChar char="•"/>
            </a:pPr>
            <a:r>
              <a:rPr lang="fi-FI" sz="2600" b="1" i="0" dirty="0">
                <a:solidFill>
                  <a:srgbClr val="000000"/>
                </a:solidFill>
                <a:effectLst/>
                <a:cs typeface="Calibri" panose="020F0502020204030204" pitchFamily="34" charset="0"/>
              </a:rPr>
              <a:t>Neuvottelevat kulttuuri- ja liikuntakohteiden ja sote-/hyte-toimijoiden kanssa saadakseen ne mukaan paikalliseen Kaikukortti-verkostoon</a:t>
            </a:r>
            <a:r>
              <a:rPr lang="fi-FI" sz="2600" b="0" i="0" dirty="0">
                <a:solidFill>
                  <a:srgbClr val="000000"/>
                </a:solidFill>
                <a:effectLst/>
                <a:cs typeface="Calibri" panose="020F0502020204030204" pitchFamily="34" charset="0"/>
              </a:rPr>
              <a:t>. Uusista kortinjakajista keskustellaan ensin Kaikukeskuksen kanssa.</a:t>
            </a:r>
          </a:p>
          <a:p>
            <a:pPr algn="l">
              <a:buFont typeface="Arial" panose="020B0604020202020204" pitchFamily="34" charset="0"/>
              <a:buChar char="•"/>
            </a:pPr>
            <a:r>
              <a:rPr lang="fi-FI" sz="2600" b="1" i="0" dirty="0">
                <a:solidFill>
                  <a:srgbClr val="000000"/>
                </a:solidFill>
                <a:effectLst/>
                <a:cs typeface="Calibri" panose="020F0502020204030204" pitchFamily="34" charset="0"/>
              </a:rPr>
              <a:t>Vastaavat</a:t>
            </a:r>
            <a:r>
              <a:rPr lang="fi-FI" sz="2600" b="0" i="0" dirty="0">
                <a:solidFill>
                  <a:srgbClr val="000000"/>
                </a:solidFill>
                <a:effectLst/>
                <a:cs typeface="Calibri" panose="020F0502020204030204" pitchFamily="34" charset="0"/>
              </a:rPr>
              <a:t> paikallisen Kaikukortti-toiminnan </a:t>
            </a:r>
            <a:r>
              <a:rPr lang="fi-FI" sz="2600" b="1" i="0" dirty="0">
                <a:solidFill>
                  <a:srgbClr val="000000"/>
                </a:solidFill>
                <a:effectLst/>
                <a:cs typeface="Calibri" panose="020F0502020204030204" pitchFamily="34" charset="0"/>
              </a:rPr>
              <a:t>viestinnästä</a:t>
            </a:r>
            <a:r>
              <a:rPr lang="fi-FI" sz="2600" b="0" i="0" dirty="0">
                <a:solidFill>
                  <a:srgbClr val="000000"/>
                </a:solidFill>
                <a:effectLst/>
                <a:cs typeface="Calibri" panose="020F0502020204030204" pitchFamily="34" charset="0"/>
              </a:rPr>
              <a:t>:</a:t>
            </a:r>
          </a:p>
          <a:p>
            <a:pPr marL="742950" lvl="1" indent="-285750" algn="l">
              <a:buFont typeface="Arial" panose="020B0604020202020204" pitchFamily="34" charset="0"/>
              <a:buChar char="•"/>
            </a:pPr>
            <a:r>
              <a:rPr lang="fi-FI" sz="2600" b="0" i="0" dirty="0">
                <a:solidFill>
                  <a:srgbClr val="000000"/>
                </a:solidFill>
                <a:effectLst/>
                <a:cs typeface="Calibri" panose="020F0502020204030204" pitchFamily="34" charset="0"/>
              </a:rPr>
              <a:t>Tuottavat, painattavat ja jakavat alueen Kaikukortin kohderyhmälle suunnatut Kaikukortti-viestintämateriaalit (Kaikukortit, yhteisön Kaikukortit, asiakasesitteet ja julisteet).</a:t>
            </a:r>
          </a:p>
          <a:p>
            <a:pPr marL="742950" lvl="1" indent="-285750" algn="l">
              <a:buFont typeface="Arial" panose="020B0604020202020204" pitchFamily="34" charset="0"/>
              <a:buChar char="•"/>
            </a:pPr>
            <a:r>
              <a:rPr lang="fi-FI" sz="2600" b="0" i="0" dirty="0">
                <a:solidFill>
                  <a:srgbClr val="000000"/>
                </a:solidFill>
                <a:effectLst/>
                <a:cs typeface="Calibri" panose="020F0502020204030204" pitchFamily="34" charset="0"/>
              </a:rPr>
              <a:t>Vastaavat alueen Kaikukortti-toimintaan liittyvästä paikallisesta Kaikukortti-verkkosivusta ja sen pitämisestä ajan tasalla.</a:t>
            </a:r>
          </a:p>
          <a:p>
            <a:pPr marL="742950" lvl="1" indent="-285750" algn="l">
              <a:buFont typeface="Arial" panose="020B0604020202020204" pitchFamily="34" charset="0"/>
              <a:buChar char="•"/>
            </a:pPr>
            <a:r>
              <a:rPr lang="fi-FI" sz="2600" b="0" i="0" dirty="0">
                <a:solidFill>
                  <a:srgbClr val="000000"/>
                </a:solidFill>
                <a:effectLst/>
                <a:cs typeface="Calibri" panose="020F0502020204030204" pitchFamily="34" charset="0"/>
              </a:rPr>
              <a:t>Vastaavat alueen Kaikukortti-palautesähköpostista.</a:t>
            </a:r>
          </a:p>
          <a:p>
            <a:pPr algn="l">
              <a:buFont typeface="Arial" panose="020B0604020202020204" pitchFamily="34" charset="0"/>
              <a:buChar char="•"/>
            </a:pPr>
            <a:r>
              <a:rPr lang="fi-FI" sz="2600" b="1" i="0" dirty="0">
                <a:solidFill>
                  <a:srgbClr val="000000"/>
                </a:solidFill>
                <a:effectLst/>
                <a:cs typeface="Calibri" panose="020F0502020204030204" pitchFamily="34" charset="0"/>
              </a:rPr>
              <a:t>Tekevät kokeilun ajaksi sitoumukset </a:t>
            </a:r>
            <a:r>
              <a:rPr lang="fi-FI" sz="2600" b="0" i="0" dirty="0">
                <a:solidFill>
                  <a:srgbClr val="000000"/>
                </a:solidFill>
                <a:effectLst/>
                <a:cs typeface="Calibri" panose="020F0502020204030204" pitchFamily="34" charset="0"/>
              </a:rPr>
              <a:t>alueen Kaikukortti-kokeiluun osallistuvien organisaatioiden sekä </a:t>
            </a:r>
            <a:r>
              <a:rPr lang="fi-FI" sz="2600" b="1" i="0" dirty="0">
                <a:solidFill>
                  <a:srgbClr val="000000"/>
                </a:solidFill>
                <a:effectLst/>
                <a:cs typeface="Calibri" panose="020F0502020204030204" pitchFamily="34" charset="0"/>
              </a:rPr>
              <a:t>kokeilun jälkeen uusien </a:t>
            </a:r>
            <a:r>
              <a:rPr lang="fi-FI" sz="2600" b="0" i="0" dirty="0">
                <a:solidFill>
                  <a:srgbClr val="000000"/>
                </a:solidFill>
                <a:effectLst/>
                <a:cs typeface="Calibri" panose="020F0502020204030204" pitchFamily="34" charset="0"/>
              </a:rPr>
              <a:t>Kaikukortti-verkoston organisaatioiden kanssa laatimien sitoumuspohjien mukaisesti.</a:t>
            </a:r>
          </a:p>
          <a:p>
            <a:br>
              <a:rPr lang="fi-FI" dirty="0">
                <a:effectLst/>
              </a:rPr>
            </a:br>
            <a:endParaRPr lang="fi-FI" altLang="fi-FI" sz="2800" dirty="0">
              <a:ea typeface="MS PGothic"/>
              <a:cs typeface="Arial"/>
            </a:endParaRPr>
          </a:p>
        </p:txBody>
      </p:sp>
      <p:pic>
        <p:nvPicPr>
          <p:cNvPr id="7" name="Kuva 6">
            <a:extLst>
              <a:ext uri="{FF2B5EF4-FFF2-40B4-BE49-F238E27FC236}">
                <a16:creationId xmlns:a16="http://schemas.microsoft.com/office/drawing/2014/main" id="{3B338421-98F3-4AE2-BC5E-3952DCF173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951" y="321914"/>
            <a:ext cx="2757329" cy="705897"/>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79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DC9DD4-52DE-44C0-BB5C-482907680499}"/>
              </a:ext>
              <a:ext uri="{C183D7F6-B498-43B3-948B-1728B52AA6E4}">
                <adec:decorative xmlns:adec="http://schemas.microsoft.com/office/drawing/2017/decorative" val="1"/>
              </a:ext>
            </a:extLst>
          </p:cNvPr>
          <p:cNvSpPr>
            <a:spLocks noGrp="1"/>
          </p:cNvSpPr>
          <p:nvPr>
            <p:ph type="title"/>
          </p:nvPr>
        </p:nvSpPr>
        <p:spPr>
          <a:xfrm>
            <a:off x="3858707" y="288228"/>
            <a:ext cx="7865932" cy="1333839"/>
          </a:xfrm>
        </p:spPr>
        <p:txBody>
          <a:bodyPr>
            <a:normAutofit/>
          </a:bodyPr>
          <a:lstStyle/>
          <a:p>
            <a:pPr rtl="0" eaLnBrk="1" latinLnBrk="0" hangingPunct="1"/>
            <a:r>
              <a:rPr lang="fi-FI" sz="2800" b="0" i="0">
                <a:solidFill>
                  <a:srgbClr val="000000"/>
                </a:solidFill>
                <a:effectLst/>
                <a:latin typeface="Open Sans" panose="020B0606030504020204" pitchFamily="34" charset="0"/>
              </a:rPr>
              <a:t>Esimerkkejä vastuuhenkilöiden tehtävistä 2/2 </a:t>
            </a:r>
            <a:endParaRPr lang="fi-FI" sz="5500">
              <a:effectLst/>
            </a:endParaRPr>
          </a:p>
        </p:txBody>
      </p:sp>
      <p:sp>
        <p:nvSpPr>
          <p:cNvPr id="11" name="Tekstiruutu 10">
            <a:extLst>
              <a:ext uri="{FF2B5EF4-FFF2-40B4-BE49-F238E27FC236}">
                <a16:creationId xmlns:a16="http://schemas.microsoft.com/office/drawing/2014/main" id="{962F85C0-2923-4A54-9799-17ABAFC40A0B}"/>
              </a:ext>
              <a:ext uri="{C183D7F6-B498-43B3-948B-1728B52AA6E4}">
                <adec:decorative xmlns:adec="http://schemas.microsoft.com/office/drawing/2017/decorative" val="1"/>
              </a:ext>
            </a:extLst>
          </p:cNvPr>
          <p:cNvSpPr txBox="1"/>
          <p:nvPr/>
        </p:nvSpPr>
        <p:spPr>
          <a:xfrm>
            <a:off x="1018352" y="1222287"/>
            <a:ext cx="10553887" cy="6401753"/>
          </a:xfrm>
          <a:prstGeom prst="rect">
            <a:avLst/>
          </a:prstGeom>
          <a:noFill/>
        </p:spPr>
        <p:txBody>
          <a:bodyPr wrap="square">
            <a:spAutoFit/>
          </a:bodyPr>
          <a:lstStyle/>
          <a:p>
            <a:pPr algn="l">
              <a:buFont typeface="Arial" panose="020B0604020202020204" pitchFamily="34" charset="0"/>
              <a:buChar char="•"/>
            </a:pPr>
            <a:r>
              <a:rPr lang="fi-FI" sz="2800" b="1" i="0" dirty="0">
                <a:solidFill>
                  <a:srgbClr val="000000"/>
                </a:solidFill>
                <a:effectLst/>
                <a:cs typeface="Calibri" panose="020F0502020204030204" pitchFamily="34" charset="0"/>
              </a:rPr>
              <a:t>Ohjeistavat ja perehdyttävät </a:t>
            </a:r>
            <a:r>
              <a:rPr lang="fi-FI" sz="2800" b="0" i="0" dirty="0">
                <a:solidFill>
                  <a:srgbClr val="000000"/>
                </a:solidFill>
                <a:effectLst/>
                <a:cs typeface="Calibri" panose="020F0502020204030204" pitchFamily="34" charset="0"/>
              </a:rPr>
              <a:t>alueen Kaikukortti-verkoston toimijat sosiaali-, terveys- ja kulttuurialan jäsenet Kaikukortti-toimintaan ja </a:t>
            </a:r>
            <a:r>
              <a:rPr lang="fi-FI" sz="2800" b="0" i="0" dirty="0">
                <a:solidFill>
                  <a:srgbClr val="000000"/>
                </a:solidFill>
                <a:effectLst/>
                <a:cs typeface="Calibri" panose="020F0502020204030204" pitchFamily="34" charset="0"/>
                <a:hlinkClick r:id="rId3"/>
              </a:rPr>
              <a:t>Kaikukortin valtakunnalliseen toimintamalliin</a:t>
            </a:r>
            <a:r>
              <a:rPr lang="fi-FI" sz="2800" b="0" i="0" dirty="0">
                <a:solidFill>
                  <a:srgbClr val="000000"/>
                </a:solidFill>
                <a:effectLst/>
                <a:cs typeface="Calibri" panose="020F0502020204030204" pitchFamily="34" charset="0"/>
              </a:rPr>
              <a:t>.</a:t>
            </a:r>
          </a:p>
          <a:p>
            <a:pPr algn="l">
              <a:buFont typeface="Arial" panose="020B0604020202020204" pitchFamily="34" charset="0"/>
              <a:buChar char="•"/>
            </a:pPr>
            <a:r>
              <a:rPr lang="fi-FI" sz="2800" b="1" i="0" dirty="0">
                <a:solidFill>
                  <a:srgbClr val="000000"/>
                </a:solidFill>
                <a:effectLst/>
                <a:cs typeface="Calibri" panose="020F0502020204030204" pitchFamily="34" charset="0"/>
              </a:rPr>
              <a:t>Järjestävät palautekokouksen </a:t>
            </a:r>
            <a:r>
              <a:rPr lang="fi-FI" sz="2800" b="0" i="0" dirty="0">
                <a:solidFill>
                  <a:srgbClr val="000000"/>
                </a:solidFill>
                <a:effectLst/>
                <a:cs typeface="Calibri" panose="020F0502020204030204" pitchFamily="34" charset="0"/>
              </a:rPr>
              <a:t>(vähintään kerran vuodessa) ja mahdollisia muita yhteisiä tapaamisia Kaikukortti-verkostolle.</a:t>
            </a:r>
          </a:p>
          <a:p>
            <a:pPr algn="l">
              <a:buFont typeface="Arial" panose="020B0604020202020204" pitchFamily="34" charset="0"/>
              <a:buChar char="•"/>
            </a:pPr>
            <a:r>
              <a:rPr lang="fi-FI" sz="2800" b="1" i="0" dirty="0">
                <a:solidFill>
                  <a:srgbClr val="000000"/>
                </a:solidFill>
                <a:effectLst/>
                <a:cs typeface="Calibri" panose="020F0502020204030204" pitchFamily="34" charset="0"/>
              </a:rPr>
              <a:t>Tekevät Kaikukantaan tunnuksia paikallisille Kaikukortin jakajille ja kortin kulttuuri- ja liikuntakohteille</a:t>
            </a:r>
            <a:r>
              <a:rPr lang="fi-FI" sz="2800" b="0" i="0" dirty="0">
                <a:solidFill>
                  <a:srgbClr val="000000"/>
                </a:solidFill>
                <a:effectLst/>
                <a:cs typeface="Calibri" panose="020F0502020204030204" pitchFamily="34" charset="0"/>
              </a:rPr>
              <a:t>. Seuraavat Kaikukortin rekisteröintiä ja käyttöä Kaikukannan raporteista (Dashboard). Lue lisää: </a:t>
            </a:r>
            <a:r>
              <a:rPr lang="fi-FI" sz="2800" b="0" i="0" dirty="0">
                <a:solidFill>
                  <a:srgbClr val="000000"/>
                </a:solidFill>
                <a:effectLst/>
                <a:cs typeface="Calibri" panose="020F0502020204030204" pitchFamily="34" charset="0"/>
                <a:hlinkClick r:id="rId4"/>
              </a:rPr>
              <a:t>kaikukortti.fi/kaikukanta/</a:t>
            </a:r>
            <a:r>
              <a:rPr lang="fi-FI" sz="2800" b="0" i="0" dirty="0" err="1">
                <a:solidFill>
                  <a:srgbClr val="000000"/>
                </a:solidFill>
                <a:effectLst/>
                <a:cs typeface="Calibri" panose="020F0502020204030204" pitchFamily="34" charset="0"/>
                <a:hlinkClick r:id="rId4"/>
              </a:rPr>
              <a:t>vastuuhenkilot</a:t>
            </a:r>
            <a:r>
              <a:rPr lang="fi-FI" sz="2800" b="0" i="0" dirty="0">
                <a:solidFill>
                  <a:srgbClr val="000000"/>
                </a:solidFill>
                <a:effectLst/>
                <a:cs typeface="Calibri" panose="020F0502020204030204" pitchFamily="34" charset="0"/>
                <a:hlinkClick r:id="rId4"/>
              </a:rPr>
              <a:t>/</a:t>
            </a:r>
            <a:endParaRPr lang="fi-FI" sz="2800" b="0" i="0" dirty="0">
              <a:solidFill>
                <a:srgbClr val="000000"/>
              </a:solidFill>
              <a:effectLst/>
              <a:cs typeface="Calibri" panose="020F0502020204030204" pitchFamily="34" charset="0"/>
            </a:endParaRPr>
          </a:p>
          <a:p>
            <a:pPr algn="l">
              <a:buFont typeface="Arial" panose="020B0604020202020204" pitchFamily="34" charset="0"/>
              <a:buChar char="•"/>
            </a:pPr>
            <a:r>
              <a:rPr lang="fi-FI" sz="2800" b="0" i="0" dirty="0">
                <a:solidFill>
                  <a:srgbClr val="000000"/>
                </a:solidFill>
                <a:effectLst/>
                <a:cs typeface="Calibri" panose="020F0502020204030204" pitchFamily="34" charset="0"/>
              </a:rPr>
              <a:t>Osallistuvat valtakunnallisen Kaikukortti-toimintamallin päivittämiseen tarpeen mukaan. Päävastuu ja päätäntävalta valtakunnallisesta Kaikukortti-toimintamallista on Kaikukeskuksella – Kaikukortin tuki- ja kehittämispalvelulla.</a:t>
            </a:r>
          </a:p>
          <a:p>
            <a:br>
              <a:rPr lang="fi-FI" dirty="0">
                <a:effectLst/>
              </a:rPr>
            </a:br>
            <a:endParaRPr lang="fi-FI" altLang="fi-FI" sz="2800" dirty="0">
              <a:ea typeface="MS PGothic"/>
              <a:cs typeface="Arial"/>
            </a:endParaRPr>
          </a:p>
        </p:txBody>
      </p:sp>
      <p:pic>
        <p:nvPicPr>
          <p:cNvPr id="7" name="Kuva 6">
            <a:extLst>
              <a:ext uri="{FF2B5EF4-FFF2-40B4-BE49-F238E27FC236}">
                <a16:creationId xmlns:a16="http://schemas.microsoft.com/office/drawing/2014/main" id="{3B338421-98F3-4AE2-BC5E-3952DCF173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51" y="321914"/>
            <a:ext cx="2757329" cy="705897"/>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21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DC9DD4-52DE-44C0-BB5C-482907680499}"/>
              </a:ext>
              <a:ext uri="{C183D7F6-B498-43B3-948B-1728B52AA6E4}">
                <adec:decorative xmlns:adec="http://schemas.microsoft.com/office/drawing/2017/decorative" val="1"/>
              </a:ext>
            </a:extLst>
          </p:cNvPr>
          <p:cNvSpPr>
            <a:spLocks noGrp="1"/>
          </p:cNvSpPr>
          <p:nvPr>
            <p:ph type="title"/>
          </p:nvPr>
        </p:nvSpPr>
        <p:spPr>
          <a:xfrm>
            <a:off x="3858707" y="288228"/>
            <a:ext cx="7865932" cy="1333839"/>
          </a:xfrm>
        </p:spPr>
        <p:txBody>
          <a:bodyPr>
            <a:normAutofit/>
          </a:bodyPr>
          <a:lstStyle/>
          <a:p>
            <a:pPr rtl="0" eaLnBrk="1" latinLnBrk="0" hangingPunct="1"/>
            <a:r>
              <a:rPr lang="fi-FI" sz="2800" b="0" i="0" dirty="0">
                <a:solidFill>
                  <a:srgbClr val="000000"/>
                </a:solidFill>
                <a:effectLst/>
                <a:latin typeface="Open Sans" panose="020B0606030504020204" pitchFamily="34" charset="0"/>
              </a:rPr>
              <a:t>Vastuuhenkilöiden sivulla materiaalia</a:t>
            </a:r>
            <a:endParaRPr lang="fi-FI" sz="5500" dirty="0">
              <a:effectLst/>
            </a:endParaRPr>
          </a:p>
        </p:txBody>
      </p:sp>
      <p:sp>
        <p:nvSpPr>
          <p:cNvPr id="11" name="Tekstiruutu 10">
            <a:extLst>
              <a:ext uri="{FF2B5EF4-FFF2-40B4-BE49-F238E27FC236}">
                <a16:creationId xmlns:a16="http://schemas.microsoft.com/office/drawing/2014/main" id="{962F85C0-2923-4A54-9799-17ABAFC40A0B}"/>
              </a:ext>
              <a:ext uri="{C183D7F6-B498-43B3-948B-1728B52AA6E4}">
                <adec:decorative xmlns:adec="http://schemas.microsoft.com/office/drawing/2017/decorative" val="1"/>
              </a:ext>
            </a:extLst>
          </p:cNvPr>
          <p:cNvSpPr txBox="1"/>
          <p:nvPr/>
        </p:nvSpPr>
        <p:spPr>
          <a:xfrm>
            <a:off x="862330" y="923925"/>
            <a:ext cx="11148695" cy="5632311"/>
          </a:xfrm>
          <a:prstGeom prst="rect">
            <a:avLst/>
          </a:prstGeom>
          <a:noFill/>
        </p:spPr>
        <p:txBody>
          <a:bodyPr wrap="square">
            <a:spAutoFit/>
          </a:bodyPr>
          <a:lstStyle/>
          <a:p>
            <a:pPr>
              <a:defRPr/>
            </a:pPr>
            <a:r>
              <a:rPr lang="en-US" altLang="sv-FI" b="1" dirty="0" err="1">
                <a:ea typeface="MS PGothic"/>
                <a:cs typeface="+mn-cs"/>
              </a:rPr>
              <a:t>Materiaalia</a:t>
            </a:r>
            <a:r>
              <a:rPr lang="en-US" altLang="sv-FI" b="1" dirty="0">
                <a:ea typeface="MS PGothic"/>
                <a:cs typeface="+mn-cs"/>
              </a:rPr>
              <a:t> Kaikukortti.fi </a:t>
            </a:r>
            <a:r>
              <a:rPr lang="en-US" altLang="sv-FI" b="1" dirty="0" err="1">
                <a:ea typeface="MS PGothic"/>
                <a:cs typeface="+mn-cs"/>
              </a:rPr>
              <a:t>vastuuhenkilöiden</a:t>
            </a:r>
            <a:r>
              <a:rPr lang="en-US" altLang="sv-FI" b="1" dirty="0">
                <a:ea typeface="MS PGothic"/>
                <a:cs typeface="+mn-cs"/>
              </a:rPr>
              <a:t> </a:t>
            </a:r>
            <a:r>
              <a:rPr lang="en-US" altLang="sv-FI" b="1" dirty="0" err="1">
                <a:ea typeface="MS PGothic"/>
                <a:cs typeface="+mn-cs"/>
              </a:rPr>
              <a:t>Ohjeet</a:t>
            </a:r>
            <a:r>
              <a:rPr lang="en-US" altLang="sv-FI" b="1" dirty="0">
                <a:ea typeface="MS PGothic"/>
                <a:cs typeface="+mn-cs"/>
              </a:rPr>
              <a:t> ja </a:t>
            </a:r>
            <a:r>
              <a:rPr lang="en-US" altLang="sv-FI" b="1" dirty="0" err="1">
                <a:ea typeface="MS PGothic"/>
                <a:cs typeface="+mn-cs"/>
              </a:rPr>
              <a:t>materiaalit</a:t>
            </a:r>
            <a:r>
              <a:rPr lang="en-US" altLang="sv-FI" b="1" dirty="0">
                <a:ea typeface="MS PGothic"/>
                <a:cs typeface="+mn-cs"/>
              </a:rPr>
              <a:t> -</a:t>
            </a:r>
            <a:r>
              <a:rPr lang="en-US" altLang="sv-FI" b="1" dirty="0" err="1">
                <a:ea typeface="MS PGothic"/>
                <a:cs typeface="+mn-cs"/>
              </a:rPr>
              <a:t>sivulla</a:t>
            </a:r>
            <a:r>
              <a:rPr lang="en-US" altLang="sv-FI" b="1" dirty="0">
                <a:ea typeface="MS PGothic"/>
                <a:cs typeface="+mn-cs"/>
              </a:rPr>
              <a:t> </a:t>
            </a:r>
            <a:r>
              <a:rPr lang="en-US" altLang="sv-FI" dirty="0">
                <a:ea typeface="MS PGothic"/>
                <a:cs typeface="+mn-cs"/>
              </a:rPr>
              <a:t>(</a:t>
            </a:r>
            <a:r>
              <a:rPr lang="en-US" altLang="sv-FI" dirty="0">
                <a:ea typeface="MS PGothic"/>
                <a:cs typeface="+mn-cs"/>
                <a:hlinkClick r:id="rId3"/>
              </a:rPr>
              <a:t>https://kaikukortti.fi/vastuuhenkiloille/ohjeet-ja-materiaalit/</a:t>
            </a:r>
            <a:r>
              <a:rPr lang="en-US" altLang="sv-FI" dirty="0">
                <a:ea typeface="MS PGothic"/>
                <a:cs typeface="+mn-cs"/>
              </a:rPr>
              <a:t>), </a:t>
            </a:r>
            <a:r>
              <a:rPr lang="en-US" altLang="sv-FI" dirty="0" err="1">
                <a:ea typeface="MS PGothic"/>
                <a:cs typeface="+mn-cs"/>
              </a:rPr>
              <a:t>esim</a:t>
            </a:r>
            <a:r>
              <a:rPr lang="en-US" altLang="sv-FI" dirty="0">
                <a:ea typeface="MS PGothic"/>
                <a:cs typeface="+mn-cs"/>
              </a:rPr>
              <a:t>.</a:t>
            </a:r>
          </a:p>
          <a:p>
            <a:pPr lvl="1">
              <a:defRPr/>
            </a:pPr>
            <a:r>
              <a:rPr lang="en-US" altLang="sv-FI" dirty="0" err="1">
                <a:ea typeface="MS PGothic"/>
                <a:cs typeface="+mn-cs"/>
              </a:rPr>
              <a:t>Kohta</a:t>
            </a:r>
            <a:r>
              <a:rPr lang="en-US" altLang="sv-FI" dirty="0">
                <a:ea typeface="MS PGothic"/>
                <a:cs typeface="+mn-cs"/>
              </a:rPr>
              <a:t> 2: </a:t>
            </a:r>
            <a:r>
              <a:rPr lang="en-US" altLang="sv-FI" dirty="0" err="1">
                <a:ea typeface="MS PGothic"/>
                <a:cs typeface="+mn-cs"/>
              </a:rPr>
              <a:t>Kaikukannan</a:t>
            </a:r>
            <a:r>
              <a:rPr lang="en-US" altLang="sv-FI" dirty="0">
                <a:ea typeface="MS PGothic"/>
                <a:cs typeface="+mn-cs"/>
              </a:rPr>
              <a:t> </a:t>
            </a:r>
            <a:r>
              <a:rPr lang="en-US" altLang="sv-FI" dirty="0" err="1">
                <a:ea typeface="MS PGothic"/>
                <a:cs typeface="+mn-cs"/>
              </a:rPr>
              <a:t>käyttöohjeet</a:t>
            </a:r>
            <a:endParaRPr lang="en-US" altLang="sv-FI" dirty="0">
              <a:ea typeface="MS PGothic"/>
              <a:cs typeface="+mn-cs"/>
            </a:endParaRPr>
          </a:p>
          <a:p>
            <a:pPr lvl="1">
              <a:defRPr/>
            </a:pPr>
            <a:r>
              <a:rPr lang="en-US" altLang="sv-FI" dirty="0" err="1">
                <a:ea typeface="MS PGothic"/>
                <a:cs typeface="+mn-cs"/>
              </a:rPr>
              <a:t>Kohta</a:t>
            </a:r>
            <a:r>
              <a:rPr lang="en-US" altLang="sv-FI" dirty="0">
                <a:ea typeface="MS PGothic"/>
                <a:cs typeface="+mn-cs"/>
              </a:rPr>
              <a:t> 3: </a:t>
            </a:r>
            <a:r>
              <a:rPr lang="en-US" altLang="sv-FI" dirty="0" err="1">
                <a:ea typeface="MS PGothic"/>
                <a:cs typeface="+mn-cs"/>
              </a:rPr>
              <a:t>Kaikukortin</a:t>
            </a:r>
            <a:r>
              <a:rPr lang="en-US" altLang="sv-FI" dirty="0">
                <a:ea typeface="MS PGothic"/>
                <a:cs typeface="+mn-cs"/>
              </a:rPr>
              <a:t> </a:t>
            </a:r>
            <a:r>
              <a:rPr lang="en-US" altLang="sv-FI" dirty="0" err="1">
                <a:ea typeface="MS PGothic"/>
                <a:cs typeface="+mn-cs"/>
              </a:rPr>
              <a:t>viestintämateriaalit</a:t>
            </a:r>
            <a:r>
              <a:rPr lang="en-US" altLang="sv-FI" dirty="0">
                <a:ea typeface="MS PGothic"/>
                <a:cs typeface="+mn-cs"/>
              </a:rPr>
              <a:t> ja </a:t>
            </a:r>
            <a:r>
              <a:rPr lang="en-US" altLang="sv-FI" dirty="0" err="1">
                <a:ea typeface="MS PGothic"/>
                <a:cs typeface="+mn-cs"/>
              </a:rPr>
              <a:t>verkkosivut</a:t>
            </a:r>
            <a:endParaRPr lang="en-US" altLang="sv-FI" dirty="0">
              <a:ea typeface="MS PGothic"/>
              <a:cs typeface="+mn-cs"/>
            </a:endParaRPr>
          </a:p>
          <a:p>
            <a:pPr lvl="2">
              <a:defRPr/>
            </a:pPr>
            <a:r>
              <a:rPr lang="en-US" altLang="sv-FI" dirty="0" err="1">
                <a:cs typeface="+mn-cs"/>
              </a:rPr>
              <a:t>Kaikukortin</a:t>
            </a:r>
            <a:r>
              <a:rPr lang="en-US" altLang="sv-FI" dirty="0">
                <a:cs typeface="+mn-cs"/>
              </a:rPr>
              <a:t> </a:t>
            </a:r>
            <a:r>
              <a:rPr lang="en-US" altLang="sv-FI" dirty="0" err="1">
                <a:cs typeface="+mn-cs"/>
              </a:rPr>
              <a:t>graafiset</a:t>
            </a:r>
            <a:r>
              <a:rPr lang="en-US" altLang="sv-FI" dirty="0">
                <a:cs typeface="+mn-cs"/>
              </a:rPr>
              <a:t> </a:t>
            </a:r>
            <a:r>
              <a:rPr lang="en-US" altLang="sv-FI" dirty="0" err="1">
                <a:cs typeface="+mn-cs"/>
              </a:rPr>
              <a:t>elementit</a:t>
            </a:r>
            <a:r>
              <a:rPr lang="en-US" altLang="sv-FI" dirty="0">
                <a:cs typeface="+mn-cs"/>
              </a:rPr>
              <a:t>: logo ja </a:t>
            </a:r>
            <a:r>
              <a:rPr lang="en-US" altLang="sv-FI" dirty="0" err="1">
                <a:cs typeface="+mn-cs"/>
              </a:rPr>
              <a:t>muu</a:t>
            </a:r>
            <a:r>
              <a:rPr lang="en-US" altLang="sv-FI" dirty="0">
                <a:cs typeface="+mn-cs"/>
              </a:rPr>
              <a:t> </a:t>
            </a:r>
            <a:r>
              <a:rPr lang="en-US" altLang="sv-FI" dirty="0" err="1">
                <a:cs typeface="+mn-cs"/>
              </a:rPr>
              <a:t>ilme</a:t>
            </a:r>
            <a:endParaRPr lang="en-US" altLang="sv-FI" dirty="0">
              <a:cs typeface="+mn-cs"/>
            </a:endParaRPr>
          </a:p>
          <a:p>
            <a:pPr lvl="2">
              <a:defRPr/>
            </a:pPr>
            <a:r>
              <a:rPr lang="fi-FI" altLang="sv-FI" dirty="0">
                <a:ea typeface="MS PGothic"/>
                <a:cs typeface="+mn-cs"/>
              </a:rPr>
              <a:t>Ohjeita Kaikukortti-InDesign-materiaalin ja Kaikukortin verkkosivujen työstämiseen</a:t>
            </a:r>
            <a:endParaRPr lang="fi-FI" altLang="sv-FI" dirty="0">
              <a:ea typeface="MS PGothic"/>
              <a:cs typeface="Calibri"/>
            </a:endParaRPr>
          </a:p>
          <a:p>
            <a:pPr lvl="2">
              <a:defRPr/>
            </a:pPr>
            <a:r>
              <a:rPr lang="en-US" dirty="0">
                <a:ea typeface="MS PGothic"/>
                <a:cs typeface="Calibri"/>
              </a:rPr>
              <a:t>InDesign-</a:t>
            </a:r>
            <a:r>
              <a:rPr lang="en-US" dirty="0" err="1">
                <a:ea typeface="MS PGothic"/>
                <a:cs typeface="Calibri"/>
              </a:rPr>
              <a:t>pohjat</a:t>
            </a:r>
            <a:r>
              <a:rPr lang="en-US" dirty="0">
                <a:ea typeface="MS PGothic"/>
                <a:cs typeface="Calibri"/>
              </a:rPr>
              <a:t> (</a:t>
            </a:r>
            <a:r>
              <a:rPr lang="en-US" dirty="0" err="1">
                <a:ea typeface="MS PGothic"/>
                <a:cs typeface="Calibri"/>
              </a:rPr>
              <a:t>Kaikukortti-juliste</a:t>
            </a:r>
            <a:r>
              <a:rPr lang="en-US" dirty="0">
                <a:ea typeface="MS PGothic"/>
                <a:cs typeface="Calibri"/>
              </a:rPr>
              <a:t>, </a:t>
            </a:r>
            <a:r>
              <a:rPr lang="en-US" dirty="0" err="1">
                <a:ea typeface="MS PGothic"/>
                <a:cs typeface="Calibri"/>
              </a:rPr>
              <a:t>itse</a:t>
            </a:r>
            <a:r>
              <a:rPr lang="en-US" dirty="0">
                <a:ea typeface="MS PGothic"/>
                <a:cs typeface="Calibri"/>
              </a:rPr>
              <a:t> </a:t>
            </a:r>
            <a:r>
              <a:rPr lang="en-US" dirty="0" err="1">
                <a:ea typeface="MS PGothic"/>
                <a:cs typeface="Calibri"/>
              </a:rPr>
              <a:t>Kaikukortit</a:t>
            </a:r>
            <a:r>
              <a:rPr lang="en-US" dirty="0">
                <a:ea typeface="MS PGothic"/>
                <a:cs typeface="Calibri"/>
              </a:rPr>
              <a:t>, </a:t>
            </a:r>
            <a:r>
              <a:rPr lang="en-US" dirty="0" err="1">
                <a:ea typeface="MS PGothic"/>
                <a:cs typeface="Calibri"/>
              </a:rPr>
              <a:t>Kaikukortti-esite</a:t>
            </a:r>
            <a:r>
              <a:rPr lang="en-US" dirty="0">
                <a:ea typeface="MS PGothic"/>
                <a:cs typeface="Calibri"/>
              </a:rPr>
              <a:t>)</a:t>
            </a:r>
            <a:endParaRPr lang="fi-FI" dirty="0">
              <a:ea typeface="MS PGothic"/>
              <a:cs typeface="Calibri"/>
            </a:endParaRPr>
          </a:p>
          <a:p>
            <a:pPr lvl="2">
              <a:defRPr/>
            </a:pPr>
            <a:r>
              <a:rPr lang="fi-FI" altLang="sv-FI" dirty="0">
                <a:cs typeface="+mn-cs"/>
              </a:rPr>
              <a:t>Kaikukortti-esitteen ruotsinkielinen ja englanninkielinen mallipohja vuodelle 2019</a:t>
            </a:r>
            <a:endParaRPr lang="en-US" altLang="sv-FI" dirty="0">
              <a:ea typeface="MS PGothic"/>
              <a:cs typeface="+mn-cs"/>
            </a:endParaRPr>
          </a:p>
          <a:p>
            <a:pPr lvl="1">
              <a:defRPr/>
            </a:pPr>
            <a:r>
              <a:rPr lang="en-US" altLang="sv-FI" dirty="0" err="1"/>
              <a:t>Kohta</a:t>
            </a:r>
            <a:r>
              <a:rPr lang="en-US" altLang="sv-FI" dirty="0"/>
              <a:t> 4: </a:t>
            </a:r>
            <a:r>
              <a:rPr lang="fi-FI" altLang="sv-FI" dirty="0"/>
              <a:t>opas Kaikukortin kokeiluun ja käyttöönottoon: </a:t>
            </a:r>
            <a:r>
              <a:rPr lang="en-US" altLang="sv-FI" dirty="0" err="1"/>
              <a:t>Kaikukortti-opas</a:t>
            </a:r>
            <a:r>
              <a:rPr lang="en-US" altLang="sv-FI" dirty="0"/>
              <a:t> DOC ja PDF </a:t>
            </a:r>
          </a:p>
          <a:p>
            <a:pPr lvl="2">
              <a:defRPr/>
            </a:pPr>
            <a:r>
              <a:rPr lang="en-US" altLang="sv-FI" dirty="0" err="1">
                <a:cs typeface="+mn-cs"/>
              </a:rPr>
              <a:t>Mallipohja</a:t>
            </a:r>
            <a:r>
              <a:rPr lang="en-US" altLang="sv-FI" dirty="0">
                <a:cs typeface="+mn-cs"/>
              </a:rPr>
              <a:t> </a:t>
            </a:r>
            <a:r>
              <a:rPr lang="en-US" altLang="sv-FI" dirty="0" err="1">
                <a:cs typeface="+mn-cs"/>
              </a:rPr>
              <a:t>asiakasesitetekstien</a:t>
            </a:r>
            <a:r>
              <a:rPr lang="en-US" altLang="sv-FI" dirty="0">
                <a:cs typeface="+mn-cs"/>
              </a:rPr>
              <a:t> </a:t>
            </a:r>
            <a:r>
              <a:rPr lang="en-US" altLang="sv-FI" dirty="0" err="1">
                <a:cs typeface="+mn-cs"/>
              </a:rPr>
              <a:t>kopioimista</a:t>
            </a:r>
            <a:r>
              <a:rPr lang="en-US" altLang="sv-FI" dirty="0">
                <a:cs typeface="+mn-cs"/>
              </a:rPr>
              <a:t> </a:t>
            </a:r>
            <a:r>
              <a:rPr lang="en-US" altLang="sv-FI" dirty="0" err="1">
                <a:cs typeface="+mn-cs"/>
              </a:rPr>
              <a:t>varten</a:t>
            </a:r>
            <a:r>
              <a:rPr lang="en-US" altLang="sv-FI" dirty="0">
                <a:cs typeface="+mn-cs"/>
              </a:rPr>
              <a:t> (</a:t>
            </a:r>
            <a:r>
              <a:rPr lang="en-US" altLang="sv-FI" dirty="0" err="1">
                <a:cs typeface="+mn-cs"/>
              </a:rPr>
              <a:t>liite</a:t>
            </a:r>
            <a:r>
              <a:rPr lang="en-US" altLang="sv-FI" dirty="0">
                <a:cs typeface="+mn-cs"/>
              </a:rPr>
              <a:t> 1) </a:t>
            </a:r>
            <a:r>
              <a:rPr lang="en-US" altLang="sv-FI" b="1" dirty="0">
                <a:cs typeface="+mn-cs"/>
              </a:rPr>
              <a:t>(</a:t>
            </a:r>
            <a:r>
              <a:rPr lang="en-US" altLang="sv-FI" b="1" dirty="0" err="1">
                <a:cs typeface="+mn-cs"/>
              </a:rPr>
              <a:t>pitää</a:t>
            </a:r>
            <a:r>
              <a:rPr lang="en-US" altLang="sv-FI" b="1" dirty="0">
                <a:cs typeface="+mn-cs"/>
              </a:rPr>
              <a:t> </a:t>
            </a:r>
            <a:r>
              <a:rPr lang="en-US" altLang="sv-FI" b="1" dirty="0" err="1">
                <a:cs typeface="+mn-cs"/>
              </a:rPr>
              <a:t>räätälöidä</a:t>
            </a:r>
            <a:r>
              <a:rPr lang="en-US" altLang="sv-FI" b="1" dirty="0">
                <a:cs typeface="+mn-cs"/>
              </a:rPr>
              <a:t>) </a:t>
            </a:r>
            <a:r>
              <a:rPr lang="en-US" altLang="sv-FI" dirty="0" err="1">
                <a:cs typeface="+mn-cs"/>
              </a:rPr>
              <a:t>kohta</a:t>
            </a:r>
            <a:r>
              <a:rPr lang="en-US" altLang="sv-FI" dirty="0">
                <a:cs typeface="+mn-cs"/>
              </a:rPr>
              <a:t> 3.</a:t>
            </a:r>
          </a:p>
          <a:p>
            <a:pPr lvl="1">
              <a:defRPr/>
            </a:pPr>
            <a:r>
              <a:rPr lang="en-US" altLang="sv-FI" dirty="0" err="1">
                <a:cs typeface="+mn-cs"/>
              </a:rPr>
              <a:t>Kohta</a:t>
            </a:r>
            <a:r>
              <a:rPr lang="en-US" altLang="sv-FI" dirty="0">
                <a:cs typeface="+mn-cs"/>
              </a:rPr>
              <a:t> 7: </a:t>
            </a:r>
            <a:r>
              <a:rPr lang="en-US" altLang="sv-FI" dirty="0" err="1">
                <a:cs typeface="+mn-cs"/>
              </a:rPr>
              <a:t>kohdesitoumukset</a:t>
            </a:r>
            <a:r>
              <a:rPr lang="en-US" altLang="sv-FI" dirty="0">
                <a:cs typeface="+mn-cs"/>
              </a:rPr>
              <a:t>: </a:t>
            </a:r>
            <a:r>
              <a:rPr lang="en-US" altLang="sv-FI" dirty="0" err="1">
                <a:cs typeface="+mn-cs"/>
              </a:rPr>
              <a:t>Sitoumuspohjaluonnos</a:t>
            </a:r>
            <a:r>
              <a:rPr lang="en-US" altLang="sv-FI" dirty="0">
                <a:cs typeface="+mn-cs"/>
              </a:rPr>
              <a:t> </a:t>
            </a:r>
            <a:r>
              <a:rPr lang="en-US" altLang="sv-FI" dirty="0" err="1">
                <a:cs typeface="+mn-cs"/>
              </a:rPr>
              <a:t>alueen</a:t>
            </a:r>
            <a:r>
              <a:rPr lang="en-US" altLang="sv-FI" dirty="0">
                <a:cs typeface="+mn-cs"/>
              </a:rPr>
              <a:t> ja </a:t>
            </a:r>
            <a:r>
              <a:rPr lang="en-US" altLang="sv-FI" dirty="0" err="1">
                <a:cs typeface="+mn-cs"/>
              </a:rPr>
              <a:t>Kaikukortti-kohteiden</a:t>
            </a:r>
            <a:r>
              <a:rPr lang="en-US" altLang="sv-FI" dirty="0">
                <a:cs typeface="+mn-cs"/>
              </a:rPr>
              <a:t> </a:t>
            </a:r>
            <a:r>
              <a:rPr lang="en-US" altLang="sv-FI" dirty="0" err="1">
                <a:cs typeface="+mn-cs"/>
              </a:rPr>
              <a:t>välisiin</a:t>
            </a:r>
            <a:r>
              <a:rPr lang="en-US" altLang="sv-FI" dirty="0">
                <a:cs typeface="+mn-cs"/>
              </a:rPr>
              <a:t> </a:t>
            </a:r>
            <a:r>
              <a:rPr lang="en-US" altLang="sv-FI" dirty="0" err="1">
                <a:cs typeface="+mn-cs"/>
              </a:rPr>
              <a:t>sitoumuksiin</a:t>
            </a:r>
            <a:r>
              <a:rPr lang="en-US" altLang="sv-FI" dirty="0">
                <a:cs typeface="+mn-cs"/>
              </a:rPr>
              <a:t> </a:t>
            </a:r>
            <a:r>
              <a:rPr lang="en-US" altLang="sv-FI" dirty="0" err="1">
                <a:cs typeface="+mn-cs"/>
              </a:rPr>
              <a:t>sekä</a:t>
            </a:r>
            <a:r>
              <a:rPr lang="en-US" altLang="sv-FI" dirty="0">
                <a:cs typeface="+mn-cs"/>
              </a:rPr>
              <a:t> </a:t>
            </a:r>
            <a:r>
              <a:rPr lang="en-US" altLang="sv-FI" dirty="0" err="1">
                <a:cs typeface="+mn-cs"/>
              </a:rPr>
              <a:t>sitoumuspohjaluonnos</a:t>
            </a:r>
            <a:r>
              <a:rPr lang="en-US" altLang="sv-FI" dirty="0">
                <a:cs typeface="+mn-cs"/>
              </a:rPr>
              <a:t> </a:t>
            </a:r>
            <a:r>
              <a:rPr lang="en-US" altLang="sv-FI" dirty="0" err="1">
                <a:cs typeface="+mn-cs"/>
              </a:rPr>
              <a:t>alueen</a:t>
            </a:r>
            <a:r>
              <a:rPr lang="en-US" altLang="sv-FI" dirty="0">
                <a:cs typeface="+mn-cs"/>
              </a:rPr>
              <a:t> ja </a:t>
            </a:r>
            <a:r>
              <a:rPr lang="en-US" altLang="sv-FI" dirty="0" err="1">
                <a:cs typeface="+mn-cs"/>
              </a:rPr>
              <a:t>Kaikukortin</a:t>
            </a:r>
            <a:r>
              <a:rPr lang="en-US" altLang="sv-FI" dirty="0">
                <a:cs typeface="+mn-cs"/>
              </a:rPr>
              <a:t> </a:t>
            </a:r>
            <a:r>
              <a:rPr lang="en-US" altLang="sv-FI" dirty="0" err="1">
                <a:cs typeface="+mn-cs"/>
              </a:rPr>
              <a:t>jakajien</a:t>
            </a:r>
            <a:r>
              <a:rPr lang="en-US" altLang="sv-FI" dirty="0">
                <a:cs typeface="+mn-cs"/>
              </a:rPr>
              <a:t> </a:t>
            </a:r>
            <a:r>
              <a:rPr lang="en-US" altLang="sv-FI" dirty="0" err="1">
                <a:cs typeface="+mn-cs"/>
              </a:rPr>
              <a:t>välisiin</a:t>
            </a:r>
            <a:r>
              <a:rPr lang="en-US" altLang="sv-FI" dirty="0">
                <a:cs typeface="+mn-cs"/>
              </a:rPr>
              <a:t> </a:t>
            </a:r>
            <a:r>
              <a:rPr lang="en-US" altLang="sv-FI" dirty="0" err="1">
                <a:cs typeface="+mn-cs"/>
              </a:rPr>
              <a:t>sitoumuksiin</a:t>
            </a:r>
            <a:endParaRPr lang="en-US" altLang="sv-FI" dirty="0">
              <a:cs typeface="+mn-cs"/>
            </a:endParaRPr>
          </a:p>
          <a:p>
            <a:pPr lvl="1">
              <a:defRPr/>
            </a:pPr>
            <a:r>
              <a:rPr lang="fi-FI" altLang="sv-FI" dirty="0">
                <a:cs typeface="Calibri"/>
              </a:rPr>
              <a:t>Kohta 11: Taulukko ja lomake Kaikukortin käytön tilastointiin Kaikukortti-</a:t>
            </a:r>
            <a:r>
              <a:rPr lang="fi-FI" altLang="sv-FI" dirty="0" err="1">
                <a:cs typeface="Calibri"/>
              </a:rPr>
              <a:t>ikohteille</a:t>
            </a:r>
            <a:endParaRPr lang="fi-FI" altLang="sv-FI" dirty="0">
              <a:cs typeface="Calibri"/>
            </a:endParaRPr>
          </a:p>
          <a:p>
            <a:pPr lvl="2">
              <a:defRPr/>
            </a:pPr>
            <a:r>
              <a:rPr lang="fi-FI" altLang="sv-FI" dirty="0">
                <a:cs typeface="Calibri"/>
              </a:rPr>
              <a:t>Kaikukortin käytön Excel-pohja yksittäiselle kulttuuri- tai liikuntakohteelle[EXCEL] </a:t>
            </a:r>
          </a:p>
          <a:p>
            <a:pPr lvl="2">
              <a:defRPr/>
            </a:pPr>
            <a:r>
              <a:rPr lang="fi-FI" altLang="sv-FI" dirty="0">
                <a:cs typeface="Calibri"/>
              </a:rPr>
              <a:t>Kaikukortin käytön paperinen lomakepohja yksittäiselle kulttuuri- </a:t>
            </a:r>
            <a:r>
              <a:rPr lang="fi-FI" altLang="sv-FI" dirty="0" err="1">
                <a:cs typeface="Calibri"/>
              </a:rPr>
              <a:t>ta</a:t>
            </a:r>
            <a:r>
              <a:rPr lang="fi-FI" altLang="sv-FI" dirty="0">
                <a:cs typeface="Calibri"/>
              </a:rPr>
              <a:t> liikuntakohteelle[DOCX]</a:t>
            </a:r>
          </a:p>
          <a:p>
            <a:pPr lvl="1">
              <a:defRPr/>
            </a:pPr>
            <a:r>
              <a:rPr lang="en-US" altLang="sv-FI" dirty="0" err="1">
                <a:cs typeface="+mn-cs"/>
              </a:rPr>
              <a:t>Kohta</a:t>
            </a:r>
            <a:r>
              <a:rPr lang="en-US" altLang="sv-FI" dirty="0">
                <a:cs typeface="+mn-cs"/>
              </a:rPr>
              <a:t> 12: </a:t>
            </a:r>
            <a:r>
              <a:rPr lang="en-US" altLang="sv-FI" dirty="0" err="1">
                <a:cs typeface="+mn-cs"/>
              </a:rPr>
              <a:t>Materiaalien</a:t>
            </a:r>
            <a:r>
              <a:rPr lang="en-US" altLang="sv-FI" dirty="0">
                <a:cs typeface="+mn-cs"/>
              </a:rPr>
              <a:t> </a:t>
            </a:r>
            <a:r>
              <a:rPr lang="en-US" altLang="sv-FI" dirty="0" err="1">
                <a:cs typeface="+mn-cs"/>
              </a:rPr>
              <a:t>jakelutaulukkopohja</a:t>
            </a:r>
            <a:r>
              <a:rPr lang="en-US" altLang="sv-FI" dirty="0">
                <a:cs typeface="+mn-cs"/>
              </a:rPr>
              <a:t> (EXCEL) ja PDF (</a:t>
            </a:r>
            <a:r>
              <a:rPr lang="en-US" altLang="sv-FI" dirty="0" err="1">
                <a:cs typeface="+mn-cs"/>
              </a:rPr>
              <a:t>katsottava</a:t>
            </a:r>
            <a:r>
              <a:rPr lang="en-US" altLang="sv-FI" dirty="0">
                <a:cs typeface="+mn-cs"/>
              </a:rPr>
              <a:t> </a:t>
            </a:r>
            <a:r>
              <a:rPr lang="en-US" altLang="sv-FI" dirty="0" err="1">
                <a:cs typeface="+mn-cs"/>
              </a:rPr>
              <a:t>versio</a:t>
            </a:r>
            <a:r>
              <a:rPr lang="en-US" altLang="sv-FI" dirty="0">
                <a:cs typeface="+mn-cs"/>
              </a:rPr>
              <a:t>) </a:t>
            </a:r>
          </a:p>
          <a:p>
            <a:pPr>
              <a:defRPr/>
            </a:pPr>
            <a:r>
              <a:rPr lang="en-US" altLang="sv-FI" b="1" dirty="0">
                <a:cs typeface="+mn-cs"/>
              </a:rPr>
              <a:t>Huom. </a:t>
            </a:r>
            <a:r>
              <a:rPr lang="en-US" altLang="sv-FI" b="1" dirty="0" err="1">
                <a:cs typeface="+mn-cs"/>
              </a:rPr>
              <a:t>Kohteiden</a:t>
            </a:r>
            <a:r>
              <a:rPr lang="en-US" altLang="sv-FI" b="1" dirty="0">
                <a:cs typeface="+mn-cs"/>
              </a:rPr>
              <a:t> </a:t>
            </a:r>
            <a:r>
              <a:rPr lang="en-US" altLang="sv-FI" b="1" dirty="0" err="1">
                <a:cs typeface="+mn-cs"/>
              </a:rPr>
              <a:t>perehdytysmateriaalit</a:t>
            </a:r>
            <a:r>
              <a:rPr lang="en-US" altLang="sv-FI" b="1" dirty="0">
                <a:cs typeface="+mn-cs"/>
              </a:rPr>
              <a:t> </a:t>
            </a:r>
            <a:r>
              <a:rPr lang="en-US" altLang="sv-FI" b="1" dirty="0" err="1">
                <a:cs typeface="+mn-cs"/>
              </a:rPr>
              <a:t>Kaikukortin</a:t>
            </a:r>
            <a:r>
              <a:rPr lang="en-US" altLang="sv-FI" b="1" dirty="0">
                <a:cs typeface="+mn-cs"/>
              </a:rPr>
              <a:t> </a:t>
            </a:r>
            <a:r>
              <a:rPr lang="en-US" altLang="sv-FI" b="1" dirty="0" err="1">
                <a:cs typeface="+mn-cs"/>
              </a:rPr>
              <a:t>verkkosivuilla</a:t>
            </a:r>
            <a:r>
              <a:rPr lang="en-US" altLang="sv-FI" b="1" dirty="0">
                <a:cs typeface="+mn-cs"/>
              </a:rPr>
              <a:t>:</a:t>
            </a:r>
          </a:p>
          <a:p>
            <a:pPr lvl="1">
              <a:defRPr/>
            </a:pPr>
            <a:r>
              <a:rPr lang="en-US" altLang="sv-FI" dirty="0" err="1">
                <a:cs typeface="+mn-cs"/>
              </a:rPr>
              <a:t>Perehdytys</a:t>
            </a:r>
            <a:r>
              <a:rPr lang="en-US" altLang="sv-FI" dirty="0">
                <a:cs typeface="+mn-cs"/>
              </a:rPr>
              <a:t>-PPT </a:t>
            </a:r>
            <a:r>
              <a:rPr lang="en-US" altLang="sv-FI" dirty="0" err="1">
                <a:cs typeface="+mn-cs"/>
              </a:rPr>
              <a:t>Kaikukortin</a:t>
            </a:r>
            <a:r>
              <a:rPr lang="en-US" altLang="sv-FI" dirty="0">
                <a:cs typeface="+mn-cs"/>
              </a:rPr>
              <a:t> </a:t>
            </a:r>
            <a:r>
              <a:rPr lang="en-US" altLang="sv-FI" dirty="0" err="1">
                <a:cs typeface="+mn-cs"/>
              </a:rPr>
              <a:t>jakajille</a:t>
            </a:r>
            <a:r>
              <a:rPr lang="en-US" altLang="sv-FI" dirty="0">
                <a:cs typeface="+mn-cs"/>
              </a:rPr>
              <a:t>: </a:t>
            </a:r>
            <a:r>
              <a:rPr lang="en-US" altLang="sv-FI" dirty="0">
                <a:cs typeface="+mn-cs"/>
                <a:hlinkClick r:id="rId4"/>
              </a:rPr>
              <a:t>https://kaikukortti.fi/kortinjakajille/perehdytysmateriaali-kortinjakajille/</a:t>
            </a:r>
            <a:endParaRPr lang="en-US" altLang="sv-FI" dirty="0">
              <a:cs typeface="+mn-cs"/>
            </a:endParaRPr>
          </a:p>
          <a:p>
            <a:pPr lvl="1">
              <a:defRPr/>
            </a:pPr>
            <a:r>
              <a:rPr lang="en-US" altLang="sv-FI" dirty="0" err="1">
                <a:cs typeface="+mn-cs"/>
              </a:rPr>
              <a:t>Perehdytys</a:t>
            </a:r>
            <a:r>
              <a:rPr lang="en-US" altLang="sv-FI" dirty="0">
                <a:cs typeface="+mn-cs"/>
              </a:rPr>
              <a:t>-PPT </a:t>
            </a:r>
            <a:r>
              <a:rPr lang="en-US" altLang="sv-FI" dirty="0" err="1">
                <a:cs typeface="+mn-cs"/>
              </a:rPr>
              <a:t>Kaikukortin</a:t>
            </a:r>
            <a:r>
              <a:rPr lang="en-US" altLang="sv-FI" dirty="0">
                <a:cs typeface="+mn-cs"/>
              </a:rPr>
              <a:t> </a:t>
            </a:r>
            <a:r>
              <a:rPr lang="en-US" altLang="sv-FI" dirty="0" err="1">
                <a:cs typeface="+mn-cs"/>
              </a:rPr>
              <a:t>kulttuuri</a:t>
            </a:r>
            <a:r>
              <a:rPr lang="en-US" altLang="sv-FI" dirty="0">
                <a:cs typeface="+mn-cs"/>
              </a:rPr>
              <a:t>- ja </a:t>
            </a:r>
            <a:r>
              <a:rPr lang="en-US" altLang="sv-FI" dirty="0" err="1">
                <a:cs typeface="+mn-cs"/>
              </a:rPr>
              <a:t>liikuntakohteill</a:t>
            </a:r>
            <a:r>
              <a:rPr lang="en-US" altLang="sv-FI" dirty="0">
                <a:cs typeface="+mn-cs"/>
              </a:rPr>
              <a:t>:  </a:t>
            </a:r>
            <a:r>
              <a:rPr lang="en-US" altLang="sv-FI" dirty="0">
                <a:cs typeface="+mn-cs"/>
                <a:hlinkClick r:id="rId5"/>
              </a:rPr>
              <a:t>https://kaikukortti.fi/kulttuurikohteille/perehdytysmateriaali-kulttuurikohteille/</a:t>
            </a:r>
            <a:endParaRPr lang="en-US" altLang="sv-FI" dirty="0">
              <a:solidFill>
                <a:srgbClr val="FF0000"/>
              </a:solidFill>
              <a:cs typeface="+mn-cs"/>
            </a:endParaRPr>
          </a:p>
        </p:txBody>
      </p:sp>
      <p:pic>
        <p:nvPicPr>
          <p:cNvPr id="7" name="Kuva 6">
            <a:extLst>
              <a:ext uri="{FF2B5EF4-FFF2-40B4-BE49-F238E27FC236}">
                <a16:creationId xmlns:a16="http://schemas.microsoft.com/office/drawing/2014/main" id="{3B338421-98F3-4AE2-BC5E-3952DCF173F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951" y="112364"/>
            <a:ext cx="2757329" cy="705897"/>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13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a:extLst>
              <a:ext uri="{FF2B5EF4-FFF2-40B4-BE49-F238E27FC236}">
                <a16:creationId xmlns:a16="http://schemas.microsoft.com/office/drawing/2014/main" id="{06F48472-A730-4A3B-9E1D-8B95BD1DD224}"/>
              </a:ext>
            </a:extLst>
          </p:cNvPr>
          <p:cNvSpPr>
            <a:spLocks noGrp="1"/>
          </p:cNvSpPr>
          <p:nvPr>
            <p:ph type="title"/>
          </p:nvPr>
        </p:nvSpPr>
        <p:spPr>
          <a:xfrm>
            <a:off x="4235450" y="17463"/>
            <a:ext cx="8231613" cy="1309532"/>
          </a:xfrm>
        </p:spPr>
        <p:txBody>
          <a:bodyPr/>
          <a:lstStyle/>
          <a:p>
            <a:r>
              <a:rPr lang="en-US" altLang="sv-FI" b="1" err="1">
                <a:ea typeface="MS PGothic"/>
              </a:rPr>
              <a:t>Asialistalla</a:t>
            </a:r>
            <a:r>
              <a:rPr lang="en-US" altLang="sv-FI" b="1">
                <a:ea typeface="MS PGothic"/>
              </a:rPr>
              <a:t> </a:t>
            </a:r>
            <a:endParaRPr lang="en-US" altLang="sv-FI" sz="3200" b="1">
              <a:solidFill>
                <a:srgbClr val="FF0000"/>
              </a:solidFill>
            </a:endParaRPr>
          </a:p>
        </p:txBody>
      </p:sp>
      <p:sp>
        <p:nvSpPr>
          <p:cNvPr id="6147" name="Sisällön paikkamerkki 2">
            <a:extLst>
              <a:ext uri="{FF2B5EF4-FFF2-40B4-BE49-F238E27FC236}">
                <a16:creationId xmlns:a16="http://schemas.microsoft.com/office/drawing/2014/main" id="{E356282B-D1DE-4549-B008-61DCA6A9B41A}"/>
              </a:ext>
            </a:extLst>
          </p:cNvPr>
          <p:cNvSpPr>
            <a:spLocks noGrp="1"/>
          </p:cNvSpPr>
          <p:nvPr>
            <p:ph idx="1"/>
          </p:nvPr>
        </p:nvSpPr>
        <p:spPr>
          <a:xfrm>
            <a:off x="984250" y="1129103"/>
            <a:ext cx="10445410" cy="4892794"/>
          </a:xfrm>
        </p:spPr>
        <p:txBody>
          <a:bodyPr/>
          <a:lstStyle/>
          <a:p>
            <a:pPr>
              <a:defRPr/>
            </a:pPr>
            <a:r>
              <a:rPr lang="fi-FI" altLang="sv-FI" sz="3400" dirty="0">
                <a:cs typeface="+mn-cs"/>
              </a:rPr>
              <a:t>Esittelykierros</a:t>
            </a:r>
          </a:p>
          <a:p>
            <a:pPr>
              <a:defRPr/>
            </a:pPr>
            <a:r>
              <a:rPr lang="fi-FI" altLang="sv-FI" sz="3400" dirty="0">
                <a:cs typeface="+mn-cs"/>
              </a:rPr>
              <a:t>Mikä Kaikukortti?  </a:t>
            </a:r>
          </a:p>
          <a:p>
            <a:pPr>
              <a:defRPr/>
            </a:pPr>
            <a:r>
              <a:rPr lang="fi-FI" altLang="sv-FI" sz="3400" dirty="0">
                <a:cs typeface="+mn-cs"/>
              </a:rPr>
              <a:t>Vastuuhenkilöiden tehtäviä</a:t>
            </a:r>
          </a:p>
          <a:p>
            <a:pPr>
              <a:defRPr/>
            </a:pPr>
            <a:r>
              <a:rPr lang="fi-FI" altLang="sv-FI" sz="3400" dirty="0">
                <a:ea typeface="MS PGothic"/>
                <a:cs typeface="+mn-cs"/>
              </a:rPr>
              <a:t>Kaikukortti-toimintamalli (saatavilla myös ruotsiksi)</a:t>
            </a:r>
          </a:p>
          <a:p>
            <a:pPr>
              <a:defRPr/>
            </a:pPr>
            <a:r>
              <a:rPr lang="fi-FI" altLang="sv-FI" sz="3400" dirty="0">
                <a:cs typeface="+mn-cs"/>
              </a:rPr>
              <a:t>Kaikukortin rekisteri, Kaikukanta vastuuhenkilöille</a:t>
            </a:r>
          </a:p>
          <a:p>
            <a:pPr>
              <a:defRPr/>
            </a:pPr>
            <a:r>
              <a:rPr lang="fi-FI" altLang="sv-FI" sz="3400" dirty="0">
                <a:cs typeface="+mn-cs"/>
              </a:rPr>
              <a:t>Muistilistat syksylle</a:t>
            </a:r>
          </a:p>
          <a:p>
            <a:pPr>
              <a:defRPr/>
            </a:pPr>
            <a:r>
              <a:rPr lang="sv-FI" altLang="sv-FI" sz="3400" dirty="0" err="1">
                <a:ea typeface="MS PGothic"/>
                <a:cs typeface="+mn-cs"/>
              </a:rPr>
              <a:t>Valtakunnallisesti</a:t>
            </a:r>
            <a:r>
              <a:rPr lang="sv-FI" altLang="sv-FI" sz="3400" dirty="0">
                <a:ea typeface="MS PGothic"/>
                <a:cs typeface="+mn-cs"/>
              </a:rPr>
              <a:t> </a:t>
            </a:r>
            <a:r>
              <a:rPr lang="sv-FI" altLang="sv-FI" sz="3400" dirty="0" err="1">
                <a:ea typeface="MS PGothic"/>
                <a:cs typeface="+mn-cs"/>
              </a:rPr>
              <a:t>Kaikukortista</a:t>
            </a:r>
            <a:endParaRPr lang="sv-FI" altLang="sv-FI" sz="3400" dirty="0">
              <a:ea typeface="MS PGothic"/>
              <a:cs typeface="+mn-cs"/>
            </a:endParaRPr>
          </a:p>
          <a:p>
            <a:pPr>
              <a:defRPr/>
            </a:pPr>
            <a:r>
              <a:rPr lang="sv-FI" altLang="sv-FI" sz="3400" dirty="0" err="1">
                <a:ea typeface="MS PGothic"/>
                <a:cs typeface="+mn-cs"/>
              </a:rPr>
              <a:t>Lisätietoa</a:t>
            </a:r>
            <a:r>
              <a:rPr lang="sv-FI" altLang="sv-FI" sz="3400" dirty="0">
                <a:ea typeface="MS PGothic"/>
                <a:cs typeface="+mn-cs"/>
              </a:rPr>
              <a:t> (</a:t>
            </a:r>
            <a:r>
              <a:rPr lang="sv-FI" altLang="sv-FI" sz="3400" dirty="0" err="1">
                <a:ea typeface="MS PGothic"/>
                <a:cs typeface="+mn-cs"/>
              </a:rPr>
              <a:t>esim</a:t>
            </a:r>
            <a:r>
              <a:rPr lang="sv-FI" altLang="sv-FI" sz="3400" dirty="0">
                <a:ea typeface="MS PGothic"/>
                <a:cs typeface="+mn-cs"/>
              </a:rPr>
              <a:t>. </a:t>
            </a:r>
            <a:r>
              <a:rPr lang="sv-FI" altLang="sv-FI" sz="3400" dirty="0" err="1">
                <a:ea typeface="MS PGothic"/>
                <a:cs typeface="+mn-cs"/>
              </a:rPr>
              <a:t>perehdyttämisestä</a:t>
            </a:r>
            <a:r>
              <a:rPr lang="sv-FI" altLang="sv-FI" sz="3400" dirty="0">
                <a:ea typeface="MS PGothic"/>
                <a:cs typeface="+mn-cs"/>
              </a:rPr>
              <a:t>, </a:t>
            </a:r>
            <a:r>
              <a:rPr lang="sv-FI" altLang="sv-FI" sz="3400" dirty="0" err="1">
                <a:ea typeface="MS PGothic"/>
                <a:cs typeface="+mn-cs"/>
              </a:rPr>
              <a:t>tilastoista</a:t>
            </a:r>
            <a:r>
              <a:rPr lang="sv-FI" altLang="sv-FI" sz="3400" dirty="0">
                <a:ea typeface="MS PGothic"/>
                <a:cs typeface="+mn-cs"/>
              </a:rPr>
              <a:t>, </a:t>
            </a:r>
            <a:r>
              <a:rPr lang="sv-FI" altLang="sv-FI" sz="3400" dirty="0" err="1">
                <a:ea typeface="MS PGothic"/>
                <a:cs typeface="+mn-cs"/>
              </a:rPr>
              <a:t>viestinnästä</a:t>
            </a:r>
            <a:r>
              <a:rPr lang="sv-FI" altLang="sv-FI" sz="3400" dirty="0">
                <a:ea typeface="MS PGothic"/>
                <a:cs typeface="+mn-cs"/>
              </a:rPr>
              <a:t>)</a:t>
            </a:r>
          </a:p>
          <a:p>
            <a:pPr lvl="1">
              <a:defRPr/>
            </a:pPr>
            <a:endParaRPr lang="sv-FI" altLang="sv-FI" dirty="0">
              <a:cs typeface="Calibri"/>
            </a:endParaRPr>
          </a:p>
          <a:p>
            <a:pPr>
              <a:defRPr/>
            </a:pPr>
            <a:endParaRPr lang="en-US" altLang="sv-FI" dirty="0">
              <a:cs typeface="Calibri"/>
            </a:endParaRPr>
          </a:p>
        </p:txBody>
      </p:sp>
      <p:pic>
        <p:nvPicPr>
          <p:cNvPr id="7172" name="Shape 315">
            <a:extLst>
              <a:ext uri="{FF2B5EF4-FFF2-40B4-BE49-F238E27FC236}">
                <a16:creationId xmlns:a16="http://schemas.microsoft.com/office/drawing/2014/main" id="{08EB207D-FDA7-4DEA-AB00-9B07CCBFD452}"/>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Shape 313" descr="Kaikukortin logo">
            <a:extLst>
              <a:ext uri="{FF2B5EF4-FFF2-40B4-BE49-F238E27FC236}">
                <a16:creationId xmlns:a16="http://schemas.microsoft.com/office/drawing/2014/main" id="{527BB3AF-61A0-4555-B24E-E43FE939811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230098"/>
            <a:ext cx="3251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1" descr="Hyvä käytäntö -palkinto 2018 -logo">
            <a:extLst>
              <a:ext uri="{FF2B5EF4-FFF2-40B4-BE49-F238E27FC236}">
                <a16:creationId xmlns:a16="http://schemas.microsoft.com/office/drawing/2014/main" id="{72D38256-FF32-4E5C-EC78-0F0912D9E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7844" y="270534"/>
            <a:ext cx="2174670" cy="21681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57517"/>
            <a:ext cx="3396431" cy="86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1082289" y="2351083"/>
            <a:ext cx="10551107" cy="3893374"/>
          </a:xfrm>
          <a:prstGeom prst="rect">
            <a:avLst/>
          </a:prstGeom>
          <a:noFill/>
        </p:spPr>
        <p:txBody>
          <a:bodyPr wrap="square" rtlCol="0">
            <a:spAutoFit/>
          </a:bodyPr>
          <a:lstStyle/>
          <a:p>
            <a:pPr marL="457200" indent="-457200" fontAlgn="base">
              <a:buFont typeface="Arial" panose="020B0604020202020204" pitchFamily="34" charset="0"/>
              <a:buChar char="•"/>
            </a:pPr>
            <a:endParaRPr lang="fi-FI" sz="2300" dirty="0">
              <a:latin typeface="Arial" panose="020B0604020202020204" pitchFamily="34" charset="0"/>
              <a:cs typeface="Arial" panose="020B0604020202020204" pitchFamily="34" charset="0"/>
            </a:endParaRPr>
          </a:p>
          <a:p>
            <a:pPr fontAlgn="base"/>
            <a:r>
              <a:rPr lang="fi-FI" sz="2800" dirty="0">
                <a:latin typeface="Arial" panose="020B0604020202020204" pitchFamily="34" charset="0"/>
                <a:cs typeface="Arial" panose="020B0604020202020204" pitchFamily="34" charset="0"/>
              </a:rPr>
              <a:t>Löytyy verkkosivulta: </a:t>
            </a:r>
            <a:r>
              <a:rPr lang="fi-FI" sz="2800" dirty="0">
                <a:latin typeface="Arial" panose="020B0604020202020204" pitchFamily="34" charset="0"/>
                <a:cs typeface="Arial" panose="020B0604020202020204" pitchFamily="34" charset="0"/>
                <a:hlinkClick r:id="rId4"/>
              </a:rPr>
              <a:t>kaikukortti.fi/vastuuhenkiloille/ohjeet-ja-materiaalit/</a:t>
            </a:r>
            <a:r>
              <a:rPr lang="fi-FI" sz="2800" dirty="0">
                <a:latin typeface="Arial" panose="020B0604020202020204" pitchFamily="34" charset="0"/>
                <a:cs typeface="Arial" panose="020B0604020202020204" pitchFamily="34" charset="0"/>
              </a:rPr>
              <a:t>, kohta 8. </a:t>
            </a:r>
          </a:p>
          <a:p>
            <a:pPr fontAlgn="base"/>
            <a:endParaRPr lang="fi-FI" sz="2800" dirty="0">
              <a:latin typeface="Arial" panose="020B0604020202020204" pitchFamily="34" charset="0"/>
              <a:cs typeface="Arial" panose="020B0604020202020204" pitchFamily="34" charset="0"/>
            </a:endParaRPr>
          </a:p>
          <a:p>
            <a:pPr fontAlgn="base"/>
            <a:r>
              <a:rPr lang="fi-FI" altLang="sv-FI" sz="2800" dirty="0">
                <a:cs typeface="+mn-cs"/>
              </a:rPr>
              <a:t>Huom. Päivitetty 2.9.2022:</a:t>
            </a:r>
          </a:p>
          <a:p>
            <a:pPr fontAlgn="base"/>
            <a:r>
              <a:rPr lang="fi-FI" altLang="sv-FI" sz="2800" dirty="0">
                <a:cs typeface="+mn-cs"/>
                <a:hlinkClick r:id="rId5"/>
              </a:rPr>
              <a:t>Kaikukortti_kokeilusta_toiminnan_yllapitoon_syksy_2022[PDF]</a:t>
            </a:r>
            <a:endParaRPr lang="fi-FI" altLang="sv-FI" sz="2800" dirty="0">
              <a:cs typeface="+mn-cs"/>
            </a:endParaRPr>
          </a:p>
          <a:p>
            <a:pPr fontAlgn="base"/>
            <a:r>
              <a:rPr lang="fi-FI" altLang="sv-FI" sz="2800" dirty="0">
                <a:cs typeface="+mn-cs"/>
                <a:hlinkClick r:id="rId6"/>
              </a:rPr>
              <a:t>Muistilista_syksylle_2022_Kaikukortti_vastuuhenkiloille [PDF]</a:t>
            </a:r>
            <a:endParaRPr lang="fi-FI" altLang="sv-FI" sz="2800" dirty="0">
              <a:cs typeface="+mn-cs"/>
            </a:endParaRPr>
          </a:p>
          <a:p>
            <a:pPr fontAlgn="base"/>
            <a:endParaRPr lang="fi-FI" altLang="sv-FI" sz="2800" dirty="0">
              <a:cs typeface="+mn-cs"/>
            </a:endParaRPr>
          </a:p>
          <a:p>
            <a:pPr fontAlgn="base"/>
            <a:endParaRPr lang="fi-FI" sz="2800" dirty="0">
              <a:latin typeface="Arial" panose="020B0604020202020204" pitchFamily="34" charset="0"/>
              <a:cs typeface="Arial" panose="020B0604020202020204" pitchFamily="34" charset="0"/>
            </a:endParaRPr>
          </a:p>
        </p:txBody>
      </p:sp>
      <p:sp>
        <p:nvSpPr>
          <p:cNvPr id="5" name="Suorakulmio 4">
            <a:extLst>
              <a:ext uri="{FF2B5EF4-FFF2-40B4-BE49-F238E27FC236}">
                <a16:creationId xmlns:a16="http://schemas.microsoft.com/office/drawing/2014/main" id="{524EB37C-1B9A-460B-830F-A76D9D69BB33}"/>
              </a:ext>
            </a:extLst>
          </p:cNvPr>
          <p:cNvSpPr/>
          <p:nvPr/>
        </p:nvSpPr>
        <p:spPr>
          <a:xfrm>
            <a:off x="4534670" y="248418"/>
            <a:ext cx="7098726" cy="1323439"/>
          </a:xfrm>
          <a:prstGeom prst="rect">
            <a:avLst/>
          </a:prstGeom>
        </p:spPr>
        <p:txBody>
          <a:bodyPr wrap="square">
            <a:spAutoFit/>
          </a:bodyPr>
          <a:lstStyle/>
          <a:p>
            <a:r>
              <a:rPr lang="fi-FI" sz="4000" dirty="0"/>
              <a:t>Muistilista vastuuhenkilöille </a:t>
            </a:r>
            <a:r>
              <a:rPr lang="fi-FI" sz="4000" dirty="0" err="1"/>
              <a:t>seuraaavaa</a:t>
            </a:r>
            <a:r>
              <a:rPr lang="fi-FI" sz="4000" dirty="0"/>
              <a:t> vuotta varten 1/2</a:t>
            </a:r>
          </a:p>
        </p:txBody>
      </p:sp>
      <p:sp>
        <p:nvSpPr>
          <p:cNvPr id="3" name="Dian numeron paikkamerkki 2">
            <a:extLst>
              <a:ext uri="{FF2B5EF4-FFF2-40B4-BE49-F238E27FC236}">
                <a16:creationId xmlns:a16="http://schemas.microsoft.com/office/drawing/2014/main" id="{5CC8AA41-8A1A-43AA-BC8A-DB265CBF8142}"/>
              </a:ext>
            </a:extLst>
          </p:cNvPr>
          <p:cNvSpPr>
            <a:spLocks noGrp="1"/>
          </p:cNvSpPr>
          <p:nvPr>
            <p:ph type="sldNum" sz="quarter" idx="12"/>
          </p:nvPr>
        </p:nvSpPr>
        <p:spPr/>
        <p:txBody>
          <a:bodyPr/>
          <a:lstStyle/>
          <a:p>
            <a:fld id="{8F4AEF5D-7FAC-4949-84D2-DA5A9BB3D225}" type="slidenum">
              <a:rPr lang="fi-FI" smtClean="0"/>
              <a:t>20</a:t>
            </a:fld>
            <a:endParaRPr lang="fi-FI"/>
          </a:p>
        </p:txBody>
      </p:sp>
    </p:spTree>
    <p:extLst>
      <p:ext uri="{BB962C8B-B14F-4D97-AF65-F5344CB8AC3E}">
        <p14:creationId xmlns:p14="http://schemas.microsoft.com/office/powerpoint/2010/main" val="360280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57518"/>
            <a:ext cx="2530818" cy="64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838200" y="1389513"/>
            <a:ext cx="10551107" cy="5663089"/>
          </a:xfrm>
          <a:prstGeom prst="rect">
            <a:avLst/>
          </a:prstGeom>
          <a:noFill/>
        </p:spPr>
        <p:txBody>
          <a:bodyPr wrap="square" rtlCol="0">
            <a:spAutoFit/>
          </a:bodyPr>
          <a:lstStyle/>
          <a:p>
            <a:pPr marL="514350" indent="-514350" fontAlgn="base">
              <a:buFont typeface="+mj-lt"/>
              <a:buAutoNum type="arabicPeriod"/>
            </a:pPr>
            <a:r>
              <a:rPr lang="fi-FI" sz="2600" dirty="0"/>
              <a:t>Mahdollisten uusien kumppaneiden neuvottelu mukaan toimintaan seuraavalle vuodelle alkusyksyn aikana </a:t>
            </a:r>
          </a:p>
          <a:p>
            <a:pPr marL="514350" indent="-514350" fontAlgn="base">
              <a:buFont typeface="+mj-lt"/>
              <a:buAutoNum type="arabicPeriod"/>
            </a:pPr>
            <a:r>
              <a:rPr lang="fi-FI" sz="2600" dirty="0"/>
              <a:t>Nykyisten kumppaneiden halukkuus jatkaa mukana seuraavana vuonna?</a:t>
            </a:r>
          </a:p>
          <a:p>
            <a:pPr marL="514350" indent="-514350" fontAlgn="base">
              <a:buFont typeface="+mj-lt"/>
              <a:buAutoNum type="arabicPeriod"/>
            </a:pPr>
            <a:r>
              <a:rPr lang="fi-FI" sz="2600" dirty="0"/>
              <a:t>Viestintämateriaalien päivittäminen ja painatus</a:t>
            </a:r>
          </a:p>
          <a:p>
            <a:pPr marL="514350" indent="-514350" fontAlgn="base">
              <a:buFont typeface="+mj-lt"/>
              <a:buAutoNum type="arabicPeriod"/>
            </a:pPr>
            <a:r>
              <a:rPr lang="fi-FI" sz="2600" dirty="0"/>
              <a:t>Kaikukanta: tilastointi ja ylläpitokulut</a:t>
            </a:r>
          </a:p>
          <a:p>
            <a:pPr marL="514350" indent="-514350" fontAlgn="base">
              <a:buFont typeface="+mj-lt"/>
              <a:buAutoNum type="arabicPeriod"/>
            </a:pPr>
            <a:r>
              <a:rPr lang="fi-FI" sz="2600" dirty="0"/>
              <a:t>Alueen WWW-sivun päivittäminen </a:t>
            </a:r>
          </a:p>
          <a:p>
            <a:pPr marL="514350" indent="-514350" fontAlgn="base">
              <a:buFont typeface="+mj-lt"/>
              <a:buAutoNum type="arabicPeriod"/>
            </a:pPr>
            <a:r>
              <a:rPr lang="fi-FI" sz="2600" dirty="0"/>
              <a:t>Sitoumukset </a:t>
            </a:r>
          </a:p>
          <a:p>
            <a:pPr marL="514350" indent="-514350" fontAlgn="base">
              <a:buFont typeface="+mj-lt"/>
              <a:buAutoNum type="arabicPeriod"/>
            </a:pPr>
            <a:r>
              <a:rPr lang="fi-FI" sz="2600" dirty="0"/>
              <a:t>Valmiin materiaalin toimittaminen jokaiseen kortinjakaja-kohteeseen ja Kaikukortin jakamisen aloittaminen</a:t>
            </a:r>
          </a:p>
          <a:p>
            <a:pPr marL="514350" indent="-514350" fontAlgn="base">
              <a:buFont typeface="+mj-lt"/>
              <a:buAutoNum type="arabicPeriod"/>
            </a:pPr>
            <a:r>
              <a:rPr lang="fi-FI" sz="2600" dirty="0"/>
              <a:t>Kumppaneiden perehdytys vuoden alussa </a:t>
            </a:r>
          </a:p>
          <a:p>
            <a:pPr marL="514350" indent="-514350" fontAlgn="base">
              <a:buFont typeface="+mj-lt"/>
              <a:buAutoNum type="arabicPeriod"/>
            </a:pPr>
            <a:r>
              <a:rPr lang="fi-FI" sz="2600" dirty="0"/>
              <a:t>Vuosittainen palautekokous esim. loppukeväästä tai alkusyksystä. </a:t>
            </a:r>
          </a:p>
          <a:p>
            <a:pPr marL="514350" indent="-514350" fontAlgn="base">
              <a:buFont typeface="+mj-lt"/>
              <a:buAutoNum type="arabicPeriod"/>
            </a:pPr>
            <a:r>
              <a:rPr lang="fi-FI" sz="2600" dirty="0"/>
              <a:t>Valtakunnallinen vastuuhenkilöinen vuosittainen (</a:t>
            </a:r>
            <a:r>
              <a:rPr lang="fi-FI" sz="2600" dirty="0" err="1"/>
              <a:t>etä</a:t>
            </a:r>
            <a:r>
              <a:rPr lang="fi-FI" sz="2600" dirty="0"/>
              <a:t>)kokous </a:t>
            </a:r>
          </a:p>
          <a:p>
            <a:pPr marL="971550" lvl="1" indent="-514350">
              <a:buFont typeface="Arial" panose="020B0604020202020204" pitchFamily="34" charset="0"/>
              <a:buChar char="•"/>
            </a:pPr>
            <a:r>
              <a:rPr lang="fi-FI" sz="2400" dirty="0"/>
              <a:t>Viimeisin oli: 29.9.2022 klo 9 – 12. </a:t>
            </a:r>
          </a:p>
          <a:p>
            <a:pPr marL="514350" indent="-514350" fontAlgn="base">
              <a:buFont typeface="+mj-lt"/>
              <a:buAutoNum type="arabicPeriod"/>
            </a:pPr>
            <a:endParaRPr lang="fi-FI" sz="2600" dirty="0">
              <a:latin typeface="Arial" panose="020B0604020202020204" pitchFamily="34" charset="0"/>
              <a:cs typeface="Arial" panose="020B0604020202020204" pitchFamily="34" charset="0"/>
            </a:endParaRPr>
          </a:p>
        </p:txBody>
      </p:sp>
      <p:sp>
        <p:nvSpPr>
          <p:cNvPr id="5" name="Suorakulmio 4">
            <a:extLst>
              <a:ext uri="{FF2B5EF4-FFF2-40B4-BE49-F238E27FC236}">
                <a16:creationId xmlns:a16="http://schemas.microsoft.com/office/drawing/2014/main" id="{524EB37C-1B9A-460B-830F-A76D9D69BB33}"/>
              </a:ext>
            </a:extLst>
          </p:cNvPr>
          <p:cNvSpPr/>
          <p:nvPr/>
        </p:nvSpPr>
        <p:spPr>
          <a:xfrm>
            <a:off x="4010369" y="69149"/>
            <a:ext cx="7623026" cy="1323439"/>
          </a:xfrm>
          <a:prstGeom prst="rect">
            <a:avLst/>
          </a:prstGeom>
        </p:spPr>
        <p:txBody>
          <a:bodyPr wrap="square">
            <a:spAutoFit/>
          </a:bodyPr>
          <a:lstStyle/>
          <a:p>
            <a:r>
              <a:rPr lang="fi-FI" sz="4000" dirty="0"/>
              <a:t>Muistilista vastuuhenkilöille </a:t>
            </a:r>
            <a:r>
              <a:rPr lang="fi-FI" sz="4000" dirty="0" err="1"/>
              <a:t>seuraaavaa</a:t>
            </a:r>
            <a:r>
              <a:rPr lang="fi-FI" sz="4000" dirty="0"/>
              <a:t> vuotta varten 2/2</a:t>
            </a:r>
          </a:p>
        </p:txBody>
      </p:sp>
      <p:sp>
        <p:nvSpPr>
          <p:cNvPr id="3" name="Dian numeron paikkamerkki 2">
            <a:extLst>
              <a:ext uri="{FF2B5EF4-FFF2-40B4-BE49-F238E27FC236}">
                <a16:creationId xmlns:a16="http://schemas.microsoft.com/office/drawing/2014/main" id="{5CC8AA41-8A1A-43AA-BC8A-DB265CBF8142}"/>
              </a:ext>
            </a:extLst>
          </p:cNvPr>
          <p:cNvSpPr>
            <a:spLocks noGrp="1"/>
          </p:cNvSpPr>
          <p:nvPr>
            <p:ph type="sldNum" sz="quarter" idx="12"/>
          </p:nvPr>
        </p:nvSpPr>
        <p:spPr/>
        <p:txBody>
          <a:bodyPr/>
          <a:lstStyle/>
          <a:p>
            <a:fld id="{8F4AEF5D-7FAC-4949-84D2-DA5A9BB3D225}" type="slidenum">
              <a:rPr lang="fi-FI" smtClean="0"/>
              <a:t>21</a:t>
            </a:fld>
            <a:endParaRPr lang="fi-FI" dirty="0"/>
          </a:p>
        </p:txBody>
      </p:sp>
    </p:spTree>
    <p:extLst>
      <p:ext uri="{BB962C8B-B14F-4D97-AF65-F5344CB8AC3E}">
        <p14:creationId xmlns:p14="http://schemas.microsoft.com/office/powerpoint/2010/main" val="392645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DC9DD4-52DE-44C0-BB5C-482907680499}"/>
              </a:ext>
              <a:ext uri="{C183D7F6-B498-43B3-948B-1728B52AA6E4}">
                <adec:decorative xmlns:adec="http://schemas.microsoft.com/office/drawing/2017/decorative" val="1"/>
              </a:ext>
            </a:extLst>
          </p:cNvPr>
          <p:cNvSpPr>
            <a:spLocks noGrp="1"/>
          </p:cNvSpPr>
          <p:nvPr>
            <p:ph type="title"/>
          </p:nvPr>
        </p:nvSpPr>
        <p:spPr>
          <a:xfrm>
            <a:off x="1156148" y="2095161"/>
            <a:ext cx="6326394" cy="2736687"/>
          </a:xfrm>
        </p:spPr>
        <p:txBody>
          <a:bodyPr>
            <a:normAutofit/>
          </a:bodyPr>
          <a:lstStyle/>
          <a:p>
            <a:pPr rtl="0" eaLnBrk="1" latinLnBrk="0" hangingPunct="1"/>
            <a:r>
              <a:rPr lang="fi-FI" sz="5500" b="1" kern="1200">
                <a:solidFill>
                  <a:srgbClr val="000000"/>
                </a:solidFill>
                <a:effectLst/>
                <a:latin typeface="Calibri Light" panose="020F0302020204030204" pitchFamily="34" charset="0"/>
                <a:ea typeface="MS PGothic" panose="020B0600070205080204" pitchFamily="34" charset="-128"/>
                <a:cs typeface="Arial" panose="020B0604020202020204" pitchFamily="34" charset="0"/>
              </a:rPr>
              <a:t>Kaikukortin valtakunnallinen toimintamalli</a:t>
            </a:r>
            <a:endParaRPr lang="fi-FI" sz="5500">
              <a:effectLst/>
            </a:endParaRPr>
          </a:p>
        </p:txBody>
      </p:sp>
      <p:sp>
        <p:nvSpPr>
          <p:cNvPr id="11" name="Tekstiruutu 10">
            <a:extLst>
              <a:ext uri="{FF2B5EF4-FFF2-40B4-BE49-F238E27FC236}">
                <a16:creationId xmlns:a16="http://schemas.microsoft.com/office/drawing/2014/main" id="{962F85C0-2923-4A54-9799-17ABAFC40A0B}"/>
              </a:ext>
              <a:ext uri="{C183D7F6-B498-43B3-948B-1728B52AA6E4}">
                <adec:decorative xmlns:adec="http://schemas.microsoft.com/office/drawing/2017/decorative" val="1"/>
              </a:ext>
            </a:extLst>
          </p:cNvPr>
          <p:cNvSpPr txBox="1"/>
          <p:nvPr/>
        </p:nvSpPr>
        <p:spPr>
          <a:xfrm>
            <a:off x="1337151" y="5428527"/>
            <a:ext cx="6510484" cy="954107"/>
          </a:xfrm>
          <a:prstGeom prst="rect">
            <a:avLst/>
          </a:prstGeom>
          <a:noFill/>
        </p:spPr>
        <p:txBody>
          <a:bodyPr wrap="square">
            <a:spAutoFit/>
          </a:bodyPr>
          <a:lstStyle/>
          <a:p>
            <a:pPr>
              <a:lnSpc>
                <a:spcPct val="100000"/>
              </a:lnSpc>
              <a:spcBef>
                <a:spcPct val="0"/>
              </a:spcBef>
              <a:buNone/>
            </a:pPr>
            <a:r>
              <a:rPr lang="fi-FI" sz="2800">
                <a:ea typeface="MS PGothic"/>
                <a:cs typeface="Calibri"/>
              </a:rPr>
              <a:t>Toimintamalli on päivitetty 13.1</a:t>
            </a:r>
            <a:r>
              <a:rPr lang="fi-FI" altLang="fi-FI" sz="2800">
                <a:ea typeface="MS PGothic"/>
                <a:cs typeface="Calibri"/>
              </a:rPr>
              <a:t>.2022, ja se on voimassa toistaiseksi. </a:t>
            </a:r>
            <a:endParaRPr lang="fi-FI" altLang="fi-FI" sz="2800">
              <a:ea typeface="MS PGothic"/>
              <a:cs typeface="Arial"/>
            </a:endParaRPr>
          </a:p>
        </p:txBody>
      </p:sp>
      <p:pic>
        <p:nvPicPr>
          <p:cNvPr id="3" name="Kuva 2">
            <a:extLst>
              <a:ext uri="{FF2B5EF4-FFF2-40B4-BE49-F238E27FC236}">
                <a16:creationId xmlns:a16="http://schemas.microsoft.com/office/drawing/2014/main" id="{F4E16EFB-6719-4338-8D3A-67477B9CA2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90814">
            <a:off x="6396617" y="410122"/>
            <a:ext cx="6443091" cy="5862530"/>
          </a:xfrm>
          <a:prstGeom prst="rect">
            <a:avLst/>
          </a:prstGeom>
        </p:spPr>
      </p:pic>
      <p:pic>
        <p:nvPicPr>
          <p:cNvPr id="7" name="Kuva 6">
            <a:extLst>
              <a:ext uri="{FF2B5EF4-FFF2-40B4-BE49-F238E27FC236}">
                <a16:creationId xmlns:a16="http://schemas.microsoft.com/office/drawing/2014/main" id="{3B338421-98F3-4AE2-BC5E-3952DCF173F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151" y="443834"/>
            <a:ext cx="4499718" cy="1151962"/>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29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DF490EB-8D66-4BA0-A07E-B9D09A118A99}"/>
              </a:ext>
              <a:ext uri="{C183D7F6-B498-43B3-948B-1728B52AA6E4}">
                <adec:decorative xmlns:adec="http://schemas.microsoft.com/office/drawing/2017/decorative" val="1"/>
              </a:ext>
            </a:extLst>
          </p:cNvPr>
          <p:cNvSpPr>
            <a:spLocks noGrp="1"/>
          </p:cNvSpPr>
          <p:nvPr>
            <p:ph type="title"/>
          </p:nvPr>
        </p:nvSpPr>
        <p:spPr>
          <a:xfrm>
            <a:off x="894539" y="740088"/>
            <a:ext cx="3761433" cy="646331"/>
          </a:xfrm>
        </p:spPr>
        <p:txBody>
          <a:bodyPr>
            <a:normAutofit fontScale="90000"/>
          </a:bodyPr>
          <a:lstStyle/>
          <a:p>
            <a:r>
              <a:rPr lang="fi-FI" sz="4000" b="1" kern="1200">
                <a:solidFill>
                  <a:srgbClr val="000000"/>
                </a:solidFill>
                <a:effectLst/>
                <a:latin typeface="Calibri Light" panose="020F0302020204030204" pitchFamily="34" charset="0"/>
                <a:ea typeface="+mn-ea"/>
                <a:cs typeface="+mn-cs"/>
              </a:rPr>
              <a:t>Sisällys</a:t>
            </a:r>
            <a:endParaRPr lang="fi-FI"/>
          </a:p>
        </p:txBody>
      </p:sp>
      <p:sp>
        <p:nvSpPr>
          <p:cNvPr id="2" name="Suorakulmio 1">
            <a:extLst>
              <a:ext uri="{FF2B5EF4-FFF2-40B4-BE49-F238E27FC236}">
                <a16:creationId xmlns:a16="http://schemas.microsoft.com/office/drawing/2014/main" id="{A1A5A06F-0521-4F05-B55D-4D06368512F7}"/>
              </a:ext>
              <a:ext uri="{C183D7F6-B498-43B3-948B-1728B52AA6E4}">
                <adec:decorative xmlns:adec="http://schemas.microsoft.com/office/drawing/2017/decorative" val="1"/>
              </a:ext>
            </a:extLst>
          </p:cNvPr>
          <p:cNvSpPr/>
          <p:nvPr/>
        </p:nvSpPr>
        <p:spPr>
          <a:xfrm>
            <a:off x="796925" y="1258669"/>
            <a:ext cx="4914441" cy="6177208"/>
          </a:xfrm>
          <a:prstGeom prst="rect">
            <a:avLst/>
          </a:prstGeom>
        </p:spPr>
        <p:txBody>
          <a:bodyPr wrap="square">
            <a:spAutoFit/>
          </a:bodyPr>
          <a:lstStyle/>
          <a:p>
            <a:pPr marL="342900" indent="-342900">
              <a:buFont typeface="Arial" panose="020B0604020202020204" pitchFamily="34" charset="0"/>
              <a:buChar char="•"/>
            </a:pPr>
            <a:r>
              <a:rPr lang="fi-FI" sz="2400">
                <a:cs typeface="Arial" panose="020B0604020202020204" pitchFamily="34" charset="0"/>
              </a:rPr>
              <a:t>Johdanto</a:t>
            </a:r>
          </a:p>
          <a:p>
            <a:pPr marL="342900" indent="-342900">
              <a:buFont typeface="Arial" panose="020B0604020202020204" pitchFamily="34" charset="0"/>
              <a:buChar char="•"/>
            </a:pPr>
            <a:r>
              <a:rPr lang="fi-FI" sz="2400">
                <a:cs typeface="Arial" panose="020B0604020202020204" pitchFamily="34" charset="0"/>
              </a:rPr>
              <a:t>Mikä on Kaikukortti? </a:t>
            </a:r>
          </a:p>
          <a:p>
            <a:pPr marL="342900" indent="-342900">
              <a:buFont typeface="Arial" panose="020B0604020202020204" pitchFamily="34" charset="0"/>
              <a:buChar char="•"/>
            </a:pPr>
            <a:r>
              <a:rPr lang="fi-FI" sz="2400">
                <a:cs typeface="Arial" panose="020B0604020202020204" pitchFamily="34" charset="0"/>
              </a:rPr>
              <a:t>Kuka saa Kaikukortin? </a:t>
            </a:r>
          </a:p>
          <a:p>
            <a:pPr marL="342900" indent="-342900">
              <a:buFont typeface="Arial" panose="020B0604020202020204" pitchFamily="34" charset="0"/>
              <a:buChar char="•"/>
            </a:pPr>
            <a:r>
              <a:rPr lang="fi-FI" sz="2400">
                <a:cs typeface="Arial" panose="020B0604020202020204" pitchFamily="34" charset="0"/>
              </a:rPr>
              <a:t>Mikä on Kaikukanta? </a:t>
            </a:r>
          </a:p>
          <a:p>
            <a:pPr marL="342900" indent="-342900">
              <a:buFont typeface="Arial" panose="020B0604020202020204" pitchFamily="34" charset="0"/>
              <a:buChar char="•"/>
            </a:pPr>
            <a:r>
              <a:rPr lang="fi-FI" sz="2400">
                <a:cs typeface="Arial" panose="020B0604020202020204" pitchFamily="34" charset="0"/>
              </a:rPr>
              <a:t>Miten Kaikukortti annetaan?  </a:t>
            </a:r>
          </a:p>
          <a:p>
            <a:pPr marL="800100" lvl="1" indent="-342900">
              <a:buFont typeface="Arial" panose="020B0604020202020204" pitchFamily="34" charset="0"/>
              <a:buChar char="•"/>
            </a:pPr>
            <a:r>
              <a:rPr lang="fi-FI" sz="2400">
                <a:cs typeface="Arial" panose="020B0604020202020204" pitchFamily="34" charset="0"/>
              </a:rPr>
              <a:t>Kerro Kaikukortista asiakkaille</a:t>
            </a:r>
          </a:p>
          <a:p>
            <a:pPr marL="800100" lvl="1" indent="-342900">
              <a:buFont typeface="Arial" panose="020B0604020202020204" pitchFamily="34" charset="0"/>
              <a:buChar char="•"/>
            </a:pPr>
            <a:r>
              <a:rPr lang="fi-FI" sz="2400">
                <a:cs typeface="Arial" panose="020B0604020202020204" pitchFamily="34" charset="0"/>
              </a:rPr>
              <a:t>Kaikukortin luovuttaminen</a:t>
            </a:r>
          </a:p>
          <a:p>
            <a:pPr marL="800100" lvl="1" indent="-342900">
              <a:buFont typeface="Arial" panose="020B0604020202020204" pitchFamily="34" charset="0"/>
              <a:buChar char="•"/>
            </a:pPr>
            <a:r>
              <a:rPr lang="fi-FI" sz="2400">
                <a:cs typeface="Arial" panose="020B0604020202020204" pitchFamily="34" charset="0"/>
              </a:rPr>
              <a:t>Kaikukortin rekisteröiminen Kaikukantaan </a:t>
            </a:r>
          </a:p>
          <a:p>
            <a:pPr marL="342900" indent="-342900">
              <a:buFont typeface="Arial" panose="020B0604020202020204" pitchFamily="34" charset="0"/>
              <a:buChar char="•"/>
            </a:pPr>
            <a:r>
              <a:rPr lang="fi-FI" sz="2400">
                <a:cs typeface="Arial" panose="020B0604020202020204" pitchFamily="34" charset="0"/>
              </a:rPr>
              <a:t>Yhteisön Kaikukortti ja pienryhmäkäynnit​ </a:t>
            </a:r>
          </a:p>
          <a:p>
            <a:pPr marL="800100" lvl="1" indent="-342900">
              <a:buFont typeface="Arial" panose="020B0604020202020204" pitchFamily="34" charset="0"/>
              <a:buChar char="•"/>
            </a:pPr>
            <a:r>
              <a:rPr lang="fi-FI" sz="2400">
                <a:cs typeface="Arial" panose="020B0604020202020204" pitchFamily="34" charset="0"/>
              </a:rPr>
              <a:t>Yhdessä osallistuminen</a:t>
            </a:r>
          </a:p>
          <a:p>
            <a:pPr marL="800100" lvl="1" indent="-342900">
              <a:buFont typeface="Arial" panose="020B0604020202020204" pitchFamily="34" charset="0"/>
              <a:buChar char="•"/>
            </a:pPr>
            <a:r>
              <a:rPr lang="fi-FI" sz="2400">
                <a:cs typeface="Arial" panose="020B0604020202020204" pitchFamily="34" charset="0"/>
              </a:rPr>
              <a:t>Mikä on yhteisön Kaikukortti? </a:t>
            </a:r>
          </a:p>
          <a:p>
            <a:pPr marL="342900" lvl="1" indent="-342900">
              <a:buFont typeface="Arial" panose="020B0604020202020204" pitchFamily="34" charset="0"/>
              <a:buChar char="•"/>
            </a:pPr>
            <a:r>
              <a:rPr lang="sv-FI" sz="2400" err="1">
                <a:effectLst/>
                <a:ea typeface="Calibri" panose="020F0502020204030204" pitchFamily="34" charset="0"/>
                <a:cs typeface="Arial" panose="020B0604020202020204" pitchFamily="34" charset="0"/>
              </a:rPr>
              <a:t>Muuta</a:t>
            </a:r>
            <a:r>
              <a:rPr lang="sv-FI" sz="2400">
                <a:effectLst/>
                <a:ea typeface="Calibri" panose="020F0502020204030204" pitchFamily="34" charset="0"/>
                <a:cs typeface="Arial" panose="020B0604020202020204" pitchFamily="34" charset="0"/>
              </a:rPr>
              <a:t> </a:t>
            </a:r>
            <a:r>
              <a:rPr lang="sv-FI" sz="2400" err="1">
                <a:effectLst/>
                <a:ea typeface="Calibri" panose="020F0502020204030204" pitchFamily="34" charset="0"/>
                <a:cs typeface="Arial" panose="020B0604020202020204" pitchFamily="34" charset="0"/>
              </a:rPr>
              <a:t>huomioitavaa</a:t>
            </a:r>
            <a:r>
              <a:rPr lang="sv-FI" sz="2400">
                <a:effectLst/>
                <a:ea typeface="Calibri" panose="020F0502020204030204" pitchFamily="34" charset="0"/>
                <a:cs typeface="Arial" panose="020B0604020202020204" pitchFamily="34" charset="0"/>
              </a:rPr>
              <a:t> </a:t>
            </a:r>
            <a:r>
              <a:rPr lang="sv-FI" sz="2400" err="1">
                <a:effectLst/>
                <a:ea typeface="Calibri" panose="020F0502020204030204" pitchFamily="34" charset="0"/>
                <a:cs typeface="Arial" panose="020B0604020202020204" pitchFamily="34" charset="0"/>
              </a:rPr>
              <a:t>kortinjakaja-tahoissa</a:t>
            </a:r>
            <a:endParaRPr lang="fi-FI" sz="2400">
              <a:cs typeface="Arial" panose="020B0604020202020204" pitchFamily="34" charset="0"/>
            </a:endParaRPr>
          </a:p>
          <a:p>
            <a:pPr marL="342900" indent="-342900">
              <a:buFont typeface="Arial" panose="020B0604020202020204" pitchFamily="34" charset="0"/>
              <a:buChar char="•"/>
            </a:pPr>
            <a:endParaRPr lang="fi-FI" sz="2400">
              <a:cs typeface="Arial" panose="020B0604020202020204" pitchFamily="34" charset="0"/>
            </a:endParaRPr>
          </a:p>
          <a:p>
            <a:endParaRPr lang="fi-FI" sz="1200"/>
          </a:p>
        </p:txBody>
      </p:sp>
      <p:sp>
        <p:nvSpPr>
          <p:cNvPr id="3" name="Suorakulmio 2">
            <a:extLst>
              <a:ext uri="{FF2B5EF4-FFF2-40B4-BE49-F238E27FC236}">
                <a16:creationId xmlns:a16="http://schemas.microsoft.com/office/drawing/2014/main" id="{DC833A80-F817-421E-9BD3-3A598683DD97}"/>
              </a:ext>
              <a:ext uri="{C183D7F6-B498-43B3-948B-1728B52AA6E4}">
                <adec:decorative xmlns:adec="http://schemas.microsoft.com/office/drawing/2017/decorative" val="1"/>
              </a:ext>
            </a:extLst>
          </p:cNvPr>
          <p:cNvSpPr/>
          <p:nvPr/>
        </p:nvSpPr>
        <p:spPr>
          <a:xfrm>
            <a:off x="5794870" y="629521"/>
            <a:ext cx="6005804" cy="6370975"/>
          </a:xfrm>
          <a:prstGeom prst="rect">
            <a:avLst/>
          </a:prstGeom>
        </p:spPr>
        <p:txBody>
          <a:bodyPr wrap="square">
            <a:spAutoFit/>
          </a:bodyPr>
          <a:lstStyle/>
          <a:p>
            <a:pPr marL="342900" indent="-342900">
              <a:buFont typeface="Arial" panose="020B0604020202020204" pitchFamily="34" charset="0"/>
              <a:buChar char="•"/>
            </a:pPr>
            <a:r>
              <a:rPr lang="fi-FI" sz="2400">
                <a:cs typeface="Arial" panose="020B0604020202020204" pitchFamily="34" charset="0"/>
              </a:rPr>
              <a:t>Mikä tarjonta on Kaikukortin piirissä? </a:t>
            </a:r>
          </a:p>
          <a:p>
            <a:pPr marL="800100" lvl="1" indent="-342900">
              <a:buFont typeface="Arial" panose="020B0604020202020204" pitchFamily="34" charset="0"/>
              <a:buChar char="•"/>
            </a:pPr>
            <a:r>
              <a:rPr lang="fi-FI" sz="2400">
                <a:cs typeface="Arial" panose="020B0604020202020204" pitchFamily="34" charset="0"/>
              </a:rPr>
              <a:t>Yhdenvertaisuus osallistumisessa</a:t>
            </a:r>
          </a:p>
          <a:p>
            <a:pPr marL="800100" lvl="1" indent="-342900">
              <a:buFont typeface="Arial" panose="020B0604020202020204" pitchFamily="34" charset="0"/>
              <a:buChar char="•"/>
            </a:pPr>
            <a:r>
              <a:rPr lang="fi-FI" sz="2400">
                <a:cs typeface="Arial" panose="020B0604020202020204" pitchFamily="34" charset="0"/>
              </a:rPr>
              <a:t>Mahdollisuus rajauksiin </a:t>
            </a:r>
          </a:p>
          <a:p>
            <a:pPr marL="1257300" lvl="2" indent="-342900">
              <a:buFont typeface="Arial" panose="020B0604020202020204" pitchFamily="34" charset="0"/>
              <a:buChar char="•"/>
            </a:pPr>
            <a:r>
              <a:rPr lang="fi-FI" sz="2400">
                <a:cs typeface="Arial" panose="020B0604020202020204" pitchFamily="34" charset="0"/>
              </a:rPr>
              <a:t>Mahdollisuudet rajata Kaikukortti-tarjontaa</a:t>
            </a:r>
          </a:p>
          <a:p>
            <a:pPr marL="1257300" lvl="2" indent="-342900">
              <a:buFont typeface="Arial" panose="020B0604020202020204" pitchFamily="34" charset="0"/>
              <a:buChar char="•"/>
            </a:pPr>
            <a:r>
              <a:rPr lang="fi-FI" sz="2400">
                <a:cs typeface="Arial" panose="020B0604020202020204" pitchFamily="34" charset="0"/>
              </a:rPr>
              <a:t>Mahdollisuus asettaa yläraja </a:t>
            </a:r>
          </a:p>
          <a:p>
            <a:pPr marL="1257300" lvl="2" indent="-342900">
              <a:buFont typeface="Arial" panose="020B0604020202020204" pitchFamily="34" charset="0"/>
              <a:buChar char="•"/>
            </a:pPr>
            <a:r>
              <a:rPr lang="fi-FI" sz="2400">
                <a:cs typeface="Arial" panose="020B0604020202020204" pitchFamily="34" charset="0"/>
              </a:rPr>
              <a:t>Vieraileva tuottaja ja yläraja </a:t>
            </a:r>
          </a:p>
          <a:p>
            <a:pPr marL="342900" indent="-342900">
              <a:buFont typeface="Arial" panose="020B0604020202020204" pitchFamily="34" charset="0"/>
              <a:buChar char="•"/>
            </a:pPr>
            <a:r>
              <a:rPr lang="fi-FI" sz="2400">
                <a:cs typeface="Arial" panose="020B0604020202020204" pitchFamily="34" charset="0"/>
              </a:rPr>
              <a:t>Lippujen ja kurssipaikkojen hankkiminen Kaikukortilla</a:t>
            </a:r>
          </a:p>
          <a:p>
            <a:pPr marL="800100" lvl="1" indent="-342900">
              <a:buFont typeface="Arial" panose="020B0604020202020204" pitchFamily="34" charset="0"/>
              <a:buChar char="•"/>
            </a:pPr>
            <a:r>
              <a:rPr lang="fi-FI" sz="2400">
                <a:cs typeface="Arial" panose="020B0604020202020204" pitchFamily="34" charset="0"/>
              </a:rPr>
              <a:t>Myyntikanavat</a:t>
            </a:r>
          </a:p>
          <a:p>
            <a:pPr marL="800100" lvl="1" indent="-342900">
              <a:buFont typeface="Arial" panose="020B0604020202020204" pitchFamily="34" charset="0"/>
              <a:buChar char="•"/>
            </a:pPr>
            <a:r>
              <a:rPr lang="fi-FI" sz="2400">
                <a:cs typeface="Arial" panose="020B0604020202020204" pitchFamily="34" charset="0"/>
              </a:rPr>
              <a:t>Mahdollisuus asettaa ajallisia rajauksia​ </a:t>
            </a:r>
          </a:p>
          <a:p>
            <a:pPr marL="342900" indent="-342900">
              <a:buFont typeface="Arial" panose="020B0604020202020204" pitchFamily="34" charset="0"/>
              <a:buChar char="•"/>
            </a:pPr>
            <a:r>
              <a:rPr lang="fi-FI" sz="2400">
                <a:cs typeface="Arial" panose="020B0604020202020204" pitchFamily="34" charset="0"/>
              </a:rPr>
              <a:t>Kaikukortin käytön kirjaaminen Kaikukantaan</a:t>
            </a:r>
          </a:p>
          <a:p>
            <a:pPr marL="342900" indent="-342900">
              <a:buFont typeface="Arial" panose="020B0604020202020204" pitchFamily="34" charset="0"/>
              <a:buChar char="•"/>
            </a:pPr>
            <a:r>
              <a:rPr lang="fi-FI" sz="2400">
                <a:cs typeface="Arial" panose="020B0604020202020204" pitchFamily="34" charset="0"/>
              </a:rPr>
              <a:t>Muuta huomioitavaa kulttuurikohteissa</a:t>
            </a:r>
          </a:p>
          <a:p>
            <a:pPr marL="342900" indent="-342900">
              <a:buFont typeface="Arial" panose="020B0604020202020204" pitchFamily="34" charset="0"/>
              <a:buChar char="•"/>
            </a:pPr>
            <a:r>
              <a:rPr lang="fi-FI" sz="2400">
                <a:cs typeface="Arial" panose="020B0604020202020204" pitchFamily="34" charset="0"/>
              </a:rPr>
              <a:t>Kaikukortin tietosuoja</a:t>
            </a:r>
          </a:p>
          <a:p>
            <a:pPr marL="342900" indent="-342900">
              <a:buFont typeface="Arial" panose="020B0604020202020204" pitchFamily="34" charset="0"/>
              <a:buChar char="•"/>
            </a:pPr>
            <a:r>
              <a:rPr lang="fi-FI" sz="2400">
                <a:cs typeface="Arial" panose="020B0604020202020204" pitchFamily="34" charset="0"/>
              </a:rPr>
              <a:t>Kaikukortin kokonaistilastot</a:t>
            </a:r>
          </a:p>
          <a:p>
            <a:pPr marL="342900" indent="-342900">
              <a:buFont typeface="Arial" panose="020B0604020202020204" pitchFamily="34" charset="0"/>
              <a:buChar char="•"/>
            </a:pPr>
            <a:r>
              <a:rPr lang="fi-FI" sz="2400">
                <a:cs typeface="Arial" panose="020B0604020202020204" pitchFamily="34" charset="0"/>
              </a:rPr>
              <a:t>Lisätietoja</a:t>
            </a:r>
          </a:p>
        </p:txBody>
      </p:sp>
      <p:pic>
        <p:nvPicPr>
          <p:cNvPr id="45058" name="Shape 313">
            <a:extLst>
              <a:ext uri="{FF2B5EF4-FFF2-40B4-BE49-F238E27FC236}">
                <a16:creationId xmlns:a16="http://schemas.microsoft.com/office/drawing/2014/main" id="{FC8151A0-A2EB-4633-A53F-1AE9B2506A7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75" y="75349"/>
            <a:ext cx="2199322" cy="5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04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57FD7494-99B0-429A-8490-E75693E124E1}"/>
              </a:ext>
              <a:ext uri="{C183D7F6-B498-43B3-948B-1728B52AA6E4}">
                <adec:decorative xmlns:adec="http://schemas.microsoft.com/office/drawing/2017/decorative" val="1"/>
              </a:ext>
            </a:extLst>
          </p:cNvPr>
          <p:cNvSpPr>
            <a:spLocks noGrp="1"/>
          </p:cNvSpPr>
          <p:nvPr>
            <p:ph type="title"/>
          </p:nvPr>
        </p:nvSpPr>
        <p:spPr>
          <a:xfrm>
            <a:off x="1232450" y="207557"/>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Johdanto</a:t>
            </a:r>
            <a:endParaRPr lang="fi-FI">
              <a:effectLst/>
            </a:endParaRPr>
          </a:p>
        </p:txBody>
      </p:sp>
      <p:sp>
        <p:nvSpPr>
          <p:cNvPr id="8" name="Tekstiruutu 7">
            <a:extLst>
              <a:ext uri="{FF2B5EF4-FFF2-40B4-BE49-F238E27FC236}">
                <a16:creationId xmlns:a16="http://schemas.microsoft.com/office/drawing/2014/main" id="{F1CCA688-3899-45E7-B295-67AA43DF2CC1}"/>
              </a:ext>
              <a:ext uri="{C183D7F6-B498-43B3-948B-1728B52AA6E4}">
                <adec:decorative xmlns:adec="http://schemas.microsoft.com/office/drawing/2017/decorative" val="1"/>
              </a:ext>
            </a:extLst>
          </p:cNvPr>
          <p:cNvSpPr txBox="1"/>
          <p:nvPr/>
        </p:nvSpPr>
        <p:spPr>
          <a:xfrm>
            <a:off x="1232450" y="1127555"/>
            <a:ext cx="10601740" cy="5448286"/>
          </a:xfrm>
          <a:prstGeom prst="rect">
            <a:avLst/>
          </a:prstGeom>
          <a:noFill/>
        </p:spPr>
        <p:txBody>
          <a:bodyPr wrap="square">
            <a:spAutoFit/>
          </a:bodyPr>
          <a:lstStyle/>
          <a:p>
            <a:pPr>
              <a:lnSpc>
                <a:spcPct val="107000"/>
              </a:lnSpc>
              <a:spcAft>
                <a:spcPts val="800"/>
              </a:spcAft>
            </a:pPr>
            <a:r>
              <a:rPr lang="fi-FI"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Kaikukortin valtakunnallisessa toimintamallissa kuvataan Kaikukortin</a:t>
            </a:r>
            <a:br>
              <a:rPr lang="fi-FI" sz="220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i-FI" sz="2200" b="1">
                <a:solidFill>
                  <a:srgbClr val="000000"/>
                </a:solidFill>
                <a:effectLst/>
                <a:latin typeface="Calibri" panose="020F0502020204030204" pitchFamily="34" charset="0"/>
                <a:ea typeface="Calibri" panose="020F0502020204030204" pitchFamily="34" charset="0"/>
                <a:cs typeface="Calibri" panose="020F0502020204030204" pitchFamily="34" charset="0"/>
              </a:rPr>
              <a:t>valtakunnalliset toimintaperiaatteet</a:t>
            </a:r>
            <a:r>
              <a:rPr lang="fi-FI"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i-FI" sz="2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2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Kaikkien Kaikukortti-kumppanien tulee sitoutua saman toimintamallin </a:t>
            </a:r>
            <a:r>
              <a:rPr lang="fi-FI" sz="2200">
                <a:latin typeface="Calibri" panose="020F0502020204030204" pitchFamily="34" charset="0"/>
                <a:ea typeface="Calibri" panose="020F0502020204030204" pitchFamily="34" charset="0"/>
                <a:cs typeface="Arial" panose="020B0604020202020204" pitchFamily="34" charset="0"/>
              </a:rPr>
              <a:t> </a:t>
            </a:r>
            <a:r>
              <a:rPr lang="fi-FI" sz="2200" b="1">
                <a:solidFill>
                  <a:srgbClr val="000000"/>
                </a:solidFill>
                <a:effectLst/>
                <a:latin typeface="Calibri" panose="020F0502020204030204" pitchFamily="34" charset="0"/>
                <a:ea typeface="Calibri" panose="020F0502020204030204" pitchFamily="34" charset="0"/>
                <a:cs typeface="Arial" panose="020B0604020202020204" pitchFamily="34" charset="0"/>
              </a:rPr>
              <a:t>noudattamiseen.</a:t>
            </a:r>
            <a:r>
              <a:rPr lang="fi-FI" sz="2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br>
              <a:rPr lang="fi-FI" sz="220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2200">
                <a:solidFill>
                  <a:srgbClr val="000000"/>
                </a:solidFill>
                <a:effectLst/>
                <a:latin typeface="Calibri" panose="020F0502020204030204" pitchFamily="34" charset="0"/>
                <a:ea typeface="Calibri" panose="020F0502020204030204" pitchFamily="34" charset="0"/>
                <a:cs typeface="Arial" panose="020B0604020202020204" pitchFamily="34" charset="0"/>
              </a:rPr>
              <a:t>​Toimintamallin noudattaminen on erittäin tärkeää. Näin varmistetaan, että Kaikukortti toimii samalla tavalla kaikilla Kaikukortti-alueilla. </a:t>
            </a:r>
            <a:r>
              <a:rPr lang="fi-FI" sz="2200" b="1">
                <a:solidFill>
                  <a:srgbClr val="000000"/>
                </a:solidFill>
                <a:effectLst/>
                <a:latin typeface="Calibri" panose="020F0502020204030204" pitchFamily="34" charset="0"/>
                <a:ea typeface="Calibri" panose="020F0502020204030204" pitchFamily="34" charset="0"/>
                <a:cs typeface="Arial" panose="020B0604020202020204" pitchFamily="34" charset="0"/>
              </a:rPr>
              <a:t>Toimintamalli perustuu yhdenvertaisuuteen ja Kaikukortin kohderyhmän oikeuteen osallistua kaikille yhteiseen kulttuurielämään.</a:t>
            </a:r>
            <a:r>
              <a:rPr lang="fi-FI" sz="2200">
                <a:solidFill>
                  <a:srgbClr val="000000"/>
                </a:solidFill>
                <a:effectLst/>
                <a:latin typeface="Calibri" panose="020F0502020204030204" pitchFamily="34" charset="0"/>
                <a:ea typeface="Calibri" panose="020F0502020204030204" pitchFamily="34" charset="0"/>
                <a:cs typeface="Arial" panose="020B0604020202020204" pitchFamily="34" charset="0"/>
              </a:rPr>
              <a:t> Toimintamalli on kehitetty yhdessä kulttuuri-, sosiaali- ja terveysalan (sote) ja hyvinvoinnin ja terveyden edistämisen (hyte) toimijoiden sekä kohderyhmän kanssa työpajoissa Kaikukortin pilotointihankkeiden aikana. Toimintamallia on muokattu perustuen Kaikukortti-kokeiluista ja -toiminnasta saatuun palautteeseen. </a:t>
            </a:r>
            <a:endParaRPr lang="fi-FI" sz="2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Toimintamalli on rakennettu yhdenvertaisuuden edistämiseen kulttuurialalla. Osalla Kaikukortti-alueista on kuitenkin myös liikuntatoimijoita mukana. Liikuntatoimijoiden tulee noudattaa samaa toimintamallia. </a:t>
            </a:r>
            <a:endParaRPr lang="fi-FI" sz="2200">
              <a:effectLst/>
              <a:latin typeface="Calibri" panose="020F0502020204030204" pitchFamily="34" charset="0"/>
              <a:ea typeface="Calibri" panose="020F0502020204030204" pitchFamily="34" charset="0"/>
              <a:cs typeface="Arial" panose="020B0604020202020204" pitchFamily="34" charset="0"/>
            </a:endParaRPr>
          </a:p>
          <a:p>
            <a:r>
              <a:rPr lang="fi-FI" sz="2200">
                <a:solidFill>
                  <a:srgbClr val="000000"/>
                </a:solidFill>
                <a:effectLst/>
                <a:latin typeface="Calibri" panose="020F0502020204030204" pitchFamily="34" charset="0"/>
                <a:ea typeface="Calibri" panose="020F0502020204030204" pitchFamily="34" charset="0"/>
                <a:cs typeface="Arial" panose="020B0604020202020204" pitchFamily="34" charset="0"/>
              </a:rPr>
              <a:t>Toimintamalli</a:t>
            </a:r>
            <a:r>
              <a:rPr lang="fi-FI" sz="2200">
                <a:solidFill>
                  <a:srgbClr val="000000"/>
                </a:solidFill>
                <a:effectLst/>
                <a:latin typeface="Calibri" panose="020F0502020204030204" pitchFamily="34" charset="0"/>
                <a:ea typeface="SimSun" panose="02010600030101010101" pitchFamily="2" charset="-122"/>
                <a:cs typeface="Arial" panose="020B0604020202020204" pitchFamily="34" charset="0"/>
              </a:rPr>
              <a:t> on päivitetty </a:t>
            </a:r>
            <a:r>
              <a:rPr lang="fi-FI" sz="2200" b="1">
                <a:solidFill>
                  <a:srgbClr val="000000"/>
                </a:solidFill>
                <a:effectLst/>
                <a:latin typeface="Calibri" panose="020F0502020204030204" pitchFamily="34" charset="0"/>
                <a:ea typeface="SimSun" panose="02010600030101010101" pitchFamily="2" charset="-122"/>
                <a:cs typeface="Arial" panose="020B0604020202020204" pitchFamily="34" charset="0"/>
              </a:rPr>
              <a:t>13.1.2022</a:t>
            </a:r>
            <a:r>
              <a:rPr lang="fi-FI" sz="2200">
                <a:solidFill>
                  <a:srgbClr val="000000"/>
                </a:solidFill>
                <a:effectLst/>
                <a:latin typeface="Calibri" panose="020F0502020204030204" pitchFamily="34" charset="0"/>
                <a:ea typeface="SimSun" panose="02010600030101010101" pitchFamily="2" charset="-122"/>
                <a:cs typeface="Arial" panose="020B0604020202020204" pitchFamily="34" charset="0"/>
              </a:rPr>
              <a:t>, ja se on voimassa toistaiseksi. </a:t>
            </a:r>
            <a:endParaRPr lang="fi-FI" sz="22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Shape 313">
            <a:extLst>
              <a:ext uri="{FF2B5EF4-FFF2-40B4-BE49-F238E27FC236}">
                <a16:creationId xmlns:a16="http://schemas.microsoft.com/office/drawing/2014/main" id="{CA9744FB-7698-464F-BC04-20167D0E2480}"/>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150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tsikko 2">
            <a:extLst>
              <a:ext uri="{FF2B5EF4-FFF2-40B4-BE49-F238E27FC236}">
                <a16:creationId xmlns:a16="http://schemas.microsoft.com/office/drawing/2014/main" id="{D1E6B6DD-6C11-4161-9364-CEABA10C310D}"/>
              </a:ext>
              <a:ext uri="{C183D7F6-B498-43B3-948B-1728B52AA6E4}">
                <adec:decorative xmlns:adec="http://schemas.microsoft.com/office/drawing/2017/decorative" val="1"/>
              </a:ext>
            </a:extLst>
          </p:cNvPr>
          <p:cNvSpPr>
            <a:spLocks noGrp="1"/>
          </p:cNvSpPr>
          <p:nvPr>
            <p:ph type="title"/>
          </p:nvPr>
        </p:nvSpPr>
        <p:spPr>
          <a:xfrm>
            <a:off x="1552195" y="589357"/>
            <a:ext cx="11360800" cy="763600"/>
          </a:xfrm>
        </p:spPr>
        <p:txBody>
          <a:bodyPr>
            <a:normAutofit/>
          </a:bodyPr>
          <a:lstStyle/>
          <a:p>
            <a:pPr rtl="0" eaLnBrk="1" latinLnBrk="0" hangingPunct="1"/>
            <a:r>
              <a:rPr lang="fi-FI" sz="3800" b="1" kern="1200">
                <a:solidFill>
                  <a:schemeClr val="tx1"/>
                </a:solidFill>
                <a:effectLst/>
                <a:latin typeface="Calibri" panose="020F0502020204030204" pitchFamily="34" charset="0"/>
                <a:ea typeface="+mn-ea"/>
                <a:cs typeface="+mn-cs"/>
              </a:rPr>
              <a:t>Toimintamallista huom.</a:t>
            </a:r>
            <a:endParaRPr lang="fi-FI" sz="3800">
              <a:solidFill>
                <a:schemeClr val="tx1"/>
              </a:solidFill>
              <a:effectLst/>
            </a:endParaRPr>
          </a:p>
        </p:txBody>
      </p:sp>
      <p:sp>
        <p:nvSpPr>
          <p:cNvPr id="5" name="Tekstiruutu 4">
            <a:extLst>
              <a:ext uri="{FF2B5EF4-FFF2-40B4-BE49-F238E27FC236}">
                <a16:creationId xmlns:a16="http://schemas.microsoft.com/office/drawing/2014/main" id="{AF7BF143-4C5C-4F86-BE93-FDFD0508C2E5}"/>
              </a:ext>
              <a:ext uri="{C183D7F6-B498-43B3-948B-1728B52AA6E4}">
                <adec:decorative xmlns:adec="http://schemas.microsoft.com/office/drawing/2017/decorative" val="1"/>
              </a:ext>
            </a:extLst>
          </p:cNvPr>
          <p:cNvSpPr txBox="1"/>
          <p:nvPr/>
        </p:nvSpPr>
        <p:spPr>
          <a:xfrm>
            <a:off x="1732109" y="1524055"/>
            <a:ext cx="10509335" cy="4406399"/>
          </a:xfrm>
          <a:prstGeom prst="rect">
            <a:avLst/>
          </a:prstGeom>
          <a:noFill/>
        </p:spPr>
        <p:txBody>
          <a:bodyPr wrap="square">
            <a:spAutoFit/>
          </a:bodyPr>
          <a:lstStyle/>
          <a:p>
            <a:pPr>
              <a:lnSpc>
                <a:spcPct val="107000"/>
              </a:lnSpc>
              <a:spcAft>
                <a:spcPts val="800"/>
              </a:spcAft>
            </a:pPr>
            <a:r>
              <a:rPr lang="fi-FI" sz="340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r>
              <a:rPr lang="fi-FI" sz="3400">
                <a:effectLst/>
                <a:latin typeface="Calibri" panose="020F0502020204030204" pitchFamily="34" charset="0"/>
                <a:ea typeface="Calibri" panose="020F0502020204030204" pitchFamily="34" charset="0"/>
                <a:cs typeface="Calibri" panose="020F0502020204030204" pitchFamily="34" charset="0"/>
              </a:rPr>
              <a:t> koskee erityisesti sote- ja </a:t>
            </a:r>
            <a:r>
              <a:rPr lang="fi-FI" sz="3400" err="1">
                <a:effectLst/>
                <a:latin typeface="Calibri" panose="020F0502020204030204" pitchFamily="34" charset="0"/>
                <a:ea typeface="Calibri" panose="020F0502020204030204" pitchFamily="34" charset="0"/>
                <a:cs typeface="Calibri" panose="020F0502020204030204" pitchFamily="34" charset="0"/>
              </a:rPr>
              <a:t>hytetoimijoita</a:t>
            </a:r>
            <a:r>
              <a:rPr lang="fi-FI" sz="3400">
                <a:effectLst/>
                <a:latin typeface="Calibri" panose="020F0502020204030204" pitchFamily="34" charset="0"/>
                <a:ea typeface="Calibri" panose="020F0502020204030204" pitchFamily="34" charset="0"/>
                <a:cs typeface="Calibri" panose="020F0502020204030204" pitchFamily="34" charset="0"/>
              </a:rPr>
              <a:t> (kortinjakajat)</a:t>
            </a:r>
          </a:p>
          <a:p>
            <a:pPr>
              <a:lnSpc>
                <a:spcPct val="107000"/>
              </a:lnSpc>
              <a:spcAft>
                <a:spcPts val="800"/>
              </a:spcAft>
            </a:pPr>
            <a:endParaRPr lang="fi-FI" sz="34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i-FI" sz="3400">
                <a:solidFill>
                  <a:schemeClr val="bg1"/>
                </a:solidFill>
                <a:effectLst/>
                <a:latin typeface="Calibri" panose="020F0502020204030204" pitchFamily="34" charset="0"/>
                <a:ea typeface="Calibri" panose="020F0502020204030204" pitchFamily="34" charset="0"/>
                <a:cs typeface="Calibri" panose="020F0502020204030204" pitchFamily="34" charset="0"/>
              </a:rPr>
              <a:t>K</a:t>
            </a:r>
            <a:r>
              <a:rPr lang="fi-FI" sz="3400">
                <a:effectLst/>
                <a:latin typeface="Calibri" panose="020F0502020204030204" pitchFamily="34" charset="0"/>
                <a:ea typeface="Calibri" panose="020F0502020204030204" pitchFamily="34" charset="0"/>
                <a:cs typeface="Calibri" panose="020F0502020204030204" pitchFamily="34" charset="0"/>
              </a:rPr>
              <a:t> koskee erityisesti kulttuuri- ja liikuntatoimijoita</a:t>
            </a:r>
            <a:endParaRPr lang="fi-FI" sz="3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600">
                <a:effectLst/>
                <a:latin typeface="Calibri" panose="020F0502020204030204" pitchFamily="34" charset="0"/>
                <a:ea typeface="Calibri" panose="020F0502020204030204" pitchFamily="34" charset="0"/>
                <a:cs typeface="Calibri" panose="020F0502020204030204" pitchFamily="34" charset="0"/>
              </a:rPr>
              <a:t> </a:t>
            </a:r>
            <a:endParaRPr lang="fi-FI" sz="2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i-FI" sz="2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i-FI" sz="2600">
                <a:solidFill>
                  <a:srgbClr val="000000"/>
                </a:solidFill>
                <a:effectLst/>
                <a:latin typeface="Calibri" panose="020F0502020204030204" pitchFamily="34" charset="0"/>
                <a:ea typeface="Calibri" panose="020F0502020204030204" pitchFamily="34" charset="0"/>
                <a:cs typeface="Calibri" panose="020F0502020204030204" pitchFamily="34" charset="0"/>
              </a:rPr>
              <a:t>Toimintamalli on saatavilla Kaikukortin perehdytysmateriaalissa osoitteessa: </a:t>
            </a:r>
            <a:br>
              <a:rPr lang="fi-FI" sz="260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i-FI" sz="26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kaikukortti.fi/kortinjakajille/perehdytysmateriaali-kortinjakajille</a:t>
            </a:r>
            <a:r>
              <a:rPr lang="fi-FI" sz="2600">
                <a:solidFill>
                  <a:srgbClr val="000000"/>
                </a:solidFill>
                <a:effectLst/>
                <a:latin typeface="Calibri" panose="020F0502020204030204" pitchFamily="34" charset="0"/>
                <a:ea typeface="Calibri" panose="020F0502020204030204" pitchFamily="34" charset="0"/>
                <a:cs typeface="Calibri" panose="020F0502020204030204" pitchFamily="34" charset="0"/>
              </a:rPr>
              <a:t>​ sekä </a:t>
            </a:r>
            <a:r>
              <a:rPr lang="fi-FI" sz="26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kaikukortti.fi/kulttuurikohteille/perehdytysmateriaali-kulttuurikohteille</a:t>
            </a:r>
            <a:r>
              <a:rPr lang="fi-FI" sz="2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i-FI" sz="2600">
                <a:effectLst/>
                <a:latin typeface="Calibri" panose="020F0502020204030204" pitchFamily="34" charset="0"/>
                <a:ea typeface="Calibri" panose="020F0502020204030204" pitchFamily="34" charset="0"/>
                <a:cs typeface="Calibri" panose="020F0502020204030204" pitchFamily="34" charset="0"/>
              </a:rPr>
              <a:t>.</a:t>
            </a:r>
            <a:endParaRPr lang="fi-FI" sz="2600">
              <a:effectLst/>
              <a:latin typeface="Calibri" panose="020F0502020204030204" pitchFamily="34" charset="0"/>
              <a:ea typeface="Calibri" panose="020F0502020204030204" pitchFamily="34" charset="0"/>
              <a:cs typeface="Arial" panose="020B0604020202020204" pitchFamily="34" charset="0"/>
            </a:endParaRPr>
          </a:p>
        </p:txBody>
      </p:sp>
      <p:sp>
        <p:nvSpPr>
          <p:cNvPr id="8" name="Vuokaaviosymboli: Liitin 7">
            <a:extLst>
              <a:ext uri="{FF2B5EF4-FFF2-40B4-BE49-F238E27FC236}">
                <a16:creationId xmlns:a16="http://schemas.microsoft.com/office/drawing/2014/main" id="{224B81A4-E3AA-402F-96B4-75897CD73ED3}"/>
              </a:ext>
              <a:ext uri="{C183D7F6-B498-43B3-948B-1728B52AA6E4}">
                <adec:decorative xmlns:adec="http://schemas.microsoft.com/office/drawing/2017/decorative" val="1"/>
              </a:ext>
            </a:extLst>
          </p:cNvPr>
          <p:cNvSpPr/>
          <p:nvPr/>
        </p:nvSpPr>
        <p:spPr>
          <a:xfrm>
            <a:off x="1114588" y="2686356"/>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pic>
        <p:nvPicPr>
          <p:cNvPr id="11" name="Shape 313">
            <a:extLst>
              <a:ext uri="{FF2B5EF4-FFF2-40B4-BE49-F238E27FC236}">
                <a16:creationId xmlns:a16="http://schemas.microsoft.com/office/drawing/2014/main" id="{B103C19D-A34B-4D9D-B71E-C0972DF33045}"/>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uokaaviosymboli: Liitin 6">
            <a:extLst>
              <a:ext uri="{FF2B5EF4-FFF2-40B4-BE49-F238E27FC236}">
                <a16:creationId xmlns:a16="http://schemas.microsoft.com/office/drawing/2014/main" id="{64A8B59D-D32B-413F-A82F-D6B26FD78E9E}"/>
              </a:ext>
              <a:ext uri="{C183D7F6-B498-43B3-948B-1728B52AA6E4}">
                <adec:decorative xmlns:adec="http://schemas.microsoft.com/office/drawing/2017/decorative" val="1"/>
              </a:ext>
            </a:extLst>
          </p:cNvPr>
          <p:cNvSpPr/>
          <p:nvPr/>
        </p:nvSpPr>
        <p:spPr>
          <a:xfrm>
            <a:off x="1096272" y="1352957"/>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315840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9BFC90-8573-493C-AA06-D490CD34603B}"/>
              </a:ext>
              <a:ext uri="{C183D7F6-B498-43B3-948B-1728B52AA6E4}">
                <adec:decorative xmlns:adec="http://schemas.microsoft.com/office/drawing/2017/decorative" val="0"/>
              </a:ext>
            </a:extLst>
          </p:cNvPr>
          <p:cNvSpPr>
            <a:spLocks noGrp="1"/>
          </p:cNvSpPr>
          <p:nvPr>
            <p:ph type="title"/>
          </p:nvPr>
        </p:nvSpPr>
        <p:spPr>
          <a:xfrm>
            <a:off x="1031207" y="168112"/>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Mikä on Kaikukortti? </a:t>
            </a:r>
            <a:endParaRPr lang="fi-FI">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a:extLst>
              <a:ext uri="{FF2B5EF4-FFF2-40B4-BE49-F238E27FC236}">
                <a16:creationId xmlns:a16="http://schemas.microsoft.com/office/drawing/2014/main" id="{C05341C2-BE7F-4961-B6E5-4C7B2B0621BA}"/>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8356922" y="3831220"/>
            <a:ext cx="3740637" cy="2858668"/>
          </a:xfrm>
          <a:prstGeom prst="rect">
            <a:avLst/>
          </a:prstGeom>
          <a:effectLst>
            <a:outerShdw blurRad="50800" dist="38100" dir="5400000" algn="t" rotWithShape="0">
              <a:prstClr val="black">
                <a:alpha val="40000"/>
              </a:prstClr>
            </a:outerShdw>
          </a:effectLst>
        </p:spPr>
      </p:pic>
      <p:sp>
        <p:nvSpPr>
          <p:cNvPr id="10" name="Tekstiruutu 9">
            <a:extLst>
              <a:ext uri="{FF2B5EF4-FFF2-40B4-BE49-F238E27FC236}">
                <a16:creationId xmlns:a16="http://schemas.microsoft.com/office/drawing/2014/main" id="{8373BD16-626C-494E-A9D6-CCD803B3D2F1}"/>
              </a:ext>
              <a:ext uri="{C183D7F6-B498-43B3-948B-1728B52AA6E4}">
                <adec:decorative xmlns:adec="http://schemas.microsoft.com/office/drawing/2017/decorative" val="1"/>
              </a:ext>
            </a:extLst>
          </p:cNvPr>
          <p:cNvSpPr txBox="1"/>
          <p:nvPr/>
        </p:nvSpPr>
        <p:spPr>
          <a:xfrm>
            <a:off x="1031207" y="1120257"/>
            <a:ext cx="7656095" cy="5509200"/>
          </a:xfrm>
          <a:prstGeom prst="rect">
            <a:avLst/>
          </a:prstGeom>
          <a:noFill/>
        </p:spPr>
        <p:txBody>
          <a:bodyPr wrap="square">
            <a:spAutoFit/>
          </a:bodyPr>
          <a:lstStyle/>
          <a:p>
            <a:r>
              <a:rPr lang="fi-FI" sz="2200">
                <a:solidFill>
                  <a:srgbClr val="000000"/>
                </a:solidFill>
                <a:effectLst/>
                <a:ea typeface="Calibri" panose="020F0502020204030204" pitchFamily="34" charset="0"/>
              </a:rPr>
              <a:t>Kaikukortilla voi hankkia </a:t>
            </a:r>
            <a:r>
              <a:rPr lang="fi-FI" sz="2200" b="1">
                <a:solidFill>
                  <a:srgbClr val="000000"/>
                </a:solidFill>
                <a:effectLst/>
                <a:ea typeface="Calibri" panose="020F0502020204030204" pitchFamily="34" charset="0"/>
              </a:rPr>
              <a:t>maksuttomia pääsylippuja ja kurssipaikkoja</a:t>
            </a:r>
            <a:r>
              <a:rPr lang="fi-FI" sz="2200">
                <a:solidFill>
                  <a:srgbClr val="000000"/>
                </a:solidFill>
                <a:effectLst/>
                <a:ea typeface="Calibri" panose="020F0502020204030204" pitchFamily="34" charset="0"/>
              </a:rPr>
              <a:t> kaikkiin niihin kulttuuripalveluihin, jotka kuuluvat valtakunnalliseen Kaikukortti-verkostoon. </a:t>
            </a:r>
          </a:p>
          <a:p>
            <a:endParaRPr lang="fi-FI" sz="2200"/>
          </a:p>
          <a:p>
            <a:pPr marL="285750" indent="-285750">
              <a:buFont typeface="Arial" panose="020B0604020202020204" pitchFamily="34" charset="0"/>
              <a:buChar char="•"/>
            </a:pPr>
            <a:r>
              <a:rPr lang="fi-FI" sz="2200"/>
              <a:t>Pahvinen kortti, jossa on yksilöllinen kirjaimista ja numeroista koostuva tunnus sekä sama tunnus QR-koodin ja viivakoodin muodossa.</a:t>
            </a:r>
          </a:p>
          <a:p>
            <a:pPr marL="285750" indent="-285750">
              <a:buFont typeface="Arial" panose="020B0604020202020204" pitchFamily="34" charset="0"/>
              <a:buChar char="•"/>
            </a:pPr>
            <a:r>
              <a:rPr lang="fi-FI" sz="2200"/>
              <a:t>Asiakkaalle maksuton. </a:t>
            </a:r>
          </a:p>
          <a:p>
            <a:pPr marL="285750" indent="-285750">
              <a:buFont typeface="Arial" panose="020B0604020202020204" pitchFamily="34" charset="0"/>
              <a:buChar char="•"/>
            </a:pPr>
            <a:r>
              <a:rPr lang="fi-FI" sz="2200"/>
              <a:t>Henkilökohtainen: korttiin kirjoitetaan haltijan nimi.</a:t>
            </a:r>
          </a:p>
          <a:p>
            <a:pPr marL="285750" indent="-285750">
              <a:buFont typeface="Arial" panose="020B0604020202020204" pitchFamily="34" charset="0"/>
              <a:buChar char="•"/>
            </a:pPr>
            <a:r>
              <a:rPr lang="fi-FI" sz="2200"/>
              <a:t>Voimassa 12 kuukautta myöntöhetkestä.</a:t>
            </a:r>
          </a:p>
          <a:p>
            <a:pPr marL="742950" lvl="1" indent="-285750">
              <a:buFont typeface="Arial" panose="020B0604020202020204" pitchFamily="34" charset="0"/>
              <a:buChar char="•"/>
            </a:pPr>
            <a:r>
              <a:rPr lang="fi-FI" sz="2200"/>
              <a:t>Jos Kaikukorttia vasta kokeillaan, kortti on voimassa kokeiluajan. </a:t>
            </a:r>
          </a:p>
          <a:p>
            <a:pPr marL="285750" indent="-285750">
              <a:buFont typeface="Arial" panose="020B0604020202020204" pitchFamily="34" charset="0"/>
              <a:buChar char="•"/>
            </a:pPr>
            <a:r>
              <a:rPr lang="fi-FI" sz="2200"/>
              <a:t>Maksuttoman pääsylipun voi hankkia myös omille lapsille ja omille lapsenlapsille samaan tilaisuuteen, johon on itsekin osallistumassa (ei kurssipaikkoja).</a:t>
            </a:r>
          </a:p>
          <a:p>
            <a:pPr marL="285750" indent="-285750">
              <a:buFont typeface="Arial" panose="020B0604020202020204" pitchFamily="34" charset="0"/>
              <a:buChar char="•"/>
            </a:pPr>
            <a:r>
              <a:rPr lang="fi-FI" sz="2200"/>
              <a:t>Kaikukortin käyttökertoja ei ole rajattu</a:t>
            </a:r>
            <a:r>
              <a:rPr lang="fi-FI" sz="2100"/>
              <a:t>. </a:t>
            </a:r>
          </a:p>
        </p:txBody>
      </p:sp>
      <p:sp>
        <p:nvSpPr>
          <p:cNvPr id="6" name="Vuokaaviosymboli: Liitin 5">
            <a:extLst>
              <a:ext uri="{FF2B5EF4-FFF2-40B4-BE49-F238E27FC236}">
                <a16:creationId xmlns:a16="http://schemas.microsoft.com/office/drawing/2014/main" id="{0697EE4F-E502-4B27-B6A0-6C0F21F0EBBB}"/>
              </a:ext>
              <a:ext uri="{C183D7F6-B498-43B3-948B-1728B52AA6E4}">
                <adec:decorative xmlns:adec="http://schemas.microsoft.com/office/drawing/2017/decorative" val="1"/>
              </a:ext>
            </a:extLst>
          </p:cNvPr>
          <p:cNvSpPr/>
          <p:nvPr/>
        </p:nvSpPr>
        <p:spPr>
          <a:xfrm>
            <a:off x="8687302" y="168112"/>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
        <p:nvSpPr>
          <p:cNvPr id="7" name="Vuokaaviosymboli: Liitin 6">
            <a:extLst>
              <a:ext uri="{FF2B5EF4-FFF2-40B4-BE49-F238E27FC236}">
                <a16:creationId xmlns:a16="http://schemas.microsoft.com/office/drawing/2014/main" id="{78C2863B-9803-4DB0-A7C7-C684E38E885E}"/>
              </a:ext>
              <a:ext uri="{C183D7F6-B498-43B3-948B-1728B52AA6E4}">
                <adec:decorative xmlns:adec="http://schemas.microsoft.com/office/drawing/2017/decorative" val="1"/>
              </a:ext>
            </a:extLst>
          </p:cNvPr>
          <p:cNvSpPr/>
          <p:nvPr/>
        </p:nvSpPr>
        <p:spPr>
          <a:xfrm>
            <a:off x="10102047" y="195987"/>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152749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04FD5AD7-64BB-4AFB-9431-D0454ECA5671}"/>
              </a:ext>
              <a:ext uri="{C183D7F6-B498-43B3-948B-1728B52AA6E4}">
                <adec:decorative xmlns:adec="http://schemas.microsoft.com/office/drawing/2017/decorative" val="0"/>
              </a:ext>
            </a:extLst>
          </p:cNvPr>
          <p:cNvSpPr>
            <a:spLocks noGrp="1"/>
          </p:cNvSpPr>
          <p:nvPr>
            <p:ph type="title"/>
          </p:nvPr>
        </p:nvSpPr>
        <p:spPr>
          <a:xfrm>
            <a:off x="1029749" y="409433"/>
            <a:ext cx="5852314" cy="713514"/>
          </a:xfrm>
        </p:spPr>
        <p:txBody>
          <a:bodyPr>
            <a:normAutofit/>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Kuka saa Kaikukortin? </a:t>
            </a:r>
            <a:r>
              <a:rPr lang="fi-FI" sz="4000" b="1">
                <a:solidFill>
                  <a:srgbClr val="000000"/>
                </a:solidFill>
                <a:latin typeface="Calibri Light" panose="020F0302020204030204" pitchFamily="34" charset="0"/>
                <a:ea typeface="SimSun" panose="02010600030101010101" pitchFamily="2" charset="-122"/>
                <a:cs typeface="Times New Roman" panose="02020603050405020304" pitchFamily="18" charset="0"/>
              </a:rPr>
              <a:t>1/2</a:t>
            </a:r>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 	</a:t>
            </a:r>
            <a:r>
              <a:rPr lang="fi-FI" sz="4000" b="1">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endParaRPr lang="fi-FI" b="1">
              <a:effectLst/>
              <a:latin typeface="Calibri" panose="020F0502020204030204" pitchFamily="34" charset="0"/>
              <a:cs typeface="Calibri" panose="020F0502020204030204" pitchFamily="34" charset="0"/>
            </a:endParaRPr>
          </a:p>
        </p:txBody>
      </p:sp>
      <p:sp>
        <p:nvSpPr>
          <p:cNvPr id="6" name="Tekstiruutu 5">
            <a:extLst>
              <a:ext uri="{FF2B5EF4-FFF2-40B4-BE49-F238E27FC236}">
                <a16:creationId xmlns:a16="http://schemas.microsoft.com/office/drawing/2014/main" id="{4015B136-EE45-46AA-9261-F1A8AD16FD7A}"/>
              </a:ext>
              <a:ext uri="{C183D7F6-B498-43B3-948B-1728B52AA6E4}">
                <adec:decorative xmlns:adec="http://schemas.microsoft.com/office/drawing/2017/decorative" val="1"/>
              </a:ext>
            </a:extLst>
          </p:cNvPr>
          <p:cNvSpPr txBox="1"/>
          <p:nvPr/>
        </p:nvSpPr>
        <p:spPr>
          <a:xfrm>
            <a:off x="1206305" y="1332984"/>
            <a:ext cx="8018404" cy="4436920"/>
          </a:xfrm>
          <a:prstGeom prst="rect">
            <a:avLst/>
          </a:prstGeom>
          <a:noFill/>
        </p:spPr>
        <p:txBody>
          <a:bodyPr wrap="square">
            <a:spAutoFit/>
          </a:bodyPr>
          <a:lstStyle/>
          <a:p>
            <a:pPr>
              <a:lnSpc>
                <a:spcPct val="107000"/>
              </a:lnSpc>
              <a:spcAft>
                <a:spcPts val="800"/>
              </a:spcAft>
            </a:pPr>
            <a:r>
              <a:rPr lang="fi-FI" sz="2400">
                <a:effectLst/>
                <a:latin typeface="Calibri" panose="020F0502020204030204" pitchFamily="34" charset="0"/>
                <a:ea typeface="Calibri" panose="020F0502020204030204" pitchFamily="34" charset="0"/>
                <a:cs typeface="Calibri" panose="020F0502020204030204" pitchFamily="34" charset="0"/>
              </a:rPr>
              <a:t>Kaikukortin voivat saada ainoastaan henkilöt, jotka</a:t>
            </a:r>
            <a:endParaRPr lang="fi-FI" sz="2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fi-FI" sz="2400" u="none" strike="noStrike">
                <a:effectLst/>
                <a:latin typeface="Calibri" panose="020F0502020204030204" pitchFamily="34" charset="0"/>
                <a:ea typeface="Calibri" panose="020F0502020204030204" pitchFamily="34" charset="0"/>
                <a:cs typeface="Calibri" panose="020F0502020204030204" pitchFamily="34" charset="0"/>
              </a:rPr>
              <a:t>ovat Kaikukortti-toiminnassa mukana olevien sote- ja </a:t>
            </a:r>
            <a:r>
              <a:rPr lang="fi-FI" sz="2400" u="none" strike="noStrike" err="1">
                <a:effectLst/>
                <a:latin typeface="Calibri" panose="020F0502020204030204" pitchFamily="34" charset="0"/>
                <a:ea typeface="Calibri" panose="020F0502020204030204" pitchFamily="34" charset="0"/>
                <a:cs typeface="Calibri" panose="020F0502020204030204" pitchFamily="34" charset="0"/>
              </a:rPr>
              <a:t>hytetoimijoiden</a:t>
            </a:r>
            <a:r>
              <a:rPr lang="fi-FI" sz="2400" u="none" strike="noStrike">
                <a:effectLst/>
                <a:latin typeface="Calibri" panose="020F0502020204030204" pitchFamily="34" charset="0"/>
                <a:ea typeface="Calibri" panose="020F0502020204030204" pitchFamily="34" charset="0"/>
                <a:cs typeface="Calibri" panose="020F0502020204030204" pitchFamily="34" charset="0"/>
              </a:rPr>
              <a:t> </a:t>
            </a:r>
            <a:r>
              <a:rPr lang="fi-FI" sz="2400" b="1" u="none" strike="noStrike">
                <a:effectLst/>
                <a:latin typeface="Calibri" panose="020F0502020204030204" pitchFamily="34" charset="0"/>
                <a:ea typeface="Calibri" panose="020F0502020204030204" pitchFamily="34" charset="0"/>
                <a:cs typeface="Calibri" panose="020F0502020204030204" pitchFamily="34" charset="0"/>
              </a:rPr>
              <a:t>asiakkaita</a:t>
            </a:r>
            <a:r>
              <a:rPr lang="fi-FI" sz="2400" u="none" strike="noStrike">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800"/>
              </a:spcAft>
              <a:buFont typeface="Arial" panose="020B0604020202020204" pitchFamily="34" charset="0"/>
              <a:buChar char="●"/>
            </a:pPr>
            <a:r>
              <a:rPr lang="fi-FI" sz="2400" u="none" strike="noStrike">
                <a:effectLst/>
                <a:latin typeface="Calibri" panose="020F0502020204030204" pitchFamily="34" charset="0"/>
                <a:ea typeface="Calibri" panose="020F0502020204030204" pitchFamily="34" charset="0"/>
                <a:cs typeface="Calibri" panose="020F0502020204030204" pitchFamily="34" charset="0"/>
              </a:rPr>
              <a:t>ovat niin </a:t>
            </a:r>
            <a:r>
              <a:rPr lang="fi-FI" sz="2400" b="1" u="none" strike="noStrike">
                <a:effectLst/>
                <a:latin typeface="Calibri" panose="020F0502020204030204" pitchFamily="34" charset="0"/>
                <a:ea typeface="Calibri" panose="020F0502020204030204" pitchFamily="34" charset="0"/>
                <a:cs typeface="Calibri" panose="020F0502020204030204" pitchFamily="34" charset="0"/>
              </a:rPr>
              <a:t>tiukassa taloudellisessa tilanteessa</a:t>
            </a:r>
            <a:r>
              <a:rPr lang="fi-FI" sz="2400" u="none" strike="noStrike">
                <a:effectLst/>
                <a:latin typeface="Calibri" panose="020F0502020204030204" pitchFamily="34" charset="0"/>
                <a:ea typeface="Calibri" panose="020F0502020204030204" pitchFamily="34" charset="0"/>
                <a:cs typeface="Calibri" panose="020F0502020204030204" pitchFamily="34" charset="0"/>
              </a:rPr>
              <a:t>, etteivät voi siitä syystä käyttää kulttuuripalveluja. </a:t>
            </a:r>
            <a:endParaRPr lang="fi-FI" sz="2400" u="none" strike="noStrike">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fi-FI" sz="2400" i="1" u="none" strike="noStrike">
                <a:effectLst/>
                <a:latin typeface="Calibri" panose="020F0502020204030204" pitchFamily="34" charset="0"/>
                <a:ea typeface="Calibri" panose="020F0502020204030204" pitchFamily="34" charset="0"/>
                <a:cs typeface="Calibri" panose="020F0502020204030204" pitchFamily="34" charset="0"/>
              </a:rPr>
              <a:t>Tiukka taloudellinen tilanne </a:t>
            </a:r>
            <a:r>
              <a:rPr lang="fi-FI" sz="2400" u="none" strike="noStrike">
                <a:effectLst/>
                <a:latin typeface="Calibri" panose="020F0502020204030204" pitchFamily="34" charset="0"/>
                <a:ea typeface="Calibri" panose="020F0502020204030204" pitchFamily="34" charset="0"/>
                <a:cs typeface="Calibri" panose="020F0502020204030204" pitchFamily="34" charset="0"/>
              </a:rPr>
              <a:t>voi johtua moninaisista syistä, kuten esimerkiksi yksinhuoltajuudesta, pitkäaikaisesta työttömyydestä tai sairastamisesta, eläkkeen pienuudesta tai velkakierteestä. </a:t>
            </a:r>
            <a:endParaRPr lang="fi-FI" sz="2400" u="none" strike="noStrike">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400">
                <a:effectLst/>
                <a:latin typeface="Calibri" panose="020F0502020204030204" pitchFamily="34" charset="0"/>
                <a:ea typeface="Calibri" panose="020F0502020204030204" pitchFamily="34" charset="0"/>
                <a:cs typeface="Calibri" panose="020F0502020204030204" pitchFamily="34" charset="0"/>
              </a:rPr>
              <a:t>Kortin saamisen ikäraja on 16 vuotta.</a:t>
            </a:r>
            <a:endParaRPr lang="fi-FI" sz="240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Shape 313">
            <a:extLst>
              <a:ext uri="{FF2B5EF4-FFF2-40B4-BE49-F238E27FC236}">
                <a16:creationId xmlns:a16="http://schemas.microsoft.com/office/drawing/2014/main" id="{0E705B9F-7823-4A17-9F0C-0D431F4947D3}"/>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Vuokaaviosymboli: Liitin 8">
            <a:extLst>
              <a:ext uri="{FF2B5EF4-FFF2-40B4-BE49-F238E27FC236}">
                <a16:creationId xmlns:a16="http://schemas.microsoft.com/office/drawing/2014/main" id="{C3DF6996-7A7B-4C40-B184-5FC4CB52098E}"/>
              </a:ext>
              <a:ext uri="{C183D7F6-B498-43B3-948B-1728B52AA6E4}">
                <adec:decorative xmlns:adec="http://schemas.microsoft.com/office/drawing/2017/decorative" val="1"/>
              </a:ext>
            </a:extLst>
          </p:cNvPr>
          <p:cNvSpPr/>
          <p:nvPr/>
        </p:nvSpPr>
        <p:spPr>
          <a:xfrm>
            <a:off x="10130679" y="1335905"/>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405358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020C-16A1-423C-85D3-42516C1F2E90}"/>
              </a:ext>
              <a:ext uri="{C183D7F6-B498-43B3-948B-1728B52AA6E4}">
                <adec:decorative xmlns:adec="http://schemas.microsoft.com/office/drawing/2017/decorative" val="1"/>
              </a:ext>
            </a:extLst>
          </p:cNvPr>
          <p:cNvSpPr>
            <a:spLocks noGrp="1"/>
          </p:cNvSpPr>
          <p:nvPr>
            <p:ph type="title"/>
          </p:nvPr>
        </p:nvSpPr>
        <p:spPr>
          <a:xfrm>
            <a:off x="1002454" y="448862"/>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Kuka saa Kaikukortin? 2/2 	</a:t>
            </a:r>
            <a:r>
              <a:rPr lang="fi-FI" sz="4000" b="1">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endParaRPr lang="fi-FI" b="1">
              <a:effectLst/>
              <a:latin typeface="Calibri" panose="020F0502020204030204" pitchFamily="34" charset="0"/>
              <a:cs typeface="Calibri" panose="020F0502020204030204" pitchFamily="34" charset="0"/>
            </a:endParaRPr>
          </a:p>
        </p:txBody>
      </p:sp>
      <p:pic>
        <p:nvPicPr>
          <p:cNvPr id="4" name="Kuva 3">
            <a:extLst>
              <a:ext uri="{FF2B5EF4-FFF2-40B4-BE49-F238E27FC236}">
                <a16:creationId xmlns:a16="http://schemas.microsoft.com/office/drawing/2014/main" id="{AD588B6F-E421-4877-8F89-9ABE14103E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69305">
            <a:off x="7307250" y="4295360"/>
            <a:ext cx="5687568" cy="1374648"/>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ruutu 4">
            <a:extLst>
              <a:ext uri="{FF2B5EF4-FFF2-40B4-BE49-F238E27FC236}">
                <a16:creationId xmlns:a16="http://schemas.microsoft.com/office/drawing/2014/main" id="{4638CDFD-42E3-43A4-BB2D-BB6C5DF298D0}"/>
              </a:ext>
              <a:ext uri="{C183D7F6-B498-43B3-948B-1728B52AA6E4}">
                <adec:decorative xmlns:adec="http://schemas.microsoft.com/office/drawing/2017/decorative" val="1"/>
              </a:ext>
            </a:extLst>
          </p:cNvPr>
          <p:cNvSpPr txBox="1"/>
          <p:nvPr/>
        </p:nvSpPr>
        <p:spPr>
          <a:xfrm>
            <a:off x="1186108" y="1254808"/>
            <a:ext cx="8386155" cy="5306324"/>
          </a:xfrm>
          <a:prstGeom prst="rect">
            <a:avLst/>
          </a:prstGeom>
          <a:noFill/>
        </p:spPr>
        <p:txBody>
          <a:bodyPr wrap="square">
            <a:spAutoFit/>
          </a:bodyPr>
          <a:lstStyle/>
          <a:p>
            <a:pPr>
              <a:lnSpc>
                <a:spcPct val="107000"/>
              </a:lnSpc>
              <a:spcAft>
                <a:spcPts val="800"/>
              </a:spcAft>
            </a:pPr>
            <a:r>
              <a:rPr lang="fi-FI" sz="2300">
                <a:effectLst/>
                <a:latin typeface="Calibri" panose="020F0502020204030204" pitchFamily="34" charset="0"/>
                <a:ea typeface="Calibri" panose="020F0502020204030204" pitchFamily="34" charset="0"/>
                <a:cs typeface="Calibri" panose="020F0502020204030204" pitchFamily="34" charset="0"/>
              </a:rPr>
              <a:t>Olennaista on, että henkilö tunnistetaan Kaikukorttia jakavan paikan</a:t>
            </a:r>
            <a:r>
              <a:rPr lang="fi-FI" sz="2300" i="1">
                <a:effectLst/>
                <a:latin typeface="Calibri" panose="020F0502020204030204" pitchFamily="34" charset="0"/>
                <a:ea typeface="Calibri" panose="020F0502020204030204" pitchFamily="34" charset="0"/>
                <a:cs typeface="Calibri" panose="020F0502020204030204" pitchFamily="34" charset="0"/>
              </a:rPr>
              <a:t> asiakkaaksi</a:t>
            </a:r>
            <a:r>
              <a:rPr lang="fi-FI" sz="2300">
                <a:effectLst/>
                <a:latin typeface="Calibri" panose="020F0502020204030204" pitchFamily="34" charset="0"/>
                <a:ea typeface="Calibri" panose="020F0502020204030204" pitchFamily="34" charset="0"/>
                <a:cs typeface="Calibri" panose="020F0502020204030204" pitchFamily="34" charset="0"/>
              </a:rPr>
              <a:t>. Kaikki Kaikukorttia jakavat paikat eivät ylläpidä asiakasrekistereitä, joten asiakasrekisteriin kuuluminen ei ole ehdoton edellytys. </a:t>
            </a:r>
          </a:p>
          <a:p>
            <a:pPr>
              <a:lnSpc>
                <a:spcPct val="107000"/>
              </a:lnSpc>
              <a:spcAft>
                <a:spcPts val="800"/>
              </a:spcAft>
            </a:pPr>
            <a:r>
              <a:rPr lang="fi-FI" sz="2300">
                <a:effectLst/>
                <a:latin typeface="Calibri" panose="020F0502020204030204" pitchFamily="34" charset="0"/>
                <a:ea typeface="Calibri" panose="020F0502020204030204" pitchFamily="34" charset="0"/>
                <a:cs typeface="Calibri" panose="020F0502020204030204" pitchFamily="34" charset="0"/>
              </a:rPr>
              <a:t>Kaikukortin saaminen</a:t>
            </a:r>
            <a:r>
              <a:rPr lang="fi-FI" sz="2300" i="1">
                <a:effectLst/>
                <a:latin typeface="Calibri" panose="020F0502020204030204" pitchFamily="34" charset="0"/>
                <a:ea typeface="Calibri" panose="020F0502020204030204" pitchFamily="34" charset="0"/>
                <a:cs typeface="Calibri" panose="020F0502020204030204" pitchFamily="34" charset="0"/>
              </a:rPr>
              <a:t> ei edellytä tietyn tulorajan alittamista</a:t>
            </a:r>
            <a:r>
              <a:rPr lang="fi-FI" sz="2300">
                <a:effectLst/>
                <a:latin typeface="Calibri" panose="020F0502020204030204" pitchFamily="34" charset="0"/>
                <a:ea typeface="Calibri" panose="020F0502020204030204" pitchFamily="34" charset="0"/>
                <a:cs typeface="Calibri" panose="020F0502020204030204" pitchFamily="34" charset="0"/>
              </a:rPr>
              <a:t>. Olennaista on asiakkuuden lisäksi se, että asiakas kokee oman taloudellisen tilanteensa niin tiukaksi, ettei kulttuuripalveluja voi siitä syystä käyttää. </a:t>
            </a:r>
          </a:p>
          <a:p>
            <a:pPr>
              <a:lnSpc>
                <a:spcPct val="107000"/>
              </a:lnSpc>
              <a:spcAft>
                <a:spcPts val="800"/>
              </a:spcAft>
            </a:pPr>
            <a:r>
              <a:rPr lang="fi-FI" sz="2300">
                <a:effectLst/>
                <a:latin typeface="Calibri" panose="020F0502020204030204" pitchFamily="34" charset="0"/>
                <a:ea typeface="Calibri" panose="020F0502020204030204" pitchFamily="34" charset="0"/>
                <a:cs typeface="Arial" panose="020B0604020202020204" pitchFamily="34" charset="0"/>
              </a:rPr>
              <a:t>Joillakin Kaikukorttia jakavilla toimijoilla on myös muita kuin tiukassa taloudellisessa tilanteessa olevia asiakkaita. Tällöin Kaikukortti on tarkoitettu ainoastaan niille asiakkaille, joilla on tiukka rahatilanne. </a:t>
            </a:r>
          </a:p>
          <a:p>
            <a:pPr>
              <a:lnSpc>
                <a:spcPct val="107000"/>
              </a:lnSpc>
              <a:spcAft>
                <a:spcPts val="800"/>
              </a:spcAft>
            </a:pPr>
            <a:r>
              <a:rPr lang="fi-FI" sz="2300">
                <a:effectLst/>
                <a:latin typeface="Calibri" panose="020F0502020204030204" pitchFamily="34" charset="0"/>
                <a:ea typeface="Calibri" panose="020F0502020204030204" pitchFamily="34" charset="0"/>
                <a:cs typeface="Calibri" panose="020F0502020204030204" pitchFamily="34" charset="0"/>
              </a:rPr>
              <a:t>Kaikukortin saaminen ei edellytä asiakkaalta erillisiä todistuksia tuloista. </a:t>
            </a:r>
            <a:endParaRPr lang="fi-FI" sz="230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Shape 313">
            <a:extLst>
              <a:ext uri="{FF2B5EF4-FFF2-40B4-BE49-F238E27FC236}">
                <a16:creationId xmlns:a16="http://schemas.microsoft.com/office/drawing/2014/main" id="{41F62FC2-5504-4328-B6C0-7A0B7237CD4A}"/>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uokaaviosymboli: Liitin 6">
            <a:extLst>
              <a:ext uri="{FF2B5EF4-FFF2-40B4-BE49-F238E27FC236}">
                <a16:creationId xmlns:a16="http://schemas.microsoft.com/office/drawing/2014/main" id="{A6622227-5947-4F9B-936E-C63B2F6F2988}"/>
              </a:ext>
              <a:ext uri="{C183D7F6-B498-43B3-948B-1728B52AA6E4}">
                <adec:decorative xmlns:adec="http://schemas.microsoft.com/office/drawing/2017/decorative" val="1"/>
              </a:ext>
            </a:extLst>
          </p:cNvPr>
          <p:cNvSpPr/>
          <p:nvPr/>
        </p:nvSpPr>
        <p:spPr>
          <a:xfrm>
            <a:off x="10130679" y="1335905"/>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271202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8EB4-F771-4F02-B3C7-EDFB68187648}"/>
              </a:ext>
              <a:ext uri="{C183D7F6-B498-43B3-948B-1728B52AA6E4}">
                <adec:decorative xmlns:adec="http://schemas.microsoft.com/office/drawing/2017/decorative" val="0"/>
              </a:ext>
            </a:extLst>
          </p:cNvPr>
          <p:cNvSpPr>
            <a:spLocks noGrp="1"/>
          </p:cNvSpPr>
          <p:nvPr>
            <p:ph type="title"/>
          </p:nvPr>
        </p:nvSpPr>
        <p:spPr>
          <a:xfrm>
            <a:off x="1138237" y="369936"/>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Mikä on Kaikukanta? </a:t>
            </a:r>
            <a:endParaRPr lang="fi-FI" b="1">
              <a:effectLst/>
            </a:endParaRPr>
          </a:p>
        </p:txBody>
      </p:sp>
      <p:sp>
        <p:nvSpPr>
          <p:cNvPr id="8" name="Tekstiruutu 7">
            <a:extLst>
              <a:ext uri="{FF2B5EF4-FFF2-40B4-BE49-F238E27FC236}">
                <a16:creationId xmlns:a16="http://schemas.microsoft.com/office/drawing/2014/main" id="{AE046A1D-9F69-45CF-92BB-20AC1126F2D8}"/>
              </a:ext>
              <a:ext uri="{C183D7F6-B498-43B3-948B-1728B52AA6E4}">
                <adec:decorative xmlns:adec="http://schemas.microsoft.com/office/drawing/2017/decorative" val="0"/>
              </a:ext>
            </a:extLst>
          </p:cNvPr>
          <p:cNvSpPr txBox="1"/>
          <p:nvPr/>
        </p:nvSpPr>
        <p:spPr>
          <a:xfrm>
            <a:off x="1138236" y="1232868"/>
            <a:ext cx="6767273" cy="5092484"/>
          </a:xfrm>
          <a:prstGeom prst="rect">
            <a:avLst/>
          </a:prstGeom>
          <a:noFill/>
        </p:spPr>
        <p:txBody>
          <a:bodyPr wrap="square" lIns="91440" tIns="45720" rIns="91440" bIns="45720" anchor="t">
            <a:spAutoFit/>
          </a:bodyPr>
          <a:lstStyle/>
          <a:p>
            <a:pPr>
              <a:lnSpc>
                <a:spcPct val="107000"/>
              </a:lnSpc>
              <a:spcAft>
                <a:spcPts val="800"/>
              </a:spcAft>
            </a:pPr>
            <a:r>
              <a:rPr lang="fi-FI" sz="2800" dirty="0">
                <a:effectLst/>
                <a:latin typeface="Calibri"/>
                <a:ea typeface="Calibri" panose="020F0502020204030204" pitchFamily="34" charset="0"/>
                <a:cs typeface="Arial"/>
              </a:rPr>
              <a:t>Kaikukanta on Kaikukeskuksen –</a:t>
            </a:r>
            <a:r>
              <a:rPr lang="fi-FI" sz="2800" dirty="0">
                <a:latin typeface="Calibri"/>
                <a:ea typeface="Calibri" panose="020F0502020204030204" pitchFamily="34" charset="0"/>
                <a:cs typeface="Arial"/>
              </a:rPr>
              <a:t> </a:t>
            </a:r>
            <a:r>
              <a:rPr lang="fi-FI" sz="2800" dirty="0">
                <a:effectLst/>
                <a:latin typeface="Calibri"/>
                <a:ea typeface="Calibri" panose="020F0502020204030204" pitchFamily="34" charset="0"/>
                <a:cs typeface="Arial"/>
              </a:rPr>
              <a:t> Kaikukortin tuki- ja kehittämispalvelun ylläpitämä valtakunnallinen Kaikukortti-rekisteri.</a:t>
            </a:r>
            <a:r>
              <a:rPr lang="fi-FI" sz="2800" dirty="0">
                <a:latin typeface="Calibri"/>
                <a:ea typeface="Calibri" panose="020F0502020204030204" pitchFamily="34" charset="0"/>
                <a:cs typeface="Arial"/>
              </a:rPr>
              <a:t>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800" dirty="0">
                <a:effectLst/>
                <a:latin typeface="Calibri"/>
                <a:ea typeface="Calibri" panose="020F0502020204030204" pitchFamily="34" charset="0"/>
                <a:cs typeface="Arial"/>
              </a:rPr>
              <a:t>Kaikukannassa kortinjakaja rekisteröi asiakkaan tiedot sähköiselle lomakkeelle ja kulttuuri-, liikuntatoimija tai lipunvälittäjä puolestaan </a:t>
            </a:r>
            <a:r>
              <a:rPr lang="fi-FI" sz="2800" dirty="0">
                <a:latin typeface="Calibri"/>
                <a:ea typeface="Calibri" panose="020F0502020204030204" pitchFamily="34" charset="0"/>
                <a:cs typeface="Arial"/>
              </a:rPr>
              <a:t>kirjaa Kaikukortin </a:t>
            </a:r>
            <a:r>
              <a:rPr lang="fi-FI" sz="2800" dirty="0">
                <a:effectLst/>
                <a:latin typeface="Calibri"/>
                <a:ea typeface="Calibri" panose="020F0502020204030204" pitchFamily="34" charset="0"/>
                <a:cs typeface="Arial"/>
              </a:rPr>
              <a:t>käytön.</a:t>
            </a:r>
            <a:r>
              <a:rPr lang="fi-FI" sz="2800" dirty="0">
                <a:latin typeface="Calibri"/>
                <a:ea typeface="Calibri" panose="020F0502020204030204" pitchFamily="34" charset="0"/>
                <a:cs typeface="Arial"/>
              </a:rPr>
              <a:t> </a:t>
            </a:r>
            <a:endParaRPr lang="fi-FI" sz="2800" dirty="0">
              <a:effectLst/>
              <a:latin typeface="Calibri"/>
              <a:ea typeface="Calibri" panose="020F0502020204030204" pitchFamily="34" charset="0"/>
              <a:cs typeface="Arial" panose="020B0604020202020204" pitchFamily="34" charset="0"/>
            </a:endParaRPr>
          </a:p>
          <a:p>
            <a:pPr>
              <a:lnSpc>
                <a:spcPct val="107000"/>
              </a:lnSpc>
              <a:spcAft>
                <a:spcPts val="800"/>
              </a:spcAft>
            </a:pPr>
            <a:endParaRPr lang="fi-FI" sz="280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800" dirty="0">
                <a:effectLst/>
                <a:latin typeface="Calibri"/>
                <a:ea typeface="Calibri" panose="020F0502020204030204" pitchFamily="34" charset="0"/>
                <a:cs typeface="Arial"/>
                <a:hlinkClick r:id="rId3"/>
              </a:rPr>
              <a:t>kaikukortti.fi/kaikukanta/</a:t>
            </a:r>
            <a:endParaRPr lang="fi-FI" sz="2800" dirty="0">
              <a:effectLst/>
              <a:latin typeface="Calibri"/>
              <a:ea typeface="Calibri" panose="020F0502020204030204" pitchFamily="34" charset="0"/>
              <a:cs typeface="Arial"/>
            </a:endParaRPr>
          </a:p>
          <a:p>
            <a:pPr>
              <a:lnSpc>
                <a:spcPct val="107000"/>
              </a:lnSpc>
              <a:spcAft>
                <a:spcPts val="800"/>
              </a:spcAft>
            </a:pP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Vuokaaviosymboli: Liitin 10">
            <a:extLst>
              <a:ext uri="{FF2B5EF4-FFF2-40B4-BE49-F238E27FC236}">
                <a16:creationId xmlns:a16="http://schemas.microsoft.com/office/drawing/2014/main" id="{A8478249-5303-4613-8229-6DAF4150A4F8}"/>
              </a:ext>
              <a:ext uri="{C183D7F6-B498-43B3-948B-1728B52AA6E4}">
                <adec:decorative xmlns:adec="http://schemas.microsoft.com/office/drawing/2017/decorative" val="1"/>
              </a:ext>
            </a:extLst>
          </p:cNvPr>
          <p:cNvSpPr/>
          <p:nvPr/>
        </p:nvSpPr>
        <p:spPr>
          <a:xfrm>
            <a:off x="7741234" y="369935"/>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a:extLst>
              <a:ext uri="{FF2B5EF4-FFF2-40B4-BE49-F238E27FC236}">
                <a16:creationId xmlns:a16="http://schemas.microsoft.com/office/drawing/2014/main" id="{03EA990F-5164-4700-ADFD-060DE43E6B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1878">
            <a:off x="7136838" y="1851291"/>
            <a:ext cx="5490157" cy="4995461"/>
          </a:xfrm>
          <a:prstGeom prst="rect">
            <a:avLst/>
          </a:prstGeom>
        </p:spPr>
      </p:pic>
      <p:pic>
        <p:nvPicPr>
          <p:cNvPr id="7" name="Shape 313">
            <a:extLst>
              <a:ext uri="{FF2B5EF4-FFF2-40B4-BE49-F238E27FC236}">
                <a16:creationId xmlns:a16="http://schemas.microsoft.com/office/drawing/2014/main" id="{31E61DB1-8CC5-48F5-B92D-F9482B5B4D9C}"/>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Vuokaaviosymboli: Liitin 9">
            <a:extLst>
              <a:ext uri="{FF2B5EF4-FFF2-40B4-BE49-F238E27FC236}">
                <a16:creationId xmlns:a16="http://schemas.microsoft.com/office/drawing/2014/main" id="{C13D12E0-0C4A-446E-92C6-986242A001DC}"/>
              </a:ext>
              <a:ext uri="{C183D7F6-B498-43B3-948B-1728B52AA6E4}">
                <adec:decorative xmlns:adec="http://schemas.microsoft.com/office/drawing/2017/decorative" val="1"/>
              </a:ext>
            </a:extLst>
          </p:cNvPr>
          <p:cNvSpPr/>
          <p:nvPr/>
        </p:nvSpPr>
        <p:spPr>
          <a:xfrm>
            <a:off x="6589814" y="340988"/>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252669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Tekstiruutu 7">
            <a:extLst>
              <a:ext uri="{FF2B5EF4-FFF2-40B4-BE49-F238E27FC236}">
                <a16:creationId xmlns:a16="http://schemas.microsoft.com/office/drawing/2014/main" id="{FC32BC78-7F3C-4C76-ABEE-4D922271ADE8}"/>
              </a:ext>
            </a:extLst>
          </p:cNvPr>
          <p:cNvSpPr txBox="1"/>
          <p:nvPr/>
        </p:nvSpPr>
        <p:spPr>
          <a:xfrm>
            <a:off x="407670" y="1673567"/>
            <a:ext cx="8326315" cy="1661993"/>
          </a:xfrm>
          <a:prstGeom prst="rect">
            <a:avLst/>
          </a:prstGeom>
          <a:noFill/>
        </p:spPr>
        <p:txBody>
          <a:bodyPr wrap="square" lIns="91440" tIns="45720" rIns="91440" bIns="45720" anchor="t">
            <a:spAutoFit/>
          </a:bodyPr>
          <a:lstStyle/>
          <a:p>
            <a:pPr algn="ctr"/>
            <a:endParaRPr lang="fi-FI" sz="3600" b="1" dirty="0">
              <a:solidFill>
                <a:schemeClr val="dk1"/>
              </a:solidFill>
              <a:latin typeface="Calibri"/>
              <a:ea typeface="Calibri"/>
              <a:cs typeface="Calibri"/>
              <a:sym typeface="Calibri"/>
            </a:endParaRPr>
          </a:p>
          <a:p>
            <a:pPr>
              <a:lnSpc>
                <a:spcPct val="100000"/>
              </a:lnSpc>
              <a:spcBef>
                <a:spcPct val="0"/>
              </a:spcBef>
              <a:buNone/>
            </a:pPr>
            <a:r>
              <a:rPr lang="en-US" altLang="sv-FI" sz="6600" b="1" dirty="0" err="1">
                <a:latin typeface="Calibri"/>
                <a:ea typeface="MS PGothic"/>
              </a:rPr>
              <a:t>Esittelykierros</a:t>
            </a:r>
            <a:endParaRPr lang="en-US" altLang="sv-FI" sz="3600" dirty="0">
              <a:latin typeface="Calibri"/>
              <a:ea typeface="MS PGothic"/>
            </a:endParaRPr>
          </a:p>
        </p:txBody>
      </p:sp>
      <p:pic>
        <p:nvPicPr>
          <p:cNvPr id="91" name="Shape 91" descr="Kaikukortin logo."/>
          <p:cNvPicPr preferRelativeResize="0"/>
          <p:nvPr/>
        </p:nvPicPr>
        <p:blipFill rotWithShape="1">
          <a:blip r:embed="rId3">
            <a:alphaModFix/>
          </a:blip>
          <a:srcRect/>
          <a:stretch/>
        </p:blipFill>
        <p:spPr>
          <a:xfrm>
            <a:off x="558900" y="283055"/>
            <a:ext cx="5537100" cy="1415999"/>
          </a:xfrm>
          <a:prstGeom prst="rect">
            <a:avLst/>
          </a:prstGeom>
          <a:noFill/>
          <a:ln>
            <a:noFill/>
          </a:ln>
        </p:spPr>
      </p:pic>
      <p:pic>
        <p:nvPicPr>
          <p:cNvPr id="9" name="Kuva 8" descr="Hyvä käytäntö -palkinto 2018">
            <a:extLst>
              <a:ext uri="{FF2B5EF4-FFF2-40B4-BE49-F238E27FC236}">
                <a16:creationId xmlns:a16="http://schemas.microsoft.com/office/drawing/2014/main" id="{F43CDA52-FCA7-4433-854A-883252C2B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3365" y="-3726626"/>
            <a:ext cx="3241445" cy="3231653"/>
          </a:xfrm>
          <a:prstGeom prst="rect">
            <a:avLst/>
          </a:prstGeom>
        </p:spPr>
      </p:pic>
      <p:pic>
        <p:nvPicPr>
          <p:cNvPr id="3" name="Kuva 2" descr="Twitter logo.">
            <a:extLst>
              <a:ext uri="{FF2B5EF4-FFF2-40B4-BE49-F238E27FC236}">
                <a16:creationId xmlns:a16="http://schemas.microsoft.com/office/drawing/2014/main" id="{02305898-B01D-E1F2-9907-C8EFBE1745D8}"/>
              </a:ext>
            </a:extLst>
          </p:cNvPr>
          <p:cNvPicPr>
            <a:picLocks noChangeAspect="1"/>
          </p:cNvPicPr>
          <p:nvPr/>
        </p:nvPicPr>
        <p:blipFill>
          <a:blip r:embed="rId5"/>
          <a:stretch>
            <a:fillRect/>
          </a:stretch>
        </p:blipFill>
        <p:spPr>
          <a:xfrm>
            <a:off x="9333575" y="3046519"/>
            <a:ext cx="740468" cy="609343"/>
          </a:xfrm>
          <a:prstGeom prst="rect">
            <a:avLst/>
          </a:prstGeom>
        </p:spPr>
      </p:pic>
      <p:sp>
        <p:nvSpPr>
          <p:cNvPr id="5" name="Tekstiruutu 4">
            <a:extLst>
              <a:ext uri="{FF2B5EF4-FFF2-40B4-BE49-F238E27FC236}">
                <a16:creationId xmlns:a16="http://schemas.microsoft.com/office/drawing/2014/main" id="{FAC4C4CB-26F6-51F1-C829-FA1B121A87F2}"/>
              </a:ext>
            </a:extLst>
          </p:cNvPr>
          <p:cNvSpPr txBox="1"/>
          <p:nvPr/>
        </p:nvSpPr>
        <p:spPr>
          <a:xfrm>
            <a:off x="10124578" y="2985678"/>
            <a:ext cx="2978701" cy="2862322"/>
          </a:xfrm>
          <a:prstGeom prst="rect">
            <a:avLst/>
          </a:prstGeom>
          <a:noFill/>
        </p:spPr>
        <p:txBody>
          <a:bodyPr wrap="square" rtlCol="0">
            <a:spAutoFit/>
          </a:bodyPr>
          <a:lstStyle/>
          <a:p>
            <a:r>
              <a:rPr lang="fi-FI" sz="2000" dirty="0">
                <a:hlinkClick r:id="rId6">
                  <a:extLst>
                    <a:ext uri="{A12FA001-AC4F-418D-AE19-62706E023703}">
                      <ahyp:hlinkClr xmlns:ahyp="http://schemas.microsoft.com/office/drawing/2018/hyperlinkcolor" val="tx"/>
                    </a:ext>
                  </a:extLst>
                </a:hlinkClick>
              </a:rPr>
              <a:t>@KulttuuriaKaik</a:t>
            </a:r>
            <a:endParaRPr lang="fi-FI" sz="2000" dirty="0"/>
          </a:p>
          <a:p>
            <a:endParaRPr lang="fi-FI" sz="2000" dirty="0"/>
          </a:p>
          <a:p>
            <a:endParaRPr lang="fi-FI" sz="2000" dirty="0"/>
          </a:p>
          <a:p>
            <a:r>
              <a:rPr lang="fi-FI" sz="2000" dirty="0"/>
              <a:t>Facebook.com/</a:t>
            </a:r>
            <a:br>
              <a:rPr lang="fi-FI" sz="2000" dirty="0"/>
            </a:br>
            <a:r>
              <a:rPr lang="fi-FI" sz="2000" dirty="0"/>
              <a:t>Kaikukortti</a:t>
            </a:r>
          </a:p>
          <a:p>
            <a:endParaRPr lang="fi-FI" sz="2000" dirty="0"/>
          </a:p>
          <a:p>
            <a:r>
              <a:rPr lang="fi-FI" sz="2000" dirty="0"/>
              <a:t>#Kaikukortti</a:t>
            </a:r>
          </a:p>
          <a:p>
            <a:endParaRPr lang="fi-FI" sz="2000" dirty="0"/>
          </a:p>
          <a:p>
            <a:endParaRPr lang="fi-FI" sz="2000" dirty="0"/>
          </a:p>
        </p:txBody>
      </p:sp>
      <p:pic>
        <p:nvPicPr>
          <p:cNvPr id="1028" name="Picture 4" descr="Kuvahaun tulos haulle facebook logo">
            <a:extLst>
              <a:ext uri="{FF2B5EF4-FFF2-40B4-BE49-F238E27FC236}">
                <a16:creationId xmlns:a16="http://schemas.microsoft.com/office/drawing/2014/main" id="{86E29C3C-61AC-F4FD-2282-F92D6CA9D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362" y="3877525"/>
            <a:ext cx="738188" cy="738188"/>
          </a:xfrm>
          <a:prstGeom prst="rect">
            <a:avLst/>
          </a:prstGeom>
          <a:noFill/>
          <a:extLst>
            <a:ext uri="{909E8E84-426E-40DD-AFC4-6F175D3DCCD1}">
              <a14:hiddenFill xmlns:a14="http://schemas.microsoft.com/office/drawing/2010/main">
                <a:solidFill>
                  <a:srgbClr val="FFFFFF"/>
                </a:solidFill>
              </a14:hiddenFill>
            </a:ext>
          </a:extLst>
        </p:spPr>
      </p:pic>
      <p:sp>
        <p:nvSpPr>
          <p:cNvPr id="6" name="Kuvaselite-ellipsi 1">
            <a:extLst>
              <a:ext uri="{FF2B5EF4-FFF2-40B4-BE49-F238E27FC236}">
                <a16:creationId xmlns:a16="http://schemas.microsoft.com/office/drawing/2014/main" id="{7D7920F4-B015-2CC8-D299-B17FA0763E5D}"/>
              </a:ext>
              <a:ext uri="{C183D7F6-B498-43B3-948B-1728B52AA6E4}">
                <adec:decorative xmlns:adec="http://schemas.microsoft.com/office/drawing/2017/decorative" val="1"/>
              </a:ext>
            </a:extLst>
          </p:cNvPr>
          <p:cNvSpPr/>
          <p:nvPr/>
        </p:nvSpPr>
        <p:spPr>
          <a:xfrm>
            <a:off x="699503" y="3468964"/>
            <a:ext cx="5266306" cy="2695734"/>
          </a:xfrm>
          <a:prstGeom prst="wedgeEllipseCallout">
            <a:avLst>
              <a:gd name="adj1" fmla="val 43186"/>
              <a:gd name="adj2" fmla="val 57770"/>
            </a:avLst>
          </a:prstGeom>
          <a:solidFill>
            <a:srgbClr val="E8F9FE"/>
          </a:solidFill>
          <a:ln w="57150">
            <a:solidFill>
              <a:srgbClr val="82D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4000">
                <a:solidFill>
                  <a:schemeClr val="tx1"/>
                </a:solidFill>
                <a:latin typeface="Calibri" panose="020F0502020204030204" pitchFamily="34" charset="0"/>
              </a:rPr>
              <a:t>Kysykää, keskeyttäkää, keskustellaan </a:t>
            </a:r>
            <a:r>
              <a:rPr lang="fi-FI" sz="4000">
                <a:solidFill>
                  <a:schemeClr val="tx1"/>
                </a:solidFill>
                <a:latin typeface="Calibri" panose="020F0502020204030204" pitchFamily="34" charset="0"/>
                <a:sym typeface="Wingdings" panose="05000000000000000000" pitchFamily="2" charset="2"/>
              </a:rPr>
              <a:t> </a:t>
            </a:r>
            <a:endParaRPr lang="fi-FI" sz="4000">
              <a:solidFill>
                <a:schemeClr val="tx1"/>
              </a:solidFill>
              <a:latin typeface="Calibri" panose="020F0502020204030204" pitchFamily="34" charset="0"/>
            </a:endParaRPr>
          </a:p>
        </p:txBody>
      </p:sp>
      <p:sp>
        <p:nvSpPr>
          <p:cNvPr id="2" name="Tekstiruutu 1">
            <a:extLst>
              <a:ext uri="{FF2B5EF4-FFF2-40B4-BE49-F238E27FC236}">
                <a16:creationId xmlns:a16="http://schemas.microsoft.com/office/drawing/2014/main" id="{DC3EE47F-967F-65DB-C920-9D2FD354A69A}"/>
              </a:ext>
            </a:extLst>
          </p:cNvPr>
          <p:cNvSpPr txBox="1"/>
          <p:nvPr/>
        </p:nvSpPr>
        <p:spPr>
          <a:xfrm>
            <a:off x="10074043" y="2069432"/>
            <a:ext cx="1253869" cy="584775"/>
          </a:xfrm>
          <a:prstGeom prst="rect">
            <a:avLst/>
          </a:prstGeom>
          <a:noFill/>
        </p:spPr>
        <p:txBody>
          <a:bodyPr wrap="none" rtlCol="0">
            <a:spAutoFit/>
          </a:bodyPr>
          <a:lstStyle/>
          <a:p>
            <a:r>
              <a:rPr lang="fi-FI" sz="3200" b="1" dirty="0"/>
              <a:t>Some:</a:t>
            </a:r>
          </a:p>
        </p:txBody>
      </p:sp>
    </p:spTree>
    <p:extLst>
      <p:ext uri="{BB962C8B-B14F-4D97-AF65-F5344CB8AC3E}">
        <p14:creationId xmlns:p14="http://schemas.microsoft.com/office/powerpoint/2010/main" val="1961636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223228-5554-4190-A19A-4AD2D061A79F}"/>
              </a:ext>
              <a:ext uri="{C183D7F6-B498-43B3-948B-1728B52AA6E4}">
                <adec:decorative xmlns:adec="http://schemas.microsoft.com/office/drawing/2017/decorative" val="1"/>
              </a:ext>
            </a:extLst>
          </p:cNvPr>
          <p:cNvSpPr>
            <a:spLocks noGrp="1"/>
          </p:cNvSpPr>
          <p:nvPr>
            <p:ph type="title"/>
          </p:nvPr>
        </p:nvSpPr>
        <p:spPr>
          <a:xfrm>
            <a:off x="1206305" y="358054"/>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Miten Kaikukortti annetaan? </a:t>
            </a:r>
            <a:endParaRPr lang="fi-FI">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56AFBA1F-540C-4F30-89B9-BB05FC91F865}"/>
              </a:ext>
              <a:ext uri="{C183D7F6-B498-43B3-948B-1728B52AA6E4}">
                <adec:decorative xmlns:adec="http://schemas.microsoft.com/office/drawing/2017/decorative" val="1"/>
              </a:ext>
            </a:extLst>
          </p:cNvPr>
          <p:cNvSpPr txBox="1"/>
          <p:nvPr/>
        </p:nvSpPr>
        <p:spPr>
          <a:xfrm>
            <a:off x="1206305" y="1174036"/>
            <a:ext cx="6707882" cy="658835"/>
          </a:xfrm>
          <a:prstGeom prst="rect">
            <a:avLst/>
          </a:prstGeom>
          <a:noFill/>
        </p:spPr>
        <p:txBody>
          <a:bodyPr wrap="square">
            <a:spAutoFit/>
          </a:bodyPr>
          <a:lstStyle/>
          <a:p>
            <a:pPr lvl="0">
              <a:lnSpc>
                <a:spcPct val="107000"/>
              </a:lnSpc>
              <a:spcBef>
                <a:spcPts val="1200"/>
              </a:spcBef>
              <a:buClr>
                <a:srgbClr val="FF0000"/>
              </a:buClr>
            </a:pPr>
            <a:r>
              <a:rPr lang="fi-FI" sz="3600" b="1" kern="0">
                <a:latin typeface="Calibri" panose="020F0502020204030204" pitchFamily="34" charset="0"/>
                <a:ea typeface="SimSun" panose="02010600030101010101" pitchFamily="2" charset="-122"/>
                <a:cs typeface="Times New Roman" panose="02020603050405020304" pitchFamily="18" charset="0"/>
              </a:rPr>
              <a:t>Kerro Kaikukortista asiakkaille</a:t>
            </a:r>
            <a:endParaRPr lang="fi-FI" sz="3600" b="1" kern="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1" name="Tekstiruutu 10">
            <a:extLst>
              <a:ext uri="{FF2B5EF4-FFF2-40B4-BE49-F238E27FC236}">
                <a16:creationId xmlns:a16="http://schemas.microsoft.com/office/drawing/2014/main" id="{3A583641-AF2C-4D29-99C4-9D00BE3FC8E1}"/>
              </a:ext>
              <a:ext uri="{C183D7F6-B498-43B3-948B-1728B52AA6E4}">
                <adec:decorative xmlns:adec="http://schemas.microsoft.com/office/drawing/2017/decorative" val="1"/>
              </a:ext>
            </a:extLst>
          </p:cNvPr>
          <p:cNvSpPr txBox="1"/>
          <p:nvPr/>
        </p:nvSpPr>
        <p:spPr>
          <a:xfrm>
            <a:off x="1206305" y="1832871"/>
            <a:ext cx="6893169" cy="4323684"/>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Arial" panose="020B0604020202020204" pitchFamily="34" charset="0"/>
              </a:rPr>
              <a:t>Tavoitteena on, että Kaikukorttia jakavan paikan kaikki asiakastyötä tekevät työntekijät kertovat Kaikukortista ja sen kulttuuri- ja liikuntatarjonnasta kaikille kortin kohderyhmään kuuluville asiakkailleen.</a:t>
            </a:r>
          </a:p>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Arial" panose="020B0604020202020204" pitchFamily="34" charset="0"/>
              </a:rPr>
              <a:t>Kaikukortti </a:t>
            </a:r>
            <a:r>
              <a:rPr lang="fi-FI" sz="2800" b="1">
                <a:effectLst/>
                <a:latin typeface="Calibri" panose="020F0502020204030204" pitchFamily="34" charset="0"/>
                <a:ea typeface="Calibri" panose="020F0502020204030204" pitchFamily="34" charset="0"/>
                <a:cs typeface="Arial" panose="020B0604020202020204" pitchFamily="34" charset="0"/>
              </a:rPr>
              <a:t>ei ole harkinnanvarainen etu</a:t>
            </a:r>
            <a:r>
              <a:rPr lang="fi-FI" sz="2800">
                <a:effectLst/>
                <a:latin typeface="Calibri" panose="020F0502020204030204" pitchFamily="34" charset="0"/>
                <a:ea typeface="Calibri" panose="020F0502020204030204" pitchFamily="34" charset="0"/>
                <a:cs typeface="Arial" panose="020B0604020202020204" pitchFamily="34" charset="0"/>
              </a:rPr>
              <a:t>, vaan jokaisen tiukassa taloudellisessa tilanteessa olevan asiakkaan oikeus</a:t>
            </a:r>
          </a:p>
        </p:txBody>
      </p:sp>
      <p:pic>
        <p:nvPicPr>
          <p:cNvPr id="8" name="Shape 313">
            <a:extLst>
              <a:ext uri="{FF2B5EF4-FFF2-40B4-BE49-F238E27FC236}">
                <a16:creationId xmlns:a16="http://schemas.microsoft.com/office/drawing/2014/main" id="{F426587D-38B3-442F-9D35-AB8CA05BC1FD}"/>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Vuokaaviosymboli: Liitin 8">
            <a:extLst>
              <a:ext uri="{FF2B5EF4-FFF2-40B4-BE49-F238E27FC236}">
                <a16:creationId xmlns:a16="http://schemas.microsoft.com/office/drawing/2014/main" id="{0747C03B-0397-4EEB-AEEB-2088D2A77621}"/>
              </a:ext>
              <a:ext uri="{C183D7F6-B498-43B3-948B-1728B52AA6E4}">
                <adec:decorative xmlns:adec="http://schemas.microsoft.com/office/drawing/2017/decorative" val="1"/>
              </a:ext>
            </a:extLst>
          </p:cNvPr>
          <p:cNvSpPr/>
          <p:nvPr/>
        </p:nvSpPr>
        <p:spPr>
          <a:xfrm>
            <a:off x="7476580" y="165635"/>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2363765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39DEBF-F6D1-4BA4-852C-634B890CBBAC}"/>
              </a:ext>
              <a:ext uri="{C183D7F6-B498-43B3-948B-1728B52AA6E4}">
                <adec:decorative xmlns:adec="http://schemas.microsoft.com/office/drawing/2017/decorative" val="0"/>
              </a:ext>
            </a:extLst>
          </p:cNvPr>
          <p:cNvSpPr>
            <a:spLocks noGrp="1"/>
          </p:cNvSpPr>
          <p:nvPr>
            <p:ph type="title"/>
          </p:nvPr>
        </p:nvSpPr>
        <p:spPr>
          <a:xfrm>
            <a:off x="831200" y="132784"/>
            <a:ext cx="11360800" cy="763600"/>
          </a:xfrm>
        </p:spPr>
        <p:txBody>
          <a:bodyPr/>
          <a:lstStyle/>
          <a:p>
            <a:pPr rtl="0" eaLnBrk="1" latinLnBrk="0" hangingPunct="1"/>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Kaikukortin luovuttaminen    </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46DB3EA4-3706-43C3-BC59-DD9F149DBF4E}"/>
              </a:ext>
              <a:ext uri="{C183D7F6-B498-43B3-948B-1728B52AA6E4}">
                <adec:decorative xmlns:adec="http://schemas.microsoft.com/office/drawing/2017/decorative" val="1"/>
              </a:ext>
            </a:extLst>
          </p:cNvPr>
          <p:cNvSpPr txBox="1"/>
          <p:nvPr/>
        </p:nvSpPr>
        <p:spPr>
          <a:xfrm>
            <a:off x="796925" y="651962"/>
            <a:ext cx="7422042" cy="3272691"/>
          </a:xfrm>
          <a:prstGeom prst="rect">
            <a:avLst/>
          </a:prstGeom>
          <a:noFill/>
        </p:spPr>
        <p:txBody>
          <a:bodyPr wrap="square">
            <a:spAutoFit/>
          </a:bodyPr>
          <a:lstStyle/>
          <a:p>
            <a:pPr>
              <a:spcAft>
                <a:spcPts val="800"/>
              </a:spcAft>
            </a:pPr>
            <a:r>
              <a:rPr lang="fi-FI" sz="2000">
                <a:effectLst/>
                <a:latin typeface="Calibri" panose="020F0502020204030204" pitchFamily="34" charset="0"/>
                <a:ea typeface="Calibri" panose="020F0502020204030204" pitchFamily="34" charset="0"/>
                <a:cs typeface="Calibri" panose="020F0502020204030204" pitchFamily="34" charset="0"/>
              </a:rPr>
              <a:t>Jos asiakas haluaa Kaikukortin, toimitaan seuraavasti:  </a:t>
            </a:r>
            <a:endParaRPr lang="fi-FI" sz="200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i-FI" sz="2000" b="1">
                <a:effectLst/>
                <a:latin typeface="Calibri" panose="020F0502020204030204" pitchFamily="34" charset="0"/>
                <a:ea typeface="Calibri" panose="020F0502020204030204" pitchFamily="34" charset="0"/>
                <a:cs typeface="Calibri" panose="020F0502020204030204" pitchFamily="34" charset="0"/>
              </a:rPr>
              <a:t>kortin sisäsivulle kirjoitetaan sen haltijan nimi</a:t>
            </a:r>
            <a:r>
              <a:rPr lang="fi-FI" sz="2000">
                <a:effectLst/>
                <a:latin typeface="Calibri" panose="020F0502020204030204" pitchFamily="34" charset="0"/>
                <a:ea typeface="Calibri" panose="020F0502020204030204" pitchFamily="34" charset="0"/>
                <a:cs typeface="Calibri" panose="020F0502020204030204" pitchFamily="34" charset="0"/>
              </a:rPr>
              <a:t>. </a:t>
            </a:r>
          </a:p>
          <a:p>
            <a:pPr marL="342900" indent="-342900">
              <a:spcAft>
                <a:spcPts val="800"/>
              </a:spcAft>
              <a:buFont typeface="Symbol" panose="05050102010706020507" pitchFamily="18" charset="2"/>
              <a:buChar char=""/>
            </a:pPr>
            <a:r>
              <a:rPr lang="fi-FI" sz="2000">
                <a:latin typeface="Calibri" panose="020F0502020204030204" pitchFamily="34" charset="0"/>
                <a:cs typeface="Calibri" panose="020F0502020204030204" pitchFamily="34" charset="0"/>
              </a:rPr>
              <a:t>korttiin merkitään </a:t>
            </a:r>
            <a:r>
              <a:rPr lang="fi-FI" sz="2000" b="1">
                <a:latin typeface="Calibri" panose="020F0502020204030204" pitchFamily="34" charset="0"/>
                <a:cs typeface="Calibri" panose="020F0502020204030204" pitchFamily="34" charset="0"/>
              </a:rPr>
              <a:t>asiakkaan omien alle 16-vuotiaiden lasten tai lastenlapsien määrä</a:t>
            </a:r>
            <a:r>
              <a:rPr lang="fi-FI" sz="2000">
                <a:latin typeface="Calibri" panose="020F0502020204030204" pitchFamily="34" charset="0"/>
                <a:cs typeface="Calibri" panose="020F0502020204030204" pitchFamily="34" charset="0"/>
              </a:rPr>
              <a:t>. Jos Kaikukortissa ei ole omaa kohtaa lukumäärälle, luvun voi kirjata esim. haltijan nimen alapuolelle.  </a:t>
            </a:r>
          </a:p>
          <a:p>
            <a:pPr marL="342900" lvl="0" indent="-342900">
              <a:spcAft>
                <a:spcPts val="800"/>
              </a:spcAft>
              <a:buFont typeface="Symbol" panose="05050102010706020507" pitchFamily="18" charset="2"/>
              <a:buChar char=""/>
            </a:pPr>
            <a:r>
              <a:rPr lang="fi-FI" sz="2000" b="1">
                <a:effectLst/>
                <a:latin typeface="Calibri" panose="020F0502020204030204" pitchFamily="34" charset="0"/>
                <a:ea typeface="Calibri" panose="020F0502020204030204" pitchFamily="34" charset="0"/>
                <a:cs typeface="Arial" panose="020B0604020202020204" pitchFamily="34" charset="0"/>
              </a:rPr>
              <a:t>korttiin kirjoitetaan kortin myöntämispäivämäärä ja viimeinen voimassaolopäivämäärä</a:t>
            </a:r>
            <a:r>
              <a:rPr lang="fi-FI" sz="2000">
                <a:effectLst/>
                <a:latin typeface="Calibri" panose="020F0502020204030204" pitchFamily="34" charset="0"/>
                <a:ea typeface="Calibri" panose="020F0502020204030204" pitchFamily="34" charset="0"/>
                <a:cs typeface="Arial" panose="020B0604020202020204" pitchFamily="34" charset="0"/>
              </a:rPr>
              <a:t> (12 kk myöntöpäivästä tai kokeilun loppuun saakka). ​</a:t>
            </a:r>
          </a:p>
          <a:p>
            <a:pPr marL="342900" lvl="0" indent="-342900">
              <a:spcAft>
                <a:spcPts val="800"/>
              </a:spcAft>
              <a:buFont typeface="Symbol" panose="05050102010706020507" pitchFamily="18" charset="2"/>
              <a:buChar char=""/>
            </a:pPr>
            <a:r>
              <a:rPr lang="fi-FI" sz="2000">
                <a:effectLst/>
                <a:latin typeface="Calibri" panose="020F0502020204030204" pitchFamily="34" charset="0"/>
                <a:ea typeface="Calibri" panose="020F0502020204030204" pitchFamily="34" charset="0"/>
                <a:cs typeface="Calibri" panose="020F0502020204030204" pitchFamily="34" charset="0"/>
              </a:rPr>
              <a:t>​asiakkaalle kerrotaan kortin voimassaolopäivämäärä.</a:t>
            </a:r>
            <a:r>
              <a:rPr lang="en-US" sz="2000">
                <a:effectLst/>
                <a:latin typeface="Calibri" panose="020F0502020204030204" pitchFamily="34" charset="0"/>
                <a:ea typeface="Calibri" panose="020F0502020204030204" pitchFamily="34" charset="0"/>
                <a:cs typeface="Calibri" panose="020F0502020204030204" pitchFamily="34" charset="0"/>
              </a:rPr>
              <a:t>​</a:t>
            </a:r>
            <a:endParaRPr lang="fi-FI" sz="200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Shape 313">
            <a:extLst>
              <a:ext uri="{FF2B5EF4-FFF2-40B4-BE49-F238E27FC236}">
                <a16:creationId xmlns:a16="http://schemas.microsoft.com/office/drawing/2014/main" id="{DEBD616D-EDF6-42AF-B0BE-0D2332C14F0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uokaaviosymboli: Liitin 6">
            <a:extLst>
              <a:ext uri="{FF2B5EF4-FFF2-40B4-BE49-F238E27FC236}">
                <a16:creationId xmlns:a16="http://schemas.microsoft.com/office/drawing/2014/main" id="{C7E2D101-38E0-4C98-AEB5-EDBF127F44A6}"/>
              </a:ext>
              <a:ext uri="{C183D7F6-B498-43B3-948B-1728B52AA6E4}">
                <adec:decorative xmlns:adec="http://schemas.microsoft.com/office/drawing/2017/decorative" val="1"/>
              </a:ext>
            </a:extLst>
          </p:cNvPr>
          <p:cNvSpPr/>
          <p:nvPr/>
        </p:nvSpPr>
        <p:spPr>
          <a:xfrm>
            <a:off x="6850510" y="132784"/>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pic>
        <p:nvPicPr>
          <p:cNvPr id="4" name="Kuva 3">
            <a:extLst>
              <a:ext uri="{FF2B5EF4-FFF2-40B4-BE49-F238E27FC236}">
                <a16:creationId xmlns:a16="http://schemas.microsoft.com/office/drawing/2014/main" id="{E8771608-19BB-410E-9770-66893317396D}"/>
              </a:ext>
            </a:extLst>
          </p:cNvPr>
          <p:cNvPicPr>
            <a:picLocks noChangeAspect="1"/>
          </p:cNvPicPr>
          <p:nvPr/>
        </p:nvPicPr>
        <p:blipFill>
          <a:blip r:embed="rId5"/>
          <a:stretch>
            <a:fillRect/>
          </a:stretch>
        </p:blipFill>
        <p:spPr>
          <a:xfrm>
            <a:off x="8073422" y="980122"/>
            <a:ext cx="3770878" cy="2822317"/>
          </a:xfrm>
          <a:prstGeom prst="rect">
            <a:avLst/>
          </a:prstGeom>
          <a:effectLst>
            <a:outerShdw blurRad="50800" dist="38100" dir="5400000" algn="t" rotWithShape="0">
              <a:prstClr val="black">
                <a:alpha val="40000"/>
              </a:prstClr>
            </a:outerShdw>
          </a:effectLst>
        </p:spPr>
      </p:pic>
      <p:sp>
        <p:nvSpPr>
          <p:cNvPr id="12" name="Tekstiruutu 11">
            <a:extLst>
              <a:ext uri="{FF2B5EF4-FFF2-40B4-BE49-F238E27FC236}">
                <a16:creationId xmlns:a16="http://schemas.microsoft.com/office/drawing/2014/main" id="{75D3E59A-FF08-4145-86DD-57A36AE287BD}"/>
              </a:ext>
              <a:ext uri="{C183D7F6-B498-43B3-948B-1728B52AA6E4}">
                <adec:decorative xmlns:adec="http://schemas.microsoft.com/office/drawing/2017/decorative" val="1"/>
              </a:ext>
            </a:extLst>
          </p:cNvPr>
          <p:cNvSpPr txBox="1"/>
          <p:nvPr/>
        </p:nvSpPr>
        <p:spPr>
          <a:xfrm>
            <a:off x="796924" y="3859374"/>
            <a:ext cx="11277981" cy="2964914"/>
          </a:xfrm>
          <a:prstGeom prst="rect">
            <a:avLst/>
          </a:prstGeom>
          <a:noFill/>
        </p:spPr>
        <p:txBody>
          <a:bodyPr wrap="square">
            <a:spAutoFit/>
          </a:bodyPr>
          <a:lstStyle/>
          <a:p>
            <a:pPr marL="342900" lvl="0" indent="-342900">
              <a:spcAft>
                <a:spcPts val="800"/>
              </a:spcAft>
              <a:buFont typeface="Symbol" panose="05050102010706020507" pitchFamily="18" charset="2"/>
              <a:buChar char=""/>
            </a:pPr>
            <a:r>
              <a:rPr lang="fi-FI" sz="2000">
                <a:effectLst/>
                <a:latin typeface="Calibri" panose="020F0502020204030204" pitchFamily="34" charset="0"/>
                <a:ea typeface="Calibri" panose="020F0502020204030204" pitchFamily="34" charset="0"/>
                <a:cs typeface="Calibri" panose="020F0502020204030204" pitchFamily="34" charset="0"/>
              </a:rPr>
              <a:t>Kaikukortin lisäksi asiakkaalle annetaan Kaikukortin kulttuuritarjonnasta kertova paikallinen Kaikukortti-esite.​</a:t>
            </a:r>
          </a:p>
          <a:p>
            <a:pPr marL="342900" lvl="0" indent="-342900">
              <a:spcAft>
                <a:spcPts val="800"/>
              </a:spcAft>
              <a:buFont typeface="Symbol" panose="05050102010706020507" pitchFamily="18" charset="2"/>
              <a:buChar char=""/>
            </a:pPr>
            <a:r>
              <a:rPr lang="fi-FI" sz="2000">
                <a:effectLst/>
                <a:latin typeface="Calibri" panose="020F0502020204030204" pitchFamily="34" charset="0"/>
                <a:ea typeface="Calibri" panose="020F0502020204030204" pitchFamily="34" charset="0"/>
                <a:cs typeface="Calibri" panose="020F0502020204030204" pitchFamily="34" charset="0"/>
              </a:rPr>
              <a:t>kortin saavilta henkilöitä kerätään taustatiedot (ks. seuraava kohta).</a:t>
            </a:r>
          </a:p>
          <a:p>
            <a:pPr marL="342900" lvl="0" indent="-342900">
              <a:spcAft>
                <a:spcPts val="800"/>
              </a:spcAft>
              <a:buFont typeface="Symbol" panose="05050102010706020507" pitchFamily="18" charset="2"/>
              <a:buChar char=""/>
            </a:pPr>
            <a:r>
              <a:rPr lang="fi-FI" sz="2000">
                <a:effectLst/>
                <a:latin typeface="Calibri" panose="020F0502020204030204" pitchFamily="34" charset="0"/>
                <a:ea typeface="Calibri" panose="020F0502020204030204" pitchFamily="34" charset="0"/>
                <a:cs typeface="Calibri" panose="020F0502020204030204" pitchFamily="34" charset="0"/>
              </a:rPr>
              <a:t>kortin luovuttajan ei tarvitse tarkistaa, onko kortinhaltija saanut kortin muualta. </a:t>
            </a:r>
          </a:p>
          <a:p>
            <a:pPr marL="342900" lvl="0" indent="-342900">
              <a:spcAft>
                <a:spcPts val="800"/>
              </a:spcAft>
              <a:buFont typeface="Symbol" panose="05050102010706020507" pitchFamily="18" charset="2"/>
              <a:buChar char=""/>
            </a:pPr>
            <a:r>
              <a:rPr lang="fi-FI" sz="2000">
                <a:effectLst/>
                <a:latin typeface="Calibri" panose="020F0502020204030204" pitchFamily="34" charset="0"/>
                <a:ea typeface="Calibri" panose="020F0502020204030204" pitchFamily="34" charset="0"/>
                <a:cs typeface="Calibri" panose="020F0502020204030204" pitchFamily="34" charset="0"/>
              </a:rPr>
              <a:t>Kortti on henkilökohtainen. Asiakkaalle kannattaa kertoa, että kulttuuritoimijalla on mahdollisuus tarkastaa kortinhaltijan henkilöllisyys lipunhankkimistilanteessa. </a:t>
            </a:r>
          </a:p>
          <a:p>
            <a:pPr marL="342900" lvl="0" indent="-342900">
              <a:spcAft>
                <a:spcPts val="800"/>
              </a:spcAft>
              <a:buFont typeface="Symbol" panose="05050102010706020507" pitchFamily="18" charset="2"/>
              <a:buChar char=""/>
            </a:pPr>
            <a:r>
              <a:rPr lang="fi-FI" sz="2000">
                <a:effectLst/>
                <a:latin typeface="Calibri" panose="020F0502020204030204" pitchFamily="34" charset="0"/>
                <a:ea typeface="Calibri" panose="020F0502020204030204" pitchFamily="34" charset="0"/>
                <a:cs typeface="Calibri" panose="020F0502020204030204" pitchFamily="34" charset="0"/>
              </a:rPr>
              <a:t>Asiakkaalle kannattaa kertoa, että kortissa oleva QR-koodi ja viivakoodi sisältävät ainoastaan Kaikukortin tunnuksen, ei mitään muuta tietoa.</a:t>
            </a:r>
          </a:p>
        </p:txBody>
      </p:sp>
    </p:spTree>
    <p:extLst>
      <p:ext uri="{BB962C8B-B14F-4D97-AF65-F5344CB8AC3E}">
        <p14:creationId xmlns:p14="http://schemas.microsoft.com/office/powerpoint/2010/main" val="2304633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F3606B-D63C-4D7A-8163-B4D69EFEBD04}"/>
              </a:ext>
              <a:ext uri="{C183D7F6-B498-43B3-948B-1728B52AA6E4}">
                <adec:decorative xmlns:adec="http://schemas.microsoft.com/office/drawing/2017/decorative" val="0"/>
              </a:ext>
            </a:extLst>
          </p:cNvPr>
          <p:cNvSpPr>
            <a:spLocks noGrp="1"/>
          </p:cNvSpPr>
          <p:nvPr>
            <p:ph type="title"/>
          </p:nvPr>
        </p:nvSpPr>
        <p:spPr>
          <a:xfrm>
            <a:off x="1356117" y="265590"/>
            <a:ext cx="7868592" cy="1141450"/>
          </a:xfrm>
        </p:spPr>
        <p:txBody>
          <a:bodyPr/>
          <a:lstStyle/>
          <a:p>
            <a:pPr rtl="0" eaLnBrk="1" latinLnBrk="0" hangingPunct="1"/>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Kaikukortin rekisteröiminen Kaikukantaan   </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a:extLst>
              <a:ext uri="{FF2B5EF4-FFF2-40B4-BE49-F238E27FC236}">
                <a16:creationId xmlns:a16="http://schemas.microsoft.com/office/drawing/2014/main" id="{12E4BE19-8B1E-47F0-8774-38BDCA142E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200858">
            <a:off x="8143597" y="4107428"/>
            <a:ext cx="5687568" cy="1374648"/>
          </a:xfrm>
          <a:prstGeom prst="rect">
            <a:avLst/>
          </a:prstGeom>
        </p:spPr>
      </p:pic>
      <p:pic>
        <p:nvPicPr>
          <p:cNvPr id="9" name="Shape 313">
            <a:extLst>
              <a:ext uri="{FF2B5EF4-FFF2-40B4-BE49-F238E27FC236}">
                <a16:creationId xmlns:a16="http://schemas.microsoft.com/office/drawing/2014/main" id="{53D0AFE1-CAEF-479E-ACD8-72E061C17FEE}"/>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uokaaviosymboli: Liitin 6">
            <a:extLst>
              <a:ext uri="{FF2B5EF4-FFF2-40B4-BE49-F238E27FC236}">
                <a16:creationId xmlns:a16="http://schemas.microsoft.com/office/drawing/2014/main" id="{E8C7856B-D1F8-4655-B257-A41AB1416735}"/>
              </a:ext>
              <a:ext uri="{C183D7F6-B498-43B3-948B-1728B52AA6E4}">
                <adec:decorative xmlns:adec="http://schemas.microsoft.com/office/drawing/2017/decorative" val="1"/>
              </a:ext>
            </a:extLst>
          </p:cNvPr>
          <p:cNvSpPr/>
          <p:nvPr/>
        </p:nvSpPr>
        <p:spPr>
          <a:xfrm>
            <a:off x="7537950" y="354751"/>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
        <p:nvSpPr>
          <p:cNvPr id="11" name="Tekstiruutu 10">
            <a:extLst>
              <a:ext uri="{FF2B5EF4-FFF2-40B4-BE49-F238E27FC236}">
                <a16:creationId xmlns:a16="http://schemas.microsoft.com/office/drawing/2014/main" id="{A8C58640-1355-46F8-B380-2EF4D8499C70}"/>
              </a:ext>
              <a:ext uri="{C183D7F6-B498-43B3-948B-1728B52AA6E4}">
                <adec:decorative xmlns:adec="http://schemas.microsoft.com/office/drawing/2017/decorative" val="1"/>
              </a:ext>
            </a:extLst>
          </p:cNvPr>
          <p:cNvSpPr txBox="1"/>
          <p:nvPr/>
        </p:nvSpPr>
        <p:spPr>
          <a:xfrm>
            <a:off x="1078276" y="1397360"/>
            <a:ext cx="9959838" cy="4989892"/>
          </a:xfrm>
          <a:prstGeom prst="rect">
            <a:avLst/>
          </a:prstGeom>
          <a:noFill/>
        </p:spPr>
        <p:txBody>
          <a:bodyPr wrap="square" lIns="91440" tIns="45720" rIns="91440" bIns="45720" anchor="t">
            <a:spAutoFit/>
          </a:bodyPr>
          <a:lstStyle/>
          <a:p>
            <a:pPr marL="342900" lvl="0" indent="-342900">
              <a:lnSpc>
                <a:spcPct val="107000"/>
              </a:lnSpc>
              <a:spcAft>
                <a:spcPts val="800"/>
              </a:spcAft>
              <a:buFont typeface="Symbol" panose="05050102010706020507" pitchFamily="18" charset="2"/>
              <a:buChar char=""/>
            </a:pPr>
            <a:r>
              <a:rPr lang="fi-FI" sz="2800" dirty="0">
                <a:effectLst/>
                <a:latin typeface="Calibri"/>
                <a:ea typeface="Calibri" panose="020F0502020204030204" pitchFamily="34" charset="0"/>
                <a:cs typeface="Arial"/>
              </a:rPr>
              <a:t>Kortin saavilta henkilöitä kerätään taustatiedot Kaikukantaan. Taustatietoja ovat syntymävuosi, äidinkieli, sukupuoli, postinumero ja elämäntilanne sekä omien alle 16-vuotiaiden lasten tai lastenlapsien määrä.</a:t>
            </a:r>
          </a:p>
          <a:p>
            <a:pPr marL="800100" lvl="1" indent="-342900">
              <a:lnSpc>
                <a:spcPct val="107000"/>
              </a:lnSpc>
              <a:spcAft>
                <a:spcPts val="800"/>
              </a:spcAft>
              <a:buFont typeface="Symbol" panose="05050102010706020507" pitchFamily="18" charset="2"/>
              <a:buChar char=""/>
            </a:pPr>
            <a:r>
              <a:rPr lang="fi-FI" sz="2800" dirty="0">
                <a:latin typeface="Calibri"/>
                <a:ea typeface="Calibri" panose="020F0502020204030204" pitchFamily="34" charset="0"/>
                <a:cs typeface="Arial"/>
              </a:rPr>
              <a:t>Kaikukantaan</a:t>
            </a:r>
            <a:r>
              <a:rPr lang="fi-FI" sz="2800" dirty="0">
                <a:effectLst/>
                <a:latin typeface="Calibri"/>
                <a:ea typeface="Calibri" panose="020F0502020204030204" pitchFamily="34" charset="0"/>
                <a:cs typeface="Arial"/>
              </a:rPr>
              <a:t> ei kirjoiteta kortinsaajan nimeä.</a:t>
            </a:r>
          </a:p>
          <a:p>
            <a:pPr marL="342900" lvl="0" indent="-342900">
              <a:lnSpc>
                <a:spcPct val="107000"/>
              </a:lnSpc>
              <a:spcAft>
                <a:spcPts val="800"/>
              </a:spcAft>
              <a:buFont typeface="Symbol" panose="05050102010706020507" pitchFamily="18" charset="2"/>
              <a:buChar char=""/>
            </a:pPr>
            <a:r>
              <a:rPr lang="fi-FI" sz="2800" dirty="0">
                <a:effectLst/>
                <a:latin typeface="Calibri"/>
                <a:ea typeface="Calibri" panose="020F0502020204030204" pitchFamily="34" charset="0"/>
                <a:cs typeface="Arial"/>
              </a:rPr>
              <a:t>Työntekijä kirjautuu </a:t>
            </a:r>
            <a:r>
              <a:rPr lang="fi-FI" sz="2800" b="1" dirty="0">
                <a:effectLst/>
                <a:latin typeface="Calibri"/>
                <a:ea typeface="Calibri" panose="020F0502020204030204" pitchFamily="34" charset="0"/>
                <a:cs typeface="Arial"/>
              </a:rPr>
              <a:t>toimipisteensä tunnuksilla</a:t>
            </a:r>
            <a:r>
              <a:rPr lang="fi-FI" sz="2800" dirty="0">
                <a:effectLst/>
                <a:latin typeface="Calibri"/>
                <a:ea typeface="Calibri" panose="020F0502020204030204" pitchFamily="34" charset="0"/>
                <a:cs typeface="Arial"/>
              </a:rPr>
              <a:t> valtakunnalliseen Kaikukantaan osoitteessa </a:t>
            </a:r>
            <a:r>
              <a:rPr lang="fi-FI" sz="2800" u="sng" dirty="0">
                <a:solidFill>
                  <a:srgbClr val="0563C1"/>
                </a:solidFill>
                <a:effectLst/>
                <a:latin typeface="Calibri"/>
                <a:ea typeface="Calibri" panose="020F0502020204030204" pitchFamily="34" charset="0"/>
                <a:cs typeface="Calibri"/>
                <a:hlinkClick r:id="rId6"/>
              </a:rPr>
              <a:t>kaikukanta.fi/admin</a:t>
            </a:r>
            <a:r>
              <a:rPr lang="fi-FI" sz="2800" dirty="0">
                <a:effectLst/>
                <a:latin typeface="Calibri"/>
                <a:ea typeface="Calibri" panose="020F0502020204030204" pitchFamily="34" charset="0"/>
                <a:cs typeface="Arial"/>
              </a:rPr>
              <a:t>. Tarkemmat ohjeet Kaikukortti-käsikirjassa Kaikukortin jakajille.</a:t>
            </a:r>
          </a:p>
          <a:p>
            <a:pPr marL="342900" indent="-342900">
              <a:lnSpc>
                <a:spcPct val="107000"/>
              </a:lnSpc>
              <a:spcAft>
                <a:spcPts val="800"/>
              </a:spcAft>
              <a:buFont typeface="Symbol" panose="05050102010706020507" pitchFamily="18" charset="2"/>
              <a:buChar char=""/>
            </a:pPr>
            <a:r>
              <a:rPr lang="fi-FI" sz="2800" b="1" dirty="0" err="1">
                <a:effectLst/>
                <a:latin typeface="Calibri"/>
                <a:ea typeface="Calibri" panose="020F0502020204030204" pitchFamily="34" charset="0"/>
                <a:cs typeface="Arial"/>
              </a:rPr>
              <a:t>Huom</a:t>
            </a:r>
            <a:r>
              <a:rPr lang="fi-FI" sz="2800" b="1" dirty="0">
                <a:effectLst/>
                <a:latin typeface="Calibri"/>
                <a:ea typeface="Calibri" panose="020F0502020204030204" pitchFamily="34" charset="0"/>
                <a:cs typeface="Arial"/>
              </a:rPr>
              <a:t>! Kaikukortti ei toimi lipun hankintatilanteessa, ellei korttia ole rekisteröity Kaikukantaan.</a:t>
            </a:r>
            <a:r>
              <a:rPr lang="fi-FI" sz="2800" b="1" dirty="0">
                <a:latin typeface="Calibri"/>
                <a:ea typeface="Calibri" panose="020F0502020204030204" pitchFamily="34" charset="0"/>
                <a:cs typeface="Arial"/>
              </a:rPr>
              <a:t> </a:t>
            </a:r>
            <a:endParaRPr lang="fi-FI"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203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16C1B017-F222-45F3-AD34-1802BFDCE740}"/>
              </a:ext>
            </a:extLst>
          </p:cNvPr>
          <p:cNvSpPr>
            <a:spLocks noGrp="1"/>
          </p:cNvSpPr>
          <p:nvPr>
            <p:ph type="title"/>
          </p:nvPr>
        </p:nvSpPr>
        <p:spPr>
          <a:xfrm>
            <a:off x="934214" y="369559"/>
            <a:ext cx="11360800" cy="763600"/>
          </a:xfrm>
        </p:spPr>
        <p:txBody>
          <a:bodyPr/>
          <a:lstStyle/>
          <a:p>
            <a:pPr rtl="0" eaLnBrk="1" latinLnBrk="0" hangingPunct="1"/>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Kaikukortin voimassaolon jatkaminen ja päättäminen  </a:t>
            </a:r>
            <a:endParaRPr lang="fi-FI">
              <a:solidFill>
                <a:schemeClr val="tx1"/>
              </a:solidFill>
              <a:effectLst/>
            </a:endParaRPr>
          </a:p>
        </p:txBody>
      </p:sp>
      <p:sp>
        <p:nvSpPr>
          <p:cNvPr id="6" name="Vuokaaviosymboli: Liitin 5">
            <a:extLst>
              <a:ext uri="{FF2B5EF4-FFF2-40B4-BE49-F238E27FC236}">
                <a16:creationId xmlns:a16="http://schemas.microsoft.com/office/drawing/2014/main" id="{958D72B7-A052-4C74-89FD-0C21236404C1}"/>
              </a:ext>
              <a:ext uri="{C183D7F6-B498-43B3-948B-1728B52AA6E4}">
                <adec:decorative xmlns:adec="http://schemas.microsoft.com/office/drawing/2017/decorative" val="1"/>
              </a:ext>
            </a:extLst>
          </p:cNvPr>
          <p:cNvSpPr/>
          <p:nvPr/>
        </p:nvSpPr>
        <p:spPr>
          <a:xfrm>
            <a:off x="8035661" y="1215021"/>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
        <p:nvSpPr>
          <p:cNvPr id="11" name="Tekstiruutu 10">
            <a:extLst>
              <a:ext uri="{FF2B5EF4-FFF2-40B4-BE49-F238E27FC236}">
                <a16:creationId xmlns:a16="http://schemas.microsoft.com/office/drawing/2014/main" id="{1F32573E-5365-4E08-8711-DEE8F21597AD}"/>
              </a:ext>
              <a:ext uri="{C183D7F6-B498-43B3-948B-1728B52AA6E4}">
                <adec:decorative xmlns:adec="http://schemas.microsoft.com/office/drawing/2017/decorative" val="1"/>
              </a:ext>
            </a:extLst>
          </p:cNvPr>
          <p:cNvSpPr txBox="1"/>
          <p:nvPr/>
        </p:nvSpPr>
        <p:spPr>
          <a:xfrm>
            <a:off x="1211412" y="1757017"/>
            <a:ext cx="5992092" cy="4784708"/>
          </a:xfrm>
          <a:prstGeom prst="rect">
            <a:avLst/>
          </a:prstGeom>
          <a:noFill/>
        </p:spPr>
        <p:txBody>
          <a:bodyPr wrap="square">
            <a:spAutoFit/>
          </a:bodyPr>
          <a:lstStyle/>
          <a:p>
            <a:pPr>
              <a:lnSpc>
                <a:spcPct val="107000"/>
              </a:lnSpc>
              <a:spcAft>
                <a:spcPts val="800"/>
              </a:spcAft>
            </a:pPr>
            <a:r>
              <a:rPr lang="fi-FI" sz="2800">
                <a:solidFill>
                  <a:srgbClr val="000000"/>
                </a:solidFill>
                <a:effectLst/>
                <a:latin typeface="Calibri" panose="020F0502020204030204" pitchFamily="34" charset="0"/>
                <a:ea typeface="Calibri" panose="020F0502020204030204" pitchFamily="34" charset="0"/>
                <a:cs typeface="Arial" panose="020B0604020202020204" pitchFamily="34" charset="0"/>
              </a:rPr>
              <a:t>Jos asiakkaan kortin voimassaoloaikaa on tarve jatkaa, ei tarvitse antaa uutta korttia, vaan jo jaetun kortin voimassaoloaikaa voi jatkaa suoraan Kaikukannassa. </a:t>
            </a:r>
          </a:p>
          <a:p>
            <a:pPr>
              <a:lnSpc>
                <a:spcPct val="107000"/>
              </a:lnSpc>
              <a:spcAft>
                <a:spcPts val="800"/>
              </a:spcAft>
            </a:pPr>
            <a:r>
              <a:rPr lang="fi-FI" sz="2800">
                <a:solidFill>
                  <a:srgbClr val="000000"/>
                </a:solidFill>
                <a:effectLst/>
                <a:latin typeface="Calibri" panose="020F0502020204030204" pitchFamily="34" charset="0"/>
                <a:ea typeface="Calibri" panose="020F0502020204030204" pitchFamily="34" charset="0"/>
                <a:cs typeface="Arial" panose="020B0604020202020204" pitchFamily="34" charset="0"/>
              </a:rPr>
              <a:t>Kortinjakaja voi myös päättää Kaikukortin voimassaolon tai merkitä kortin otetuksi pois käytöstä, minkä jälkeen kortti ei ole käytettävissä kulttuuripalveluiden piirissä. </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Kuva 6">
            <a:extLst>
              <a:ext uri="{FF2B5EF4-FFF2-40B4-BE49-F238E27FC236}">
                <a16:creationId xmlns:a16="http://schemas.microsoft.com/office/drawing/2014/main" id="{687778D3-FA4E-4A6D-9BA6-E44C60B6F3AB}"/>
              </a:ext>
            </a:extLst>
          </p:cNvPr>
          <p:cNvPicPr>
            <a:picLocks noChangeAspect="1"/>
          </p:cNvPicPr>
          <p:nvPr/>
        </p:nvPicPr>
        <p:blipFill>
          <a:blip r:embed="rId4"/>
          <a:stretch>
            <a:fillRect/>
          </a:stretch>
        </p:blipFill>
        <p:spPr>
          <a:xfrm rot="20140066">
            <a:off x="7192330" y="2431355"/>
            <a:ext cx="4459032" cy="333736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82232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7228B2-E344-44E1-86D7-C9955A2DE22F}"/>
              </a:ext>
              <a:ext uri="{C183D7F6-B498-43B3-948B-1728B52AA6E4}">
                <adec:decorative xmlns:adec="http://schemas.microsoft.com/office/drawing/2017/decorative" val="0"/>
              </a:ext>
            </a:extLst>
          </p:cNvPr>
          <p:cNvSpPr>
            <a:spLocks noGrp="1"/>
          </p:cNvSpPr>
          <p:nvPr>
            <p:ph type="title"/>
          </p:nvPr>
        </p:nvSpPr>
        <p:spPr>
          <a:xfrm>
            <a:off x="1097988" y="251850"/>
            <a:ext cx="11360800" cy="763600"/>
          </a:xfrm>
        </p:spPr>
        <p:txBody>
          <a:bodyPr/>
          <a:lstStyle/>
          <a:p>
            <a:pPr rtl="0" eaLnBrk="1" latinLnBrk="0" hangingPunct="1"/>
            <a:r>
              <a:rPr lang="sv-FI" sz="4000" b="1" kern="1200" err="1">
                <a:solidFill>
                  <a:srgbClr val="000000"/>
                </a:solidFill>
                <a:effectLst/>
                <a:latin typeface="Calibri Light" panose="020F0302020204030204" pitchFamily="34" charset="0"/>
                <a:ea typeface="Calibri" panose="020F0502020204030204" pitchFamily="34" charset="0"/>
                <a:cs typeface="Arial" panose="020B0604020202020204" pitchFamily="34" charset="0"/>
              </a:rPr>
              <a:t>Yhteisön</a:t>
            </a:r>
            <a:r>
              <a:rPr lang="sv-FI" sz="4000" b="1" kern="120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sv-FI" sz="4000" b="1" kern="1200" err="1">
                <a:solidFill>
                  <a:srgbClr val="000000"/>
                </a:solidFill>
                <a:effectLst/>
                <a:latin typeface="Calibri Light" panose="020F0302020204030204" pitchFamily="34" charset="0"/>
                <a:ea typeface="Calibri" panose="020F0502020204030204" pitchFamily="34" charset="0"/>
                <a:cs typeface="Arial" panose="020B0604020202020204" pitchFamily="34" charset="0"/>
              </a:rPr>
              <a:t>Kaikukortti</a:t>
            </a:r>
            <a:r>
              <a:rPr lang="sv-FI" sz="4000" b="1" kern="1200">
                <a:solidFill>
                  <a:srgbClr val="000000"/>
                </a:solidFill>
                <a:effectLst/>
                <a:latin typeface="Calibri Light" panose="020F0302020204030204" pitchFamily="34" charset="0"/>
                <a:ea typeface="Calibri" panose="020F0502020204030204" pitchFamily="34" charset="0"/>
                <a:cs typeface="Arial" panose="020B0604020202020204" pitchFamily="34" charset="0"/>
              </a:rPr>
              <a:t> ja </a:t>
            </a:r>
            <a:r>
              <a:rPr lang="sv-FI" sz="4000" b="1" kern="1200" err="1">
                <a:solidFill>
                  <a:srgbClr val="000000"/>
                </a:solidFill>
                <a:effectLst/>
                <a:latin typeface="Calibri Light" panose="020F0302020204030204" pitchFamily="34" charset="0"/>
                <a:ea typeface="Calibri" panose="020F0502020204030204" pitchFamily="34" charset="0"/>
                <a:cs typeface="Arial" panose="020B0604020202020204" pitchFamily="34" charset="0"/>
              </a:rPr>
              <a:t>pienryhmäkäynnit</a:t>
            </a:r>
            <a:r>
              <a:rPr lang="sv-FI" sz="4000" b="1" kern="120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fi-FI">
              <a:effectLst/>
            </a:endParaRPr>
          </a:p>
        </p:txBody>
      </p:sp>
      <p:pic>
        <p:nvPicPr>
          <p:cNvPr id="12" name="Kuva 11">
            <a:extLst>
              <a:ext uri="{FF2B5EF4-FFF2-40B4-BE49-F238E27FC236}">
                <a16:creationId xmlns:a16="http://schemas.microsoft.com/office/drawing/2014/main" id="{46114E43-4BAB-4505-B3C0-A9E6757BFF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60000">
            <a:off x="8005964" y="4080547"/>
            <a:ext cx="3979868" cy="1854324"/>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56AFBA1F-540C-4F30-89B9-BB05FC91F865}"/>
              </a:ext>
              <a:ext uri="{C183D7F6-B498-43B3-948B-1728B52AA6E4}">
                <adec:decorative xmlns:adec="http://schemas.microsoft.com/office/drawing/2017/decorative" val="1"/>
              </a:ext>
            </a:extLst>
          </p:cNvPr>
          <p:cNvSpPr txBox="1"/>
          <p:nvPr/>
        </p:nvSpPr>
        <p:spPr>
          <a:xfrm>
            <a:off x="1097988" y="993383"/>
            <a:ext cx="6707882" cy="658835"/>
          </a:xfrm>
          <a:prstGeom prst="rect">
            <a:avLst/>
          </a:prstGeom>
          <a:noFill/>
        </p:spPr>
        <p:txBody>
          <a:bodyPr wrap="square">
            <a:spAutoFit/>
          </a:bodyPr>
          <a:lstStyle/>
          <a:p>
            <a:pPr lvl="0">
              <a:lnSpc>
                <a:spcPct val="107000"/>
              </a:lnSpc>
              <a:spcBef>
                <a:spcPts val="1200"/>
              </a:spcBef>
              <a:buClr>
                <a:srgbClr val="FF0000"/>
              </a:buClr>
            </a:pPr>
            <a:r>
              <a:rPr lang="fi-FI" sz="3600" b="1" kern="0">
                <a:effectLst/>
                <a:latin typeface="Calibri" panose="020F0502020204030204" pitchFamily="34" charset="0"/>
                <a:ea typeface="SimSun" panose="02010600030101010101" pitchFamily="2" charset="-122"/>
                <a:cs typeface="Times New Roman" panose="02020603050405020304" pitchFamily="18" charset="0"/>
              </a:rPr>
              <a:t>Yhdessä osallistuminen</a:t>
            </a:r>
          </a:p>
        </p:txBody>
      </p:sp>
      <p:sp>
        <p:nvSpPr>
          <p:cNvPr id="9" name="Tekstiruutu 8">
            <a:extLst>
              <a:ext uri="{FF2B5EF4-FFF2-40B4-BE49-F238E27FC236}">
                <a16:creationId xmlns:a16="http://schemas.microsoft.com/office/drawing/2014/main" id="{2F782C4C-4787-43CA-96ED-610340466002}"/>
              </a:ext>
              <a:ext uri="{C183D7F6-B498-43B3-948B-1728B52AA6E4}">
                <adec:decorative xmlns:adec="http://schemas.microsoft.com/office/drawing/2017/decorative" val="1"/>
              </a:ext>
            </a:extLst>
          </p:cNvPr>
          <p:cNvSpPr txBox="1"/>
          <p:nvPr/>
        </p:nvSpPr>
        <p:spPr>
          <a:xfrm>
            <a:off x="1097988" y="1586460"/>
            <a:ext cx="8126954" cy="5196294"/>
          </a:xfrm>
          <a:prstGeom prst="rect">
            <a:avLst/>
          </a:prstGeom>
          <a:noFill/>
        </p:spPr>
        <p:txBody>
          <a:bodyPr wrap="square">
            <a:spAutoFit/>
          </a:bodyPr>
          <a:lstStyle/>
          <a:p>
            <a:pPr>
              <a:lnSpc>
                <a:spcPct val="107000"/>
              </a:lnSpc>
              <a:spcAft>
                <a:spcPts val="800"/>
              </a:spcAft>
            </a:pPr>
            <a:r>
              <a:rPr lang="fi-FI"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Pääsylippujen hinta ei aina ole ainoa osallistumisen este. Kaikukortin haltijoita kannattaa kannustaa eri tavoin kortin käyttöön, kulttuuri tekee (tutkitusti) hyvää!</a:t>
            </a:r>
          </a:p>
          <a:p>
            <a:pPr>
              <a:lnSpc>
                <a:spcPct val="107000"/>
              </a:lnSpc>
              <a:spcAft>
                <a:spcPts val="800"/>
              </a:spcAft>
            </a:pPr>
            <a:r>
              <a:rPr lang="fi-FI" sz="2200">
                <a:effectLst/>
                <a:latin typeface="Calibri" panose="020F0502020204030204" pitchFamily="34" charset="0"/>
                <a:ea typeface="Calibri" panose="020F0502020204030204" pitchFamily="34" charset="0"/>
                <a:cs typeface="Calibri" panose="020F0502020204030204" pitchFamily="34" charset="0"/>
              </a:rPr>
              <a:t>Jos mahdollista, Kaikukortin haltijoille kannattaa järjestää esimerkiksi erilaisia pienryhmäkäyntejä. Pienryhmä on esimerkiksi 2–5 henkilöä. </a:t>
            </a:r>
            <a:endParaRPr lang="fi-FI" sz="2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200">
                <a:effectLst/>
                <a:latin typeface="Calibri" panose="020F0502020204030204" pitchFamily="34" charset="0"/>
                <a:ea typeface="Calibri" panose="020F0502020204030204" pitchFamily="34" charset="0"/>
                <a:cs typeface="Calibri" panose="020F0502020204030204" pitchFamily="34" charset="0"/>
              </a:rPr>
              <a:t>Osallistuminen yhdessä tutun pienen ryhmän kanssa saattaa madaltaa osallistumisen kynnystä. ​</a:t>
            </a:r>
            <a:endParaRPr lang="fi-FI" sz="2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200">
                <a:effectLst/>
                <a:latin typeface="Calibri" panose="020F0502020204030204" pitchFamily="34" charset="0"/>
                <a:ea typeface="Calibri" panose="020F0502020204030204" pitchFamily="34" charset="0"/>
                <a:cs typeface="Calibri" panose="020F0502020204030204" pitchFamily="34" charset="0"/>
              </a:rPr>
              <a:t>Joillekin voi tuntua luontevimmalta osallistua kahdestaan työntekijän kanssa.​</a:t>
            </a:r>
            <a:endParaRPr lang="fi-FI" sz="2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200">
                <a:effectLst/>
                <a:latin typeface="Calibri" panose="020F0502020204030204" pitchFamily="34" charset="0"/>
                <a:ea typeface="Calibri" panose="020F0502020204030204" pitchFamily="34" charset="0"/>
                <a:cs typeface="Calibri" panose="020F0502020204030204" pitchFamily="34" charset="0"/>
              </a:rPr>
              <a:t>​</a:t>
            </a:r>
            <a:r>
              <a:rPr lang="fi-FI" sz="2200">
                <a:effectLst/>
                <a:latin typeface="Calibri" panose="020F0502020204030204" pitchFamily="34" charset="0"/>
                <a:ea typeface="Calibri" panose="020F0502020204030204" pitchFamily="34" charset="0"/>
              </a:rPr>
              <a:t>Pienryhmäkäyntejä varten sekä asiakkaan kanssa kahdestaan osallistumista varten yhteisöt voivat saada käyttöönsä </a:t>
            </a:r>
            <a:r>
              <a:rPr lang="fi-FI" sz="2200" b="1">
                <a:effectLst/>
                <a:latin typeface="Calibri" panose="020F0502020204030204" pitchFamily="34" charset="0"/>
                <a:ea typeface="Calibri" panose="020F0502020204030204" pitchFamily="34" charset="0"/>
              </a:rPr>
              <a:t>yhteisön Kaikukortteja</a:t>
            </a:r>
            <a:r>
              <a:rPr lang="fi-FI" sz="2200">
                <a:effectLst/>
                <a:latin typeface="Calibri" panose="020F0502020204030204" pitchFamily="34" charset="0"/>
                <a:ea typeface="Calibri" panose="020F0502020204030204" pitchFamily="34" charset="0"/>
              </a:rPr>
              <a:t>. Yhteisön Kaikukortin tavoitteena on tukea Kaikukortin haltijoiden osallistumista ja osallisuutta.</a:t>
            </a:r>
            <a:endParaRPr lang="fi-FI" sz="2200"/>
          </a:p>
        </p:txBody>
      </p:sp>
      <p:sp>
        <p:nvSpPr>
          <p:cNvPr id="8" name="Vuokaaviosymboli: Liitin 7">
            <a:extLst>
              <a:ext uri="{FF2B5EF4-FFF2-40B4-BE49-F238E27FC236}">
                <a16:creationId xmlns:a16="http://schemas.microsoft.com/office/drawing/2014/main" id="{6BF74270-2153-4834-A9B0-B50491942F1C}"/>
              </a:ext>
              <a:ext uri="{C183D7F6-B498-43B3-948B-1728B52AA6E4}">
                <adec:decorative xmlns:adec="http://schemas.microsoft.com/office/drawing/2017/decorative" val="1"/>
              </a:ext>
            </a:extLst>
          </p:cNvPr>
          <p:cNvSpPr/>
          <p:nvPr/>
        </p:nvSpPr>
        <p:spPr>
          <a:xfrm>
            <a:off x="10570517" y="508853"/>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392793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B3849-124A-4709-981B-CE7EA705AE64}"/>
              </a:ext>
            </a:extLst>
          </p:cNvPr>
          <p:cNvSpPr>
            <a:spLocks noGrp="1"/>
          </p:cNvSpPr>
          <p:nvPr>
            <p:ph type="title"/>
          </p:nvPr>
        </p:nvSpPr>
        <p:spPr>
          <a:xfrm>
            <a:off x="831200" y="402299"/>
            <a:ext cx="11360800" cy="763600"/>
          </a:xfrm>
        </p:spPr>
        <p:txBody>
          <a:bodyPr/>
          <a:lstStyle/>
          <a:p>
            <a:pPr rtl="0" eaLnBrk="1" latinLnBrk="0" hangingPunct="1"/>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Mikä on yhteisön Kaikukortti? 1/2   </a:t>
            </a:r>
            <a:r>
              <a:rPr lang="sv-FI" sz="1800" kern="120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iruutu 12">
            <a:extLst>
              <a:ext uri="{FF2B5EF4-FFF2-40B4-BE49-F238E27FC236}">
                <a16:creationId xmlns:a16="http://schemas.microsoft.com/office/drawing/2014/main" id="{18B4D404-5929-4468-B51C-39E73B96BFE9}"/>
              </a:ext>
              <a:ext uri="{C183D7F6-B498-43B3-948B-1728B52AA6E4}">
                <adec:decorative xmlns:adec="http://schemas.microsoft.com/office/drawing/2017/decorative" val="1"/>
              </a:ext>
            </a:extLst>
          </p:cNvPr>
          <p:cNvSpPr txBox="1"/>
          <p:nvPr/>
        </p:nvSpPr>
        <p:spPr>
          <a:xfrm>
            <a:off x="831200" y="1039823"/>
            <a:ext cx="6727068" cy="6003310"/>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2500">
                <a:solidFill>
                  <a:srgbClr val="000000"/>
                </a:solidFill>
                <a:effectLst/>
                <a:latin typeface="Calibri" panose="020F0502020204030204" pitchFamily="34" charset="0"/>
                <a:ea typeface="Calibri" panose="020F0502020204030204" pitchFamily="34" charset="0"/>
                <a:cs typeface="Calibri" panose="020F0502020204030204" pitchFamily="34" charset="0"/>
              </a:rPr>
              <a:t>Yhteisön Kaikukortti on kortti, jolla Kaikukorttia jakavan paikan työntekijä voi hankkia </a:t>
            </a:r>
            <a:r>
              <a:rPr lang="fi-FI" sz="2500" i="1">
                <a:solidFill>
                  <a:srgbClr val="000000"/>
                </a:solidFill>
                <a:effectLst/>
                <a:latin typeface="Calibri" panose="020F0502020204030204" pitchFamily="34" charset="0"/>
                <a:ea typeface="Calibri" panose="020F0502020204030204" pitchFamily="34" charset="0"/>
                <a:cs typeface="Calibri" panose="020F0502020204030204" pitchFamily="34" charset="0"/>
              </a:rPr>
              <a:t>itselleen (ja alle 16-vuotiaille asiakkailleen) </a:t>
            </a:r>
            <a:r>
              <a:rPr lang="fi-FI" sz="25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maksuttoman pääsylipun</a:t>
            </a:r>
            <a:r>
              <a:rPr lang="fi-FI" sz="2500">
                <a:solidFill>
                  <a:srgbClr val="000000"/>
                </a:solidFill>
                <a:effectLst/>
                <a:latin typeface="Calibri" panose="020F0502020204030204" pitchFamily="34" charset="0"/>
                <a:ea typeface="Calibri" panose="020F0502020204030204" pitchFamily="34" charset="0"/>
                <a:cs typeface="Calibri" panose="020F0502020204030204" pitchFamily="34" charset="0"/>
              </a:rPr>
              <a:t> silloin, kun hän järjestää omille asiakkailleen pienryhmäkäynnin tai osallistuu kahdestaan oman asiakkaansa kanssa </a:t>
            </a:r>
            <a:r>
              <a:rPr lang="fi-FI" sz="2500">
                <a:effectLst/>
                <a:latin typeface="Calibri" panose="020F0502020204030204" pitchFamily="34" charset="0"/>
                <a:ea typeface="Calibri" panose="020F0502020204030204" pitchFamily="34" charset="0"/>
                <a:cs typeface="Calibri" panose="020F0502020204030204" pitchFamily="34" charset="0"/>
              </a:rPr>
              <a:t>kulttuuritoimintaan, joka kuuluu valtakunnalliseen Kaikukortti-verkostoon.</a:t>
            </a:r>
          </a:p>
          <a:p>
            <a:pPr marL="342900" lvl="0" indent="-342900">
              <a:lnSpc>
                <a:spcPct val="107000"/>
              </a:lnSpc>
              <a:spcAft>
                <a:spcPts val="800"/>
              </a:spcAft>
              <a:buFont typeface="Symbol" panose="05050102010706020507" pitchFamily="18" charset="2"/>
              <a:buChar char=""/>
            </a:pPr>
            <a:r>
              <a:rPr lang="fi-FI" sz="2500">
                <a:latin typeface="Calibri" panose="020F0502020204030204" pitchFamily="34" charset="0"/>
                <a:ea typeface="Calibri" panose="020F0502020204030204" pitchFamily="34" charset="0"/>
                <a:cs typeface="Calibri" panose="020F0502020204030204" pitchFamily="34" charset="0"/>
              </a:rPr>
              <a:t>Myös </a:t>
            </a:r>
            <a:r>
              <a:rPr lang="fi-FI" sz="2500">
                <a:effectLst/>
                <a:latin typeface="Calibri" panose="020F0502020204030204" pitchFamily="34" charset="0"/>
                <a:ea typeface="Calibri" panose="020F0502020204030204" pitchFamily="34" charset="0"/>
                <a:cs typeface="Arial" panose="020B0604020202020204" pitchFamily="34" charset="0"/>
              </a:rPr>
              <a:t>Kaikukorttia jakavan paikan edustaja, esimerkiksi vapaaehtoinen tai opiskelija, voi käyttää yhteisön Kaikukorttia. </a:t>
            </a:r>
          </a:p>
          <a:p>
            <a:pPr marL="342900" lvl="0" indent="-342900">
              <a:lnSpc>
                <a:spcPct val="107000"/>
              </a:lnSpc>
              <a:spcAft>
                <a:spcPts val="800"/>
              </a:spcAft>
              <a:buFont typeface="Symbol" panose="05050102010706020507" pitchFamily="18" charset="2"/>
              <a:buChar char=""/>
            </a:pPr>
            <a:r>
              <a:rPr lang="fi-FI" sz="2500">
                <a:effectLst/>
                <a:latin typeface="Calibri" panose="020F0502020204030204" pitchFamily="34" charset="0"/>
                <a:ea typeface="Calibri" panose="020F0502020204030204" pitchFamily="34" charset="0"/>
                <a:cs typeface="Calibri" panose="020F0502020204030204" pitchFamily="34" charset="0"/>
              </a:rPr>
              <a:t>Kortti on organisaatiokohtainen.</a:t>
            </a:r>
            <a:endParaRPr lang="fi-FI"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endParaRPr lang="fi-FI" sz="160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Kuva 13">
            <a:extLst>
              <a:ext uri="{FF2B5EF4-FFF2-40B4-BE49-F238E27FC236}">
                <a16:creationId xmlns:a16="http://schemas.microsoft.com/office/drawing/2014/main" id="{D80DA0DC-6B12-4454-AB44-0656B473F2A3}"/>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096575" y="1771094"/>
            <a:ext cx="3941704" cy="2794580"/>
          </a:xfrm>
          <a:prstGeom prst="rect">
            <a:avLst/>
          </a:prstGeom>
          <a:effectLst>
            <a:outerShdw blurRad="50800" dist="38100" dir="5400000" algn="t" rotWithShape="0">
              <a:prstClr val="black">
                <a:alpha val="40000"/>
              </a:prstClr>
            </a:outerShdw>
          </a:effectLst>
        </p:spPr>
      </p:pic>
      <p:sp>
        <p:nvSpPr>
          <p:cNvPr id="6" name="Vuokaaviosymboli: Liitin 5">
            <a:extLst>
              <a:ext uri="{FF2B5EF4-FFF2-40B4-BE49-F238E27FC236}">
                <a16:creationId xmlns:a16="http://schemas.microsoft.com/office/drawing/2014/main" id="{91DE0196-155A-4A12-8138-3342815E1091}"/>
              </a:ext>
              <a:ext uri="{C183D7F6-B498-43B3-948B-1728B52AA6E4}">
                <adec:decorative xmlns:adec="http://schemas.microsoft.com/office/drawing/2017/decorative" val="1"/>
              </a:ext>
            </a:extLst>
          </p:cNvPr>
          <p:cNvSpPr/>
          <p:nvPr/>
        </p:nvSpPr>
        <p:spPr>
          <a:xfrm>
            <a:off x="10628390" y="274020"/>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1869539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91B536-9800-4510-BF64-A09DF54E6F04}"/>
              </a:ext>
            </a:extLst>
          </p:cNvPr>
          <p:cNvSpPr>
            <a:spLocks noGrp="1"/>
          </p:cNvSpPr>
          <p:nvPr>
            <p:ph type="title"/>
          </p:nvPr>
        </p:nvSpPr>
        <p:spPr>
          <a:xfrm>
            <a:off x="997794" y="231144"/>
            <a:ext cx="11360800" cy="763600"/>
          </a:xfrm>
        </p:spPr>
        <p:txBody>
          <a:bodyPr/>
          <a:lstStyle/>
          <a:p>
            <a:pPr rtl="0" eaLnBrk="1" latinLnBrk="0" hangingPunct="1"/>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Mikä on yhteisön Kaikukortti? 2/2 </a:t>
            </a:r>
            <a:r>
              <a:rPr lang="sv-FI" sz="1800" kern="120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ruutu 8">
            <a:extLst>
              <a:ext uri="{FF2B5EF4-FFF2-40B4-BE49-F238E27FC236}">
                <a16:creationId xmlns:a16="http://schemas.microsoft.com/office/drawing/2014/main" id="{40CD49BC-E7BC-4C88-836A-B2C5CF8DECDC}"/>
              </a:ext>
              <a:ext uri="{C183D7F6-B498-43B3-948B-1728B52AA6E4}">
                <adec:decorative xmlns:adec="http://schemas.microsoft.com/office/drawing/2017/decorative" val="1"/>
              </a:ext>
            </a:extLst>
          </p:cNvPr>
          <p:cNvSpPr txBox="1"/>
          <p:nvPr/>
        </p:nvSpPr>
        <p:spPr>
          <a:xfrm>
            <a:off x="1101703" y="3283000"/>
            <a:ext cx="9433406" cy="3275384"/>
          </a:xfrm>
          <a:prstGeom prst="rect">
            <a:avLst/>
          </a:prstGeom>
          <a:noFill/>
        </p:spPr>
        <p:txBody>
          <a:bodyPr wrap="square" lIns="91440" tIns="45720" rIns="91440" bIns="45720" anchor="t">
            <a:spAutoFit/>
          </a:bodyPr>
          <a:lstStyle/>
          <a:p>
            <a:pPr marL="342900" indent="-342900">
              <a:lnSpc>
                <a:spcPct val="107000"/>
              </a:lnSpc>
              <a:spcAft>
                <a:spcPts val="800"/>
              </a:spcAft>
              <a:buFont typeface="Symbol" panose="05050102010706020507" pitchFamily="18" charset="2"/>
              <a:buChar char=""/>
            </a:pPr>
            <a:r>
              <a:rPr lang="fi-FI" sz="2600" dirty="0">
                <a:latin typeface="Calibri"/>
                <a:cs typeface="Calibri"/>
              </a:rPr>
              <a:t>Yhteisön korttia käyttävä organisaatio rekisteröi korttinsa Kaikukantaan, muuten kortti ei toimi kulttuurikohteessa. Kortin voimassaoloajan voi päättää organisaatiokohtaisesti. </a:t>
            </a:r>
          </a:p>
          <a:p>
            <a:pPr marL="342900" indent="-342900">
              <a:lnSpc>
                <a:spcPct val="107000"/>
              </a:lnSpc>
              <a:spcAft>
                <a:spcPts val="800"/>
              </a:spcAft>
              <a:buFont typeface="Symbol" panose="05050102010706020507" pitchFamily="18" charset="2"/>
              <a:buChar char=""/>
            </a:pPr>
            <a:r>
              <a:rPr lang="fi-FI" sz="2600" dirty="0">
                <a:latin typeface="Calibri"/>
                <a:cs typeface="Calibri"/>
              </a:rPr>
              <a:t>Ryhmän jokaisella jäsenellä pitää olla oma Kaikukortti mukana kulttuurikohteessa. </a:t>
            </a:r>
          </a:p>
          <a:p>
            <a:pPr marL="342900" lvl="0" indent="-342900">
              <a:lnSpc>
                <a:spcPct val="107000"/>
              </a:lnSpc>
              <a:spcAft>
                <a:spcPts val="800"/>
              </a:spcAft>
              <a:buFont typeface="Symbol" panose="05050102010706020507" pitchFamily="18" charset="2"/>
              <a:buChar char=""/>
            </a:pPr>
            <a:r>
              <a:rPr lang="fi-FI" sz="2600" dirty="0">
                <a:latin typeface="Calibri"/>
                <a:cs typeface="Calibri"/>
              </a:rPr>
              <a:t>Huom. Yhteisön Kaikukorttia ei voi käyttää kurssipaikkojen hankintaan.</a:t>
            </a:r>
          </a:p>
        </p:txBody>
      </p:sp>
      <p:pic>
        <p:nvPicPr>
          <p:cNvPr id="7" name="Kuva 6">
            <a:extLst>
              <a:ext uri="{FF2B5EF4-FFF2-40B4-BE49-F238E27FC236}">
                <a16:creationId xmlns:a16="http://schemas.microsoft.com/office/drawing/2014/main" id="{DC82415B-F3AE-4C6A-A9D5-889AED6C23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8367840" y="442514"/>
            <a:ext cx="3577945" cy="2663679"/>
          </a:xfrm>
          <a:prstGeom prst="rect">
            <a:avLst/>
          </a:prstGeom>
        </p:spPr>
      </p:pic>
      <p:sp>
        <p:nvSpPr>
          <p:cNvPr id="6" name="Vuokaaviosymboli: Liitin 5">
            <a:extLst>
              <a:ext uri="{FF2B5EF4-FFF2-40B4-BE49-F238E27FC236}">
                <a16:creationId xmlns:a16="http://schemas.microsoft.com/office/drawing/2014/main" id="{59740232-978A-4118-8864-337C4C9D24C5}"/>
              </a:ext>
              <a:ext uri="{C183D7F6-B498-43B3-948B-1728B52AA6E4}">
                <adec:decorative xmlns:adec="http://schemas.microsoft.com/office/drawing/2017/decorative" val="1"/>
              </a:ext>
            </a:extLst>
          </p:cNvPr>
          <p:cNvSpPr/>
          <p:nvPr/>
        </p:nvSpPr>
        <p:spPr>
          <a:xfrm>
            <a:off x="10318993" y="4623115"/>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
        <p:nvSpPr>
          <p:cNvPr id="3" name="Tekstiruutu 2">
            <a:extLst>
              <a:ext uri="{FF2B5EF4-FFF2-40B4-BE49-F238E27FC236}">
                <a16:creationId xmlns:a16="http://schemas.microsoft.com/office/drawing/2014/main" id="{10A08279-F890-54E5-E13D-F3980B5EA16A}"/>
              </a:ext>
              <a:ext uri="{C183D7F6-B498-43B3-948B-1728B52AA6E4}">
                <adec:decorative xmlns:adec="http://schemas.microsoft.com/office/drawing/2017/decorative" val="1"/>
              </a:ext>
            </a:extLst>
          </p:cNvPr>
          <p:cNvSpPr txBox="1"/>
          <p:nvPr/>
        </p:nvSpPr>
        <p:spPr>
          <a:xfrm>
            <a:off x="1101703" y="875773"/>
            <a:ext cx="8117225" cy="2316532"/>
          </a:xfrm>
          <a:prstGeom prst="rect">
            <a:avLst/>
          </a:prstGeom>
          <a:noFill/>
        </p:spPr>
        <p:txBody>
          <a:bodyPr wrap="square" lIns="91440" tIns="45720" rIns="91440" bIns="45720" anchor="t">
            <a:spAutoFit/>
          </a:bodyPr>
          <a:lstStyle/>
          <a:p>
            <a:pPr marL="342900" indent="-342900">
              <a:lnSpc>
                <a:spcPct val="107000"/>
              </a:lnSpc>
              <a:spcAft>
                <a:spcPts val="800"/>
              </a:spcAft>
              <a:buFont typeface="Symbol" panose="05050102010706020507" pitchFamily="18" charset="2"/>
              <a:buChar char=""/>
            </a:pPr>
            <a:r>
              <a:rPr lang="fi-FI" sz="2600" dirty="0">
                <a:effectLst/>
                <a:latin typeface="Calibri"/>
                <a:ea typeface="Calibri" panose="020F0502020204030204" pitchFamily="34" charset="0"/>
                <a:cs typeface="Calibri"/>
              </a:rPr>
              <a:t>Organisaation nimi kirjoitetaan sisäsivulle.</a:t>
            </a:r>
            <a:br>
              <a:rPr lang="fi-FI" sz="2600" dirty="0">
                <a:effectLst/>
                <a:latin typeface="Calibri" panose="020F0502020204030204" pitchFamily="34" charset="0"/>
                <a:ea typeface="Calibri" panose="020F0502020204030204" pitchFamily="34" charset="0"/>
                <a:cs typeface="Calibri" panose="020F0502020204030204" pitchFamily="34" charset="0"/>
              </a:rPr>
            </a:br>
            <a:r>
              <a:rPr lang="fi-FI" sz="2600" dirty="0">
                <a:effectLst/>
                <a:latin typeface="Calibri"/>
                <a:ea typeface="Calibri" panose="020F0502020204030204" pitchFamily="34" charset="0"/>
                <a:cs typeface="Calibri"/>
              </a:rPr>
              <a:t>Työntekijän nimeä ei kirjoiteta korttiin.</a:t>
            </a:r>
            <a:r>
              <a:rPr lang="fi-FI" sz="2600" dirty="0">
                <a:latin typeface="Calibri"/>
                <a:ea typeface="Calibri" panose="020F0502020204030204" pitchFamily="34" charset="0"/>
                <a:cs typeface="Calibri"/>
              </a:rPr>
              <a:t> </a:t>
            </a:r>
            <a:endParaRPr lang="fi-FI" sz="26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fi-FI" sz="2600" dirty="0">
                <a:effectLst/>
                <a:latin typeface="Calibri"/>
                <a:ea typeface="Calibri" panose="020F0502020204030204" pitchFamily="34" charset="0"/>
                <a:cs typeface="Arial"/>
              </a:rPr>
              <a:t>Kortissa on yksilöllinen kirjaimista ja numeroista koostuva tunnus sekä sama tunnus QR-koodin ja </a:t>
            </a:r>
            <a:r>
              <a:rPr lang="fi-FI" sz="2600" dirty="0">
                <a:latin typeface="Calibri"/>
                <a:ea typeface="Calibri" panose="020F0502020204030204" pitchFamily="34" charset="0"/>
                <a:cs typeface="Arial"/>
              </a:rPr>
              <a:t>viivakoodin muodossa.</a:t>
            </a:r>
            <a:endParaRPr lang="fi-FI" sz="2600" b="1" dirty="0">
              <a:effectLst/>
              <a:latin typeface="Calibri"/>
              <a:ea typeface="Calibri" panose="020F0502020204030204" pitchFamily="34" charset="0"/>
              <a:cs typeface="Arial"/>
            </a:endParaRPr>
          </a:p>
        </p:txBody>
      </p:sp>
    </p:spTree>
    <p:extLst>
      <p:ext uri="{BB962C8B-B14F-4D97-AF65-F5344CB8AC3E}">
        <p14:creationId xmlns:p14="http://schemas.microsoft.com/office/powerpoint/2010/main" val="2806330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1BC0FB-D658-40D3-87BE-BC4E36EC8F55}"/>
              </a:ext>
              <a:ext uri="{C183D7F6-B498-43B3-948B-1728B52AA6E4}">
                <adec:decorative xmlns:adec="http://schemas.microsoft.com/office/drawing/2017/decorative" val="0"/>
              </a:ext>
            </a:extLst>
          </p:cNvPr>
          <p:cNvSpPr>
            <a:spLocks noGrp="1"/>
          </p:cNvSpPr>
          <p:nvPr>
            <p:ph type="title"/>
          </p:nvPr>
        </p:nvSpPr>
        <p:spPr>
          <a:xfrm>
            <a:off x="1225356" y="318024"/>
            <a:ext cx="7606128" cy="1232984"/>
          </a:xfrm>
        </p:spPr>
        <p:txBody>
          <a:bodyPr>
            <a:normAutofit fontScale="90000"/>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Muuta huomioitavaa kortinjakajatahoissa</a:t>
            </a:r>
            <a:endParaRPr lang="fi-FI">
              <a:effectLst/>
            </a:endParaRPr>
          </a:p>
        </p:txBody>
      </p:sp>
      <p:pic>
        <p:nvPicPr>
          <p:cNvPr id="7" name="Kuva 6">
            <a:extLst>
              <a:ext uri="{FF2B5EF4-FFF2-40B4-BE49-F238E27FC236}">
                <a16:creationId xmlns:a16="http://schemas.microsoft.com/office/drawing/2014/main" id="{288F11BF-11CE-4489-9428-43897BF463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00858">
            <a:off x="7474198" y="3787238"/>
            <a:ext cx="5687568" cy="1374648"/>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iruutu 11">
            <a:extLst>
              <a:ext uri="{FF2B5EF4-FFF2-40B4-BE49-F238E27FC236}">
                <a16:creationId xmlns:a16="http://schemas.microsoft.com/office/drawing/2014/main" id="{E1E55226-81E3-4881-86FA-428943029F70}"/>
              </a:ext>
              <a:ext uri="{C183D7F6-B498-43B3-948B-1728B52AA6E4}">
                <adec:decorative xmlns:adec="http://schemas.microsoft.com/office/drawing/2017/decorative" val="1"/>
              </a:ext>
            </a:extLst>
          </p:cNvPr>
          <p:cNvSpPr txBox="1"/>
          <p:nvPr/>
        </p:nvSpPr>
        <p:spPr>
          <a:xfrm>
            <a:off x="1225356" y="1551008"/>
            <a:ext cx="8404781" cy="412484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3000">
                <a:effectLst/>
                <a:latin typeface="Calibri" panose="020F0502020204030204" pitchFamily="34" charset="0"/>
                <a:ea typeface="Calibri" panose="020F0502020204030204" pitchFamily="34" charset="0"/>
                <a:cs typeface="Calibri" panose="020F0502020204030204" pitchFamily="34" charset="0"/>
              </a:rPr>
              <a:t>Tavoitteena on, että Kaikukortti-verkostojen kortinjakajatahot hyödyntäisivät pienryhmäkäynteihin työpaikkansa mahdollisia autoja.</a:t>
            </a:r>
            <a:r>
              <a:rPr lang="fi-FI" sz="3000" b="1">
                <a:effectLst/>
                <a:latin typeface="Calibri" panose="020F0502020204030204" pitchFamily="34" charset="0"/>
                <a:ea typeface="Calibri" panose="020F0502020204030204" pitchFamily="34" charset="0"/>
                <a:cs typeface="Calibri" panose="020F0502020204030204" pitchFamily="34" charset="0"/>
              </a:rPr>
              <a:t> </a:t>
            </a:r>
            <a:endParaRPr lang="fi-FI" sz="30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3000">
                <a:effectLst/>
                <a:latin typeface="Calibri" panose="020F0502020204030204" pitchFamily="34" charset="0"/>
                <a:ea typeface="Calibri" panose="020F0502020204030204" pitchFamily="34" charset="0"/>
                <a:cs typeface="Calibri" panose="020F0502020204030204" pitchFamily="34" charset="0"/>
              </a:rPr>
              <a:t>Kaikukortti-työskentely pyritään kirjaamaan asiakkaan mahdolliseen kirjalliseen suunnitelmaan, sillä asiakkaan kuljettaminen työn puolesta saattaa edellyttää tätä.</a:t>
            </a:r>
            <a:endParaRPr lang="fi-FI" sz="300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Shape 313">
            <a:extLst>
              <a:ext uri="{FF2B5EF4-FFF2-40B4-BE49-F238E27FC236}">
                <a16:creationId xmlns:a16="http://schemas.microsoft.com/office/drawing/2014/main" id="{EFF2376F-65D5-4980-A32D-1E9E379C17FB}"/>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Vuokaaviosymboli: Liitin 7">
            <a:extLst>
              <a:ext uri="{FF2B5EF4-FFF2-40B4-BE49-F238E27FC236}">
                <a16:creationId xmlns:a16="http://schemas.microsoft.com/office/drawing/2014/main" id="{4CF79218-263C-401B-BE30-608A933196F9}"/>
              </a:ext>
              <a:ext uri="{C183D7F6-B498-43B3-948B-1728B52AA6E4}">
                <adec:decorative xmlns:adec="http://schemas.microsoft.com/office/drawing/2017/decorative" val="1"/>
              </a:ext>
            </a:extLst>
          </p:cNvPr>
          <p:cNvSpPr/>
          <p:nvPr/>
        </p:nvSpPr>
        <p:spPr>
          <a:xfrm>
            <a:off x="10058568" y="1275231"/>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1763122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3B5E15-69F1-44CE-9D74-4CDF71BCED96}"/>
              </a:ext>
              <a:ext uri="{C183D7F6-B498-43B3-948B-1728B52AA6E4}">
                <adec:decorative xmlns:adec="http://schemas.microsoft.com/office/drawing/2017/decorative" val="1"/>
              </a:ext>
            </a:extLst>
          </p:cNvPr>
          <p:cNvSpPr>
            <a:spLocks noGrp="1"/>
          </p:cNvSpPr>
          <p:nvPr>
            <p:ph type="title"/>
          </p:nvPr>
        </p:nvSpPr>
        <p:spPr>
          <a:xfrm>
            <a:off x="1329562" y="184506"/>
            <a:ext cx="8196403" cy="658835"/>
          </a:xfrm>
        </p:spPr>
        <p:txBody>
          <a:bodyPr>
            <a:normAutofit fontScale="90000"/>
          </a:bodyPr>
          <a:lstStyle/>
          <a:p>
            <a:pPr rtl="0" eaLnBrk="1" latinLnBrk="0" hangingPunct="1"/>
            <a:r>
              <a:rPr lang="sv-FI" sz="40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Mikä</a:t>
            </a:r>
            <a:r>
              <a:rPr lang="sv-FI" sz="40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a:t>
            </a:r>
            <a:r>
              <a:rPr lang="sv-FI" sz="40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tarjonta</a:t>
            </a:r>
            <a:r>
              <a:rPr lang="sv-FI" sz="40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on </a:t>
            </a:r>
            <a:r>
              <a:rPr lang="sv-FI" sz="40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Kaikukortin</a:t>
            </a:r>
            <a:r>
              <a:rPr lang="sv-FI" sz="40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a:t>
            </a:r>
            <a:r>
              <a:rPr lang="sv-FI" sz="40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piirissä</a:t>
            </a:r>
            <a:r>
              <a:rPr lang="sv-FI" sz="40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a:t>
            </a:r>
            <a:endParaRPr lang="fi-FI">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56AFBA1F-540C-4F30-89B9-BB05FC91F865}"/>
              </a:ext>
              <a:ext uri="{C183D7F6-B498-43B3-948B-1728B52AA6E4}">
                <adec:decorative xmlns:adec="http://schemas.microsoft.com/office/drawing/2017/decorative" val="1"/>
              </a:ext>
            </a:extLst>
          </p:cNvPr>
          <p:cNvSpPr txBox="1"/>
          <p:nvPr/>
        </p:nvSpPr>
        <p:spPr>
          <a:xfrm>
            <a:off x="1329562" y="1063848"/>
            <a:ext cx="6707882" cy="658835"/>
          </a:xfrm>
          <a:prstGeom prst="rect">
            <a:avLst/>
          </a:prstGeom>
          <a:noFill/>
        </p:spPr>
        <p:txBody>
          <a:bodyPr wrap="square">
            <a:spAutoFit/>
          </a:bodyPr>
          <a:lstStyle/>
          <a:p>
            <a:pPr lvl="0">
              <a:lnSpc>
                <a:spcPct val="107000"/>
              </a:lnSpc>
              <a:spcBef>
                <a:spcPts val="1200"/>
              </a:spcBef>
              <a:buClr>
                <a:srgbClr val="FF0000"/>
              </a:buClr>
            </a:pPr>
            <a:r>
              <a:rPr lang="fi-FI" sz="3600" b="1" kern="0">
                <a:effectLst/>
                <a:latin typeface="Calibri" panose="020F0502020204030204" pitchFamily="34" charset="0"/>
                <a:ea typeface="SimSun" panose="02010600030101010101" pitchFamily="2" charset="-122"/>
                <a:cs typeface="Times New Roman" panose="02020603050405020304" pitchFamily="18" charset="0"/>
              </a:rPr>
              <a:t>Yhdenvertaisuus osallistumisessa</a:t>
            </a:r>
          </a:p>
        </p:txBody>
      </p:sp>
      <p:sp>
        <p:nvSpPr>
          <p:cNvPr id="8" name="Tekstiruutu 7">
            <a:extLst>
              <a:ext uri="{FF2B5EF4-FFF2-40B4-BE49-F238E27FC236}">
                <a16:creationId xmlns:a16="http://schemas.microsoft.com/office/drawing/2014/main" id="{F96FD74E-C9EA-40DF-BF39-07C2EDF09A61}"/>
              </a:ext>
              <a:ext uri="{C183D7F6-B498-43B3-948B-1728B52AA6E4}">
                <adec:decorative xmlns:adec="http://schemas.microsoft.com/office/drawing/2017/decorative" val="1"/>
              </a:ext>
            </a:extLst>
          </p:cNvPr>
          <p:cNvSpPr txBox="1"/>
          <p:nvPr/>
        </p:nvSpPr>
        <p:spPr>
          <a:xfrm>
            <a:off x="1329562" y="2141316"/>
            <a:ext cx="7872310" cy="4426276"/>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Calibri" panose="020F0502020204030204" pitchFamily="34" charset="0"/>
              </a:rPr>
              <a:t>Kaikukortti-toiminnan perusarvona on yhdenvertaiset osallistumismahdollisuudet.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Calibri" panose="020F0502020204030204" pitchFamily="34" charset="0"/>
              </a:rPr>
              <a:t>Kaikukortin piirissä tulee olla koko kulttuuritoimijan oma tarjonta, johon myös muilla alennusryhmillä on pääsy.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Calibri" panose="020F0502020204030204" pitchFamily="34" charset="0"/>
              </a:rPr>
              <a:t>Kaikukortilla voi hankkia maksuttomia pääsylippuja ja kurssipaikkoja kaikkiin niihin kulttuuripalveluihin, jotka kuuluvat valtakunnalliseen Kaikukortti-verkostoon. </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sp>
        <p:nvSpPr>
          <p:cNvPr id="7" name="Vuokaaviosymboli: Liitin 6">
            <a:extLst>
              <a:ext uri="{FF2B5EF4-FFF2-40B4-BE49-F238E27FC236}">
                <a16:creationId xmlns:a16="http://schemas.microsoft.com/office/drawing/2014/main" id="{39E88B7F-9E71-4841-9FCC-AE9FF05D6654}"/>
              </a:ext>
              <a:ext uri="{C183D7F6-B498-43B3-948B-1728B52AA6E4}">
                <adec:decorative xmlns:adec="http://schemas.microsoft.com/office/drawing/2017/decorative" val="1"/>
              </a:ext>
            </a:extLst>
          </p:cNvPr>
          <p:cNvSpPr/>
          <p:nvPr/>
        </p:nvSpPr>
        <p:spPr>
          <a:xfrm>
            <a:off x="8934420" y="290408"/>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2018951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4BFE7-A02B-475D-8763-E6694FEF5C87}"/>
              </a:ext>
            </a:extLst>
          </p:cNvPr>
          <p:cNvSpPr>
            <a:spLocks noGrp="1"/>
          </p:cNvSpPr>
          <p:nvPr>
            <p:ph type="title"/>
          </p:nvPr>
        </p:nvSpPr>
        <p:spPr>
          <a:xfrm>
            <a:off x="1070693" y="355459"/>
            <a:ext cx="5677348" cy="806342"/>
          </a:xfrm>
        </p:spPr>
        <p:txBody>
          <a:bodyPr/>
          <a:lstStyle/>
          <a:p>
            <a:pPr rtl="0" eaLnBrk="1" latinLnBrk="0" hangingPunct="1"/>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Mahdollisuus rajauksiin </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56AFBA1F-540C-4F30-89B9-BB05FC91F865}"/>
              </a:ext>
              <a:ext uri="{C183D7F6-B498-43B3-948B-1728B52AA6E4}">
                <adec:decorative xmlns:adec="http://schemas.microsoft.com/office/drawing/2017/decorative" val="1"/>
              </a:ext>
            </a:extLst>
          </p:cNvPr>
          <p:cNvSpPr txBox="1"/>
          <p:nvPr/>
        </p:nvSpPr>
        <p:spPr>
          <a:xfrm>
            <a:off x="1206305" y="1161801"/>
            <a:ext cx="8216349" cy="595932"/>
          </a:xfrm>
          <a:prstGeom prst="rect">
            <a:avLst/>
          </a:prstGeom>
          <a:noFill/>
        </p:spPr>
        <p:txBody>
          <a:bodyPr wrap="square">
            <a:spAutoFit/>
          </a:bodyPr>
          <a:lstStyle/>
          <a:p>
            <a:pPr lvl="0">
              <a:lnSpc>
                <a:spcPct val="107000"/>
              </a:lnSpc>
              <a:spcBef>
                <a:spcPts val="1200"/>
              </a:spcBef>
              <a:buClr>
                <a:srgbClr val="FF0000"/>
              </a:buClr>
            </a:pPr>
            <a:r>
              <a:rPr lang="fi-FI" sz="3200" b="1" kern="0">
                <a:effectLst/>
                <a:latin typeface="Calibri" panose="020F0502020204030204" pitchFamily="34" charset="0"/>
                <a:ea typeface="SimSun" panose="02010600030101010101" pitchFamily="2" charset="-122"/>
                <a:cs typeface="Times New Roman" panose="02020603050405020304" pitchFamily="18" charset="0"/>
              </a:rPr>
              <a:t>Mahdollisuudet rajata Kaikukortti-tarjontaa</a:t>
            </a:r>
          </a:p>
        </p:txBody>
      </p:sp>
      <p:sp>
        <p:nvSpPr>
          <p:cNvPr id="9" name="Tekstiruutu 8">
            <a:extLst>
              <a:ext uri="{FF2B5EF4-FFF2-40B4-BE49-F238E27FC236}">
                <a16:creationId xmlns:a16="http://schemas.microsoft.com/office/drawing/2014/main" id="{40ECEA45-A313-4D87-88F3-04322F3314AE}"/>
              </a:ext>
              <a:ext uri="{C183D7F6-B498-43B3-948B-1728B52AA6E4}">
                <adec:decorative xmlns:adec="http://schemas.microsoft.com/office/drawing/2017/decorative" val="1"/>
              </a:ext>
            </a:extLst>
          </p:cNvPr>
          <p:cNvSpPr txBox="1"/>
          <p:nvPr/>
        </p:nvSpPr>
        <p:spPr>
          <a:xfrm>
            <a:off x="1206305" y="1953605"/>
            <a:ext cx="8620601" cy="323947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3000" b="1">
                <a:effectLst/>
                <a:latin typeface="Calibri" panose="020F0502020204030204" pitchFamily="34" charset="0"/>
                <a:ea typeface="Calibri" panose="020F0502020204030204" pitchFamily="34" charset="0"/>
                <a:cs typeface="Arial" panose="020B0604020202020204" pitchFamily="34" charset="0"/>
              </a:rPr>
              <a:t>Suurimman osan </a:t>
            </a:r>
            <a:r>
              <a:rPr lang="fi-FI" sz="3000">
                <a:effectLst/>
                <a:latin typeface="Calibri" panose="020F0502020204030204" pitchFamily="34" charset="0"/>
                <a:ea typeface="Calibri" panose="020F0502020204030204" pitchFamily="34" charset="0"/>
                <a:cs typeface="Arial" panose="020B0604020202020204" pitchFamily="34" charset="0"/>
              </a:rPr>
              <a:t>omasta tarjonnasta tulee aina olla Kaikukortin piirissä.</a:t>
            </a:r>
          </a:p>
          <a:p>
            <a:pPr marL="342900" lvl="0" indent="-342900">
              <a:lnSpc>
                <a:spcPct val="107000"/>
              </a:lnSpc>
              <a:spcAft>
                <a:spcPts val="800"/>
              </a:spcAft>
              <a:buFont typeface="Symbol" panose="05050102010706020507" pitchFamily="18" charset="2"/>
              <a:buChar char=""/>
            </a:pPr>
            <a:r>
              <a:rPr lang="fi-FI" sz="3000" b="1">
                <a:effectLst/>
                <a:latin typeface="Calibri" panose="020F0502020204030204" pitchFamily="34" charset="0"/>
                <a:ea typeface="Calibri" panose="020F0502020204030204" pitchFamily="34" charset="0"/>
                <a:cs typeface="Arial" panose="020B0604020202020204" pitchFamily="34" charset="0"/>
              </a:rPr>
              <a:t>Elokuvapuolella ja opistoissa tarjontaa voi rajata enemmän. </a:t>
            </a:r>
          </a:p>
          <a:p>
            <a:pPr marL="342900" lvl="0" indent="-342900">
              <a:lnSpc>
                <a:spcPct val="107000"/>
              </a:lnSpc>
              <a:spcAft>
                <a:spcPts val="800"/>
              </a:spcAft>
              <a:buFont typeface="Symbol" panose="05050102010706020507" pitchFamily="18" charset="2"/>
              <a:buChar char=""/>
            </a:pPr>
            <a:r>
              <a:rPr lang="fi-FI" sz="3000">
                <a:effectLst/>
                <a:latin typeface="Calibri" panose="020F0502020204030204" pitchFamily="34" charset="0"/>
                <a:ea typeface="Calibri" panose="020F0502020204030204" pitchFamily="34" charset="0"/>
                <a:cs typeface="Arial" panose="020B0604020202020204" pitchFamily="34" charset="0"/>
              </a:rPr>
              <a:t>Mahdollisista rajauksista on viestittävä selkeästi omilla verkkosivuilla ja esitteissä. </a:t>
            </a:r>
          </a:p>
        </p:txBody>
      </p:sp>
      <p:pic>
        <p:nvPicPr>
          <p:cNvPr id="15" name="Shape 313">
            <a:extLst>
              <a:ext uri="{FF2B5EF4-FFF2-40B4-BE49-F238E27FC236}">
                <a16:creationId xmlns:a16="http://schemas.microsoft.com/office/drawing/2014/main" id="{D83CE7DE-F7BD-4B34-9135-CF572EF3D120}"/>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a:extLst>
              <a:ext uri="{FF2B5EF4-FFF2-40B4-BE49-F238E27FC236}">
                <a16:creationId xmlns:a16="http://schemas.microsoft.com/office/drawing/2014/main" id="{971F776C-44F8-4E06-A8C6-F7B16F4B0EB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200858">
            <a:off x="7474198" y="3787238"/>
            <a:ext cx="5687568" cy="1374648"/>
          </a:xfrm>
          <a:prstGeom prst="rect">
            <a:avLst/>
          </a:prstGeom>
        </p:spPr>
      </p:pic>
      <p:sp>
        <p:nvSpPr>
          <p:cNvPr id="8" name="Vuokaaviosymboli: Liitin 7">
            <a:extLst>
              <a:ext uri="{FF2B5EF4-FFF2-40B4-BE49-F238E27FC236}">
                <a16:creationId xmlns:a16="http://schemas.microsoft.com/office/drawing/2014/main" id="{B6A57CD9-4177-40F8-8A5B-87A882ADB8D3}"/>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62901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Shape 313" descr="Kaikukortin logo">
            <a:extLst>
              <a:ext uri="{FF2B5EF4-FFF2-40B4-BE49-F238E27FC236}">
                <a16:creationId xmlns:a16="http://schemas.microsoft.com/office/drawing/2014/main" id="{C69BE5E3-BCB6-4A25-94C9-F10D1296B10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481013"/>
            <a:ext cx="36306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Shape 315">
            <a:extLst>
              <a:ext uri="{FF2B5EF4-FFF2-40B4-BE49-F238E27FC236}">
                <a16:creationId xmlns:a16="http://schemas.microsoft.com/office/drawing/2014/main" id="{7ED29047-6427-4931-B7C0-1CD0DF95E529}"/>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CD60842F-CEEE-475A-A104-F1A716EE7FC3}"/>
              </a:ext>
            </a:extLst>
          </p:cNvPr>
          <p:cNvSpPr>
            <a:spLocks noGrp="1"/>
          </p:cNvSpPr>
          <p:nvPr>
            <p:ph type="title"/>
          </p:nvPr>
        </p:nvSpPr>
        <p:spPr>
          <a:xfrm>
            <a:off x="5988908" y="365125"/>
            <a:ext cx="5486400" cy="1274205"/>
          </a:xfrm>
        </p:spPr>
        <p:txBody>
          <a:bodyPr/>
          <a:lstStyle/>
          <a:p>
            <a:r>
              <a:rPr lang="fi-FI"/>
              <a:t>Kaikukortti-sivusto: www.kaikukortti.fi</a:t>
            </a:r>
          </a:p>
        </p:txBody>
      </p:sp>
      <p:pic>
        <p:nvPicPr>
          <p:cNvPr id="3" name="Kuva 2">
            <a:extLst>
              <a:ext uri="{FF2B5EF4-FFF2-40B4-BE49-F238E27FC236}">
                <a16:creationId xmlns:a16="http://schemas.microsoft.com/office/drawing/2014/main" id="{11B0E242-717C-4F1A-9ECF-00739D9450FA}"/>
              </a:ext>
            </a:extLst>
          </p:cNvPr>
          <p:cNvPicPr>
            <a:picLocks noChangeAspect="1"/>
          </p:cNvPicPr>
          <p:nvPr/>
        </p:nvPicPr>
        <p:blipFill>
          <a:blip r:embed="rId5"/>
          <a:stretch>
            <a:fillRect/>
          </a:stretch>
        </p:blipFill>
        <p:spPr>
          <a:xfrm>
            <a:off x="1613915" y="1639330"/>
            <a:ext cx="9761838" cy="4780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8204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83E778-C257-480D-90DE-BB475899ED8D}"/>
              </a:ext>
            </a:extLst>
          </p:cNvPr>
          <p:cNvSpPr>
            <a:spLocks noGrp="1"/>
          </p:cNvSpPr>
          <p:nvPr>
            <p:ph type="title"/>
          </p:nvPr>
        </p:nvSpPr>
        <p:spPr>
          <a:xfrm>
            <a:off x="985444" y="255527"/>
            <a:ext cx="6676997" cy="809344"/>
          </a:xfrm>
        </p:spPr>
        <p:txBody>
          <a:bodyPr/>
          <a:lstStyle/>
          <a:p>
            <a:pPr rtl="0" eaLnBrk="1" latinLnBrk="0" hangingPunct="1"/>
            <a:r>
              <a:rPr lang="fi-FI" sz="3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Mahdollisuus asettaa yläraja </a:t>
            </a:r>
            <a:r>
              <a:rPr lang="fi-FI" sz="3200" b="1">
                <a:solidFill>
                  <a:schemeClr val="tx1"/>
                </a:solidFill>
                <a:latin typeface="Calibri" panose="020F0502020204030204" pitchFamily="34" charset="0"/>
                <a:ea typeface="SimSun" panose="02010600030101010101" pitchFamily="2" charset="-122"/>
                <a:cs typeface="Times New Roman" panose="02020603050405020304" pitchFamily="18" charset="0"/>
              </a:rPr>
              <a:t>1/2</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5B4F5BF4-E6CF-4B75-BB3A-DA7B1D437E44}"/>
              </a:ext>
              <a:ext uri="{C183D7F6-B498-43B3-948B-1728B52AA6E4}">
                <adec:decorative xmlns:adec="http://schemas.microsoft.com/office/drawing/2017/decorative" val="1"/>
              </a:ext>
            </a:extLst>
          </p:cNvPr>
          <p:cNvSpPr txBox="1"/>
          <p:nvPr/>
        </p:nvSpPr>
        <p:spPr>
          <a:xfrm>
            <a:off x="1206304" y="1148566"/>
            <a:ext cx="8990992" cy="5599476"/>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Kulttuuritoimijalla on mahdollisuus asettaa yläraja Kaikukortin haltijoille per esitys. </a:t>
            </a:r>
            <a:br>
              <a:rPr lang="fi-FI" sz="280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i-FI" sz="2800" b="1">
                <a:solidFill>
                  <a:srgbClr val="000000"/>
                </a:solidFill>
                <a:effectLst/>
                <a:latin typeface="Calibri" panose="020F0502020204030204" pitchFamily="34" charset="0"/>
                <a:ea typeface="Calibri" panose="020F0502020204030204" pitchFamily="34" charset="0"/>
                <a:cs typeface="Calibri" panose="020F0502020204030204" pitchFamily="34" charset="0"/>
              </a:rPr>
              <a:t>Huom.</a:t>
            </a:r>
            <a:r>
              <a:rPr lang="fi-FI"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 Yläraja ei saa olla pienempi kuin </a:t>
            </a:r>
            <a:r>
              <a:rPr lang="fi-FI" sz="2800" b="1">
                <a:effectLst/>
                <a:latin typeface="Calibri" panose="020F0502020204030204" pitchFamily="34" charset="0"/>
                <a:ea typeface="Calibri" panose="020F0502020204030204" pitchFamily="34" charset="0"/>
                <a:cs typeface="Calibri" panose="020F0502020204030204" pitchFamily="34" charset="0"/>
              </a:rPr>
              <a:t>5 prosenttia</a:t>
            </a:r>
            <a:r>
              <a:rPr lang="fi-FI" sz="2800">
                <a:effectLst/>
                <a:latin typeface="Calibri" panose="020F0502020204030204" pitchFamily="34" charset="0"/>
                <a:ea typeface="Calibri" panose="020F0502020204030204" pitchFamily="34" charset="0"/>
                <a:cs typeface="Calibri" panose="020F0502020204030204" pitchFamily="34" charset="0"/>
              </a:rPr>
              <a:t> lipuista</a:t>
            </a:r>
            <a:r>
              <a:rPr lang="fi-FI"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b="1">
                <a:effectLst/>
                <a:latin typeface="Calibri" panose="020F0502020204030204" pitchFamily="34" charset="0"/>
                <a:ea typeface="Calibri" panose="020F0502020204030204" pitchFamily="34" charset="0"/>
                <a:cs typeface="Calibri" panose="020F0502020204030204" pitchFamily="34" charset="0"/>
              </a:rPr>
              <a:t>Pieniin esityksiin ja opistojen kursseille </a:t>
            </a:r>
            <a:r>
              <a:rPr lang="fi-FI" sz="2800">
                <a:effectLst/>
                <a:latin typeface="Calibri" panose="020F0502020204030204" pitchFamily="34" charset="0"/>
                <a:ea typeface="Calibri" panose="020F0502020204030204" pitchFamily="34" charset="0"/>
                <a:cs typeface="Calibri" panose="020F0502020204030204" pitchFamily="34" charset="0"/>
              </a:rPr>
              <a:t>on mahdollista asettaa yläraja 2 lippua/esitys tai 2 kurssipaikkaa/kurssi.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fi-FI" sz="2800">
                <a:effectLst/>
                <a:latin typeface="Calibri" panose="020F0502020204030204" pitchFamily="34" charset="0"/>
                <a:ea typeface="Calibri" panose="020F0502020204030204" pitchFamily="34" charset="0"/>
                <a:cs typeface="Calibri" panose="020F0502020204030204" pitchFamily="34" charset="0"/>
              </a:rPr>
              <a:t>Pienellä esityksellä tarkoitetaan enintään 50 hengen katsomoa.​</a:t>
            </a:r>
            <a:endParaRPr lang="fi-FI" sz="280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fi-FI" sz="2800">
                <a:effectLst/>
                <a:latin typeface="Calibri" panose="020F0502020204030204" pitchFamily="34" charset="0"/>
                <a:ea typeface="Calibri" panose="020F0502020204030204" pitchFamily="34" charset="0"/>
                <a:cs typeface="Arial" panose="020B0604020202020204" pitchFamily="34" charset="0"/>
              </a:rPr>
              <a:t>J</a:t>
            </a:r>
            <a:r>
              <a:rPr lang="fi-FI" sz="2800">
                <a:effectLst/>
                <a:latin typeface="Calibri" panose="020F0502020204030204" pitchFamily="34" charset="0"/>
                <a:ea typeface="Calibri" panose="020F0502020204030204" pitchFamily="34" charset="0"/>
                <a:cs typeface="Calibri" panose="020F0502020204030204" pitchFamily="34" charset="0"/>
              </a:rPr>
              <a:t>os esitys on </a:t>
            </a:r>
            <a:r>
              <a:rPr lang="fi-FI" sz="2800" b="1">
                <a:effectLst/>
                <a:latin typeface="Calibri" panose="020F0502020204030204" pitchFamily="34" charset="0"/>
                <a:ea typeface="Calibri" panose="020F0502020204030204" pitchFamily="34" charset="0"/>
                <a:cs typeface="Calibri" panose="020F0502020204030204" pitchFamily="34" charset="0"/>
              </a:rPr>
              <a:t>maksimissaan 10 hengelle</a:t>
            </a:r>
            <a:r>
              <a:rPr lang="fi-FI" sz="2800">
                <a:effectLst/>
                <a:latin typeface="Calibri" panose="020F0502020204030204" pitchFamily="34" charset="0"/>
                <a:ea typeface="Calibri" panose="020F0502020204030204" pitchFamily="34" charset="0"/>
                <a:cs typeface="Calibri" panose="020F0502020204030204" pitchFamily="34" charset="0"/>
              </a:rPr>
              <a:t>, Kaikukortilla hankittavien pääsylippujen ylärajaksi voi asettaa 0–1 paikkaa. </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Shape 313">
            <a:extLst>
              <a:ext uri="{FF2B5EF4-FFF2-40B4-BE49-F238E27FC236}">
                <a16:creationId xmlns:a16="http://schemas.microsoft.com/office/drawing/2014/main" id="{18D9D7ED-E251-462A-A59A-928B4C629C6F}"/>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Vuokaaviosymboli: Liitin 5">
            <a:extLst>
              <a:ext uri="{FF2B5EF4-FFF2-40B4-BE49-F238E27FC236}">
                <a16:creationId xmlns:a16="http://schemas.microsoft.com/office/drawing/2014/main" id="{261559B5-4F63-478F-BE4B-8AC1AC0248C9}"/>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148567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4CF7EE-1718-48F1-9381-DCCC32472394}"/>
              </a:ext>
            </a:extLst>
          </p:cNvPr>
          <p:cNvSpPr>
            <a:spLocks noGrp="1"/>
          </p:cNvSpPr>
          <p:nvPr>
            <p:ph type="title"/>
          </p:nvPr>
        </p:nvSpPr>
        <p:spPr>
          <a:xfrm>
            <a:off x="1207170" y="395572"/>
            <a:ext cx="11360800" cy="763600"/>
          </a:xfrm>
        </p:spPr>
        <p:txBody>
          <a:bodyPr/>
          <a:lstStyle/>
          <a:p>
            <a:pPr rtl="0" eaLnBrk="1" latinLnBrk="0" hangingPunct="1"/>
            <a:r>
              <a:rPr lang="fi-FI" sz="3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Mahdollisuus asettaa yläraja 2/2 </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CAAEBDFF-4958-4DF0-BAAC-EBE6590ACEF5}"/>
              </a:ext>
              <a:ext uri="{C183D7F6-B498-43B3-948B-1728B52AA6E4}">
                <adec:decorative xmlns:adec="http://schemas.microsoft.com/office/drawing/2017/decorative" val="1"/>
              </a:ext>
            </a:extLst>
          </p:cNvPr>
          <p:cNvSpPr txBox="1"/>
          <p:nvPr/>
        </p:nvSpPr>
        <p:spPr>
          <a:xfrm>
            <a:off x="1034298" y="1159172"/>
            <a:ext cx="11014948" cy="5725029"/>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2400" b="1" i="1">
                <a:effectLst/>
                <a:latin typeface="Calibri" panose="020F0502020204030204" pitchFamily="34" charset="0"/>
                <a:ea typeface="Calibri" panose="020F0502020204030204" pitchFamily="34" charset="0"/>
                <a:cs typeface="Calibri" panose="020F0502020204030204" pitchFamily="34" charset="0"/>
              </a:rPr>
              <a:t>Poikkeus koskien isoja festivaaleja, isoja saleja ja yksittäisiä massatapahtumia </a:t>
            </a:r>
            <a:r>
              <a:rPr lang="fi-FI" sz="2400" i="1">
                <a:effectLst/>
                <a:latin typeface="Calibri" panose="020F0502020204030204" pitchFamily="34" charset="0"/>
                <a:ea typeface="Calibri" panose="020F0502020204030204" pitchFamily="34" charset="0"/>
                <a:cs typeface="Calibri" panose="020F0502020204030204" pitchFamily="34" charset="0"/>
              </a:rPr>
              <a:t>(jotka vetävät kerrallaan yli 1000 henkeä): mahdollisuus asettaa yläraja, joka on vähintään 20 ”yhden päivän/yksittäisen tapahtuman” lippua. </a:t>
            </a:r>
          </a:p>
          <a:p>
            <a:pPr marL="342900" lvl="0" indent="-342900">
              <a:lnSpc>
                <a:spcPct val="107000"/>
              </a:lnSpc>
              <a:spcAft>
                <a:spcPts val="800"/>
              </a:spcAft>
              <a:buFont typeface="Symbol" panose="05050102010706020507" pitchFamily="18" charset="2"/>
              <a:buChar char=""/>
            </a:pPr>
            <a:r>
              <a:rPr lang="fi-FI" sz="2400" b="1" i="1">
                <a:effectLst/>
                <a:latin typeface="Calibri" panose="020F0502020204030204" pitchFamily="34" charset="0"/>
                <a:ea typeface="Calibri" panose="020F0502020204030204" pitchFamily="34" charset="0"/>
                <a:cs typeface="Arial" panose="020B0604020202020204" pitchFamily="34" charset="0"/>
              </a:rPr>
              <a:t>Poikkeus koskien uimahalleja: </a:t>
            </a:r>
            <a:endParaRPr lang="fi-FI" sz="24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fi-FI" sz="2400" b="1">
                <a:effectLst/>
                <a:latin typeface="Calibri" panose="020F0502020204030204" pitchFamily="34" charset="0"/>
                <a:ea typeface="Calibri" panose="020F0502020204030204" pitchFamily="34" charset="0"/>
                <a:cs typeface="Arial" panose="020B0604020202020204" pitchFamily="34" charset="0"/>
              </a:rPr>
              <a:t>Isot uimahallit (vähintään 5 rataa):</a:t>
            </a:r>
            <a:r>
              <a:rPr lang="fi-FI" sz="2400">
                <a:effectLst/>
                <a:latin typeface="Calibri" panose="020F0502020204030204" pitchFamily="34" charset="0"/>
                <a:ea typeface="Calibri" panose="020F0502020204030204" pitchFamily="34" charset="0"/>
                <a:cs typeface="Arial" panose="020B0604020202020204" pitchFamily="34" charset="0"/>
              </a:rPr>
              <a:t> Kaikukortti-käynneille voi asettaa </a:t>
            </a:r>
            <a:r>
              <a:rPr lang="fi-FI" sz="2400" b="1">
                <a:effectLst/>
                <a:latin typeface="Calibri" panose="020F0502020204030204" pitchFamily="34" charset="0"/>
                <a:ea typeface="Calibri" panose="020F0502020204030204" pitchFamily="34" charset="0"/>
                <a:cs typeface="Arial" panose="020B0604020202020204" pitchFamily="34" charset="0"/>
              </a:rPr>
              <a:t>20 käynnin ylärajan</a:t>
            </a:r>
            <a:r>
              <a:rPr lang="fi-FI" sz="2400">
                <a:effectLst/>
                <a:latin typeface="Calibri" panose="020F0502020204030204" pitchFamily="34" charset="0"/>
                <a:ea typeface="Calibri" panose="020F0502020204030204" pitchFamily="34" charset="0"/>
                <a:cs typeface="Arial" panose="020B0604020202020204" pitchFamily="34" charset="0"/>
              </a:rPr>
              <a:t> siten, että päivässä ainakin 20 henkilön tulee voida käydä uimassa Kaikukortilla.</a:t>
            </a:r>
          </a:p>
          <a:p>
            <a:pPr marL="742950" lvl="1" indent="-285750">
              <a:lnSpc>
                <a:spcPct val="107000"/>
              </a:lnSpc>
              <a:spcAft>
                <a:spcPts val="800"/>
              </a:spcAft>
              <a:buFont typeface="Courier New" panose="02070309020205020404" pitchFamily="49" charset="0"/>
              <a:buChar char="o"/>
            </a:pPr>
            <a:r>
              <a:rPr lang="fi-FI"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Pienet uimahallit (enintään 4 rataa):</a:t>
            </a:r>
            <a:r>
              <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rPr>
              <a:t> Kaikukortti-käynneille voi asettaa </a:t>
            </a:r>
            <a:r>
              <a:rPr lang="fi-FI"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5–10 käynnin ylärajan</a:t>
            </a:r>
            <a:r>
              <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rPr>
              <a:t> siten, että päivässä ainakin 5–10 henkilön tulee voida käydä uimassa Kaikukortilla.</a:t>
            </a:r>
          </a:p>
          <a:p>
            <a:pPr marL="342900" lvl="0" indent="-342900">
              <a:lnSpc>
                <a:spcPct val="107000"/>
              </a:lnSpc>
              <a:spcAft>
                <a:spcPts val="800"/>
              </a:spcAft>
              <a:buFont typeface="Symbol" panose="05050102010706020507" pitchFamily="18" charset="2"/>
              <a:buChar char=""/>
            </a:pPr>
            <a:r>
              <a:rPr lang="fi-FI" sz="2400" b="1">
                <a:solidFill>
                  <a:srgbClr val="000000"/>
                </a:solidFill>
                <a:effectLst/>
                <a:latin typeface="Calibri" panose="020F0502020204030204" pitchFamily="34" charset="0"/>
                <a:ea typeface="SimSun" panose="02010600030101010101" pitchFamily="2" charset="-122"/>
                <a:cs typeface="Calibri" panose="020F0502020204030204" pitchFamily="34" charset="0"/>
              </a:rPr>
              <a:t>Huom. Yläraja ei ole kiintiö.</a:t>
            </a:r>
            <a:r>
              <a:rPr lang="fi-FI"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fi-FI" sz="2400">
                <a:solidFill>
                  <a:srgbClr val="000000"/>
                </a:solidFill>
                <a:effectLst/>
                <a:latin typeface="Calibri" panose="020F0502020204030204" pitchFamily="34" charset="0"/>
                <a:ea typeface="SimSun" panose="02010600030101010101" pitchFamily="2" charset="-122"/>
                <a:cs typeface="Calibri" panose="020F0502020204030204" pitchFamily="34" charset="0"/>
              </a:rPr>
              <a:t>Kaikukortin haltijoiden tulee varata pääsyliput ja kurssipaikat yhtä ajoissa kuin muidenkin, eli niitä ei tarvitse pitää varattuna Kaikukortti-asiakkaille. </a:t>
            </a:r>
            <a:r>
              <a:rPr lang="fi-FI"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Shape 313">
            <a:extLst>
              <a:ext uri="{FF2B5EF4-FFF2-40B4-BE49-F238E27FC236}">
                <a16:creationId xmlns:a16="http://schemas.microsoft.com/office/drawing/2014/main" id="{D37AF84A-D335-43B7-9BB7-DB4B23873C5E}"/>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3588"/>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Vuokaaviosymboli: Liitin 5">
            <a:extLst>
              <a:ext uri="{FF2B5EF4-FFF2-40B4-BE49-F238E27FC236}">
                <a16:creationId xmlns:a16="http://schemas.microsoft.com/office/drawing/2014/main" id="{9F2F43FA-B551-4810-AD82-04936D821F48}"/>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3857300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5A68D-E902-480F-9ACA-0C9517E2DA86}"/>
              </a:ext>
            </a:extLst>
          </p:cNvPr>
          <p:cNvSpPr>
            <a:spLocks noGrp="1"/>
          </p:cNvSpPr>
          <p:nvPr>
            <p:ph type="title"/>
          </p:nvPr>
        </p:nvSpPr>
        <p:spPr>
          <a:xfrm>
            <a:off x="1070693" y="255527"/>
            <a:ext cx="11360800" cy="763600"/>
          </a:xfrm>
        </p:spPr>
        <p:txBody>
          <a:bodyPr/>
          <a:lstStyle/>
          <a:p>
            <a:pPr rtl="0" eaLnBrk="1" latinLnBrk="0" hangingPunct="1"/>
            <a:r>
              <a:rPr lang="fi-FI" sz="3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Vieraileva tuottaja ja yläraja    </a:t>
            </a:r>
            <a:endParaRPr lang="fi-FI">
              <a:solidFill>
                <a:schemeClr val="tx1"/>
              </a:solidFill>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C91D5BC8-3933-45A5-9054-44C8E56167C4}"/>
              </a:ext>
              <a:ext uri="{C183D7F6-B498-43B3-948B-1728B52AA6E4}">
                <adec:decorative xmlns:adec="http://schemas.microsoft.com/office/drawing/2017/decorative" val="1"/>
              </a:ext>
            </a:extLst>
          </p:cNvPr>
          <p:cNvSpPr txBox="1"/>
          <p:nvPr/>
        </p:nvSpPr>
        <p:spPr>
          <a:xfrm>
            <a:off x="1338824" y="1387215"/>
            <a:ext cx="6682431" cy="3136884"/>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i-FI" sz="3000">
                <a:effectLst/>
                <a:latin typeface="Calibri" panose="020F0502020204030204" pitchFamily="34" charset="0"/>
                <a:ea typeface="Calibri" panose="020F0502020204030204" pitchFamily="34" charset="0"/>
                <a:cs typeface="Calibri" panose="020F0502020204030204" pitchFamily="34" charset="0"/>
              </a:rPr>
              <a:t>Kannusta Kaikukortin piiriin! Omassa talossa vieraileville tuottajille voi ehdottaa Kaikukortin piirissä olemista. </a:t>
            </a:r>
          </a:p>
          <a:p>
            <a:pPr marL="342900" lvl="0" indent="-342900">
              <a:lnSpc>
                <a:spcPct val="107000"/>
              </a:lnSpc>
              <a:spcAft>
                <a:spcPts val="800"/>
              </a:spcAft>
              <a:buFont typeface="Symbol" panose="05050102010706020507" pitchFamily="18" charset="2"/>
              <a:buChar char=""/>
            </a:pPr>
            <a:r>
              <a:rPr lang="fi-FI" sz="3000">
                <a:effectLst/>
                <a:latin typeface="Calibri" panose="020F0502020204030204" pitchFamily="34" charset="0"/>
                <a:ea typeface="SimSun" panose="02010600030101010101" pitchFamily="2" charset="-122"/>
              </a:rPr>
              <a:t>Vieraileva tuottaja voi halutessaan </a:t>
            </a:r>
            <a:r>
              <a:rPr lang="fi-FI" sz="3000">
                <a:effectLst/>
                <a:latin typeface="Calibri" panose="020F0502020204030204" pitchFamily="34" charset="0"/>
                <a:ea typeface="Calibri" panose="020F0502020204030204" pitchFamily="34" charset="0"/>
              </a:rPr>
              <a:t>asettaa</a:t>
            </a:r>
            <a:r>
              <a:rPr lang="fi-FI" sz="3000">
                <a:effectLst/>
                <a:latin typeface="Calibri" panose="020F0502020204030204" pitchFamily="34" charset="0"/>
                <a:ea typeface="SimSun" panose="02010600030101010101" pitchFamily="2" charset="-122"/>
              </a:rPr>
              <a:t> ylärajan </a:t>
            </a:r>
            <a:r>
              <a:rPr lang="fi-FI" sz="3000" b="1">
                <a:effectLst/>
                <a:latin typeface="Calibri" panose="020F0502020204030204" pitchFamily="34" charset="0"/>
                <a:ea typeface="SimSun" panose="02010600030101010101" pitchFamily="2" charset="-122"/>
              </a:rPr>
              <a:t>2–10 lippua/esitys.  </a:t>
            </a:r>
            <a:endParaRPr lang="fi-FI" sz="3000"/>
          </a:p>
        </p:txBody>
      </p:sp>
      <p:pic>
        <p:nvPicPr>
          <p:cNvPr id="12" name="Shape 313">
            <a:extLst>
              <a:ext uri="{FF2B5EF4-FFF2-40B4-BE49-F238E27FC236}">
                <a16:creationId xmlns:a16="http://schemas.microsoft.com/office/drawing/2014/main" id="{A674337B-02A3-48E4-BEAA-983733F0328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5">
            <a:extLst>
              <a:ext uri="{FF2B5EF4-FFF2-40B4-BE49-F238E27FC236}">
                <a16:creationId xmlns:a16="http://schemas.microsoft.com/office/drawing/2014/main" id="{3C4C5A71-6F14-44C2-80AF-AC19D6791DC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1878">
            <a:off x="7136838" y="1851291"/>
            <a:ext cx="5490157" cy="4995461"/>
          </a:xfrm>
          <a:prstGeom prst="rect">
            <a:avLst/>
          </a:prstGeom>
        </p:spPr>
      </p:pic>
      <p:sp>
        <p:nvSpPr>
          <p:cNvPr id="7" name="Vuokaaviosymboli: Liitin 6">
            <a:extLst>
              <a:ext uri="{FF2B5EF4-FFF2-40B4-BE49-F238E27FC236}">
                <a16:creationId xmlns:a16="http://schemas.microsoft.com/office/drawing/2014/main" id="{3EE6ECEB-B5A2-4F70-9E36-741F39EAB79F}"/>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3472409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A54F90-3C24-4160-A2BF-5835D6BC1CC0}"/>
              </a:ext>
            </a:extLst>
          </p:cNvPr>
          <p:cNvSpPr>
            <a:spLocks noGrp="1"/>
          </p:cNvSpPr>
          <p:nvPr>
            <p:ph type="title"/>
          </p:nvPr>
        </p:nvSpPr>
        <p:spPr>
          <a:xfrm>
            <a:off x="1300585" y="147295"/>
            <a:ext cx="6707882" cy="1412716"/>
          </a:xfrm>
        </p:spPr>
        <p:txBody>
          <a:bodyPr>
            <a:normAutofit fontScale="90000"/>
          </a:bodyPr>
          <a:lstStyle/>
          <a:p>
            <a:pPr marL="0" marR="0" lvl="0" indent="0" algn="l" defTabSz="914400" rtl="0" eaLnBrk="1" fontAlgn="auto" latinLnBrk="0" hangingPunct="1">
              <a:lnSpc>
                <a:spcPct val="90000"/>
              </a:lnSpc>
              <a:spcBef>
                <a:spcPts val="0"/>
              </a:spcBef>
              <a:spcAft>
                <a:spcPts val="0"/>
              </a:spcAft>
              <a:buClr>
                <a:schemeClr val="dk1"/>
              </a:buClr>
              <a:buSzPts val="3300"/>
              <a:buFont typeface="Calibri"/>
              <a:buNone/>
              <a:tabLst/>
              <a:defRPr/>
            </a:pPr>
            <a:r>
              <a:rPr lang="sv-FI" sz="42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Lippujen</a:t>
            </a:r>
            <a:r>
              <a:rPr lang="sv-FI" sz="42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ja </a:t>
            </a:r>
            <a:r>
              <a:rPr lang="sv-FI" sz="42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kurssipaikkojen</a:t>
            </a:r>
            <a:r>
              <a:rPr lang="sv-FI" sz="42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a:t>
            </a:r>
            <a:r>
              <a:rPr lang="sv-FI" sz="42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hankkiminen</a:t>
            </a:r>
            <a:r>
              <a:rPr lang="sv-FI" sz="42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a:t>
            </a:r>
            <a:r>
              <a:rPr lang="sv-FI" sz="4200" b="1" err="1">
                <a:solidFill>
                  <a:srgbClr val="000000"/>
                </a:solidFill>
                <a:effectLst/>
                <a:latin typeface="Calibri Light" panose="020F0302020204030204" pitchFamily="34" charset="0"/>
                <a:ea typeface="SimSun" panose="02010600030101010101" pitchFamily="2" charset="-122"/>
                <a:cs typeface="Arial" panose="020B0604020202020204" pitchFamily="34" charset="0"/>
              </a:rPr>
              <a:t>Kaikukortilla</a:t>
            </a:r>
            <a:br>
              <a:rPr lang="sv-FI" sz="40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br>
            <a:br>
              <a:rPr lang="sv-FI" sz="40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br>
            <a:r>
              <a:rPr lang="sv-FI" sz="4000" b="1">
                <a:solidFill>
                  <a:srgbClr val="000000"/>
                </a:solidFill>
                <a:effectLst/>
                <a:latin typeface="Calibri Light" panose="020F0302020204030204" pitchFamily="34" charset="0"/>
                <a:ea typeface="SimSun" panose="02010600030101010101" pitchFamily="2" charset="-122"/>
                <a:cs typeface="Arial" panose="020B0604020202020204" pitchFamily="34" charset="0"/>
              </a:rPr>
              <a:t> </a:t>
            </a:r>
            <a:r>
              <a:rPr lang="fi-FI" sz="4400" b="1" i="0" u="none" strike="noStrike" kern="1200" cap="none">
                <a:solidFill>
                  <a:schemeClr val="tx1"/>
                </a:solidFill>
                <a:effectLst/>
                <a:sym typeface="Calibri"/>
              </a:rPr>
              <a:t>Myyntikanavat 1/2</a:t>
            </a:r>
            <a:endParaRPr lang="fi-FI">
              <a:solidFill>
                <a:schemeClr val="tx1"/>
              </a:solidFill>
              <a:effectLst/>
            </a:endParaRPr>
          </a:p>
        </p:txBody>
      </p:sp>
      <p:pic>
        <p:nvPicPr>
          <p:cNvPr id="6" name="Kuva 5">
            <a:extLst>
              <a:ext uri="{FF2B5EF4-FFF2-40B4-BE49-F238E27FC236}">
                <a16:creationId xmlns:a16="http://schemas.microsoft.com/office/drawing/2014/main" id="{6EE331F9-A385-48DB-9708-58E69667B1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00858">
            <a:off x="8228554" y="4262391"/>
            <a:ext cx="5070867" cy="1225595"/>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ruutu 8">
            <a:extLst>
              <a:ext uri="{FF2B5EF4-FFF2-40B4-BE49-F238E27FC236}">
                <a16:creationId xmlns:a16="http://schemas.microsoft.com/office/drawing/2014/main" id="{EC52314E-0CA4-48BE-B545-6A25186C6502}"/>
              </a:ext>
              <a:ext uri="{C183D7F6-B498-43B3-948B-1728B52AA6E4}">
                <adec:decorative xmlns:adec="http://schemas.microsoft.com/office/drawing/2017/decorative" val="1"/>
              </a:ext>
            </a:extLst>
          </p:cNvPr>
          <p:cNvSpPr txBox="1"/>
          <p:nvPr/>
        </p:nvSpPr>
        <p:spPr>
          <a:xfrm>
            <a:off x="1300585" y="2329131"/>
            <a:ext cx="8739558" cy="4528869"/>
          </a:xfrm>
          <a:prstGeom prst="rect">
            <a:avLst/>
          </a:prstGeom>
          <a:noFill/>
        </p:spPr>
        <p:txBody>
          <a:bodyPr wrap="square">
            <a:spAutoFit/>
          </a:bodyPr>
          <a:lstStyle/>
          <a:p>
            <a:pPr>
              <a:lnSpc>
                <a:spcPct val="107000"/>
              </a:lnSpc>
              <a:spcAft>
                <a:spcPts val="800"/>
              </a:spcAft>
            </a:pPr>
            <a:r>
              <a:rPr lang="fi-FI" sz="2800">
                <a:effectLst/>
                <a:latin typeface="Calibri" panose="020F0502020204030204" pitchFamily="34" charset="0"/>
                <a:ea typeface="Calibri" panose="020F0502020204030204" pitchFamily="34" charset="0"/>
                <a:cs typeface="Calibri" panose="020F0502020204030204" pitchFamily="34" charset="0"/>
              </a:rPr>
              <a:t>Lähtökohtana on, että liput/kurssipaikat voi hankkia Kaikukortilla kaikkia </a:t>
            </a:r>
            <a:br>
              <a:rPr lang="fi-FI" sz="2800">
                <a:effectLst/>
                <a:latin typeface="Calibri" panose="020F0502020204030204" pitchFamily="34" charset="0"/>
                <a:ea typeface="Calibri" panose="020F0502020204030204" pitchFamily="34" charset="0"/>
                <a:cs typeface="Calibri" panose="020F0502020204030204" pitchFamily="34" charset="0"/>
              </a:rPr>
            </a:br>
            <a:r>
              <a:rPr lang="fi-FI" sz="2800" b="1">
                <a:effectLst/>
                <a:latin typeface="Calibri" panose="020F0502020204030204" pitchFamily="34" charset="0"/>
                <a:ea typeface="Calibri" panose="020F0502020204030204" pitchFamily="34" charset="0"/>
                <a:cs typeface="Calibri" panose="020F0502020204030204" pitchFamily="34" charset="0"/>
              </a:rPr>
              <a:t>käytössä olevia myyntikanavia pitkin.</a:t>
            </a:r>
            <a:r>
              <a:rPr lang="fi-FI" sz="2800">
                <a:effectLst/>
                <a:latin typeface="Calibri" panose="020F0502020204030204" pitchFamily="34" charset="0"/>
                <a:ea typeface="Calibri" panose="020F0502020204030204" pitchFamily="34" charset="0"/>
                <a:cs typeface="Calibri" panose="020F0502020204030204" pitchFamily="34" charset="0"/>
              </a:rPr>
              <a:t>​</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b="1">
                <a:effectLst/>
                <a:latin typeface="Calibri" panose="020F0502020204030204" pitchFamily="34" charset="0"/>
                <a:ea typeface="Calibri" panose="020F0502020204030204" pitchFamily="34" charset="0"/>
                <a:cs typeface="Calibri" panose="020F0502020204030204" pitchFamily="34" charset="0"/>
              </a:rPr>
              <a:t>Huom.</a:t>
            </a:r>
            <a:r>
              <a:rPr lang="fi-FI" sz="2800">
                <a:effectLst/>
                <a:latin typeface="Calibri" panose="020F0502020204030204" pitchFamily="34" charset="0"/>
                <a:ea typeface="Calibri" panose="020F0502020204030204" pitchFamily="34" charset="0"/>
                <a:cs typeface="Calibri" panose="020F0502020204030204" pitchFamily="34" charset="0"/>
              </a:rPr>
              <a:t> Lippuja ei laiteta myyntiin verkkokauppaan.​</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Arial" panose="020B0604020202020204" pitchFamily="34" charset="0"/>
              </a:rPr>
              <a:t>Kaikukortilla lipun hankkivaa eivät saa koskea katsomopaikkarajoitukset.​</a:t>
            </a:r>
          </a:p>
          <a:p>
            <a:pPr>
              <a:lnSpc>
                <a:spcPct val="107000"/>
              </a:lnSpc>
              <a:spcAft>
                <a:spcPts val="800"/>
              </a:spcAft>
            </a:pPr>
            <a:r>
              <a:rPr lang="fi-FI" sz="2800">
                <a:effectLst/>
                <a:latin typeface="Calibri" panose="020F0502020204030204" pitchFamily="34" charset="0"/>
                <a:ea typeface="Calibri" panose="020F0502020204030204" pitchFamily="34" charset="0"/>
                <a:cs typeface="Calibri" panose="020F0502020204030204" pitchFamily="34" charset="0"/>
              </a:rPr>
              <a:t>Jos lippuja/kurssipaikkoja myydään </a:t>
            </a:r>
            <a:r>
              <a:rPr lang="fi-FI" sz="2800" b="1">
                <a:effectLst/>
                <a:latin typeface="Calibri" panose="020F0502020204030204" pitchFamily="34" charset="0"/>
                <a:ea typeface="Calibri" panose="020F0502020204030204" pitchFamily="34" charset="0"/>
                <a:cs typeface="Calibri" panose="020F0502020204030204" pitchFamily="34" charset="0"/>
              </a:rPr>
              <a:t>suoraan</a:t>
            </a:r>
            <a:r>
              <a:rPr lang="fi-FI" sz="2800">
                <a:effectLst/>
                <a:latin typeface="Calibri" panose="020F0502020204030204" pitchFamily="34" charset="0"/>
                <a:ea typeface="Calibri" panose="020F0502020204030204" pitchFamily="34" charset="0"/>
                <a:cs typeface="Calibri" panose="020F0502020204030204" pitchFamily="34" charset="0"/>
              </a:rPr>
              <a:t>  toimistolta/vastaavasta, lippujen/kurssipaikkojen tulee olla saatavilla suoraan myös Kaikukortilla.​</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sp>
        <p:nvSpPr>
          <p:cNvPr id="8" name="Vuokaaviosymboli: Liitin 7">
            <a:extLst>
              <a:ext uri="{FF2B5EF4-FFF2-40B4-BE49-F238E27FC236}">
                <a16:creationId xmlns:a16="http://schemas.microsoft.com/office/drawing/2014/main" id="{905BB6B5-EF19-45E2-BF10-6233097D97D7}"/>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3377633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691063-446C-4751-800E-A995DC0BFFED}"/>
              </a:ext>
            </a:extLst>
          </p:cNvPr>
          <p:cNvSpPr>
            <a:spLocks noGrp="1"/>
          </p:cNvSpPr>
          <p:nvPr>
            <p:ph type="title"/>
          </p:nvPr>
        </p:nvSpPr>
        <p:spPr>
          <a:xfrm>
            <a:off x="1057045" y="285326"/>
            <a:ext cx="11360800" cy="763600"/>
          </a:xfrm>
        </p:spPr>
        <p:txBody>
          <a:bodyPr/>
          <a:lstStyle/>
          <a:p>
            <a:pPr rtl="0" eaLnBrk="1" latinLnBrk="0" hangingPunct="1"/>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Myyntikanavat 2/2 </a:t>
            </a:r>
            <a:endParaRPr lang="fi-FI">
              <a:solidFill>
                <a:schemeClr val="tx1"/>
              </a:solidFill>
              <a:effectLst/>
            </a:endParaRPr>
          </a:p>
        </p:txBody>
      </p:sp>
      <p:pic>
        <p:nvPicPr>
          <p:cNvPr id="6" name="Kuva 5">
            <a:extLst>
              <a:ext uri="{FF2B5EF4-FFF2-40B4-BE49-F238E27FC236}">
                <a16:creationId xmlns:a16="http://schemas.microsoft.com/office/drawing/2014/main" id="{3B57C443-F0BE-42E8-8E8E-4714C1ABF9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14576">
            <a:off x="7142256" y="1369718"/>
            <a:ext cx="5282281" cy="4806316"/>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993624E3-D3DA-40E4-8D04-D8A6B71D8872}"/>
              </a:ext>
              <a:ext uri="{C183D7F6-B498-43B3-948B-1728B52AA6E4}">
                <adec:decorative xmlns:adec="http://schemas.microsoft.com/office/drawing/2017/decorative" val="1"/>
              </a:ext>
            </a:extLst>
          </p:cNvPr>
          <p:cNvSpPr txBox="1"/>
          <p:nvPr/>
        </p:nvSpPr>
        <p:spPr>
          <a:xfrm>
            <a:off x="1328531" y="1318501"/>
            <a:ext cx="7272129" cy="5348324"/>
          </a:xfrm>
          <a:prstGeom prst="rect">
            <a:avLst/>
          </a:prstGeom>
          <a:noFill/>
        </p:spPr>
        <p:txBody>
          <a:bodyPr wrap="square">
            <a:spAutoFit/>
          </a:bodyPr>
          <a:lstStyle/>
          <a:p>
            <a:pPr>
              <a:lnSpc>
                <a:spcPct val="107000"/>
              </a:lnSpc>
              <a:spcAft>
                <a:spcPts val="800"/>
              </a:spcAft>
            </a:pPr>
            <a:r>
              <a:rPr lang="fi-FI" sz="2800">
                <a:effectLst/>
                <a:latin typeface="Calibri" panose="020F0502020204030204" pitchFamily="34" charset="0"/>
                <a:ea typeface="Calibri" panose="020F0502020204030204" pitchFamily="34" charset="0"/>
                <a:cs typeface="Arial" panose="020B0604020202020204" pitchFamily="34" charset="0"/>
              </a:rPr>
              <a:t>Jos lippuja myydään kaupallisen </a:t>
            </a:r>
            <a:r>
              <a:rPr lang="fi-FI" sz="2800" b="1">
                <a:effectLst/>
                <a:latin typeface="Calibri" panose="020F0502020204030204" pitchFamily="34" charset="0"/>
                <a:ea typeface="Calibri" panose="020F0502020204030204" pitchFamily="34" charset="0"/>
                <a:cs typeface="Arial" panose="020B0604020202020204" pitchFamily="34" charset="0"/>
              </a:rPr>
              <a:t>lipunvälitystoimiston kautta</a:t>
            </a:r>
            <a:r>
              <a:rPr lang="fi-FI" sz="2800">
                <a:effectLst/>
                <a:latin typeface="Calibri" panose="020F0502020204030204" pitchFamily="34" charset="0"/>
                <a:ea typeface="Calibri" panose="020F0502020204030204" pitchFamily="34" charset="0"/>
                <a:cs typeface="Arial" panose="020B0604020202020204" pitchFamily="34" charset="0"/>
              </a:rPr>
              <a:t>, lippujen tulee olla saatavilla lipunvälitystoimistosta myös Kaikukortilla. ​</a:t>
            </a:r>
          </a:p>
          <a:p>
            <a:pPr marL="342900" lvl="0" indent="-342900">
              <a:lnSpc>
                <a:spcPct val="107000"/>
              </a:lnSpc>
              <a:spcAft>
                <a:spcPts val="800"/>
              </a:spcAft>
              <a:buFont typeface="Symbol" panose="05050102010706020507" pitchFamily="18" charset="2"/>
              <a:buChar char=""/>
            </a:pPr>
            <a:r>
              <a:rPr lang="fi-FI" sz="2800" b="1">
                <a:effectLst/>
                <a:latin typeface="Calibri" panose="020F0502020204030204" pitchFamily="34" charset="0"/>
                <a:ea typeface="Calibri" panose="020F0502020204030204" pitchFamily="34" charset="0"/>
                <a:cs typeface="Arial" panose="020B0604020202020204" pitchFamily="34" charset="0"/>
              </a:rPr>
              <a:t>Huom. </a:t>
            </a:r>
            <a:r>
              <a:rPr lang="fi-FI" sz="2800">
                <a:effectLst/>
                <a:latin typeface="Calibri" panose="020F0502020204030204" pitchFamily="34" charset="0"/>
                <a:ea typeface="Calibri" panose="020F0502020204030204" pitchFamily="34" charset="0"/>
                <a:cs typeface="Arial" panose="020B0604020202020204" pitchFamily="34" charset="0"/>
              </a:rPr>
              <a:t>Kulttuurikohde sitoutuu itse ilmoittamaan Kaikukortista ja sen lipputyypeistä mahdolliselle käyttämälleen lipunvälitystoimistolle. </a:t>
            </a:r>
          </a:p>
          <a:p>
            <a:pPr marL="342900" lvl="0" indent="-342900">
              <a:lnSpc>
                <a:spcPct val="107000"/>
              </a:lnSpc>
              <a:spcAft>
                <a:spcPts val="800"/>
              </a:spcAft>
              <a:buFont typeface="Symbol" panose="05050102010706020507" pitchFamily="18" charset="2"/>
              <a:buChar char=""/>
            </a:pPr>
            <a:r>
              <a:rPr lang="fi-FI" sz="2800" b="1">
                <a:solidFill>
                  <a:srgbClr val="000000"/>
                </a:solidFill>
                <a:effectLst/>
                <a:latin typeface="Calibri" panose="020F0502020204030204" pitchFamily="34" charset="0"/>
                <a:ea typeface="Calibri" panose="020F0502020204030204" pitchFamily="34" charset="0"/>
              </a:rPr>
              <a:t>Huom.</a:t>
            </a:r>
            <a:r>
              <a:rPr lang="fi-FI" sz="2800">
                <a:solidFill>
                  <a:srgbClr val="000000"/>
                </a:solidFill>
                <a:effectLst/>
                <a:latin typeface="Calibri" panose="020F0502020204030204" pitchFamily="34" charset="0"/>
                <a:ea typeface="Calibri" panose="020F0502020204030204" pitchFamily="34" charset="0"/>
              </a:rPr>
              <a:t> Asiakas vastaa palvelumaksusta, myös mahdollisen avustajan maksuttoman lipun osalta.​</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Shape 313">
            <a:extLst>
              <a:ext uri="{FF2B5EF4-FFF2-40B4-BE49-F238E27FC236}">
                <a16:creationId xmlns:a16="http://schemas.microsoft.com/office/drawing/2014/main" id="{56624118-B526-48F4-B473-71B01857F166}"/>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Vuokaaviosymboli: Liitin 8">
            <a:extLst>
              <a:ext uri="{FF2B5EF4-FFF2-40B4-BE49-F238E27FC236}">
                <a16:creationId xmlns:a16="http://schemas.microsoft.com/office/drawing/2014/main" id="{DD2B842A-9844-4102-B8AF-A71195E6C153}"/>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3516446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34874D-B41C-4540-9A90-A8185F117B58}"/>
              </a:ext>
              <a:ext uri="{C183D7F6-B498-43B3-948B-1728B52AA6E4}">
                <adec:decorative xmlns:adec="http://schemas.microsoft.com/office/drawing/2017/decorative" val="1"/>
              </a:ext>
            </a:extLst>
          </p:cNvPr>
          <p:cNvSpPr>
            <a:spLocks noGrp="1"/>
          </p:cNvSpPr>
          <p:nvPr>
            <p:ph type="title"/>
          </p:nvPr>
        </p:nvSpPr>
        <p:spPr>
          <a:xfrm>
            <a:off x="931796" y="327396"/>
            <a:ext cx="11360800" cy="763600"/>
          </a:xfrm>
        </p:spPr>
        <p:txBody>
          <a:bodyPr>
            <a:noAutofit/>
          </a:bodyPr>
          <a:lstStyle/>
          <a:p>
            <a:pPr rtl="0" eaLnBrk="1" latinLnBrk="0" hangingPunct="1"/>
            <a:r>
              <a:rPr lang="fi-FI" sz="38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Mahdollisuus asettaa </a:t>
            </a:r>
            <a:br>
              <a:rPr lang="fi-FI" sz="38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br>
            <a:r>
              <a:rPr lang="fi-FI" sz="38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ajallisia rajoituksia </a:t>
            </a:r>
            <a:endParaRPr lang="fi-FI" sz="3800">
              <a:solidFill>
                <a:schemeClr val="tx1"/>
              </a:solidFill>
              <a:effectLst/>
            </a:endParaRPr>
          </a:p>
        </p:txBody>
      </p:sp>
      <p:pic>
        <p:nvPicPr>
          <p:cNvPr id="6" name="Kuva 5">
            <a:extLst>
              <a:ext uri="{FF2B5EF4-FFF2-40B4-BE49-F238E27FC236}">
                <a16:creationId xmlns:a16="http://schemas.microsoft.com/office/drawing/2014/main" id="{90E2C56A-83A5-4134-A9EC-E391284BE2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14576">
            <a:off x="8164695" y="2432637"/>
            <a:ext cx="4729508" cy="4303351"/>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ruutu 10">
            <a:extLst>
              <a:ext uri="{FF2B5EF4-FFF2-40B4-BE49-F238E27FC236}">
                <a16:creationId xmlns:a16="http://schemas.microsoft.com/office/drawing/2014/main" id="{1C0F01ED-E893-4C87-AC2F-D677E5CAA8BA}"/>
              </a:ext>
              <a:ext uri="{C183D7F6-B498-43B3-948B-1728B52AA6E4}">
                <adec:decorative xmlns:adec="http://schemas.microsoft.com/office/drawing/2017/decorative" val="1"/>
              </a:ext>
            </a:extLst>
          </p:cNvPr>
          <p:cNvSpPr txBox="1"/>
          <p:nvPr/>
        </p:nvSpPr>
        <p:spPr>
          <a:xfrm>
            <a:off x="931796" y="1710522"/>
            <a:ext cx="7934412" cy="4426276"/>
          </a:xfrm>
          <a:prstGeom prst="rect">
            <a:avLst/>
          </a:prstGeom>
          <a:noFill/>
        </p:spPr>
        <p:txBody>
          <a:bodyPr wrap="square" lIns="91440" tIns="45720" rIns="91440" bIns="45720" anchor="t">
            <a:spAutoFit/>
          </a:bodyPr>
          <a:lstStyle/>
          <a:p>
            <a:pPr>
              <a:lnSpc>
                <a:spcPct val="107000"/>
              </a:lnSpc>
              <a:spcAft>
                <a:spcPts val="800"/>
              </a:spcAft>
            </a:pPr>
            <a:r>
              <a:rPr lang="fi-FI" sz="2800" dirty="0">
                <a:effectLst/>
                <a:latin typeface="Calibri"/>
                <a:ea typeface="Calibri" panose="020F0502020204030204" pitchFamily="34" charset="0"/>
                <a:cs typeface="Calibri"/>
              </a:rPr>
              <a:t>Kulttuuritoimijalla on poikkeustilanteessa </a:t>
            </a:r>
            <a:br>
              <a:rPr lang="fi-FI" sz="2800">
                <a:effectLst/>
                <a:latin typeface="Calibri" panose="020F0502020204030204" pitchFamily="34" charset="0"/>
                <a:ea typeface="Calibri" panose="020F0502020204030204" pitchFamily="34" charset="0"/>
                <a:cs typeface="Calibri" panose="020F0502020204030204" pitchFamily="34" charset="0"/>
              </a:rPr>
            </a:br>
            <a:r>
              <a:rPr lang="fi-FI" sz="2800" dirty="0">
                <a:effectLst/>
                <a:latin typeface="Calibri"/>
                <a:ea typeface="Calibri" panose="020F0502020204030204" pitchFamily="34" charset="0"/>
                <a:cs typeface="Calibri"/>
              </a:rPr>
              <a:t>​</a:t>
            </a:r>
            <a:r>
              <a:rPr lang="fi-FI" sz="2800" b="1" dirty="0">
                <a:effectLst/>
                <a:latin typeface="Calibri"/>
                <a:ea typeface="Calibri" panose="020F0502020204030204" pitchFamily="34" charset="0"/>
                <a:cs typeface="Calibri"/>
              </a:rPr>
              <a:t>mahdollisuus rajata ajallisesti:</a:t>
            </a:r>
            <a:r>
              <a:rPr lang="fi-FI" sz="2800" dirty="0">
                <a:effectLst/>
                <a:latin typeface="Calibri"/>
                <a:ea typeface="Calibri" panose="020F0502020204030204" pitchFamily="34" charset="0"/>
                <a:cs typeface="Calibri"/>
              </a:rPr>
              <a:t>​</a:t>
            </a:r>
          </a:p>
          <a:p>
            <a:pPr marL="342900" indent="-342900">
              <a:lnSpc>
                <a:spcPct val="107000"/>
              </a:lnSpc>
              <a:spcAft>
                <a:spcPts val="800"/>
              </a:spcAft>
              <a:buFont typeface="Symbol" panose="05050102010706020507" pitchFamily="18" charset="2"/>
              <a:buChar char=""/>
            </a:pPr>
            <a:r>
              <a:rPr lang="fi-FI" sz="2800" dirty="0">
                <a:effectLst/>
                <a:latin typeface="Calibri"/>
                <a:ea typeface="Calibri" panose="020F0502020204030204" pitchFamily="34" charset="0"/>
                <a:cs typeface="Calibri"/>
              </a:rPr>
              <a:t>pääsylippujen/​kurssipaikkojen </a:t>
            </a:r>
            <a:r>
              <a:rPr lang="fi-FI" sz="2800" b="1" dirty="0">
                <a:latin typeface="Calibri"/>
                <a:ea typeface="Calibri" panose="020F0502020204030204" pitchFamily="34" charset="0"/>
                <a:cs typeface="Calibri"/>
              </a:rPr>
              <a:t>varausmahdollisuus </a:t>
            </a:r>
            <a:r>
              <a:rPr lang="fi-FI" sz="2800" dirty="0">
                <a:latin typeface="Calibri"/>
                <a:ea typeface="Calibri" panose="020F0502020204030204" pitchFamily="34" charset="0"/>
                <a:cs typeface="Calibri"/>
              </a:rPr>
              <a:t>siten</a:t>
            </a:r>
            <a:r>
              <a:rPr lang="fi-FI" sz="2800" dirty="0">
                <a:effectLst/>
                <a:latin typeface="Calibri"/>
                <a:ea typeface="Calibri" panose="020F0502020204030204" pitchFamily="34" charset="0"/>
                <a:cs typeface="Calibri"/>
              </a:rPr>
              <a:t>, että liput/kurssipaikat tulevat varaukseen ja lunastettaviksi vasta kuukautta ennen esitystä/kurssia. ​</a:t>
            </a:r>
          </a:p>
          <a:p>
            <a:pPr marL="342900" lvl="0" indent="-342900">
              <a:lnSpc>
                <a:spcPct val="107000"/>
              </a:lnSpc>
              <a:spcAft>
                <a:spcPts val="800"/>
              </a:spcAft>
              <a:buFont typeface="Symbol" panose="05050102010706020507" pitchFamily="18" charset="2"/>
              <a:buChar char=""/>
            </a:pPr>
            <a:r>
              <a:rPr lang="fi-FI" sz="2800" dirty="0">
                <a:effectLst/>
                <a:latin typeface="Calibri"/>
                <a:ea typeface="Calibri" panose="020F0502020204030204" pitchFamily="34" charset="0"/>
                <a:cs typeface="Calibri"/>
              </a:rPr>
              <a:t>pääsylippujen </a:t>
            </a:r>
            <a:r>
              <a:rPr lang="fi-FI" sz="2800" b="1" dirty="0">
                <a:effectLst/>
                <a:latin typeface="Calibri"/>
                <a:ea typeface="SimSun"/>
                <a:cs typeface="Calibri"/>
              </a:rPr>
              <a:t>lunastusmahdollisuus</a:t>
            </a:r>
            <a:r>
              <a:rPr lang="fi-FI" sz="2800" b="1" dirty="0">
                <a:effectLst/>
                <a:latin typeface="Calibri"/>
                <a:ea typeface="Calibri" panose="020F0502020204030204" pitchFamily="34" charset="0"/>
                <a:cs typeface="Calibri"/>
              </a:rPr>
              <a:t> </a:t>
            </a:r>
            <a:r>
              <a:rPr lang="fi-FI" sz="2800" dirty="0">
                <a:effectLst/>
                <a:latin typeface="Calibri"/>
                <a:ea typeface="Calibri" panose="020F0502020204030204" pitchFamily="34" charset="0"/>
                <a:cs typeface="Calibri"/>
              </a:rPr>
              <a:t>siten, että liput tulevat lunastukseen vasta esitysiltana esimerkiksi 30 minuuttia ennen esitystä.​</a:t>
            </a:r>
          </a:p>
        </p:txBody>
      </p:sp>
      <p:pic>
        <p:nvPicPr>
          <p:cNvPr id="12" name="Shape 313">
            <a:extLst>
              <a:ext uri="{FF2B5EF4-FFF2-40B4-BE49-F238E27FC236}">
                <a16:creationId xmlns:a16="http://schemas.microsoft.com/office/drawing/2014/main" id="{3ACA65FF-232C-4527-9A9E-45EDF7E8BC3C}"/>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uokaaviosymboli: Liitin 6">
            <a:extLst>
              <a:ext uri="{FF2B5EF4-FFF2-40B4-BE49-F238E27FC236}">
                <a16:creationId xmlns:a16="http://schemas.microsoft.com/office/drawing/2014/main" id="{4CF6F503-E488-44AC-AB3D-E0368A960043}"/>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1051279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E3B503-B7AA-4BD6-9AD1-39161E3B00E3}"/>
              </a:ext>
              <a:ext uri="{C183D7F6-B498-43B3-948B-1728B52AA6E4}">
                <adec:decorative xmlns:adec="http://schemas.microsoft.com/office/drawing/2017/decorative" val="0"/>
              </a:ext>
            </a:extLst>
          </p:cNvPr>
          <p:cNvSpPr>
            <a:spLocks noGrp="1"/>
          </p:cNvSpPr>
          <p:nvPr>
            <p:ph type="title"/>
          </p:nvPr>
        </p:nvSpPr>
        <p:spPr>
          <a:xfrm>
            <a:off x="1029749" y="255527"/>
            <a:ext cx="7079904" cy="1102780"/>
          </a:xfrm>
        </p:spPr>
        <p:txBody>
          <a:bodyPr>
            <a:noAutofit/>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Kaikukortin käytön kirjaaminen Kaikukantaan 1/2  </a:t>
            </a:r>
            <a:endParaRPr lang="fi-FI" sz="4000">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ruutu 8">
            <a:extLst>
              <a:ext uri="{FF2B5EF4-FFF2-40B4-BE49-F238E27FC236}">
                <a16:creationId xmlns:a16="http://schemas.microsoft.com/office/drawing/2014/main" id="{13E5BEBA-E6B6-4846-AA49-B4EB06541F35}"/>
              </a:ext>
              <a:ext uri="{C183D7F6-B498-43B3-948B-1728B52AA6E4}">
                <adec:decorative xmlns:adec="http://schemas.microsoft.com/office/drawing/2017/decorative" val="1"/>
              </a:ext>
            </a:extLst>
          </p:cNvPr>
          <p:cNvSpPr txBox="1"/>
          <p:nvPr/>
        </p:nvSpPr>
        <p:spPr>
          <a:xfrm>
            <a:off x="1029749" y="1488012"/>
            <a:ext cx="8671220" cy="5450916"/>
          </a:xfrm>
          <a:prstGeom prst="rect">
            <a:avLst/>
          </a:prstGeom>
          <a:noFill/>
        </p:spPr>
        <p:txBody>
          <a:bodyPr wrap="square">
            <a:spAutoFit/>
          </a:bodyPr>
          <a:lstStyle/>
          <a:p>
            <a:pPr>
              <a:lnSpc>
                <a:spcPct val="107000"/>
              </a:lnSpc>
              <a:spcAft>
                <a:spcPts val="800"/>
              </a:spcAft>
            </a:pPr>
            <a:r>
              <a:rPr lang="fi-FI" sz="2800">
                <a:effectLst/>
                <a:latin typeface="Calibri" panose="020F0502020204030204" pitchFamily="34" charset="0"/>
                <a:ea typeface="Calibri" panose="020F0502020204030204" pitchFamily="34" charset="0"/>
                <a:cs typeface="Calibri" panose="020F0502020204030204" pitchFamily="34" charset="0"/>
              </a:rPr>
              <a:t>Kulttuuritoimijan tai lipunvälittäjän asiakaspalvelija kirjaa Kaikukortin käytön.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Arial" panose="020B0604020202020204" pitchFamily="34" charset="0"/>
              </a:rPr>
              <a:t>Pääsylipun ja kurssipaikan varauksen ja lunastuksen  yhteydessä kortinhaltijalta kysytään Kaikukortin </a:t>
            </a:r>
            <a:r>
              <a:rPr lang="fi-FI" sz="2800" b="1">
                <a:effectLst/>
                <a:latin typeface="Calibri" panose="020F0502020204030204" pitchFamily="34" charset="0"/>
                <a:ea typeface="Calibri" panose="020F0502020204030204" pitchFamily="34" charset="0"/>
                <a:cs typeface="Arial" panose="020B0604020202020204" pitchFamily="34" charset="0"/>
              </a:rPr>
              <a:t>tunnus</a:t>
            </a:r>
            <a:r>
              <a:rPr lang="fi-FI" sz="2800">
                <a:effectLst/>
                <a:latin typeface="Calibri" panose="020F0502020204030204" pitchFamily="34" charset="0"/>
                <a:ea typeface="Calibri" panose="020F0502020204030204" pitchFamily="34" charset="0"/>
                <a:cs typeface="Arial" panose="020B0604020202020204" pitchFamily="34" charset="0"/>
              </a:rPr>
              <a:t>, esim. A045198723.</a:t>
            </a:r>
            <a:r>
              <a:rPr lang="fi-FI" sz="2800" b="1">
                <a:effectLst/>
                <a:latin typeface="Calibri" panose="020F0502020204030204" pitchFamily="34" charset="0"/>
                <a:ea typeface="Calibri" panose="020F0502020204030204" pitchFamily="34" charset="0"/>
                <a:cs typeface="Arial" panose="020B0604020202020204" pitchFamily="34" charset="0"/>
              </a:rPr>
              <a:t>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b="1">
                <a:effectLst/>
                <a:latin typeface="Calibri" panose="020F0502020204030204" pitchFamily="34" charset="0"/>
                <a:ea typeface="Calibri" panose="020F0502020204030204" pitchFamily="34" charset="0"/>
                <a:cs typeface="Calibri" panose="020F0502020204030204" pitchFamily="34" charset="0"/>
              </a:rPr>
              <a:t>Huom. </a:t>
            </a:r>
            <a:r>
              <a:rPr lang="fi-FI" sz="2800">
                <a:effectLst/>
                <a:latin typeface="Calibri" panose="020F0502020204030204" pitchFamily="34" charset="0"/>
                <a:ea typeface="Calibri" panose="020F0502020204030204" pitchFamily="34" charset="0"/>
                <a:cs typeface="Calibri" panose="020F0502020204030204" pitchFamily="34" charset="0"/>
              </a:rPr>
              <a:t>Asiakkailta ei kerätä mitään muita tietoja kuin kortin tunnus.</a:t>
            </a:r>
            <a:r>
              <a:rPr lang="fi-FI" sz="2800">
                <a:effectLst/>
                <a:latin typeface="Calibri" panose="020F0502020204030204" pitchFamily="34" charset="0"/>
                <a:ea typeface="Calibri" panose="020F0502020204030204" pitchFamily="34" charset="0"/>
                <a:cs typeface="Arial" panose="020B0604020202020204" pitchFamily="34" charset="0"/>
              </a:rPr>
              <a:t> </a:t>
            </a:r>
            <a:r>
              <a:rPr lang="fi-FI" sz="2800" b="1">
                <a:effectLst/>
                <a:latin typeface="Calibri" panose="020F0502020204030204" pitchFamily="34" charset="0"/>
                <a:ea typeface="Calibri" panose="020F0502020204030204" pitchFamily="34" charset="0"/>
                <a:cs typeface="Calibri" panose="020F0502020204030204" pitchFamily="34" charset="0"/>
              </a:rPr>
              <a:t>Poikkeuksena</a:t>
            </a:r>
            <a:r>
              <a:rPr lang="fi-FI" sz="2800">
                <a:effectLst/>
                <a:latin typeface="Calibri" panose="020F0502020204030204" pitchFamily="34" charset="0"/>
                <a:ea typeface="Calibri" panose="020F0502020204030204" pitchFamily="34" charset="0"/>
                <a:cs typeface="Calibri" panose="020F0502020204030204" pitchFamily="34" charset="0"/>
              </a:rPr>
              <a:t> kansalaisopistot.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b="1">
                <a:effectLst/>
                <a:latin typeface="Calibri" panose="020F0502020204030204" pitchFamily="34" charset="0"/>
                <a:ea typeface="Calibri" panose="020F0502020204030204" pitchFamily="34" charset="0"/>
                <a:cs typeface="Calibri" panose="020F0502020204030204" pitchFamily="34" charset="0"/>
              </a:rPr>
              <a:t>Kaikukortti tulee olla mukana </a:t>
            </a:r>
            <a:r>
              <a:rPr lang="fi-FI" sz="2800">
                <a:effectLst/>
                <a:latin typeface="Calibri" panose="020F0502020204030204" pitchFamily="34" charset="0"/>
                <a:ea typeface="Calibri" panose="020F0502020204030204" pitchFamily="34" charset="0"/>
                <a:cs typeface="Calibri" panose="020F0502020204030204" pitchFamily="34" charset="0"/>
              </a:rPr>
              <a:t>lippua varattaessa, lunastettaessa sekä tilaisuuteen osallistuttaessa. Tarvittaessa asiakasta voi myös pyytää todistamaan henkilöllisyyden.</a:t>
            </a:r>
            <a:r>
              <a:rPr lang="fi-FI" sz="2800">
                <a:effectLst/>
                <a:latin typeface="Calibri" panose="020F0502020204030204" pitchFamily="34" charset="0"/>
                <a:ea typeface="SimSun" panose="02010600030101010101" pitchFamily="2" charset="-122"/>
                <a:cs typeface="Calibri" panose="020F0502020204030204" pitchFamily="34" charset="0"/>
              </a:rPr>
              <a:t>​</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Shape 313">
            <a:extLst>
              <a:ext uri="{FF2B5EF4-FFF2-40B4-BE49-F238E27FC236}">
                <a16:creationId xmlns:a16="http://schemas.microsoft.com/office/drawing/2014/main" id="{9B44BBBD-D7FB-4C6B-AFF5-92C5AB0791ED}"/>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Vuokaaviosymboli: Liitin 13">
            <a:extLst>
              <a:ext uri="{FF2B5EF4-FFF2-40B4-BE49-F238E27FC236}">
                <a16:creationId xmlns:a16="http://schemas.microsoft.com/office/drawing/2014/main" id="{0A3C6EBA-9DBD-426C-A586-5ABFBE3B5117}"/>
              </a:ext>
              <a:ext uri="{C183D7F6-B498-43B3-948B-1728B52AA6E4}">
                <adec:decorative xmlns:adec="http://schemas.microsoft.com/office/drawing/2017/decorative" val="1"/>
              </a:ext>
            </a:extLst>
          </p:cNvPr>
          <p:cNvSpPr/>
          <p:nvPr/>
        </p:nvSpPr>
        <p:spPr>
          <a:xfrm>
            <a:off x="8109653" y="125822"/>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2376154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B7CED2-A824-4CF9-B39C-D830319E56CD}"/>
              </a:ext>
            </a:extLst>
          </p:cNvPr>
          <p:cNvSpPr>
            <a:spLocks noGrp="1"/>
          </p:cNvSpPr>
          <p:nvPr>
            <p:ph type="title"/>
          </p:nvPr>
        </p:nvSpPr>
        <p:spPr>
          <a:xfrm>
            <a:off x="934215" y="388810"/>
            <a:ext cx="6585701" cy="1235274"/>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Kaikukortin käytön kirjaaminen Kaikukantaan 2/2 </a:t>
            </a:r>
            <a:endParaRPr lang="fi-FI">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021C365C-C188-4F80-A975-78BF1A293F0D}"/>
              </a:ext>
              <a:ext uri="{C183D7F6-B498-43B3-948B-1728B52AA6E4}">
                <adec:decorative xmlns:adec="http://schemas.microsoft.com/office/drawing/2017/decorative" val="1"/>
              </a:ext>
            </a:extLst>
          </p:cNvPr>
          <p:cNvSpPr txBox="1"/>
          <p:nvPr/>
        </p:nvSpPr>
        <p:spPr>
          <a:xfrm>
            <a:off x="934215" y="1932972"/>
            <a:ext cx="9693577" cy="4753930"/>
          </a:xfrm>
          <a:prstGeom prst="rect">
            <a:avLst/>
          </a:prstGeom>
          <a:noFill/>
        </p:spPr>
        <p:txBody>
          <a:bodyPr wrap="square">
            <a:spAutoFit/>
          </a:bodyPr>
          <a:lstStyle/>
          <a:p>
            <a:pPr marL="342900" lvl="0" indent="-342900">
              <a:lnSpc>
                <a:spcPct val="107000"/>
              </a:lnSpc>
              <a:buFont typeface="Arial" panose="020B0604020202020204" pitchFamily="34" charset="0"/>
              <a:buChar char="•"/>
            </a:pPr>
            <a:r>
              <a:rPr lang="fi-FI" sz="2400" b="1">
                <a:effectLst/>
                <a:latin typeface="Calibri" panose="020F0502020204030204" pitchFamily="34" charset="0"/>
                <a:ea typeface="Calibri" panose="020F0502020204030204" pitchFamily="34" charset="0"/>
                <a:cs typeface="Arial" panose="020B0604020202020204" pitchFamily="34" charset="0"/>
              </a:rPr>
              <a:t>Asiakaspalvelija kirjaa Kaikukortin tunnuksen Kaikukannan sähköiselle lomakkeelle</a:t>
            </a:r>
            <a:r>
              <a:rPr lang="fi-FI" sz="2400">
                <a:effectLst/>
                <a:latin typeface="Calibri" panose="020F0502020204030204" pitchFamily="34" charset="0"/>
                <a:ea typeface="Calibri" panose="020F0502020204030204" pitchFamily="34" charset="0"/>
                <a:cs typeface="Arial" panose="020B0604020202020204" pitchFamily="34" charset="0"/>
              </a:rPr>
              <a:t> </a:t>
            </a:r>
            <a:r>
              <a:rPr lang="sv-FI" sz="2400" err="1">
                <a:effectLst/>
                <a:latin typeface="Calibri" panose="020F0502020204030204" pitchFamily="34" charset="0"/>
                <a:ea typeface="Calibri" panose="020F0502020204030204" pitchFamily="34" charset="0"/>
                <a:cs typeface="Arial" panose="020B0604020202020204" pitchFamily="34" charset="0"/>
              </a:rPr>
              <a:t>käsin</a:t>
            </a:r>
            <a:r>
              <a:rPr lang="sv-FI" sz="2400">
                <a:effectLst/>
                <a:latin typeface="Calibri" panose="020F0502020204030204" pitchFamily="34" charset="0"/>
                <a:ea typeface="Calibri" panose="020F0502020204030204" pitchFamily="34" charset="0"/>
                <a:cs typeface="Arial" panose="020B0604020202020204" pitchFamily="34" charset="0"/>
              </a:rPr>
              <a:t> tai </a:t>
            </a:r>
            <a:r>
              <a:rPr lang="sv-FI" sz="2400" err="1">
                <a:effectLst/>
                <a:latin typeface="Calibri" panose="020F0502020204030204" pitchFamily="34" charset="0"/>
                <a:ea typeface="Calibri" panose="020F0502020204030204" pitchFamily="34" charset="0"/>
                <a:cs typeface="Arial" panose="020B0604020202020204" pitchFamily="34" charset="0"/>
              </a:rPr>
              <a:t>käyttäen</a:t>
            </a:r>
            <a:r>
              <a:rPr lang="sv-FI" sz="2400">
                <a:effectLst/>
                <a:latin typeface="Calibri" panose="020F0502020204030204" pitchFamily="34" charset="0"/>
                <a:ea typeface="Calibri" panose="020F0502020204030204" pitchFamily="34" charset="0"/>
                <a:cs typeface="Arial" panose="020B0604020202020204" pitchFamily="34" charset="0"/>
              </a:rPr>
              <a:t> QR-</a:t>
            </a:r>
            <a:r>
              <a:rPr lang="sv-FI" sz="2400" err="1">
                <a:effectLst/>
                <a:latin typeface="Calibri" panose="020F0502020204030204" pitchFamily="34" charset="0"/>
                <a:ea typeface="Calibri" panose="020F0502020204030204" pitchFamily="34" charset="0"/>
                <a:cs typeface="Arial" panose="020B0604020202020204" pitchFamily="34" charset="0"/>
              </a:rPr>
              <a:t>koodia</a:t>
            </a:r>
            <a:r>
              <a:rPr lang="sv-FI" sz="2400">
                <a:effectLst/>
                <a:latin typeface="Calibri" panose="020F0502020204030204" pitchFamily="34" charset="0"/>
                <a:ea typeface="Calibri" panose="020F0502020204030204" pitchFamily="34" charset="0"/>
                <a:cs typeface="Arial" panose="020B0604020202020204" pitchFamily="34" charset="0"/>
              </a:rPr>
              <a:t> tai </a:t>
            </a:r>
            <a:r>
              <a:rPr lang="sv-FI" sz="2400" err="1">
                <a:effectLst/>
                <a:latin typeface="Calibri" panose="020F0502020204030204" pitchFamily="34" charset="0"/>
                <a:ea typeface="Calibri" panose="020F0502020204030204" pitchFamily="34" charset="0"/>
                <a:cs typeface="Arial" panose="020B0604020202020204" pitchFamily="34" charset="0"/>
              </a:rPr>
              <a:t>viivakoodia</a:t>
            </a:r>
            <a:r>
              <a:rPr lang="sv-FI" sz="2400">
                <a:effectLst/>
                <a:latin typeface="Calibri" panose="020F0502020204030204" pitchFamily="34" charset="0"/>
                <a:ea typeface="Calibri" panose="020F0502020204030204" pitchFamily="34" charset="0"/>
                <a:cs typeface="Arial" panose="020B0604020202020204" pitchFamily="34" charset="0"/>
              </a:rPr>
              <a:t> </a:t>
            </a:r>
            <a:r>
              <a:rPr lang="sv-FI" sz="2400" err="1">
                <a:effectLst/>
                <a:latin typeface="Calibri" panose="020F0502020204030204" pitchFamily="34" charset="0"/>
                <a:ea typeface="Calibri" panose="020F0502020204030204" pitchFamily="34" charset="0"/>
                <a:cs typeface="Arial" panose="020B0604020202020204" pitchFamily="34" charset="0"/>
              </a:rPr>
              <a:t>osoitteessa</a:t>
            </a:r>
            <a:r>
              <a:rPr lang="sv-FI" sz="2400">
                <a:effectLst/>
                <a:latin typeface="Calibri" panose="020F0502020204030204" pitchFamily="34" charset="0"/>
                <a:ea typeface="Calibri" panose="020F0502020204030204" pitchFamily="34" charset="0"/>
                <a:cs typeface="Arial" panose="020B0604020202020204" pitchFamily="34" charset="0"/>
              </a:rPr>
              <a:t> </a:t>
            </a:r>
            <a:r>
              <a:rPr lang="fi-FI" sz="24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www.kaikukanta.fi</a:t>
            </a:r>
            <a:r>
              <a:rPr lang="fi-FI" sz="240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buFont typeface="Courier New" panose="02070309020205020404" pitchFamily="49" charset="0"/>
              <a:buChar char="o"/>
            </a:pPr>
            <a:r>
              <a:rPr lang="fi-FI" sz="2400">
                <a:effectLst/>
                <a:latin typeface="Calibri" panose="020F0502020204030204" pitchFamily="34" charset="0"/>
                <a:ea typeface="Calibri" panose="020F0502020204030204" pitchFamily="34" charset="0"/>
                <a:cs typeface="Arial" panose="020B0604020202020204" pitchFamily="34" charset="0"/>
              </a:rPr>
              <a:t>Tarkemmat ohjeet Kaikukortti-käsikirjassa kulttuurikohteille.</a:t>
            </a:r>
          </a:p>
          <a:p>
            <a:pPr marL="342900" indent="-342900">
              <a:lnSpc>
                <a:spcPct val="107000"/>
              </a:lnSpc>
              <a:buFont typeface="Arial" panose="020B0604020202020204" pitchFamily="34" charset="0"/>
              <a:buChar char="•"/>
            </a:pPr>
            <a:r>
              <a:rPr lang="fi-FI" sz="2400" b="1">
                <a:effectLst/>
                <a:latin typeface="Calibri" panose="020F0502020204030204" pitchFamily="34" charset="0"/>
                <a:ea typeface="Calibri" panose="020F0502020204030204" pitchFamily="34" charset="0"/>
                <a:cs typeface="Arial" panose="020B0604020202020204" pitchFamily="34" charset="0"/>
              </a:rPr>
              <a:t>Asiakaspalvelija kirjaa yhden aikuisen asiakkaan lisäksi, kuinka monta lippua Kaikukortilla on hankittu lapsille</a:t>
            </a:r>
            <a:r>
              <a:rPr lang="fi-FI" sz="2400">
                <a:effectLst/>
                <a:latin typeface="Calibri" panose="020F0502020204030204" pitchFamily="34" charset="0"/>
                <a:ea typeface="Calibri" panose="020F0502020204030204" pitchFamily="34" charset="0"/>
                <a:cs typeface="Arial" panose="020B0604020202020204" pitchFamily="34" charset="0"/>
              </a:rPr>
              <a:t>. </a:t>
            </a:r>
            <a:endParaRPr lang="fi-FI" sz="240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buFont typeface="Arial" panose="020B0604020202020204" pitchFamily="34" charset="0"/>
              <a:buChar char="•"/>
            </a:pPr>
            <a:r>
              <a:rPr lang="fi-FI" sz="2400" b="1">
                <a:effectLst/>
                <a:latin typeface="Calibri" panose="020F0502020204030204" pitchFamily="34" charset="0"/>
                <a:ea typeface="Calibri" panose="020F0502020204030204" pitchFamily="34" charset="0"/>
                <a:cs typeface="Arial" panose="020B0604020202020204" pitchFamily="34" charset="0"/>
              </a:rPr>
              <a:t>Huom.  </a:t>
            </a:r>
            <a:r>
              <a:rPr lang="fi-FI" sz="2400">
                <a:effectLst/>
                <a:latin typeface="Calibri" panose="020F0502020204030204" pitchFamily="34" charset="0"/>
                <a:ea typeface="Calibri" panose="020F0502020204030204" pitchFamily="34" charset="0"/>
                <a:cs typeface="Arial" panose="020B0604020202020204" pitchFamily="34" charset="0"/>
              </a:rPr>
              <a:t>Kun kortinjakajataho hankkii pienryhmälle lippuja, </a:t>
            </a:r>
            <a:r>
              <a:rPr lang="fi-FI" sz="2400" b="1">
                <a:effectLst/>
                <a:latin typeface="Calibri" panose="020F0502020204030204" pitchFamily="34" charset="0"/>
                <a:ea typeface="Calibri" panose="020F0502020204030204" pitchFamily="34" charset="0"/>
                <a:cs typeface="Arial" panose="020B0604020202020204" pitchFamily="34" charset="0"/>
              </a:rPr>
              <a:t>kirjaa asiakaspalvelija sekä työntekijän käyttämän yhteisön Kaikukortin että jokaisen ryhmän jäsenen Kaikukortin tunnuksen. </a:t>
            </a:r>
          </a:p>
          <a:p>
            <a:pPr marL="800100" lvl="1" indent="-342900">
              <a:lnSpc>
                <a:spcPct val="107000"/>
              </a:lnSpc>
              <a:buFont typeface="Arial" panose="020B0604020202020204" pitchFamily="34" charset="0"/>
              <a:buChar char="•"/>
            </a:pPr>
            <a:r>
              <a:rPr lang="fi-FI" sz="2400" b="1">
                <a:effectLst/>
                <a:latin typeface="Calibri" panose="020F0502020204030204" pitchFamily="34" charset="0"/>
                <a:ea typeface="Calibri" panose="020F0502020204030204" pitchFamily="34" charset="0"/>
                <a:cs typeface="Arial" panose="020B0604020202020204" pitchFamily="34" charset="0"/>
              </a:rPr>
              <a:t>Asiakaspalvelija kirjaa lisäksi, kuinka monta lippua yhteisön Kaikukortilla on hankittu lapsille </a:t>
            </a:r>
            <a:r>
              <a:rPr lang="fi-FI" sz="2400">
                <a:effectLst/>
                <a:latin typeface="Calibri" panose="020F0502020204030204" pitchFamily="34" charset="0"/>
                <a:ea typeface="Calibri" panose="020F0502020204030204" pitchFamily="34" charset="0"/>
                <a:cs typeface="Arial" panose="020B0604020202020204" pitchFamily="34" charset="0"/>
              </a:rPr>
              <a:t>(alle 16-vuotiaille asiakkaille). </a:t>
            </a:r>
          </a:p>
          <a:p>
            <a:pPr marL="285750" indent="-285750">
              <a:lnSpc>
                <a:spcPct val="107000"/>
              </a:lnSpc>
              <a:buFont typeface="Courier New" panose="02070309020205020404" pitchFamily="49" charset="0"/>
              <a:buChar char="o"/>
            </a:pPr>
            <a:endParaRPr lang="fi-FI" sz="200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Shape 313">
            <a:extLst>
              <a:ext uri="{FF2B5EF4-FFF2-40B4-BE49-F238E27FC236}">
                <a16:creationId xmlns:a16="http://schemas.microsoft.com/office/drawing/2014/main" id="{4E6CB5D0-9A36-4F81-A7A3-227B6504452F}"/>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uokaaviosymboli: Liitin 6">
            <a:extLst>
              <a:ext uri="{FF2B5EF4-FFF2-40B4-BE49-F238E27FC236}">
                <a16:creationId xmlns:a16="http://schemas.microsoft.com/office/drawing/2014/main" id="{F5D20B39-34EE-4749-BC13-333C3D748A35}"/>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1537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101838E4-F45D-49F1-9B0D-97D137A68681}"/>
              </a:ext>
            </a:extLst>
          </p:cNvPr>
          <p:cNvSpPr txBox="1"/>
          <p:nvPr/>
        </p:nvSpPr>
        <p:spPr>
          <a:xfrm>
            <a:off x="623450" y="944447"/>
            <a:ext cx="10945099" cy="5786199"/>
          </a:xfrm>
          <a:prstGeom prst="rect">
            <a:avLst/>
          </a:prstGeom>
          <a:noFill/>
        </p:spPr>
        <p:txBody>
          <a:bodyPr wrap="square">
            <a:spAutoFit/>
          </a:bodyPr>
          <a:lstStyle/>
          <a:p>
            <a:pPr lvl="1">
              <a:spcBef>
                <a:spcPts val="600"/>
              </a:spcBef>
              <a:spcAft>
                <a:spcPts val="600"/>
              </a:spcAft>
            </a:pPr>
            <a:r>
              <a:rPr lang="fi-FI" sz="2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Avustaja/tulkki/opas maksutta sisään </a:t>
            </a:r>
          </a:p>
          <a:p>
            <a:pPr lvl="1">
              <a:spcBef>
                <a:spcPts val="600"/>
              </a:spcBef>
              <a:spcAft>
                <a:spcPts val="600"/>
              </a:spcAft>
            </a:pPr>
            <a:r>
              <a:rPr lang="fi-FI" sz="2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i-FI"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Kaikukortti-verkostoon kuuluva kulttuuri- ja liikuntakohde sitoutuu siihen, että vammaisen henkilön avustajalle/tulkille/oppaalle on aina maksuton sisäänpääsy. </a:t>
            </a:r>
          </a:p>
          <a:p>
            <a:pPr lvl="1">
              <a:spcBef>
                <a:spcPts val="600"/>
              </a:spcBef>
              <a:spcAft>
                <a:spcPts val="600"/>
              </a:spcAft>
            </a:pPr>
            <a:r>
              <a:rPr lang="fi-FI"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Tämän ratkaisun tulee koskea kaikkia asiakkaita, ei vain Kaikukortti-asiakkaita. Kyse on yhdenvertaisuusperiaatteesta, jota myös yhdenvertaisuusvaltuutettu suosittelee kaikille kulttuuritoimijoille.</a:t>
            </a:r>
          </a:p>
          <a:p>
            <a:pPr lvl="1">
              <a:spcBef>
                <a:spcPts val="600"/>
              </a:spcBef>
              <a:spcAft>
                <a:spcPts val="600"/>
              </a:spcAft>
            </a:pPr>
            <a:r>
              <a:rPr lang="fi-FI"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Myös esimerkiksi mielenterveyskuntoutujan tai muistisairaan henkilön tukihenkilön pääsylipun olisi hyvä olla maksuton.</a:t>
            </a:r>
          </a:p>
          <a:p>
            <a:pPr lvl="1">
              <a:spcBef>
                <a:spcPts val="600"/>
              </a:spcBef>
              <a:spcAft>
                <a:spcPts val="600"/>
              </a:spcAft>
            </a:pPr>
            <a:r>
              <a:rPr lang="fi-FI"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Huom. </a:t>
            </a:r>
            <a:r>
              <a:rPr lang="fi-FI"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Kulttuurikohteen tulee ilmoittaa avustaja-lipputyyppi myös käyttämälleen kaupalliselle lipunvälitystoimistolle, ja korostaa, että avustajan tarve voi johtua monenlaisista syistä. </a:t>
            </a:r>
          </a:p>
          <a:p>
            <a:pPr lvl="1">
              <a:spcBef>
                <a:spcPts val="600"/>
              </a:spcBef>
              <a:spcAft>
                <a:spcPts val="600"/>
              </a:spcAft>
            </a:pPr>
            <a:r>
              <a:rPr lang="fi-FI"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Huom. </a:t>
            </a:r>
            <a:r>
              <a:rPr lang="fi-FI"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Kaikukortin haltijan tai muun asiakkaan tulee itse huolehtia siitä, että mahdolliselle avustajalle tai vastaavalle on hankittu oma paikkalippu.</a:t>
            </a:r>
          </a:p>
        </p:txBody>
      </p:sp>
      <p:pic>
        <p:nvPicPr>
          <p:cNvPr id="13" name="Shape 313">
            <a:extLst>
              <a:ext uri="{FF2B5EF4-FFF2-40B4-BE49-F238E27FC236}">
                <a16:creationId xmlns:a16="http://schemas.microsoft.com/office/drawing/2014/main" id="{F6EB6732-E350-4420-930F-1A5B4383B3F7}"/>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302275"/>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28EAD229-6A4A-4BDF-A09C-A3D711C7B002}"/>
              </a:ext>
            </a:extLst>
          </p:cNvPr>
          <p:cNvSpPr>
            <a:spLocks noGrp="1"/>
          </p:cNvSpPr>
          <p:nvPr>
            <p:ph type="title"/>
          </p:nvPr>
        </p:nvSpPr>
        <p:spPr>
          <a:xfrm>
            <a:off x="831200" y="206335"/>
            <a:ext cx="11360800" cy="763600"/>
          </a:xfrm>
        </p:spPr>
        <p:txBody>
          <a:bodyPr/>
          <a:lstStyle/>
          <a:p>
            <a:pPr rtl="0" eaLnBrk="1" latinLnBrk="0" hangingPunct="1"/>
            <a:r>
              <a:rPr lang="fi-FI" sz="3600" b="1">
                <a:solidFill>
                  <a:schemeClr val="tx1"/>
                </a:solidFill>
                <a:latin typeface="Calibri" panose="020F0502020204030204" pitchFamily="34" charset="0"/>
                <a:ea typeface="SimSun" panose="02010600030101010101" pitchFamily="2" charset="-122"/>
                <a:cs typeface="Times New Roman" panose="02020603050405020304" pitchFamily="18" charset="0"/>
              </a:rPr>
              <a:t>Muuta h</a:t>
            </a:r>
            <a:r>
              <a:rPr lang="fi-FI" sz="3600" b="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uomioitavaa Kaikukortti-kohteissa</a:t>
            </a:r>
            <a:endParaRPr lang="fi-FI">
              <a:solidFill>
                <a:schemeClr val="tx1"/>
              </a:solidFill>
              <a:effectLst/>
            </a:endParaRPr>
          </a:p>
        </p:txBody>
      </p:sp>
      <p:sp>
        <p:nvSpPr>
          <p:cNvPr id="7" name="Vuokaaviosymboli: Liitin 6" descr="Koskee erityisesti kulttuuri- ja liikuntatoimijoita.">
            <a:extLst>
              <a:ext uri="{FF2B5EF4-FFF2-40B4-BE49-F238E27FC236}">
                <a16:creationId xmlns:a16="http://schemas.microsoft.com/office/drawing/2014/main" id="{AE729789-62F9-41B1-91B1-76EB32A1CDFC}"/>
              </a:ext>
            </a:extLst>
          </p:cNvPr>
          <p:cNvSpPr/>
          <p:nvPr/>
        </p:nvSpPr>
        <p:spPr>
          <a:xfrm>
            <a:off x="11130942" y="3537626"/>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3050113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33F1BB-3B48-40B0-BDA6-1301E29572EA}"/>
              </a:ext>
            </a:extLst>
          </p:cNvPr>
          <p:cNvSpPr>
            <a:spLocks noGrp="1"/>
          </p:cNvSpPr>
          <p:nvPr>
            <p:ph type="title"/>
          </p:nvPr>
        </p:nvSpPr>
        <p:spPr>
          <a:xfrm>
            <a:off x="1125284" y="305796"/>
            <a:ext cx="5171344" cy="927070"/>
          </a:xfrm>
        </p:spPr>
        <p:txBody>
          <a:bodyPr/>
          <a:lstStyle/>
          <a:p>
            <a:pPr rtl="0" eaLnBrk="1" latinLnBrk="0" hangingPunct="1"/>
            <a:r>
              <a:rPr lang="fi-FI">
                <a:effectLst/>
              </a:rPr>
              <a:t>Maksuton narikka </a:t>
            </a: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E068235A-B0EE-4B08-B8BF-C56EEEB71FCD}"/>
              </a:ext>
              <a:ext uri="{C183D7F6-B498-43B3-948B-1728B52AA6E4}">
                <adec:decorative xmlns:adec="http://schemas.microsoft.com/office/drawing/2017/decorative" val="1"/>
              </a:ext>
            </a:extLst>
          </p:cNvPr>
          <p:cNvSpPr txBox="1"/>
          <p:nvPr/>
        </p:nvSpPr>
        <p:spPr>
          <a:xfrm>
            <a:off x="1338469" y="1833424"/>
            <a:ext cx="7129670" cy="3504229"/>
          </a:xfrm>
          <a:prstGeom prst="rect">
            <a:avLst/>
          </a:prstGeom>
          <a:noFill/>
        </p:spPr>
        <p:txBody>
          <a:bodyPr wrap="square">
            <a:spAutoFit/>
          </a:bodyPr>
          <a:lstStyle/>
          <a:p>
            <a:pPr>
              <a:lnSpc>
                <a:spcPct val="107000"/>
              </a:lnSpc>
              <a:spcAft>
                <a:spcPts val="800"/>
              </a:spcAft>
            </a:pPr>
            <a:r>
              <a:rPr lang="fi-FI" sz="2800">
                <a:effectLst/>
                <a:latin typeface="Calibri" panose="020F0502020204030204" pitchFamily="34" charset="0"/>
                <a:ea typeface="Calibri" panose="020F0502020204030204" pitchFamily="34" charset="0"/>
                <a:cs typeface="Calibri" panose="020F0502020204030204" pitchFamily="34" charset="0"/>
              </a:rPr>
              <a:t>Lähtökohtana on, että Kaikukortti-asiakkaille tarjotaan </a:t>
            </a:r>
            <a:r>
              <a:rPr lang="fi-FI" sz="2800" b="1">
                <a:effectLst/>
                <a:latin typeface="Calibri" panose="020F0502020204030204" pitchFamily="34" charset="0"/>
                <a:ea typeface="Calibri" panose="020F0502020204030204" pitchFamily="34" charset="0"/>
                <a:cs typeface="Calibri" panose="020F0502020204030204" pitchFamily="34" charset="0"/>
              </a:rPr>
              <a:t>maksuton narikka</a:t>
            </a:r>
            <a:r>
              <a:rPr lang="fi-FI" sz="2800">
                <a:effectLst/>
                <a:latin typeface="Calibri" panose="020F0502020204030204" pitchFamily="34" charset="0"/>
                <a:ea typeface="Calibri" panose="020F0502020204030204" pitchFamily="34" charset="0"/>
                <a:cs typeface="Calibri" panose="020F0502020204030204" pitchFamily="34" charset="0"/>
              </a:rPr>
              <a:t>.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Calibri" panose="020F0502020204030204" pitchFamily="34" charset="0"/>
              </a:rPr>
              <a:t>Kaikukortilla hankittavaan lippuun voi esimerkiksi tulostua teksti “Maksuton narikka”, tai narikan voi saada Kaikukorttia näyttämällä.</a:t>
            </a:r>
            <a:endParaRPr lang="fi-FI" sz="2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800">
                <a:effectLst/>
                <a:latin typeface="Calibri" panose="020F0502020204030204" pitchFamily="34" charset="0"/>
                <a:ea typeface="Calibri" panose="020F0502020204030204" pitchFamily="34" charset="0"/>
                <a:cs typeface="Calibri" panose="020F0502020204030204" pitchFamily="34" charset="0"/>
              </a:rPr>
              <a:t> </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Shape 313">
            <a:extLst>
              <a:ext uri="{FF2B5EF4-FFF2-40B4-BE49-F238E27FC236}">
                <a16:creationId xmlns:a16="http://schemas.microsoft.com/office/drawing/2014/main" id="{EC809D22-AAF1-4922-8E72-A13EDE1D7E0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a:extLst>
              <a:ext uri="{FF2B5EF4-FFF2-40B4-BE49-F238E27FC236}">
                <a16:creationId xmlns:a16="http://schemas.microsoft.com/office/drawing/2014/main" id="{438C0771-90CC-4413-B727-BF1C1FDBFD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744961">
            <a:off x="7699416" y="4341437"/>
            <a:ext cx="4849133" cy="1172004"/>
          </a:xfrm>
          <a:prstGeom prst="rect">
            <a:avLst/>
          </a:prstGeom>
        </p:spPr>
      </p:pic>
      <p:sp>
        <p:nvSpPr>
          <p:cNvPr id="9" name="Vuokaaviosymboli: Liitin 8">
            <a:extLst>
              <a:ext uri="{FF2B5EF4-FFF2-40B4-BE49-F238E27FC236}">
                <a16:creationId xmlns:a16="http://schemas.microsoft.com/office/drawing/2014/main" id="{11E0FD37-FB8E-490B-9E96-0A750F7DC7D0}"/>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397560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 name="Kuva 3" descr="Kuva Kaikukortista ja yhteisön Kaikukortista.">
            <a:extLst>
              <a:ext uri="{FF2B5EF4-FFF2-40B4-BE49-F238E27FC236}">
                <a16:creationId xmlns:a16="http://schemas.microsoft.com/office/drawing/2014/main" id="{DA761023-60FA-42FC-AF23-9BB6C042501B}"/>
              </a:ext>
            </a:extLst>
          </p:cNvPr>
          <p:cNvPicPr>
            <a:picLocks noChangeAspect="1"/>
          </p:cNvPicPr>
          <p:nvPr/>
        </p:nvPicPr>
        <p:blipFill>
          <a:blip r:embed="rId3"/>
          <a:stretch>
            <a:fillRect/>
          </a:stretch>
        </p:blipFill>
        <p:spPr>
          <a:xfrm>
            <a:off x="665457" y="4548642"/>
            <a:ext cx="4535052" cy="2071516"/>
          </a:xfrm>
          <a:prstGeom prst="rect">
            <a:avLst/>
          </a:prstGeom>
        </p:spPr>
      </p:pic>
      <p:sp>
        <p:nvSpPr>
          <p:cNvPr id="11" name="Pyöristetty kuvaselitesuorakulmio 10">
            <a:extLst>
              <a:ext uri="{C183D7F6-B498-43B3-948B-1728B52AA6E4}">
                <adec:decorative xmlns:adec="http://schemas.microsoft.com/office/drawing/2017/decorative" val="1"/>
              </a:ext>
            </a:extLst>
          </p:cNvPr>
          <p:cNvSpPr/>
          <p:nvPr/>
        </p:nvSpPr>
        <p:spPr>
          <a:xfrm>
            <a:off x="6954449" y="237843"/>
            <a:ext cx="5193649" cy="3576511"/>
          </a:xfrm>
          <a:prstGeom prst="wedgeRoundRectCallout">
            <a:avLst>
              <a:gd name="adj1" fmla="val -42338"/>
              <a:gd name="adj2" fmla="val 61486"/>
              <a:gd name="adj3" fmla="val 16667"/>
            </a:avLst>
          </a:prstGeom>
          <a:solidFill>
            <a:srgbClr val="E8F9FE"/>
          </a:solidFill>
          <a:ln w="57150">
            <a:solidFill>
              <a:srgbClr val="82DD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sz="2400">
              <a:solidFill>
                <a:schemeClr val="tx1"/>
              </a:solidFill>
              <a:latin typeface="Calibri" panose="020F0502020204030204" pitchFamily="34" charset="0"/>
            </a:endParaRPr>
          </a:p>
        </p:txBody>
      </p:sp>
      <p:pic>
        <p:nvPicPr>
          <p:cNvPr id="7" name="Shape 15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5400000">
            <a:off x="-3115464" y="3077079"/>
            <a:ext cx="6858001" cy="703841"/>
          </a:xfrm>
          <a:prstGeom prst="rect">
            <a:avLst/>
          </a:prstGeom>
          <a:noFill/>
          <a:ln>
            <a:noFill/>
          </a:ln>
        </p:spPr>
      </p:pic>
      <p:sp>
        <p:nvSpPr>
          <p:cNvPr id="9" name="Shape 82"/>
          <p:cNvSpPr txBox="1">
            <a:spLocks noGrp="1"/>
          </p:cNvSpPr>
          <p:nvPr>
            <p:ph type="body" idx="1"/>
          </p:nvPr>
        </p:nvSpPr>
        <p:spPr>
          <a:xfrm>
            <a:off x="445518" y="1025713"/>
            <a:ext cx="6140577" cy="3129009"/>
          </a:xfrm>
          <a:prstGeom prst="rect">
            <a:avLst/>
          </a:prstGeom>
        </p:spPr>
        <p:txBody>
          <a:bodyPr wrap="square" lIns="121900" tIns="121900" rIns="121900" bIns="121900" anchor="t" anchorCtr="0">
            <a:noAutofit/>
          </a:bodyPr>
          <a:lstStyle/>
          <a:p>
            <a:pPr marL="539115" indent="-285750"/>
            <a:r>
              <a:rPr lang="fi-FI" sz="2500" dirty="0"/>
              <a:t>P</a:t>
            </a:r>
            <a:r>
              <a:rPr lang="fi" sz="2500" dirty="0"/>
              <a:t>ahvinen, maksuton </a:t>
            </a:r>
            <a:r>
              <a:rPr lang="fi" sz="2500" b="1" dirty="0"/>
              <a:t>henkilökohtainen</a:t>
            </a:r>
            <a:r>
              <a:rPr lang="fi" sz="2500" dirty="0"/>
              <a:t> </a:t>
            </a:r>
            <a:r>
              <a:rPr lang="fi" sz="2500" b="1" dirty="0"/>
              <a:t>kortti</a:t>
            </a:r>
            <a:endParaRPr lang="fi-FI" sz="2500" dirty="0"/>
          </a:p>
          <a:p>
            <a:pPr marL="539115" indent="-285750"/>
            <a:r>
              <a:rPr lang="fi" sz="2500" dirty="0"/>
              <a:t>Tarkoitettu sosiaali- ja terveysalan (sote), hyvinvoinnin ja terveyden edistämisen (hyte) ja joidenkin järjestöjen yli 16-vuotiaille </a:t>
            </a:r>
            <a:r>
              <a:rPr lang="fi" sz="2500" b="1" dirty="0"/>
              <a:t>asiakkaille, </a:t>
            </a:r>
            <a:r>
              <a:rPr lang="fi" sz="2500" dirty="0"/>
              <a:t>jotka ovat </a:t>
            </a:r>
            <a:r>
              <a:rPr lang="fi" sz="2500" b="1" dirty="0"/>
              <a:t>taloudellisesti tiukassa tilanteessa</a:t>
            </a:r>
          </a:p>
          <a:p>
            <a:pPr marL="539115" indent="-285750"/>
            <a:r>
              <a:rPr lang="fi-FI" sz="2500" b="1" dirty="0">
                <a:sym typeface="Wingdings" panose="05000000000000000000" pitchFamily="2" charset="2"/>
              </a:rPr>
              <a:t>Ei edellytä tulojen todistamista tai tietyn tulorajan alittamista</a:t>
            </a:r>
            <a:endParaRPr lang="fi-FI" sz="2500" b="1" dirty="0"/>
          </a:p>
          <a:p>
            <a:pPr marL="539115" indent="-285750"/>
            <a:r>
              <a:rPr lang="fi-FI" sz="2500" dirty="0">
                <a:sym typeface="Wingdings" panose="05000000000000000000" pitchFamily="2" charset="2"/>
              </a:rPr>
              <a:t>Voimassa 12 kk tai kokeilun ajan</a:t>
            </a:r>
            <a:endParaRPr lang="fi-FI" sz="2500" dirty="0"/>
          </a:p>
          <a:p>
            <a:pPr marL="996315" lvl="1" indent="-285750">
              <a:buFontTx/>
              <a:buChar char="-"/>
            </a:pPr>
            <a:endParaRPr lang="fi" sz="2600" dirty="0">
              <a:solidFill>
                <a:srgbClr val="FF0000"/>
              </a:solidFill>
              <a:latin typeface="Calibri" panose="020F0502020204030204" pitchFamily="34" charset="0"/>
            </a:endParaRPr>
          </a:p>
        </p:txBody>
      </p:sp>
      <p:sp>
        <p:nvSpPr>
          <p:cNvPr id="10" name="Shape 173"/>
          <p:cNvSpPr txBox="1">
            <a:spLocks noGrp="1"/>
          </p:cNvSpPr>
          <p:nvPr>
            <p:ph type="body" idx="1"/>
          </p:nvPr>
        </p:nvSpPr>
        <p:spPr>
          <a:xfrm>
            <a:off x="6954449" y="371361"/>
            <a:ext cx="4947959" cy="3735843"/>
          </a:xfrm>
          <a:prstGeom prst="rect">
            <a:avLst/>
          </a:prstGeom>
          <a:ln>
            <a:solidFill>
              <a:srgbClr val="E8F9FE"/>
            </a:solidFill>
          </a:ln>
        </p:spPr>
        <p:txBody>
          <a:bodyPr wrap="square" lIns="121900" tIns="121900" rIns="121900" bIns="121900" anchor="t" anchorCtr="0">
            <a:noAutofit/>
          </a:bodyPr>
          <a:lstStyle/>
          <a:p>
            <a:pPr>
              <a:buNone/>
            </a:pPr>
            <a:r>
              <a:rPr lang="fi-FI" sz="2600" b="1" dirty="0">
                <a:solidFill>
                  <a:srgbClr val="000000"/>
                </a:solidFill>
                <a:latin typeface="Calibri" panose="020F0502020204030204" pitchFamily="34" charset="0"/>
              </a:rPr>
              <a:t>Kaikukortilla voi hankkia </a:t>
            </a:r>
            <a:r>
              <a:rPr lang="fi" sz="2600" b="1" dirty="0">
                <a:solidFill>
                  <a:srgbClr val="000000"/>
                </a:solidFill>
                <a:latin typeface="Calibri" panose="020F0502020204030204" pitchFamily="34" charset="0"/>
              </a:rPr>
              <a:t>maksuttomia</a:t>
            </a:r>
            <a:r>
              <a:rPr lang="fi" sz="2600" dirty="0">
                <a:solidFill>
                  <a:srgbClr val="000000"/>
                </a:solidFill>
                <a:latin typeface="Calibri" panose="020F0502020204030204" pitchFamily="34" charset="0"/>
              </a:rPr>
              <a:t> </a:t>
            </a:r>
            <a:r>
              <a:rPr lang="fi" sz="2600" b="1" dirty="0">
                <a:solidFill>
                  <a:srgbClr val="000000"/>
                </a:solidFill>
                <a:latin typeface="Calibri" panose="020F0502020204030204" pitchFamily="34" charset="0"/>
              </a:rPr>
              <a:t>pääsylippuja ja kurssipaikkoja</a:t>
            </a:r>
            <a:r>
              <a:rPr lang="fi" sz="2600" dirty="0">
                <a:solidFill>
                  <a:srgbClr val="000000"/>
                </a:solidFill>
                <a:latin typeface="Calibri" panose="020F0502020204030204" pitchFamily="34" charset="0"/>
              </a:rPr>
              <a:t> </a:t>
            </a:r>
            <a:r>
              <a:rPr lang="fi" sz="2600" b="1" dirty="0">
                <a:solidFill>
                  <a:srgbClr val="000000"/>
                </a:solidFill>
                <a:latin typeface="Calibri" panose="020F0502020204030204" pitchFamily="34" charset="0"/>
              </a:rPr>
              <a:t>kulttuuripalveluihin </a:t>
            </a:r>
            <a:r>
              <a:rPr lang="fi-FI" sz="2600" dirty="0">
                <a:solidFill>
                  <a:srgbClr val="000000"/>
                </a:solidFill>
                <a:latin typeface="Calibri" panose="020F0502020204030204" pitchFamily="34" charset="0"/>
              </a:rPr>
              <a:t>sekä joihinkin liikuntakohteisiin ja urheilutapahtumiin</a:t>
            </a:r>
          </a:p>
          <a:p>
            <a:pPr>
              <a:buNone/>
            </a:pPr>
            <a:endParaRPr lang="fi" sz="2600" dirty="0">
              <a:solidFill>
                <a:srgbClr val="000000"/>
              </a:solidFill>
              <a:latin typeface="Calibri" panose="020F0502020204030204" pitchFamily="34" charset="0"/>
            </a:endParaRPr>
          </a:p>
          <a:p>
            <a:pPr>
              <a:buSzPct val="45833"/>
              <a:buNone/>
            </a:pPr>
            <a:r>
              <a:rPr lang="fi" sz="2600" dirty="0">
                <a:latin typeface="Calibri" panose="020F0502020204030204" pitchFamily="34" charset="0"/>
              </a:rPr>
              <a:t>- maksuttomia pääsylippuja myös </a:t>
            </a:r>
            <a:r>
              <a:rPr lang="fi" sz="2600" b="1" dirty="0">
                <a:latin typeface="Calibri" panose="020F0502020204030204" pitchFamily="34" charset="0"/>
              </a:rPr>
              <a:t>omille lapsille ja lapsenlapsille</a:t>
            </a:r>
            <a:endParaRPr lang="fi" sz="2600" dirty="0">
              <a:solidFill>
                <a:srgbClr val="000000"/>
              </a:solidFill>
              <a:latin typeface="Calibri" panose="020F0502020204030204" pitchFamily="34" charset="0"/>
            </a:endParaRPr>
          </a:p>
        </p:txBody>
      </p:sp>
      <p:sp>
        <p:nvSpPr>
          <p:cNvPr id="2" name="Tekstiruutu 1">
            <a:extLst>
              <a:ext uri="{FF2B5EF4-FFF2-40B4-BE49-F238E27FC236}">
                <a16:creationId xmlns:a16="http://schemas.microsoft.com/office/drawing/2014/main" id="{2DEC0687-290C-4E8F-9055-DEE249A05F7E}"/>
              </a:ext>
            </a:extLst>
          </p:cNvPr>
          <p:cNvSpPr txBox="1"/>
          <p:nvPr/>
        </p:nvSpPr>
        <p:spPr>
          <a:xfrm>
            <a:off x="615560" y="6546058"/>
            <a:ext cx="5328345" cy="307777"/>
          </a:xfrm>
          <a:prstGeom prst="rect">
            <a:avLst/>
          </a:prstGeom>
          <a:noFill/>
        </p:spPr>
        <p:txBody>
          <a:bodyPr wrap="square" lIns="91440" tIns="45720" rIns="91440" bIns="45720" rtlCol="0" anchor="t">
            <a:spAutoFit/>
          </a:bodyPr>
          <a:lstStyle/>
          <a:p>
            <a:r>
              <a:rPr lang="fi-FI"/>
              <a:t>Kuva: esimerkki yhteisön ja  asiakkaan Kaikukortista</a:t>
            </a:r>
          </a:p>
        </p:txBody>
      </p:sp>
      <p:sp>
        <p:nvSpPr>
          <p:cNvPr id="4" name="Otsikko 3">
            <a:extLst>
              <a:ext uri="{FF2B5EF4-FFF2-40B4-BE49-F238E27FC236}">
                <a16:creationId xmlns:a16="http://schemas.microsoft.com/office/drawing/2014/main" id="{49A5C0A5-FFD4-4F87-BCA4-7FE217825238}"/>
              </a:ext>
            </a:extLst>
          </p:cNvPr>
          <p:cNvSpPr>
            <a:spLocks noGrp="1"/>
          </p:cNvSpPr>
          <p:nvPr>
            <p:ph type="title"/>
          </p:nvPr>
        </p:nvSpPr>
        <p:spPr>
          <a:xfrm>
            <a:off x="787298" y="423044"/>
            <a:ext cx="11360800" cy="763600"/>
          </a:xfrm>
        </p:spPr>
        <p:txBody>
          <a:bodyPr>
            <a:normAutofit/>
          </a:bodyPr>
          <a:lstStyle/>
          <a:p>
            <a:r>
              <a:rPr lang="fi-FI" dirty="0">
                <a:solidFill>
                  <a:schemeClr val="bg1"/>
                </a:solidFill>
              </a:rPr>
              <a:t>Mikä Kaikukortti?</a:t>
            </a:r>
          </a:p>
        </p:txBody>
      </p:sp>
      <p:pic>
        <p:nvPicPr>
          <p:cNvPr id="306" name="Shape 306" descr="Kaikukortin logo"/>
          <p:cNvPicPr preferRelativeResize="0"/>
          <p:nvPr/>
        </p:nvPicPr>
        <p:blipFill>
          <a:blip r:embed="rId5">
            <a:alphaModFix/>
          </a:blip>
          <a:stretch>
            <a:fillRect/>
          </a:stretch>
        </p:blipFill>
        <p:spPr>
          <a:xfrm>
            <a:off x="1317531" y="146431"/>
            <a:ext cx="3230903" cy="827599"/>
          </a:xfrm>
          <a:prstGeom prst="rect">
            <a:avLst/>
          </a:prstGeom>
          <a:noFill/>
          <a:ln>
            <a:noFill/>
          </a:ln>
        </p:spPr>
      </p:pic>
      <p:sp>
        <p:nvSpPr>
          <p:cNvPr id="5" name="Shape 173">
            <a:extLst>
              <a:ext uri="{FF2B5EF4-FFF2-40B4-BE49-F238E27FC236}">
                <a16:creationId xmlns:a16="http://schemas.microsoft.com/office/drawing/2014/main" id="{CF516DC0-B403-E2C0-3344-6C3B2C1A0EC3}"/>
              </a:ext>
            </a:extLst>
          </p:cNvPr>
          <p:cNvSpPr txBox="1">
            <a:spLocks/>
          </p:cNvSpPr>
          <p:nvPr/>
        </p:nvSpPr>
        <p:spPr>
          <a:xfrm>
            <a:off x="5743123" y="4196946"/>
            <a:ext cx="6404975" cy="2472182"/>
          </a:xfrm>
          <a:prstGeom prst="rect">
            <a:avLst/>
          </a:prstGeom>
          <a:ln>
            <a:solidFill>
              <a:srgbClr val="E8F9FE"/>
            </a:solidFill>
          </a:ln>
        </p:spPr>
        <p:txBody>
          <a:bodyPr vert="horz" wrap="square" lIns="121900" tIns="121900" rIns="121900" bIns="121900" rtlCol="0" anchor="t" anchorCtr="0">
            <a:noAutofit/>
          </a:bodyPr>
          <a:lstStyle>
            <a:lvl1pPr marL="228600" lvl="0" indent="-228600" algn="l" defTabSz="914400" rtl="0" eaLnBrk="1" latinLnBrk="0" hangingPunct="1">
              <a:lnSpc>
                <a:spcPct val="90000"/>
              </a:lnSpc>
              <a:spcBef>
                <a:spcPts val="0"/>
              </a:spcBef>
              <a:buSzPct val="100000"/>
              <a:buFont typeface="Arial" panose="020B0604020202020204" pitchFamily="34" charset="0"/>
              <a:buChar char="•"/>
              <a:defRPr sz="1867"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fi-FI" sz="2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Korttia jakavat työntekijät ovat  avainasemassa kortin käyttöön innostamisessa! </a:t>
            </a:r>
            <a:r>
              <a:rPr lang="fi-FI" sz="2600" b="1" dirty="0">
                <a:solidFill>
                  <a:srgbClr val="000000"/>
                </a:solidFill>
                <a:latin typeface="Calibri" panose="020F0502020204030204" pitchFamily="34" charset="0"/>
              </a:rPr>
              <a:t>Yhteisön Kaikukortti </a:t>
            </a:r>
            <a:r>
              <a:rPr lang="fi-FI" sz="2600" dirty="0">
                <a:solidFill>
                  <a:srgbClr val="000000"/>
                </a:solidFill>
                <a:latin typeface="Calibri" panose="020F0502020204030204" pitchFamily="34" charset="0"/>
              </a:rPr>
              <a:t>on Kaikukortin jakajatahon oma kortti, jolla työntekijä voi hankkia maksutta pääsylipun, kun hän osallistuu yhdessä Kaikukortin haltijoiden kanssa. </a:t>
            </a:r>
            <a:endParaRPr lang="fi" sz="2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97187374"/>
      </p:ext>
    </p:extLst>
  </p:cSld>
  <p:clrMapOvr>
    <a:masterClrMapping/>
  </p:clrMapOvr>
  <mc:AlternateContent xmlns:mc="http://schemas.openxmlformats.org/markup-compatibility/2006" xmlns:p14="http://schemas.microsoft.com/office/powerpoint/2010/main">
    <mc:Choice Requires="p14">
      <p:transition spd="slow" p14:dur="2000" advTm="14836"/>
    </mc:Choice>
    <mc:Fallback xmlns="">
      <p:transition spd="slow" advTm="1483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33F1BB-3B48-40B0-BDA6-1301E29572EA}"/>
              </a:ext>
            </a:extLst>
          </p:cNvPr>
          <p:cNvSpPr>
            <a:spLocks noGrp="1"/>
          </p:cNvSpPr>
          <p:nvPr>
            <p:ph type="title"/>
          </p:nvPr>
        </p:nvSpPr>
        <p:spPr>
          <a:xfrm>
            <a:off x="1125284" y="305796"/>
            <a:ext cx="7544154" cy="927070"/>
          </a:xfrm>
        </p:spPr>
        <p:txBody>
          <a:bodyPr>
            <a:normAutofit fontScale="90000"/>
          </a:bodyPr>
          <a:lstStyle/>
          <a:p>
            <a:pPr rtl="0" eaLnBrk="1" latinLnBrk="0" hangingPunct="1"/>
            <a:r>
              <a:rPr lang="fi-FI">
                <a:effectLst/>
              </a:rPr>
              <a:t>Saavutettavuus- ja esteettömyystiedot saatavilla</a:t>
            </a: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E068235A-B0EE-4B08-B8BF-C56EEEB71FCD}"/>
              </a:ext>
              <a:ext uri="{C183D7F6-B498-43B3-948B-1728B52AA6E4}">
                <adec:decorative xmlns:adec="http://schemas.microsoft.com/office/drawing/2017/decorative" val="1"/>
              </a:ext>
            </a:extLst>
          </p:cNvPr>
          <p:cNvSpPr txBox="1"/>
          <p:nvPr/>
        </p:nvSpPr>
        <p:spPr>
          <a:xfrm>
            <a:off x="1338469" y="1833424"/>
            <a:ext cx="7129670" cy="3862660"/>
          </a:xfrm>
          <a:prstGeom prst="rect">
            <a:avLst/>
          </a:prstGeom>
          <a:noFill/>
        </p:spPr>
        <p:txBody>
          <a:bodyPr wrap="square">
            <a:spAutoFit/>
          </a:bodyPr>
          <a:lstStyle/>
          <a:p>
            <a:pPr>
              <a:lnSpc>
                <a:spcPct val="107000"/>
              </a:lnSpc>
              <a:spcAft>
                <a:spcPts val="800"/>
              </a:spcAft>
            </a:pPr>
            <a:r>
              <a:rPr lang="fi-FI" sz="2200">
                <a:effectLst/>
                <a:latin typeface="Calibri" panose="020F0502020204030204" pitchFamily="34" charset="0"/>
                <a:ea typeface="Calibri" panose="020F0502020204030204" pitchFamily="34" charset="0"/>
                <a:cs typeface="Calibri" panose="020F0502020204030204" pitchFamily="34" charset="0"/>
              </a:rPr>
              <a:t> </a:t>
            </a:r>
            <a:r>
              <a:rPr lang="fi-FI" sz="2800">
                <a:effectLst/>
                <a:latin typeface="Calibri" panose="020F0502020204030204" pitchFamily="34" charset="0"/>
                <a:ea typeface="Calibri" panose="020F0502020204030204" pitchFamily="34" charset="0"/>
                <a:cs typeface="Calibri" panose="020F0502020204030204" pitchFamily="34" charset="0"/>
              </a:rPr>
              <a:t>Lähtökohtana on, että Kaikukortti-verkoston kulttuuritoimijalla on </a:t>
            </a:r>
            <a:r>
              <a:rPr lang="fi-FI" sz="2800" b="1">
                <a:effectLst/>
                <a:latin typeface="Calibri" panose="020F0502020204030204" pitchFamily="34" charset="0"/>
                <a:ea typeface="Calibri" panose="020F0502020204030204" pitchFamily="34" charset="0"/>
                <a:cs typeface="Calibri" panose="020F0502020204030204" pitchFamily="34" charset="0"/>
              </a:rPr>
              <a:t>saavutettavuus- ja esteettömyystiedot </a:t>
            </a:r>
            <a:r>
              <a:rPr lang="fi-FI" sz="2800">
                <a:effectLst/>
                <a:latin typeface="Calibri" panose="020F0502020204030204" pitchFamily="34" charset="0"/>
                <a:ea typeface="Calibri" panose="020F0502020204030204" pitchFamily="34" charset="0"/>
                <a:cs typeface="Calibri" panose="020F0502020204030204" pitchFamily="34" charset="0"/>
              </a:rPr>
              <a:t>saatavilla</a:t>
            </a:r>
            <a:r>
              <a:rPr lang="fi-FI" sz="280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i-FI" sz="2800">
                <a:effectLst/>
                <a:latin typeface="Calibri" panose="020F0502020204030204" pitchFamily="34" charset="0"/>
                <a:ea typeface="Calibri" panose="020F0502020204030204" pitchFamily="34" charset="0"/>
                <a:cs typeface="Calibri" panose="020F0502020204030204" pitchFamily="34" charset="0"/>
              </a:rPr>
              <a:t>verkkosivuillaan ja muussa omassa viestinnässään. </a:t>
            </a:r>
            <a:endParaRPr lang="fi-FI" sz="2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a:effectLst/>
                <a:latin typeface="Calibri" panose="020F0502020204030204" pitchFamily="34" charset="0"/>
                <a:ea typeface="Calibri" panose="020F0502020204030204" pitchFamily="34" charset="0"/>
                <a:cs typeface="Calibri" panose="020F0502020204030204" pitchFamily="34" charset="0"/>
              </a:rPr>
              <a:t>Tukea tietojen tuottamiseen saa esimerkiksi Kulttuuria kaikille -palvelusta ja oppaasta ”Entä saavutettavuus?”: </a:t>
            </a:r>
            <a:r>
              <a:rPr lang="fi-FI" sz="2800">
                <a:effectLst/>
                <a:latin typeface="Calibri" panose="020F0502020204030204" pitchFamily="34" charset="0"/>
                <a:ea typeface="Calibri" panose="020F0502020204030204" pitchFamily="34" charset="0"/>
                <a:cs typeface="Calibri" panose="020F0502020204030204" pitchFamily="34" charset="0"/>
                <a:hlinkClick r:id="rId4"/>
              </a:rPr>
              <a:t>www.kulttuuriakaikille.fi</a:t>
            </a:r>
            <a:r>
              <a:rPr lang="fi-FI" sz="2800">
                <a:effectLst/>
                <a:latin typeface="Calibri" panose="020F0502020204030204" pitchFamily="34" charset="0"/>
                <a:ea typeface="Calibri" panose="020F0502020204030204" pitchFamily="34" charset="0"/>
                <a:cs typeface="Calibri" panose="020F0502020204030204" pitchFamily="34" charset="0"/>
              </a:rPr>
              <a:t>.</a:t>
            </a:r>
            <a:endParaRPr lang="fi-FI" sz="280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Shape 313">
            <a:extLst>
              <a:ext uri="{FF2B5EF4-FFF2-40B4-BE49-F238E27FC236}">
                <a16:creationId xmlns:a16="http://schemas.microsoft.com/office/drawing/2014/main" id="{EC809D22-AAF1-4922-8E72-A13EDE1D7E0B}"/>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a:extLst>
              <a:ext uri="{FF2B5EF4-FFF2-40B4-BE49-F238E27FC236}">
                <a16:creationId xmlns:a16="http://schemas.microsoft.com/office/drawing/2014/main" id="{A23FDB53-08E8-4B53-9865-5B2A2E9F2E5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843381" y="1833424"/>
            <a:ext cx="2990809" cy="4230547"/>
          </a:xfrm>
          <a:prstGeom prst="rect">
            <a:avLst/>
          </a:prstGeom>
          <a:ln w="15875">
            <a:solidFill>
              <a:schemeClr val="tx1"/>
            </a:solidFill>
          </a:ln>
        </p:spPr>
      </p:pic>
      <p:sp>
        <p:nvSpPr>
          <p:cNvPr id="9" name="Vuokaaviosymboli: Liitin 8">
            <a:extLst>
              <a:ext uri="{FF2B5EF4-FFF2-40B4-BE49-F238E27FC236}">
                <a16:creationId xmlns:a16="http://schemas.microsoft.com/office/drawing/2014/main" id="{996F9726-0E88-4C56-8234-76B0657ECE8A}"/>
              </a:ext>
              <a:ext uri="{C183D7F6-B498-43B3-948B-1728B52AA6E4}">
                <adec:decorative xmlns:adec="http://schemas.microsoft.com/office/drawing/2017/decorative" val="1"/>
              </a:ext>
            </a:extLst>
          </p:cNvPr>
          <p:cNvSpPr/>
          <p:nvPr/>
        </p:nvSpPr>
        <p:spPr>
          <a:xfrm>
            <a:off x="7794225" y="234846"/>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1777250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37605-1195-47B1-84D3-01E3EC69EF3B}"/>
              </a:ext>
            </a:extLst>
          </p:cNvPr>
          <p:cNvSpPr>
            <a:spLocks noGrp="1"/>
          </p:cNvSpPr>
          <p:nvPr>
            <p:ph type="title"/>
          </p:nvPr>
        </p:nvSpPr>
        <p:spPr>
          <a:xfrm>
            <a:off x="1097988" y="401599"/>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Kaikukortin tietosuoja</a:t>
            </a:r>
            <a:endParaRPr lang="fi-FI">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ruutu 8">
            <a:extLst>
              <a:ext uri="{FF2B5EF4-FFF2-40B4-BE49-F238E27FC236}">
                <a16:creationId xmlns:a16="http://schemas.microsoft.com/office/drawing/2014/main" id="{BC7688B8-5DC1-47F3-A20B-3A8B06A18F62}"/>
              </a:ext>
              <a:ext uri="{C183D7F6-B498-43B3-948B-1728B52AA6E4}">
                <adec:decorative xmlns:adec="http://schemas.microsoft.com/office/drawing/2017/decorative" val="1"/>
              </a:ext>
            </a:extLst>
          </p:cNvPr>
          <p:cNvSpPr txBox="1"/>
          <p:nvPr/>
        </p:nvSpPr>
        <p:spPr>
          <a:xfrm>
            <a:off x="1097988" y="1734980"/>
            <a:ext cx="6096000" cy="4721421"/>
          </a:xfrm>
          <a:prstGeom prst="rect">
            <a:avLst/>
          </a:prstGeom>
          <a:noFill/>
        </p:spPr>
        <p:txBody>
          <a:bodyPr wrap="square">
            <a:spAutoFit/>
          </a:bodyPr>
          <a:lstStyle/>
          <a:p>
            <a:pPr>
              <a:lnSpc>
                <a:spcPct val="107000"/>
              </a:lnSpc>
              <a:spcAft>
                <a:spcPts val="800"/>
              </a:spcAft>
            </a:pPr>
            <a:r>
              <a:rPr lang="fi-FI" sz="3000">
                <a:effectLst/>
                <a:latin typeface="Calibri" panose="020F0502020204030204" pitchFamily="34" charset="0"/>
                <a:ea typeface="Calibri" panose="020F0502020204030204" pitchFamily="34" charset="0"/>
                <a:cs typeface="Calibri" panose="020F0502020204030204" pitchFamily="34" charset="0"/>
              </a:rPr>
              <a:t>Kaikukortti-rekisteriin ei talleteta missään vaiheessa henkilöä suoraan yksilöivää tietoa, kuten nimeä, sosiaaliturvatunnusta, syntymäaikaa tai osoitetta. </a:t>
            </a:r>
          </a:p>
          <a:p>
            <a:pPr>
              <a:lnSpc>
                <a:spcPct val="107000"/>
              </a:lnSpc>
              <a:spcAft>
                <a:spcPts val="800"/>
              </a:spcAft>
            </a:pPr>
            <a:endParaRPr lang="fi-FI" sz="3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3000">
                <a:effectLst/>
                <a:latin typeface="Calibri" panose="020F0502020204030204" pitchFamily="34" charset="0"/>
                <a:ea typeface="Calibri" panose="020F0502020204030204" pitchFamily="34" charset="0"/>
                <a:cs typeface="Calibri" panose="020F0502020204030204" pitchFamily="34" charset="0"/>
              </a:rPr>
              <a:t>Kaikukortin tietosuojaseloste on saatavilla osoitteessa: </a:t>
            </a:r>
            <a:r>
              <a:rPr lang="fi-FI" sz="3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www.kaikukortti.fi/tietosuojaseloste</a:t>
            </a:r>
            <a:r>
              <a:rPr lang="fi-FI" sz="3000">
                <a:effectLst/>
                <a:latin typeface="Calibri" panose="020F0502020204030204" pitchFamily="34" charset="0"/>
                <a:ea typeface="Calibri" panose="020F0502020204030204" pitchFamily="34" charset="0"/>
                <a:cs typeface="Calibri" panose="020F0502020204030204" pitchFamily="34" charset="0"/>
              </a:rPr>
              <a:t>. </a:t>
            </a:r>
            <a:endParaRPr lang="fi-FI" sz="300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Shape 313">
            <a:extLst>
              <a:ext uri="{FF2B5EF4-FFF2-40B4-BE49-F238E27FC236}">
                <a16:creationId xmlns:a16="http://schemas.microsoft.com/office/drawing/2014/main" id="{96F6BC16-9D9F-496C-9EF6-2757E40DD31A}"/>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Vuokaaviosymboli: Liitin 14">
            <a:extLst>
              <a:ext uri="{FF2B5EF4-FFF2-40B4-BE49-F238E27FC236}">
                <a16:creationId xmlns:a16="http://schemas.microsoft.com/office/drawing/2014/main" id="{07495F89-8852-41E8-BA6B-45DD45BFD050}"/>
              </a:ext>
              <a:ext uri="{C183D7F6-B498-43B3-948B-1728B52AA6E4}">
                <adec:decorative xmlns:adec="http://schemas.microsoft.com/office/drawing/2017/decorative" val="1"/>
              </a:ext>
            </a:extLst>
          </p:cNvPr>
          <p:cNvSpPr/>
          <p:nvPr/>
        </p:nvSpPr>
        <p:spPr>
          <a:xfrm>
            <a:off x="7626480" y="319864"/>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
        <p:nvSpPr>
          <p:cNvPr id="8" name="Vuokaaviosymboli: Liitin 7">
            <a:extLst>
              <a:ext uri="{FF2B5EF4-FFF2-40B4-BE49-F238E27FC236}">
                <a16:creationId xmlns:a16="http://schemas.microsoft.com/office/drawing/2014/main" id="{C5DF616F-BAF8-49F4-981B-31903BBAB9A5}"/>
              </a:ext>
              <a:ext uri="{C183D7F6-B498-43B3-948B-1728B52AA6E4}">
                <adec:decorative xmlns:adec="http://schemas.microsoft.com/office/drawing/2017/decorative" val="1"/>
              </a:ext>
            </a:extLst>
          </p:cNvPr>
          <p:cNvSpPr/>
          <p:nvPr/>
        </p:nvSpPr>
        <p:spPr>
          <a:xfrm>
            <a:off x="6389759" y="355055"/>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Tree>
    <p:extLst>
      <p:ext uri="{BB962C8B-B14F-4D97-AF65-F5344CB8AC3E}">
        <p14:creationId xmlns:p14="http://schemas.microsoft.com/office/powerpoint/2010/main" val="2042915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80D0B1-8D75-4E82-9E16-5C11D2A43F7C}"/>
              </a:ext>
            </a:extLst>
          </p:cNvPr>
          <p:cNvSpPr>
            <a:spLocks noGrp="1"/>
          </p:cNvSpPr>
          <p:nvPr>
            <p:ph type="title"/>
          </p:nvPr>
        </p:nvSpPr>
        <p:spPr>
          <a:xfrm>
            <a:off x="981217" y="521486"/>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Kaikukortin tilastot</a:t>
            </a:r>
            <a:endParaRPr lang="fi-FI">
              <a:effectLs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3F121E8A-F178-4398-86AD-8B10B526ADA6}"/>
              </a:ext>
              <a:ext uri="{C183D7F6-B498-43B3-948B-1728B52AA6E4}">
                <adec:decorative xmlns:adec="http://schemas.microsoft.com/office/drawing/2017/decorative" val="1"/>
              </a:ext>
            </a:extLst>
          </p:cNvPr>
          <p:cNvSpPr txBox="1"/>
          <p:nvPr/>
        </p:nvSpPr>
        <p:spPr>
          <a:xfrm>
            <a:off x="981216" y="1209774"/>
            <a:ext cx="10133824" cy="5654507"/>
          </a:xfrm>
          <a:prstGeom prst="rect">
            <a:avLst/>
          </a:prstGeom>
          <a:noFill/>
        </p:spPr>
        <p:txBody>
          <a:bodyPr wrap="square">
            <a:spAutoFit/>
          </a:bodyPr>
          <a:lstStyle/>
          <a:p>
            <a:pPr>
              <a:lnSpc>
                <a:spcPct val="107000"/>
              </a:lnSpc>
              <a:spcAft>
                <a:spcPts val="800"/>
              </a:spcAft>
            </a:pPr>
            <a:r>
              <a:rPr lang="fi-FI" sz="2800">
                <a:effectLst/>
                <a:latin typeface="Calibri" panose="020F0502020204030204" pitchFamily="34" charset="0"/>
                <a:ea typeface="SimSun" panose="02010600030101010101" pitchFamily="2" charset="-122"/>
                <a:cs typeface="Arial" panose="020B0604020202020204" pitchFamily="34" charset="0"/>
              </a:rPr>
              <a:t>Kaikukortti-tilastoja voi hyödyntää oman työn kehittämisessä, kulttuurihyvinvoinnin seurannassa ja arvioinnissa sekä laajemmin hyte-työssä, kuten hyvinvointikertomuksissa. </a:t>
            </a:r>
          </a:p>
          <a:p>
            <a:pPr>
              <a:lnSpc>
                <a:spcPct val="107000"/>
              </a:lnSpc>
              <a:spcAft>
                <a:spcPts val="800"/>
              </a:spcAft>
            </a:pPr>
            <a:r>
              <a:rPr lang="fi-FI" sz="2800">
                <a:effectLst/>
                <a:latin typeface="Calibri" panose="020F0502020204030204" pitchFamily="34" charset="0"/>
                <a:ea typeface="SimSun" panose="02010600030101010101" pitchFamily="2" charset="-122"/>
                <a:cs typeface="Arial" panose="020B0604020202020204" pitchFamily="34" charset="0"/>
              </a:rPr>
              <a:t>Kortinjakajat ja kortin kulttuuri- ja liikuntakohteet näkevät Kaikukannasta omat Kaikukortti-tilastonsa. </a:t>
            </a:r>
            <a:endParaRPr lang="sv-FI" sz="2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2800">
                <a:solidFill>
                  <a:srgbClr val="000000"/>
                </a:solidFill>
                <a:effectLst/>
                <a:latin typeface="Calibri" panose="020F0502020204030204" pitchFamily="34" charset="0"/>
                <a:ea typeface="SimSun" panose="02010600030101010101" pitchFamily="2" charset="-122"/>
                <a:cs typeface="Arial" panose="020B0604020202020204" pitchFamily="34" charset="0"/>
              </a:rPr>
              <a:t>Alueen Kaikukortti-toiminnan vastuuhenkilöt esittelevät alueensa Kaikukortti-tilastoja kootusti paikalliselle Kaikukortti-verkostolle vuosittaisessa palautekokouksessa.</a:t>
            </a:r>
          </a:p>
          <a:p>
            <a:pPr>
              <a:lnSpc>
                <a:spcPct val="107000"/>
              </a:lnSpc>
              <a:spcAft>
                <a:spcPts val="800"/>
              </a:spcAft>
            </a:pPr>
            <a:r>
              <a:rPr lang="fi-FI" sz="2800">
                <a:solidFill>
                  <a:srgbClr val="000000"/>
                </a:solidFill>
                <a:effectLst/>
                <a:latin typeface="Calibri" panose="020F0502020204030204" pitchFamily="34" charset="0"/>
                <a:ea typeface="SimSun" panose="02010600030101010101" pitchFamily="2" charset="-122"/>
                <a:cs typeface="Arial" panose="020B0604020202020204" pitchFamily="34" charset="0"/>
              </a:rPr>
              <a:t>Kulttuuria kaikille </a:t>
            </a:r>
            <a:r>
              <a:rPr lang="fi-FI" sz="2800">
                <a:solidFill>
                  <a:srgbClr val="000000"/>
                </a:solidFill>
                <a:latin typeface="Calibri" panose="020F0502020204030204" pitchFamily="34" charset="0"/>
                <a:ea typeface="SimSun" panose="02010600030101010101" pitchFamily="2" charset="-122"/>
                <a:cs typeface="Arial" panose="020B0604020202020204" pitchFamily="34" charset="0"/>
              </a:rPr>
              <a:t>-</a:t>
            </a:r>
            <a:r>
              <a:rPr lang="fi-FI" sz="2800">
                <a:solidFill>
                  <a:srgbClr val="000000"/>
                </a:solidFill>
                <a:effectLst/>
                <a:latin typeface="Calibri" panose="020F0502020204030204" pitchFamily="34" charset="0"/>
                <a:ea typeface="SimSun" panose="02010600030101010101" pitchFamily="2" charset="-122"/>
                <a:cs typeface="Arial" panose="020B0604020202020204" pitchFamily="34" charset="0"/>
              </a:rPr>
              <a:t>palvelu kokoaa ja julkaisee valtakunnalliset Kaikukortti-tilastot, jotka sijaitsevat osoitteessa: </a:t>
            </a:r>
            <a:r>
              <a:rPr lang="fi-FI" sz="2800">
                <a:effectLst/>
                <a:latin typeface="Calibri" panose="020F0502020204030204" pitchFamily="34" charset="0"/>
                <a:ea typeface="Calibri" panose="020F0502020204030204" pitchFamily="34" charset="0"/>
                <a:cs typeface="Arial" panose="020B0604020202020204" pitchFamily="34" charset="0"/>
              </a:rPr>
              <a:t> </a:t>
            </a:r>
            <a:r>
              <a:rPr lang="fi-FI" sz="2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kaikukortti.fi/lisatietoa/kaikukortin-tilastot</a:t>
            </a:r>
            <a:r>
              <a:rPr lang="fi-FI" sz="2800">
                <a:effectLst/>
                <a:latin typeface="Calibri" panose="020F0502020204030204" pitchFamily="34" charset="0"/>
                <a:ea typeface="Calibri" panose="020F0502020204030204" pitchFamily="34" charset="0"/>
                <a:cs typeface="Arial" panose="020B0604020202020204" pitchFamily="34" charset="0"/>
              </a:rPr>
              <a:t>. </a:t>
            </a:r>
          </a:p>
        </p:txBody>
      </p:sp>
      <p:pic>
        <p:nvPicPr>
          <p:cNvPr id="19" name="Shape 313">
            <a:extLst>
              <a:ext uri="{FF2B5EF4-FFF2-40B4-BE49-F238E27FC236}">
                <a16:creationId xmlns:a16="http://schemas.microsoft.com/office/drawing/2014/main" id="{02107F14-0900-4FEC-A9B4-329A68DC2EB6}"/>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187656"/>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Vuokaaviosymboli: Liitin 21">
            <a:extLst>
              <a:ext uri="{FF2B5EF4-FFF2-40B4-BE49-F238E27FC236}">
                <a16:creationId xmlns:a16="http://schemas.microsoft.com/office/drawing/2014/main" id="{CD69D8B4-910D-4F62-BC24-82B6FF56F5B2}"/>
              </a:ext>
              <a:ext uri="{C183D7F6-B498-43B3-948B-1728B52AA6E4}">
                <adec:decorative xmlns:adec="http://schemas.microsoft.com/office/drawing/2017/decorative" val="1"/>
              </a:ext>
            </a:extLst>
          </p:cNvPr>
          <p:cNvSpPr/>
          <p:nvPr/>
        </p:nvSpPr>
        <p:spPr>
          <a:xfrm>
            <a:off x="5047199" y="300299"/>
            <a:ext cx="875213" cy="891879"/>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S</a:t>
            </a:r>
          </a:p>
        </p:txBody>
      </p:sp>
      <p:sp>
        <p:nvSpPr>
          <p:cNvPr id="8" name="Vuokaaviosymboli: Liitin 7">
            <a:extLst>
              <a:ext uri="{FF2B5EF4-FFF2-40B4-BE49-F238E27FC236}">
                <a16:creationId xmlns:a16="http://schemas.microsoft.com/office/drawing/2014/main" id="{FC463BBD-EF99-4D3B-9B69-66052E69AE9A}"/>
              </a:ext>
              <a:ext uri="{C183D7F6-B498-43B3-948B-1728B52AA6E4}">
                <adec:decorative xmlns:adec="http://schemas.microsoft.com/office/drawing/2017/decorative" val="1"/>
              </a:ext>
            </a:extLst>
          </p:cNvPr>
          <p:cNvSpPr/>
          <p:nvPr/>
        </p:nvSpPr>
        <p:spPr>
          <a:xfrm>
            <a:off x="6260741" y="265108"/>
            <a:ext cx="875213" cy="92707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t>K</a:t>
            </a:r>
          </a:p>
        </p:txBody>
      </p:sp>
    </p:spTree>
    <p:extLst>
      <p:ext uri="{BB962C8B-B14F-4D97-AF65-F5344CB8AC3E}">
        <p14:creationId xmlns:p14="http://schemas.microsoft.com/office/powerpoint/2010/main" val="426352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878B92-63BD-464E-8F6A-3282A8500ED6}"/>
              </a:ext>
              <a:ext uri="{C183D7F6-B498-43B3-948B-1728B52AA6E4}">
                <adec:decorative xmlns:adec="http://schemas.microsoft.com/office/drawing/2017/decorative" val="0"/>
              </a:ext>
            </a:extLst>
          </p:cNvPr>
          <p:cNvSpPr>
            <a:spLocks noGrp="1"/>
          </p:cNvSpPr>
          <p:nvPr>
            <p:ph type="title"/>
          </p:nvPr>
        </p:nvSpPr>
        <p:spPr>
          <a:xfrm>
            <a:off x="1206305" y="458019"/>
            <a:ext cx="11360800" cy="763600"/>
          </a:xfrm>
        </p:spPr>
        <p:txBody>
          <a:bodyPr/>
          <a:lstStyle/>
          <a:p>
            <a:pPr rtl="0" eaLnBrk="1" latinLnBrk="0" hangingPunct="1"/>
            <a:r>
              <a:rPr lang="fi-FI" sz="4000" b="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Lisätietoja</a:t>
            </a:r>
            <a:endParaRPr lang="fi-FI">
              <a:effectLst/>
            </a:endParaRPr>
          </a:p>
          <a:p>
            <a:endParaRPr lang="fi-FI"/>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A3378E53-7F04-4806-BE3D-20536B4C276E}"/>
              </a:ext>
              <a:ext uri="{C183D7F6-B498-43B3-948B-1728B52AA6E4}">
                <adec:decorative xmlns:adec="http://schemas.microsoft.com/office/drawing/2017/decorative" val="1"/>
              </a:ext>
            </a:extLst>
          </p:cNvPr>
          <p:cNvSpPr txBox="1"/>
          <p:nvPr/>
        </p:nvSpPr>
        <p:spPr>
          <a:xfrm>
            <a:off x="1206305" y="1555606"/>
            <a:ext cx="6096000" cy="1260345"/>
          </a:xfrm>
          <a:prstGeom prst="rect">
            <a:avLst/>
          </a:prstGeom>
          <a:noFill/>
        </p:spPr>
        <p:txBody>
          <a:bodyPr wrap="square">
            <a:spAutoFit/>
          </a:bodyPr>
          <a:lstStyle/>
          <a:p>
            <a:pPr>
              <a:lnSpc>
                <a:spcPct val="107000"/>
              </a:lnSpc>
              <a:spcAft>
                <a:spcPts val="800"/>
              </a:spcAft>
            </a:pPr>
            <a:r>
              <a:rPr lang="fi-FI" sz="2400">
                <a:effectLst/>
                <a:latin typeface="Calibri" panose="020F0502020204030204" pitchFamily="34" charset="0"/>
                <a:ea typeface="Calibri" panose="020F0502020204030204" pitchFamily="34" charset="0"/>
                <a:cs typeface="Calibri" panose="020F0502020204030204" pitchFamily="34" charset="0"/>
              </a:rPr>
              <a:t>Katso Kaikukeskuksen – Kaikukortin tuki- ja kehittämispalvelun ajantasaiset yhteystiedot: </a:t>
            </a:r>
            <a:r>
              <a:rPr lang="fi-FI" sz="24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kaikukortti.fi/yhteystiedot</a:t>
            </a:r>
            <a:r>
              <a:rPr lang="fi-FI" sz="2400" u="sng">
                <a:solidFill>
                  <a:srgbClr val="0563C1"/>
                </a:solidFill>
                <a:effectLst/>
                <a:latin typeface="Calibri" panose="020F0502020204030204" pitchFamily="34" charset="0"/>
                <a:ea typeface="Calibri" panose="020F0502020204030204" pitchFamily="34" charset="0"/>
                <a:cs typeface="Arial" panose="020B0604020202020204" pitchFamily="34" charset="0"/>
              </a:rPr>
              <a:t>.</a:t>
            </a:r>
            <a:r>
              <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i-FI" sz="240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Kuva 8">
            <a:extLst>
              <a:ext uri="{FF2B5EF4-FFF2-40B4-BE49-F238E27FC236}">
                <a16:creationId xmlns:a16="http://schemas.microsoft.com/office/drawing/2014/main" id="{5E1C252D-BA1A-4011-B619-9513AB1F9FF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34882">
            <a:off x="5605461" y="731266"/>
            <a:ext cx="6443091" cy="5862530"/>
          </a:xfrm>
          <a:prstGeom prst="rect">
            <a:avLst/>
          </a:prstGeom>
        </p:spPr>
      </p:pic>
      <p:pic>
        <p:nvPicPr>
          <p:cNvPr id="10" name="Shape 313">
            <a:extLst>
              <a:ext uri="{FF2B5EF4-FFF2-40B4-BE49-F238E27FC236}">
                <a16:creationId xmlns:a16="http://schemas.microsoft.com/office/drawing/2014/main" id="{9DC1D9DD-F4BC-4241-8617-EC2F3433DCD2}"/>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9301" y="3531738"/>
            <a:ext cx="4856699" cy="124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a:extLst>
              <a:ext uri="{FF2B5EF4-FFF2-40B4-BE49-F238E27FC236}">
                <a16:creationId xmlns:a16="http://schemas.microsoft.com/office/drawing/2014/main" id="{BE39F421-12EC-470E-8F8E-A203C8042D4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356" y="4973570"/>
            <a:ext cx="4192089" cy="1856577"/>
          </a:xfrm>
          <a:prstGeom prst="rect">
            <a:avLst/>
          </a:prstGeom>
        </p:spPr>
      </p:pic>
    </p:spTree>
    <p:extLst>
      <p:ext uri="{BB962C8B-B14F-4D97-AF65-F5344CB8AC3E}">
        <p14:creationId xmlns:p14="http://schemas.microsoft.com/office/powerpoint/2010/main" val="1909630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tsikko 1">
            <a:extLst>
              <a:ext uri="{FF2B5EF4-FFF2-40B4-BE49-F238E27FC236}">
                <a16:creationId xmlns:a16="http://schemas.microsoft.com/office/drawing/2014/main" id="{C79B49C9-EFC7-4014-B479-7F214D83A10F}"/>
              </a:ext>
            </a:extLst>
          </p:cNvPr>
          <p:cNvSpPr>
            <a:spLocks noGrp="1"/>
          </p:cNvSpPr>
          <p:nvPr>
            <p:ph type="title"/>
          </p:nvPr>
        </p:nvSpPr>
        <p:spPr>
          <a:xfrm>
            <a:off x="1346791" y="2011362"/>
            <a:ext cx="10515600" cy="2852738"/>
          </a:xfrm>
        </p:spPr>
        <p:txBody>
          <a:bodyPr/>
          <a:lstStyle/>
          <a:p>
            <a:r>
              <a:rPr lang="en-US" altLang="sv-FI"/>
              <a:t>Onko </a:t>
            </a:r>
            <a:r>
              <a:rPr lang="en-US" altLang="sv-FI" err="1"/>
              <a:t>kysyttävää</a:t>
            </a:r>
            <a:r>
              <a:rPr lang="en-US" altLang="sv-FI"/>
              <a:t> </a:t>
            </a:r>
            <a:r>
              <a:rPr lang="en-US" altLang="sv-FI" err="1"/>
              <a:t>toimintamallista</a:t>
            </a:r>
            <a:r>
              <a:rPr lang="en-US" altLang="sv-FI"/>
              <a:t>?</a:t>
            </a:r>
            <a:br>
              <a:rPr lang="en-US" altLang="sv-FI"/>
            </a:br>
            <a:br>
              <a:rPr lang="en-US" altLang="sv-FI"/>
            </a:br>
            <a:r>
              <a:rPr lang="en-US" altLang="sv-FI" err="1"/>
              <a:t>Pidetäänkö</a:t>
            </a:r>
            <a:r>
              <a:rPr lang="en-US" altLang="sv-FI"/>
              <a:t> </a:t>
            </a:r>
            <a:r>
              <a:rPr lang="en-US" altLang="sv-FI" err="1"/>
              <a:t>pieni</a:t>
            </a:r>
            <a:r>
              <a:rPr lang="en-US" altLang="sv-FI"/>
              <a:t> </a:t>
            </a:r>
            <a:r>
              <a:rPr lang="en-US" altLang="sv-FI" err="1"/>
              <a:t>tauko</a:t>
            </a:r>
            <a:r>
              <a:rPr lang="en-US" altLang="sv-FI"/>
              <a:t>? </a:t>
            </a:r>
          </a:p>
        </p:txBody>
      </p:sp>
      <p:pic>
        <p:nvPicPr>
          <p:cNvPr id="97284" name="Shape 315">
            <a:extLst>
              <a:ext uri="{FF2B5EF4-FFF2-40B4-BE49-F238E27FC236}">
                <a16:creationId xmlns:a16="http://schemas.microsoft.com/office/drawing/2014/main" id="{94846CFC-B17D-4C43-9488-ECD0B9042632}"/>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Shape 313" descr="Kaikukortin logo">
            <a:extLst>
              <a:ext uri="{FF2B5EF4-FFF2-40B4-BE49-F238E27FC236}">
                <a16:creationId xmlns:a16="http://schemas.microsoft.com/office/drawing/2014/main" id="{26212C45-BBBF-461E-9C01-ADC1CB352E1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400050"/>
            <a:ext cx="36306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Shape 502">
            <a:extLst>
              <a:ext uri="{C183D7F6-B498-43B3-948B-1728B52AA6E4}">
                <adec:decorative xmlns:adec="http://schemas.microsoft.com/office/drawing/2017/decorative" val="1"/>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8" y="21237"/>
            <a:ext cx="793259" cy="68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Shape 114"/>
          <p:cNvSpPr txBox="1">
            <a:spLocks noChangeArrowheads="1"/>
          </p:cNvSpPr>
          <p:nvPr/>
        </p:nvSpPr>
        <p:spPr bwMode="auto">
          <a:xfrm>
            <a:off x="7594600" y="2133600"/>
            <a:ext cx="34210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4450" indent="-6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ts val="1400"/>
              </a:spcBef>
              <a:buClr>
                <a:schemeClr val="accent1"/>
              </a:buClr>
              <a:buFontTx/>
              <a:buNone/>
            </a:pPr>
            <a:endParaRPr lang="fi-FI" altLang="fi-FI" b="1">
              <a:sym typeface="Calibri" panose="020F0502020204030204" pitchFamily="34" charset="0"/>
            </a:endParaRPr>
          </a:p>
        </p:txBody>
      </p:sp>
      <p:sp>
        <p:nvSpPr>
          <p:cNvPr id="2" name="Tekstiruutu 1"/>
          <p:cNvSpPr txBox="1"/>
          <p:nvPr/>
        </p:nvSpPr>
        <p:spPr>
          <a:xfrm>
            <a:off x="1070581" y="1458487"/>
            <a:ext cx="10745271" cy="4755148"/>
          </a:xfrm>
          <a:prstGeom prst="rect">
            <a:avLst/>
          </a:prstGeom>
          <a:noFill/>
        </p:spPr>
        <p:txBody>
          <a:bodyPr wrap="square" rtlCol="0">
            <a:spAutoFit/>
          </a:bodyPr>
          <a:lstStyle/>
          <a:p>
            <a:pPr>
              <a:spcBef>
                <a:spcPts val="600"/>
              </a:spcBef>
            </a:pPr>
            <a:r>
              <a:rPr lang="fi-FI" sz="2400" b="1" dirty="0">
                <a:latin typeface="Calibri" panose="020F0502020204030204" pitchFamily="34" charset="0"/>
                <a:cs typeface="Calibri" panose="020F0502020204030204" pitchFamily="34" charset="0"/>
              </a:rPr>
              <a:t>Kustannukset liittyvät käytännössä kokeilun valmisteluun menevään työaikaan ja viestintämateriaalin tuottamisen kustannuksiin</a:t>
            </a:r>
            <a:r>
              <a:rPr lang="fi-FI" sz="2400" dirty="0">
                <a:latin typeface="Calibri" panose="020F0502020204030204" pitchFamily="34" charset="0"/>
                <a:cs typeface="Calibri" panose="020F0502020204030204" pitchFamily="34" charset="0"/>
              </a:rPr>
              <a:t>. Mukana oleville kulttuurikohteille ei ainakaan toistaiseksi korvata Kaikukortilla hankittuja lippuja ja kurssipaikkoja.</a:t>
            </a:r>
          </a:p>
          <a:p>
            <a:pPr marL="342900" indent="-342900">
              <a:spcBef>
                <a:spcPts val="600"/>
              </a:spcBef>
              <a:buFont typeface="Arial" panose="020B0604020202020204" pitchFamily="34" charset="0"/>
              <a:buChar char="•"/>
            </a:pPr>
            <a:r>
              <a:rPr lang="fi-FI" sz="2400" b="1" dirty="0">
                <a:latin typeface="Calibri" panose="020F0502020204030204" pitchFamily="34" charset="0"/>
                <a:cs typeface="Calibri" panose="020F0502020204030204" pitchFamily="34" charset="0"/>
              </a:rPr>
              <a:t>Kokeilun valmisteluun kannattaa varata 1–2 henkilön osittaista työaikaa </a:t>
            </a:r>
            <a:r>
              <a:rPr lang="fi-FI" sz="2400" dirty="0">
                <a:latin typeface="Calibri" panose="020F0502020204030204" pitchFamily="34" charset="0"/>
                <a:cs typeface="Calibri" panose="020F0502020204030204" pitchFamily="34" charset="0"/>
              </a:rPr>
              <a:t>(sote/hyte- ja </a:t>
            </a:r>
            <a:r>
              <a:rPr lang="fi-FI" sz="2400" dirty="0" err="1">
                <a:latin typeface="Calibri" panose="020F0502020204030204" pitchFamily="34" charset="0"/>
                <a:cs typeface="Calibri" panose="020F0502020204030204" pitchFamily="34" charset="0"/>
              </a:rPr>
              <a:t>kult</a:t>
            </a:r>
            <a:r>
              <a:rPr lang="fi-FI" sz="2400" dirty="0">
                <a:latin typeface="Calibri" panose="020F0502020204030204" pitchFamily="34" charset="0"/>
                <a:cs typeface="Calibri" panose="020F0502020204030204" pitchFamily="34" charset="0"/>
              </a:rPr>
              <a:t>-työpari) noin 3–6  kuukauden valmistelujaksolle. Myös kokeilun aikana kannattaa varata osittaista työaikaa ainakin yhdeltä henkilöltä. </a:t>
            </a:r>
          </a:p>
          <a:p>
            <a:pPr marL="342900" indent="-342900">
              <a:spcBef>
                <a:spcPts val="600"/>
              </a:spcBef>
              <a:buFont typeface="Arial" panose="020B0604020202020204" pitchFamily="34" charset="0"/>
              <a:buChar char="•"/>
            </a:pPr>
            <a:r>
              <a:rPr lang="fi-FI" sz="2400" dirty="0">
                <a:latin typeface="Calibri" panose="020F0502020204030204" pitchFamily="34" charset="0"/>
                <a:cs typeface="Calibri" panose="020F0502020204030204" pitchFamily="34" charset="0"/>
              </a:rPr>
              <a:t>Huom. Isossa kaupungissa menee enemmän työaikaa kuin pienemmässä</a:t>
            </a:r>
          </a:p>
          <a:p>
            <a:pPr marL="342900" indent="-342900">
              <a:spcBef>
                <a:spcPts val="600"/>
              </a:spcBef>
              <a:buFont typeface="Arial" panose="020B0604020202020204" pitchFamily="34" charset="0"/>
              <a:buChar char="•"/>
            </a:pPr>
            <a:r>
              <a:rPr lang="fi-FI" sz="2400" dirty="0">
                <a:latin typeface="Calibri" panose="020F0502020204030204" pitchFamily="34" charset="0"/>
                <a:cs typeface="Calibri" panose="020F0502020204030204" pitchFamily="34" charset="0"/>
              </a:rPr>
              <a:t>Työajan lisäksi hyvin kohtuullisia kustannuksia syntyy Kaikukortin </a:t>
            </a:r>
            <a:r>
              <a:rPr lang="fi-FI" sz="2400" b="1" dirty="0">
                <a:latin typeface="Calibri" panose="020F0502020204030204" pitchFamily="34" charset="0"/>
                <a:cs typeface="Calibri" panose="020F0502020204030204" pitchFamily="34" charset="0"/>
              </a:rPr>
              <a:t>viestintämateriaalin kääntämisestä ja painamisesta</a:t>
            </a:r>
            <a:r>
              <a:rPr lang="fi-FI" sz="2400" dirty="0">
                <a:latin typeface="Calibri" panose="020F0502020204030204" pitchFamily="34" charset="0"/>
                <a:cs typeface="Calibri" panose="020F0502020204030204" pitchFamily="34" charset="0"/>
              </a:rPr>
              <a:t>, esimerkiksi 500–3000 euroa riippuen alueen koosta. Kaikukortin visuaalisen ilmeen graafiset InDesign-pohjat saa maksutta käyttöön. Asiakasesite, juliste ja kortti ovat käytännössä valmiit pohjat lukuun ottamatta alueen omia tietoja.</a:t>
            </a:r>
          </a:p>
        </p:txBody>
      </p:sp>
      <p:pic>
        <p:nvPicPr>
          <p:cNvPr id="9" name="Shape 500"/>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821" y="212788"/>
            <a:ext cx="2920647" cy="7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tsikko 2">
            <a:extLst>
              <a:ext uri="{FF2B5EF4-FFF2-40B4-BE49-F238E27FC236}">
                <a16:creationId xmlns:a16="http://schemas.microsoft.com/office/drawing/2014/main" id="{EC055C7D-FB99-485D-8DAD-63BFFD4CCBB7}"/>
              </a:ext>
            </a:extLst>
          </p:cNvPr>
          <p:cNvSpPr>
            <a:spLocks noGrp="1"/>
          </p:cNvSpPr>
          <p:nvPr>
            <p:ph type="title"/>
          </p:nvPr>
        </p:nvSpPr>
        <p:spPr>
          <a:xfrm>
            <a:off x="4235956" y="212788"/>
            <a:ext cx="7956044" cy="1210319"/>
          </a:xfrm>
        </p:spPr>
        <p:txBody>
          <a:bodyPr>
            <a:normAutofit fontScale="90000"/>
          </a:bodyPr>
          <a:lstStyle/>
          <a:p>
            <a:r>
              <a:rPr lang="fi-FI" sz="4800" dirty="0">
                <a:solidFill>
                  <a:srgbClr val="000000"/>
                </a:solidFill>
                <a:latin typeface="Calibri" panose="020F0502020204030204" pitchFamily="34" charset="0"/>
                <a:ea typeface="Calibri" panose="020F0502020204030204" pitchFamily="34" charset="0"/>
                <a:cs typeface="Calibri" panose="020F0502020204030204" pitchFamily="34" charset="0"/>
              </a:rPr>
              <a:t>Alueen Kaikukortti-koordinoinnin k</a:t>
            </a:r>
            <a:r>
              <a:rPr lang="fi-FI"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ustannuksista</a:t>
            </a:r>
            <a:endParaRPr lang="fi-FI" dirty="0"/>
          </a:p>
        </p:txBody>
      </p:sp>
    </p:spTree>
    <p:extLst>
      <p:ext uri="{BB962C8B-B14F-4D97-AF65-F5344CB8AC3E}">
        <p14:creationId xmlns:p14="http://schemas.microsoft.com/office/powerpoint/2010/main" val="190398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Shape 502">
            <a:extLst>
              <a:ext uri="{C183D7F6-B498-43B3-948B-1728B52AA6E4}">
                <adec:decorative xmlns:adec="http://schemas.microsoft.com/office/drawing/2017/decorative" val="1"/>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8" y="21237"/>
            <a:ext cx="793259" cy="68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Shape 114"/>
          <p:cNvSpPr txBox="1">
            <a:spLocks noChangeArrowheads="1"/>
          </p:cNvSpPr>
          <p:nvPr/>
        </p:nvSpPr>
        <p:spPr bwMode="auto">
          <a:xfrm>
            <a:off x="7594600" y="2133600"/>
            <a:ext cx="34210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4450" indent="-6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ts val="1400"/>
              </a:spcBef>
              <a:buClr>
                <a:schemeClr val="accent1"/>
              </a:buClr>
              <a:buFontTx/>
              <a:buNone/>
            </a:pPr>
            <a:endParaRPr lang="fi-FI" altLang="fi-FI" b="1">
              <a:sym typeface="Calibri" panose="020F0502020204030204" pitchFamily="34" charset="0"/>
            </a:endParaRPr>
          </a:p>
        </p:txBody>
      </p:sp>
      <p:sp>
        <p:nvSpPr>
          <p:cNvPr id="2" name="Tekstiruutu 1"/>
          <p:cNvSpPr txBox="1"/>
          <p:nvPr/>
        </p:nvSpPr>
        <p:spPr>
          <a:xfrm>
            <a:off x="658993" y="994856"/>
            <a:ext cx="11219504" cy="5863144"/>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fi-FI" sz="2400" dirty="0">
                <a:latin typeface="Calibri" panose="020F0502020204030204" pitchFamily="34" charset="0"/>
                <a:cs typeface="Calibri" panose="020F0502020204030204" pitchFamily="34" charset="0"/>
              </a:rPr>
              <a:t>Kulttuuria kaikille -palvelun rahoitus kattaa yhden henkilötyövuoden Kaikukeskukseen,  mutta ei muita kuluja. </a:t>
            </a:r>
          </a:p>
          <a:p>
            <a:pPr marL="457200" indent="-457200">
              <a:spcBef>
                <a:spcPts val="600"/>
              </a:spcBef>
              <a:buFont typeface="Arial" panose="020B0604020202020204" pitchFamily="34" charset="0"/>
              <a:buChar char="•"/>
            </a:pPr>
            <a:r>
              <a:rPr lang="fi-FI" sz="2400" dirty="0">
                <a:latin typeface="Calibri" panose="020F0502020204030204" pitchFamily="34" charset="0"/>
                <a:cs typeface="Calibri" panose="020F0502020204030204" pitchFamily="34" charset="0"/>
              </a:rPr>
              <a:t>Kaikukanta- ja Kaikukortti.fi-sivuston kustannuksista osa rahoitetaan hankerahalla v. 2021-2024.</a:t>
            </a:r>
          </a:p>
          <a:p>
            <a:pPr marL="457200" indent="-457200">
              <a:spcBef>
                <a:spcPts val="600"/>
              </a:spcBef>
              <a:buFont typeface="Arial" panose="020B0604020202020204" pitchFamily="34" charset="0"/>
              <a:buChar char="•"/>
            </a:pPr>
            <a:r>
              <a:rPr lang="fi-FI" sz="2400" dirty="0">
                <a:latin typeface="Calibri" panose="020F0502020204030204" pitchFamily="34" charset="0"/>
                <a:cs typeface="Calibri" panose="020F0502020204030204" pitchFamily="34" charset="0"/>
              </a:rPr>
              <a:t>Vuodesta 2022 lähtien alueille Kaikukanta- ja Kaikukortti.fi-sivuston ylläpitomaksu. Kustannukset on jaettu soten/</a:t>
            </a:r>
            <a:r>
              <a:rPr lang="fi-FI" sz="2400" dirty="0" err="1">
                <a:latin typeface="Calibri" panose="020F0502020204030204" pitchFamily="34" charset="0"/>
                <a:cs typeface="Calibri" panose="020F0502020204030204" pitchFamily="34" charset="0"/>
              </a:rPr>
              <a:t>hyten</a:t>
            </a:r>
            <a:r>
              <a:rPr lang="fi-FI" sz="2400" dirty="0">
                <a:latin typeface="Calibri" panose="020F0502020204030204" pitchFamily="34" charset="0"/>
                <a:cs typeface="Calibri" panose="020F0502020204030204" pitchFamily="34" charset="0"/>
              </a:rPr>
              <a:t> ja kuntien kesken, jyvitys kuntien koon mukaan.  Vuonna 2023 kustannus yhteensä n. 29000 euroa. </a:t>
            </a:r>
          </a:p>
          <a:p>
            <a:pPr marL="0" lvl="8">
              <a:spcBef>
                <a:spcPts val="600"/>
              </a:spcBef>
            </a:pPr>
            <a:r>
              <a:rPr lang="fi-FI" sz="2800" dirty="0">
                <a:latin typeface="Calibri" panose="020F0502020204030204" pitchFamily="34" charset="0"/>
                <a:cs typeface="Calibri" panose="020F0502020204030204" pitchFamily="34" charset="0"/>
                <a:sym typeface="Wingdings" panose="05000000000000000000" pitchFamily="2" charset="2"/>
              </a:rPr>
              <a:t>	</a:t>
            </a:r>
            <a:r>
              <a:rPr lang="fi-FI" sz="2000" dirty="0">
                <a:latin typeface="Calibri" panose="020F0502020204030204" pitchFamily="34" charset="0"/>
                <a:cs typeface="Calibri" panose="020F0502020204030204" pitchFamily="34" charset="0"/>
                <a:sym typeface="Wingdings" panose="05000000000000000000" pitchFamily="2" charset="2"/>
              </a:rPr>
              <a:t> Esim. Tampere asukasluku n. 244000, maksu n. 2012€, 	</a:t>
            </a:r>
            <a:br>
              <a:rPr lang="fi-FI" sz="2000" dirty="0">
                <a:latin typeface="Calibri" panose="020F0502020204030204" pitchFamily="34" charset="0"/>
                <a:cs typeface="Calibri" panose="020F0502020204030204" pitchFamily="34" charset="0"/>
                <a:sym typeface="Wingdings" panose="05000000000000000000" pitchFamily="2" charset="2"/>
              </a:rPr>
            </a:br>
            <a:r>
              <a:rPr lang="fi-FI" sz="2000" dirty="0">
                <a:latin typeface="Calibri" panose="020F0502020204030204" pitchFamily="34" charset="0"/>
                <a:cs typeface="Calibri" panose="020F0502020204030204" pitchFamily="34" charset="0"/>
                <a:sym typeface="Wingdings" panose="05000000000000000000" pitchFamily="2" charset="2"/>
              </a:rPr>
              <a:t>	 väestömäärä 2500, maksu n. 18 €, </a:t>
            </a:r>
            <a:br>
              <a:rPr lang="fi-FI" sz="2000" dirty="0">
                <a:latin typeface="Calibri" panose="020F0502020204030204" pitchFamily="34" charset="0"/>
                <a:cs typeface="Calibri" panose="020F0502020204030204" pitchFamily="34" charset="0"/>
                <a:sym typeface="Wingdings" panose="05000000000000000000" pitchFamily="2" charset="2"/>
              </a:rPr>
            </a:br>
            <a:r>
              <a:rPr lang="fi-FI" sz="2000" dirty="0">
                <a:latin typeface="Calibri" panose="020F0502020204030204" pitchFamily="34" charset="0"/>
                <a:cs typeface="Calibri" panose="020F0502020204030204" pitchFamily="34" charset="0"/>
                <a:sym typeface="Wingdings" panose="05000000000000000000" pitchFamily="2" charset="2"/>
              </a:rPr>
              <a:t>	 väestömäärä 8000, maksu n. 73 €, </a:t>
            </a:r>
          </a:p>
          <a:p>
            <a:pPr marL="0" lvl="8">
              <a:spcBef>
                <a:spcPts val="600"/>
              </a:spcBef>
            </a:pPr>
            <a:r>
              <a:rPr lang="fi-FI" sz="2000" dirty="0">
                <a:latin typeface="Calibri" panose="020F0502020204030204" pitchFamily="34" charset="0"/>
                <a:cs typeface="Calibri" panose="020F0502020204030204" pitchFamily="34" charset="0"/>
                <a:sym typeface="Wingdings" panose="05000000000000000000" pitchFamily="2" charset="2"/>
              </a:rPr>
              <a:t>	 väestömäärä 36 000, maksu n. 300€, </a:t>
            </a:r>
          </a:p>
          <a:p>
            <a:pPr marL="0" lvl="8">
              <a:spcBef>
                <a:spcPts val="600"/>
              </a:spcBef>
            </a:pPr>
            <a:r>
              <a:rPr lang="fi-FI" sz="1800" dirty="0">
                <a:effectLst/>
                <a:latin typeface="Calibri" panose="020F0502020204030204" pitchFamily="34" charset="0"/>
                <a:ea typeface="Calibri" panose="020F0502020204030204" pitchFamily="34" charset="0"/>
                <a:cs typeface="Times New Roman" panose="02020603050405020304" pitchFamily="18" charset="0"/>
              </a:rPr>
              <a:t>Esim. Pohjois-Pohjanmaalla kulut vuonna 2023 ovat seuraavat (€): Alavieska 20,53, Kempele 157,54, Nivala 85,68, Oulu 1726,96 ja Sievi 39,4 sekä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Pohde</a:t>
            </a:r>
            <a:r>
              <a:rPr lang="fi-FI" sz="1800" dirty="0">
                <a:effectLst/>
                <a:latin typeface="Calibri" panose="020F0502020204030204" pitchFamily="34" charset="0"/>
                <a:ea typeface="Calibri" panose="020F0502020204030204" pitchFamily="34" charset="0"/>
                <a:cs typeface="Times New Roman" panose="02020603050405020304" pitchFamily="18" charset="0"/>
              </a:rPr>
              <a:t> 2030,11, mutta vuoden 2023 osalta Kaikukeskuksen hanke kattaa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Pohteen</a:t>
            </a:r>
            <a:r>
              <a:rPr lang="fi-FI" sz="1800" dirty="0">
                <a:effectLst/>
                <a:latin typeface="Calibri" panose="020F0502020204030204" pitchFamily="34" charset="0"/>
                <a:ea typeface="Calibri" panose="020F0502020204030204" pitchFamily="34" charset="0"/>
                <a:cs typeface="Times New Roman" panose="02020603050405020304" pitchFamily="18" charset="0"/>
              </a:rPr>
              <a:t> kulut.</a:t>
            </a:r>
          </a:p>
          <a:p>
            <a:pPr marL="457200" lvl="8" indent="-457200">
              <a:spcBef>
                <a:spcPts val="600"/>
              </a:spcBef>
              <a:buFont typeface="Arial" panose="020B0604020202020204" pitchFamily="34" charset="0"/>
              <a:buChar char="•"/>
            </a:pPr>
            <a:r>
              <a:rPr lang="fi-FI" sz="2400" dirty="0">
                <a:latin typeface="Calibri" panose="020F0502020204030204" pitchFamily="34" charset="0"/>
                <a:cs typeface="Calibri" panose="020F0502020204030204" pitchFamily="34" charset="0"/>
                <a:sym typeface="Wingdings" panose="05000000000000000000" pitchFamily="2" charset="2"/>
              </a:rPr>
              <a:t>Huom. Kaikukannan uusien ominaisuuksien myötä hinta kasvaa v. 2024 </a:t>
            </a:r>
            <a:r>
              <a:rPr lang="fi-FI" sz="2400" dirty="0">
                <a:latin typeface="Calibri" panose="020F0502020204030204" pitchFamily="34" charset="0"/>
                <a:cs typeface="Calibri" panose="020F0502020204030204" pitchFamily="34" charset="0"/>
              </a:rPr>
              <a:t>Tulevista maksuista keskustellaan vuoden 2023 aikana.</a:t>
            </a:r>
            <a:endParaRPr lang="fi-FI" sz="2400" dirty="0">
              <a:latin typeface="Calibri" panose="020F0502020204030204" pitchFamily="34" charset="0"/>
              <a:cs typeface="Calibri" panose="020F0502020204030204" pitchFamily="34" charset="0"/>
              <a:sym typeface="Wingdings" panose="05000000000000000000" pitchFamily="2" charset="2"/>
            </a:endParaRPr>
          </a:p>
        </p:txBody>
      </p:sp>
      <p:pic>
        <p:nvPicPr>
          <p:cNvPr id="9" name="Shape 500"/>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821" y="212788"/>
            <a:ext cx="2920647" cy="7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tsikko 2">
            <a:extLst>
              <a:ext uri="{FF2B5EF4-FFF2-40B4-BE49-F238E27FC236}">
                <a16:creationId xmlns:a16="http://schemas.microsoft.com/office/drawing/2014/main" id="{EC055C7D-FB99-485D-8DAD-63BFFD4CCBB7}"/>
              </a:ext>
            </a:extLst>
          </p:cNvPr>
          <p:cNvSpPr>
            <a:spLocks noGrp="1"/>
          </p:cNvSpPr>
          <p:nvPr>
            <p:ph type="title"/>
          </p:nvPr>
        </p:nvSpPr>
        <p:spPr>
          <a:xfrm>
            <a:off x="4085564" y="68700"/>
            <a:ext cx="7867214" cy="1053296"/>
          </a:xfrm>
        </p:spPr>
        <p:txBody>
          <a:bodyPr>
            <a:normAutofit fontScale="90000"/>
          </a:bodyPr>
          <a:lstStyle/>
          <a:p>
            <a:r>
              <a:rPr lang="fi-FI"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Kaikukanta- ja Kaikukortti.fi -sivuston kustannuksista</a:t>
            </a:r>
            <a:endParaRPr lang="fi-FI" sz="4000" dirty="0">
              <a:highlight>
                <a:srgbClr val="FFFF00"/>
              </a:highlight>
            </a:endParaRPr>
          </a:p>
        </p:txBody>
      </p:sp>
    </p:spTree>
    <p:extLst>
      <p:ext uri="{BB962C8B-B14F-4D97-AF65-F5344CB8AC3E}">
        <p14:creationId xmlns:p14="http://schemas.microsoft.com/office/powerpoint/2010/main" val="777384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76" y="139444"/>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1126663" y="1455577"/>
            <a:ext cx="10837761" cy="4154984"/>
          </a:xfrm>
          <a:prstGeom prst="rect">
            <a:avLst/>
          </a:prstGeom>
          <a:noFill/>
        </p:spPr>
        <p:txBody>
          <a:bodyPr wrap="square" rtlCol="0" anchor="t">
            <a:spAutoFit/>
          </a:bodyPr>
          <a:lstStyle/>
          <a:p>
            <a:endParaRPr lang="en-US" altLang="sv-FI" sz="2800" dirty="0">
              <a:latin typeface="Arial" panose="020B0604020202020204" pitchFamily="34" charset="0"/>
              <a:cs typeface="Arial" panose="020B0604020202020204" pitchFamily="34" charset="0"/>
            </a:endParaRPr>
          </a:p>
          <a:p>
            <a:r>
              <a:rPr lang="en-US" altLang="sv-FI" sz="2800" dirty="0" err="1">
                <a:latin typeface="Arial" panose="020B0604020202020204" pitchFamily="34" charset="0"/>
                <a:cs typeface="Arial" panose="020B0604020202020204" pitchFamily="34" charset="0"/>
              </a:rPr>
              <a:t>Yleissitoumus</a:t>
            </a:r>
            <a:r>
              <a:rPr lang="en-US" altLang="sv-FI" sz="2800" dirty="0">
                <a:latin typeface="Arial" panose="020B0604020202020204" pitchFamily="34" charset="0"/>
                <a:cs typeface="Arial" panose="020B0604020202020204" pitchFamily="34" charset="0"/>
              </a:rPr>
              <a:t>: </a:t>
            </a:r>
            <a:r>
              <a:rPr lang="en-US" altLang="sv-FI" sz="2800" dirty="0" err="1">
                <a:latin typeface="Arial" panose="020B0604020202020204" pitchFamily="34" charset="0"/>
                <a:cs typeface="Arial" panose="020B0604020202020204" pitchFamily="34" charset="0"/>
              </a:rPr>
              <a:t>Kaikukortin</a:t>
            </a:r>
            <a:r>
              <a:rPr lang="en-US" altLang="sv-FI" sz="2800" dirty="0">
                <a:latin typeface="Arial" panose="020B0604020202020204" pitchFamily="34" charset="0"/>
                <a:cs typeface="Arial" panose="020B0604020202020204" pitchFamily="34" charset="0"/>
              </a:rPr>
              <a:t> </a:t>
            </a:r>
            <a:r>
              <a:rPr lang="en-US" altLang="sv-FI" sz="2800" dirty="0" err="1">
                <a:latin typeface="Arial" panose="020B0604020202020204" pitchFamily="34" charset="0"/>
                <a:cs typeface="Arial" panose="020B0604020202020204" pitchFamily="34" charset="0"/>
              </a:rPr>
              <a:t>tukipalvelu</a:t>
            </a:r>
            <a:r>
              <a:rPr lang="en-US" altLang="sv-FI" sz="2800" dirty="0">
                <a:latin typeface="Arial" panose="020B0604020202020204" pitchFamily="34" charset="0"/>
                <a:cs typeface="Arial" panose="020B0604020202020204" pitchFamily="34" charset="0"/>
              </a:rPr>
              <a:t> – </a:t>
            </a:r>
            <a:r>
              <a:rPr lang="en-US" altLang="sv-FI" sz="2800" dirty="0" err="1">
                <a:latin typeface="Arial" panose="020B0604020202020204" pitchFamily="34" charset="0"/>
                <a:cs typeface="Arial" panose="020B0604020202020204" pitchFamily="34" charset="0"/>
              </a:rPr>
              <a:t>Paikkakunta</a:t>
            </a:r>
            <a:r>
              <a:rPr lang="en-US" altLang="sv-FI" sz="2800" dirty="0">
                <a:latin typeface="Arial" panose="020B0604020202020204" pitchFamily="34" charset="0"/>
                <a:cs typeface="Arial" panose="020B0604020202020204" pitchFamily="34" charset="0"/>
              </a:rPr>
              <a:t> /</a:t>
            </a:r>
            <a:r>
              <a:rPr lang="en-US" altLang="sv-FI" sz="2800" dirty="0" err="1">
                <a:latin typeface="Arial" panose="020B0604020202020204" pitchFamily="34" charset="0"/>
                <a:cs typeface="Arial" panose="020B0604020202020204" pitchFamily="34" charset="0"/>
              </a:rPr>
              <a:t>hva</a:t>
            </a:r>
            <a:endParaRPr lang="fi-FI" sz="2600" dirty="0">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fi-FI" sz="2600" dirty="0">
                <a:latin typeface="Arial" panose="020B0604020202020204" pitchFamily="34" charset="0"/>
                <a:cs typeface="Arial" panose="020B0604020202020204" pitchFamily="34" charset="0"/>
              </a:rPr>
              <a:t>Kulttuuria kaikille -palvelu toimittaa yleissitoumukset Kaikukortti-alueille kuitattavaksi Google-</a:t>
            </a:r>
            <a:r>
              <a:rPr lang="fi-FI" sz="2600" dirty="0" err="1">
                <a:latin typeface="Arial" panose="020B0604020202020204" pitchFamily="34" charset="0"/>
                <a:cs typeface="Arial" panose="020B0604020202020204" pitchFamily="34" charset="0"/>
              </a:rPr>
              <a:t>Forms</a:t>
            </a:r>
            <a:r>
              <a:rPr lang="fi-FI" sz="2600" dirty="0">
                <a:latin typeface="Arial" panose="020B0604020202020204" pitchFamily="34" charset="0"/>
                <a:cs typeface="Arial" panose="020B0604020202020204" pitchFamily="34" charset="0"/>
              </a:rPr>
              <a:t>-lomakkeen kautta vuodesta 2022 lähtien (aiemmin oli paperinen sitoumus)</a:t>
            </a:r>
          </a:p>
          <a:p>
            <a:pPr marL="914400" lvl="1" indent="-457200" fontAlgn="base">
              <a:buFont typeface="Arial" panose="020B0604020202020204" pitchFamily="34" charset="0"/>
              <a:buChar char="•"/>
            </a:pPr>
            <a:r>
              <a:rPr lang="fi-FI" sz="2600" dirty="0">
                <a:latin typeface="Arial" panose="020B0604020202020204" pitchFamily="34" charset="0"/>
                <a:cs typeface="Arial" panose="020B0604020202020204" pitchFamily="34" charset="0"/>
              </a:rPr>
              <a:t>Tarkoitus olisi jatkossa, että yleissitoumus koskisi mahdollisesti jo valmisteluvaihetta (koskee uusia alueita).</a:t>
            </a:r>
          </a:p>
          <a:p>
            <a:pPr marL="457200" indent="-457200" fontAlgn="base">
              <a:buFont typeface="Arial" panose="020B0604020202020204" pitchFamily="34" charset="0"/>
              <a:buChar char="•"/>
            </a:pPr>
            <a:r>
              <a:rPr lang="fi-FI" sz="2600" dirty="0">
                <a:latin typeface="Arial" panose="020B0604020202020204" pitchFamily="34" charset="0"/>
                <a:cs typeface="Arial" panose="020B0604020202020204" pitchFamily="34" charset="0"/>
              </a:rPr>
              <a:t>Sitoumuksen voi kuitata vuodeksi kerrallaan tai toistaiseksi voimassa olevaksi. </a:t>
            </a:r>
          </a:p>
          <a:p>
            <a:endParaRPr lang="fi-FI" sz="2600" dirty="0">
              <a:latin typeface="Arial" panose="020B0604020202020204" pitchFamily="34" charset="0"/>
              <a:cs typeface="Arial" panose="020B0604020202020204" pitchFamily="34" charset="0"/>
            </a:endParaRPr>
          </a:p>
        </p:txBody>
      </p:sp>
      <p:sp>
        <p:nvSpPr>
          <p:cNvPr id="5" name="Suorakulmio 4">
            <a:extLst>
              <a:ext uri="{FF2B5EF4-FFF2-40B4-BE49-F238E27FC236}">
                <a16:creationId xmlns:a16="http://schemas.microsoft.com/office/drawing/2014/main" id="{D374AE90-1DBD-4564-998F-91EA0190A583}"/>
              </a:ext>
            </a:extLst>
          </p:cNvPr>
          <p:cNvSpPr/>
          <p:nvPr/>
        </p:nvSpPr>
        <p:spPr>
          <a:xfrm>
            <a:off x="6854570" y="248418"/>
            <a:ext cx="4778825" cy="707886"/>
          </a:xfrm>
          <a:prstGeom prst="rect">
            <a:avLst/>
          </a:prstGeom>
        </p:spPr>
        <p:txBody>
          <a:bodyPr wrap="square">
            <a:spAutoFit/>
          </a:bodyPr>
          <a:lstStyle/>
          <a:p>
            <a:r>
              <a:rPr lang="fi-FI" sz="4000">
                <a:latin typeface="+mj-lt"/>
              </a:rPr>
              <a:t>Yleissitoumuksista</a:t>
            </a:r>
          </a:p>
        </p:txBody>
      </p:sp>
      <p:sp>
        <p:nvSpPr>
          <p:cNvPr id="3" name="Dian numeron paikkamerkki 2">
            <a:extLst>
              <a:ext uri="{FF2B5EF4-FFF2-40B4-BE49-F238E27FC236}">
                <a16:creationId xmlns:a16="http://schemas.microsoft.com/office/drawing/2014/main" id="{4A3FDA8D-2B9E-4B61-80B3-932CCAC0AF36}"/>
              </a:ext>
            </a:extLst>
          </p:cNvPr>
          <p:cNvSpPr>
            <a:spLocks noGrp="1"/>
          </p:cNvSpPr>
          <p:nvPr>
            <p:ph type="sldNum" sz="quarter" idx="12"/>
          </p:nvPr>
        </p:nvSpPr>
        <p:spPr/>
        <p:txBody>
          <a:bodyPr/>
          <a:lstStyle/>
          <a:p>
            <a:fld id="{8F4AEF5D-7FAC-4949-84D2-DA5A9BB3D225}" type="slidenum">
              <a:rPr lang="fi-FI" smtClean="0"/>
              <a:t>57</a:t>
            </a:fld>
            <a:endParaRPr lang="fi-FI"/>
          </a:p>
        </p:txBody>
      </p:sp>
    </p:spTree>
    <p:extLst>
      <p:ext uri="{BB962C8B-B14F-4D97-AF65-F5344CB8AC3E}">
        <p14:creationId xmlns:p14="http://schemas.microsoft.com/office/powerpoint/2010/main" val="1763653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851A5E-8A60-4B99-AA85-8051D61A2EF1}"/>
              </a:ext>
            </a:extLst>
          </p:cNvPr>
          <p:cNvSpPr>
            <a:spLocks noGrp="1"/>
          </p:cNvSpPr>
          <p:nvPr>
            <p:ph type="title"/>
          </p:nvPr>
        </p:nvSpPr>
        <p:spPr>
          <a:xfrm>
            <a:off x="997403" y="1067480"/>
            <a:ext cx="10184493" cy="252729"/>
          </a:xfrm>
        </p:spPr>
        <p:txBody>
          <a:bodyPr/>
          <a:lstStyle/>
          <a:p>
            <a:r>
              <a:rPr lang="fi-FI"/>
              <a:t>www.Kaikukanta.fi</a:t>
            </a:r>
          </a:p>
        </p:txBody>
      </p:sp>
      <p:sp>
        <p:nvSpPr>
          <p:cNvPr id="3" name="Tekstin paikkamerkki 2">
            <a:extLst>
              <a:ext uri="{FF2B5EF4-FFF2-40B4-BE49-F238E27FC236}">
                <a16:creationId xmlns:a16="http://schemas.microsoft.com/office/drawing/2014/main" id="{D0E1DEA9-1468-48E2-8A16-B0DDBA3B5669}"/>
              </a:ext>
            </a:extLst>
          </p:cNvPr>
          <p:cNvSpPr>
            <a:spLocks noGrp="1"/>
          </p:cNvSpPr>
          <p:nvPr>
            <p:ph type="body" idx="1"/>
          </p:nvPr>
        </p:nvSpPr>
        <p:spPr>
          <a:xfrm>
            <a:off x="773977" y="2656490"/>
            <a:ext cx="3728575" cy="1996533"/>
          </a:xfrm>
        </p:spPr>
        <p:txBody>
          <a:bodyPr/>
          <a:lstStyle/>
          <a:p>
            <a:r>
              <a:rPr lang="fi-FI" sz="3200">
                <a:solidFill>
                  <a:schemeClr val="tx1"/>
                </a:solidFill>
              </a:rPr>
              <a:t>UUTTA: </a:t>
            </a:r>
          </a:p>
          <a:p>
            <a:r>
              <a:rPr lang="fi-FI" sz="3200">
                <a:solidFill>
                  <a:schemeClr val="tx1"/>
                </a:solidFill>
              </a:rPr>
              <a:t>Kaikukortit rekisteröidään </a:t>
            </a:r>
            <a:r>
              <a:rPr lang="fi-FI" sz="3200">
                <a:solidFill>
                  <a:schemeClr val="tx1"/>
                </a:solidFill>
                <a:hlinkClick r:id="rId2"/>
              </a:rPr>
              <a:t>Kaikukantaan</a:t>
            </a:r>
            <a:r>
              <a:rPr lang="fi-FI" sz="3200">
                <a:solidFill>
                  <a:schemeClr val="tx1"/>
                </a:solidFill>
              </a:rPr>
              <a:t> vuodesta 2021 lähtien.</a:t>
            </a:r>
          </a:p>
        </p:txBody>
      </p:sp>
      <p:pic>
        <p:nvPicPr>
          <p:cNvPr id="4" name="Kuva 3" descr="Kuvakaappaus sivulta www.kaikukanta.fi.">
            <a:extLst>
              <a:ext uri="{FF2B5EF4-FFF2-40B4-BE49-F238E27FC236}">
                <a16:creationId xmlns:a16="http://schemas.microsoft.com/office/drawing/2014/main" id="{8C970B15-81D6-4CD8-AA2A-9B8CC1B26D43}"/>
              </a:ext>
            </a:extLst>
          </p:cNvPr>
          <p:cNvPicPr/>
          <p:nvPr/>
        </p:nvPicPr>
        <p:blipFill rotWithShape="1">
          <a:blip r:embed="rId3"/>
          <a:srcRect l="10919" t="6538" r="14714" b="8241"/>
          <a:stretch/>
        </p:blipFill>
        <p:spPr bwMode="auto">
          <a:xfrm>
            <a:off x="4097439" y="1469985"/>
            <a:ext cx="7655366" cy="5127585"/>
          </a:xfrm>
          <a:prstGeom prst="rect">
            <a:avLst/>
          </a:prstGeom>
          <a:ln w="158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7496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407988"/>
            <a:ext cx="4302627" cy="110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1136127" y="1714160"/>
            <a:ext cx="10695760" cy="4647426"/>
          </a:xfrm>
          <a:prstGeom prst="rect">
            <a:avLst/>
          </a:prstGeom>
          <a:noFill/>
        </p:spPr>
        <p:txBody>
          <a:bodyPr wrap="square" lIns="91440" tIns="45720" rIns="91440" bIns="45720" rtlCol="0" anchor="t">
            <a:spAutoFit/>
          </a:bodyPr>
          <a:lstStyle/>
          <a:p>
            <a:r>
              <a:rPr lang="fi-FI" sz="3200">
                <a:latin typeface="+mn-lt"/>
                <a:ea typeface="MS PGothic"/>
                <a:cs typeface="Arial"/>
              </a:rPr>
              <a:t>Kaikukortti-alueiden ja valtakunnalliset tilastot</a:t>
            </a:r>
            <a:endParaRPr lang="fi-FI" sz="3200">
              <a:latin typeface="+mn-lt"/>
              <a:cs typeface="Arial" panose="020B0604020202020204" pitchFamily="34" charset="0"/>
            </a:endParaRPr>
          </a:p>
          <a:p>
            <a:endParaRPr lang="fi-FI" sz="2400">
              <a:latin typeface="+mn-lt"/>
              <a:cs typeface="Arial" panose="020B0604020202020204" pitchFamily="34" charset="0"/>
            </a:endParaRPr>
          </a:p>
          <a:p>
            <a:pPr marL="285750" indent="-285750">
              <a:buFont typeface="Arial" panose="020B0604020202020204" pitchFamily="34" charset="0"/>
              <a:buChar char="•"/>
            </a:pPr>
            <a:r>
              <a:rPr lang="fi-FI" sz="2400">
                <a:latin typeface="+mn-lt"/>
                <a:ea typeface="MS PGothic"/>
                <a:cs typeface="Arial"/>
              </a:rPr>
              <a:t>Vuoden 2021 alusta lähtien käytetään </a:t>
            </a:r>
            <a:r>
              <a:rPr lang="fi-FI" sz="2400" b="1">
                <a:latin typeface="+mn-lt"/>
                <a:ea typeface="MS PGothic"/>
                <a:cs typeface="Arial"/>
              </a:rPr>
              <a:t>Kaikukantaa ja siihen rakennettua raportointityökalua,</a:t>
            </a:r>
            <a:r>
              <a:rPr lang="fi-FI" sz="2400">
                <a:latin typeface="+mn-lt"/>
                <a:ea typeface="MS PGothic"/>
                <a:cs typeface="Arial"/>
              </a:rPr>
              <a:t> johon Kaikukortti-tiedon, eli Kaikukortin haltijoiden taustatietojen ja Kaikukortin käyttötietojen syöttäminen on helpompaa ja valtakunnallisesti yhtenäistä.  </a:t>
            </a:r>
          </a:p>
          <a:p>
            <a:pPr marL="285750" indent="-285750">
              <a:buFont typeface="Arial" panose="020B0604020202020204" pitchFamily="34" charset="0"/>
              <a:buChar char="•"/>
            </a:pPr>
            <a:r>
              <a:rPr lang="fi-FI" sz="2400">
                <a:latin typeface="+mn-lt"/>
                <a:ea typeface="MS PGothic"/>
                <a:cs typeface="Arial"/>
              </a:rPr>
              <a:t>Kunkin Kaikukortti-alueen vastuuhenkilöt näkevät oman alueensa raportit reaaliajassa ja voivat siirtää raakadataa myös omiin raportteihinsa.</a:t>
            </a:r>
            <a:endParaRPr lang="fi-FI" sz="2400">
              <a:latin typeface="+mn-lt"/>
              <a:cs typeface="Arial" panose="020B0604020202020204" pitchFamily="34" charset="0"/>
            </a:endParaRPr>
          </a:p>
          <a:p>
            <a:pPr marL="285750" indent="-285750">
              <a:buFont typeface="Arial" panose="020B0604020202020204" pitchFamily="34" charset="0"/>
              <a:buChar char="•"/>
            </a:pPr>
            <a:r>
              <a:rPr lang="fi-FI" sz="2400" b="1">
                <a:latin typeface="+mn-lt"/>
                <a:ea typeface="MS PGothic"/>
                <a:cs typeface="Arial"/>
              </a:rPr>
              <a:t>Kun tilastoja esitellään paikalliselle Kaikukortti-verkostolle ym. muille tahoille, on tärkeää, että tietoa esitetään kootusti! </a:t>
            </a:r>
            <a:r>
              <a:rPr lang="fi-FI" sz="2400">
                <a:latin typeface="+mn-lt"/>
                <a:ea typeface="MS PGothic"/>
                <a:cs typeface="Arial"/>
              </a:rPr>
              <a:t>Asiakasta ei tule voida jäljittää iän, sukupuolen, äidinkielen, postinumeron ja sote-paikan perusteella.</a:t>
            </a:r>
          </a:p>
          <a:p>
            <a:pPr marL="285750" indent="-285750">
              <a:buFont typeface="Arial" panose="020B0604020202020204" pitchFamily="34" charset="0"/>
              <a:buChar char="•"/>
            </a:pPr>
            <a:r>
              <a:rPr lang="fi-FI" sz="2400">
                <a:latin typeface="+mn-lt"/>
                <a:ea typeface="MS PGothic"/>
                <a:cs typeface="Arial"/>
              </a:rPr>
              <a:t>Kulttuuria kaikille -palvelun koostamat valtakunnalliset tilastot ovat julkisia.</a:t>
            </a:r>
          </a:p>
        </p:txBody>
      </p:sp>
    </p:spTree>
    <p:extLst>
      <p:ext uri="{BB962C8B-B14F-4D97-AF65-F5344CB8AC3E}">
        <p14:creationId xmlns:p14="http://schemas.microsoft.com/office/powerpoint/2010/main" val="319239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2B6C32-6A95-B349-8011-39D8F8D8DFAC}"/>
              </a:ext>
            </a:extLst>
          </p:cNvPr>
          <p:cNvSpPr>
            <a:spLocks noGrp="1"/>
          </p:cNvSpPr>
          <p:nvPr>
            <p:ph type="title"/>
          </p:nvPr>
        </p:nvSpPr>
        <p:spPr>
          <a:xfrm>
            <a:off x="4598302" y="312848"/>
            <a:ext cx="7267128" cy="827599"/>
          </a:xfrm>
        </p:spPr>
        <p:txBody>
          <a:bodyPr/>
          <a:lstStyle/>
          <a:p>
            <a:r>
              <a:rPr lang="fi-FI" sz="4000"/>
              <a:t>Kulttuuritoimijat mahdollistajina</a:t>
            </a:r>
          </a:p>
        </p:txBody>
      </p:sp>
      <p:sp>
        <p:nvSpPr>
          <p:cNvPr id="4" name="Tekstin paikkamerkki 3">
            <a:extLst>
              <a:ext uri="{FF2B5EF4-FFF2-40B4-BE49-F238E27FC236}">
                <a16:creationId xmlns:a16="http://schemas.microsoft.com/office/drawing/2014/main" id="{C442A54D-D9D8-3644-BD3A-41FC28CE4986}"/>
              </a:ext>
            </a:extLst>
          </p:cNvPr>
          <p:cNvSpPr>
            <a:spLocks noGrp="1"/>
          </p:cNvSpPr>
          <p:nvPr>
            <p:ph type="body" idx="2"/>
          </p:nvPr>
        </p:nvSpPr>
        <p:spPr>
          <a:xfrm>
            <a:off x="1293475" y="1036320"/>
            <a:ext cx="5553072" cy="4681233"/>
          </a:xfrm>
        </p:spPr>
        <p:txBody>
          <a:bodyPr/>
          <a:lstStyle/>
          <a:p>
            <a:pPr marL="177800" indent="0">
              <a:buNone/>
            </a:pPr>
            <a:r>
              <a:rPr lang="fi-FI" sz="2800"/>
              <a:t>Kaikukortti-verkostossa on mukana laaja joukko kulttuuri- ja urheilutoimijoita, jotka tarjoavat kortinhaltijoille maksuttomia pääsylippuja ja kurssipaikkoja hyvän tahdon eleenä.</a:t>
            </a:r>
          </a:p>
          <a:p>
            <a:pPr marL="177800" indent="0">
              <a:buNone/>
            </a:pPr>
            <a:endParaRPr lang="fi-FI" sz="2800"/>
          </a:p>
          <a:p>
            <a:pPr marL="177800" indent="0">
              <a:buNone/>
            </a:pPr>
            <a:r>
              <a:rPr lang="fi-FI" sz="2800"/>
              <a:t>Iso kiitos Kaikukortti-tarjonnasta kuuluu kaikille verkostomme hienoille kulttuuri- ja urheilutoimijoille!</a:t>
            </a:r>
          </a:p>
          <a:p>
            <a:pPr marL="177800" indent="0">
              <a:buNone/>
            </a:pPr>
            <a:endParaRPr lang="fi-FI" sz="2800"/>
          </a:p>
          <a:p>
            <a:pPr marL="177800" indent="0">
              <a:buNone/>
            </a:pPr>
            <a:r>
              <a:rPr lang="fi-FI" sz="2800">
                <a:highlight>
                  <a:srgbClr val="FFFF00"/>
                </a:highlight>
              </a:rPr>
              <a:t>Paikalliset vastuutahot neuvottelevat toimijoita mukaan verkostoon.</a:t>
            </a:r>
          </a:p>
          <a:p>
            <a:pPr marL="177800" indent="0">
              <a:buNone/>
            </a:pPr>
            <a:endParaRPr lang="fi-FI" sz="2800"/>
          </a:p>
          <a:p>
            <a:endParaRPr lang="fi-FI"/>
          </a:p>
          <a:p>
            <a:pPr marL="177800" indent="0">
              <a:buNone/>
            </a:pPr>
            <a:endParaRPr lang="fi-FI"/>
          </a:p>
          <a:p>
            <a:endParaRPr lang="fi-FI"/>
          </a:p>
        </p:txBody>
      </p:sp>
      <p:pic>
        <p:nvPicPr>
          <p:cNvPr id="5" name="Shape 151">
            <a:extLst>
              <a:ext uri="{FF2B5EF4-FFF2-40B4-BE49-F238E27FC236}">
                <a16:creationId xmlns:a16="http://schemas.microsoft.com/office/drawing/2014/main" id="{C498D2D6-1FF3-4445-9E37-550CF9E35987}"/>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rot="5400000">
            <a:off x="-2890144" y="2890143"/>
            <a:ext cx="6858001" cy="1077714"/>
          </a:xfrm>
          <a:prstGeom prst="rect">
            <a:avLst/>
          </a:prstGeom>
          <a:noFill/>
          <a:ln>
            <a:noFill/>
          </a:ln>
        </p:spPr>
      </p:pic>
      <p:pic>
        <p:nvPicPr>
          <p:cNvPr id="6" name="Shape 306" descr="Kaikukortin logo">
            <a:extLst>
              <a:ext uri="{FF2B5EF4-FFF2-40B4-BE49-F238E27FC236}">
                <a16:creationId xmlns:a16="http://schemas.microsoft.com/office/drawing/2014/main" id="{00704798-883C-8B4B-919F-0DF43B345ACB}"/>
              </a:ext>
            </a:extLst>
          </p:cNvPr>
          <p:cNvPicPr preferRelativeResize="0"/>
          <p:nvPr/>
        </p:nvPicPr>
        <p:blipFill>
          <a:blip r:embed="rId3">
            <a:alphaModFix/>
          </a:blip>
          <a:stretch>
            <a:fillRect/>
          </a:stretch>
        </p:blipFill>
        <p:spPr>
          <a:xfrm>
            <a:off x="1222556" y="208721"/>
            <a:ext cx="3230903" cy="827599"/>
          </a:xfrm>
          <a:prstGeom prst="rect">
            <a:avLst/>
          </a:prstGeom>
          <a:noFill/>
          <a:ln>
            <a:noFill/>
          </a:ln>
        </p:spPr>
      </p:pic>
      <p:pic>
        <p:nvPicPr>
          <p:cNvPr id="7" name="Kuva 6" descr="Teatteri Hevosenkengän Satupuhelin-esityksen mainos, jossa sinisellä taivaalla leijailee muun muassa puhelin ja kuumailmapalloja. ">
            <a:extLst>
              <a:ext uri="{FF2B5EF4-FFF2-40B4-BE49-F238E27FC236}">
                <a16:creationId xmlns:a16="http://schemas.microsoft.com/office/drawing/2014/main" id="{5527E872-9455-4C0C-85EA-6E6E20D08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308" y="1762217"/>
            <a:ext cx="4979963" cy="3783488"/>
          </a:xfrm>
          <a:prstGeom prst="rect">
            <a:avLst/>
          </a:prstGeom>
        </p:spPr>
      </p:pic>
    </p:spTree>
    <p:extLst>
      <p:ext uri="{BB962C8B-B14F-4D97-AF65-F5344CB8AC3E}">
        <p14:creationId xmlns:p14="http://schemas.microsoft.com/office/powerpoint/2010/main" val="543512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407988"/>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974133" y="2018073"/>
            <a:ext cx="10818410" cy="4493538"/>
          </a:xfrm>
          <a:prstGeom prst="rect">
            <a:avLst/>
          </a:prstGeom>
          <a:noFill/>
        </p:spPr>
        <p:txBody>
          <a:bodyPr wrap="square" rtlCol="0">
            <a:spAutoFit/>
          </a:bodyPr>
          <a:lstStyle/>
          <a:p>
            <a:pPr marL="457200" indent="-457200" fontAlgn="base">
              <a:buFont typeface="Arial" panose="020B0604020202020204" pitchFamily="34" charset="0"/>
              <a:buChar char="•"/>
            </a:pPr>
            <a:r>
              <a:rPr lang="fi-FI" sz="2600">
                <a:latin typeface="Arial" panose="020B0604020202020204" pitchFamily="34" charset="0"/>
                <a:cs typeface="Arial" panose="020B0604020202020204" pitchFamily="34" charset="0"/>
              </a:rPr>
              <a:t>Kaikukortilla on valtakunnalliset </a:t>
            </a:r>
            <a:r>
              <a:rPr lang="fi-FI" sz="2600" b="1">
                <a:latin typeface="Arial" panose="020B0604020202020204" pitchFamily="34" charset="0"/>
                <a:cs typeface="Arial" panose="020B0604020202020204" pitchFamily="34" charset="0"/>
              </a:rPr>
              <a:t>perehdytysdiat</a:t>
            </a:r>
            <a:r>
              <a:rPr lang="fi-FI" sz="2600">
                <a:latin typeface="Arial" panose="020B0604020202020204" pitchFamily="34" charset="0"/>
                <a:cs typeface="Arial" panose="020B0604020202020204" pitchFamily="34" charset="0"/>
              </a:rPr>
              <a:t> kortinjakajille ja kulttuuri- ja liikuntakohteille. Ne ovat saatavilla osoitteissa: </a:t>
            </a:r>
            <a:r>
              <a:rPr lang="fi-FI" sz="2600">
                <a:latin typeface="Arial" panose="020B0604020202020204" pitchFamily="34" charset="0"/>
                <a:cs typeface="Arial" panose="020B0604020202020204" pitchFamily="34" charset="0"/>
                <a:hlinkClick r:id="rId4"/>
              </a:rPr>
              <a:t>www.kaikukortti.fi/kortinjakajille/perehdytysmateriaali-kortinjakajille</a:t>
            </a:r>
            <a:r>
              <a:rPr lang="fi-FI" sz="2600">
                <a:latin typeface="Arial" panose="020B0604020202020204" pitchFamily="34" charset="0"/>
                <a:cs typeface="Arial" panose="020B0604020202020204" pitchFamily="34" charset="0"/>
              </a:rPr>
              <a:t> (kortinjakajille) ja </a:t>
            </a:r>
            <a:r>
              <a:rPr lang="fi-FI" sz="2600">
                <a:latin typeface="Arial" panose="020B0604020202020204" pitchFamily="34" charset="0"/>
                <a:cs typeface="Arial" panose="020B0604020202020204" pitchFamily="34" charset="0"/>
                <a:hlinkClick r:id="rId5"/>
              </a:rPr>
              <a:t>www.kaikukortti.fi/kulttuurikohteille/perehdytysmateriaali-kulttuurikohteille</a:t>
            </a:r>
            <a:r>
              <a:rPr lang="fi-FI" sz="2600">
                <a:latin typeface="Arial" panose="020B0604020202020204" pitchFamily="34" charset="0"/>
                <a:cs typeface="Arial" panose="020B0604020202020204" pitchFamily="34" charset="0"/>
              </a:rPr>
              <a:t> (kulttuuri- ja liikuntakohteille). </a:t>
            </a:r>
          </a:p>
          <a:p>
            <a:pPr lvl="1" fontAlgn="base"/>
            <a:endParaRPr lang="fi-FI" sz="2600">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fi-FI" sz="2600">
                <a:latin typeface="Arial" panose="020B0604020202020204" pitchFamily="34" charset="0"/>
                <a:cs typeface="Arial" panose="020B0604020202020204" pitchFamily="34" charset="0"/>
              </a:rPr>
              <a:t>Uudet kumppanit tulee aina perehdyttää Kaikukortti-toimintaan.</a:t>
            </a:r>
          </a:p>
          <a:p>
            <a:pPr marL="914400" lvl="1" indent="-457200">
              <a:buFont typeface="Arial" panose="020B0604020202020204" pitchFamily="34" charset="0"/>
              <a:buChar char="•"/>
            </a:pPr>
            <a:r>
              <a:rPr lang="fi-FI" sz="2600">
                <a:latin typeface="Arial" panose="020B0604020202020204" pitchFamily="34" charset="0"/>
                <a:cs typeface="Arial" panose="020B0604020202020204" pitchFamily="34" charset="0"/>
              </a:rPr>
              <a:t>Lisäksi työntekijöitä vaihtuu ja esim. kulttuurikumppanit ovat toivoneet, että Kaikukorttia jakavissa sote-kohteissa on säännöllinen perehdytys.</a:t>
            </a:r>
          </a:p>
        </p:txBody>
      </p:sp>
      <p:sp>
        <p:nvSpPr>
          <p:cNvPr id="5" name="Suorakulmio 4">
            <a:extLst>
              <a:ext uri="{FF2B5EF4-FFF2-40B4-BE49-F238E27FC236}">
                <a16:creationId xmlns:a16="http://schemas.microsoft.com/office/drawing/2014/main" id="{FE2C207F-FA14-47E4-BE5D-008DA760444E}"/>
              </a:ext>
            </a:extLst>
          </p:cNvPr>
          <p:cNvSpPr/>
          <p:nvPr/>
        </p:nvSpPr>
        <p:spPr>
          <a:xfrm>
            <a:off x="6854570" y="529772"/>
            <a:ext cx="4778825" cy="707886"/>
          </a:xfrm>
          <a:prstGeom prst="rect">
            <a:avLst/>
          </a:prstGeom>
        </p:spPr>
        <p:txBody>
          <a:bodyPr wrap="square">
            <a:spAutoFit/>
          </a:bodyPr>
          <a:lstStyle/>
          <a:p>
            <a:r>
              <a:rPr lang="fi-FI" sz="4000">
                <a:latin typeface="+mj-lt"/>
                <a:cs typeface="Arial" panose="020B0604020202020204" pitchFamily="34" charset="0"/>
              </a:rPr>
              <a:t>Perehdyttämisestä</a:t>
            </a:r>
            <a:r>
              <a:rPr lang="fi-FI" sz="3200"/>
              <a:t> </a:t>
            </a:r>
          </a:p>
        </p:txBody>
      </p:sp>
      <p:sp>
        <p:nvSpPr>
          <p:cNvPr id="3" name="Dian numeron paikkamerkki 2">
            <a:extLst>
              <a:ext uri="{FF2B5EF4-FFF2-40B4-BE49-F238E27FC236}">
                <a16:creationId xmlns:a16="http://schemas.microsoft.com/office/drawing/2014/main" id="{E0866D31-51F0-4355-BA8A-1BBF1B0E7A98}"/>
              </a:ext>
            </a:extLst>
          </p:cNvPr>
          <p:cNvSpPr>
            <a:spLocks noGrp="1"/>
          </p:cNvSpPr>
          <p:nvPr>
            <p:ph type="sldNum" sz="quarter" idx="12"/>
          </p:nvPr>
        </p:nvSpPr>
        <p:spPr/>
        <p:txBody>
          <a:bodyPr/>
          <a:lstStyle/>
          <a:p>
            <a:fld id="{8F4AEF5D-7FAC-4949-84D2-DA5A9BB3D225}" type="slidenum">
              <a:rPr lang="fi-FI" smtClean="0"/>
              <a:t>60</a:t>
            </a:fld>
            <a:endParaRPr lang="fi-FI"/>
          </a:p>
        </p:txBody>
      </p:sp>
    </p:spTree>
    <p:extLst>
      <p:ext uri="{BB962C8B-B14F-4D97-AF65-F5344CB8AC3E}">
        <p14:creationId xmlns:p14="http://schemas.microsoft.com/office/powerpoint/2010/main" val="2690896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57517"/>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1082288" y="2056154"/>
            <a:ext cx="10551107" cy="3462486"/>
          </a:xfrm>
          <a:prstGeom prst="rect">
            <a:avLst/>
          </a:prstGeom>
          <a:noFill/>
        </p:spPr>
        <p:txBody>
          <a:bodyPr wrap="square" rtlCol="0">
            <a:spAutoFit/>
          </a:bodyPr>
          <a:lstStyle/>
          <a:p>
            <a:pPr marL="457200" indent="-457200" fontAlgn="base">
              <a:buFont typeface="Arial" panose="020B0604020202020204" pitchFamily="34" charset="0"/>
              <a:buChar char="•"/>
            </a:pPr>
            <a:endParaRPr lang="fi-FI" sz="2300">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fi-FI" sz="2800">
                <a:latin typeface="Arial" panose="020B0604020202020204" pitchFamily="34" charset="0"/>
                <a:cs typeface="Arial" panose="020B0604020202020204" pitchFamily="34" charset="0"/>
              </a:rPr>
              <a:t>On tärkeää, että alueen Kaikukortti-vastuuhenkilöt huolehtivat aina alkavan vuoden alussa, että </a:t>
            </a:r>
            <a:r>
              <a:rPr lang="fi-FI" sz="2800" b="1">
                <a:latin typeface="Arial" panose="020B0604020202020204" pitchFamily="34" charset="0"/>
                <a:cs typeface="Arial" panose="020B0604020202020204" pitchFamily="34" charset="0"/>
              </a:rPr>
              <a:t>jokaisen</a:t>
            </a:r>
            <a:r>
              <a:rPr lang="fi-FI" sz="2800">
                <a:latin typeface="Arial" panose="020B0604020202020204" pitchFamily="34" charset="0"/>
                <a:cs typeface="Arial" panose="020B0604020202020204" pitchFamily="34" charset="0"/>
              </a:rPr>
              <a:t> Kaikukortti-verkoston </a:t>
            </a:r>
            <a:r>
              <a:rPr lang="fi-FI" sz="2800" b="1">
                <a:latin typeface="Arial" panose="020B0604020202020204" pitchFamily="34" charset="0"/>
                <a:cs typeface="Arial" panose="020B0604020202020204" pitchFamily="34" charset="0"/>
              </a:rPr>
              <a:t>kulttuuri- ja liikuntakohteen ja Kaikukorttia jakavan toimijan yhteyshenkilö saa ajan tasalla olevat perehdytysmateriaalit </a:t>
            </a:r>
            <a:r>
              <a:rPr lang="fi-FI" sz="2800">
                <a:latin typeface="Arial" panose="020B0604020202020204" pitchFamily="34" charset="0"/>
                <a:cs typeface="Arial" panose="020B0604020202020204" pitchFamily="34" charset="0"/>
              </a:rPr>
              <a:t>ja että </a:t>
            </a:r>
            <a:r>
              <a:rPr lang="fi-FI" sz="2800" b="1">
                <a:latin typeface="Arial" panose="020B0604020202020204" pitchFamily="34" charset="0"/>
                <a:cs typeface="Arial" panose="020B0604020202020204" pitchFamily="34" charset="0"/>
              </a:rPr>
              <a:t>jokaisessa kohteessa kerrataan perehdytysdiat ja käydään läpi työntekijöiden käsikirjat</a:t>
            </a:r>
            <a:r>
              <a:rPr lang="fi-FI" sz="2800">
                <a:latin typeface="Arial" panose="020B0604020202020204" pitchFamily="34" charset="0"/>
                <a:cs typeface="Arial" panose="020B0604020202020204" pitchFamily="34" charset="0"/>
              </a:rPr>
              <a:t>. </a:t>
            </a:r>
          </a:p>
        </p:txBody>
      </p:sp>
      <p:sp>
        <p:nvSpPr>
          <p:cNvPr id="5" name="Suorakulmio 4">
            <a:extLst>
              <a:ext uri="{FF2B5EF4-FFF2-40B4-BE49-F238E27FC236}">
                <a16:creationId xmlns:a16="http://schemas.microsoft.com/office/drawing/2014/main" id="{524EB37C-1B9A-460B-830F-A76D9D69BB33}"/>
              </a:ext>
            </a:extLst>
          </p:cNvPr>
          <p:cNvSpPr/>
          <p:nvPr/>
        </p:nvSpPr>
        <p:spPr>
          <a:xfrm>
            <a:off x="6854570" y="248418"/>
            <a:ext cx="4778825" cy="1323439"/>
          </a:xfrm>
          <a:prstGeom prst="rect">
            <a:avLst/>
          </a:prstGeom>
        </p:spPr>
        <p:txBody>
          <a:bodyPr wrap="square">
            <a:spAutoFit/>
          </a:bodyPr>
          <a:lstStyle/>
          <a:p>
            <a:r>
              <a:rPr lang="fi-FI" sz="4000"/>
              <a:t>Perehdyttämisestä kokeilun jälkeen </a:t>
            </a:r>
          </a:p>
        </p:txBody>
      </p:sp>
      <p:sp>
        <p:nvSpPr>
          <p:cNvPr id="3" name="Dian numeron paikkamerkki 2">
            <a:extLst>
              <a:ext uri="{FF2B5EF4-FFF2-40B4-BE49-F238E27FC236}">
                <a16:creationId xmlns:a16="http://schemas.microsoft.com/office/drawing/2014/main" id="{5CC8AA41-8A1A-43AA-BC8A-DB265CBF8142}"/>
              </a:ext>
            </a:extLst>
          </p:cNvPr>
          <p:cNvSpPr>
            <a:spLocks noGrp="1"/>
          </p:cNvSpPr>
          <p:nvPr>
            <p:ph type="sldNum" sz="quarter" idx="12"/>
          </p:nvPr>
        </p:nvSpPr>
        <p:spPr/>
        <p:txBody>
          <a:bodyPr/>
          <a:lstStyle/>
          <a:p>
            <a:fld id="{8F4AEF5D-7FAC-4949-84D2-DA5A9BB3D225}" type="slidenum">
              <a:rPr lang="fi-FI" smtClean="0"/>
              <a:t>61</a:t>
            </a:fld>
            <a:endParaRPr lang="fi-FI"/>
          </a:p>
        </p:txBody>
      </p:sp>
    </p:spTree>
    <p:extLst>
      <p:ext uri="{BB962C8B-B14F-4D97-AF65-F5344CB8AC3E}">
        <p14:creationId xmlns:p14="http://schemas.microsoft.com/office/powerpoint/2010/main" val="3713723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57517"/>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1B4EDABE-0D5B-004B-90A6-3E0375045F4B}"/>
              </a:ext>
            </a:extLst>
          </p:cNvPr>
          <p:cNvSpPr txBox="1"/>
          <p:nvPr/>
        </p:nvSpPr>
        <p:spPr>
          <a:xfrm>
            <a:off x="1082288" y="2716208"/>
            <a:ext cx="10551107" cy="3893374"/>
          </a:xfrm>
          <a:prstGeom prst="rect">
            <a:avLst/>
          </a:prstGeom>
          <a:noFill/>
        </p:spPr>
        <p:txBody>
          <a:bodyPr wrap="square" rtlCol="0">
            <a:spAutoFit/>
          </a:bodyPr>
          <a:lstStyle/>
          <a:p>
            <a:pPr marL="457200" indent="-457200" fontAlgn="base">
              <a:buFont typeface="Arial" panose="020B0604020202020204" pitchFamily="34" charset="0"/>
              <a:buChar char="•"/>
            </a:pPr>
            <a:endParaRPr lang="fi-FI" sz="2300">
              <a:latin typeface="Arial" panose="020B0604020202020204" pitchFamily="34" charset="0"/>
              <a:cs typeface="Arial" panose="020B0604020202020204" pitchFamily="34" charset="0"/>
            </a:endParaRPr>
          </a:p>
          <a:p>
            <a:pPr fontAlgn="base"/>
            <a:r>
              <a:rPr lang="fi-FI" sz="2800">
                <a:latin typeface="Arial" panose="020B0604020202020204" pitchFamily="34" charset="0"/>
                <a:cs typeface="Arial" panose="020B0604020202020204" pitchFamily="34" charset="0"/>
              </a:rPr>
              <a:t>Löytyy verkkosivulta: </a:t>
            </a:r>
            <a:r>
              <a:rPr lang="fi-FI" sz="2800">
                <a:latin typeface="Arial" panose="020B0604020202020204" pitchFamily="34" charset="0"/>
                <a:cs typeface="Arial" panose="020B0604020202020204" pitchFamily="34" charset="0"/>
                <a:hlinkClick r:id="rId4"/>
              </a:rPr>
              <a:t>kaikukortti.fi/vastuuhenkiloille/ohjeet-ja-materiaalit/</a:t>
            </a:r>
            <a:endParaRPr lang="fi-FI" sz="2800">
              <a:latin typeface="Arial" panose="020B0604020202020204" pitchFamily="34" charset="0"/>
              <a:cs typeface="Arial" panose="020B0604020202020204" pitchFamily="34" charset="0"/>
            </a:endParaRPr>
          </a:p>
          <a:p>
            <a:pPr fontAlgn="base"/>
            <a:endParaRPr lang="fi-FI" sz="2800">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fi-FI" altLang="sv-FI" sz="2800">
                <a:cs typeface="+mn-cs"/>
              </a:rPr>
              <a:t>Huom. Ovat vuonna 2021 päivitetty, päivitetään myöh. syksyllä 2022</a:t>
            </a:r>
            <a:endParaRPr lang="fi-FI" sz="2800">
              <a:latin typeface="Arial" panose="020B0604020202020204" pitchFamily="34" charset="0"/>
              <a:cs typeface="Arial" panose="020B0604020202020204" pitchFamily="34" charset="0"/>
            </a:endParaRPr>
          </a:p>
          <a:p>
            <a:pPr>
              <a:defRPr/>
            </a:pPr>
            <a:r>
              <a:rPr lang="fi-FI" altLang="sv-FI" sz="2800">
                <a:cs typeface="+mn-cs"/>
              </a:rPr>
              <a:t>- </a:t>
            </a:r>
            <a:r>
              <a:rPr lang="fi-FI" altLang="sv-FI" sz="2800">
                <a:cs typeface="+mn-cs"/>
                <a:hlinkClick r:id="rId5"/>
              </a:rPr>
              <a:t>Muistilista syksylle (alueille, joilla Kaikukortti on käytössä)</a:t>
            </a:r>
            <a:endParaRPr lang="fi-FI" altLang="sv-FI" sz="2800">
              <a:cs typeface="+mn-cs"/>
            </a:endParaRPr>
          </a:p>
          <a:p>
            <a:pPr>
              <a:defRPr/>
            </a:pPr>
            <a:r>
              <a:rPr lang="fi-FI" altLang="sv-FI" sz="2800">
                <a:cs typeface="+mn-cs"/>
              </a:rPr>
              <a:t>- </a:t>
            </a:r>
            <a:r>
              <a:rPr lang="fi-FI" altLang="sv-FI" sz="2800">
                <a:cs typeface="+mn-cs"/>
                <a:hlinkClick r:id="rId6"/>
              </a:rPr>
              <a:t>Muistilista syksylle: Kaikukortti-kokeilusta Kaikukortti-toiminnan (pysyvään) ylläpitoon</a:t>
            </a:r>
            <a:endParaRPr lang="fi-FI" altLang="sv-FI" sz="2800">
              <a:cs typeface="+mn-cs"/>
            </a:endParaRPr>
          </a:p>
          <a:p>
            <a:pPr marL="457200" indent="-457200" fontAlgn="base">
              <a:buFont typeface="Arial" panose="020B0604020202020204" pitchFamily="34" charset="0"/>
              <a:buChar char="•"/>
            </a:pPr>
            <a:endParaRPr lang="fi-FI" sz="2800">
              <a:latin typeface="Arial" panose="020B0604020202020204" pitchFamily="34" charset="0"/>
              <a:cs typeface="Arial" panose="020B0604020202020204" pitchFamily="34" charset="0"/>
            </a:endParaRPr>
          </a:p>
        </p:txBody>
      </p:sp>
      <p:sp>
        <p:nvSpPr>
          <p:cNvPr id="5" name="Suorakulmio 4">
            <a:extLst>
              <a:ext uri="{FF2B5EF4-FFF2-40B4-BE49-F238E27FC236}">
                <a16:creationId xmlns:a16="http://schemas.microsoft.com/office/drawing/2014/main" id="{524EB37C-1B9A-460B-830F-A76D9D69BB33}"/>
              </a:ext>
            </a:extLst>
          </p:cNvPr>
          <p:cNvSpPr/>
          <p:nvPr/>
        </p:nvSpPr>
        <p:spPr>
          <a:xfrm>
            <a:off x="6854570" y="248418"/>
            <a:ext cx="4778825" cy="2554545"/>
          </a:xfrm>
          <a:prstGeom prst="rect">
            <a:avLst/>
          </a:prstGeom>
        </p:spPr>
        <p:txBody>
          <a:bodyPr wrap="square">
            <a:spAutoFit/>
          </a:bodyPr>
          <a:lstStyle/>
          <a:p>
            <a:r>
              <a:rPr lang="fi-FI" sz="4000" dirty="0"/>
              <a:t>Muistilista </a:t>
            </a:r>
            <a:r>
              <a:rPr lang="fi-FI" sz="4000"/>
              <a:t>vastuuhenkilöille seuraavaa </a:t>
            </a:r>
            <a:r>
              <a:rPr lang="fi-FI" sz="4000" dirty="0"/>
              <a:t>vuotta varten</a:t>
            </a:r>
          </a:p>
        </p:txBody>
      </p:sp>
      <p:sp>
        <p:nvSpPr>
          <p:cNvPr id="3" name="Dian numeron paikkamerkki 2">
            <a:extLst>
              <a:ext uri="{FF2B5EF4-FFF2-40B4-BE49-F238E27FC236}">
                <a16:creationId xmlns:a16="http://schemas.microsoft.com/office/drawing/2014/main" id="{5CC8AA41-8A1A-43AA-BC8A-DB265CBF8142}"/>
              </a:ext>
            </a:extLst>
          </p:cNvPr>
          <p:cNvSpPr>
            <a:spLocks noGrp="1"/>
          </p:cNvSpPr>
          <p:nvPr>
            <p:ph type="sldNum" sz="quarter" idx="12"/>
          </p:nvPr>
        </p:nvSpPr>
        <p:spPr/>
        <p:txBody>
          <a:bodyPr/>
          <a:lstStyle/>
          <a:p>
            <a:fld id="{8F4AEF5D-7FAC-4949-84D2-DA5A9BB3D225}" type="slidenum">
              <a:rPr lang="fi-FI" smtClean="0"/>
              <a:t>62</a:t>
            </a:fld>
            <a:endParaRPr lang="fi-FI"/>
          </a:p>
        </p:txBody>
      </p:sp>
    </p:spTree>
    <p:extLst>
      <p:ext uri="{BB962C8B-B14F-4D97-AF65-F5344CB8AC3E}">
        <p14:creationId xmlns:p14="http://schemas.microsoft.com/office/powerpoint/2010/main" val="1366718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tsikko 1">
            <a:extLst>
              <a:ext uri="{FF2B5EF4-FFF2-40B4-BE49-F238E27FC236}">
                <a16:creationId xmlns:a16="http://schemas.microsoft.com/office/drawing/2014/main" id="{C79B49C9-EFC7-4014-B479-7F214D83A10F}"/>
              </a:ext>
            </a:extLst>
          </p:cNvPr>
          <p:cNvSpPr>
            <a:spLocks noGrp="1"/>
          </p:cNvSpPr>
          <p:nvPr>
            <p:ph type="title"/>
          </p:nvPr>
        </p:nvSpPr>
        <p:spPr>
          <a:xfrm>
            <a:off x="1251098" y="3127227"/>
            <a:ext cx="10515600" cy="2852738"/>
          </a:xfrm>
        </p:spPr>
        <p:txBody>
          <a:bodyPr/>
          <a:lstStyle/>
          <a:p>
            <a:br>
              <a:rPr lang="en-US" altLang="sv-FI"/>
            </a:br>
            <a:br>
              <a:rPr lang="en-US" altLang="sv-FI"/>
            </a:br>
            <a:r>
              <a:rPr lang="en-US" altLang="sv-FI"/>
              <a:t>Onko   </a:t>
            </a:r>
            <a:r>
              <a:rPr lang="en-US" altLang="sv-FI" err="1"/>
              <a:t>kysyttävää</a:t>
            </a:r>
            <a:r>
              <a:rPr lang="en-US" altLang="sv-FI"/>
              <a:t>?</a:t>
            </a:r>
            <a:br>
              <a:rPr lang="en-US" altLang="sv-FI"/>
            </a:br>
            <a:endParaRPr lang="en-US" altLang="sv-FI"/>
          </a:p>
        </p:txBody>
      </p:sp>
      <p:pic>
        <p:nvPicPr>
          <p:cNvPr id="97284" name="Shape 315">
            <a:extLst>
              <a:ext uri="{FF2B5EF4-FFF2-40B4-BE49-F238E27FC236}">
                <a16:creationId xmlns:a16="http://schemas.microsoft.com/office/drawing/2014/main" id="{94846CFC-B17D-4C43-9488-ECD0B9042632}"/>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Shape 313" descr="Kaikukortin logo">
            <a:extLst>
              <a:ext uri="{FF2B5EF4-FFF2-40B4-BE49-F238E27FC236}">
                <a16:creationId xmlns:a16="http://schemas.microsoft.com/office/drawing/2014/main" id="{26212C45-BBBF-461E-9C01-ADC1CB352E1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400050"/>
            <a:ext cx="36306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012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407988"/>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orakulmio 2">
            <a:extLst>
              <a:ext uri="{FF2B5EF4-FFF2-40B4-BE49-F238E27FC236}">
                <a16:creationId xmlns:a16="http://schemas.microsoft.com/office/drawing/2014/main" id="{189E2F97-DC59-0C44-95E3-54228490D931}"/>
              </a:ext>
            </a:extLst>
          </p:cNvPr>
          <p:cNvSpPr/>
          <p:nvPr/>
        </p:nvSpPr>
        <p:spPr>
          <a:xfrm>
            <a:off x="2066002" y="2652901"/>
            <a:ext cx="8675303" cy="1569660"/>
          </a:xfrm>
          <a:prstGeom prst="rect">
            <a:avLst/>
          </a:prstGeom>
        </p:spPr>
        <p:txBody>
          <a:bodyPr wrap="square">
            <a:spAutoFit/>
          </a:bodyPr>
          <a:lstStyle/>
          <a:p>
            <a:r>
              <a:rPr lang="fi-FI" sz="4800"/>
              <a:t>Valtakunnallisesti Kaikukortista</a:t>
            </a:r>
          </a:p>
          <a:p>
            <a:endParaRPr lang="fi-FI" sz="4800"/>
          </a:p>
        </p:txBody>
      </p:sp>
      <p:sp>
        <p:nvSpPr>
          <p:cNvPr id="4" name="Dian numeron paikkamerkki 3">
            <a:extLst>
              <a:ext uri="{FF2B5EF4-FFF2-40B4-BE49-F238E27FC236}">
                <a16:creationId xmlns:a16="http://schemas.microsoft.com/office/drawing/2014/main" id="{7A88A8AD-1F9F-4852-B6C0-FB7AD1875FA5}"/>
              </a:ext>
            </a:extLst>
          </p:cNvPr>
          <p:cNvSpPr>
            <a:spLocks noGrp="1"/>
          </p:cNvSpPr>
          <p:nvPr>
            <p:ph type="sldNum" sz="quarter" idx="12"/>
          </p:nvPr>
        </p:nvSpPr>
        <p:spPr/>
        <p:txBody>
          <a:bodyPr/>
          <a:lstStyle/>
          <a:p>
            <a:fld id="{8F4AEF5D-7FAC-4949-84D2-DA5A9BB3D225}" type="slidenum">
              <a:rPr lang="fi-FI" smtClean="0"/>
              <a:t>64</a:t>
            </a:fld>
            <a:endParaRPr lang="fi-FI"/>
          </a:p>
        </p:txBody>
      </p:sp>
    </p:spTree>
    <p:extLst>
      <p:ext uri="{BB962C8B-B14F-4D97-AF65-F5344CB8AC3E}">
        <p14:creationId xmlns:p14="http://schemas.microsoft.com/office/powerpoint/2010/main" val="1657573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descr="Kaikukortin logo."/>
          <p:cNvPicPr preferRelativeResize="0"/>
          <p:nvPr/>
        </p:nvPicPr>
        <p:blipFill rotWithShape="1">
          <a:blip r:embed="rId3">
            <a:alphaModFix/>
          </a:blip>
          <a:srcRect/>
          <a:stretch/>
        </p:blipFill>
        <p:spPr>
          <a:xfrm>
            <a:off x="496503" y="373701"/>
            <a:ext cx="3230904" cy="827600"/>
          </a:xfrm>
          <a:prstGeom prst="rect">
            <a:avLst/>
          </a:prstGeom>
          <a:noFill/>
          <a:ln>
            <a:noFill/>
          </a:ln>
        </p:spPr>
      </p:pic>
      <p:pic>
        <p:nvPicPr>
          <p:cNvPr id="314" name="Shape 3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5400000">
            <a:off x="-1869524" y="4475746"/>
            <a:ext cx="4268005" cy="496503"/>
          </a:xfrm>
          <a:prstGeom prst="rect">
            <a:avLst/>
          </a:prstGeom>
          <a:noFill/>
          <a:ln>
            <a:noFill/>
          </a:ln>
        </p:spPr>
      </p:pic>
      <p:pic>
        <p:nvPicPr>
          <p:cNvPr id="315" name="Shape 3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5400000">
            <a:off x="-1885752" y="1885753"/>
            <a:ext cx="4268005" cy="496503"/>
          </a:xfrm>
          <a:prstGeom prst="rect">
            <a:avLst/>
          </a:prstGeom>
          <a:noFill/>
          <a:ln>
            <a:noFill/>
          </a:ln>
        </p:spPr>
      </p:pic>
      <p:sp>
        <p:nvSpPr>
          <p:cNvPr id="316" name="Shape 316"/>
          <p:cNvSpPr/>
          <p:nvPr/>
        </p:nvSpPr>
        <p:spPr>
          <a:xfrm>
            <a:off x="4064662" y="1498600"/>
            <a:ext cx="7894256" cy="4944771"/>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600">
                <a:latin typeface="Arial" panose="020B0604020202020204" pitchFamily="34" charset="0"/>
                <a:cs typeface="Arial" panose="020B0604020202020204" pitchFamily="34" charset="0"/>
              </a:rPr>
              <a:t>Kaikukortti-toimintamalli voitti Sosiaalialan asiantuntijapäivillä 13.3.2018 Talentia ry:n vuoden 2018 </a:t>
            </a:r>
          </a:p>
          <a:p>
            <a:r>
              <a:rPr lang="fi-FI" sz="2600">
                <a:latin typeface="Arial" panose="020B0604020202020204" pitchFamily="34" charset="0"/>
                <a:cs typeface="Arial" panose="020B0604020202020204" pitchFamily="34" charset="0"/>
              </a:rPr>
              <a:t>Hyvä käytäntö -palkinnon.</a:t>
            </a:r>
          </a:p>
          <a:p>
            <a:endParaRPr lang="fi-FI" sz="2600">
              <a:latin typeface="Arial" panose="020B0604020202020204" pitchFamily="34" charset="0"/>
              <a:cs typeface="Arial" panose="020B0604020202020204" pitchFamily="34" charset="0"/>
            </a:endParaRPr>
          </a:p>
          <a:p>
            <a:r>
              <a:rPr lang="fi-FI" sz="2600">
                <a:latin typeface="Arial" panose="020B0604020202020204" pitchFamily="34" charset="0"/>
                <a:cs typeface="Arial" panose="020B0604020202020204" pitchFamily="34" charset="0"/>
              </a:rPr>
              <a:t>Tiedote: </a:t>
            </a:r>
          </a:p>
          <a:p>
            <a:r>
              <a:rPr lang="fi-FI" sz="2600">
                <a:latin typeface="Arial" panose="020B0604020202020204" pitchFamily="34" charset="0"/>
                <a:cs typeface="Arial" panose="020B0604020202020204" pitchFamily="34" charset="0"/>
                <a:hlinkClick r:id="rId5"/>
              </a:rPr>
              <a:t>www.talentia.fi/uutiset/hyva-kaytanto-palkinto-kaikukortti-toimintamallille</a:t>
            </a:r>
            <a:endParaRPr lang="fi-FI" sz="2600">
              <a:latin typeface="Arial" panose="020B0604020202020204" pitchFamily="34" charset="0"/>
              <a:cs typeface="Arial" panose="020B0604020202020204" pitchFamily="34" charset="0"/>
            </a:endParaRPr>
          </a:p>
        </p:txBody>
      </p:sp>
      <p:sp>
        <p:nvSpPr>
          <p:cNvPr id="6" name="Suorakulmio 5"/>
          <p:cNvSpPr>
            <a:spLocks noChangeArrowheads="1"/>
          </p:cNvSpPr>
          <p:nvPr/>
        </p:nvSpPr>
        <p:spPr bwMode="auto">
          <a:xfrm>
            <a:off x="4064661" y="222185"/>
            <a:ext cx="7894257"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None/>
            </a:pPr>
            <a:r>
              <a:rPr lang="fi-FI" sz="3200" b="1"/>
              <a:t>Kaikukortti-toimintamalli on vuoden 2018 Hyvä käytäntö -palkinnon voittaja</a:t>
            </a:r>
            <a:endParaRPr lang="sv-FI" altLang="fi-FI" sz="3200">
              <a:ea typeface="Calibri" panose="020F0502020204030204" pitchFamily="34" charset="0"/>
              <a:cs typeface="Times New Roman" panose="02020603050405020304" pitchFamily="18" charset="0"/>
            </a:endParaRPr>
          </a:p>
        </p:txBody>
      </p:sp>
      <p:pic>
        <p:nvPicPr>
          <p:cNvPr id="8" name="Kuva 7" descr="Hyvä käytäntö -palkinnon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621" y="1943013"/>
            <a:ext cx="3003756" cy="2994682"/>
          </a:xfrm>
          <a:prstGeom prst="rect">
            <a:avLst/>
          </a:prstGeom>
        </p:spPr>
      </p:pic>
      <p:sp>
        <p:nvSpPr>
          <p:cNvPr id="2" name="AutoShape 4" descr="Kuvahaun tulos haulle logo innokylÃ¤"/>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1" name="Kuva 10" descr="Innokylän logo."/>
          <p:cNvPicPr/>
          <p:nvPr/>
        </p:nvPicPr>
        <p:blipFill>
          <a:blip r:embed="rId7">
            <a:extLst>
              <a:ext uri="{28A0092B-C50C-407E-A947-70E740481C1C}">
                <a14:useLocalDpi xmlns:a14="http://schemas.microsoft.com/office/drawing/2010/main" val="0"/>
              </a:ext>
            </a:extLst>
          </a:blip>
          <a:srcRect/>
          <a:stretch>
            <a:fillRect/>
          </a:stretch>
        </p:blipFill>
        <p:spPr bwMode="auto">
          <a:xfrm>
            <a:off x="951764" y="5437955"/>
            <a:ext cx="1501878" cy="763964"/>
          </a:xfrm>
          <a:prstGeom prst="rect">
            <a:avLst/>
          </a:prstGeom>
          <a:noFill/>
          <a:ln>
            <a:noFill/>
          </a:ln>
        </p:spPr>
      </p:pic>
      <p:sp>
        <p:nvSpPr>
          <p:cNvPr id="3" name="Tekstiruutu 2">
            <a:extLst>
              <a:ext uri="{FF2B5EF4-FFF2-40B4-BE49-F238E27FC236}">
                <a16:creationId xmlns:a16="http://schemas.microsoft.com/office/drawing/2014/main" id="{601BFA53-EAC6-4101-8246-B244020AEBBE}"/>
              </a:ext>
            </a:extLst>
          </p:cNvPr>
          <p:cNvSpPr txBox="1"/>
          <p:nvPr/>
        </p:nvSpPr>
        <p:spPr>
          <a:xfrm>
            <a:off x="842621" y="6443371"/>
            <a:ext cx="1691682" cy="369332"/>
          </a:xfrm>
          <a:prstGeom prst="rect">
            <a:avLst/>
          </a:prstGeom>
          <a:noFill/>
        </p:spPr>
        <p:txBody>
          <a:bodyPr wrap="none" rtlCol="0">
            <a:spAutoFit/>
          </a:bodyPr>
          <a:lstStyle/>
          <a:p>
            <a:r>
              <a:rPr lang="fi-FI">
                <a:solidFill>
                  <a:schemeClr val="dk1"/>
                </a:solidFill>
                <a:latin typeface="Calibri"/>
                <a:ea typeface="Calibri"/>
                <a:cs typeface="Calibri"/>
                <a:sym typeface="Calibri"/>
                <a:hlinkClick r:id="rId8"/>
              </a:rPr>
              <a:t>www.innokyla.fi</a:t>
            </a:r>
            <a:endParaRPr lang="fi-FI">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959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i 1">
            <a:extLst>
              <a:ext uri="{FF2B5EF4-FFF2-40B4-BE49-F238E27FC236}">
                <a16:creationId xmlns:a16="http://schemas.microsoft.com/office/drawing/2014/main" id="{220F1EE7-B634-4CCF-B3A1-4D54A985586F}"/>
              </a:ext>
              <a:ext uri="{C183D7F6-B498-43B3-948B-1728B52AA6E4}">
                <adec:decorative xmlns:adec="http://schemas.microsoft.com/office/drawing/2017/decorative" val="1"/>
              </a:ext>
            </a:extLst>
          </p:cNvPr>
          <p:cNvSpPr/>
          <p:nvPr/>
        </p:nvSpPr>
        <p:spPr>
          <a:xfrm>
            <a:off x="429820" y="244475"/>
            <a:ext cx="6126162" cy="5914231"/>
          </a:xfrm>
          <a:prstGeom prst="ellipse">
            <a:avLst/>
          </a:prstGeom>
          <a:solidFill>
            <a:srgbClr val="EAF8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b="1" dirty="0">
              <a:solidFill>
                <a:schemeClr val="tx1"/>
              </a:solidFill>
              <a:latin typeface="Arial" panose="020B0604020202020204" pitchFamily="34" charset="0"/>
              <a:cs typeface="Arial" panose="020B0604020202020204" pitchFamily="34" charset="0"/>
            </a:endParaRPr>
          </a:p>
          <a:p>
            <a:pPr>
              <a:defRPr/>
            </a:pPr>
            <a:endParaRPr lang="en-US" sz="2000" b="1" dirty="0">
              <a:solidFill>
                <a:schemeClr val="tx1"/>
              </a:solidFill>
              <a:latin typeface="Arial" panose="020B0604020202020204" pitchFamily="34" charset="0"/>
              <a:cs typeface="Arial" panose="020B0604020202020204" pitchFamily="34" charset="0"/>
            </a:endParaRPr>
          </a:p>
          <a:p>
            <a:pPr>
              <a:defRPr/>
            </a:pPr>
            <a:r>
              <a:rPr lang="en-US" sz="2800" b="1" dirty="0" err="1">
                <a:solidFill>
                  <a:schemeClr val="tx1"/>
                </a:solidFill>
                <a:latin typeface="Arial" panose="020B0604020202020204" pitchFamily="34" charset="0"/>
                <a:cs typeface="Arial" panose="020B0604020202020204" pitchFamily="34" charset="0"/>
              </a:rPr>
              <a:t>Kaikukortti</a:t>
            </a:r>
            <a:r>
              <a:rPr lang="en-US" sz="2800" b="1" dirty="0">
                <a:solidFill>
                  <a:schemeClr val="tx1"/>
                </a:solidFill>
                <a:latin typeface="Arial" panose="020B0604020202020204" pitchFamily="34" charset="0"/>
                <a:cs typeface="Arial" panose="020B0604020202020204" pitchFamily="34" charset="0"/>
              </a:rPr>
              <a:t>-pop-up- </a:t>
            </a:r>
            <a:br>
              <a:rPr lang="en-US" sz="2800" b="1" dirty="0">
                <a:solidFill>
                  <a:schemeClr val="tx1"/>
                </a:solidFill>
                <a:latin typeface="Arial" panose="020B0604020202020204" pitchFamily="34" charset="0"/>
                <a:cs typeface="Arial" panose="020B0604020202020204" pitchFamily="34" charset="0"/>
              </a:rPr>
            </a:br>
            <a:r>
              <a:rPr lang="en-US" sz="2800" b="1" dirty="0" err="1">
                <a:solidFill>
                  <a:schemeClr val="tx1"/>
                </a:solidFill>
                <a:latin typeface="Arial" panose="020B0604020202020204" pitchFamily="34" charset="0"/>
                <a:cs typeface="Arial" panose="020B0604020202020204" pitchFamily="34" charset="0"/>
              </a:rPr>
              <a:t>toimintaa</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vuonna</a:t>
            </a:r>
            <a:r>
              <a:rPr lang="en-US" sz="2800" b="1" dirty="0">
                <a:solidFill>
                  <a:schemeClr val="tx1"/>
                </a:solidFill>
                <a:latin typeface="Arial" panose="020B0604020202020204" pitchFamily="34" charset="0"/>
                <a:cs typeface="Arial" panose="020B0604020202020204" pitchFamily="34" charset="0"/>
              </a:rPr>
              <a:t> 2023</a:t>
            </a:r>
          </a:p>
          <a:p>
            <a:pPr marL="285750" indent="-285750">
              <a:buFont typeface="Arial" panose="020B0604020202020204" pitchFamily="34" charset="0"/>
              <a:buChar char="•"/>
              <a:defRPr/>
            </a:pPr>
            <a:r>
              <a:rPr lang="en-US" sz="2200" b="1" dirty="0">
                <a:solidFill>
                  <a:schemeClr val="tx1"/>
                </a:solidFill>
                <a:latin typeface="Arial" panose="020B0604020202020204" pitchFamily="34" charset="0"/>
                <a:cs typeface="Arial" panose="020B0604020202020204" pitchFamily="34" charset="0"/>
              </a:rPr>
              <a:t>HELSINKI:</a:t>
            </a:r>
          </a:p>
          <a:p>
            <a:pPr marL="742950" lvl="1" indent="-285750">
              <a:buFont typeface="Arial" panose="020B0604020202020204" pitchFamily="34" charset="0"/>
              <a:buChar char="•"/>
              <a:defRPr/>
            </a:pPr>
            <a:r>
              <a:rPr lang="en-US" sz="2200" b="1" dirty="0" err="1">
                <a:solidFill>
                  <a:schemeClr val="tx1"/>
                </a:solidFill>
                <a:latin typeface="Arial" panose="020B0604020202020204" pitchFamily="34" charset="0"/>
                <a:cs typeface="Arial" panose="020B0604020202020204" pitchFamily="34" charset="0"/>
              </a:rPr>
              <a:t>Kansallisgalleria</a:t>
            </a:r>
            <a:r>
              <a:rPr lang="en-US" sz="2200" b="1" dirty="0">
                <a:solidFill>
                  <a:schemeClr val="tx1"/>
                </a:solidFill>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eli</a:t>
            </a:r>
            <a:r>
              <a:rPr lang="en-US" sz="2200" b="1" dirty="0">
                <a:solidFill>
                  <a:schemeClr val="tx1"/>
                </a:solidFill>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Kiasma</a:t>
            </a:r>
            <a:r>
              <a:rPr lang="en-US" sz="2200" b="1" dirty="0">
                <a:solidFill>
                  <a:schemeClr val="tx1"/>
                </a:solidFill>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Ateneum</a:t>
            </a:r>
            <a:r>
              <a:rPr lang="en-US" sz="2200" b="1" dirty="0">
                <a:solidFill>
                  <a:schemeClr val="tx1"/>
                </a:solidFill>
                <a:latin typeface="Arial" panose="020B0604020202020204" pitchFamily="34" charset="0"/>
                <a:cs typeface="Arial" panose="020B0604020202020204" pitchFamily="34" charset="0"/>
              </a:rPr>
              <a:t> ja </a:t>
            </a:r>
            <a:r>
              <a:rPr lang="en-US" sz="2200" b="1" dirty="0" err="1">
                <a:solidFill>
                  <a:schemeClr val="tx1"/>
                </a:solidFill>
                <a:latin typeface="Arial" panose="020B0604020202020204" pitchFamily="34" charset="0"/>
                <a:cs typeface="Arial" panose="020B0604020202020204" pitchFamily="34" charset="0"/>
              </a:rPr>
              <a:t>Sinebrychoff</a:t>
            </a:r>
            <a:r>
              <a:rPr lang="en-US" sz="2200" b="1" dirty="0">
                <a:solidFill>
                  <a:schemeClr val="tx1"/>
                </a:solidFill>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defRPr/>
            </a:pPr>
            <a:r>
              <a:rPr lang="fi-FI" sz="2200" b="1" dirty="0">
                <a:solidFill>
                  <a:srgbClr val="000000"/>
                </a:solidFill>
                <a:latin typeface="Arial" panose="020B0604020202020204" pitchFamily="34" charset="0"/>
                <a:cs typeface="Arial" panose="020B0604020202020204" pitchFamily="34" charset="0"/>
              </a:rPr>
              <a:t>Amos-Rexin taidemuseo</a:t>
            </a:r>
          </a:p>
          <a:p>
            <a:pPr marL="285750" indent="-285750">
              <a:buFont typeface="Arial" panose="020B0604020202020204" pitchFamily="34" charset="0"/>
              <a:buChar char="•"/>
              <a:defRPr/>
            </a:pPr>
            <a:r>
              <a:rPr lang="fi-FI" sz="2200" b="1" dirty="0">
                <a:solidFill>
                  <a:srgbClr val="000000"/>
                </a:solidFill>
                <a:latin typeface="Arial" panose="020B0604020202020204" pitchFamily="34" charset="0"/>
                <a:cs typeface="Arial" panose="020B0604020202020204" pitchFamily="34" charset="0"/>
              </a:rPr>
              <a:t>VANTAA: </a:t>
            </a:r>
          </a:p>
          <a:p>
            <a:pPr marL="742950" lvl="1" indent="-285750">
              <a:buFont typeface="Arial" panose="020B0604020202020204" pitchFamily="34" charset="0"/>
              <a:buChar char="•"/>
              <a:defRPr/>
            </a:pPr>
            <a:r>
              <a:rPr lang="fi-FI" sz="2200" b="1" dirty="0">
                <a:solidFill>
                  <a:srgbClr val="000000"/>
                </a:solidFill>
                <a:latin typeface="Arial" panose="020B0604020202020204" pitchFamily="34" charset="0"/>
                <a:cs typeface="Arial" panose="020B0604020202020204" pitchFamily="34" charset="0"/>
              </a:rPr>
              <a:t>Heureka</a:t>
            </a:r>
            <a:endParaRPr lang="en-US" sz="2200" b="1"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pic>
        <p:nvPicPr>
          <p:cNvPr id="133123" name="Kuva 2" descr="Kaikukortti Pop up -logo.">
            <a:extLst>
              <a:ext uri="{FF2B5EF4-FFF2-40B4-BE49-F238E27FC236}">
                <a16:creationId xmlns:a16="http://schemas.microsoft.com/office/drawing/2014/main" id="{D0AFBF99-ED40-4416-B064-A5515AC5C0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244475"/>
            <a:ext cx="37703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kstiruutu 5">
            <a:extLst>
              <a:ext uri="{FF2B5EF4-FFF2-40B4-BE49-F238E27FC236}">
                <a16:creationId xmlns:a16="http://schemas.microsoft.com/office/drawing/2014/main" id="{79F870F9-D877-4A39-80CB-AC78248B2B31}"/>
              </a:ext>
            </a:extLst>
          </p:cNvPr>
          <p:cNvSpPr txBox="1">
            <a:spLocks noChangeArrowheads="1"/>
          </p:cNvSpPr>
          <p:nvPr/>
        </p:nvSpPr>
        <p:spPr bwMode="auto">
          <a:xfrm>
            <a:off x="6555982" y="3892228"/>
            <a:ext cx="51879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pPr>
            <a:r>
              <a:rPr lang="en-US" altLang="sv-FI" sz="2000" err="1">
                <a:latin typeface="Arial" panose="020B0604020202020204" pitchFamily="34" charset="0"/>
                <a:cs typeface="Arial" panose="020B0604020202020204" pitchFamily="34" charset="0"/>
              </a:rPr>
              <a:t>Kaikki</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Kaikukortti</a:t>
            </a:r>
            <a:r>
              <a:rPr lang="en-US" altLang="sv-FI" sz="2000">
                <a:latin typeface="Arial" panose="020B0604020202020204" pitchFamily="34" charset="0"/>
                <a:cs typeface="Arial" panose="020B0604020202020204" pitchFamily="34" charset="0"/>
              </a:rPr>
              <a:t>-pop-up-</a:t>
            </a:r>
            <a:r>
              <a:rPr lang="en-US" altLang="sv-FI" sz="2000" err="1">
                <a:latin typeface="Arial" panose="020B0604020202020204" pitchFamily="34" charset="0"/>
                <a:cs typeface="Arial" panose="020B0604020202020204" pitchFamily="34" charset="0"/>
              </a:rPr>
              <a:t>toiminta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koordinoidaan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valtakunnallisesti</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Kulttuuria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kaikille</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palvelun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kanssa</a:t>
            </a:r>
            <a:r>
              <a:rPr lang="en-US" altLang="sv-FI" sz="2000">
                <a:latin typeface="Arial" panose="020B0604020202020204" pitchFamily="34" charset="0"/>
                <a:cs typeface="Arial" panose="020B0604020202020204" pitchFamily="34" charset="0"/>
              </a:rPr>
              <a:t>. </a:t>
            </a:r>
          </a:p>
          <a:p>
            <a:pPr>
              <a:lnSpc>
                <a:spcPct val="100000"/>
              </a:lnSpc>
              <a:spcBef>
                <a:spcPct val="0"/>
              </a:spcBef>
            </a:pPr>
            <a:r>
              <a:rPr lang="en-US" altLang="sv-FI" sz="2000">
                <a:latin typeface="Arial" panose="020B0604020202020204" pitchFamily="34" charset="0"/>
                <a:cs typeface="Arial" panose="020B0604020202020204" pitchFamily="34" charset="0"/>
              </a:rPr>
              <a:t>Pop-up-</a:t>
            </a:r>
            <a:r>
              <a:rPr lang="en-US" altLang="sv-FI" sz="2000" err="1">
                <a:latin typeface="Arial" panose="020B0604020202020204" pitchFamily="34" charset="0"/>
                <a:cs typeface="Arial" panose="020B0604020202020204" pitchFamily="34" charset="0"/>
              </a:rPr>
              <a:t>toiminnalle</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tehdään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omat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sitoumukset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Kulttuuria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kaikille</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palvelun</a:t>
            </a:r>
            <a:r>
              <a:rPr lang="en-US" altLang="sv-FI" sz="2000">
                <a:latin typeface="Arial" panose="020B0604020202020204" pitchFamily="34" charset="0"/>
                <a:cs typeface="Arial" panose="020B0604020202020204" pitchFamily="34" charset="0"/>
              </a:rPr>
              <a:t> ja pop-up-</a:t>
            </a:r>
            <a:r>
              <a:rPr lang="en-US" altLang="sv-FI" sz="2000" err="1">
                <a:latin typeface="Arial" panose="020B0604020202020204" pitchFamily="34" charset="0"/>
                <a:cs typeface="Arial" panose="020B0604020202020204" pitchFamily="34" charset="0"/>
              </a:rPr>
              <a:t>kohteen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välillä</a:t>
            </a:r>
            <a:r>
              <a:rPr lang="en-US" altLang="sv-FI" sz="2000">
                <a:latin typeface="Arial" panose="020B0604020202020204" pitchFamily="34" charset="0"/>
                <a:cs typeface="Arial" panose="020B0604020202020204" pitchFamily="34" charset="0"/>
              </a:rPr>
              <a:t>. </a:t>
            </a:r>
          </a:p>
          <a:p>
            <a:pPr>
              <a:lnSpc>
                <a:spcPct val="100000"/>
              </a:lnSpc>
              <a:spcBef>
                <a:spcPct val="0"/>
              </a:spcBef>
            </a:pPr>
            <a:r>
              <a:rPr lang="en-US" altLang="sv-FI" sz="2000">
                <a:latin typeface="Arial" panose="020B0604020202020204" pitchFamily="34" charset="0"/>
                <a:cs typeface="Arial" panose="020B0604020202020204" pitchFamily="34" charset="0"/>
              </a:rPr>
              <a:t>Pop-up-</a:t>
            </a:r>
            <a:r>
              <a:rPr lang="en-US" altLang="sv-FI" sz="2000" err="1">
                <a:latin typeface="Arial" panose="020B0604020202020204" pitchFamily="34" charset="0"/>
                <a:cs typeface="Arial" panose="020B0604020202020204" pitchFamily="34" charset="0"/>
              </a:rPr>
              <a:t>kohteet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sijaitsevat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muilla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alueilla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kuin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Kaikukorttia</a:t>
            </a:r>
            <a:r>
              <a:rPr lang="en-US" altLang="sv-FI" sz="2000">
                <a:latin typeface="Arial" panose="020B0604020202020204" pitchFamily="34" charset="0"/>
                <a:cs typeface="Arial" panose="020B0604020202020204" pitchFamily="34" charset="0"/>
              </a:rPr>
              <a:t> jo </a:t>
            </a:r>
            <a:r>
              <a:rPr lang="en-US" altLang="sv-FI" sz="2000" err="1">
                <a:latin typeface="Arial" panose="020B0604020202020204" pitchFamily="34" charset="0"/>
                <a:cs typeface="Arial" panose="020B0604020202020204" pitchFamily="34" charset="0"/>
              </a:rPr>
              <a:t>käyttävillä</a:t>
            </a:r>
            <a:r>
              <a:rPr lang="en-US" altLang="sv-FI" sz="2000">
                <a:latin typeface="Arial" panose="020B0604020202020204" pitchFamily="34" charset="0"/>
                <a:cs typeface="Arial" panose="020B0604020202020204" pitchFamily="34" charset="0"/>
              </a:rPr>
              <a:t> tai </a:t>
            </a:r>
            <a:r>
              <a:rPr lang="en-US" altLang="sv-FI" sz="2000" err="1">
                <a:latin typeface="Arial" panose="020B0604020202020204" pitchFamily="34" charset="0"/>
                <a:cs typeface="Arial" panose="020B0604020202020204" pitchFamily="34" charset="0"/>
              </a:rPr>
              <a:t>kokeilevilla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alueilla</a:t>
            </a:r>
            <a:r>
              <a:rPr lang="en-US" altLang="sv-FI" sz="2000">
                <a:latin typeface="Arial" panose="020B0604020202020204" pitchFamily="34" charset="0"/>
                <a:cs typeface="Arial" panose="020B0604020202020204" pitchFamily="34"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Shape 315">
            <a:extLst>
              <a:ext uri="{FF2B5EF4-FFF2-40B4-BE49-F238E27FC236}">
                <a16:creationId xmlns:a16="http://schemas.microsoft.com/office/drawing/2014/main" id="{DB2F0C39-E32B-46D2-A9F4-BA1818445166}"/>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hape 313" descr="Kaikukortin logo.">
            <a:extLst>
              <a:ext uri="{FF2B5EF4-FFF2-40B4-BE49-F238E27FC236}">
                <a16:creationId xmlns:a16="http://schemas.microsoft.com/office/drawing/2014/main" id="{06508215-D55B-47E5-ADC9-E9A57B6F3B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76633"/>
            <a:ext cx="5245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uvaselite-ellipsi 1">
            <a:extLst>
              <a:ext uri="{FF2B5EF4-FFF2-40B4-BE49-F238E27FC236}">
                <a16:creationId xmlns:a16="http://schemas.microsoft.com/office/drawing/2014/main" id="{0CB0D228-5E79-394C-8DD6-AC577FC27AD7}"/>
              </a:ext>
              <a:ext uri="{C183D7F6-B498-43B3-948B-1728B52AA6E4}">
                <adec:decorative xmlns:adec="http://schemas.microsoft.com/office/drawing/2017/decorative" val="1"/>
              </a:ext>
            </a:extLst>
          </p:cNvPr>
          <p:cNvSpPr/>
          <p:nvPr/>
        </p:nvSpPr>
        <p:spPr>
          <a:xfrm>
            <a:off x="4927601" y="1111774"/>
            <a:ext cx="7154874" cy="4740385"/>
          </a:xfrm>
          <a:prstGeom prst="wedgeEllipseCallout">
            <a:avLst>
              <a:gd name="adj1" fmla="val -55091"/>
              <a:gd name="adj2" fmla="val 41326"/>
            </a:avLst>
          </a:prstGeom>
          <a:solidFill>
            <a:srgbClr val="E8F9FE"/>
          </a:solidFill>
          <a:ln w="57150">
            <a:solidFill>
              <a:srgbClr val="82D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5400">
                <a:solidFill>
                  <a:schemeClr val="tx1"/>
                </a:solidFill>
                <a:latin typeface="Arial" panose="020B0604020202020204" pitchFamily="34" charset="0"/>
                <a:cs typeface="Arial" panose="020B0604020202020204" pitchFamily="34" charset="0"/>
              </a:rPr>
              <a:t>Loppukierros ja kysyttävää?</a:t>
            </a:r>
          </a:p>
          <a:p>
            <a:pPr algn="ctr"/>
            <a:r>
              <a:rPr lang="fi-FI" sz="5400">
                <a:solidFill>
                  <a:schemeClr val="tx1"/>
                </a:solidFill>
                <a:latin typeface="Arial" panose="020B0604020202020204" pitchFamily="34" charset="0"/>
                <a:cs typeface="Arial" panose="020B0604020202020204" pitchFamily="34" charset="0"/>
              </a:rPr>
              <a:t>Seuraavissa dioissa lisätietoja</a:t>
            </a:r>
          </a:p>
        </p:txBody>
      </p:sp>
      <p:sp>
        <p:nvSpPr>
          <p:cNvPr id="3" name="Suorakulmio 2">
            <a:extLst>
              <a:ext uri="{FF2B5EF4-FFF2-40B4-BE49-F238E27FC236}">
                <a16:creationId xmlns:a16="http://schemas.microsoft.com/office/drawing/2014/main" id="{7D75DEE7-402E-4E80-A754-404494E9230A}"/>
              </a:ext>
            </a:extLst>
          </p:cNvPr>
          <p:cNvSpPr/>
          <p:nvPr/>
        </p:nvSpPr>
        <p:spPr>
          <a:xfrm>
            <a:off x="1157511" y="5173262"/>
            <a:ext cx="9876978" cy="1600438"/>
          </a:xfrm>
          <a:prstGeom prst="rect">
            <a:avLst/>
          </a:prstGeom>
        </p:spPr>
        <p:txBody>
          <a:bodyPr wrap="square">
            <a:spAutoFit/>
          </a:bodyPr>
          <a:lstStyle/>
          <a:p>
            <a:pPr marL="0" indent="0">
              <a:buFont typeface="Arial" panose="020B0604020202020204" pitchFamily="34" charset="0"/>
              <a:buNone/>
            </a:pPr>
            <a:r>
              <a:rPr lang="sv-FI" altLang="sv-FI" sz="3400">
                <a:latin typeface="Arial" panose="020B0604020202020204" pitchFamily="34" charset="0"/>
                <a:cs typeface="Arial" panose="020B0604020202020204" pitchFamily="34" charset="0"/>
              </a:rPr>
              <a:t>KIITOS! </a:t>
            </a:r>
          </a:p>
          <a:p>
            <a:pPr marL="0" indent="0">
              <a:buFont typeface="Arial" panose="020B0604020202020204" pitchFamily="34" charset="0"/>
              <a:buNone/>
            </a:pPr>
            <a:endParaRPr lang="sv-FI" altLang="sv-FI" sz="2800">
              <a:latin typeface="Arial" panose="020B0604020202020204" pitchFamily="34" charset="0"/>
              <a:cs typeface="Arial" panose="020B0604020202020204" pitchFamily="34" charset="0"/>
            </a:endParaRPr>
          </a:p>
          <a:p>
            <a:pPr marL="0" indent="0">
              <a:buFont typeface="Arial" panose="020B0604020202020204" pitchFamily="34" charset="0"/>
              <a:buNone/>
            </a:pPr>
            <a:r>
              <a:rPr lang="sv-FI" altLang="sv-FI" err="1">
                <a:solidFill>
                  <a:srgbClr val="FF0000"/>
                </a:solidFill>
                <a:latin typeface="Arial" panose="020B0604020202020204" pitchFamily="34" charset="0"/>
                <a:cs typeface="Arial" panose="020B0604020202020204" pitchFamily="34" charset="0"/>
              </a:rPr>
              <a:t>Nimi</a:t>
            </a:r>
            <a:r>
              <a:rPr lang="sv-FI" altLang="sv-FI">
                <a:solidFill>
                  <a:srgbClr val="FF0000"/>
                </a:solidFill>
                <a:latin typeface="Arial" panose="020B0604020202020204" pitchFamily="34" charset="0"/>
                <a:cs typeface="Arial" panose="020B0604020202020204" pitchFamily="34" charset="0"/>
              </a:rPr>
              <a:t>, </a:t>
            </a:r>
            <a:r>
              <a:rPr lang="fi-FI" altLang="sv-FI">
                <a:latin typeface="Arial" panose="020B0604020202020204" pitchFamily="34" charset="0"/>
                <a:cs typeface="Arial" panose="020B0604020202020204" pitchFamily="34" charset="0"/>
              </a:rPr>
              <a:t>Kaikukortin tukipalvelu / Kulttuuria kaikille -palvelu</a:t>
            </a:r>
            <a:br>
              <a:rPr lang="fi-FI" altLang="sv-FI">
                <a:latin typeface="Arial" panose="020B0604020202020204" pitchFamily="34" charset="0"/>
                <a:cs typeface="Arial" panose="020B0604020202020204" pitchFamily="34" charset="0"/>
              </a:rPr>
            </a:br>
            <a:r>
              <a:rPr lang="fi-FI" altLang="sv-FI" u="sng">
                <a:latin typeface="Arial" panose="020B0604020202020204" pitchFamily="34" charset="0"/>
                <a:cs typeface="Arial" panose="020B0604020202020204" pitchFamily="34" charset="0"/>
              </a:rPr>
              <a:t>etunimi.sukunimi</a:t>
            </a:r>
            <a:r>
              <a:rPr lang="fi-FI" altLang="sv-FI" u="sng">
                <a:latin typeface="Arial" panose="020B0604020202020204" pitchFamily="34" charset="0"/>
                <a:cs typeface="Arial" panose="020B0604020202020204" pitchFamily="34" charset="0"/>
                <a:hlinkClick r:id="rId4"/>
              </a:rPr>
              <a:t>@cultureforall.fi</a:t>
            </a:r>
            <a:r>
              <a:rPr lang="fi-FI" altLang="sv-FI" u="sng">
                <a:latin typeface="Arial" panose="020B0604020202020204" pitchFamily="34" charset="0"/>
                <a:cs typeface="Arial" panose="020B0604020202020204" pitchFamily="34" charset="0"/>
              </a:rPr>
              <a:t>, </a:t>
            </a:r>
            <a:r>
              <a:rPr lang="fi-FI" altLang="sv-FI">
                <a:latin typeface="Arial" panose="020B0604020202020204" pitchFamily="34" charset="0"/>
                <a:cs typeface="Arial" panose="020B0604020202020204" pitchFamily="34" charset="0"/>
              </a:rPr>
              <a:t>puh. </a:t>
            </a:r>
            <a:r>
              <a:rPr lang="fi-FI" altLang="sv-FI">
                <a:solidFill>
                  <a:srgbClr val="FF0000"/>
                </a:solidFill>
                <a:latin typeface="Arial" panose="020B0604020202020204" pitchFamily="34" charset="0"/>
                <a:cs typeface="Arial" panose="020B0604020202020204" pitchFamily="34" charset="0"/>
              </a:rPr>
              <a:t>xxx </a:t>
            </a:r>
            <a:r>
              <a:rPr lang="fi-FI" altLang="sv-FI" err="1">
                <a:solidFill>
                  <a:srgbClr val="FF0000"/>
                </a:solidFill>
                <a:latin typeface="Arial" panose="020B0604020202020204" pitchFamily="34" charset="0"/>
                <a:cs typeface="Arial" panose="020B0604020202020204" pitchFamily="34" charset="0"/>
              </a:rPr>
              <a:t>xxx</a:t>
            </a:r>
            <a:r>
              <a:rPr lang="fi-FI" altLang="sv-FI">
                <a:solidFill>
                  <a:srgbClr val="FF0000"/>
                </a:solidFill>
                <a:latin typeface="Arial" panose="020B0604020202020204" pitchFamily="34" charset="0"/>
                <a:cs typeface="Arial" panose="020B0604020202020204" pitchFamily="34" charset="0"/>
              </a:rPr>
              <a:t> xxxx</a:t>
            </a:r>
            <a:endParaRPr lang="fi-FI">
              <a:solidFill>
                <a:srgbClr val="FF0000"/>
              </a:solidFill>
              <a:latin typeface="Arial" panose="020B0604020202020204" pitchFamily="34" charset="0"/>
              <a:cs typeface="Arial" panose="020B0604020202020204" pitchFamily="34" charset="0"/>
            </a:endParaRPr>
          </a:p>
        </p:txBody>
      </p:sp>
      <p:pic>
        <p:nvPicPr>
          <p:cNvPr id="7" name="Kuva 4">
            <a:extLst>
              <a:ext uri="{FF2B5EF4-FFF2-40B4-BE49-F238E27FC236}">
                <a16:creationId xmlns:a16="http://schemas.microsoft.com/office/drawing/2014/main" id="{F33880DA-90DC-4022-B90E-BCE2D739E93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921" y="1164000"/>
            <a:ext cx="4410919" cy="400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5089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tsikko 1">
            <a:extLst>
              <a:ext uri="{FF2B5EF4-FFF2-40B4-BE49-F238E27FC236}">
                <a16:creationId xmlns:a16="http://schemas.microsoft.com/office/drawing/2014/main" id="{5474A896-3BC9-4079-9BF3-3886BF4F88E2}"/>
              </a:ext>
            </a:extLst>
          </p:cNvPr>
          <p:cNvSpPr>
            <a:spLocks noGrp="1"/>
          </p:cNvSpPr>
          <p:nvPr>
            <p:ph type="title"/>
          </p:nvPr>
        </p:nvSpPr>
        <p:spPr>
          <a:xfrm>
            <a:off x="4169468" y="2620044"/>
            <a:ext cx="6896417" cy="808956"/>
          </a:xfrm>
        </p:spPr>
        <p:txBody>
          <a:bodyPr/>
          <a:lstStyle/>
          <a:p>
            <a:r>
              <a:rPr lang="en-US" altLang="sv-FI" b="1" err="1"/>
              <a:t>Lisätietoja</a:t>
            </a:r>
            <a:endParaRPr lang="en-US" altLang="sv-FI" b="1"/>
          </a:p>
        </p:txBody>
      </p:sp>
      <p:pic>
        <p:nvPicPr>
          <p:cNvPr id="132100" name="Kuva 3" descr="Kaikukortin logo.">
            <a:extLst>
              <a:ext uri="{FF2B5EF4-FFF2-40B4-BE49-F238E27FC236}">
                <a16:creationId xmlns:a16="http://schemas.microsoft.com/office/drawing/2014/main" id="{4DAC42EA-8189-4F09-82B9-F17B5CE9BB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619" y="100013"/>
            <a:ext cx="416775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15">
            <a:extLst>
              <a:ext uri="{FF2B5EF4-FFF2-40B4-BE49-F238E27FC236}">
                <a16:creationId xmlns:a16="http://schemas.microsoft.com/office/drawing/2014/main" id="{C542049A-E14B-4B46-A459-7ED93A66B31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818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hape 346" descr="Kaikukortin logo.">
            <a:extLst>
              <a:ext uri="{FF2B5EF4-FFF2-40B4-BE49-F238E27FC236}">
                <a16:creationId xmlns:a16="http://schemas.microsoft.com/office/drawing/2014/main" id="{70C94E8F-2CCD-4129-96BC-58AF51248CC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292100"/>
            <a:ext cx="32305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Shape 347">
            <a:extLst>
              <a:ext uri="{FF2B5EF4-FFF2-40B4-BE49-F238E27FC236}">
                <a16:creationId xmlns:a16="http://schemas.microsoft.com/office/drawing/2014/main" id="{2FE69DFC-53FF-4A2B-896D-ECD12C619682}"/>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2589213"/>
            <a:ext cx="496888"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Shape 348">
            <a:extLst>
              <a:ext uri="{FF2B5EF4-FFF2-40B4-BE49-F238E27FC236}">
                <a16:creationId xmlns:a16="http://schemas.microsoft.com/office/drawing/2014/main" id="{8D947A2D-89A4-49AE-A556-1B7796C1C81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6888"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 name="Shape 349">
            <a:extLst>
              <a:ext uri="{FF2B5EF4-FFF2-40B4-BE49-F238E27FC236}">
                <a16:creationId xmlns:a16="http://schemas.microsoft.com/office/drawing/2014/main" id="{26428E72-47B4-4BC8-ACF7-40093229B529}"/>
              </a:ext>
            </a:extLst>
          </p:cNvPr>
          <p:cNvSpPr txBox="1">
            <a:spLocks noGrp="1"/>
          </p:cNvSpPr>
          <p:nvPr>
            <p:ph type="body" idx="1"/>
          </p:nvPr>
        </p:nvSpPr>
        <p:spPr>
          <a:xfrm>
            <a:off x="2631315" y="1411519"/>
            <a:ext cx="9153303" cy="4005983"/>
          </a:xfrm>
        </p:spPr>
        <p:txBody>
          <a:bodyPr lIns="91433" tIns="91433" rIns="91433" bIns="91433">
            <a:noAutofit/>
          </a:bodyPr>
          <a:lstStyle/>
          <a:p>
            <a:pPr marL="186262" indent="0">
              <a:buSzPts val="1800"/>
              <a:buFont typeface="Arial"/>
              <a:buNone/>
              <a:defRPr/>
            </a:pPr>
            <a:endParaRPr sz="2400">
              <a:latin typeface="Arial" panose="020B0604020202020204" pitchFamily="34" charset="0"/>
              <a:cs typeface="Arial" panose="020B0604020202020204" pitchFamily="34" charset="0"/>
            </a:endParaRPr>
          </a:p>
          <a:p>
            <a:pPr marL="186262" indent="0">
              <a:buSzPts val="1800"/>
              <a:buFont typeface="Arial"/>
              <a:buNone/>
              <a:defRPr/>
            </a:pPr>
            <a:r>
              <a:rPr lang="fi" sz="2400">
                <a:latin typeface="Arial" panose="020B0604020202020204" pitchFamily="34" charset="0"/>
                <a:cs typeface="Arial" panose="020B0604020202020204" pitchFamily="34" charset="0"/>
              </a:rPr>
              <a:t>Sote- ja kulttuuripuoli koordinoivat Kaikukorttia </a:t>
            </a:r>
            <a:r>
              <a:rPr lang="fi" sz="2400" b="1">
                <a:latin typeface="Arial" panose="020B0604020202020204" pitchFamily="34" charset="0"/>
                <a:cs typeface="Arial" panose="020B0604020202020204" pitchFamily="34" charset="0"/>
              </a:rPr>
              <a:t>yhdessä. Syntyy pysyvä sektorirajat ylittävä verkosto.</a:t>
            </a:r>
            <a:endParaRPr strike="sngStrike">
              <a:latin typeface="Arial" panose="020B0604020202020204" pitchFamily="34" charset="0"/>
              <a:cs typeface="Arial" panose="020B0604020202020204" pitchFamily="34" charset="0"/>
            </a:endParaRPr>
          </a:p>
          <a:p>
            <a:pPr marL="186262" indent="0">
              <a:buSzPts val="1800"/>
              <a:buFont typeface="Arial"/>
              <a:buNone/>
              <a:defRPr/>
            </a:pPr>
            <a:endParaRPr sz="2400">
              <a:latin typeface="Arial" panose="020B0604020202020204" pitchFamily="34" charset="0"/>
              <a:cs typeface="Arial" panose="020B0604020202020204" pitchFamily="34" charset="0"/>
            </a:endParaRPr>
          </a:p>
          <a:p>
            <a:pPr marL="186262" indent="0">
              <a:buSzPts val="1800"/>
              <a:buFont typeface="Arial"/>
              <a:buNone/>
              <a:defRPr/>
            </a:pPr>
            <a:r>
              <a:rPr lang="fi" sz="2400">
                <a:latin typeface="Arial" panose="020B0604020202020204" pitchFamily="34" charset="0"/>
                <a:cs typeface="Arial" panose="020B0604020202020204" pitchFamily="34" charset="0"/>
              </a:rPr>
              <a:t>Kaikukortti </a:t>
            </a:r>
            <a:r>
              <a:rPr lang="fi" sz="2400" b="1">
                <a:latin typeface="Arial" panose="020B0604020202020204" pitchFamily="34" charset="0"/>
                <a:cs typeface="Arial" panose="020B0604020202020204" pitchFamily="34" charset="0"/>
              </a:rPr>
              <a:t>käy ristiin eri Kaikukortti-alueiden välillä </a:t>
            </a:r>
            <a:r>
              <a:rPr lang="fi" sz="2400">
                <a:latin typeface="Arial" panose="020B0604020202020204" pitchFamily="34" charset="0"/>
                <a:cs typeface="Arial" panose="020B0604020202020204" pitchFamily="34" charset="0"/>
              </a:rPr>
              <a:t>ja </a:t>
            </a:r>
            <a:br>
              <a:rPr lang="fi" sz="2400">
                <a:latin typeface="Arial" panose="020B0604020202020204" pitchFamily="34" charset="0"/>
                <a:cs typeface="Arial" panose="020B0604020202020204" pitchFamily="34" charset="0"/>
              </a:rPr>
            </a:br>
            <a:r>
              <a:rPr lang="fi" sz="2400">
                <a:latin typeface="Arial" panose="020B0604020202020204" pitchFamily="34" charset="0"/>
                <a:cs typeface="Arial" panose="020B0604020202020204" pitchFamily="34" charset="0"/>
              </a:rPr>
              <a:t>synnyttää maakunnallista ja valtakunnallista yhteistyötä.</a:t>
            </a:r>
            <a:endParaRPr>
              <a:latin typeface="Arial" panose="020B0604020202020204" pitchFamily="34" charset="0"/>
              <a:cs typeface="Arial" panose="020B0604020202020204" pitchFamily="34" charset="0"/>
            </a:endParaRPr>
          </a:p>
          <a:p>
            <a:pPr marL="186262" indent="0">
              <a:buSzPts val="1800"/>
              <a:buFont typeface="Arial"/>
              <a:buNone/>
              <a:defRPr/>
            </a:pPr>
            <a:endParaRPr sz="2400" b="1">
              <a:latin typeface="Arial" panose="020B0604020202020204" pitchFamily="34" charset="0"/>
              <a:cs typeface="Arial" panose="020B0604020202020204" pitchFamily="34" charset="0"/>
            </a:endParaRPr>
          </a:p>
          <a:p>
            <a:pPr marL="186262" indent="0">
              <a:buSzPts val="1800"/>
              <a:buFont typeface="Arial"/>
              <a:buNone/>
              <a:defRPr/>
            </a:pPr>
            <a:r>
              <a:rPr lang="fi" sz="2400" b="1">
                <a:latin typeface="Arial" panose="020B0604020202020204" pitchFamily="34" charset="0"/>
                <a:cs typeface="Arial" panose="020B0604020202020204" pitchFamily="34" charset="0"/>
              </a:rPr>
              <a:t>Konkreettinen työkalu </a:t>
            </a:r>
            <a:r>
              <a:rPr lang="fi" sz="2400">
                <a:latin typeface="Arial" panose="020B0604020202020204" pitchFamily="34" charset="0"/>
                <a:cs typeface="Arial" panose="020B0604020202020204" pitchFamily="34" charset="0"/>
              </a:rPr>
              <a:t>terveyttä ja hyvinvointia edistävään </a:t>
            </a:r>
            <a:br>
              <a:rPr lang="fi" sz="2400">
                <a:latin typeface="Arial" panose="020B0604020202020204" pitchFamily="34" charset="0"/>
                <a:cs typeface="Arial" panose="020B0604020202020204" pitchFamily="34" charset="0"/>
              </a:rPr>
            </a:br>
            <a:r>
              <a:rPr lang="fi" sz="2400">
                <a:latin typeface="Arial" panose="020B0604020202020204" pitchFamily="34" charset="0"/>
                <a:cs typeface="Arial" panose="020B0604020202020204" pitchFamily="34" charset="0"/>
              </a:rPr>
              <a:t>monialaiseen </a:t>
            </a:r>
            <a:r>
              <a:rPr lang="fi" sz="2400" b="1">
                <a:latin typeface="Arial" panose="020B0604020202020204" pitchFamily="34" charset="0"/>
                <a:cs typeface="Arial" panose="020B0604020202020204" pitchFamily="34" charset="0"/>
              </a:rPr>
              <a:t>hyte-työhön, </a:t>
            </a:r>
            <a:r>
              <a:rPr lang="fi" sz="2400">
                <a:latin typeface="Arial" panose="020B0604020202020204" pitchFamily="34" charset="0"/>
                <a:cs typeface="Arial" panose="020B0604020202020204" pitchFamily="34" charset="0"/>
              </a:rPr>
              <a:t>kuten hyte-ryhmiin, hyvinvointi-kertomuksiin ja alueellisiin kulttuurihyvinvointisuunnitelmiin.</a:t>
            </a:r>
          </a:p>
          <a:p>
            <a:pPr marL="186262" indent="0">
              <a:buSzPts val="1800"/>
              <a:buFont typeface="Arial"/>
              <a:buNone/>
              <a:defRPr/>
            </a:pPr>
            <a:endParaRPr lang="fi" sz="2400">
              <a:solidFill>
                <a:schemeClr val="tx1"/>
              </a:solidFill>
              <a:latin typeface="Arial" panose="020B0604020202020204" pitchFamily="34" charset="0"/>
              <a:cs typeface="Arial" panose="020B0604020202020204" pitchFamily="34" charset="0"/>
            </a:endParaRPr>
          </a:p>
          <a:p>
            <a:pPr marL="186262" indent="0">
              <a:buSzPts val="1800"/>
              <a:buFont typeface="Arial"/>
              <a:buNone/>
              <a:defRPr/>
            </a:pPr>
            <a:r>
              <a:rPr lang="fi-FI" sz="2400">
                <a:solidFill>
                  <a:schemeClr val="tx1"/>
                </a:solidFill>
                <a:latin typeface="Arial" panose="020B0604020202020204" pitchFamily="34" charset="0"/>
                <a:cs typeface="Arial" panose="020B0604020202020204" pitchFamily="34" charset="0"/>
              </a:rPr>
              <a:t>Kaikukortti voi toimia työkaluna kulttuurin saamiseksi mukaan kuntien </a:t>
            </a:r>
            <a:r>
              <a:rPr lang="fi-FI" sz="2400">
                <a:solidFill>
                  <a:schemeClr val="tx1"/>
                </a:solidFill>
                <a:latin typeface="Arial" panose="020B0604020202020204" pitchFamily="34" charset="0"/>
                <a:cs typeface="Arial" panose="020B0604020202020204" pitchFamily="34" charset="0"/>
                <a:hlinkClick r:id="rId5"/>
              </a:rPr>
              <a:t>terveyden edistämisen mittariin, </a:t>
            </a:r>
            <a:r>
              <a:rPr lang="fi-FI" sz="2400" err="1">
                <a:solidFill>
                  <a:schemeClr val="tx1"/>
                </a:solidFill>
                <a:latin typeface="Arial" panose="020B0604020202020204" pitchFamily="34" charset="0"/>
                <a:cs typeface="Arial" panose="020B0604020202020204" pitchFamily="34" charset="0"/>
                <a:hlinkClick r:id="rId5"/>
              </a:rPr>
              <a:t>TEAviisariin</a:t>
            </a:r>
            <a:r>
              <a:rPr lang="fi-FI" sz="2400">
                <a:solidFill>
                  <a:schemeClr val="tx1"/>
                </a:solidFill>
                <a:latin typeface="Arial" panose="020B0604020202020204" pitchFamily="34" charset="0"/>
                <a:cs typeface="Arial" panose="020B0604020202020204" pitchFamily="34" charset="0"/>
              </a:rPr>
              <a:t>, ja tulevaan </a:t>
            </a:r>
            <a:r>
              <a:rPr lang="fi-FI" sz="2400">
                <a:solidFill>
                  <a:schemeClr val="tx1"/>
                </a:solidFill>
                <a:latin typeface="Arial" panose="020B0604020202020204" pitchFamily="34" charset="0"/>
                <a:cs typeface="Arial" panose="020B0604020202020204" pitchFamily="34" charset="0"/>
                <a:hlinkClick r:id="rId6"/>
              </a:rPr>
              <a:t>HYTE-kertoimeen (hyvinvoinnin ja terveyden edistämisen valtionosuuden lisäosa</a:t>
            </a:r>
            <a:r>
              <a:rPr lang="fi-FI" sz="2400">
                <a:solidFill>
                  <a:schemeClr val="tx1"/>
                </a:solidFill>
                <a:latin typeface="Arial" panose="020B0604020202020204" pitchFamily="34" charset="0"/>
                <a:cs typeface="Arial" panose="020B0604020202020204" pitchFamily="34" charset="0"/>
              </a:rPr>
              <a:t>).</a:t>
            </a:r>
          </a:p>
          <a:p>
            <a:pPr marL="186262" indent="0">
              <a:buSzPts val="1800"/>
              <a:buFont typeface="Arial"/>
              <a:buNone/>
              <a:defRPr/>
            </a:pPr>
            <a:endParaRPr sz="2400">
              <a:latin typeface="Arial" panose="020B0604020202020204" pitchFamily="34" charset="0"/>
              <a:cs typeface="Arial" panose="020B0604020202020204" pitchFamily="34" charset="0"/>
            </a:endParaRPr>
          </a:p>
        </p:txBody>
      </p:sp>
      <p:sp>
        <p:nvSpPr>
          <p:cNvPr id="36871" name="Shape 351">
            <a:extLst>
              <a:ext uri="{FF2B5EF4-FFF2-40B4-BE49-F238E27FC236}">
                <a16:creationId xmlns:a16="http://schemas.microsoft.com/office/drawing/2014/main" id="{941BF6EF-2134-4A99-B555-C7A8DFE3F686}"/>
              </a:ext>
              <a:ext uri="{C183D7F6-B498-43B3-948B-1728B52AA6E4}">
                <adec:decorative xmlns:adec="http://schemas.microsoft.com/office/drawing/2017/decorative" val="1"/>
              </a:ext>
            </a:extLst>
          </p:cNvPr>
          <p:cNvSpPr>
            <a:spLocks noChangeArrowheads="1"/>
          </p:cNvSpPr>
          <p:nvPr/>
        </p:nvSpPr>
        <p:spPr bwMode="auto">
          <a:xfrm>
            <a:off x="1543050" y="1916906"/>
            <a:ext cx="741363" cy="434975"/>
          </a:xfrm>
          <a:prstGeom prst="flowChartDecision">
            <a:avLst/>
          </a:prstGeom>
          <a:solidFill>
            <a:srgbClr val="E8F9FE"/>
          </a:solidFill>
          <a:ln w="28575">
            <a:solidFill>
              <a:srgbClr val="82DDFA"/>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endParaRPr lang="sv-FI" altLang="sv-FI" sz="1800"/>
          </a:p>
        </p:txBody>
      </p:sp>
      <p:sp>
        <p:nvSpPr>
          <p:cNvPr id="36873" name="Shape 353">
            <a:extLst>
              <a:ext uri="{FF2B5EF4-FFF2-40B4-BE49-F238E27FC236}">
                <a16:creationId xmlns:a16="http://schemas.microsoft.com/office/drawing/2014/main" id="{F3A2DAC1-E853-4D89-A028-CBF11C0DDBEC}"/>
              </a:ext>
              <a:ext uri="{C183D7F6-B498-43B3-948B-1728B52AA6E4}">
                <adec:decorative xmlns:adec="http://schemas.microsoft.com/office/drawing/2017/decorative" val="1"/>
              </a:ext>
            </a:extLst>
          </p:cNvPr>
          <p:cNvSpPr>
            <a:spLocks noChangeArrowheads="1"/>
          </p:cNvSpPr>
          <p:nvPr/>
        </p:nvSpPr>
        <p:spPr bwMode="auto">
          <a:xfrm>
            <a:off x="1543050" y="2931318"/>
            <a:ext cx="741363" cy="436562"/>
          </a:xfrm>
          <a:prstGeom prst="flowChartDecision">
            <a:avLst/>
          </a:prstGeom>
          <a:solidFill>
            <a:srgbClr val="E8F9FE"/>
          </a:solidFill>
          <a:ln w="28575">
            <a:solidFill>
              <a:srgbClr val="82DDFA"/>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endParaRPr lang="sv-FI" altLang="sv-FI" sz="1800"/>
          </a:p>
        </p:txBody>
      </p:sp>
      <p:sp>
        <p:nvSpPr>
          <p:cNvPr id="36874" name="Shape 354">
            <a:extLst>
              <a:ext uri="{FF2B5EF4-FFF2-40B4-BE49-F238E27FC236}">
                <a16:creationId xmlns:a16="http://schemas.microsoft.com/office/drawing/2014/main" id="{4F1A8840-3EDB-40FC-834F-EAE81330A03B}"/>
              </a:ext>
              <a:ext uri="{C183D7F6-B498-43B3-948B-1728B52AA6E4}">
                <adec:decorative xmlns:adec="http://schemas.microsoft.com/office/drawing/2017/decorative" val="1"/>
              </a:ext>
            </a:extLst>
          </p:cNvPr>
          <p:cNvSpPr>
            <a:spLocks noChangeArrowheads="1"/>
          </p:cNvSpPr>
          <p:nvPr/>
        </p:nvSpPr>
        <p:spPr bwMode="auto">
          <a:xfrm>
            <a:off x="1543049" y="4050507"/>
            <a:ext cx="741363" cy="436562"/>
          </a:xfrm>
          <a:prstGeom prst="flowChartDecision">
            <a:avLst/>
          </a:prstGeom>
          <a:solidFill>
            <a:srgbClr val="E8F9FE"/>
          </a:solidFill>
          <a:ln w="28575">
            <a:solidFill>
              <a:srgbClr val="82DDFA"/>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endParaRPr lang="sv-FI" altLang="sv-FI" sz="1800"/>
          </a:p>
        </p:txBody>
      </p:sp>
      <p:sp>
        <p:nvSpPr>
          <p:cNvPr id="2" name="Suorakulmio 1">
            <a:extLst>
              <a:ext uri="{FF2B5EF4-FFF2-40B4-BE49-F238E27FC236}">
                <a16:creationId xmlns:a16="http://schemas.microsoft.com/office/drawing/2014/main" id="{5DB4120A-3DBF-1242-950E-EA9BBA0C6123}"/>
              </a:ext>
            </a:extLst>
          </p:cNvPr>
          <p:cNvSpPr/>
          <p:nvPr/>
        </p:nvSpPr>
        <p:spPr>
          <a:xfrm>
            <a:off x="4764426" y="364716"/>
            <a:ext cx="6732229" cy="769441"/>
          </a:xfrm>
          <a:prstGeom prst="rect">
            <a:avLst/>
          </a:prstGeom>
        </p:spPr>
        <p:txBody>
          <a:bodyPr wrap="none">
            <a:spAutoFit/>
          </a:bodyPr>
          <a:lstStyle/>
          <a:p>
            <a:pPr algn="ctr">
              <a:buClr>
                <a:srgbClr val="000000"/>
              </a:buClr>
              <a:buSzPts val="6000"/>
            </a:pPr>
            <a:r>
              <a:rPr lang="sv-FI" altLang="sv-FI" sz="4400">
                <a:solidFill>
                  <a:srgbClr val="000000"/>
                </a:solidFill>
                <a:sym typeface="Calibri" panose="020F0502020204030204" pitchFamily="34" charset="0"/>
              </a:rPr>
              <a:t>Kaikukortin mahdollisuuksia:</a:t>
            </a:r>
          </a:p>
        </p:txBody>
      </p:sp>
      <p:sp>
        <p:nvSpPr>
          <p:cNvPr id="10" name="Shape 354">
            <a:extLst>
              <a:ext uri="{FF2B5EF4-FFF2-40B4-BE49-F238E27FC236}">
                <a16:creationId xmlns:a16="http://schemas.microsoft.com/office/drawing/2014/main" id="{6CBCCCDA-427A-EF4E-A412-65C0F5ED05C8}"/>
              </a:ext>
              <a:ext uri="{C183D7F6-B498-43B3-948B-1728B52AA6E4}">
                <adec:decorative xmlns:adec="http://schemas.microsoft.com/office/drawing/2017/decorative" val="1"/>
              </a:ext>
            </a:extLst>
          </p:cNvPr>
          <p:cNvSpPr>
            <a:spLocks noChangeArrowheads="1"/>
          </p:cNvSpPr>
          <p:nvPr/>
        </p:nvSpPr>
        <p:spPr bwMode="auto">
          <a:xfrm>
            <a:off x="1543048" y="5169696"/>
            <a:ext cx="741363" cy="436562"/>
          </a:xfrm>
          <a:prstGeom prst="flowChartDecision">
            <a:avLst/>
          </a:prstGeom>
          <a:solidFill>
            <a:srgbClr val="E8F9FE"/>
          </a:solidFill>
          <a:ln w="28575">
            <a:solidFill>
              <a:srgbClr val="82DDFA"/>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endParaRPr lang="sv-FI" altLang="sv-FI" sz="1800"/>
          </a:p>
        </p:txBody>
      </p:sp>
    </p:spTree>
    <p:extLst>
      <p:ext uri="{BB962C8B-B14F-4D97-AF65-F5344CB8AC3E}">
        <p14:creationId xmlns:p14="http://schemas.microsoft.com/office/powerpoint/2010/main" val="94248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C1B6E66-BF95-4E7E-8EF2-C41DCC5438D0}"/>
              </a:ext>
              <a:ext uri="{C183D7F6-B498-43B3-948B-1728B52AA6E4}">
                <adec:decorative xmlns:adec="http://schemas.microsoft.com/office/drawing/2017/decorative" val="1"/>
              </a:ext>
            </a:extLst>
          </p:cNvPr>
          <p:cNvSpPr txBox="1"/>
          <p:nvPr/>
        </p:nvSpPr>
        <p:spPr>
          <a:xfrm>
            <a:off x="1706850" y="971800"/>
            <a:ext cx="6004467" cy="954107"/>
          </a:xfrm>
          <a:prstGeom prst="rect">
            <a:avLst/>
          </a:prstGeom>
          <a:noFill/>
        </p:spPr>
        <p:txBody>
          <a:bodyPr wrap="square" rtlCol="0">
            <a:spAutoFit/>
          </a:bodyPr>
          <a:lstStyle/>
          <a:p>
            <a:r>
              <a:rPr lang="fi-FI" sz="2800">
                <a:latin typeface="Calibri" panose="020F0502020204030204" pitchFamily="34" charset="0"/>
                <a:cs typeface="Calibri" panose="020F0502020204030204" pitchFamily="34" charset="0"/>
              </a:rPr>
              <a:t>Kaikukortti-alueet vuonna 2023</a:t>
            </a:r>
          </a:p>
          <a:p>
            <a:r>
              <a:rPr lang="fi-FI" sz="2800">
                <a:latin typeface="Calibri" panose="020F0502020204030204" pitchFamily="34" charset="0"/>
                <a:cs typeface="Calibri" panose="020F0502020204030204" pitchFamily="34" charset="0"/>
              </a:rPr>
              <a:t>- väestömäärä alueilla n. 1,77 miljoonaa</a:t>
            </a:r>
          </a:p>
        </p:txBody>
      </p:sp>
      <p:sp>
        <p:nvSpPr>
          <p:cNvPr id="4" name="Ellipsi 3">
            <a:extLst>
              <a:ext uri="{FF2B5EF4-FFF2-40B4-BE49-F238E27FC236}">
                <a16:creationId xmlns:a16="http://schemas.microsoft.com/office/drawing/2014/main" id="{5B5DC061-8DD4-4F11-BEAA-58317186BA79}"/>
              </a:ext>
              <a:ext uri="{C183D7F6-B498-43B3-948B-1728B52AA6E4}">
                <adec:decorative xmlns:adec="http://schemas.microsoft.com/office/drawing/2017/decorative" val="1"/>
              </a:ext>
            </a:extLst>
          </p:cNvPr>
          <p:cNvSpPr>
            <a:spLocks noChangeAspect="1"/>
          </p:cNvSpPr>
          <p:nvPr/>
        </p:nvSpPr>
        <p:spPr>
          <a:xfrm>
            <a:off x="1148753" y="5055543"/>
            <a:ext cx="237626" cy="237600"/>
          </a:xfrm>
          <a:prstGeom prst="ellipse">
            <a:avLst/>
          </a:pr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 name="Ellipsi 4">
            <a:extLst>
              <a:ext uri="{FF2B5EF4-FFF2-40B4-BE49-F238E27FC236}">
                <a16:creationId xmlns:a16="http://schemas.microsoft.com/office/drawing/2014/main" id="{EBDCFE1C-231B-4CE0-BB1D-5B8FBA0DC805}"/>
              </a:ext>
              <a:ext uri="{C183D7F6-B498-43B3-948B-1728B52AA6E4}">
                <adec:decorative xmlns:adec="http://schemas.microsoft.com/office/drawing/2017/decorative" val="1"/>
              </a:ext>
            </a:extLst>
          </p:cNvPr>
          <p:cNvSpPr>
            <a:spLocks noChangeAspect="1"/>
          </p:cNvSpPr>
          <p:nvPr/>
        </p:nvSpPr>
        <p:spPr>
          <a:xfrm>
            <a:off x="1202869" y="5641012"/>
            <a:ext cx="237626" cy="237600"/>
          </a:xfrm>
          <a:prstGeom prst="ellipse">
            <a:avLst/>
          </a:pr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solidFill>
                <a:schemeClr val="tx1"/>
              </a:solidFill>
            </a:endParaRPr>
          </a:p>
        </p:txBody>
      </p:sp>
      <p:sp>
        <p:nvSpPr>
          <p:cNvPr id="6" name="Ellipsi 5">
            <a:extLst>
              <a:ext uri="{FF2B5EF4-FFF2-40B4-BE49-F238E27FC236}">
                <a16:creationId xmlns:a16="http://schemas.microsoft.com/office/drawing/2014/main" id="{FB958F94-9083-4520-8316-0B6688616E6C}"/>
              </a:ext>
              <a:ext uri="{C183D7F6-B498-43B3-948B-1728B52AA6E4}">
                <adec:decorative xmlns:adec="http://schemas.microsoft.com/office/drawing/2017/decorative" val="1"/>
              </a:ext>
            </a:extLst>
          </p:cNvPr>
          <p:cNvSpPr>
            <a:spLocks noChangeAspect="1"/>
          </p:cNvSpPr>
          <p:nvPr/>
        </p:nvSpPr>
        <p:spPr>
          <a:xfrm>
            <a:off x="1149106" y="1990788"/>
            <a:ext cx="237626" cy="237600"/>
          </a:xfrm>
          <a:prstGeom prst="ellipse">
            <a:avLst/>
          </a:pr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solidFill>
                <a:schemeClr val="tx1"/>
              </a:solidFill>
            </a:endParaRPr>
          </a:p>
        </p:txBody>
      </p:sp>
      <p:pic>
        <p:nvPicPr>
          <p:cNvPr id="7" name="Shape 315">
            <a:extLst>
              <a:ext uri="{FF2B5EF4-FFF2-40B4-BE49-F238E27FC236}">
                <a16:creationId xmlns:a16="http://schemas.microsoft.com/office/drawing/2014/main" id="{FE9F5E99-3C77-4EC7-B720-3921C17111E5}"/>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91"/>
            <a:ext cx="795645" cy="6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306">
            <a:extLst>
              <a:ext uri="{FF2B5EF4-FFF2-40B4-BE49-F238E27FC236}">
                <a16:creationId xmlns:a16="http://schemas.microsoft.com/office/drawing/2014/main" id="{1A18C8E4-E700-4536-AF89-FF5910DE87A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51693" y="249401"/>
            <a:ext cx="2883521" cy="805188"/>
          </a:xfrm>
          <a:prstGeom prst="rect">
            <a:avLst/>
          </a:prstGeom>
          <a:noFill/>
          <a:ln>
            <a:noFill/>
          </a:ln>
        </p:spPr>
      </p:pic>
      <p:sp>
        <p:nvSpPr>
          <p:cNvPr id="10" name="Suorakulmio 9">
            <a:extLst>
              <a:ext uri="{FF2B5EF4-FFF2-40B4-BE49-F238E27FC236}">
                <a16:creationId xmlns:a16="http://schemas.microsoft.com/office/drawing/2014/main" id="{CFC37938-93D1-477A-926F-A5DC95CDCD1E}"/>
              </a:ext>
              <a:ext uri="{C183D7F6-B498-43B3-948B-1728B52AA6E4}">
                <adec:decorative xmlns:adec="http://schemas.microsoft.com/office/drawing/2017/decorative" val="1"/>
              </a:ext>
            </a:extLst>
          </p:cNvPr>
          <p:cNvSpPr/>
          <p:nvPr/>
        </p:nvSpPr>
        <p:spPr>
          <a:xfrm>
            <a:off x="874228" y="6008364"/>
            <a:ext cx="5362478" cy="923330"/>
          </a:xfrm>
          <a:prstGeom prst="rect">
            <a:avLst/>
          </a:prstGeom>
        </p:spPr>
        <p:txBody>
          <a:bodyPr wrap="square">
            <a:spAutoFit/>
          </a:bodyPr>
          <a:lstStyle/>
          <a:p>
            <a:pPr>
              <a:buClr>
                <a:schemeClr val="dk1"/>
              </a:buClr>
              <a:buSzPts val="2100"/>
              <a:defRPr/>
            </a:pPr>
            <a:r>
              <a:rPr lang="fi-FI" sz="1800">
                <a:latin typeface="Calibri" panose="020F0502020204030204" pitchFamily="34" charset="0"/>
                <a:cs typeface="Calibri" panose="020F0502020204030204" pitchFamily="34" charset="0"/>
              </a:rPr>
              <a:t>Kaikukortti toimii ristiin eri alueiden välillä.</a:t>
            </a:r>
          </a:p>
          <a:p>
            <a:pPr>
              <a:buClr>
                <a:schemeClr val="dk1"/>
              </a:buClr>
              <a:buSzPts val="2100"/>
              <a:defRPr/>
            </a:pPr>
            <a:r>
              <a:rPr lang="fi-FI" sz="1800">
                <a:latin typeface="Calibri" panose="020F0502020204030204" pitchFamily="34" charset="0"/>
                <a:cs typeface="Calibri" panose="020F0502020204030204" pitchFamily="34" charset="0"/>
              </a:rPr>
              <a:t>Paikalliset Kaikukortti-verkostot sitoutuvat yhteiseen valtakunnalliseen toimintamalliin. </a:t>
            </a:r>
            <a:endParaRPr lang="fi" sz="1800">
              <a:latin typeface="Calibri" panose="020F0502020204030204" pitchFamily="34" charset="0"/>
              <a:cs typeface="Calibri" panose="020F0502020204030204" pitchFamily="34" charset="0"/>
            </a:endParaRPr>
          </a:p>
        </p:txBody>
      </p:sp>
      <p:sp>
        <p:nvSpPr>
          <p:cNvPr id="11" name="Tekstiruutu 10">
            <a:extLst>
              <a:ext uri="{FF2B5EF4-FFF2-40B4-BE49-F238E27FC236}">
                <a16:creationId xmlns:a16="http://schemas.microsoft.com/office/drawing/2014/main" id="{2A30F669-672F-4EBF-A038-FBF2A78AC23B}"/>
              </a:ext>
              <a:ext uri="{C183D7F6-B498-43B3-948B-1728B52AA6E4}">
                <adec:decorative xmlns:adec="http://schemas.microsoft.com/office/drawing/2017/decorative" val="1"/>
              </a:ext>
            </a:extLst>
          </p:cNvPr>
          <p:cNvSpPr txBox="1"/>
          <p:nvPr/>
        </p:nvSpPr>
        <p:spPr>
          <a:xfrm>
            <a:off x="6085925" y="6301395"/>
            <a:ext cx="2132911" cy="369332"/>
          </a:xfrm>
          <a:prstGeom prst="rect">
            <a:avLst/>
          </a:prstGeom>
          <a:noFill/>
        </p:spPr>
        <p:txBody>
          <a:bodyPr wrap="square">
            <a:spAutoFit/>
          </a:bodyPr>
          <a:lstStyle/>
          <a:p>
            <a:pPr>
              <a:buClr>
                <a:schemeClr val="dk1"/>
              </a:buClr>
              <a:buSzPts val="2100"/>
              <a:defRPr/>
            </a:pPr>
            <a:r>
              <a:rPr lang="fi-FI" sz="1800">
                <a:latin typeface="Calibri" panose="020F0502020204030204" pitchFamily="34" charset="0"/>
                <a:cs typeface="Calibri" panose="020F0502020204030204" pitchFamily="34" charset="0"/>
              </a:rPr>
              <a:t>Päivitetty 6</a:t>
            </a:r>
            <a:r>
              <a:rPr lang="fi-FI">
                <a:latin typeface="Calibri" panose="020F0502020204030204" pitchFamily="34" charset="0"/>
                <a:cs typeface="Calibri" panose="020F0502020204030204" pitchFamily="34" charset="0"/>
              </a:rPr>
              <a:t>.3</a:t>
            </a:r>
            <a:r>
              <a:rPr lang="fi-FI" sz="1800">
                <a:latin typeface="Calibri" panose="020F0502020204030204" pitchFamily="34" charset="0"/>
                <a:cs typeface="Calibri" panose="020F0502020204030204" pitchFamily="34" charset="0"/>
              </a:rPr>
              <a:t>.2023</a:t>
            </a:r>
          </a:p>
        </p:txBody>
      </p:sp>
      <p:sp>
        <p:nvSpPr>
          <p:cNvPr id="2" name="Tekstiruutu 1">
            <a:extLst>
              <a:ext uri="{FF2B5EF4-FFF2-40B4-BE49-F238E27FC236}">
                <a16:creationId xmlns:a16="http://schemas.microsoft.com/office/drawing/2014/main" id="{B7D10227-8FC5-C399-6609-870CB6E56BB8}"/>
              </a:ext>
            </a:extLst>
          </p:cNvPr>
          <p:cNvSpPr txBox="1"/>
          <p:nvPr/>
        </p:nvSpPr>
        <p:spPr>
          <a:xfrm>
            <a:off x="1562737" y="1961684"/>
            <a:ext cx="6414340" cy="4015266"/>
          </a:xfrm>
          <a:prstGeom prst="rect">
            <a:avLst/>
          </a:prstGeom>
          <a:noFill/>
          <a:ln w="28575">
            <a:solidFill>
              <a:schemeClr val="tx1"/>
            </a:solidFill>
          </a:ln>
        </p:spPr>
        <p:txBody>
          <a:bodyPr wrap="square" rtlCol="0">
            <a:spAutoFit/>
          </a:bodyPr>
          <a:lstStyle/>
          <a:p>
            <a:r>
              <a:rPr lang="fi-FI" b="1" dirty="0"/>
              <a:t>Kaikukortti käytössä:</a:t>
            </a:r>
            <a:r>
              <a:rPr lang="fi-FI" dirty="0"/>
              <a:t> </a:t>
            </a:r>
            <a:r>
              <a:rPr lang="fi-FI" b="1" dirty="0">
                <a:solidFill>
                  <a:srgbClr val="000000"/>
                </a:solidFill>
                <a:effectLst/>
                <a:latin typeface="Arvo"/>
              </a:rPr>
              <a:t>Etelä-Karjala: </a:t>
            </a:r>
            <a:r>
              <a:rPr lang="fi-FI" dirty="0">
                <a:solidFill>
                  <a:srgbClr val="000000"/>
                </a:solidFill>
                <a:effectLst/>
                <a:latin typeface="Arvo"/>
              </a:rPr>
              <a:t>Imatra, Lappeenranta; </a:t>
            </a:r>
          </a:p>
          <a:p>
            <a:r>
              <a:rPr lang="fi-FI" b="1" dirty="0"/>
              <a:t>Etelä-Pohjanmaa: </a:t>
            </a:r>
            <a:r>
              <a:rPr lang="fi-FI" sz="1800" dirty="0">
                <a:latin typeface="Calibri" panose="020F0502020204030204" pitchFamily="34" charset="0"/>
                <a:cs typeface="Calibri" panose="020F0502020204030204" pitchFamily="34" charset="0"/>
              </a:rPr>
              <a:t>Evijärvi, Kauhava, Lappajärvi, Seinäjoki; </a:t>
            </a:r>
            <a:r>
              <a:rPr lang="fi-FI" sz="1800" b="1" dirty="0">
                <a:latin typeface="Calibri" panose="020F0502020204030204" pitchFamily="34" charset="0"/>
                <a:cs typeface="Calibri" panose="020F0502020204030204" pitchFamily="34" charset="0"/>
              </a:rPr>
              <a:t>Etelä-Savo: </a:t>
            </a:r>
            <a:r>
              <a:rPr lang="fi-FI" sz="1800" dirty="0">
                <a:latin typeface="Calibri" panose="020F0502020204030204" pitchFamily="34" charset="0"/>
                <a:cs typeface="Calibri" panose="020F0502020204030204" pitchFamily="34" charset="0"/>
              </a:rPr>
              <a:t>Savonlinna; </a:t>
            </a:r>
            <a:r>
              <a:rPr lang="fi-FI" b="1" dirty="0">
                <a:latin typeface="Calibri" panose="020F0502020204030204" pitchFamily="34" charset="0"/>
                <a:cs typeface="Calibri" panose="020F0502020204030204" pitchFamily="34" charset="0"/>
              </a:rPr>
              <a:t>Kainuu: </a:t>
            </a:r>
            <a:r>
              <a:rPr lang="fi-FI" dirty="0">
                <a:latin typeface="Calibri" panose="020F0502020204030204" pitchFamily="34" charset="0"/>
                <a:cs typeface="Calibri" panose="020F0502020204030204" pitchFamily="34" charset="0"/>
              </a:rPr>
              <a:t>Hyrynsalmi, Kajaani, Kuhmo, Paltamo, Puolanka, Ristijärvi, Sotkamo, Suomussalmi; </a:t>
            </a:r>
            <a:r>
              <a:rPr lang="fi-FI" b="1" dirty="0">
                <a:latin typeface="Calibri" panose="020F0502020204030204" pitchFamily="34" charset="0"/>
                <a:cs typeface="Calibri" panose="020F0502020204030204" pitchFamily="34" charset="0"/>
              </a:rPr>
              <a:t>Kanta-Häme</a:t>
            </a:r>
            <a:r>
              <a:rPr lang="fi-FI" dirty="0">
                <a:latin typeface="Calibri" panose="020F0502020204030204" pitchFamily="34" charset="0"/>
                <a:cs typeface="Calibri" panose="020F0502020204030204" pitchFamily="34" charset="0"/>
              </a:rPr>
              <a:t>: Forssa, Hausjärvi, Humppila, Hämeenlinna, Jokioinen, Loppi, Riihimäki, Tammela ja Ypäjä; </a:t>
            </a:r>
            <a:r>
              <a:rPr lang="fi-FI" b="1" dirty="0">
                <a:latin typeface="Calibri" panose="020F0502020204030204" pitchFamily="34" charset="0"/>
                <a:cs typeface="Calibri" panose="020F0502020204030204" pitchFamily="34" charset="0"/>
              </a:rPr>
              <a:t>Keski-Pohjanmaa: </a:t>
            </a:r>
            <a:r>
              <a:rPr lang="fi-FI" dirty="0">
                <a:latin typeface="Calibri" panose="020F0502020204030204" pitchFamily="34" charset="0"/>
                <a:cs typeface="Calibri" panose="020F0502020204030204" pitchFamily="34" charset="0"/>
              </a:rPr>
              <a:t>Halsua, Kannus, Kaustinen, Kokkola, Lestijärvi, Perho, Toholampi ja Veteli; </a:t>
            </a:r>
            <a:r>
              <a:rPr lang="fi-FI" b="1" dirty="0"/>
              <a:t>Länsi-Uusimaa: </a:t>
            </a:r>
            <a:r>
              <a:rPr lang="fi-FI" dirty="0"/>
              <a:t>Järvenpää; </a:t>
            </a:r>
            <a:r>
              <a:rPr lang="fi-FI" b="1" dirty="0"/>
              <a:t>Lappi: </a:t>
            </a:r>
            <a:r>
              <a:rPr lang="fi-FI" dirty="0"/>
              <a:t>Kemi, Rovaniemi, Tornio; Länsi-Uusimaa: Espoo, Karkkila, Kauniainen, Lohja. </a:t>
            </a:r>
            <a:r>
              <a:rPr lang="fi-FI" b="1" dirty="0" err="1"/>
              <a:t>Pirkamaa</a:t>
            </a:r>
            <a:r>
              <a:rPr lang="fi-FI" b="1" dirty="0"/>
              <a:t>: </a:t>
            </a:r>
            <a:r>
              <a:rPr lang="fi-FI" dirty="0"/>
              <a:t>Tampere. </a:t>
            </a:r>
            <a:r>
              <a:rPr lang="fi-FI" b="1" dirty="0"/>
              <a:t>Pohjanmaa: </a:t>
            </a:r>
            <a:r>
              <a:rPr lang="fi-FI" dirty="0"/>
              <a:t>Korsnäs, Kruunupyy, Mustasaari, Närpiö, Vaasa, Vöyri; </a:t>
            </a:r>
            <a:r>
              <a:rPr lang="fi-FI" b="1" dirty="0"/>
              <a:t>Pohjois-Pohjanmaa: </a:t>
            </a:r>
            <a:r>
              <a:rPr lang="fi-FI" dirty="0"/>
              <a:t>Alavieska,</a:t>
            </a:r>
            <a:r>
              <a:rPr lang="fi-FI" sz="1800" dirty="0">
                <a:latin typeface="Calibri" panose="020F0502020204030204" pitchFamily="34" charset="0"/>
                <a:cs typeface="Calibri" panose="020F0502020204030204" pitchFamily="34" charset="0"/>
              </a:rPr>
              <a:t> Kempele, Nivala, Oulu, Sievi.</a:t>
            </a:r>
          </a:p>
          <a:p>
            <a:pPr>
              <a:lnSpc>
                <a:spcPct val="107000"/>
              </a:lnSpc>
              <a:spcAft>
                <a:spcPts val="8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Kaikukortti kokeilussa: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Kyminmaa</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Kotka; </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Lappi: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Keminmaa;</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fi-FI" sz="1800" b="1" kern="100" dirty="0">
                <a:effectLst/>
                <a:latin typeface="Calibri" panose="020F0502020204030204" pitchFamily="34" charset="0"/>
                <a:ea typeface="Calibri" panose="020F0502020204030204" pitchFamily="34" charset="0"/>
                <a:cs typeface="Times New Roman" panose="02020603050405020304" pitchFamily="18" charset="0"/>
              </a:rPr>
            </a:b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Länsi-Uusimaa: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Nurmijärvi, Tuusula</a:t>
            </a:r>
            <a:br>
              <a:rPr lang="fi-FI" sz="1800" kern="100" dirty="0">
                <a:effectLst/>
                <a:latin typeface="Calibri" panose="020F0502020204030204" pitchFamily="34" charset="0"/>
                <a:ea typeface="Calibri" panose="020F0502020204030204" pitchFamily="34" charset="0"/>
                <a:cs typeface="Times New Roman" panose="02020603050405020304" pitchFamily="18" charset="0"/>
              </a:rPr>
            </a:b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Kaikukortti tulossa kokeiluun: E-Pohjanmaa: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Alajärvi ja Vimpeli</a:t>
            </a:r>
          </a:p>
        </p:txBody>
      </p:sp>
      <p:grpSp>
        <p:nvGrpSpPr>
          <p:cNvPr id="390" name="Ryhmä 389" descr="Kartta Kaikukortti-alueista. Alueet on kirjoitettu taulukkoon.">
            <a:extLst>
              <a:ext uri="{FF2B5EF4-FFF2-40B4-BE49-F238E27FC236}">
                <a16:creationId xmlns:a16="http://schemas.microsoft.com/office/drawing/2014/main" id="{5E4B527E-25E1-492B-950D-709040C26D82}"/>
              </a:ext>
              <a:ext uri="{C183D7F6-B498-43B3-948B-1728B52AA6E4}">
                <adec:decorative xmlns:adec="http://schemas.microsoft.com/office/drawing/2017/decorative" val="0"/>
              </a:ext>
            </a:extLst>
          </p:cNvPr>
          <p:cNvGrpSpPr/>
          <p:nvPr/>
        </p:nvGrpSpPr>
        <p:grpSpPr>
          <a:xfrm>
            <a:off x="8353830" y="73094"/>
            <a:ext cx="3766235" cy="6412967"/>
            <a:chOff x="8003933" y="133893"/>
            <a:chExt cx="3766235" cy="6412967"/>
          </a:xfrm>
        </p:grpSpPr>
        <p:sp>
          <p:nvSpPr>
            <p:cNvPr id="14" name="Freeform 238">
              <a:extLst>
                <a:ext uri="{FF2B5EF4-FFF2-40B4-BE49-F238E27FC236}">
                  <a16:creationId xmlns:a16="http://schemas.microsoft.com/office/drawing/2014/main" id="{0BC5C921-0CB3-749A-8D6B-39052504A490}"/>
                </a:ext>
                <a:ext uri="{C183D7F6-B498-43B3-948B-1728B52AA6E4}">
                  <adec:decorative xmlns:adec="http://schemas.microsoft.com/office/drawing/2017/decorative" val="1"/>
                </a:ext>
              </a:extLst>
            </p:cNvPr>
            <p:cNvSpPr>
              <a:spLocks/>
            </p:cNvSpPr>
            <p:nvPr/>
          </p:nvSpPr>
          <p:spPr bwMode="auto">
            <a:xfrm>
              <a:off x="9188503" y="5777344"/>
              <a:ext cx="81494" cy="90226"/>
            </a:xfrm>
            <a:custGeom>
              <a:avLst/>
              <a:gdLst>
                <a:gd name="T0" fmla="*/ 7 w 28"/>
                <a:gd name="T1" fmla="*/ 0 h 31"/>
                <a:gd name="T2" fmla="*/ 17 w 28"/>
                <a:gd name="T3" fmla="*/ 3 h 31"/>
                <a:gd name="T4" fmla="*/ 17 w 28"/>
                <a:gd name="T5" fmla="*/ 10 h 31"/>
                <a:gd name="T6" fmla="*/ 28 w 28"/>
                <a:gd name="T7" fmla="*/ 14 h 31"/>
                <a:gd name="T8" fmla="*/ 28 w 28"/>
                <a:gd name="T9" fmla="*/ 17 h 31"/>
                <a:gd name="T10" fmla="*/ 21 w 28"/>
                <a:gd name="T11" fmla="*/ 31 h 31"/>
                <a:gd name="T12" fmla="*/ 7 w 28"/>
                <a:gd name="T13" fmla="*/ 31 h 31"/>
                <a:gd name="T14" fmla="*/ 3 w 28"/>
                <a:gd name="T15" fmla="*/ 28 h 31"/>
                <a:gd name="T16" fmla="*/ 7 w 28"/>
                <a:gd name="T17" fmla="*/ 14 h 31"/>
                <a:gd name="T18" fmla="*/ 0 w 28"/>
                <a:gd name="T19" fmla="*/ 10 h 31"/>
                <a:gd name="T20" fmla="*/ 0 w 28"/>
                <a:gd name="T21" fmla="*/ 3 h 31"/>
                <a:gd name="T22" fmla="*/ 7 w 28"/>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1">
                  <a:moveTo>
                    <a:pt x="7" y="0"/>
                  </a:moveTo>
                  <a:lnTo>
                    <a:pt x="17" y="3"/>
                  </a:lnTo>
                  <a:lnTo>
                    <a:pt x="17" y="10"/>
                  </a:lnTo>
                  <a:lnTo>
                    <a:pt x="28" y="14"/>
                  </a:lnTo>
                  <a:lnTo>
                    <a:pt x="28" y="17"/>
                  </a:lnTo>
                  <a:lnTo>
                    <a:pt x="21" y="31"/>
                  </a:lnTo>
                  <a:lnTo>
                    <a:pt x="7" y="31"/>
                  </a:lnTo>
                  <a:lnTo>
                    <a:pt x="3" y="28"/>
                  </a:lnTo>
                  <a:lnTo>
                    <a:pt x="7" y="14"/>
                  </a:lnTo>
                  <a:lnTo>
                    <a:pt x="0" y="10"/>
                  </a:lnTo>
                  <a:lnTo>
                    <a:pt x="0"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236">
              <a:extLst>
                <a:ext uri="{FF2B5EF4-FFF2-40B4-BE49-F238E27FC236}">
                  <a16:creationId xmlns:a16="http://schemas.microsoft.com/office/drawing/2014/main" id="{79056E1E-AD50-E59A-F356-2EE10A39BFEF}"/>
                </a:ext>
                <a:ext uri="{C183D7F6-B498-43B3-948B-1728B52AA6E4}">
                  <adec:decorative xmlns:adec="http://schemas.microsoft.com/office/drawing/2017/decorative" val="1"/>
                </a:ext>
              </a:extLst>
            </p:cNvPr>
            <p:cNvSpPr>
              <a:spLocks/>
            </p:cNvSpPr>
            <p:nvPr/>
          </p:nvSpPr>
          <p:spPr bwMode="auto">
            <a:xfrm>
              <a:off x="9168131" y="5937423"/>
              <a:ext cx="221198" cy="183362"/>
            </a:xfrm>
            <a:custGeom>
              <a:avLst/>
              <a:gdLst>
                <a:gd name="T0" fmla="*/ 31 w 76"/>
                <a:gd name="T1" fmla="*/ 4 h 63"/>
                <a:gd name="T2" fmla="*/ 56 w 76"/>
                <a:gd name="T3" fmla="*/ 25 h 63"/>
                <a:gd name="T4" fmla="*/ 76 w 76"/>
                <a:gd name="T5" fmla="*/ 28 h 63"/>
                <a:gd name="T6" fmla="*/ 73 w 76"/>
                <a:gd name="T7" fmla="*/ 35 h 63"/>
                <a:gd name="T8" fmla="*/ 76 w 76"/>
                <a:gd name="T9" fmla="*/ 39 h 63"/>
                <a:gd name="T10" fmla="*/ 69 w 76"/>
                <a:gd name="T11" fmla="*/ 59 h 63"/>
                <a:gd name="T12" fmla="*/ 52 w 76"/>
                <a:gd name="T13" fmla="*/ 59 h 63"/>
                <a:gd name="T14" fmla="*/ 42 w 76"/>
                <a:gd name="T15" fmla="*/ 63 h 63"/>
                <a:gd name="T16" fmla="*/ 38 w 76"/>
                <a:gd name="T17" fmla="*/ 56 h 63"/>
                <a:gd name="T18" fmla="*/ 31 w 76"/>
                <a:gd name="T19" fmla="*/ 53 h 63"/>
                <a:gd name="T20" fmla="*/ 31 w 76"/>
                <a:gd name="T21" fmla="*/ 42 h 63"/>
                <a:gd name="T22" fmla="*/ 21 w 76"/>
                <a:gd name="T23" fmla="*/ 46 h 63"/>
                <a:gd name="T24" fmla="*/ 7 w 76"/>
                <a:gd name="T25" fmla="*/ 39 h 63"/>
                <a:gd name="T26" fmla="*/ 3 w 76"/>
                <a:gd name="T27" fmla="*/ 39 h 63"/>
                <a:gd name="T28" fmla="*/ 7 w 76"/>
                <a:gd name="T29" fmla="*/ 28 h 63"/>
                <a:gd name="T30" fmla="*/ 0 w 76"/>
                <a:gd name="T31" fmla="*/ 0 h 63"/>
                <a:gd name="T32" fmla="*/ 17 w 76"/>
                <a:gd name="T33" fmla="*/ 7 h 63"/>
                <a:gd name="T34" fmla="*/ 24 w 76"/>
                <a:gd name="T35" fmla="*/ 7 h 63"/>
                <a:gd name="T36" fmla="*/ 31 w 76"/>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3">
                  <a:moveTo>
                    <a:pt x="31" y="4"/>
                  </a:moveTo>
                  <a:lnTo>
                    <a:pt x="56" y="25"/>
                  </a:lnTo>
                  <a:lnTo>
                    <a:pt x="76" y="28"/>
                  </a:lnTo>
                  <a:lnTo>
                    <a:pt x="73" y="35"/>
                  </a:lnTo>
                  <a:lnTo>
                    <a:pt x="76" y="39"/>
                  </a:lnTo>
                  <a:lnTo>
                    <a:pt x="69" y="59"/>
                  </a:lnTo>
                  <a:lnTo>
                    <a:pt x="52" y="59"/>
                  </a:lnTo>
                  <a:lnTo>
                    <a:pt x="42" y="63"/>
                  </a:lnTo>
                  <a:lnTo>
                    <a:pt x="38" y="56"/>
                  </a:lnTo>
                  <a:lnTo>
                    <a:pt x="31" y="53"/>
                  </a:lnTo>
                  <a:lnTo>
                    <a:pt x="31" y="42"/>
                  </a:lnTo>
                  <a:lnTo>
                    <a:pt x="21" y="46"/>
                  </a:lnTo>
                  <a:lnTo>
                    <a:pt x="7" y="39"/>
                  </a:lnTo>
                  <a:lnTo>
                    <a:pt x="3" y="39"/>
                  </a:lnTo>
                  <a:lnTo>
                    <a:pt x="7" y="28"/>
                  </a:lnTo>
                  <a:lnTo>
                    <a:pt x="0" y="0"/>
                  </a:lnTo>
                  <a:lnTo>
                    <a:pt x="17" y="7"/>
                  </a:lnTo>
                  <a:lnTo>
                    <a:pt x="24" y="7"/>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 name="Freeform 242">
              <a:extLst>
                <a:ext uri="{FF2B5EF4-FFF2-40B4-BE49-F238E27FC236}">
                  <a16:creationId xmlns:a16="http://schemas.microsoft.com/office/drawing/2014/main" id="{AF26377B-CF1E-FDC7-5BFF-0530BA3B0A91}"/>
                </a:ext>
                <a:ext uri="{C183D7F6-B498-43B3-948B-1728B52AA6E4}">
                  <adec:decorative xmlns:adec="http://schemas.microsoft.com/office/drawing/2017/decorative" val="1"/>
                </a:ext>
              </a:extLst>
            </p:cNvPr>
            <p:cNvSpPr>
              <a:spLocks/>
            </p:cNvSpPr>
            <p:nvPr/>
          </p:nvSpPr>
          <p:spPr bwMode="auto">
            <a:xfrm>
              <a:off x="9208877" y="5826825"/>
              <a:ext cx="81494" cy="130973"/>
            </a:xfrm>
            <a:custGeom>
              <a:avLst/>
              <a:gdLst>
                <a:gd name="T0" fmla="*/ 21 w 28"/>
                <a:gd name="T1" fmla="*/ 0 h 45"/>
                <a:gd name="T2" fmla="*/ 28 w 28"/>
                <a:gd name="T3" fmla="*/ 7 h 45"/>
                <a:gd name="T4" fmla="*/ 28 w 28"/>
                <a:gd name="T5" fmla="*/ 32 h 45"/>
                <a:gd name="T6" fmla="*/ 24 w 28"/>
                <a:gd name="T7" fmla="*/ 35 h 45"/>
                <a:gd name="T8" fmla="*/ 21 w 28"/>
                <a:gd name="T9" fmla="*/ 42 h 45"/>
                <a:gd name="T10" fmla="*/ 17 w 28"/>
                <a:gd name="T11" fmla="*/ 42 h 45"/>
                <a:gd name="T12" fmla="*/ 10 w 28"/>
                <a:gd name="T13" fmla="*/ 45 h 45"/>
                <a:gd name="T14" fmla="*/ 0 w 28"/>
                <a:gd name="T15" fmla="*/ 14 h 45"/>
                <a:gd name="T16" fmla="*/ 14 w 28"/>
                <a:gd name="T17" fmla="*/ 14 h 45"/>
                <a:gd name="T18" fmla="*/ 21 w 28"/>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21" y="0"/>
                  </a:moveTo>
                  <a:lnTo>
                    <a:pt x="28" y="7"/>
                  </a:lnTo>
                  <a:lnTo>
                    <a:pt x="28" y="32"/>
                  </a:lnTo>
                  <a:lnTo>
                    <a:pt x="24" y="35"/>
                  </a:lnTo>
                  <a:lnTo>
                    <a:pt x="21" y="42"/>
                  </a:lnTo>
                  <a:lnTo>
                    <a:pt x="17" y="42"/>
                  </a:lnTo>
                  <a:lnTo>
                    <a:pt x="10" y="45"/>
                  </a:lnTo>
                  <a:lnTo>
                    <a:pt x="0" y="14"/>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261">
              <a:extLst>
                <a:ext uri="{FF2B5EF4-FFF2-40B4-BE49-F238E27FC236}">
                  <a16:creationId xmlns:a16="http://schemas.microsoft.com/office/drawing/2014/main" id="{48EDFDF9-52EB-AE64-D8FE-DECC426FA7EA}"/>
                </a:ext>
                <a:ext uri="{C183D7F6-B498-43B3-948B-1728B52AA6E4}">
                  <adec:decorative xmlns:adec="http://schemas.microsoft.com/office/drawing/2017/decorative" val="1"/>
                </a:ext>
              </a:extLst>
            </p:cNvPr>
            <p:cNvSpPr>
              <a:spLocks/>
            </p:cNvSpPr>
            <p:nvPr/>
          </p:nvSpPr>
          <p:spPr bwMode="auto">
            <a:xfrm>
              <a:off x="8976038" y="5736597"/>
              <a:ext cx="232840" cy="232840"/>
            </a:xfrm>
            <a:custGeom>
              <a:avLst/>
              <a:gdLst>
                <a:gd name="T0" fmla="*/ 49 w 80"/>
                <a:gd name="T1" fmla="*/ 4 h 80"/>
                <a:gd name="T2" fmla="*/ 52 w 80"/>
                <a:gd name="T3" fmla="*/ 11 h 80"/>
                <a:gd name="T4" fmla="*/ 66 w 80"/>
                <a:gd name="T5" fmla="*/ 11 h 80"/>
                <a:gd name="T6" fmla="*/ 69 w 80"/>
                <a:gd name="T7" fmla="*/ 17 h 80"/>
                <a:gd name="T8" fmla="*/ 73 w 80"/>
                <a:gd name="T9" fmla="*/ 17 h 80"/>
                <a:gd name="T10" fmla="*/ 73 w 80"/>
                <a:gd name="T11" fmla="*/ 24 h 80"/>
                <a:gd name="T12" fmla="*/ 80 w 80"/>
                <a:gd name="T13" fmla="*/ 28 h 80"/>
                <a:gd name="T14" fmla="*/ 76 w 80"/>
                <a:gd name="T15" fmla="*/ 42 h 80"/>
                <a:gd name="T16" fmla="*/ 66 w 80"/>
                <a:gd name="T17" fmla="*/ 42 h 80"/>
                <a:gd name="T18" fmla="*/ 66 w 80"/>
                <a:gd name="T19" fmla="*/ 52 h 80"/>
                <a:gd name="T20" fmla="*/ 69 w 80"/>
                <a:gd name="T21" fmla="*/ 59 h 80"/>
                <a:gd name="T22" fmla="*/ 62 w 80"/>
                <a:gd name="T23" fmla="*/ 63 h 80"/>
                <a:gd name="T24" fmla="*/ 66 w 80"/>
                <a:gd name="T25" fmla="*/ 69 h 80"/>
                <a:gd name="T26" fmla="*/ 56 w 80"/>
                <a:gd name="T27" fmla="*/ 80 h 80"/>
                <a:gd name="T28" fmla="*/ 42 w 80"/>
                <a:gd name="T29" fmla="*/ 80 h 80"/>
                <a:gd name="T30" fmla="*/ 38 w 80"/>
                <a:gd name="T31" fmla="*/ 69 h 80"/>
                <a:gd name="T32" fmla="*/ 31 w 80"/>
                <a:gd name="T33" fmla="*/ 63 h 80"/>
                <a:gd name="T34" fmla="*/ 28 w 80"/>
                <a:gd name="T35" fmla="*/ 52 h 80"/>
                <a:gd name="T36" fmla="*/ 28 w 80"/>
                <a:gd name="T37" fmla="*/ 35 h 80"/>
                <a:gd name="T38" fmla="*/ 28 w 80"/>
                <a:gd name="T39" fmla="*/ 28 h 80"/>
                <a:gd name="T40" fmla="*/ 17 w 80"/>
                <a:gd name="T41" fmla="*/ 31 h 80"/>
                <a:gd name="T42" fmla="*/ 10 w 80"/>
                <a:gd name="T43" fmla="*/ 35 h 80"/>
                <a:gd name="T44" fmla="*/ 7 w 80"/>
                <a:gd name="T45" fmla="*/ 31 h 80"/>
                <a:gd name="T46" fmla="*/ 3 w 80"/>
                <a:gd name="T47" fmla="*/ 24 h 80"/>
                <a:gd name="T48" fmla="*/ 0 w 80"/>
                <a:gd name="T49" fmla="*/ 17 h 80"/>
                <a:gd name="T50" fmla="*/ 21 w 80"/>
                <a:gd name="T51" fmla="*/ 14 h 80"/>
                <a:gd name="T52" fmla="*/ 31 w 80"/>
                <a:gd name="T53" fmla="*/ 17 h 80"/>
                <a:gd name="T54" fmla="*/ 35 w 80"/>
                <a:gd name="T55" fmla="*/ 0 h 80"/>
                <a:gd name="T56" fmla="*/ 49 w 80"/>
                <a:gd name="T5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49" y="4"/>
                  </a:moveTo>
                  <a:lnTo>
                    <a:pt x="52" y="11"/>
                  </a:lnTo>
                  <a:lnTo>
                    <a:pt x="66" y="11"/>
                  </a:lnTo>
                  <a:lnTo>
                    <a:pt x="69" y="17"/>
                  </a:lnTo>
                  <a:lnTo>
                    <a:pt x="73" y="17"/>
                  </a:lnTo>
                  <a:lnTo>
                    <a:pt x="73" y="24"/>
                  </a:lnTo>
                  <a:lnTo>
                    <a:pt x="80" y="28"/>
                  </a:lnTo>
                  <a:lnTo>
                    <a:pt x="76" y="42"/>
                  </a:lnTo>
                  <a:lnTo>
                    <a:pt x="66" y="42"/>
                  </a:lnTo>
                  <a:lnTo>
                    <a:pt x="66" y="52"/>
                  </a:lnTo>
                  <a:lnTo>
                    <a:pt x="69" y="59"/>
                  </a:lnTo>
                  <a:lnTo>
                    <a:pt x="62" y="63"/>
                  </a:lnTo>
                  <a:lnTo>
                    <a:pt x="66" y="69"/>
                  </a:lnTo>
                  <a:lnTo>
                    <a:pt x="56" y="80"/>
                  </a:lnTo>
                  <a:lnTo>
                    <a:pt x="42" y="80"/>
                  </a:lnTo>
                  <a:lnTo>
                    <a:pt x="38" y="69"/>
                  </a:lnTo>
                  <a:lnTo>
                    <a:pt x="31" y="63"/>
                  </a:lnTo>
                  <a:lnTo>
                    <a:pt x="28" y="52"/>
                  </a:lnTo>
                  <a:lnTo>
                    <a:pt x="28" y="35"/>
                  </a:lnTo>
                  <a:lnTo>
                    <a:pt x="28" y="28"/>
                  </a:lnTo>
                  <a:lnTo>
                    <a:pt x="17" y="31"/>
                  </a:lnTo>
                  <a:lnTo>
                    <a:pt x="10" y="35"/>
                  </a:lnTo>
                  <a:lnTo>
                    <a:pt x="7" y="31"/>
                  </a:lnTo>
                  <a:lnTo>
                    <a:pt x="3" y="24"/>
                  </a:lnTo>
                  <a:lnTo>
                    <a:pt x="0" y="17"/>
                  </a:lnTo>
                  <a:lnTo>
                    <a:pt x="21" y="14"/>
                  </a:lnTo>
                  <a:lnTo>
                    <a:pt x="31" y="17"/>
                  </a:lnTo>
                  <a:lnTo>
                    <a:pt x="35" y="0"/>
                  </a:lnTo>
                  <a:lnTo>
                    <a:pt x="49"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 name="Freeform 149">
              <a:extLst>
                <a:ext uri="{FF2B5EF4-FFF2-40B4-BE49-F238E27FC236}">
                  <a16:creationId xmlns:a16="http://schemas.microsoft.com/office/drawing/2014/main" id="{A2549A3A-5886-FD3C-FE1D-221D599D8A29}"/>
                </a:ext>
                <a:ext uri="{C183D7F6-B498-43B3-948B-1728B52AA6E4}">
                  <adec:decorative xmlns:adec="http://schemas.microsoft.com/office/drawing/2017/decorative" val="1"/>
                </a:ext>
              </a:extLst>
            </p:cNvPr>
            <p:cNvSpPr>
              <a:spLocks/>
            </p:cNvSpPr>
            <p:nvPr/>
          </p:nvSpPr>
          <p:spPr bwMode="auto">
            <a:xfrm>
              <a:off x="9764782" y="3978658"/>
              <a:ext cx="212467" cy="212467"/>
            </a:xfrm>
            <a:custGeom>
              <a:avLst/>
              <a:gdLst>
                <a:gd name="T0" fmla="*/ 45 w 73"/>
                <a:gd name="T1" fmla="*/ 0 h 73"/>
                <a:gd name="T2" fmla="*/ 59 w 73"/>
                <a:gd name="T3" fmla="*/ 4 h 73"/>
                <a:gd name="T4" fmla="*/ 66 w 73"/>
                <a:gd name="T5" fmla="*/ 4 h 73"/>
                <a:gd name="T6" fmla="*/ 73 w 73"/>
                <a:gd name="T7" fmla="*/ 32 h 73"/>
                <a:gd name="T8" fmla="*/ 59 w 73"/>
                <a:gd name="T9" fmla="*/ 66 h 73"/>
                <a:gd name="T10" fmla="*/ 38 w 73"/>
                <a:gd name="T11" fmla="*/ 73 h 73"/>
                <a:gd name="T12" fmla="*/ 31 w 73"/>
                <a:gd name="T13" fmla="*/ 70 h 73"/>
                <a:gd name="T14" fmla="*/ 14 w 73"/>
                <a:gd name="T15" fmla="*/ 46 h 73"/>
                <a:gd name="T16" fmla="*/ 0 w 73"/>
                <a:gd name="T17" fmla="*/ 42 h 73"/>
                <a:gd name="T18" fmla="*/ 3 w 73"/>
                <a:gd name="T19" fmla="*/ 25 h 73"/>
                <a:gd name="T20" fmla="*/ 21 w 73"/>
                <a:gd name="T21" fmla="*/ 32 h 73"/>
                <a:gd name="T22" fmla="*/ 28 w 73"/>
                <a:gd name="T23" fmla="*/ 18 h 73"/>
                <a:gd name="T24" fmla="*/ 35 w 73"/>
                <a:gd name="T25" fmla="*/ 0 h 73"/>
                <a:gd name="T26" fmla="*/ 45 w 7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3">
                  <a:moveTo>
                    <a:pt x="45" y="0"/>
                  </a:moveTo>
                  <a:lnTo>
                    <a:pt x="59" y="4"/>
                  </a:lnTo>
                  <a:lnTo>
                    <a:pt x="66" y="4"/>
                  </a:lnTo>
                  <a:lnTo>
                    <a:pt x="73" y="32"/>
                  </a:lnTo>
                  <a:lnTo>
                    <a:pt x="59" y="66"/>
                  </a:lnTo>
                  <a:lnTo>
                    <a:pt x="38" y="73"/>
                  </a:lnTo>
                  <a:lnTo>
                    <a:pt x="31" y="70"/>
                  </a:lnTo>
                  <a:lnTo>
                    <a:pt x="14" y="46"/>
                  </a:lnTo>
                  <a:lnTo>
                    <a:pt x="0" y="42"/>
                  </a:lnTo>
                  <a:lnTo>
                    <a:pt x="3" y="25"/>
                  </a:lnTo>
                  <a:lnTo>
                    <a:pt x="21" y="32"/>
                  </a:lnTo>
                  <a:lnTo>
                    <a:pt x="28" y="18"/>
                  </a:lnTo>
                  <a:lnTo>
                    <a:pt x="35" y="0"/>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 name="Freeform 120">
              <a:extLst>
                <a:ext uri="{FF2B5EF4-FFF2-40B4-BE49-F238E27FC236}">
                  <a16:creationId xmlns:a16="http://schemas.microsoft.com/office/drawing/2014/main" id="{52C45DF2-4DF7-4E49-9119-460029F7183F}"/>
                </a:ext>
                <a:ext uri="{C183D7F6-B498-43B3-948B-1728B52AA6E4}">
                  <adec:decorative xmlns:adec="http://schemas.microsoft.com/office/drawing/2017/decorative" val="1"/>
                </a:ext>
              </a:extLst>
            </p:cNvPr>
            <p:cNvSpPr>
              <a:spLocks/>
            </p:cNvSpPr>
            <p:nvPr/>
          </p:nvSpPr>
          <p:spPr bwMode="auto">
            <a:xfrm>
              <a:off x="9927769" y="3373275"/>
              <a:ext cx="171720" cy="224109"/>
            </a:xfrm>
            <a:custGeom>
              <a:avLst/>
              <a:gdLst>
                <a:gd name="T0" fmla="*/ 10 w 59"/>
                <a:gd name="T1" fmla="*/ 14 h 77"/>
                <a:gd name="T2" fmla="*/ 20 w 59"/>
                <a:gd name="T3" fmla="*/ 14 h 77"/>
                <a:gd name="T4" fmla="*/ 27 w 59"/>
                <a:gd name="T5" fmla="*/ 0 h 77"/>
                <a:gd name="T6" fmla="*/ 31 w 59"/>
                <a:gd name="T7" fmla="*/ 7 h 77"/>
                <a:gd name="T8" fmla="*/ 52 w 59"/>
                <a:gd name="T9" fmla="*/ 45 h 77"/>
                <a:gd name="T10" fmla="*/ 48 w 59"/>
                <a:gd name="T11" fmla="*/ 52 h 77"/>
                <a:gd name="T12" fmla="*/ 41 w 59"/>
                <a:gd name="T13" fmla="*/ 59 h 77"/>
                <a:gd name="T14" fmla="*/ 59 w 59"/>
                <a:gd name="T15" fmla="*/ 73 h 77"/>
                <a:gd name="T16" fmla="*/ 59 w 59"/>
                <a:gd name="T17" fmla="*/ 77 h 77"/>
                <a:gd name="T18" fmla="*/ 45 w 59"/>
                <a:gd name="T19" fmla="*/ 73 h 77"/>
                <a:gd name="T20" fmla="*/ 38 w 59"/>
                <a:gd name="T21" fmla="*/ 66 h 77"/>
                <a:gd name="T22" fmla="*/ 27 w 59"/>
                <a:gd name="T23" fmla="*/ 56 h 77"/>
                <a:gd name="T24" fmla="*/ 20 w 59"/>
                <a:gd name="T25" fmla="*/ 59 h 77"/>
                <a:gd name="T26" fmla="*/ 27 w 59"/>
                <a:gd name="T27" fmla="*/ 66 h 77"/>
                <a:gd name="T28" fmla="*/ 24 w 59"/>
                <a:gd name="T29" fmla="*/ 70 h 77"/>
                <a:gd name="T30" fmla="*/ 10 w 59"/>
                <a:gd name="T31" fmla="*/ 59 h 77"/>
                <a:gd name="T32" fmla="*/ 0 w 59"/>
                <a:gd name="T33" fmla="*/ 49 h 77"/>
                <a:gd name="T34" fmla="*/ 3 w 59"/>
                <a:gd name="T35" fmla="*/ 39 h 77"/>
                <a:gd name="T36" fmla="*/ 10 w 59"/>
                <a:gd name="T37" fmla="*/ 39 h 77"/>
                <a:gd name="T38" fmla="*/ 7 w 59"/>
                <a:gd name="T39" fmla="*/ 18 h 77"/>
                <a:gd name="T40" fmla="*/ 10 w 59"/>
                <a:gd name="T4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7">
                  <a:moveTo>
                    <a:pt x="10" y="14"/>
                  </a:moveTo>
                  <a:lnTo>
                    <a:pt x="20" y="14"/>
                  </a:lnTo>
                  <a:lnTo>
                    <a:pt x="27" y="0"/>
                  </a:lnTo>
                  <a:lnTo>
                    <a:pt x="31" y="7"/>
                  </a:lnTo>
                  <a:lnTo>
                    <a:pt x="52" y="45"/>
                  </a:lnTo>
                  <a:lnTo>
                    <a:pt x="48" y="52"/>
                  </a:lnTo>
                  <a:lnTo>
                    <a:pt x="41" y="59"/>
                  </a:lnTo>
                  <a:lnTo>
                    <a:pt x="59" y="73"/>
                  </a:lnTo>
                  <a:lnTo>
                    <a:pt x="59" y="77"/>
                  </a:lnTo>
                  <a:lnTo>
                    <a:pt x="45" y="73"/>
                  </a:lnTo>
                  <a:lnTo>
                    <a:pt x="38" y="66"/>
                  </a:lnTo>
                  <a:lnTo>
                    <a:pt x="27" y="56"/>
                  </a:lnTo>
                  <a:lnTo>
                    <a:pt x="20" y="59"/>
                  </a:lnTo>
                  <a:lnTo>
                    <a:pt x="27" y="66"/>
                  </a:lnTo>
                  <a:lnTo>
                    <a:pt x="24" y="70"/>
                  </a:lnTo>
                  <a:lnTo>
                    <a:pt x="10" y="59"/>
                  </a:lnTo>
                  <a:lnTo>
                    <a:pt x="0" y="49"/>
                  </a:lnTo>
                  <a:lnTo>
                    <a:pt x="3" y="39"/>
                  </a:lnTo>
                  <a:lnTo>
                    <a:pt x="10" y="39"/>
                  </a:lnTo>
                  <a:lnTo>
                    <a:pt x="7" y="18"/>
                  </a:lnTo>
                  <a:lnTo>
                    <a:pt x="1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 name="Freeform 158">
              <a:extLst>
                <a:ext uri="{FF2B5EF4-FFF2-40B4-BE49-F238E27FC236}">
                  <a16:creationId xmlns:a16="http://schemas.microsoft.com/office/drawing/2014/main" id="{92916F3A-E587-AD05-B5B9-2DDBCCB53147}"/>
                </a:ext>
                <a:ext uri="{C183D7F6-B498-43B3-948B-1728B52AA6E4}">
                  <adec:decorative xmlns:adec="http://schemas.microsoft.com/office/drawing/2017/decorative" val="1"/>
                </a:ext>
              </a:extLst>
            </p:cNvPr>
            <p:cNvSpPr>
              <a:spLocks/>
            </p:cNvSpPr>
            <p:nvPr/>
          </p:nvSpPr>
          <p:spPr bwMode="auto">
            <a:xfrm>
              <a:off x="9846275" y="3393649"/>
              <a:ext cx="311424" cy="261945"/>
            </a:xfrm>
            <a:custGeom>
              <a:avLst/>
              <a:gdLst>
                <a:gd name="T0" fmla="*/ 14 w 107"/>
                <a:gd name="T1" fmla="*/ 7 h 90"/>
                <a:gd name="T2" fmla="*/ 17 w 107"/>
                <a:gd name="T3" fmla="*/ 7 h 90"/>
                <a:gd name="T4" fmla="*/ 21 w 107"/>
                <a:gd name="T5" fmla="*/ 7 h 90"/>
                <a:gd name="T6" fmla="*/ 21 w 107"/>
                <a:gd name="T7" fmla="*/ 4 h 90"/>
                <a:gd name="T8" fmla="*/ 21 w 107"/>
                <a:gd name="T9" fmla="*/ 0 h 90"/>
                <a:gd name="T10" fmla="*/ 28 w 107"/>
                <a:gd name="T11" fmla="*/ 4 h 90"/>
                <a:gd name="T12" fmla="*/ 38 w 107"/>
                <a:gd name="T13" fmla="*/ 7 h 90"/>
                <a:gd name="T14" fmla="*/ 35 w 107"/>
                <a:gd name="T15" fmla="*/ 11 h 90"/>
                <a:gd name="T16" fmla="*/ 38 w 107"/>
                <a:gd name="T17" fmla="*/ 32 h 90"/>
                <a:gd name="T18" fmla="*/ 31 w 107"/>
                <a:gd name="T19" fmla="*/ 32 h 90"/>
                <a:gd name="T20" fmla="*/ 28 w 107"/>
                <a:gd name="T21" fmla="*/ 42 h 90"/>
                <a:gd name="T22" fmla="*/ 38 w 107"/>
                <a:gd name="T23" fmla="*/ 52 h 90"/>
                <a:gd name="T24" fmla="*/ 52 w 107"/>
                <a:gd name="T25" fmla="*/ 63 h 90"/>
                <a:gd name="T26" fmla="*/ 55 w 107"/>
                <a:gd name="T27" fmla="*/ 59 h 90"/>
                <a:gd name="T28" fmla="*/ 48 w 107"/>
                <a:gd name="T29" fmla="*/ 52 h 90"/>
                <a:gd name="T30" fmla="*/ 55 w 107"/>
                <a:gd name="T31" fmla="*/ 49 h 90"/>
                <a:gd name="T32" fmla="*/ 66 w 107"/>
                <a:gd name="T33" fmla="*/ 59 h 90"/>
                <a:gd name="T34" fmla="*/ 73 w 107"/>
                <a:gd name="T35" fmla="*/ 66 h 90"/>
                <a:gd name="T36" fmla="*/ 87 w 107"/>
                <a:gd name="T37" fmla="*/ 70 h 90"/>
                <a:gd name="T38" fmla="*/ 87 w 107"/>
                <a:gd name="T39" fmla="*/ 66 h 90"/>
                <a:gd name="T40" fmla="*/ 69 w 107"/>
                <a:gd name="T41" fmla="*/ 52 h 90"/>
                <a:gd name="T42" fmla="*/ 76 w 107"/>
                <a:gd name="T43" fmla="*/ 45 h 90"/>
                <a:gd name="T44" fmla="*/ 94 w 107"/>
                <a:gd name="T45" fmla="*/ 59 h 90"/>
                <a:gd name="T46" fmla="*/ 101 w 107"/>
                <a:gd name="T47" fmla="*/ 73 h 90"/>
                <a:gd name="T48" fmla="*/ 107 w 107"/>
                <a:gd name="T49" fmla="*/ 84 h 90"/>
                <a:gd name="T50" fmla="*/ 94 w 107"/>
                <a:gd name="T51" fmla="*/ 90 h 90"/>
                <a:gd name="T52" fmla="*/ 69 w 107"/>
                <a:gd name="T53" fmla="*/ 70 h 90"/>
                <a:gd name="T54" fmla="*/ 66 w 107"/>
                <a:gd name="T55" fmla="*/ 77 h 90"/>
                <a:gd name="T56" fmla="*/ 59 w 107"/>
                <a:gd name="T57" fmla="*/ 70 h 90"/>
                <a:gd name="T58" fmla="*/ 55 w 107"/>
                <a:gd name="T59" fmla="*/ 73 h 90"/>
                <a:gd name="T60" fmla="*/ 52 w 107"/>
                <a:gd name="T61" fmla="*/ 80 h 90"/>
                <a:gd name="T62" fmla="*/ 41 w 107"/>
                <a:gd name="T63" fmla="*/ 63 h 90"/>
                <a:gd name="T64" fmla="*/ 31 w 107"/>
                <a:gd name="T65" fmla="*/ 56 h 90"/>
                <a:gd name="T66" fmla="*/ 0 w 107"/>
                <a:gd name="T67" fmla="*/ 32 h 90"/>
                <a:gd name="T68" fmla="*/ 14 w 107"/>
                <a:gd name="T6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0">
                  <a:moveTo>
                    <a:pt x="14" y="7"/>
                  </a:moveTo>
                  <a:lnTo>
                    <a:pt x="17" y="7"/>
                  </a:lnTo>
                  <a:lnTo>
                    <a:pt x="21" y="7"/>
                  </a:lnTo>
                  <a:lnTo>
                    <a:pt x="21" y="4"/>
                  </a:lnTo>
                  <a:lnTo>
                    <a:pt x="21" y="0"/>
                  </a:lnTo>
                  <a:lnTo>
                    <a:pt x="28" y="4"/>
                  </a:lnTo>
                  <a:lnTo>
                    <a:pt x="38" y="7"/>
                  </a:lnTo>
                  <a:lnTo>
                    <a:pt x="35" y="11"/>
                  </a:lnTo>
                  <a:lnTo>
                    <a:pt x="38" y="32"/>
                  </a:lnTo>
                  <a:lnTo>
                    <a:pt x="31" y="32"/>
                  </a:lnTo>
                  <a:lnTo>
                    <a:pt x="28" y="42"/>
                  </a:lnTo>
                  <a:lnTo>
                    <a:pt x="38" y="52"/>
                  </a:lnTo>
                  <a:lnTo>
                    <a:pt x="52" y="63"/>
                  </a:lnTo>
                  <a:lnTo>
                    <a:pt x="55" y="59"/>
                  </a:lnTo>
                  <a:lnTo>
                    <a:pt x="48" y="52"/>
                  </a:lnTo>
                  <a:lnTo>
                    <a:pt x="55" y="49"/>
                  </a:lnTo>
                  <a:lnTo>
                    <a:pt x="66" y="59"/>
                  </a:lnTo>
                  <a:lnTo>
                    <a:pt x="73" y="66"/>
                  </a:lnTo>
                  <a:lnTo>
                    <a:pt x="87" y="70"/>
                  </a:lnTo>
                  <a:lnTo>
                    <a:pt x="87" y="66"/>
                  </a:lnTo>
                  <a:lnTo>
                    <a:pt x="69" y="52"/>
                  </a:lnTo>
                  <a:lnTo>
                    <a:pt x="76" y="45"/>
                  </a:lnTo>
                  <a:lnTo>
                    <a:pt x="94" y="59"/>
                  </a:lnTo>
                  <a:lnTo>
                    <a:pt x="101" y="73"/>
                  </a:lnTo>
                  <a:lnTo>
                    <a:pt x="107" y="84"/>
                  </a:lnTo>
                  <a:lnTo>
                    <a:pt x="94" y="90"/>
                  </a:lnTo>
                  <a:lnTo>
                    <a:pt x="69" y="70"/>
                  </a:lnTo>
                  <a:lnTo>
                    <a:pt x="66" y="77"/>
                  </a:lnTo>
                  <a:lnTo>
                    <a:pt x="59" y="70"/>
                  </a:lnTo>
                  <a:lnTo>
                    <a:pt x="55" y="73"/>
                  </a:lnTo>
                  <a:lnTo>
                    <a:pt x="52" y="80"/>
                  </a:lnTo>
                  <a:lnTo>
                    <a:pt x="41" y="63"/>
                  </a:lnTo>
                  <a:lnTo>
                    <a:pt x="31" y="56"/>
                  </a:lnTo>
                  <a:lnTo>
                    <a:pt x="0" y="32"/>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 name="Freeform 252">
              <a:extLst>
                <a:ext uri="{FF2B5EF4-FFF2-40B4-BE49-F238E27FC236}">
                  <a16:creationId xmlns:a16="http://schemas.microsoft.com/office/drawing/2014/main" id="{3E61EF80-E105-BEFB-53DF-B55E1677E152}"/>
                </a:ext>
                <a:ext uri="{C183D7F6-B498-43B3-948B-1728B52AA6E4}">
                  <adec:decorative xmlns:adec="http://schemas.microsoft.com/office/drawing/2017/decorative" val="1"/>
                </a:ext>
              </a:extLst>
            </p:cNvPr>
            <p:cNvSpPr>
              <a:spLocks/>
            </p:cNvSpPr>
            <p:nvPr/>
          </p:nvSpPr>
          <p:spPr bwMode="auto">
            <a:xfrm>
              <a:off x="9139026" y="4493816"/>
              <a:ext cx="209556" cy="183362"/>
            </a:xfrm>
            <a:custGeom>
              <a:avLst/>
              <a:gdLst>
                <a:gd name="T0" fmla="*/ 66 w 72"/>
                <a:gd name="T1" fmla="*/ 4 h 63"/>
                <a:gd name="T2" fmla="*/ 72 w 72"/>
                <a:gd name="T3" fmla="*/ 21 h 63"/>
                <a:gd name="T4" fmla="*/ 66 w 72"/>
                <a:gd name="T5" fmla="*/ 25 h 63"/>
                <a:gd name="T6" fmla="*/ 69 w 72"/>
                <a:gd name="T7" fmla="*/ 32 h 63"/>
                <a:gd name="T8" fmla="*/ 55 w 72"/>
                <a:gd name="T9" fmla="*/ 42 h 63"/>
                <a:gd name="T10" fmla="*/ 45 w 72"/>
                <a:gd name="T11" fmla="*/ 63 h 63"/>
                <a:gd name="T12" fmla="*/ 34 w 72"/>
                <a:gd name="T13" fmla="*/ 56 h 63"/>
                <a:gd name="T14" fmla="*/ 20 w 72"/>
                <a:gd name="T15" fmla="*/ 59 h 63"/>
                <a:gd name="T16" fmla="*/ 24 w 72"/>
                <a:gd name="T17" fmla="*/ 46 h 63"/>
                <a:gd name="T18" fmla="*/ 3 w 72"/>
                <a:gd name="T19" fmla="*/ 39 h 63"/>
                <a:gd name="T20" fmla="*/ 6 w 72"/>
                <a:gd name="T21" fmla="*/ 28 h 63"/>
                <a:gd name="T22" fmla="*/ 0 w 72"/>
                <a:gd name="T23" fmla="*/ 7 h 63"/>
                <a:gd name="T24" fmla="*/ 10 w 72"/>
                <a:gd name="T25" fmla="*/ 0 h 63"/>
                <a:gd name="T26" fmla="*/ 27 w 72"/>
                <a:gd name="T27" fmla="*/ 11 h 63"/>
                <a:gd name="T28" fmla="*/ 52 w 72"/>
                <a:gd name="T29" fmla="*/ 11 h 63"/>
                <a:gd name="T30" fmla="*/ 66 w 72"/>
                <a:gd name="T3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3">
                  <a:moveTo>
                    <a:pt x="66" y="4"/>
                  </a:moveTo>
                  <a:lnTo>
                    <a:pt x="72" y="21"/>
                  </a:lnTo>
                  <a:lnTo>
                    <a:pt x="66" y="25"/>
                  </a:lnTo>
                  <a:lnTo>
                    <a:pt x="69" y="32"/>
                  </a:lnTo>
                  <a:lnTo>
                    <a:pt x="55" y="42"/>
                  </a:lnTo>
                  <a:lnTo>
                    <a:pt x="45" y="63"/>
                  </a:lnTo>
                  <a:lnTo>
                    <a:pt x="34" y="56"/>
                  </a:lnTo>
                  <a:lnTo>
                    <a:pt x="20" y="59"/>
                  </a:lnTo>
                  <a:lnTo>
                    <a:pt x="24" y="46"/>
                  </a:lnTo>
                  <a:lnTo>
                    <a:pt x="3" y="39"/>
                  </a:lnTo>
                  <a:lnTo>
                    <a:pt x="6" y="28"/>
                  </a:lnTo>
                  <a:lnTo>
                    <a:pt x="0" y="7"/>
                  </a:lnTo>
                  <a:lnTo>
                    <a:pt x="10" y="0"/>
                  </a:lnTo>
                  <a:lnTo>
                    <a:pt x="27" y="11"/>
                  </a:lnTo>
                  <a:lnTo>
                    <a:pt x="52" y="11"/>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 name="Freeform 150">
              <a:extLst>
                <a:ext uri="{FF2B5EF4-FFF2-40B4-BE49-F238E27FC236}">
                  <a16:creationId xmlns:a16="http://schemas.microsoft.com/office/drawing/2014/main" id="{DDDDF1CE-122C-4D85-4500-2C3D099B2E23}"/>
                </a:ext>
                <a:ext uri="{C183D7F6-B498-43B3-948B-1728B52AA6E4}">
                  <adec:decorative xmlns:adec="http://schemas.microsoft.com/office/drawing/2017/decorative" val="1"/>
                </a:ext>
              </a:extLst>
            </p:cNvPr>
            <p:cNvSpPr>
              <a:spLocks/>
            </p:cNvSpPr>
            <p:nvPr/>
          </p:nvSpPr>
          <p:spPr bwMode="auto">
            <a:xfrm>
              <a:off x="9683288" y="3888433"/>
              <a:ext cx="212467" cy="183362"/>
            </a:xfrm>
            <a:custGeom>
              <a:avLst/>
              <a:gdLst>
                <a:gd name="T0" fmla="*/ 0 w 73"/>
                <a:gd name="T1" fmla="*/ 31 h 63"/>
                <a:gd name="T2" fmla="*/ 7 w 73"/>
                <a:gd name="T3" fmla="*/ 21 h 63"/>
                <a:gd name="T4" fmla="*/ 21 w 73"/>
                <a:gd name="T5" fmla="*/ 21 h 63"/>
                <a:gd name="T6" fmla="*/ 28 w 73"/>
                <a:gd name="T7" fmla="*/ 21 h 63"/>
                <a:gd name="T8" fmla="*/ 42 w 73"/>
                <a:gd name="T9" fmla="*/ 0 h 63"/>
                <a:gd name="T10" fmla="*/ 45 w 73"/>
                <a:gd name="T11" fmla="*/ 4 h 63"/>
                <a:gd name="T12" fmla="*/ 73 w 73"/>
                <a:gd name="T13" fmla="*/ 31 h 63"/>
                <a:gd name="T14" fmla="*/ 63 w 73"/>
                <a:gd name="T15" fmla="*/ 31 h 63"/>
                <a:gd name="T16" fmla="*/ 56 w 73"/>
                <a:gd name="T17" fmla="*/ 49 h 63"/>
                <a:gd name="T18" fmla="*/ 49 w 73"/>
                <a:gd name="T19" fmla="*/ 63 h 63"/>
                <a:gd name="T20" fmla="*/ 31 w 73"/>
                <a:gd name="T21" fmla="*/ 56 h 63"/>
                <a:gd name="T22" fmla="*/ 21 w 73"/>
                <a:gd name="T23" fmla="*/ 42 h 63"/>
                <a:gd name="T24" fmla="*/ 0 w 7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3">
                  <a:moveTo>
                    <a:pt x="0" y="31"/>
                  </a:moveTo>
                  <a:lnTo>
                    <a:pt x="7" y="21"/>
                  </a:lnTo>
                  <a:lnTo>
                    <a:pt x="21" y="21"/>
                  </a:lnTo>
                  <a:lnTo>
                    <a:pt x="28" y="21"/>
                  </a:lnTo>
                  <a:lnTo>
                    <a:pt x="42" y="0"/>
                  </a:lnTo>
                  <a:lnTo>
                    <a:pt x="45" y="4"/>
                  </a:lnTo>
                  <a:lnTo>
                    <a:pt x="73" y="31"/>
                  </a:lnTo>
                  <a:lnTo>
                    <a:pt x="63" y="31"/>
                  </a:lnTo>
                  <a:lnTo>
                    <a:pt x="56" y="49"/>
                  </a:lnTo>
                  <a:lnTo>
                    <a:pt x="49" y="63"/>
                  </a:lnTo>
                  <a:lnTo>
                    <a:pt x="31" y="56"/>
                  </a:lnTo>
                  <a:lnTo>
                    <a:pt x="21" y="42"/>
                  </a:lnTo>
                  <a:lnTo>
                    <a:pt x="0" y="3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 name="Freeform 197">
              <a:extLst>
                <a:ext uri="{FF2B5EF4-FFF2-40B4-BE49-F238E27FC236}">
                  <a16:creationId xmlns:a16="http://schemas.microsoft.com/office/drawing/2014/main" id="{A3D9DA55-33AF-3FA4-5FE8-84DACF749F98}"/>
                </a:ext>
                <a:ext uri="{C183D7F6-B498-43B3-948B-1728B52AA6E4}">
                  <adec:decorative xmlns:adec="http://schemas.microsoft.com/office/drawing/2017/decorative" val="1"/>
                </a:ext>
              </a:extLst>
            </p:cNvPr>
            <p:cNvSpPr>
              <a:spLocks/>
            </p:cNvSpPr>
            <p:nvPr/>
          </p:nvSpPr>
          <p:spPr bwMode="auto">
            <a:xfrm>
              <a:off x="9409702" y="4223139"/>
              <a:ext cx="133883" cy="160078"/>
            </a:xfrm>
            <a:custGeom>
              <a:avLst/>
              <a:gdLst>
                <a:gd name="T0" fmla="*/ 32 w 46"/>
                <a:gd name="T1" fmla="*/ 3 h 55"/>
                <a:gd name="T2" fmla="*/ 39 w 46"/>
                <a:gd name="T3" fmla="*/ 10 h 55"/>
                <a:gd name="T4" fmla="*/ 39 w 46"/>
                <a:gd name="T5" fmla="*/ 28 h 55"/>
                <a:gd name="T6" fmla="*/ 46 w 46"/>
                <a:gd name="T7" fmla="*/ 41 h 55"/>
                <a:gd name="T8" fmla="*/ 32 w 46"/>
                <a:gd name="T9" fmla="*/ 55 h 55"/>
                <a:gd name="T10" fmla="*/ 18 w 46"/>
                <a:gd name="T11" fmla="*/ 52 h 55"/>
                <a:gd name="T12" fmla="*/ 0 w 46"/>
                <a:gd name="T13" fmla="*/ 28 h 55"/>
                <a:gd name="T14" fmla="*/ 0 w 46"/>
                <a:gd name="T15" fmla="*/ 7 h 55"/>
                <a:gd name="T16" fmla="*/ 21 w 46"/>
                <a:gd name="T17" fmla="*/ 0 h 55"/>
                <a:gd name="T18" fmla="*/ 28 w 46"/>
                <a:gd name="T19" fmla="*/ 7 h 55"/>
                <a:gd name="T20" fmla="*/ 32 w 46"/>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5">
                  <a:moveTo>
                    <a:pt x="32" y="3"/>
                  </a:moveTo>
                  <a:lnTo>
                    <a:pt x="39" y="10"/>
                  </a:lnTo>
                  <a:lnTo>
                    <a:pt x="39" y="28"/>
                  </a:lnTo>
                  <a:lnTo>
                    <a:pt x="46" y="41"/>
                  </a:lnTo>
                  <a:lnTo>
                    <a:pt x="32" y="55"/>
                  </a:lnTo>
                  <a:lnTo>
                    <a:pt x="18" y="52"/>
                  </a:lnTo>
                  <a:lnTo>
                    <a:pt x="0" y="28"/>
                  </a:lnTo>
                  <a:lnTo>
                    <a:pt x="0" y="7"/>
                  </a:lnTo>
                  <a:lnTo>
                    <a:pt x="21" y="0"/>
                  </a:lnTo>
                  <a:lnTo>
                    <a:pt x="28" y="7"/>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4" name="Freeform 314">
              <a:extLst>
                <a:ext uri="{FF2B5EF4-FFF2-40B4-BE49-F238E27FC236}">
                  <a16:creationId xmlns:a16="http://schemas.microsoft.com/office/drawing/2014/main" id="{4EA07789-E4C6-613E-F36B-B00F669F7B2B}"/>
                </a:ext>
                <a:ext uri="{C183D7F6-B498-43B3-948B-1728B52AA6E4}">
                  <adec:decorative xmlns:adec="http://schemas.microsoft.com/office/drawing/2017/decorative" val="1"/>
                </a:ext>
              </a:extLst>
            </p:cNvPr>
            <p:cNvSpPr>
              <a:spLocks/>
            </p:cNvSpPr>
            <p:nvPr/>
          </p:nvSpPr>
          <p:spPr bwMode="auto">
            <a:xfrm>
              <a:off x="9045891" y="6050931"/>
              <a:ext cx="293961" cy="291050"/>
            </a:xfrm>
            <a:custGeom>
              <a:avLst/>
              <a:gdLst>
                <a:gd name="T0" fmla="*/ 49 w 101"/>
                <a:gd name="T1" fmla="*/ 0 h 100"/>
                <a:gd name="T2" fmla="*/ 63 w 101"/>
                <a:gd name="T3" fmla="*/ 7 h 100"/>
                <a:gd name="T4" fmla="*/ 73 w 101"/>
                <a:gd name="T5" fmla="*/ 3 h 100"/>
                <a:gd name="T6" fmla="*/ 73 w 101"/>
                <a:gd name="T7" fmla="*/ 14 h 100"/>
                <a:gd name="T8" fmla="*/ 80 w 101"/>
                <a:gd name="T9" fmla="*/ 17 h 100"/>
                <a:gd name="T10" fmla="*/ 84 w 101"/>
                <a:gd name="T11" fmla="*/ 24 h 100"/>
                <a:gd name="T12" fmla="*/ 94 w 101"/>
                <a:gd name="T13" fmla="*/ 20 h 100"/>
                <a:gd name="T14" fmla="*/ 94 w 101"/>
                <a:gd name="T15" fmla="*/ 31 h 100"/>
                <a:gd name="T16" fmla="*/ 101 w 101"/>
                <a:gd name="T17" fmla="*/ 34 h 100"/>
                <a:gd name="T18" fmla="*/ 101 w 101"/>
                <a:gd name="T19" fmla="*/ 45 h 100"/>
                <a:gd name="T20" fmla="*/ 98 w 101"/>
                <a:gd name="T21" fmla="*/ 48 h 100"/>
                <a:gd name="T22" fmla="*/ 94 w 101"/>
                <a:gd name="T23" fmla="*/ 59 h 100"/>
                <a:gd name="T24" fmla="*/ 84 w 101"/>
                <a:gd name="T25" fmla="*/ 66 h 100"/>
                <a:gd name="T26" fmla="*/ 84 w 101"/>
                <a:gd name="T27" fmla="*/ 86 h 100"/>
                <a:gd name="T28" fmla="*/ 73 w 101"/>
                <a:gd name="T29" fmla="*/ 83 h 100"/>
                <a:gd name="T30" fmla="*/ 56 w 101"/>
                <a:gd name="T31" fmla="*/ 93 h 100"/>
                <a:gd name="T32" fmla="*/ 49 w 101"/>
                <a:gd name="T33" fmla="*/ 86 h 100"/>
                <a:gd name="T34" fmla="*/ 35 w 101"/>
                <a:gd name="T35" fmla="*/ 100 h 100"/>
                <a:gd name="T36" fmla="*/ 25 w 101"/>
                <a:gd name="T37" fmla="*/ 100 h 100"/>
                <a:gd name="T38" fmla="*/ 18 w 101"/>
                <a:gd name="T39" fmla="*/ 100 h 100"/>
                <a:gd name="T40" fmla="*/ 18 w 101"/>
                <a:gd name="T41" fmla="*/ 97 h 100"/>
                <a:gd name="T42" fmla="*/ 14 w 101"/>
                <a:gd name="T43" fmla="*/ 97 h 100"/>
                <a:gd name="T44" fmla="*/ 11 w 101"/>
                <a:gd name="T45" fmla="*/ 93 h 100"/>
                <a:gd name="T46" fmla="*/ 4 w 101"/>
                <a:gd name="T47" fmla="*/ 90 h 100"/>
                <a:gd name="T48" fmla="*/ 4 w 101"/>
                <a:gd name="T49" fmla="*/ 83 h 100"/>
                <a:gd name="T50" fmla="*/ 4 w 101"/>
                <a:gd name="T51" fmla="*/ 79 h 100"/>
                <a:gd name="T52" fmla="*/ 4 w 101"/>
                <a:gd name="T53" fmla="*/ 76 h 100"/>
                <a:gd name="T54" fmla="*/ 14 w 101"/>
                <a:gd name="T55" fmla="*/ 66 h 100"/>
                <a:gd name="T56" fmla="*/ 18 w 101"/>
                <a:gd name="T57" fmla="*/ 59 h 100"/>
                <a:gd name="T58" fmla="*/ 21 w 101"/>
                <a:gd name="T59" fmla="*/ 59 h 100"/>
                <a:gd name="T60" fmla="*/ 25 w 101"/>
                <a:gd name="T61" fmla="*/ 52 h 100"/>
                <a:gd name="T62" fmla="*/ 21 w 101"/>
                <a:gd name="T63" fmla="*/ 48 h 100"/>
                <a:gd name="T64" fmla="*/ 21 w 101"/>
                <a:gd name="T65" fmla="*/ 45 h 100"/>
                <a:gd name="T66" fmla="*/ 11 w 101"/>
                <a:gd name="T67" fmla="*/ 52 h 100"/>
                <a:gd name="T68" fmla="*/ 4 w 101"/>
                <a:gd name="T69" fmla="*/ 59 h 100"/>
                <a:gd name="T70" fmla="*/ 0 w 101"/>
                <a:gd name="T71" fmla="*/ 41 h 100"/>
                <a:gd name="T72" fmla="*/ 7 w 101"/>
                <a:gd name="T73" fmla="*/ 24 h 100"/>
                <a:gd name="T74" fmla="*/ 4 w 101"/>
                <a:gd name="T75" fmla="*/ 14 h 100"/>
                <a:gd name="T76" fmla="*/ 32 w 101"/>
                <a:gd name="T77" fmla="*/ 3 h 100"/>
                <a:gd name="T78" fmla="*/ 45 w 101"/>
                <a:gd name="T79" fmla="*/ 0 h 100"/>
                <a:gd name="T80" fmla="*/ 49 w 101"/>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0">
                  <a:moveTo>
                    <a:pt x="49" y="0"/>
                  </a:moveTo>
                  <a:lnTo>
                    <a:pt x="63" y="7"/>
                  </a:lnTo>
                  <a:lnTo>
                    <a:pt x="73" y="3"/>
                  </a:lnTo>
                  <a:lnTo>
                    <a:pt x="73" y="14"/>
                  </a:lnTo>
                  <a:lnTo>
                    <a:pt x="80" y="17"/>
                  </a:lnTo>
                  <a:lnTo>
                    <a:pt x="84" y="24"/>
                  </a:lnTo>
                  <a:lnTo>
                    <a:pt x="94" y="20"/>
                  </a:lnTo>
                  <a:lnTo>
                    <a:pt x="94" y="31"/>
                  </a:lnTo>
                  <a:lnTo>
                    <a:pt x="101" y="34"/>
                  </a:lnTo>
                  <a:lnTo>
                    <a:pt x="101" y="45"/>
                  </a:lnTo>
                  <a:lnTo>
                    <a:pt x="98" y="48"/>
                  </a:lnTo>
                  <a:lnTo>
                    <a:pt x="94" y="59"/>
                  </a:lnTo>
                  <a:lnTo>
                    <a:pt x="84" y="66"/>
                  </a:lnTo>
                  <a:lnTo>
                    <a:pt x="84" y="86"/>
                  </a:lnTo>
                  <a:lnTo>
                    <a:pt x="73" y="83"/>
                  </a:lnTo>
                  <a:lnTo>
                    <a:pt x="56" y="93"/>
                  </a:lnTo>
                  <a:lnTo>
                    <a:pt x="49" y="86"/>
                  </a:lnTo>
                  <a:lnTo>
                    <a:pt x="35" y="100"/>
                  </a:lnTo>
                  <a:lnTo>
                    <a:pt x="25" y="100"/>
                  </a:lnTo>
                  <a:lnTo>
                    <a:pt x="18" y="100"/>
                  </a:lnTo>
                  <a:lnTo>
                    <a:pt x="18" y="97"/>
                  </a:lnTo>
                  <a:lnTo>
                    <a:pt x="14" y="97"/>
                  </a:lnTo>
                  <a:lnTo>
                    <a:pt x="11" y="93"/>
                  </a:lnTo>
                  <a:lnTo>
                    <a:pt x="4" y="90"/>
                  </a:lnTo>
                  <a:lnTo>
                    <a:pt x="4" y="83"/>
                  </a:lnTo>
                  <a:lnTo>
                    <a:pt x="4" y="79"/>
                  </a:lnTo>
                  <a:lnTo>
                    <a:pt x="4" y="76"/>
                  </a:lnTo>
                  <a:lnTo>
                    <a:pt x="14" y="66"/>
                  </a:lnTo>
                  <a:lnTo>
                    <a:pt x="18" y="59"/>
                  </a:lnTo>
                  <a:lnTo>
                    <a:pt x="21" y="59"/>
                  </a:lnTo>
                  <a:lnTo>
                    <a:pt x="25" y="52"/>
                  </a:lnTo>
                  <a:lnTo>
                    <a:pt x="21" y="48"/>
                  </a:lnTo>
                  <a:lnTo>
                    <a:pt x="21" y="45"/>
                  </a:lnTo>
                  <a:lnTo>
                    <a:pt x="11" y="52"/>
                  </a:lnTo>
                  <a:lnTo>
                    <a:pt x="4" y="59"/>
                  </a:lnTo>
                  <a:lnTo>
                    <a:pt x="0" y="41"/>
                  </a:lnTo>
                  <a:lnTo>
                    <a:pt x="7" y="24"/>
                  </a:lnTo>
                  <a:lnTo>
                    <a:pt x="4" y="14"/>
                  </a:lnTo>
                  <a:lnTo>
                    <a:pt x="32" y="3"/>
                  </a:lnTo>
                  <a:lnTo>
                    <a:pt x="45" y="0"/>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 name="Freeform 21">
              <a:extLst>
                <a:ext uri="{FF2B5EF4-FFF2-40B4-BE49-F238E27FC236}">
                  <a16:creationId xmlns:a16="http://schemas.microsoft.com/office/drawing/2014/main" id="{20438623-5843-28BE-8FEE-68EF487F06D9}"/>
                </a:ext>
                <a:ext uri="{C183D7F6-B498-43B3-948B-1728B52AA6E4}">
                  <adec:decorative xmlns:adec="http://schemas.microsoft.com/office/drawing/2017/decorative" val="1"/>
                </a:ext>
              </a:extLst>
            </p:cNvPr>
            <p:cNvSpPr>
              <a:spLocks/>
            </p:cNvSpPr>
            <p:nvPr/>
          </p:nvSpPr>
          <p:spPr bwMode="auto">
            <a:xfrm>
              <a:off x="10745620" y="4930391"/>
              <a:ext cx="395828" cy="552994"/>
            </a:xfrm>
            <a:custGeom>
              <a:avLst/>
              <a:gdLst>
                <a:gd name="T0" fmla="*/ 136 w 136"/>
                <a:gd name="T1" fmla="*/ 118 h 190"/>
                <a:gd name="T2" fmla="*/ 129 w 136"/>
                <a:gd name="T3" fmla="*/ 100 h 190"/>
                <a:gd name="T4" fmla="*/ 132 w 136"/>
                <a:gd name="T5" fmla="*/ 93 h 190"/>
                <a:gd name="T6" fmla="*/ 129 w 136"/>
                <a:gd name="T7" fmla="*/ 86 h 190"/>
                <a:gd name="T8" fmla="*/ 115 w 136"/>
                <a:gd name="T9" fmla="*/ 76 h 190"/>
                <a:gd name="T10" fmla="*/ 111 w 136"/>
                <a:gd name="T11" fmla="*/ 59 h 190"/>
                <a:gd name="T12" fmla="*/ 108 w 136"/>
                <a:gd name="T13" fmla="*/ 52 h 190"/>
                <a:gd name="T14" fmla="*/ 108 w 136"/>
                <a:gd name="T15" fmla="*/ 38 h 190"/>
                <a:gd name="T16" fmla="*/ 94 w 136"/>
                <a:gd name="T17" fmla="*/ 13 h 190"/>
                <a:gd name="T18" fmla="*/ 94 w 136"/>
                <a:gd name="T19" fmla="*/ 7 h 190"/>
                <a:gd name="T20" fmla="*/ 87 w 136"/>
                <a:gd name="T21" fmla="*/ 0 h 190"/>
                <a:gd name="T22" fmla="*/ 80 w 136"/>
                <a:gd name="T23" fmla="*/ 3 h 190"/>
                <a:gd name="T24" fmla="*/ 83 w 136"/>
                <a:gd name="T25" fmla="*/ 13 h 190"/>
                <a:gd name="T26" fmla="*/ 70 w 136"/>
                <a:gd name="T27" fmla="*/ 17 h 190"/>
                <a:gd name="T28" fmla="*/ 66 w 136"/>
                <a:gd name="T29" fmla="*/ 13 h 190"/>
                <a:gd name="T30" fmla="*/ 56 w 136"/>
                <a:gd name="T31" fmla="*/ 17 h 190"/>
                <a:gd name="T32" fmla="*/ 59 w 136"/>
                <a:gd name="T33" fmla="*/ 27 h 190"/>
                <a:gd name="T34" fmla="*/ 56 w 136"/>
                <a:gd name="T35" fmla="*/ 34 h 190"/>
                <a:gd name="T36" fmla="*/ 49 w 136"/>
                <a:gd name="T37" fmla="*/ 31 h 190"/>
                <a:gd name="T38" fmla="*/ 42 w 136"/>
                <a:gd name="T39" fmla="*/ 27 h 190"/>
                <a:gd name="T40" fmla="*/ 38 w 136"/>
                <a:gd name="T41" fmla="*/ 31 h 190"/>
                <a:gd name="T42" fmla="*/ 42 w 136"/>
                <a:gd name="T43" fmla="*/ 45 h 190"/>
                <a:gd name="T44" fmla="*/ 38 w 136"/>
                <a:gd name="T45" fmla="*/ 45 h 190"/>
                <a:gd name="T46" fmla="*/ 31 w 136"/>
                <a:gd name="T47" fmla="*/ 45 h 190"/>
                <a:gd name="T48" fmla="*/ 28 w 136"/>
                <a:gd name="T49" fmla="*/ 41 h 190"/>
                <a:gd name="T50" fmla="*/ 24 w 136"/>
                <a:gd name="T51" fmla="*/ 55 h 190"/>
                <a:gd name="T52" fmla="*/ 17 w 136"/>
                <a:gd name="T53" fmla="*/ 52 h 190"/>
                <a:gd name="T54" fmla="*/ 4 w 136"/>
                <a:gd name="T55" fmla="*/ 45 h 190"/>
                <a:gd name="T56" fmla="*/ 0 w 136"/>
                <a:gd name="T57" fmla="*/ 55 h 190"/>
                <a:gd name="T58" fmla="*/ 7 w 136"/>
                <a:gd name="T59" fmla="*/ 59 h 190"/>
                <a:gd name="T60" fmla="*/ 17 w 136"/>
                <a:gd name="T61" fmla="*/ 62 h 190"/>
                <a:gd name="T62" fmla="*/ 28 w 136"/>
                <a:gd name="T63" fmla="*/ 69 h 190"/>
                <a:gd name="T64" fmla="*/ 28 w 136"/>
                <a:gd name="T65" fmla="*/ 76 h 190"/>
                <a:gd name="T66" fmla="*/ 42 w 136"/>
                <a:gd name="T67" fmla="*/ 93 h 190"/>
                <a:gd name="T68" fmla="*/ 31 w 136"/>
                <a:gd name="T69" fmla="*/ 104 h 190"/>
                <a:gd name="T70" fmla="*/ 21 w 136"/>
                <a:gd name="T71" fmla="*/ 100 h 190"/>
                <a:gd name="T72" fmla="*/ 7 w 136"/>
                <a:gd name="T73" fmla="*/ 114 h 190"/>
                <a:gd name="T74" fmla="*/ 7 w 136"/>
                <a:gd name="T75" fmla="*/ 118 h 190"/>
                <a:gd name="T76" fmla="*/ 21 w 136"/>
                <a:gd name="T77" fmla="*/ 128 h 190"/>
                <a:gd name="T78" fmla="*/ 28 w 136"/>
                <a:gd name="T79" fmla="*/ 142 h 190"/>
                <a:gd name="T80" fmla="*/ 24 w 136"/>
                <a:gd name="T81" fmla="*/ 149 h 190"/>
                <a:gd name="T82" fmla="*/ 28 w 136"/>
                <a:gd name="T83" fmla="*/ 156 h 190"/>
                <a:gd name="T84" fmla="*/ 28 w 136"/>
                <a:gd name="T85" fmla="*/ 163 h 190"/>
                <a:gd name="T86" fmla="*/ 52 w 136"/>
                <a:gd name="T87" fmla="*/ 177 h 190"/>
                <a:gd name="T88" fmla="*/ 52 w 136"/>
                <a:gd name="T89" fmla="*/ 180 h 190"/>
                <a:gd name="T90" fmla="*/ 59 w 136"/>
                <a:gd name="T91" fmla="*/ 187 h 190"/>
                <a:gd name="T92" fmla="*/ 73 w 136"/>
                <a:gd name="T93" fmla="*/ 190 h 190"/>
                <a:gd name="T94" fmla="*/ 94 w 136"/>
                <a:gd name="T95" fmla="*/ 183 h 190"/>
                <a:gd name="T96" fmla="*/ 108 w 136"/>
                <a:gd name="T97" fmla="*/ 159 h 190"/>
                <a:gd name="T98" fmla="*/ 125 w 136"/>
                <a:gd name="T99" fmla="*/ 156 h 190"/>
                <a:gd name="T100" fmla="*/ 129 w 136"/>
                <a:gd name="T101" fmla="*/ 145 h 190"/>
                <a:gd name="T102" fmla="*/ 136 w 136"/>
                <a:gd name="T103" fmla="*/ 1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90">
                  <a:moveTo>
                    <a:pt x="136" y="118"/>
                  </a:moveTo>
                  <a:lnTo>
                    <a:pt x="129" y="100"/>
                  </a:lnTo>
                  <a:lnTo>
                    <a:pt x="132" y="93"/>
                  </a:lnTo>
                  <a:lnTo>
                    <a:pt x="129" y="86"/>
                  </a:lnTo>
                  <a:lnTo>
                    <a:pt x="115" y="76"/>
                  </a:lnTo>
                  <a:lnTo>
                    <a:pt x="111" y="59"/>
                  </a:lnTo>
                  <a:lnTo>
                    <a:pt x="108" y="52"/>
                  </a:lnTo>
                  <a:lnTo>
                    <a:pt x="108" y="38"/>
                  </a:lnTo>
                  <a:lnTo>
                    <a:pt x="94" y="13"/>
                  </a:lnTo>
                  <a:lnTo>
                    <a:pt x="94" y="7"/>
                  </a:lnTo>
                  <a:lnTo>
                    <a:pt x="87" y="0"/>
                  </a:lnTo>
                  <a:lnTo>
                    <a:pt x="80" y="3"/>
                  </a:lnTo>
                  <a:lnTo>
                    <a:pt x="83" y="13"/>
                  </a:lnTo>
                  <a:lnTo>
                    <a:pt x="70" y="17"/>
                  </a:lnTo>
                  <a:lnTo>
                    <a:pt x="66" y="13"/>
                  </a:lnTo>
                  <a:lnTo>
                    <a:pt x="56" y="17"/>
                  </a:lnTo>
                  <a:lnTo>
                    <a:pt x="59" y="27"/>
                  </a:lnTo>
                  <a:lnTo>
                    <a:pt x="56" y="34"/>
                  </a:lnTo>
                  <a:lnTo>
                    <a:pt x="49" y="31"/>
                  </a:lnTo>
                  <a:lnTo>
                    <a:pt x="42" y="27"/>
                  </a:lnTo>
                  <a:lnTo>
                    <a:pt x="38" y="31"/>
                  </a:lnTo>
                  <a:lnTo>
                    <a:pt x="42" y="45"/>
                  </a:lnTo>
                  <a:lnTo>
                    <a:pt x="38" y="45"/>
                  </a:lnTo>
                  <a:lnTo>
                    <a:pt x="31" y="45"/>
                  </a:lnTo>
                  <a:lnTo>
                    <a:pt x="28" y="41"/>
                  </a:lnTo>
                  <a:lnTo>
                    <a:pt x="24" y="55"/>
                  </a:lnTo>
                  <a:lnTo>
                    <a:pt x="17" y="52"/>
                  </a:lnTo>
                  <a:lnTo>
                    <a:pt x="4" y="45"/>
                  </a:lnTo>
                  <a:lnTo>
                    <a:pt x="0" y="55"/>
                  </a:lnTo>
                  <a:lnTo>
                    <a:pt x="7" y="59"/>
                  </a:lnTo>
                  <a:lnTo>
                    <a:pt x="17" y="62"/>
                  </a:lnTo>
                  <a:lnTo>
                    <a:pt x="28" y="69"/>
                  </a:lnTo>
                  <a:lnTo>
                    <a:pt x="28" y="76"/>
                  </a:lnTo>
                  <a:lnTo>
                    <a:pt x="42" y="93"/>
                  </a:lnTo>
                  <a:lnTo>
                    <a:pt x="31" y="104"/>
                  </a:lnTo>
                  <a:lnTo>
                    <a:pt x="21" y="100"/>
                  </a:lnTo>
                  <a:lnTo>
                    <a:pt x="7" y="114"/>
                  </a:lnTo>
                  <a:lnTo>
                    <a:pt x="7" y="118"/>
                  </a:lnTo>
                  <a:lnTo>
                    <a:pt x="21" y="128"/>
                  </a:lnTo>
                  <a:lnTo>
                    <a:pt x="28" y="142"/>
                  </a:lnTo>
                  <a:lnTo>
                    <a:pt x="24" y="149"/>
                  </a:lnTo>
                  <a:lnTo>
                    <a:pt x="28" y="156"/>
                  </a:lnTo>
                  <a:lnTo>
                    <a:pt x="28" y="163"/>
                  </a:lnTo>
                  <a:lnTo>
                    <a:pt x="52" y="177"/>
                  </a:lnTo>
                  <a:lnTo>
                    <a:pt x="52" y="180"/>
                  </a:lnTo>
                  <a:lnTo>
                    <a:pt x="59" y="187"/>
                  </a:lnTo>
                  <a:lnTo>
                    <a:pt x="73" y="190"/>
                  </a:lnTo>
                  <a:lnTo>
                    <a:pt x="94" y="183"/>
                  </a:lnTo>
                  <a:lnTo>
                    <a:pt x="108" y="159"/>
                  </a:lnTo>
                  <a:lnTo>
                    <a:pt x="125" y="156"/>
                  </a:lnTo>
                  <a:lnTo>
                    <a:pt x="129" y="145"/>
                  </a:lnTo>
                  <a:lnTo>
                    <a:pt x="136" y="1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6" name="Freeform 38">
              <a:extLst>
                <a:ext uri="{FF2B5EF4-FFF2-40B4-BE49-F238E27FC236}">
                  <a16:creationId xmlns:a16="http://schemas.microsoft.com/office/drawing/2014/main" id="{F5FFF3AD-762F-8FAA-F5BC-7FD964D26D85}"/>
                </a:ext>
                <a:ext uri="{C183D7F6-B498-43B3-948B-1728B52AA6E4}">
                  <adec:decorative xmlns:adec="http://schemas.microsoft.com/office/drawing/2017/decorative" val="1"/>
                </a:ext>
              </a:extLst>
            </p:cNvPr>
            <p:cNvSpPr>
              <a:spLocks/>
            </p:cNvSpPr>
            <p:nvPr/>
          </p:nvSpPr>
          <p:spPr bwMode="auto">
            <a:xfrm>
              <a:off x="10675768" y="5221441"/>
              <a:ext cx="241572" cy="261945"/>
            </a:xfrm>
            <a:custGeom>
              <a:avLst/>
              <a:gdLst>
                <a:gd name="T0" fmla="*/ 31 w 83"/>
                <a:gd name="T1" fmla="*/ 14 h 90"/>
                <a:gd name="T2" fmla="*/ 31 w 83"/>
                <a:gd name="T3" fmla="*/ 18 h 90"/>
                <a:gd name="T4" fmla="*/ 45 w 83"/>
                <a:gd name="T5" fmla="*/ 28 h 90"/>
                <a:gd name="T6" fmla="*/ 52 w 83"/>
                <a:gd name="T7" fmla="*/ 42 h 90"/>
                <a:gd name="T8" fmla="*/ 48 w 83"/>
                <a:gd name="T9" fmla="*/ 49 h 90"/>
                <a:gd name="T10" fmla="*/ 52 w 83"/>
                <a:gd name="T11" fmla="*/ 56 h 90"/>
                <a:gd name="T12" fmla="*/ 52 w 83"/>
                <a:gd name="T13" fmla="*/ 63 h 90"/>
                <a:gd name="T14" fmla="*/ 76 w 83"/>
                <a:gd name="T15" fmla="*/ 77 h 90"/>
                <a:gd name="T16" fmla="*/ 76 w 83"/>
                <a:gd name="T17" fmla="*/ 80 h 90"/>
                <a:gd name="T18" fmla="*/ 83 w 83"/>
                <a:gd name="T19" fmla="*/ 87 h 90"/>
                <a:gd name="T20" fmla="*/ 76 w 83"/>
                <a:gd name="T21" fmla="*/ 87 h 90"/>
                <a:gd name="T22" fmla="*/ 76 w 83"/>
                <a:gd name="T23" fmla="*/ 90 h 90"/>
                <a:gd name="T24" fmla="*/ 38 w 83"/>
                <a:gd name="T25" fmla="*/ 73 h 90"/>
                <a:gd name="T26" fmla="*/ 34 w 83"/>
                <a:gd name="T27" fmla="*/ 66 h 90"/>
                <a:gd name="T28" fmla="*/ 10 w 83"/>
                <a:gd name="T29" fmla="*/ 56 h 90"/>
                <a:gd name="T30" fmla="*/ 0 w 83"/>
                <a:gd name="T31" fmla="*/ 45 h 90"/>
                <a:gd name="T32" fmla="*/ 10 w 83"/>
                <a:gd name="T33" fmla="*/ 42 h 90"/>
                <a:gd name="T34" fmla="*/ 0 w 83"/>
                <a:gd name="T35" fmla="*/ 31 h 90"/>
                <a:gd name="T36" fmla="*/ 3 w 83"/>
                <a:gd name="T37" fmla="*/ 24 h 90"/>
                <a:gd name="T38" fmla="*/ 7 w 83"/>
                <a:gd name="T39" fmla="*/ 18 h 90"/>
                <a:gd name="T40" fmla="*/ 0 w 83"/>
                <a:gd name="T41" fmla="*/ 14 h 90"/>
                <a:gd name="T42" fmla="*/ 10 w 83"/>
                <a:gd name="T43" fmla="*/ 0 h 90"/>
                <a:gd name="T44" fmla="*/ 31 w 83"/>
                <a:gd name="T4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90">
                  <a:moveTo>
                    <a:pt x="31" y="14"/>
                  </a:moveTo>
                  <a:lnTo>
                    <a:pt x="31" y="18"/>
                  </a:lnTo>
                  <a:lnTo>
                    <a:pt x="45" y="28"/>
                  </a:lnTo>
                  <a:lnTo>
                    <a:pt x="52" y="42"/>
                  </a:lnTo>
                  <a:lnTo>
                    <a:pt x="48" y="49"/>
                  </a:lnTo>
                  <a:lnTo>
                    <a:pt x="52" y="56"/>
                  </a:lnTo>
                  <a:lnTo>
                    <a:pt x="52" y="63"/>
                  </a:lnTo>
                  <a:lnTo>
                    <a:pt x="76" y="77"/>
                  </a:lnTo>
                  <a:lnTo>
                    <a:pt x="76" y="80"/>
                  </a:lnTo>
                  <a:lnTo>
                    <a:pt x="83" y="87"/>
                  </a:lnTo>
                  <a:lnTo>
                    <a:pt x="76" y="87"/>
                  </a:lnTo>
                  <a:lnTo>
                    <a:pt x="76" y="90"/>
                  </a:lnTo>
                  <a:lnTo>
                    <a:pt x="38" y="73"/>
                  </a:lnTo>
                  <a:lnTo>
                    <a:pt x="34" y="66"/>
                  </a:lnTo>
                  <a:lnTo>
                    <a:pt x="10" y="56"/>
                  </a:lnTo>
                  <a:lnTo>
                    <a:pt x="0" y="45"/>
                  </a:lnTo>
                  <a:lnTo>
                    <a:pt x="10" y="42"/>
                  </a:lnTo>
                  <a:lnTo>
                    <a:pt x="0" y="31"/>
                  </a:lnTo>
                  <a:lnTo>
                    <a:pt x="3" y="24"/>
                  </a:lnTo>
                  <a:lnTo>
                    <a:pt x="7" y="18"/>
                  </a:lnTo>
                  <a:lnTo>
                    <a:pt x="0" y="14"/>
                  </a:lnTo>
                  <a:lnTo>
                    <a:pt x="10" y="0"/>
                  </a:lnTo>
                  <a:lnTo>
                    <a:pt x="3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 name="Rectangle 96">
              <a:extLst>
                <a:ext uri="{FF2B5EF4-FFF2-40B4-BE49-F238E27FC236}">
                  <a16:creationId xmlns:a16="http://schemas.microsoft.com/office/drawing/2014/main" id="{580AD449-48C8-E0CD-DAC5-427768B1BBD3}"/>
                </a:ext>
                <a:ext uri="{C183D7F6-B498-43B3-948B-1728B52AA6E4}">
                  <adec:decorative xmlns:adec="http://schemas.microsoft.com/office/drawing/2017/decorative" val="1"/>
                </a:ext>
              </a:extLst>
            </p:cNvPr>
            <p:cNvSpPr>
              <a:spLocks noChangeArrowheads="1"/>
            </p:cNvSpPr>
            <p:nvPr/>
          </p:nvSpPr>
          <p:spPr bwMode="auto">
            <a:xfrm>
              <a:off x="9922610" y="6392972"/>
              <a:ext cx="18475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a:ln>
                    <a:noFill/>
                  </a:ln>
                  <a:solidFill>
                    <a:schemeClr val="tx1">
                      <a:lumMod val="95000"/>
                      <a:lumOff val="5000"/>
                    </a:schemeClr>
                  </a:solidFill>
                  <a:effectLst/>
                  <a:latin typeface="Verdana" pitchFamily="34" charset="0"/>
                  <a:cs typeface="Arial" pitchFamily="34" charset="0"/>
                </a:rPr>
                <a:t>Aluejaot © MML, 2017</a:t>
              </a:r>
              <a:endParaRPr kumimoji="0" lang="fi-FI" sz="2400" b="0" i="0" u="none" strike="noStrike" cap="none" normalizeH="0" baseline="0">
                <a:ln>
                  <a:noFill/>
                </a:ln>
                <a:solidFill>
                  <a:schemeClr val="tx1">
                    <a:lumMod val="95000"/>
                    <a:lumOff val="5000"/>
                  </a:schemeClr>
                </a:solidFill>
                <a:effectLst/>
                <a:latin typeface="Arial" pitchFamily="34" charset="0"/>
                <a:cs typeface="Arial" pitchFamily="34" charset="0"/>
              </a:endParaRPr>
            </a:p>
          </p:txBody>
        </p:sp>
        <p:sp>
          <p:nvSpPr>
            <p:cNvPr id="28" name="Freeform 6">
              <a:extLst>
                <a:ext uri="{FF2B5EF4-FFF2-40B4-BE49-F238E27FC236}">
                  <a16:creationId xmlns:a16="http://schemas.microsoft.com/office/drawing/2014/main" id="{D5E58D98-75D7-5C06-E7F9-A26B3BB3C27B}"/>
                </a:ext>
                <a:ext uri="{C183D7F6-B498-43B3-948B-1728B52AA6E4}">
                  <adec:decorative xmlns:adec="http://schemas.microsoft.com/office/drawing/2017/decorative" val="1"/>
                </a:ext>
              </a:extLst>
            </p:cNvPr>
            <p:cNvSpPr>
              <a:spLocks/>
            </p:cNvSpPr>
            <p:nvPr/>
          </p:nvSpPr>
          <p:spPr bwMode="auto">
            <a:xfrm>
              <a:off x="11100700" y="4514189"/>
              <a:ext cx="424932" cy="474412"/>
            </a:xfrm>
            <a:custGeom>
              <a:avLst/>
              <a:gdLst>
                <a:gd name="T0" fmla="*/ 111 w 146"/>
                <a:gd name="T1" fmla="*/ 87 h 163"/>
                <a:gd name="T2" fmla="*/ 107 w 146"/>
                <a:gd name="T3" fmla="*/ 94 h 163"/>
                <a:gd name="T4" fmla="*/ 118 w 146"/>
                <a:gd name="T5" fmla="*/ 101 h 163"/>
                <a:gd name="T6" fmla="*/ 121 w 146"/>
                <a:gd name="T7" fmla="*/ 101 h 163"/>
                <a:gd name="T8" fmla="*/ 128 w 146"/>
                <a:gd name="T9" fmla="*/ 115 h 163"/>
                <a:gd name="T10" fmla="*/ 135 w 146"/>
                <a:gd name="T11" fmla="*/ 115 h 163"/>
                <a:gd name="T12" fmla="*/ 142 w 146"/>
                <a:gd name="T13" fmla="*/ 122 h 163"/>
                <a:gd name="T14" fmla="*/ 135 w 146"/>
                <a:gd name="T15" fmla="*/ 125 h 163"/>
                <a:gd name="T16" fmla="*/ 135 w 146"/>
                <a:gd name="T17" fmla="*/ 132 h 163"/>
                <a:gd name="T18" fmla="*/ 146 w 146"/>
                <a:gd name="T19" fmla="*/ 132 h 163"/>
                <a:gd name="T20" fmla="*/ 139 w 146"/>
                <a:gd name="T21" fmla="*/ 150 h 163"/>
                <a:gd name="T22" fmla="*/ 135 w 146"/>
                <a:gd name="T23" fmla="*/ 153 h 163"/>
                <a:gd name="T24" fmla="*/ 132 w 146"/>
                <a:gd name="T25" fmla="*/ 156 h 163"/>
                <a:gd name="T26" fmla="*/ 128 w 146"/>
                <a:gd name="T27" fmla="*/ 160 h 163"/>
                <a:gd name="T28" fmla="*/ 121 w 146"/>
                <a:gd name="T29" fmla="*/ 163 h 163"/>
                <a:gd name="T30" fmla="*/ 114 w 146"/>
                <a:gd name="T31" fmla="*/ 153 h 163"/>
                <a:gd name="T32" fmla="*/ 111 w 146"/>
                <a:gd name="T33" fmla="*/ 153 h 163"/>
                <a:gd name="T34" fmla="*/ 107 w 146"/>
                <a:gd name="T35" fmla="*/ 146 h 163"/>
                <a:gd name="T36" fmla="*/ 83 w 146"/>
                <a:gd name="T37" fmla="*/ 153 h 163"/>
                <a:gd name="T38" fmla="*/ 73 w 146"/>
                <a:gd name="T39" fmla="*/ 150 h 163"/>
                <a:gd name="T40" fmla="*/ 66 w 146"/>
                <a:gd name="T41" fmla="*/ 136 h 163"/>
                <a:gd name="T42" fmla="*/ 59 w 146"/>
                <a:gd name="T43" fmla="*/ 136 h 163"/>
                <a:gd name="T44" fmla="*/ 59 w 146"/>
                <a:gd name="T45" fmla="*/ 139 h 163"/>
                <a:gd name="T46" fmla="*/ 48 w 146"/>
                <a:gd name="T47" fmla="*/ 139 h 163"/>
                <a:gd name="T48" fmla="*/ 41 w 146"/>
                <a:gd name="T49" fmla="*/ 146 h 163"/>
                <a:gd name="T50" fmla="*/ 21 w 146"/>
                <a:gd name="T51" fmla="*/ 139 h 163"/>
                <a:gd name="T52" fmla="*/ 17 w 146"/>
                <a:gd name="T53" fmla="*/ 115 h 163"/>
                <a:gd name="T54" fmla="*/ 0 w 146"/>
                <a:gd name="T55" fmla="*/ 97 h 163"/>
                <a:gd name="T56" fmla="*/ 0 w 146"/>
                <a:gd name="T57" fmla="*/ 91 h 163"/>
                <a:gd name="T58" fmla="*/ 27 w 146"/>
                <a:gd name="T59" fmla="*/ 94 h 163"/>
                <a:gd name="T60" fmla="*/ 34 w 146"/>
                <a:gd name="T61" fmla="*/ 104 h 163"/>
                <a:gd name="T62" fmla="*/ 55 w 146"/>
                <a:gd name="T63" fmla="*/ 87 h 163"/>
                <a:gd name="T64" fmla="*/ 66 w 146"/>
                <a:gd name="T65" fmla="*/ 91 h 163"/>
                <a:gd name="T66" fmla="*/ 69 w 146"/>
                <a:gd name="T67" fmla="*/ 87 h 163"/>
                <a:gd name="T68" fmla="*/ 59 w 146"/>
                <a:gd name="T69" fmla="*/ 70 h 163"/>
                <a:gd name="T70" fmla="*/ 45 w 146"/>
                <a:gd name="T71" fmla="*/ 63 h 163"/>
                <a:gd name="T72" fmla="*/ 41 w 146"/>
                <a:gd name="T73" fmla="*/ 52 h 163"/>
                <a:gd name="T74" fmla="*/ 31 w 146"/>
                <a:gd name="T75" fmla="*/ 39 h 163"/>
                <a:gd name="T76" fmla="*/ 31 w 146"/>
                <a:gd name="T77" fmla="*/ 18 h 163"/>
                <a:gd name="T78" fmla="*/ 31 w 146"/>
                <a:gd name="T79" fmla="*/ 11 h 163"/>
                <a:gd name="T80" fmla="*/ 34 w 146"/>
                <a:gd name="T81" fmla="*/ 0 h 163"/>
                <a:gd name="T82" fmla="*/ 62 w 146"/>
                <a:gd name="T83" fmla="*/ 4 h 163"/>
                <a:gd name="T84" fmla="*/ 69 w 146"/>
                <a:gd name="T85" fmla="*/ 11 h 163"/>
                <a:gd name="T86" fmla="*/ 76 w 146"/>
                <a:gd name="T87" fmla="*/ 21 h 163"/>
                <a:gd name="T88" fmla="*/ 90 w 146"/>
                <a:gd name="T89" fmla="*/ 59 h 163"/>
                <a:gd name="T90" fmla="*/ 87 w 146"/>
                <a:gd name="T91" fmla="*/ 70 h 163"/>
                <a:gd name="T92" fmla="*/ 90 w 146"/>
                <a:gd name="T93" fmla="*/ 77 h 163"/>
                <a:gd name="T94" fmla="*/ 97 w 146"/>
                <a:gd name="T95" fmla="*/ 77 h 163"/>
                <a:gd name="T96" fmla="*/ 97 w 146"/>
                <a:gd name="T97" fmla="*/ 80 h 163"/>
                <a:gd name="T98" fmla="*/ 111 w 146"/>
                <a:gd name="T99" fmla="*/ 8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63">
                  <a:moveTo>
                    <a:pt x="111" y="87"/>
                  </a:moveTo>
                  <a:lnTo>
                    <a:pt x="107" y="94"/>
                  </a:lnTo>
                  <a:lnTo>
                    <a:pt x="118" y="101"/>
                  </a:lnTo>
                  <a:lnTo>
                    <a:pt x="121" y="101"/>
                  </a:lnTo>
                  <a:lnTo>
                    <a:pt x="128" y="115"/>
                  </a:lnTo>
                  <a:lnTo>
                    <a:pt x="135" y="115"/>
                  </a:lnTo>
                  <a:lnTo>
                    <a:pt x="142" y="122"/>
                  </a:lnTo>
                  <a:lnTo>
                    <a:pt x="135" y="125"/>
                  </a:lnTo>
                  <a:lnTo>
                    <a:pt x="135" y="132"/>
                  </a:lnTo>
                  <a:lnTo>
                    <a:pt x="146" y="132"/>
                  </a:lnTo>
                  <a:lnTo>
                    <a:pt x="139" y="150"/>
                  </a:lnTo>
                  <a:lnTo>
                    <a:pt x="135" y="153"/>
                  </a:lnTo>
                  <a:lnTo>
                    <a:pt x="132" y="156"/>
                  </a:lnTo>
                  <a:lnTo>
                    <a:pt x="128" y="160"/>
                  </a:lnTo>
                  <a:lnTo>
                    <a:pt x="121" y="163"/>
                  </a:lnTo>
                  <a:lnTo>
                    <a:pt x="114" y="153"/>
                  </a:lnTo>
                  <a:lnTo>
                    <a:pt x="111" y="153"/>
                  </a:lnTo>
                  <a:lnTo>
                    <a:pt x="107" y="146"/>
                  </a:lnTo>
                  <a:lnTo>
                    <a:pt x="83" y="153"/>
                  </a:lnTo>
                  <a:lnTo>
                    <a:pt x="73" y="150"/>
                  </a:lnTo>
                  <a:lnTo>
                    <a:pt x="66" y="136"/>
                  </a:lnTo>
                  <a:lnTo>
                    <a:pt x="59" y="136"/>
                  </a:lnTo>
                  <a:lnTo>
                    <a:pt x="59" y="139"/>
                  </a:lnTo>
                  <a:lnTo>
                    <a:pt x="48" y="139"/>
                  </a:lnTo>
                  <a:lnTo>
                    <a:pt x="41" y="146"/>
                  </a:lnTo>
                  <a:lnTo>
                    <a:pt x="21" y="139"/>
                  </a:lnTo>
                  <a:lnTo>
                    <a:pt x="17" y="115"/>
                  </a:lnTo>
                  <a:lnTo>
                    <a:pt x="0" y="97"/>
                  </a:lnTo>
                  <a:lnTo>
                    <a:pt x="0" y="91"/>
                  </a:lnTo>
                  <a:lnTo>
                    <a:pt x="27" y="94"/>
                  </a:lnTo>
                  <a:lnTo>
                    <a:pt x="34" y="104"/>
                  </a:lnTo>
                  <a:lnTo>
                    <a:pt x="55" y="87"/>
                  </a:lnTo>
                  <a:lnTo>
                    <a:pt x="66" y="91"/>
                  </a:lnTo>
                  <a:lnTo>
                    <a:pt x="69" y="87"/>
                  </a:lnTo>
                  <a:lnTo>
                    <a:pt x="59" y="70"/>
                  </a:lnTo>
                  <a:lnTo>
                    <a:pt x="45" y="63"/>
                  </a:lnTo>
                  <a:lnTo>
                    <a:pt x="41" y="52"/>
                  </a:lnTo>
                  <a:lnTo>
                    <a:pt x="31" y="39"/>
                  </a:lnTo>
                  <a:lnTo>
                    <a:pt x="31" y="18"/>
                  </a:lnTo>
                  <a:lnTo>
                    <a:pt x="31" y="11"/>
                  </a:lnTo>
                  <a:lnTo>
                    <a:pt x="34" y="0"/>
                  </a:lnTo>
                  <a:lnTo>
                    <a:pt x="62" y="4"/>
                  </a:lnTo>
                  <a:lnTo>
                    <a:pt x="69" y="11"/>
                  </a:lnTo>
                  <a:lnTo>
                    <a:pt x="76" y="21"/>
                  </a:lnTo>
                  <a:lnTo>
                    <a:pt x="90" y="59"/>
                  </a:lnTo>
                  <a:lnTo>
                    <a:pt x="87" y="70"/>
                  </a:lnTo>
                  <a:lnTo>
                    <a:pt x="90" y="77"/>
                  </a:lnTo>
                  <a:lnTo>
                    <a:pt x="97" y="77"/>
                  </a:lnTo>
                  <a:lnTo>
                    <a:pt x="97" y="80"/>
                  </a:lnTo>
                  <a:lnTo>
                    <a:pt x="111" y="8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 name="Freeform 7">
              <a:extLst>
                <a:ext uri="{FF2B5EF4-FFF2-40B4-BE49-F238E27FC236}">
                  <a16:creationId xmlns:a16="http://schemas.microsoft.com/office/drawing/2014/main" id="{A51EFCAD-448A-1CD1-5DAE-A93F58C29792}"/>
                </a:ext>
                <a:ext uri="{C183D7F6-B498-43B3-948B-1728B52AA6E4}">
                  <adec:decorative xmlns:adec="http://schemas.microsoft.com/office/drawing/2017/decorative" val="1"/>
                </a:ext>
              </a:extLst>
            </p:cNvPr>
            <p:cNvSpPr>
              <a:spLocks/>
            </p:cNvSpPr>
            <p:nvPr/>
          </p:nvSpPr>
          <p:spPr bwMode="auto">
            <a:xfrm>
              <a:off x="10795097" y="4010674"/>
              <a:ext cx="325976" cy="323066"/>
            </a:xfrm>
            <a:custGeom>
              <a:avLst/>
              <a:gdLst>
                <a:gd name="T0" fmla="*/ 112 w 112"/>
                <a:gd name="T1" fmla="*/ 35 h 111"/>
                <a:gd name="T2" fmla="*/ 91 w 112"/>
                <a:gd name="T3" fmla="*/ 48 h 111"/>
                <a:gd name="T4" fmla="*/ 84 w 112"/>
                <a:gd name="T5" fmla="*/ 66 h 111"/>
                <a:gd name="T6" fmla="*/ 91 w 112"/>
                <a:gd name="T7" fmla="*/ 83 h 111"/>
                <a:gd name="T8" fmla="*/ 94 w 112"/>
                <a:gd name="T9" fmla="*/ 97 h 111"/>
                <a:gd name="T10" fmla="*/ 84 w 112"/>
                <a:gd name="T11" fmla="*/ 111 h 111"/>
                <a:gd name="T12" fmla="*/ 73 w 112"/>
                <a:gd name="T13" fmla="*/ 111 h 111"/>
                <a:gd name="T14" fmla="*/ 59 w 112"/>
                <a:gd name="T15" fmla="*/ 97 h 111"/>
                <a:gd name="T16" fmla="*/ 49 w 112"/>
                <a:gd name="T17" fmla="*/ 94 h 111"/>
                <a:gd name="T18" fmla="*/ 35 w 112"/>
                <a:gd name="T19" fmla="*/ 97 h 111"/>
                <a:gd name="T20" fmla="*/ 25 w 112"/>
                <a:gd name="T21" fmla="*/ 104 h 111"/>
                <a:gd name="T22" fmla="*/ 21 w 112"/>
                <a:gd name="T23" fmla="*/ 107 h 111"/>
                <a:gd name="T24" fmla="*/ 14 w 112"/>
                <a:gd name="T25" fmla="*/ 111 h 111"/>
                <a:gd name="T26" fmla="*/ 4 w 112"/>
                <a:gd name="T27" fmla="*/ 101 h 111"/>
                <a:gd name="T28" fmla="*/ 0 w 112"/>
                <a:gd name="T29" fmla="*/ 80 h 111"/>
                <a:gd name="T30" fmla="*/ 4 w 112"/>
                <a:gd name="T31" fmla="*/ 69 h 111"/>
                <a:gd name="T32" fmla="*/ 14 w 112"/>
                <a:gd name="T33" fmla="*/ 66 h 111"/>
                <a:gd name="T34" fmla="*/ 25 w 112"/>
                <a:gd name="T35" fmla="*/ 69 h 111"/>
                <a:gd name="T36" fmla="*/ 39 w 112"/>
                <a:gd name="T37" fmla="*/ 59 h 111"/>
                <a:gd name="T38" fmla="*/ 32 w 112"/>
                <a:gd name="T39" fmla="*/ 48 h 111"/>
                <a:gd name="T40" fmla="*/ 35 w 112"/>
                <a:gd name="T41" fmla="*/ 35 h 111"/>
                <a:gd name="T42" fmla="*/ 53 w 112"/>
                <a:gd name="T43" fmla="*/ 24 h 111"/>
                <a:gd name="T44" fmla="*/ 56 w 112"/>
                <a:gd name="T45" fmla="*/ 21 h 111"/>
                <a:gd name="T46" fmla="*/ 49 w 112"/>
                <a:gd name="T47" fmla="*/ 17 h 111"/>
                <a:gd name="T48" fmla="*/ 53 w 112"/>
                <a:gd name="T49" fmla="*/ 7 h 111"/>
                <a:gd name="T50" fmla="*/ 98 w 112"/>
                <a:gd name="T51" fmla="*/ 0 h 111"/>
                <a:gd name="T52" fmla="*/ 112 w 112"/>
                <a:gd name="T5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11">
                  <a:moveTo>
                    <a:pt x="112" y="35"/>
                  </a:moveTo>
                  <a:lnTo>
                    <a:pt x="91" y="48"/>
                  </a:lnTo>
                  <a:lnTo>
                    <a:pt x="84" y="66"/>
                  </a:lnTo>
                  <a:lnTo>
                    <a:pt x="91" y="83"/>
                  </a:lnTo>
                  <a:lnTo>
                    <a:pt x="94" y="97"/>
                  </a:lnTo>
                  <a:lnTo>
                    <a:pt x="84" y="111"/>
                  </a:lnTo>
                  <a:lnTo>
                    <a:pt x="73" y="111"/>
                  </a:lnTo>
                  <a:lnTo>
                    <a:pt x="59" y="97"/>
                  </a:lnTo>
                  <a:lnTo>
                    <a:pt x="49" y="94"/>
                  </a:lnTo>
                  <a:lnTo>
                    <a:pt x="35" y="97"/>
                  </a:lnTo>
                  <a:lnTo>
                    <a:pt x="25" y="104"/>
                  </a:lnTo>
                  <a:lnTo>
                    <a:pt x="21" y="107"/>
                  </a:lnTo>
                  <a:lnTo>
                    <a:pt x="14" y="111"/>
                  </a:lnTo>
                  <a:lnTo>
                    <a:pt x="4" y="101"/>
                  </a:lnTo>
                  <a:lnTo>
                    <a:pt x="0" y="80"/>
                  </a:lnTo>
                  <a:lnTo>
                    <a:pt x="4" y="69"/>
                  </a:lnTo>
                  <a:lnTo>
                    <a:pt x="14" y="66"/>
                  </a:lnTo>
                  <a:lnTo>
                    <a:pt x="25" y="69"/>
                  </a:lnTo>
                  <a:lnTo>
                    <a:pt x="39" y="59"/>
                  </a:lnTo>
                  <a:lnTo>
                    <a:pt x="32" y="48"/>
                  </a:lnTo>
                  <a:lnTo>
                    <a:pt x="35" y="35"/>
                  </a:lnTo>
                  <a:lnTo>
                    <a:pt x="53" y="24"/>
                  </a:lnTo>
                  <a:lnTo>
                    <a:pt x="56" y="21"/>
                  </a:lnTo>
                  <a:lnTo>
                    <a:pt x="49" y="17"/>
                  </a:lnTo>
                  <a:lnTo>
                    <a:pt x="53" y="7"/>
                  </a:lnTo>
                  <a:lnTo>
                    <a:pt x="98" y="0"/>
                  </a:lnTo>
                  <a:lnTo>
                    <a:pt x="112"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 name="Freeform 8">
              <a:extLst>
                <a:ext uri="{FF2B5EF4-FFF2-40B4-BE49-F238E27FC236}">
                  <a16:creationId xmlns:a16="http://schemas.microsoft.com/office/drawing/2014/main" id="{2BCBE1A5-19A7-9CCB-3CF3-87930CD35849}"/>
                </a:ext>
                <a:ext uri="{C183D7F6-B498-43B3-948B-1728B52AA6E4}">
                  <adec:decorative xmlns:adec="http://schemas.microsoft.com/office/drawing/2017/decorative" val="1"/>
                </a:ext>
              </a:extLst>
            </p:cNvPr>
            <p:cNvSpPr>
              <a:spLocks/>
            </p:cNvSpPr>
            <p:nvPr/>
          </p:nvSpPr>
          <p:spPr bwMode="auto">
            <a:xfrm>
              <a:off x="11301524" y="4383218"/>
              <a:ext cx="343439" cy="515159"/>
            </a:xfrm>
            <a:custGeom>
              <a:avLst/>
              <a:gdLst>
                <a:gd name="T0" fmla="*/ 87 w 118"/>
                <a:gd name="T1" fmla="*/ 18 h 177"/>
                <a:gd name="T2" fmla="*/ 87 w 118"/>
                <a:gd name="T3" fmla="*/ 21 h 177"/>
                <a:gd name="T4" fmla="*/ 91 w 118"/>
                <a:gd name="T5" fmla="*/ 28 h 177"/>
                <a:gd name="T6" fmla="*/ 104 w 118"/>
                <a:gd name="T7" fmla="*/ 38 h 177"/>
                <a:gd name="T8" fmla="*/ 111 w 118"/>
                <a:gd name="T9" fmla="*/ 49 h 177"/>
                <a:gd name="T10" fmla="*/ 118 w 118"/>
                <a:gd name="T11" fmla="*/ 59 h 177"/>
                <a:gd name="T12" fmla="*/ 118 w 118"/>
                <a:gd name="T13" fmla="*/ 66 h 177"/>
                <a:gd name="T14" fmla="*/ 115 w 118"/>
                <a:gd name="T15" fmla="*/ 87 h 177"/>
                <a:gd name="T16" fmla="*/ 101 w 118"/>
                <a:gd name="T17" fmla="*/ 125 h 177"/>
                <a:gd name="T18" fmla="*/ 91 w 118"/>
                <a:gd name="T19" fmla="*/ 153 h 177"/>
                <a:gd name="T20" fmla="*/ 80 w 118"/>
                <a:gd name="T21" fmla="*/ 177 h 177"/>
                <a:gd name="T22" fmla="*/ 77 w 118"/>
                <a:gd name="T23" fmla="*/ 177 h 177"/>
                <a:gd name="T24" fmla="*/ 66 w 118"/>
                <a:gd name="T25" fmla="*/ 177 h 177"/>
                <a:gd name="T26" fmla="*/ 66 w 118"/>
                <a:gd name="T27" fmla="*/ 170 h 177"/>
                <a:gd name="T28" fmla="*/ 73 w 118"/>
                <a:gd name="T29" fmla="*/ 167 h 177"/>
                <a:gd name="T30" fmla="*/ 66 w 118"/>
                <a:gd name="T31" fmla="*/ 160 h 177"/>
                <a:gd name="T32" fmla="*/ 59 w 118"/>
                <a:gd name="T33" fmla="*/ 160 h 177"/>
                <a:gd name="T34" fmla="*/ 52 w 118"/>
                <a:gd name="T35" fmla="*/ 146 h 177"/>
                <a:gd name="T36" fmla="*/ 49 w 118"/>
                <a:gd name="T37" fmla="*/ 146 h 177"/>
                <a:gd name="T38" fmla="*/ 38 w 118"/>
                <a:gd name="T39" fmla="*/ 139 h 177"/>
                <a:gd name="T40" fmla="*/ 42 w 118"/>
                <a:gd name="T41" fmla="*/ 132 h 177"/>
                <a:gd name="T42" fmla="*/ 28 w 118"/>
                <a:gd name="T43" fmla="*/ 125 h 177"/>
                <a:gd name="T44" fmla="*/ 28 w 118"/>
                <a:gd name="T45" fmla="*/ 122 h 177"/>
                <a:gd name="T46" fmla="*/ 21 w 118"/>
                <a:gd name="T47" fmla="*/ 122 h 177"/>
                <a:gd name="T48" fmla="*/ 18 w 118"/>
                <a:gd name="T49" fmla="*/ 115 h 177"/>
                <a:gd name="T50" fmla="*/ 21 w 118"/>
                <a:gd name="T51" fmla="*/ 104 h 177"/>
                <a:gd name="T52" fmla="*/ 7 w 118"/>
                <a:gd name="T53" fmla="*/ 66 h 177"/>
                <a:gd name="T54" fmla="*/ 0 w 118"/>
                <a:gd name="T55" fmla="*/ 56 h 177"/>
                <a:gd name="T56" fmla="*/ 14 w 118"/>
                <a:gd name="T57" fmla="*/ 49 h 177"/>
                <a:gd name="T58" fmla="*/ 18 w 118"/>
                <a:gd name="T59" fmla="*/ 38 h 177"/>
                <a:gd name="T60" fmla="*/ 21 w 118"/>
                <a:gd name="T61" fmla="*/ 28 h 177"/>
                <a:gd name="T62" fmla="*/ 31 w 118"/>
                <a:gd name="T63" fmla="*/ 31 h 177"/>
                <a:gd name="T64" fmla="*/ 52 w 118"/>
                <a:gd name="T65" fmla="*/ 21 h 177"/>
                <a:gd name="T66" fmla="*/ 59 w 118"/>
                <a:gd name="T67" fmla="*/ 11 h 177"/>
                <a:gd name="T68" fmla="*/ 80 w 118"/>
                <a:gd name="T69" fmla="*/ 0 h 177"/>
                <a:gd name="T70" fmla="*/ 87 w 118"/>
                <a:gd name="T71" fmla="*/ 1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77">
                  <a:moveTo>
                    <a:pt x="87" y="18"/>
                  </a:moveTo>
                  <a:lnTo>
                    <a:pt x="87" y="21"/>
                  </a:lnTo>
                  <a:lnTo>
                    <a:pt x="91" y="28"/>
                  </a:lnTo>
                  <a:lnTo>
                    <a:pt x="104" y="38"/>
                  </a:lnTo>
                  <a:lnTo>
                    <a:pt x="111" y="49"/>
                  </a:lnTo>
                  <a:lnTo>
                    <a:pt x="118" y="59"/>
                  </a:lnTo>
                  <a:lnTo>
                    <a:pt x="118" y="66"/>
                  </a:lnTo>
                  <a:lnTo>
                    <a:pt x="115" y="87"/>
                  </a:lnTo>
                  <a:lnTo>
                    <a:pt x="101" y="125"/>
                  </a:lnTo>
                  <a:lnTo>
                    <a:pt x="91" y="153"/>
                  </a:lnTo>
                  <a:lnTo>
                    <a:pt x="80" y="177"/>
                  </a:lnTo>
                  <a:lnTo>
                    <a:pt x="77" y="177"/>
                  </a:lnTo>
                  <a:lnTo>
                    <a:pt x="66" y="177"/>
                  </a:lnTo>
                  <a:lnTo>
                    <a:pt x="66" y="170"/>
                  </a:lnTo>
                  <a:lnTo>
                    <a:pt x="73" y="167"/>
                  </a:lnTo>
                  <a:lnTo>
                    <a:pt x="66" y="160"/>
                  </a:lnTo>
                  <a:lnTo>
                    <a:pt x="59" y="160"/>
                  </a:lnTo>
                  <a:lnTo>
                    <a:pt x="52" y="146"/>
                  </a:lnTo>
                  <a:lnTo>
                    <a:pt x="49" y="146"/>
                  </a:lnTo>
                  <a:lnTo>
                    <a:pt x="38" y="139"/>
                  </a:lnTo>
                  <a:lnTo>
                    <a:pt x="42" y="132"/>
                  </a:lnTo>
                  <a:lnTo>
                    <a:pt x="28" y="125"/>
                  </a:lnTo>
                  <a:lnTo>
                    <a:pt x="28" y="122"/>
                  </a:lnTo>
                  <a:lnTo>
                    <a:pt x="21" y="122"/>
                  </a:lnTo>
                  <a:lnTo>
                    <a:pt x="18" y="115"/>
                  </a:lnTo>
                  <a:lnTo>
                    <a:pt x="21" y="104"/>
                  </a:lnTo>
                  <a:lnTo>
                    <a:pt x="7" y="66"/>
                  </a:lnTo>
                  <a:lnTo>
                    <a:pt x="0" y="56"/>
                  </a:lnTo>
                  <a:lnTo>
                    <a:pt x="14" y="49"/>
                  </a:lnTo>
                  <a:lnTo>
                    <a:pt x="18" y="38"/>
                  </a:lnTo>
                  <a:lnTo>
                    <a:pt x="21" y="28"/>
                  </a:lnTo>
                  <a:lnTo>
                    <a:pt x="31" y="31"/>
                  </a:lnTo>
                  <a:lnTo>
                    <a:pt x="52" y="21"/>
                  </a:lnTo>
                  <a:lnTo>
                    <a:pt x="59" y="11"/>
                  </a:lnTo>
                  <a:lnTo>
                    <a:pt x="80" y="0"/>
                  </a:lnTo>
                  <a:lnTo>
                    <a:pt x="87"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 name="Freeform 9">
              <a:extLst>
                <a:ext uri="{FF2B5EF4-FFF2-40B4-BE49-F238E27FC236}">
                  <a16:creationId xmlns:a16="http://schemas.microsoft.com/office/drawing/2014/main" id="{339E88FA-CAFC-F4A0-C966-34F1A4EFBB6E}"/>
                </a:ext>
                <a:ext uri="{C183D7F6-B498-43B3-948B-1728B52AA6E4}">
                  <adec:decorative xmlns:adec="http://schemas.microsoft.com/office/drawing/2017/decorative" val="1"/>
                </a:ext>
              </a:extLst>
            </p:cNvPr>
            <p:cNvSpPr>
              <a:spLocks/>
            </p:cNvSpPr>
            <p:nvPr/>
          </p:nvSpPr>
          <p:spPr bwMode="auto">
            <a:xfrm>
              <a:off x="10896966" y="4493816"/>
              <a:ext cx="224109" cy="253214"/>
            </a:xfrm>
            <a:custGeom>
              <a:avLst/>
              <a:gdLst>
                <a:gd name="T0" fmla="*/ 66 w 77"/>
                <a:gd name="T1" fmla="*/ 28 h 87"/>
                <a:gd name="T2" fmla="*/ 70 w 77"/>
                <a:gd name="T3" fmla="*/ 32 h 87"/>
                <a:gd name="T4" fmla="*/ 73 w 77"/>
                <a:gd name="T5" fmla="*/ 42 h 87"/>
                <a:gd name="T6" fmla="*/ 77 w 77"/>
                <a:gd name="T7" fmla="*/ 56 h 87"/>
                <a:gd name="T8" fmla="*/ 63 w 77"/>
                <a:gd name="T9" fmla="*/ 66 h 87"/>
                <a:gd name="T10" fmla="*/ 66 w 77"/>
                <a:gd name="T11" fmla="*/ 80 h 87"/>
                <a:gd name="T12" fmla="*/ 45 w 77"/>
                <a:gd name="T13" fmla="*/ 87 h 87"/>
                <a:gd name="T14" fmla="*/ 38 w 77"/>
                <a:gd name="T15" fmla="*/ 84 h 87"/>
                <a:gd name="T16" fmla="*/ 38 w 77"/>
                <a:gd name="T17" fmla="*/ 80 h 87"/>
                <a:gd name="T18" fmla="*/ 31 w 77"/>
                <a:gd name="T19" fmla="*/ 63 h 87"/>
                <a:gd name="T20" fmla="*/ 14 w 77"/>
                <a:gd name="T21" fmla="*/ 56 h 87"/>
                <a:gd name="T22" fmla="*/ 11 w 77"/>
                <a:gd name="T23" fmla="*/ 49 h 87"/>
                <a:gd name="T24" fmla="*/ 0 w 77"/>
                <a:gd name="T25" fmla="*/ 39 h 87"/>
                <a:gd name="T26" fmla="*/ 14 w 77"/>
                <a:gd name="T27" fmla="*/ 25 h 87"/>
                <a:gd name="T28" fmla="*/ 24 w 77"/>
                <a:gd name="T29" fmla="*/ 28 h 87"/>
                <a:gd name="T30" fmla="*/ 24 w 77"/>
                <a:gd name="T31" fmla="*/ 14 h 87"/>
                <a:gd name="T32" fmla="*/ 35 w 77"/>
                <a:gd name="T33" fmla="*/ 11 h 87"/>
                <a:gd name="T34" fmla="*/ 49 w 77"/>
                <a:gd name="T35" fmla="*/ 0 h 87"/>
                <a:gd name="T36" fmla="*/ 56 w 77"/>
                <a:gd name="T37" fmla="*/ 11 h 87"/>
                <a:gd name="T38" fmla="*/ 59 w 77"/>
                <a:gd name="T39" fmla="*/ 25 h 87"/>
                <a:gd name="T40" fmla="*/ 66 w 77"/>
                <a:gd name="T41"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87">
                  <a:moveTo>
                    <a:pt x="66" y="28"/>
                  </a:moveTo>
                  <a:lnTo>
                    <a:pt x="70" y="32"/>
                  </a:lnTo>
                  <a:lnTo>
                    <a:pt x="73" y="42"/>
                  </a:lnTo>
                  <a:lnTo>
                    <a:pt x="77" y="56"/>
                  </a:lnTo>
                  <a:lnTo>
                    <a:pt x="63" y="66"/>
                  </a:lnTo>
                  <a:lnTo>
                    <a:pt x="66" y="80"/>
                  </a:lnTo>
                  <a:lnTo>
                    <a:pt x="45" y="87"/>
                  </a:lnTo>
                  <a:lnTo>
                    <a:pt x="38" y="84"/>
                  </a:lnTo>
                  <a:lnTo>
                    <a:pt x="38" y="80"/>
                  </a:lnTo>
                  <a:lnTo>
                    <a:pt x="31" y="63"/>
                  </a:lnTo>
                  <a:lnTo>
                    <a:pt x="14" y="56"/>
                  </a:lnTo>
                  <a:lnTo>
                    <a:pt x="11" y="49"/>
                  </a:lnTo>
                  <a:lnTo>
                    <a:pt x="0" y="39"/>
                  </a:lnTo>
                  <a:lnTo>
                    <a:pt x="14" y="25"/>
                  </a:lnTo>
                  <a:lnTo>
                    <a:pt x="24" y="28"/>
                  </a:lnTo>
                  <a:lnTo>
                    <a:pt x="24" y="14"/>
                  </a:lnTo>
                  <a:lnTo>
                    <a:pt x="35" y="11"/>
                  </a:lnTo>
                  <a:lnTo>
                    <a:pt x="49" y="0"/>
                  </a:lnTo>
                  <a:lnTo>
                    <a:pt x="56" y="11"/>
                  </a:lnTo>
                  <a:lnTo>
                    <a:pt x="59" y="25"/>
                  </a:lnTo>
                  <a:lnTo>
                    <a:pt x="66" y="2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 name="Freeform 10">
              <a:extLst>
                <a:ext uri="{FF2B5EF4-FFF2-40B4-BE49-F238E27FC236}">
                  <a16:creationId xmlns:a16="http://schemas.microsoft.com/office/drawing/2014/main" id="{F6DAC076-ACB0-B91D-8431-116BB529E70D}"/>
                </a:ext>
                <a:ext uri="{C183D7F6-B498-43B3-948B-1728B52AA6E4}">
                  <adec:decorative xmlns:adec="http://schemas.microsoft.com/office/drawing/2017/decorative" val="1"/>
                </a:ext>
              </a:extLst>
            </p:cNvPr>
            <p:cNvSpPr>
              <a:spLocks/>
            </p:cNvSpPr>
            <p:nvPr/>
          </p:nvSpPr>
          <p:spPr bwMode="auto">
            <a:xfrm>
              <a:off x="10806739" y="4284260"/>
              <a:ext cx="334708" cy="291050"/>
            </a:xfrm>
            <a:custGeom>
              <a:avLst/>
              <a:gdLst>
                <a:gd name="T0" fmla="*/ 80 w 115"/>
                <a:gd name="T1" fmla="*/ 17 h 100"/>
                <a:gd name="T2" fmla="*/ 90 w 115"/>
                <a:gd name="T3" fmla="*/ 20 h 100"/>
                <a:gd name="T4" fmla="*/ 87 w 115"/>
                <a:gd name="T5" fmla="*/ 31 h 100"/>
                <a:gd name="T6" fmla="*/ 94 w 115"/>
                <a:gd name="T7" fmla="*/ 48 h 100"/>
                <a:gd name="T8" fmla="*/ 101 w 115"/>
                <a:gd name="T9" fmla="*/ 52 h 100"/>
                <a:gd name="T10" fmla="*/ 101 w 115"/>
                <a:gd name="T11" fmla="*/ 59 h 100"/>
                <a:gd name="T12" fmla="*/ 108 w 115"/>
                <a:gd name="T13" fmla="*/ 72 h 100"/>
                <a:gd name="T14" fmla="*/ 115 w 115"/>
                <a:gd name="T15" fmla="*/ 79 h 100"/>
                <a:gd name="T16" fmla="*/ 97 w 115"/>
                <a:gd name="T17" fmla="*/ 100 h 100"/>
                <a:gd name="T18" fmla="*/ 90 w 115"/>
                <a:gd name="T19" fmla="*/ 97 h 100"/>
                <a:gd name="T20" fmla="*/ 87 w 115"/>
                <a:gd name="T21" fmla="*/ 83 h 100"/>
                <a:gd name="T22" fmla="*/ 80 w 115"/>
                <a:gd name="T23" fmla="*/ 72 h 100"/>
                <a:gd name="T24" fmla="*/ 66 w 115"/>
                <a:gd name="T25" fmla="*/ 83 h 100"/>
                <a:gd name="T26" fmla="*/ 55 w 115"/>
                <a:gd name="T27" fmla="*/ 86 h 100"/>
                <a:gd name="T28" fmla="*/ 55 w 115"/>
                <a:gd name="T29" fmla="*/ 100 h 100"/>
                <a:gd name="T30" fmla="*/ 45 w 115"/>
                <a:gd name="T31" fmla="*/ 97 h 100"/>
                <a:gd name="T32" fmla="*/ 24 w 115"/>
                <a:gd name="T33" fmla="*/ 86 h 100"/>
                <a:gd name="T34" fmla="*/ 17 w 115"/>
                <a:gd name="T35" fmla="*/ 69 h 100"/>
                <a:gd name="T36" fmla="*/ 7 w 115"/>
                <a:gd name="T37" fmla="*/ 55 h 100"/>
                <a:gd name="T38" fmla="*/ 0 w 115"/>
                <a:gd name="T39" fmla="*/ 48 h 100"/>
                <a:gd name="T40" fmla="*/ 10 w 115"/>
                <a:gd name="T41" fmla="*/ 27 h 100"/>
                <a:gd name="T42" fmla="*/ 10 w 115"/>
                <a:gd name="T43" fmla="*/ 17 h 100"/>
                <a:gd name="T44" fmla="*/ 17 w 115"/>
                <a:gd name="T45" fmla="*/ 13 h 100"/>
                <a:gd name="T46" fmla="*/ 21 w 115"/>
                <a:gd name="T47" fmla="*/ 10 h 100"/>
                <a:gd name="T48" fmla="*/ 31 w 115"/>
                <a:gd name="T49" fmla="*/ 3 h 100"/>
                <a:gd name="T50" fmla="*/ 45 w 115"/>
                <a:gd name="T51" fmla="*/ 0 h 100"/>
                <a:gd name="T52" fmla="*/ 55 w 115"/>
                <a:gd name="T53" fmla="*/ 3 h 100"/>
                <a:gd name="T54" fmla="*/ 69 w 115"/>
                <a:gd name="T55" fmla="*/ 17 h 100"/>
                <a:gd name="T56" fmla="*/ 80 w 115"/>
                <a:gd name="T5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0">
                  <a:moveTo>
                    <a:pt x="80" y="17"/>
                  </a:moveTo>
                  <a:lnTo>
                    <a:pt x="90" y="20"/>
                  </a:lnTo>
                  <a:lnTo>
                    <a:pt x="87" y="31"/>
                  </a:lnTo>
                  <a:lnTo>
                    <a:pt x="94" y="48"/>
                  </a:lnTo>
                  <a:lnTo>
                    <a:pt x="101" y="52"/>
                  </a:lnTo>
                  <a:lnTo>
                    <a:pt x="101" y="59"/>
                  </a:lnTo>
                  <a:lnTo>
                    <a:pt x="108" y="72"/>
                  </a:lnTo>
                  <a:lnTo>
                    <a:pt x="115" y="79"/>
                  </a:lnTo>
                  <a:lnTo>
                    <a:pt x="97" y="100"/>
                  </a:lnTo>
                  <a:lnTo>
                    <a:pt x="90" y="97"/>
                  </a:lnTo>
                  <a:lnTo>
                    <a:pt x="87" y="83"/>
                  </a:lnTo>
                  <a:lnTo>
                    <a:pt x="80" y="72"/>
                  </a:lnTo>
                  <a:lnTo>
                    <a:pt x="66" y="83"/>
                  </a:lnTo>
                  <a:lnTo>
                    <a:pt x="55" y="86"/>
                  </a:lnTo>
                  <a:lnTo>
                    <a:pt x="55" y="100"/>
                  </a:lnTo>
                  <a:lnTo>
                    <a:pt x="45" y="97"/>
                  </a:lnTo>
                  <a:lnTo>
                    <a:pt x="24" y="86"/>
                  </a:lnTo>
                  <a:lnTo>
                    <a:pt x="17" y="69"/>
                  </a:lnTo>
                  <a:lnTo>
                    <a:pt x="7" y="55"/>
                  </a:lnTo>
                  <a:lnTo>
                    <a:pt x="0" y="48"/>
                  </a:lnTo>
                  <a:lnTo>
                    <a:pt x="10" y="27"/>
                  </a:lnTo>
                  <a:lnTo>
                    <a:pt x="10" y="17"/>
                  </a:lnTo>
                  <a:lnTo>
                    <a:pt x="17" y="13"/>
                  </a:lnTo>
                  <a:lnTo>
                    <a:pt x="21" y="10"/>
                  </a:lnTo>
                  <a:lnTo>
                    <a:pt x="31" y="3"/>
                  </a:lnTo>
                  <a:lnTo>
                    <a:pt x="45" y="0"/>
                  </a:lnTo>
                  <a:lnTo>
                    <a:pt x="55" y="3"/>
                  </a:lnTo>
                  <a:lnTo>
                    <a:pt x="69" y="17"/>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 name="Freeform 11">
              <a:extLst>
                <a:ext uri="{FF2B5EF4-FFF2-40B4-BE49-F238E27FC236}">
                  <a16:creationId xmlns:a16="http://schemas.microsoft.com/office/drawing/2014/main" id="{1829C64E-69B1-4B0B-616B-16897167373B}"/>
                </a:ext>
                <a:ext uri="{C183D7F6-B498-43B3-948B-1728B52AA6E4}">
                  <adec:decorative xmlns:adec="http://schemas.microsoft.com/office/drawing/2017/decorative" val="1"/>
                </a:ext>
              </a:extLst>
            </p:cNvPr>
            <p:cNvSpPr>
              <a:spLocks/>
            </p:cNvSpPr>
            <p:nvPr/>
          </p:nvSpPr>
          <p:spPr bwMode="auto">
            <a:xfrm>
              <a:off x="10815472" y="4656804"/>
              <a:ext cx="192093" cy="171720"/>
            </a:xfrm>
            <a:custGeom>
              <a:avLst/>
              <a:gdLst>
                <a:gd name="T0" fmla="*/ 42 w 66"/>
                <a:gd name="T1" fmla="*/ 0 h 59"/>
                <a:gd name="T2" fmla="*/ 59 w 66"/>
                <a:gd name="T3" fmla="*/ 7 h 59"/>
                <a:gd name="T4" fmla="*/ 66 w 66"/>
                <a:gd name="T5" fmla="*/ 24 h 59"/>
                <a:gd name="T6" fmla="*/ 66 w 66"/>
                <a:gd name="T7" fmla="*/ 28 h 59"/>
                <a:gd name="T8" fmla="*/ 63 w 66"/>
                <a:gd name="T9" fmla="*/ 35 h 59"/>
                <a:gd name="T10" fmla="*/ 59 w 66"/>
                <a:gd name="T11" fmla="*/ 38 h 59"/>
                <a:gd name="T12" fmla="*/ 46 w 66"/>
                <a:gd name="T13" fmla="*/ 31 h 59"/>
                <a:gd name="T14" fmla="*/ 35 w 66"/>
                <a:gd name="T15" fmla="*/ 45 h 59"/>
                <a:gd name="T16" fmla="*/ 39 w 66"/>
                <a:gd name="T17" fmla="*/ 52 h 59"/>
                <a:gd name="T18" fmla="*/ 32 w 66"/>
                <a:gd name="T19" fmla="*/ 59 h 59"/>
                <a:gd name="T20" fmla="*/ 18 w 66"/>
                <a:gd name="T21" fmla="*/ 48 h 59"/>
                <a:gd name="T22" fmla="*/ 18 w 66"/>
                <a:gd name="T23" fmla="*/ 45 h 59"/>
                <a:gd name="T24" fmla="*/ 11 w 66"/>
                <a:gd name="T25" fmla="*/ 45 h 59"/>
                <a:gd name="T26" fmla="*/ 0 w 66"/>
                <a:gd name="T27" fmla="*/ 21 h 59"/>
                <a:gd name="T28" fmla="*/ 7 w 66"/>
                <a:gd name="T29" fmla="*/ 14 h 59"/>
                <a:gd name="T30" fmla="*/ 11 w 66"/>
                <a:gd name="T31" fmla="*/ 7 h 59"/>
                <a:gd name="T32" fmla="*/ 14 w 66"/>
                <a:gd name="T33" fmla="*/ 7 h 59"/>
                <a:gd name="T34" fmla="*/ 28 w 66"/>
                <a:gd name="T35" fmla="*/ 14 h 59"/>
                <a:gd name="T36" fmla="*/ 42 w 66"/>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59">
                  <a:moveTo>
                    <a:pt x="42" y="0"/>
                  </a:moveTo>
                  <a:lnTo>
                    <a:pt x="59" y="7"/>
                  </a:lnTo>
                  <a:lnTo>
                    <a:pt x="66" y="24"/>
                  </a:lnTo>
                  <a:lnTo>
                    <a:pt x="66" y="28"/>
                  </a:lnTo>
                  <a:lnTo>
                    <a:pt x="63" y="35"/>
                  </a:lnTo>
                  <a:lnTo>
                    <a:pt x="59" y="38"/>
                  </a:lnTo>
                  <a:lnTo>
                    <a:pt x="46" y="31"/>
                  </a:lnTo>
                  <a:lnTo>
                    <a:pt x="35" y="45"/>
                  </a:lnTo>
                  <a:lnTo>
                    <a:pt x="39" y="52"/>
                  </a:lnTo>
                  <a:lnTo>
                    <a:pt x="32" y="59"/>
                  </a:lnTo>
                  <a:lnTo>
                    <a:pt x="18" y="48"/>
                  </a:lnTo>
                  <a:lnTo>
                    <a:pt x="18" y="45"/>
                  </a:lnTo>
                  <a:lnTo>
                    <a:pt x="11" y="45"/>
                  </a:lnTo>
                  <a:lnTo>
                    <a:pt x="0" y="21"/>
                  </a:lnTo>
                  <a:lnTo>
                    <a:pt x="7" y="14"/>
                  </a:lnTo>
                  <a:lnTo>
                    <a:pt x="11" y="7"/>
                  </a:lnTo>
                  <a:lnTo>
                    <a:pt x="14" y="7"/>
                  </a:lnTo>
                  <a:lnTo>
                    <a:pt x="28" y="14"/>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 name="Freeform 12">
              <a:extLst>
                <a:ext uri="{FF2B5EF4-FFF2-40B4-BE49-F238E27FC236}">
                  <a16:creationId xmlns:a16="http://schemas.microsoft.com/office/drawing/2014/main" id="{F7EABC9F-1836-EAF7-7DE6-D7D4807E9897}"/>
                </a:ext>
                <a:ext uri="{C183D7F6-B498-43B3-948B-1728B52AA6E4}">
                  <adec:decorative xmlns:adec="http://schemas.microsoft.com/office/drawing/2017/decorative" val="1"/>
                </a:ext>
              </a:extLst>
            </p:cNvPr>
            <p:cNvSpPr>
              <a:spLocks/>
            </p:cNvSpPr>
            <p:nvPr/>
          </p:nvSpPr>
          <p:spPr bwMode="auto">
            <a:xfrm>
              <a:off x="11039579" y="4092168"/>
              <a:ext cx="494784" cy="454038"/>
            </a:xfrm>
            <a:custGeom>
              <a:avLst/>
              <a:gdLst>
                <a:gd name="T0" fmla="*/ 48 w 170"/>
                <a:gd name="T1" fmla="*/ 0 h 156"/>
                <a:gd name="T2" fmla="*/ 52 w 170"/>
                <a:gd name="T3" fmla="*/ 3 h 156"/>
                <a:gd name="T4" fmla="*/ 80 w 170"/>
                <a:gd name="T5" fmla="*/ 31 h 156"/>
                <a:gd name="T6" fmla="*/ 90 w 170"/>
                <a:gd name="T7" fmla="*/ 41 h 156"/>
                <a:gd name="T8" fmla="*/ 97 w 170"/>
                <a:gd name="T9" fmla="*/ 52 h 156"/>
                <a:gd name="T10" fmla="*/ 104 w 170"/>
                <a:gd name="T11" fmla="*/ 59 h 156"/>
                <a:gd name="T12" fmla="*/ 114 w 170"/>
                <a:gd name="T13" fmla="*/ 62 h 156"/>
                <a:gd name="T14" fmla="*/ 139 w 170"/>
                <a:gd name="T15" fmla="*/ 76 h 156"/>
                <a:gd name="T16" fmla="*/ 153 w 170"/>
                <a:gd name="T17" fmla="*/ 90 h 156"/>
                <a:gd name="T18" fmla="*/ 167 w 170"/>
                <a:gd name="T19" fmla="*/ 97 h 156"/>
                <a:gd name="T20" fmla="*/ 170 w 170"/>
                <a:gd name="T21" fmla="*/ 100 h 156"/>
                <a:gd name="T22" fmla="*/ 149 w 170"/>
                <a:gd name="T23" fmla="*/ 111 h 156"/>
                <a:gd name="T24" fmla="*/ 142 w 170"/>
                <a:gd name="T25" fmla="*/ 121 h 156"/>
                <a:gd name="T26" fmla="*/ 121 w 170"/>
                <a:gd name="T27" fmla="*/ 131 h 156"/>
                <a:gd name="T28" fmla="*/ 111 w 170"/>
                <a:gd name="T29" fmla="*/ 128 h 156"/>
                <a:gd name="T30" fmla="*/ 108 w 170"/>
                <a:gd name="T31" fmla="*/ 138 h 156"/>
                <a:gd name="T32" fmla="*/ 104 w 170"/>
                <a:gd name="T33" fmla="*/ 149 h 156"/>
                <a:gd name="T34" fmla="*/ 90 w 170"/>
                <a:gd name="T35" fmla="*/ 156 h 156"/>
                <a:gd name="T36" fmla="*/ 83 w 170"/>
                <a:gd name="T37" fmla="*/ 149 h 156"/>
                <a:gd name="T38" fmla="*/ 55 w 170"/>
                <a:gd name="T39" fmla="*/ 145 h 156"/>
                <a:gd name="T40" fmla="*/ 52 w 170"/>
                <a:gd name="T41" fmla="*/ 156 h 156"/>
                <a:gd name="T42" fmla="*/ 42 w 170"/>
                <a:gd name="T43" fmla="*/ 142 h 156"/>
                <a:gd name="T44" fmla="*/ 35 w 170"/>
                <a:gd name="T45" fmla="*/ 145 h 156"/>
                <a:gd name="T46" fmla="*/ 28 w 170"/>
                <a:gd name="T47" fmla="*/ 138 h 156"/>
                <a:gd name="T48" fmla="*/ 21 w 170"/>
                <a:gd name="T49" fmla="*/ 125 h 156"/>
                <a:gd name="T50" fmla="*/ 21 w 170"/>
                <a:gd name="T51" fmla="*/ 118 h 156"/>
                <a:gd name="T52" fmla="*/ 14 w 170"/>
                <a:gd name="T53" fmla="*/ 114 h 156"/>
                <a:gd name="T54" fmla="*/ 7 w 170"/>
                <a:gd name="T55" fmla="*/ 97 h 156"/>
                <a:gd name="T56" fmla="*/ 10 w 170"/>
                <a:gd name="T57" fmla="*/ 86 h 156"/>
                <a:gd name="T58" fmla="*/ 0 w 170"/>
                <a:gd name="T59" fmla="*/ 83 h 156"/>
                <a:gd name="T60" fmla="*/ 10 w 170"/>
                <a:gd name="T61" fmla="*/ 69 h 156"/>
                <a:gd name="T62" fmla="*/ 7 w 170"/>
                <a:gd name="T63" fmla="*/ 55 h 156"/>
                <a:gd name="T64" fmla="*/ 0 w 170"/>
                <a:gd name="T65" fmla="*/ 38 h 156"/>
                <a:gd name="T66" fmla="*/ 7 w 170"/>
                <a:gd name="T67" fmla="*/ 20 h 156"/>
                <a:gd name="T68" fmla="*/ 28 w 170"/>
                <a:gd name="T69" fmla="*/ 7 h 156"/>
                <a:gd name="T70" fmla="*/ 38 w 170"/>
                <a:gd name="T71" fmla="*/ 0 h 156"/>
                <a:gd name="T72" fmla="*/ 48 w 170"/>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56">
                  <a:moveTo>
                    <a:pt x="48" y="0"/>
                  </a:moveTo>
                  <a:lnTo>
                    <a:pt x="52" y="3"/>
                  </a:lnTo>
                  <a:lnTo>
                    <a:pt x="80" y="31"/>
                  </a:lnTo>
                  <a:lnTo>
                    <a:pt x="90" y="41"/>
                  </a:lnTo>
                  <a:lnTo>
                    <a:pt x="97" y="52"/>
                  </a:lnTo>
                  <a:lnTo>
                    <a:pt x="104" y="59"/>
                  </a:lnTo>
                  <a:lnTo>
                    <a:pt x="114" y="62"/>
                  </a:lnTo>
                  <a:lnTo>
                    <a:pt x="139" y="76"/>
                  </a:lnTo>
                  <a:lnTo>
                    <a:pt x="153" y="90"/>
                  </a:lnTo>
                  <a:lnTo>
                    <a:pt x="167" y="97"/>
                  </a:lnTo>
                  <a:lnTo>
                    <a:pt x="170" y="100"/>
                  </a:lnTo>
                  <a:lnTo>
                    <a:pt x="149" y="111"/>
                  </a:lnTo>
                  <a:lnTo>
                    <a:pt x="142" y="121"/>
                  </a:lnTo>
                  <a:lnTo>
                    <a:pt x="121" y="131"/>
                  </a:lnTo>
                  <a:lnTo>
                    <a:pt x="111" y="128"/>
                  </a:lnTo>
                  <a:lnTo>
                    <a:pt x="108" y="138"/>
                  </a:lnTo>
                  <a:lnTo>
                    <a:pt x="104" y="149"/>
                  </a:lnTo>
                  <a:lnTo>
                    <a:pt x="90" y="156"/>
                  </a:lnTo>
                  <a:lnTo>
                    <a:pt x="83" y="149"/>
                  </a:lnTo>
                  <a:lnTo>
                    <a:pt x="55" y="145"/>
                  </a:lnTo>
                  <a:lnTo>
                    <a:pt x="52" y="156"/>
                  </a:lnTo>
                  <a:lnTo>
                    <a:pt x="42" y="142"/>
                  </a:lnTo>
                  <a:lnTo>
                    <a:pt x="35" y="145"/>
                  </a:lnTo>
                  <a:lnTo>
                    <a:pt x="28" y="138"/>
                  </a:lnTo>
                  <a:lnTo>
                    <a:pt x="21" y="125"/>
                  </a:lnTo>
                  <a:lnTo>
                    <a:pt x="21" y="118"/>
                  </a:lnTo>
                  <a:lnTo>
                    <a:pt x="14" y="114"/>
                  </a:lnTo>
                  <a:lnTo>
                    <a:pt x="7" y="97"/>
                  </a:lnTo>
                  <a:lnTo>
                    <a:pt x="10" y="86"/>
                  </a:lnTo>
                  <a:lnTo>
                    <a:pt x="0" y="83"/>
                  </a:lnTo>
                  <a:lnTo>
                    <a:pt x="10" y="69"/>
                  </a:lnTo>
                  <a:lnTo>
                    <a:pt x="7" y="55"/>
                  </a:lnTo>
                  <a:lnTo>
                    <a:pt x="0" y="38"/>
                  </a:lnTo>
                  <a:lnTo>
                    <a:pt x="7" y="20"/>
                  </a:lnTo>
                  <a:lnTo>
                    <a:pt x="28" y="7"/>
                  </a:lnTo>
                  <a:lnTo>
                    <a:pt x="38" y="0"/>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 name="Freeform 13">
              <a:extLst>
                <a:ext uri="{FF2B5EF4-FFF2-40B4-BE49-F238E27FC236}">
                  <a16:creationId xmlns:a16="http://schemas.microsoft.com/office/drawing/2014/main" id="{DC979FDB-C6BA-0224-1086-01AB64378A5F}"/>
                </a:ext>
                <a:ext uri="{C183D7F6-B498-43B3-948B-1728B52AA6E4}">
                  <adec:decorative xmlns:adec="http://schemas.microsoft.com/office/drawing/2017/decorative" val="1"/>
                </a:ext>
              </a:extLst>
            </p:cNvPr>
            <p:cNvSpPr>
              <a:spLocks/>
            </p:cNvSpPr>
            <p:nvPr/>
          </p:nvSpPr>
          <p:spPr bwMode="auto">
            <a:xfrm>
              <a:off x="10908607" y="4726656"/>
              <a:ext cx="253214" cy="232840"/>
            </a:xfrm>
            <a:custGeom>
              <a:avLst/>
              <a:gdLst>
                <a:gd name="T0" fmla="*/ 62 w 87"/>
                <a:gd name="T1" fmla="*/ 0 h 80"/>
                <a:gd name="T2" fmla="*/ 66 w 87"/>
                <a:gd name="T3" fmla="*/ 18 h 80"/>
                <a:gd name="T4" fmla="*/ 66 w 87"/>
                <a:gd name="T5" fmla="*/ 24 h 80"/>
                <a:gd name="T6" fmla="*/ 83 w 87"/>
                <a:gd name="T7" fmla="*/ 42 h 80"/>
                <a:gd name="T8" fmla="*/ 87 w 87"/>
                <a:gd name="T9" fmla="*/ 66 h 80"/>
                <a:gd name="T10" fmla="*/ 69 w 87"/>
                <a:gd name="T11" fmla="*/ 80 h 80"/>
                <a:gd name="T12" fmla="*/ 62 w 87"/>
                <a:gd name="T13" fmla="*/ 70 h 80"/>
                <a:gd name="T14" fmla="*/ 38 w 87"/>
                <a:gd name="T15" fmla="*/ 77 h 80"/>
                <a:gd name="T16" fmla="*/ 31 w 87"/>
                <a:gd name="T17" fmla="*/ 70 h 80"/>
                <a:gd name="T18" fmla="*/ 24 w 87"/>
                <a:gd name="T19" fmla="*/ 73 h 80"/>
                <a:gd name="T20" fmla="*/ 14 w 87"/>
                <a:gd name="T21" fmla="*/ 66 h 80"/>
                <a:gd name="T22" fmla="*/ 17 w 87"/>
                <a:gd name="T23" fmla="*/ 56 h 80"/>
                <a:gd name="T24" fmla="*/ 7 w 87"/>
                <a:gd name="T25" fmla="*/ 45 h 80"/>
                <a:gd name="T26" fmla="*/ 7 w 87"/>
                <a:gd name="T27" fmla="*/ 42 h 80"/>
                <a:gd name="T28" fmla="*/ 0 w 87"/>
                <a:gd name="T29" fmla="*/ 35 h 80"/>
                <a:gd name="T30" fmla="*/ 7 w 87"/>
                <a:gd name="T31" fmla="*/ 28 h 80"/>
                <a:gd name="T32" fmla="*/ 3 w 87"/>
                <a:gd name="T33" fmla="*/ 21 h 80"/>
                <a:gd name="T34" fmla="*/ 14 w 87"/>
                <a:gd name="T35" fmla="*/ 7 h 80"/>
                <a:gd name="T36" fmla="*/ 27 w 87"/>
                <a:gd name="T37" fmla="*/ 14 h 80"/>
                <a:gd name="T38" fmla="*/ 31 w 87"/>
                <a:gd name="T39" fmla="*/ 11 h 80"/>
                <a:gd name="T40" fmla="*/ 34 w 87"/>
                <a:gd name="T41" fmla="*/ 4 h 80"/>
                <a:gd name="T42" fmla="*/ 41 w 87"/>
                <a:gd name="T43" fmla="*/ 7 h 80"/>
                <a:gd name="T44" fmla="*/ 62 w 87"/>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0">
                  <a:moveTo>
                    <a:pt x="62" y="0"/>
                  </a:moveTo>
                  <a:lnTo>
                    <a:pt x="66" y="18"/>
                  </a:lnTo>
                  <a:lnTo>
                    <a:pt x="66" y="24"/>
                  </a:lnTo>
                  <a:lnTo>
                    <a:pt x="83" y="42"/>
                  </a:lnTo>
                  <a:lnTo>
                    <a:pt x="87" y="66"/>
                  </a:lnTo>
                  <a:lnTo>
                    <a:pt x="69" y="80"/>
                  </a:lnTo>
                  <a:lnTo>
                    <a:pt x="62" y="70"/>
                  </a:lnTo>
                  <a:lnTo>
                    <a:pt x="38" y="77"/>
                  </a:lnTo>
                  <a:lnTo>
                    <a:pt x="31" y="70"/>
                  </a:lnTo>
                  <a:lnTo>
                    <a:pt x="24" y="73"/>
                  </a:lnTo>
                  <a:lnTo>
                    <a:pt x="14" y="66"/>
                  </a:lnTo>
                  <a:lnTo>
                    <a:pt x="17" y="56"/>
                  </a:lnTo>
                  <a:lnTo>
                    <a:pt x="7" y="45"/>
                  </a:lnTo>
                  <a:lnTo>
                    <a:pt x="7" y="42"/>
                  </a:lnTo>
                  <a:lnTo>
                    <a:pt x="0" y="35"/>
                  </a:lnTo>
                  <a:lnTo>
                    <a:pt x="7" y="28"/>
                  </a:lnTo>
                  <a:lnTo>
                    <a:pt x="3" y="21"/>
                  </a:lnTo>
                  <a:lnTo>
                    <a:pt x="14" y="7"/>
                  </a:lnTo>
                  <a:lnTo>
                    <a:pt x="27" y="14"/>
                  </a:lnTo>
                  <a:lnTo>
                    <a:pt x="31" y="11"/>
                  </a:lnTo>
                  <a:lnTo>
                    <a:pt x="34" y="4"/>
                  </a:lnTo>
                  <a:lnTo>
                    <a:pt x="41" y="7"/>
                  </a:lnTo>
                  <a:lnTo>
                    <a:pt x="6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 name="Freeform 14">
              <a:extLst>
                <a:ext uri="{FF2B5EF4-FFF2-40B4-BE49-F238E27FC236}">
                  <a16:creationId xmlns:a16="http://schemas.microsoft.com/office/drawing/2014/main" id="{CFBD5392-3300-F010-5B5D-4EBE4E220A71}"/>
                </a:ext>
                <a:ext uri="{C183D7F6-B498-43B3-948B-1728B52AA6E4}">
                  <adec:decorative xmlns:adec="http://schemas.microsoft.com/office/drawing/2017/decorative" val="1"/>
                </a:ext>
              </a:extLst>
            </p:cNvPr>
            <p:cNvSpPr>
              <a:spLocks/>
            </p:cNvSpPr>
            <p:nvPr/>
          </p:nvSpPr>
          <p:spPr bwMode="auto">
            <a:xfrm>
              <a:off x="11080326" y="4505458"/>
              <a:ext cx="221198" cy="311424"/>
            </a:xfrm>
            <a:custGeom>
              <a:avLst/>
              <a:gdLst>
                <a:gd name="T0" fmla="*/ 21 w 76"/>
                <a:gd name="T1" fmla="*/ 3 h 107"/>
                <a:gd name="T2" fmla="*/ 28 w 76"/>
                <a:gd name="T3" fmla="*/ 0 h 107"/>
                <a:gd name="T4" fmla="*/ 38 w 76"/>
                <a:gd name="T5" fmla="*/ 14 h 107"/>
                <a:gd name="T6" fmla="*/ 38 w 76"/>
                <a:gd name="T7" fmla="*/ 21 h 107"/>
                <a:gd name="T8" fmla="*/ 38 w 76"/>
                <a:gd name="T9" fmla="*/ 42 h 107"/>
                <a:gd name="T10" fmla="*/ 48 w 76"/>
                <a:gd name="T11" fmla="*/ 55 h 107"/>
                <a:gd name="T12" fmla="*/ 52 w 76"/>
                <a:gd name="T13" fmla="*/ 66 h 107"/>
                <a:gd name="T14" fmla="*/ 66 w 76"/>
                <a:gd name="T15" fmla="*/ 73 h 107"/>
                <a:gd name="T16" fmla="*/ 76 w 76"/>
                <a:gd name="T17" fmla="*/ 90 h 107"/>
                <a:gd name="T18" fmla="*/ 73 w 76"/>
                <a:gd name="T19" fmla="*/ 94 h 107"/>
                <a:gd name="T20" fmla="*/ 62 w 76"/>
                <a:gd name="T21" fmla="*/ 90 h 107"/>
                <a:gd name="T22" fmla="*/ 41 w 76"/>
                <a:gd name="T23" fmla="*/ 107 h 107"/>
                <a:gd name="T24" fmla="*/ 34 w 76"/>
                <a:gd name="T25" fmla="*/ 97 h 107"/>
                <a:gd name="T26" fmla="*/ 7 w 76"/>
                <a:gd name="T27" fmla="*/ 94 h 107"/>
                <a:gd name="T28" fmla="*/ 3 w 76"/>
                <a:gd name="T29" fmla="*/ 76 h 107"/>
                <a:gd name="T30" fmla="*/ 0 w 76"/>
                <a:gd name="T31" fmla="*/ 62 h 107"/>
                <a:gd name="T32" fmla="*/ 14 w 76"/>
                <a:gd name="T33" fmla="*/ 52 h 107"/>
                <a:gd name="T34" fmla="*/ 10 w 76"/>
                <a:gd name="T35" fmla="*/ 38 h 107"/>
                <a:gd name="T36" fmla="*/ 7 w 76"/>
                <a:gd name="T37" fmla="*/ 28 h 107"/>
                <a:gd name="T38" fmla="*/ 3 w 76"/>
                <a:gd name="T39" fmla="*/ 24 h 107"/>
                <a:gd name="T40" fmla="*/ 21 w 76"/>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7">
                  <a:moveTo>
                    <a:pt x="21" y="3"/>
                  </a:moveTo>
                  <a:lnTo>
                    <a:pt x="28" y="0"/>
                  </a:lnTo>
                  <a:lnTo>
                    <a:pt x="38" y="14"/>
                  </a:lnTo>
                  <a:lnTo>
                    <a:pt x="38" y="21"/>
                  </a:lnTo>
                  <a:lnTo>
                    <a:pt x="38" y="42"/>
                  </a:lnTo>
                  <a:lnTo>
                    <a:pt x="48" y="55"/>
                  </a:lnTo>
                  <a:lnTo>
                    <a:pt x="52" y="66"/>
                  </a:lnTo>
                  <a:lnTo>
                    <a:pt x="66" y="73"/>
                  </a:lnTo>
                  <a:lnTo>
                    <a:pt x="76" y="90"/>
                  </a:lnTo>
                  <a:lnTo>
                    <a:pt x="73" y="94"/>
                  </a:lnTo>
                  <a:lnTo>
                    <a:pt x="62" y="90"/>
                  </a:lnTo>
                  <a:lnTo>
                    <a:pt x="41" y="107"/>
                  </a:lnTo>
                  <a:lnTo>
                    <a:pt x="34" y="97"/>
                  </a:lnTo>
                  <a:lnTo>
                    <a:pt x="7" y="94"/>
                  </a:lnTo>
                  <a:lnTo>
                    <a:pt x="3" y="76"/>
                  </a:lnTo>
                  <a:lnTo>
                    <a:pt x="0" y="62"/>
                  </a:lnTo>
                  <a:lnTo>
                    <a:pt x="14" y="52"/>
                  </a:lnTo>
                  <a:lnTo>
                    <a:pt x="10" y="38"/>
                  </a:lnTo>
                  <a:lnTo>
                    <a:pt x="7" y="28"/>
                  </a:lnTo>
                  <a:lnTo>
                    <a:pt x="3" y="24"/>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 name="Freeform 15">
              <a:extLst>
                <a:ext uri="{FF2B5EF4-FFF2-40B4-BE49-F238E27FC236}">
                  <a16:creationId xmlns:a16="http://schemas.microsoft.com/office/drawing/2014/main" id="{C722EDAB-5355-8280-8054-63E927EDE55F}"/>
                </a:ext>
                <a:ext uri="{C183D7F6-B498-43B3-948B-1728B52AA6E4}">
                  <adec:decorative xmlns:adec="http://schemas.microsoft.com/office/drawing/2017/decorative" val="1"/>
                </a:ext>
              </a:extLst>
            </p:cNvPr>
            <p:cNvSpPr>
              <a:spLocks/>
            </p:cNvSpPr>
            <p:nvPr/>
          </p:nvSpPr>
          <p:spPr bwMode="auto">
            <a:xfrm>
              <a:off x="11211299" y="4910016"/>
              <a:ext cx="241572" cy="209556"/>
            </a:xfrm>
            <a:custGeom>
              <a:avLst/>
              <a:gdLst>
                <a:gd name="T0" fmla="*/ 21 w 83"/>
                <a:gd name="T1" fmla="*/ 0 h 72"/>
                <a:gd name="T2" fmla="*/ 28 w 83"/>
                <a:gd name="T3" fmla="*/ 0 h 72"/>
                <a:gd name="T4" fmla="*/ 35 w 83"/>
                <a:gd name="T5" fmla="*/ 14 h 72"/>
                <a:gd name="T6" fmla="*/ 45 w 83"/>
                <a:gd name="T7" fmla="*/ 17 h 72"/>
                <a:gd name="T8" fmla="*/ 69 w 83"/>
                <a:gd name="T9" fmla="*/ 10 h 72"/>
                <a:gd name="T10" fmla="*/ 73 w 83"/>
                <a:gd name="T11" fmla="*/ 17 h 72"/>
                <a:gd name="T12" fmla="*/ 76 w 83"/>
                <a:gd name="T13" fmla="*/ 17 h 72"/>
                <a:gd name="T14" fmla="*/ 83 w 83"/>
                <a:gd name="T15" fmla="*/ 27 h 72"/>
                <a:gd name="T16" fmla="*/ 83 w 83"/>
                <a:gd name="T17" fmla="*/ 34 h 72"/>
                <a:gd name="T18" fmla="*/ 76 w 83"/>
                <a:gd name="T19" fmla="*/ 41 h 72"/>
                <a:gd name="T20" fmla="*/ 69 w 83"/>
                <a:gd name="T21" fmla="*/ 45 h 72"/>
                <a:gd name="T22" fmla="*/ 66 w 83"/>
                <a:gd name="T23" fmla="*/ 52 h 72"/>
                <a:gd name="T24" fmla="*/ 59 w 83"/>
                <a:gd name="T25" fmla="*/ 66 h 72"/>
                <a:gd name="T26" fmla="*/ 55 w 83"/>
                <a:gd name="T27" fmla="*/ 72 h 72"/>
                <a:gd name="T28" fmla="*/ 45 w 83"/>
                <a:gd name="T29" fmla="*/ 69 h 72"/>
                <a:gd name="T30" fmla="*/ 42 w 83"/>
                <a:gd name="T31" fmla="*/ 62 h 72"/>
                <a:gd name="T32" fmla="*/ 31 w 83"/>
                <a:gd name="T33" fmla="*/ 59 h 72"/>
                <a:gd name="T34" fmla="*/ 24 w 83"/>
                <a:gd name="T35" fmla="*/ 38 h 72"/>
                <a:gd name="T36" fmla="*/ 10 w 83"/>
                <a:gd name="T37" fmla="*/ 34 h 72"/>
                <a:gd name="T38" fmla="*/ 3 w 83"/>
                <a:gd name="T39" fmla="*/ 38 h 72"/>
                <a:gd name="T40" fmla="*/ 0 w 83"/>
                <a:gd name="T41" fmla="*/ 27 h 72"/>
                <a:gd name="T42" fmla="*/ 7 w 83"/>
                <a:gd name="T43" fmla="*/ 24 h 72"/>
                <a:gd name="T44" fmla="*/ 3 w 83"/>
                <a:gd name="T45" fmla="*/ 10 h 72"/>
                <a:gd name="T46" fmla="*/ 10 w 83"/>
                <a:gd name="T47" fmla="*/ 3 h 72"/>
                <a:gd name="T48" fmla="*/ 21 w 83"/>
                <a:gd name="T49" fmla="*/ 3 h 72"/>
                <a:gd name="T50" fmla="*/ 21 w 83"/>
                <a:gd name="T5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2">
                  <a:moveTo>
                    <a:pt x="21" y="0"/>
                  </a:moveTo>
                  <a:lnTo>
                    <a:pt x="28" y="0"/>
                  </a:lnTo>
                  <a:lnTo>
                    <a:pt x="35" y="14"/>
                  </a:lnTo>
                  <a:lnTo>
                    <a:pt x="45" y="17"/>
                  </a:lnTo>
                  <a:lnTo>
                    <a:pt x="69" y="10"/>
                  </a:lnTo>
                  <a:lnTo>
                    <a:pt x="73" y="17"/>
                  </a:lnTo>
                  <a:lnTo>
                    <a:pt x="76" y="17"/>
                  </a:lnTo>
                  <a:lnTo>
                    <a:pt x="83" y="27"/>
                  </a:lnTo>
                  <a:lnTo>
                    <a:pt x="83" y="34"/>
                  </a:lnTo>
                  <a:lnTo>
                    <a:pt x="76" y="41"/>
                  </a:lnTo>
                  <a:lnTo>
                    <a:pt x="69" y="45"/>
                  </a:lnTo>
                  <a:lnTo>
                    <a:pt x="66" y="52"/>
                  </a:lnTo>
                  <a:lnTo>
                    <a:pt x="59" y="66"/>
                  </a:lnTo>
                  <a:lnTo>
                    <a:pt x="55" y="72"/>
                  </a:lnTo>
                  <a:lnTo>
                    <a:pt x="45" y="69"/>
                  </a:lnTo>
                  <a:lnTo>
                    <a:pt x="42" y="62"/>
                  </a:lnTo>
                  <a:lnTo>
                    <a:pt x="31" y="59"/>
                  </a:lnTo>
                  <a:lnTo>
                    <a:pt x="24" y="38"/>
                  </a:lnTo>
                  <a:lnTo>
                    <a:pt x="10" y="34"/>
                  </a:lnTo>
                  <a:lnTo>
                    <a:pt x="3" y="38"/>
                  </a:lnTo>
                  <a:lnTo>
                    <a:pt x="0" y="27"/>
                  </a:lnTo>
                  <a:lnTo>
                    <a:pt x="7" y="24"/>
                  </a:lnTo>
                  <a:lnTo>
                    <a:pt x="3" y="10"/>
                  </a:lnTo>
                  <a:lnTo>
                    <a:pt x="10" y="3"/>
                  </a:lnTo>
                  <a:lnTo>
                    <a:pt x="21" y="3"/>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 name="Freeform 16">
              <a:extLst>
                <a:ext uri="{FF2B5EF4-FFF2-40B4-BE49-F238E27FC236}">
                  <a16:creationId xmlns:a16="http://schemas.microsoft.com/office/drawing/2014/main" id="{BEC16F77-7E33-8E40-F02C-63928D2A4612}"/>
                </a:ext>
                <a:ext uri="{C183D7F6-B498-43B3-948B-1728B52AA6E4}">
                  <adec:decorative xmlns:adec="http://schemas.microsoft.com/office/drawing/2017/decorative" val="1"/>
                </a:ext>
              </a:extLst>
            </p:cNvPr>
            <p:cNvSpPr>
              <a:spLocks/>
            </p:cNvSpPr>
            <p:nvPr/>
          </p:nvSpPr>
          <p:spPr bwMode="auto">
            <a:xfrm>
              <a:off x="10958086" y="5483386"/>
              <a:ext cx="122241" cy="192093"/>
            </a:xfrm>
            <a:custGeom>
              <a:avLst/>
              <a:gdLst>
                <a:gd name="T0" fmla="*/ 21 w 42"/>
                <a:gd name="T1" fmla="*/ 0 h 66"/>
                <a:gd name="T2" fmla="*/ 42 w 42"/>
                <a:gd name="T3" fmla="*/ 21 h 66"/>
                <a:gd name="T4" fmla="*/ 38 w 42"/>
                <a:gd name="T5" fmla="*/ 25 h 66"/>
                <a:gd name="T6" fmla="*/ 21 w 42"/>
                <a:gd name="T7" fmla="*/ 56 h 66"/>
                <a:gd name="T8" fmla="*/ 14 w 42"/>
                <a:gd name="T9" fmla="*/ 63 h 66"/>
                <a:gd name="T10" fmla="*/ 7 w 42"/>
                <a:gd name="T11" fmla="*/ 66 h 66"/>
                <a:gd name="T12" fmla="*/ 0 w 42"/>
                <a:gd name="T13" fmla="*/ 63 h 66"/>
                <a:gd name="T14" fmla="*/ 10 w 42"/>
                <a:gd name="T15" fmla="*/ 21 h 66"/>
                <a:gd name="T16" fmla="*/ 7 w 42"/>
                <a:gd name="T17" fmla="*/ 14 h 66"/>
                <a:gd name="T18" fmla="*/ 10 w 42"/>
                <a:gd name="T19" fmla="*/ 7 h 66"/>
                <a:gd name="T20" fmla="*/ 17 w 42"/>
                <a:gd name="T21" fmla="*/ 7 h 66"/>
                <a:gd name="T22" fmla="*/ 21 w 4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6">
                  <a:moveTo>
                    <a:pt x="21" y="0"/>
                  </a:moveTo>
                  <a:lnTo>
                    <a:pt x="42" y="21"/>
                  </a:lnTo>
                  <a:lnTo>
                    <a:pt x="38" y="25"/>
                  </a:lnTo>
                  <a:lnTo>
                    <a:pt x="21" y="56"/>
                  </a:lnTo>
                  <a:lnTo>
                    <a:pt x="14" y="63"/>
                  </a:lnTo>
                  <a:lnTo>
                    <a:pt x="7" y="66"/>
                  </a:lnTo>
                  <a:lnTo>
                    <a:pt x="0" y="63"/>
                  </a:lnTo>
                  <a:lnTo>
                    <a:pt x="10" y="21"/>
                  </a:lnTo>
                  <a:lnTo>
                    <a:pt x="7" y="14"/>
                  </a:lnTo>
                  <a:lnTo>
                    <a:pt x="10" y="7"/>
                  </a:lnTo>
                  <a:lnTo>
                    <a:pt x="17" y="7"/>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 name="Freeform 17">
              <a:extLst>
                <a:ext uri="{FF2B5EF4-FFF2-40B4-BE49-F238E27FC236}">
                  <a16:creationId xmlns:a16="http://schemas.microsoft.com/office/drawing/2014/main" id="{5F9EB4E7-EB66-95C5-A62C-271AA67FEBC5}"/>
                </a:ext>
                <a:ext uri="{C183D7F6-B498-43B3-948B-1728B52AA6E4}">
                  <adec:decorative xmlns:adec="http://schemas.microsoft.com/office/drawing/2017/decorative" val="1"/>
                </a:ext>
              </a:extLst>
            </p:cNvPr>
            <p:cNvSpPr>
              <a:spLocks/>
            </p:cNvSpPr>
            <p:nvPr/>
          </p:nvSpPr>
          <p:spPr bwMode="auto">
            <a:xfrm>
              <a:off x="10856218" y="5634731"/>
              <a:ext cx="81494" cy="113510"/>
            </a:xfrm>
            <a:custGeom>
              <a:avLst/>
              <a:gdLst>
                <a:gd name="T0" fmla="*/ 28 w 28"/>
                <a:gd name="T1" fmla="*/ 28 h 39"/>
                <a:gd name="T2" fmla="*/ 25 w 28"/>
                <a:gd name="T3" fmla="*/ 28 h 39"/>
                <a:gd name="T4" fmla="*/ 21 w 28"/>
                <a:gd name="T5" fmla="*/ 32 h 39"/>
                <a:gd name="T6" fmla="*/ 18 w 28"/>
                <a:gd name="T7" fmla="*/ 32 h 39"/>
                <a:gd name="T8" fmla="*/ 11 w 28"/>
                <a:gd name="T9" fmla="*/ 39 h 39"/>
                <a:gd name="T10" fmla="*/ 11 w 28"/>
                <a:gd name="T11" fmla="*/ 35 h 39"/>
                <a:gd name="T12" fmla="*/ 0 w 28"/>
                <a:gd name="T13" fmla="*/ 14 h 39"/>
                <a:gd name="T14" fmla="*/ 0 w 28"/>
                <a:gd name="T15" fmla="*/ 11 h 39"/>
                <a:gd name="T16" fmla="*/ 14 w 28"/>
                <a:gd name="T17" fmla="*/ 7 h 39"/>
                <a:gd name="T18" fmla="*/ 18 w 28"/>
                <a:gd name="T19" fmla="*/ 0 h 39"/>
                <a:gd name="T20" fmla="*/ 25 w 28"/>
                <a:gd name="T21" fmla="*/ 0 h 39"/>
                <a:gd name="T22" fmla="*/ 28 w 28"/>
                <a:gd name="T23" fmla="*/ 7 h 39"/>
                <a:gd name="T24" fmla="*/ 25 w 28"/>
                <a:gd name="T25" fmla="*/ 18 h 39"/>
                <a:gd name="T26" fmla="*/ 28 w 28"/>
                <a:gd name="T27" fmla="*/ 25 h 39"/>
                <a:gd name="T28" fmla="*/ 28 w 28"/>
                <a:gd name="T2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28" y="28"/>
                  </a:moveTo>
                  <a:lnTo>
                    <a:pt x="25" y="28"/>
                  </a:lnTo>
                  <a:lnTo>
                    <a:pt x="21" y="32"/>
                  </a:lnTo>
                  <a:lnTo>
                    <a:pt x="18" y="32"/>
                  </a:lnTo>
                  <a:lnTo>
                    <a:pt x="11" y="39"/>
                  </a:lnTo>
                  <a:lnTo>
                    <a:pt x="11" y="35"/>
                  </a:lnTo>
                  <a:lnTo>
                    <a:pt x="0" y="14"/>
                  </a:lnTo>
                  <a:lnTo>
                    <a:pt x="0" y="11"/>
                  </a:lnTo>
                  <a:lnTo>
                    <a:pt x="14" y="7"/>
                  </a:lnTo>
                  <a:lnTo>
                    <a:pt x="18" y="0"/>
                  </a:lnTo>
                  <a:lnTo>
                    <a:pt x="25" y="0"/>
                  </a:lnTo>
                  <a:lnTo>
                    <a:pt x="28" y="7"/>
                  </a:lnTo>
                  <a:lnTo>
                    <a:pt x="25" y="18"/>
                  </a:lnTo>
                  <a:lnTo>
                    <a:pt x="28" y="25"/>
                  </a:lnTo>
                  <a:lnTo>
                    <a:pt x="28"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18">
              <a:extLst>
                <a:ext uri="{FF2B5EF4-FFF2-40B4-BE49-F238E27FC236}">
                  <a16:creationId xmlns:a16="http://schemas.microsoft.com/office/drawing/2014/main" id="{FDE66354-E5B0-0EDA-A599-900F843D3762}"/>
                </a:ext>
                <a:ext uri="{C183D7F6-B498-43B3-948B-1728B52AA6E4}">
                  <adec:decorative xmlns:adec="http://schemas.microsoft.com/office/drawing/2017/decorative" val="1"/>
                </a:ext>
              </a:extLst>
            </p:cNvPr>
            <p:cNvSpPr>
              <a:spLocks/>
            </p:cNvSpPr>
            <p:nvPr/>
          </p:nvSpPr>
          <p:spPr bwMode="auto">
            <a:xfrm>
              <a:off x="11019207" y="4918749"/>
              <a:ext cx="212467" cy="151346"/>
            </a:xfrm>
            <a:custGeom>
              <a:avLst/>
              <a:gdLst>
                <a:gd name="T0" fmla="*/ 69 w 73"/>
                <a:gd name="T1" fmla="*/ 7 h 52"/>
                <a:gd name="T2" fmla="*/ 73 w 73"/>
                <a:gd name="T3" fmla="*/ 21 h 52"/>
                <a:gd name="T4" fmla="*/ 66 w 73"/>
                <a:gd name="T5" fmla="*/ 24 h 52"/>
                <a:gd name="T6" fmla="*/ 69 w 73"/>
                <a:gd name="T7" fmla="*/ 35 h 52"/>
                <a:gd name="T8" fmla="*/ 62 w 73"/>
                <a:gd name="T9" fmla="*/ 38 h 52"/>
                <a:gd name="T10" fmla="*/ 66 w 73"/>
                <a:gd name="T11" fmla="*/ 42 h 52"/>
                <a:gd name="T12" fmla="*/ 62 w 73"/>
                <a:gd name="T13" fmla="*/ 52 h 52"/>
                <a:gd name="T14" fmla="*/ 49 w 73"/>
                <a:gd name="T15" fmla="*/ 45 h 52"/>
                <a:gd name="T16" fmla="*/ 38 w 73"/>
                <a:gd name="T17" fmla="*/ 52 h 52"/>
                <a:gd name="T18" fmla="*/ 17 w 73"/>
                <a:gd name="T19" fmla="*/ 38 h 52"/>
                <a:gd name="T20" fmla="*/ 14 w 73"/>
                <a:gd name="T21" fmla="*/ 42 h 52"/>
                <a:gd name="T22" fmla="*/ 0 w 73"/>
                <a:gd name="T23" fmla="*/ 17 h 52"/>
                <a:gd name="T24" fmla="*/ 0 w 73"/>
                <a:gd name="T25" fmla="*/ 11 h 52"/>
                <a:gd name="T26" fmla="*/ 24 w 73"/>
                <a:gd name="T27" fmla="*/ 4 h 52"/>
                <a:gd name="T28" fmla="*/ 31 w 73"/>
                <a:gd name="T29" fmla="*/ 14 h 52"/>
                <a:gd name="T30" fmla="*/ 49 w 73"/>
                <a:gd name="T31" fmla="*/ 0 h 52"/>
                <a:gd name="T32" fmla="*/ 69 w 73"/>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69" y="7"/>
                  </a:moveTo>
                  <a:lnTo>
                    <a:pt x="73" y="21"/>
                  </a:lnTo>
                  <a:lnTo>
                    <a:pt x="66" y="24"/>
                  </a:lnTo>
                  <a:lnTo>
                    <a:pt x="69" y="35"/>
                  </a:lnTo>
                  <a:lnTo>
                    <a:pt x="62" y="38"/>
                  </a:lnTo>
                  <a:lnTo>
                    <a:pt x="66" y="42"/>
                  </a:lnTo>
                  <a:lnTo>
                    <a:pt x="62" y="52"/>
                  </a:lnTo>
                  <a:lnTo>
                    <a:pt x="49" y="45"/>
                  </a:lnTo>
                  <a:lnTo>
                    <a:pt x="38" y="52"/>
                  </a:lnTo>
                  <a:lnTo>
                    <a:pt x="17" y="38"/>
                  </a:lnTo>
                  <a:lnTo>
                    <a:pt x="14" y="42"/>
                  </a:lnTo>
                  <a:lnTo>
                    <a:pt x="0" y="17"/>
                  </a:lnTo>
                  <a:lnTo>
                    <a:pt x="0" y="11"/>
                  </a:lnTo>
                  <a:lnTo>
                    <a:pt x="24" y="4"/>
                  </a:lnTo>
                  <a:lnTo>
                    <a:pt x="31" y="14"/>
                  </a:lnTo>
                  <a:lnTo>
                    <a:pt x="49" y="0"/>
                  </a:lnTo>
                  <a:lnTo>
                    <a:pt x="69"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 name="Freeform 19">
              <a:extLst>
                <a:ext uri="{FF2B5EF4-FFF2-40B4-BE49-F238E27FC236}">
                  <a16:creationId xmlns:a16="http://schemas.microsoft.com/office/drawing/2014/main" id="{6D1F3AF1-F6A7-DDC0-8DEA-5C03547EC1EE}"/>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28 w 52"/>
                <a:gd name="T1" fmla="*/ 10 h 59"/>
                <a:gd name="T2" fmla="*/ 42 w 52"/>
                <a:gd name="T3" fmla="*/ 34 h 59"/>
                <a:gd name="T4" fmla="*/ 52 w 52"/>
                <a:gd name="T5" fmla="*/ 38 h 59"/>
                <a:gd name="T6" fmla="*/ 45 w 52"/>
                <a:gd name="T7" fmla="*/ 52 h 59"/>
                <a:gd name="T8" fmla="*/ 28 w 52"/>
                <a:gd name="T9" fmla="*/ 59 h 59"/>
                <a:gd name="T10" fmla="*/ 14 w 52"/>
                <a:gd name="T11" fmla="*/ 48 h 59"/>
                <a:gd name="T12" fmla="*/ 17 w 52"/>
                <a:gd name="T13" fmla="*/ 41 h 59"/>
                <a:gd name="T14" fmla="*/ 7 w 52"/>
                <a:gd name="T15" fmla="*/ 31 h 59"/>
                <a:gd name="T16" fmla="*/ 0 w 52"/>
                <a:gd name="T17" fmla="*/ 24 h 59"/>
                <a:gd name="T18" fmla="*/ 3 w 52"/>
                <a:gd name="T19" fmla="*/ 17 h 59"/>
                <a:gd name="T20" fmla="*/ 10 w 52"/>
                <a:gd name="T21" fmla="*/ 17 h 59"/>
                <a:gd name="T22" fmla="*/ 21 w 52"/>
                <a:gd name="T23" fmla="*/ 14 h 59"/>
                <a:gd name="T24" fmla="*/ 14 w 52"/>
                <a:gd name="T25" fmla="*/ 3 h 59"/>
                <a:gd name="T26" fmla="*/ 17 w 52"/>
                <a:gd name="T27" fmla="*/ 0 h 59"/>
                <a:gd name="T28" fmla="*/ 28 w 52"/>
                <a:gd name="T29" fmla="*/ 3 h 59"/>
                <a:gd name="T30" fmla="*/ 28 w 52"/>
                <a:gd name="T3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28" y="10"/>
                  </a:moveTo>
                  <a:lnTo>
                    <a:pt x="42" y="34"/>
                  </a:lnTo>
                  <a:lnTo>
                    <a:pt x="52" y="38"/>
                  </a:lnTo>
                  <a:lnTo>
                    <a:pt x="45" y="52"/>
                  </a:lnTo>
                  <a:lnTo>
                    <a:pt x="28" y="59"/>
                  </a:lnTo>
                  <a:lnTo>
                    <a:pt x="14" y="48"/>
                  </a:lnTo>
                  <a:lnTo>
                    <a:pt x="17" y="41"/>
                  </a:lnTo>
                  <a:lnTo>
                    <a:pt x="7" y="31"/>
                  </a:lnTo>
                  <a:lnTo>
                    <a:pt x="0" y="24"/>
                  </a:lnTo>
                  <a:lnTo>
                    <a:pt x="3" y="17"/>
                  </a:lnTo>
                  <a:lnTo>
                    <a:pt x="10" y="17"/>
                  </a:lnTo>
                  <a:lnTo>
                    <a:pt x="21" y="14"/>
                  </a:lnTo>
                  <a:lnTo>
                    <a:pt x="14" y="3"/>
                  </a:lnTo>
                  <a:lnTo>
                    <a:pt x="17" y="0"/>
                  </a:lnTo>
                  <a:lnTo>
                    <a:pt x="28" y="3"/>
                  </a:lnTo>
                  <a:lnTo>
                    <a:pt x="28"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 name="Freeform 20">
              <a:extLst>
                <a:ext uri="{FF2B5EF4-FFF2-40B4-BE49-F238E27FC236}">
                  <a16:creationId xmlns:a16="http://schemas.microsoft.com/office/drawing/2014/main" id="{375C2218-6F9E-77ED-D2F4-89A83F7932F5}"/>
                </a:ext>
                <a:ext uri="{C183D7F6-B498-43B3-948B-1728B52AA6E4}">
                  <adec:decorative xmlns:adec="http://schemas.microsoft.com/office/drawing/2017/decorative" val="1"/>
                </a:ext>
              </a:extLst>
            </p:cNvPr>
            <p:cNvSpPr>
              <a:spLocks/>
            </p:cNvSpPr>
            <p:nvPr/>
          </p:nvSpPr>
          <p:spPr bwMode="auto">
            <a:xfrm>
              <a:off x="11019206" y="5262188"/>
              <a:ext cx="253214" cy="282319"/>
            </a:xfrm>
            <a:custGeom>
              <a:avLst/>
              <a:gdLst>
                <a:gd name="T0" fmla="*/ 83 w 87"/>
                <a:gd name="T1" fmla="*/ 4 h 97"/>
                <a:gd name="T2" fmla="*/ 87 w 87"/>
                <a:gd name="T3" fmla="*/ 0 h 97"/>
                <a:gd name="T4" fmla="*/ 83 w 87"/>
                <a:gd name="T5" fmla="*/ 17 h 97"/>
                <a:gd name="T6" fmla="*/ 73 w 87"/>
                <a:gd name="T7" fmla="*/ 24 h 97"/>
                <a:gd name="T8" fmla="*/ 66 w 87"/>
                <a:gd name="T9" fmla="*/ 35 h 97"/>
                <a:gd name="T10" fmla="*/ 62 w 87"/>
                <a:gd name="T11" fmla="*/ 38 h 97"/>
                <a:gd name="T12" fmla="*/ 59 w 87"/>
                <a:gd name="T13" fmla="*/ 45 h 97"/>
                <a:gd name="T14" fmla="*/ 52 w 87"/>
                <a:gd name="T15" fmla="*/ 52 h 97"/>
                <a:gd name="T16" fmla="*/ 49 w 87"/>
                <a:gd name="T17" fmla="*/ 59 h 97"/>
                <a:gd name="T18" fmla="*/ 45 w 87"/>
                <a:gd name="T19" fmla="*/ 66 h 97"/>
                <a:gd name="T20" fmla="*/ 35 w 87"/>
                <a:gd name="T21" fmla="*/ 76 h 97"/>
                <a:gd name="T22" fmla="*/ 28 w 87"/>
                <a:gd name="T23" fmla="*/ 83 h 97"/>
                <a:gd name="T24" fmla="*/ 24 w 87"/>
                <a:gd name="T25" fmla="*/ 90 h 97"/>
                <a:gd name="T26" fmla="*/ 21 w 87"/>
                <a:gd name="T27" fmla="*/ 97 h 97"/>
                <a:gd name="T28" fmla="*/ 0 w 87"/>
                <a:gd name="T29" fmla="*/ 76 h 97"/>
                <a:gd name="T30" fmla="*/ 0 w 87"/>
                <a:gd name="T31" fmla="*/ 69 h 97"/>
                <a:gd name="T32" fmla="*/ 14 w 87"/>
                <a:gd name="T33" fmla="*/ 45 h 97"/>
                <a:gd name="T34" fmla="*/ 31 w 87"/>
                <a:gd name="T35" fmla="*/ 42 h 97"/>
                <a:gd name="T36" fmla="*/ 35 w 87"/>
                <a:gd name="T37" fmla="*/ 31 h 97"/>
                <a:gd name="T38" fmla="*/ 49 w 87"/>
                <a:gd name="T39" fmla="*/ 21 h 97"/>
                <a:gd name="T40" fmla="*/ 83 w 87"/>
                <a:gd name="T41"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7">
                  <a:moveTo>
                    <a:pt x="83" y="4"/>
                  </a:moveTo>
                  <a:lnTo>
                    <a:pt x="87" y="0"/>
                  </a:lnTo>
                  <a:lnTo>
                    <a:pt x="83" y="17"/>
                  </a:lnTo>
                  <a:lnTo>
                    <a:pt x="73" y="24"/>
                  </a:lnTo>
                  <a:lnTo>
                    <a:pt x="66" y="35"/>
                  </a:lnTo>
                  <a:lnTo>
                    <a:pt x="62" y="38"/>
                  </a:lnTo>
                  <a:lnTo>
                    <a:pt x="59" y="45"/>
                  </a:lnTo>
                  <a:lnTo>
                    <a:pt x="52" y="52"/>
                  </a:lnTo>
                  <a:lnTo>
                    <a:pt x="49" y="59"/>
                  </a:lnTo>
                  <a:lnTo>
                    <a:pt x="45" y="66"/>
                  </a:lnTo>
                  <a:lnTo>
                    <a:pt x="35" y="76"/>
                  </a:lnTo>
                  <a:lnTo>
                    <a:pt x="28" y="83"/>
                  </a:lnTo>
                  <a:lnTo>
                    <a:pt x="24" y="90"/>
                  </a:lnTo>
                  <a:lnTo>
                    <a:pt x="21" y="97"/>
                  </a:lnTo>
                  <a:lnTo>
                    <a:pt x="0" y="76"/>
                  </a:lnTo>
                  <a:lnTo>
                    <a:pt x="0" y="69"/>
                  </a:lnTo>
                  <a:lnTo>
                    <a:pt x="14" y="45"/>
                  </a:lnTo>
                  <a:lnTo>
                    <a:pt x="31" y="42"/>
                  </a:lnTo>
                  <a:lnTo>
                    <a:pt x="35" y="31"/>
                  </a:lnTo>
                  <a:lnTo>
                    <a:pt x="49" y="21"/>
                  </a:lnTo>
                  <a:lnTo>
                    <a:pt x="8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 name="Freeform 22">
              <a:extLst>
                <a:ext uri="{FF2B5EF4-FFF2-40B4-BE49-F238E27FC236}">
                  <a16:creationId xmlns:a16="http://schemas.microsoft.com/office/drawing/2014/main" id="{B99005D0-C924-0D36-1C9B-CC23FA670FEF}"/>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52 w 52"/>
                <a:gd name="T1" fmla="*/ 38 h 59"/>
                <a:gd name="T2" fmla="*/ 42 w 52"/>
                <a:gd name="T3" fmla="*/ 34 h 59"/>
                <a:gd name="T4" fmla="*/ 28 w 52"/>
                <a:gd name="T5" fmla="*/ 10 h 59"/>
                <a:gd name="T6" fmla="*/ 28 w 52"/>
                <a:gd name="T7" fmla="*/ 3 h 59"/>
                <a:gd name="T8" fmla="*/ 17 w 52"/>
                <a:gd name="T9" fmla="*/ 0 h 59"/>
                <a:gd name="T10" fmla="*/ 14 w 52"/>
                <a:gd name="T11" fmla="*/ 3 h 59"/>
                <a:gd name="T12" fmla="*/ 21 w 52"/>
                <a:gd name="T13" fmla="*/ 14 h 59"/>
                <a:gd name="T14" fmla="*/ 10 w 52"/>
                <a:gd name="T15" fmla="*/ 17 h 59"/>
                <a:gd name="T16" fmla="*/ 3 w 52"/>
                <a:gd name="T17" fmla="*/ 17 h 59"/>
                <a:gd name="T18" fmla="*/ 0 w 52"/>
                <a:gd name="T19" fmla="*/ 24 h 59"/>
                <a:gd name="T20" fmla="*/ 7 w 52"/>
                <a:gd name="T21" fmla="*/ 31 h 59"/>
                <a:gd name="T22" fmla="*/ 17 w 52"/>
                <a:gd name="T23" fmla="*/ 41 h 59"/>
                <a:gd name="T24" fmla="*/ 14 w 52"/>
                <a:gd name="T25" fmla="*/ 48 h 59"/>
                <a:gd name="T26" fmla="*/ 28 w 52"/>
                <a:gd name="T27" fmla="*/ 59 h 59"/>
                <a:gd name="T28" fmla="*/ 45 w 52"/>
                <a:gd name="T29" fmla="*/ 52 h 59"/>
                <a:gd name="T30" fmla="*/ 52 w 52"/>
                <a:gd name="T31"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52" y="38"/>
                  </a:moveTo>
                  <a:lnTo>
                    <a:pt x="42" y="34"/>
                  </a:lnTo>
                  <a:lnTo>
                    <a:pt x="28" y="10"/>
                  </a:lnTo>
                  <a:lnTo>
                    <a:pt x="28" y="3"/>
                  </a:lnTo>
                  <a:lnTo>
                    <a:pt x="17" y="0"/>
                  </a:lnTo>
                  <a:lnTo>
                    <a:pt x="14" y="3"/>
                  </a:lnTo>
                  <a:lnTo>
                    <a:pt x="21" y="14"/>
                  </a:lnTo>
                  <a:lnTo>
                    <a:pt x="10" y="17"/>
                  </a:lnTo>
                  <a:lnTo>
                    <a:pt x="3" y="17"/>
                  </a:lnTo>
                  <a:lnTo>
                    <a:pt x="0" y="24"/>
                  </a:lnTo>
                  <a:lnTo>
                    <a:pt x="7" y="31"/>
                  </a:lnTo>
                  <a:lnTo>
                    <a:pt x="17" y="41"/>
                  </a:lnTo>
                  <a:lnTo>
                    <a:pt x="14" y="48"/>
                  </a:lnTo>
                  <a:lnTo>
                    <a:pt x="28" y="59"/>
                  </a:lnTo>
                  <a:lnTo>
                    <a:pt x="45" y="52"/>
                  </a:lnTo>
                  <a:lnTo>
                    <a:pt x="52" y="38"/>
                  </a:lnTo>
                  <a:close/>
                </a:path>
              </a:pathLst>
            </a:custGeom>
            <a:solidFill>
              <a:schemeClr val="bg1"/>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4" name="Freeform 23">
              <a:extLst>
                <a:ext uri="{FF2B5EF4-FFF2-40B4-BE49-F238E27FC236}">
                  <a16:creationId xmlns:a16="http://schemas.microsoft.com/office/drawing/2014/main" id="{088546B4-090D-5B1D-A8D2-9D32BBCB993F}"/>
                </a:ext>
                <a:ext uri="{C183D7F6-B498-43B3-948B-1728B52AA6E4}">
                  <adec:decorative xmlns:adec="http://schemas.microsoft.com/office/drawing/2017/decorative" val="1"/>
                </a:ext>
              </a:extLst>
            </p:cNvPr>
            <p:cNvSpPr>
              <a:spLocks/>
            </p:cNvSpPr>
            <p:nvPr/>
          </p:nvSpPr>
          <p:spPr bwMode="auto">
            <a:xfrm>
              <a:off x="11059953" y="5008974"/>
              <a:ext cx="311424" cy="343439"/>
            </a:xfrm>
            <a:custGeom>
              <a:avLst/>
              <a:gdLst>
                <a:gd name="T0" fmla="*/ 107 w 107"/>
                <a:gd name="T1" fmla="*/ 38 h 118"/>
                <a:gd name="T2" fmla="*/ 97 w 107"/>
                <a:gd name="T3" fmla="*/ 35 h 118"/>
                <a:gd name="T4" fmla="*/ 94 w 107"/>
                <a:gd name="T5" fmla="*/ 28 h 118"/>
                <a:gd name="T6" fmla="*/ 83 w 107"/>
                <a:gd name="T7" fmla="*/ 25 h 118"/>
                <a:gd name="T8" fmla="*/ 76 w 107"/>
                <a:gd name="T9" fmla="*/ 4 h 118"/>
                <a:gd name="T10" fmla="*/ 62 w 107"/>
                <a:gd name="T11" fmla="*/ 0 h 118"/>
                <a:gd name="T12" fmla="*/ 55 w 107"/>
                <a:gd name="T13" fmla="*/ 4 h 118"/>
                <a:gd name="T14" fmla="*/ 48 w 107"/>
                <a:gd name="T15" fmla="*/ 7 h 118"/>
                <a:gd name="T16" fmla="*/ 52 w 107"/>
                <a:gd name="T17" fmla="*/ 11 h 118"/>
                <a:gd name="T18" fmla="*/ 48 w 107"/>
                <a:gd name="T19" fmla="*/ 21 h 118"/>
                <a:gd name="T20" fmla="*/ 35 w 107"/>
                <a:gd name="T21" fmla="*/ 14 h 118"/>
                <a:gd name="T22" fmla="*/ 24 w 107"/>
                <a:gd name="T23" fmla="*/ 21 h 118"/>
                <a:gd name="T24" fmla="*/ 3 w 107"/>
                <a:gd name="T25" fmla="*/ 7 h 118"/>
                <a:gd name="T26" fmla="*/ 0 w 107"/>
                <a:gd name="T27" fmla="*/ 11 h 118"/>
                <a:gd name="T28" fmla="*/ 0 w 107"/>
                <a:gd name="T29" fmla="*/ 25 h 118"/>
                <a:gd name="T30" fmla="*/ 3 w 107"/>
                <a:gd name="T31" fmla="*/ 32 h 118"/>
                <a:gd name="T32" fmla="*/ 7 w 107"/>
                <a:gd name="T33" fmla="*/ 49 h 118"/>
                <a:gd name="T34" fmla="*/ 21 w 107"/>
                <a:gd name="T35" fmla="*/ 59 h 118"/>
                <a:gd name="T36" fmla="*/ 24 w 107"/>
                <a:gd name="T37" fmla="*/ 66 h 118"/>
                <a:gd name="T38" fmla="*/ 21 w 107"/>
                <a:gd name="T39" fmla="*/ 73 h 118"/>
                <a:gd name="T40" fmla="*/ 28 w 107"/>
                <a:gd name="T41" fmla="*/ 91 h 118"/>
                <a:gd name="T42" fmla="*/ 21 w 107"/>
                <a:gd name="T43" fmla="*/ 118 h 118"/>
                <a:gd name="T44" fmla="*/ 35 w 107"/>
                <a:gd name="T45" fmla="*/ 108 h 118"/>
                <a:gd name="T46" fmla="*/ 69 w 107"/>
                <a:gd name="T47" fmla="*/ 91 h 118"/>
                <a:gd name="T48" fmla="*/ 73 w 107"/>
                <a:gd name="T49" fmla="*/ 87 h 118"/>
                <a:gd name="T50" fmla="*/ 76 w 107"/>
                <a:gd name="T51" fmla="*/ 84 h 118"/>
                <a:gd name="T52" fmla="*/ 94 w 107"/>
                <a:gd name="T53" fmla="*/ 66 h 118"/>
                <a:gd name="T54" fmla="*/ 97 w 107"/>
                <a:gd name="T55" fmla="*/ 59 h 118"/>
                <a:gd name="T56" fmla="*/ 101 w 107"/>
                <a:gd name="T57" fmla="*/ 52 h 118"/>
                <a:gd name="T58" fmla="*/ 107 w 107"/>
                <a:gd name="T59"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18">
                  <a:moveTo>
                    <a:pt x="107" y="38"/>
                  </a:moveTo>
                  <a:lnTo>
                    <a:pt x="97" y="35"/>
                  </a:lnTo>
                  <a:lnTo>
                    <a:pt x="94" y="28"/>
                  </a:lnTo>
                  <a:lnTo>
                    <a:pt x="83" y="25"/>
                  </a:lnTo>
                  <a:lnTo>
                    <a:pt x="76" y="4"/>
                  </a:lnTo>
                  <a:lnTo>
                    <a:pt x="62" y="0"/>
                  </a:lnTo>
                  <a:lnTo>
                    <a:pt x="55" y="4"/>
                  </a:lnTo>
                  <a:lnTo>
                    <a:pt x="48" y="7"/>
                  </a:lnTo>
                  <a:lnTo>
                    <a:pt x="52" y="11"/>
                  </a:lnTo>
                  <a:lnTo>
                    <a:pt x="48" y="21"/>
                  </a:lnTo>
                  <a:lnTo>
                    <a:pt x="35" y="14"/>
                  </a:lnTo>
                  <a:lnTo>
                    <a:pt x="24" y="21"/>
                  </a:lnTo>
                  <a:lnTo>
                    <a:pt x="3" y="7"/>
                  </a:lnTo>
                  <a:lnTo>
                    <a:pt x="0" y="11"/>
                  </a:lnTo>
                  <a:lnTo>
                    <a:pt x="0" y="25"/>
                  </a:lnTo>
                  <a:lnTo>
                    <a:pt x="3" y="32"/>
                  </a:lnTo>
                  <a:lnTo>
                    <a:pt x="7" y="49"/>
                  </a:lnTo>
                  <a:lnTo>
                    <a:pt x="21" y="59"/>
                  </a:lnTo>
                  <a:lnTo>
                    <a:pt x="24" y="66"/>
                  </a:lnTo>
                  <a:lnTo>
                    <a:pt x="21" y="73"/>
                  </a:lnTo>
                  <a:lnTo>
                    <a:pt x="28" y="91"/>
                  </a:lnTo>
                  <a:lnTo>
                    <a:pt x="21" y="118"/>
                  </a:lnTo>
                  <a:lnTo>
                    <a:pt x="35" y="108"/>
                  </a:lnTo>
                  <a:lnTo>
                    <a:pt x="69" y="91"/>
                  </a:lnTo>
                  <a:lnTo>
                    <a:pt x="73" y="87"/>
                  </a:lnTo>
                  <a:lnTo>
                    <a:pt x="76" y="84"/>
                  </a:lnTo>
                  <a:lnTo>
                    <a:pt x="94" y="66"/>
                  </a:lnTo>
                  <a:lnTo>
                    <a:pt x="97" y="59"/>
                  </a:lnTo>
                  <a:lnTo>
                    <a:pt x="101" y="52"/>
                  </a:lnTo>
                  <a:lnTo>
                    <a:pt x="107" y="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 name="Freeform 24">
              <a:extLst>
                <a:ext uri="{FF2B5EF4-FFF2-40B4-BE49-F238E27FC236}">
                  <a16:creationId xmlns:a16="http://schemas.microsoft.com/office/drawing/2014/main" id="{2AC3D697-B87F-F6E3-554C-3DCF71C718DD}"/>
                </a:ext>
                <a:ext uri="{C183D7F6-B498-43B3-948B-1728B52AA6E4}">
                  <adec:decorative xmlns:adec="http://schemas.microsoft.com/office/drawing/2017/decorative" val="1"/>
                </a:ext>
              </a:extLst>
            </p:cNvPr>
            <p:cNvSpPr>
              <a:spLocks/>
            </p:cNvSpPr>
            <p:nvPr/>
          </p:nvSpPr>
          <p:spPr bwMode="auto">
            <a:xfrm>
              <a:off x="10716515" y="4019405"/>
              <a:ext cx="241572" cy="192093"/>
            </a:xfrm>
            <a:custGeom>
              <a:avLst/>
              <a:gdLst>
                <a:gd name="T0" fmla="*/ 80 w 83"/>
                <a:gd name="T1" fmla="*/ 4 h 66"/>
                <a:gd name="T2" fmla="*/ 76 w 83"/>
                <a:gd name="T3" fmla="*/ 14 h 66"/>
                <a:gd name="T4" fmla="*/ 83 w 83"/>
                <a:gd name="T5" fmla="*/ 18 h 66"/>
                <a:gd name="T6" fmla="*/ 80 w 83"/>
                <a:gd name="T7" fmla="*/ 21 h 66"/>
                <a:gd name="T8" fmla="*/ 62 w 83"/>
                <a:gd name="T9" fmla="*/ 32 h 66"/>
                <a:gd name="T10" fmla="*/ 59 w 83"/>
                <a:gd name="T11" fmla="*/ 45 h 66"/>
                <a:gd name="T12" fmla="*/ 66 w 83"/>
                <a:gd name="T13" fmla="*/ 56 h 66"/>
                <a:gd name="T14" fmla="*/ 52 w 83"/>
                <a:gd name="T15" fmla="*/ 66 h 66"/>
                <a:gd name="T16" fmla="*/ 41 w 83"/>
                <a:gd name="T17" fmla="*/ 63 h 66"/>
                <a:gd name="T18" fmla="*/ 31 w 83"/>
                <a:gd name="T19" fmla="*/ 66 h 66"/>
                <a:gd name="T20" fmla="*/ 27 w 83"/>
                <a:gd name="T21" fmla="*/ 63 h 66"/>
                <a:gd name="T22" fmla="*/ 24 w 83"/>
                <a:gd name="T23" fmla="*/ 39 h 66"/>
                <a:gd name="T24" fmla="*/ 14 w 83"/>
                <a:gd name="T25" fmla="*/ 39 h 66"/>
                <a:gd name="T26" fmla="*/ 0 w 83"/>
                <a:gd name="T27" fmla="*/ 25 h 66"/>
                <a:gd name="T28" fmla="*/ 10 w 83"/>
                <a:gd name="T29" fmla="*/ 0 h 66"/>
                <a:gd name="T30" fmla="*/ 55 w 83"/>
                <a:gd name="T31" fmla="*/ 7 h 66"/>
                <a:gd name="T32" fmla="*/ 80 w 83"/>
                <a:gd name="T3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80" y="4"/>
                  </a:moveTo>
                  <a:lnTo>
                    <a:pt x="76" y="14"/>
                  </a:lnTo>
                  <a:lnTo>
                    <a:pt x="83" y="18"/>
                  </a:lnTo>
                  <a:lnTo>
                    <a:pt x="80" y="21"/>
                  </a:lnTo>
                  <a:lnTo>
                    <a:pt x="62" y="32"/>
                  </a:lnTo>
                  <a:lnTo>
                    <a:pt x="59" y="45"/>
                  </a:lnTo>
                  <a:lnTo>
                    <a:pt x="66" y="56"/>
                  </a:lnTo>
                  <a:lnTo>
                    <a:pt x="52" y="66"/>
                  </a:lnTo>
                  <a:lnTo>
                    <a:pt x="41" y="63"/>
                  </a:lnTo>
                  <a:lnTo>
                    <a:pt x="31" y="66"/>
                  </a:lnTo>
                  <a:lnTo>
                    <a:pt x="27" y="63"/>
                  </a:lnTo>
                  <a:lnTo>
                    <a:pt x="24" y="39"/>
                  </a:lnTo>
                  <a:lnTo>
                    <a:pt x="14" y="39"/>
                  </a:lnTo>
                  <a:lnTo>
                    <a:pt x="0" y="25"/>
                  </a:lnTo>
                  <a:lnTo>
                    <a:pt x="10" y="0"/>
                  </a:lnTo>
                  <a:lnTo>
                    <a:pt x="55" y="7"/>
                  </a:lnTo>
                  <a:lnTo>
                    <a:pt x="8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 name="Freeform 25">
              <a:extLst>
                <a:ext uri="{FF2B5EF4-FFF2-40B4-BE49-F238E27FC236}">
                  <a16:creationId xmlns:a16="http://schemas.microsoft.com/office/drawing/2014/main" id="{95887EF1-F3F5-D54F-4A0C-E21B41139E2C}"/>
                </a:ext>
                <a:ext uri="{C183D7F6-B498-43B3-948B-1728B52AA6E4}">
                  <adec:decorative xmlns:adec="http://schemas.microsoft.com/office/drawing/2017/decorative" val="1"/>
                </a:ext>
              </a:extLst>
            </p:cNvPr>
            <p:cNvSpPr>
              <a:spLocks/>
            </p:cNvSpPr>
            <p:nvPr/>
          </p:nvSpPr>
          <p:spPr bwMode="auto">
            <a:xfrm>
              <a:off x="10594275" y="2992001"/>
              <a:ext cx="585011" cy="573369"/>
            </a:xfrm>
            <a:custGeom>
              <a:avLst/>
              <a:gdLst>
                <a:gd name="T0" fmla="*/ 115 w 201"/>
                <a:gd name="T1" fmla="*/ 0 h 197"/>
                <a:gd name="T2" fmla="*/ 139 w 201"/>
                <a:gd name="T3" fmla="*/ 3 h 197"/>
                <a:gd name="T4" fmla="*/ 163 w 201"/>
                <a:gd name="T5" fmla="*/ 0 h 197"/>
                <a:gd name="T6" fmla="*/ 160 w 201"/>
                <a:gd name="T7" fmla="*/ 0 h 197"/>
                <a:gd name="T8" fmla="*/ 160 w 201"/>
                <a:gd name="T9" fmla="*/ 13 h 197"/>
                <a:gd name="T10" fmla="*/ 160 w 201"/>
                <a:gd name="T11" fmla="*/ 31 h 197"/>
                <a:gd name="T12" fmla="*/ 153 w 201"/>
                <a:gd name="T13" fmla="*/ 48 h 197"/>
                <a:gd name="T14" fmla="*/ 153 w 201"/>
                <a:gd name="T15" fmla="*/ 55 h 197"/>
                <a:gd name="T16" fmla="*/ 156 w 201"/>
                <a:gd name="T17" fmla="*/ 59 h 197"/>
                <a:gd name="T18" fmla="*/ 163 w 201"/>
                <a:gd name="T19" fmla="*/ 59 h 197"/>
                <a:gd name="T20" fmla="*/ 170 w 201"/>
                <a:gd name="T21" fmla="*/ 59 h 197"/>
                <a:gd name="T22" fmla="*/ 177 w 201"/>
                <a:gd name="T23" fmla="*/ 62 h 197"/>
                <a:gd name="T24" fmla="*/ 174 w 201"/>
                <a:gd name="T25" fmla="*/ 65 h 197"/>
                <a:gd name="T26" fmla="*/ 170 w 201"/>
                <a:gd name="T27" fmla="*/ 72 h 197"/>
                <a:gd name="T28" fmla="*/ 170 w 201"/>
                <a:gd name="T29" fmla="*/ 76 h 197"/>
                <a:gd name="T30" fmla="*/ 174 w 201"/>
                <a:gd name="T31" fmla="*/ 79 h 197"/>
                <a:gd name="T32" fmla="*/ 174 w 201"/>
                <a:gd name="T33" fmla="*/ 86 h 197"/>
                <a:gd name="T34" fmla="*/ 170 w 201"/>
                <a:gd name="T35" fmla="*/ 86 h 197"/>
                <a:gd name="T36" fmla="*/ 160 w 201"/>
                <a:gd name="T37" fmla="*/ 90 h 197"/>
                <a:gd name="T38" fmla="*/ 156 w 201"/>
                <a:gd name="T39" fmla="*/ 93 h 197"/>
                <a:gd name="T40" fmla="*/ 153 w 201"/>
                <a:gd name="T41" fmla="*/ 97 h 197"/>
                <a:gd name="T42" fmla="*/ 153 w 201"/>
                <a:gd name="T43" fmla="*/ 107 h 197"/>
                <a:gd name="T44" fmla="*/ 156 w 201"/>
                <a:gd name="T45" fmla="*/ 128 h 197"/>
                <a:gd name="T46" fmla="*/ 156 w 201"/>
                <a:gd name="T47" fmla="*/ 131 h 197"/>
                <a:gd name="T48" fmla="*/ 160 w 201"/>
                <a:gd name="T49" fmla="*/ 145 h 197"/>
                <a:gd name="T50" fmla="*/ 163 w 201"/>
                <a:gd name="T51" fmla="*/ 152 h 197"/>
                <a:gd name="T52" fmla="*/ 174 w 201"/>
                <a:gd name="T53" fmla="*/ 152 h 197"/>
                <a:gd name="T54" fmla="*/ 191 w 201"/>
                <a:gd name="T55" fmla="*/ 152 h 197"/>
                <a:gd name="T56" fmla="*/ 195 w 201"/>
                <a:gd name="T57" fmla="*/ 156 h 197"/>
                <a:gd name="T58" fmla="*/ 198 w 201"/>
                <a:gd name="T59" fmla="*/ 156 h 197"/>
                <a:gd name="T60" fmla="*/ 195 w 201"/>
                <a:gd name="T61" fmla="*/ 166 h 197"/>
                <a:gd name="T62" fmla="*/ 201 w 201"/>
                <a:gd name="T63" fmla="*/ 176 h 197"/>
                <a:gd name="T64" fmla="*/ 201 w 201"/>
                <a:gd name="T65" fmla="*/ 183 h 197"/>
                <a:gd name="T66" fmla="*/ 201 w 201"/>
                <a:gd name="T67" fmla="*/ 187 h 197"/>
                <a:gd name="T68" fmla="*/ 198 w 201"/>
                <a:gd name="T69" fmla="*/ 190 h 197"/>
                <a:gd name="T70" fmla="*/ 195 w 201"/>
                <a:gd name="T71" fmla="*/ 194 h 197"/>
                <a:gd name="T72" fmla="*/ 195 w 201"/>
                <a:gd name="T73" fmla="*/ 197 h 197"/>
                <a:gd name="T74" fmla="*/ 153 w 201"/>
                <a:gd name="T75" fmla="*/ 187 h 197"/>
                <a:gd name="T76" fmla="*/ 142 w 201"/>
                <a:gd name="T77" fmla="*/ 197 h 197"/>
                <a:gd name="T78" fmla="*/ 118 w 201"/>
                <a:gd name="T79" fmla="*/ 180 h 197"/>
                <a:gd name="T80" fmla="*/ 87 w 201"/>
                <a:gd name="T81" fmla="*/ 170 h 197"/>
                <a:gd name="T82" fmla="*/ 80 w 201"/>
                <a:gd name="T83" fmla="*/ 170 h 197"/>
                <a:gd name="T84" fmla="*/ 31 w 201"/>
                <a:gd name="T85" fmla="*/ 131 h 197"/>
                <a:gd name="T86" fmla="*/ 28 w 201"/>
                <a:gd name="T87" fmla="*/ 107 h 197"/>
                <a:gd name="T88" fmla="*/ 21 w 201"/>
                <a:gd name="T89" fmla="*/ 100 h 197"/>
                <a:gd name="T90" fmla="*/ 17 w 201"/>
                <a:gd name="T91" fmla="*/ 90 h 197"/>
                <a:gd name="T92" fmla="*/ 21 w 201"/>
                <a:gd name="T93" fmla="*/ 83 h 197"/>
                <a:gd name="T94" fmla="*/ 24 w 201"/>
                <a:gd name="T95" fmla="*/ 83 h 197"/>
                <a:gd name="T96" fmla="*/ 24 w 201"/>
                <a:gd name="T97" fmla="*/ 76 h 197"/>
                <a:gd name="T98" fmla="*/ 21 w 201"/>
                <a:gd name="T99" fmla="*/ 69 h 197"/>
                <a:gd name="T100" fmla="*/ 0 w 201"/>
                <a:gd name="T101" fmla="*/ 65 h 197"/>
                <a:gd name="T102" fmla="*/ 10 w 201"/>
                <a:gd name="T103" fmla="*/ 59 h 197"/>
                <a:gd name="T104" fmla="*/ 21 w 201"/>
                <a:gd name="T105" fmla="*/ 59 h 197"/>
                <a:gd name="T106" fmla="*/ 59 w 201"/>
                <a:gd name="T107" fmla="*/ 48 h 197"/>
                <a:gd name="T108" fmla="*/ 62 w 201"/>
                <a:gd name="T109" fmla="*/ 27 h 197"/>
                <a:gd name="T110" fmla="*/ 90 w 201"/>
                <a:gd name="T111" fmla="*/ 13 h 197"/>
                <a:gd name="T112" fmla="*/ 94 w 201"/>
                <a:gd name="T113" fmla="*/ 17 h 197"/>
                <a:gd name="T114" fmla="*/ 104 w 201"/>
                <a:gd name="T115" fmla="*/ 17 h 197"/>
                <a:gd name="T116" fmla="*/ 111 w 201"/>
                <a:gd name="T117" fmla="*/ 10 h 197"/>
                <a:gd name="T118" fmla="*/ 115 w 20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197">
                  <a:moveTo>
                    <a:pt x="115" y="0"/>
                  </a:moveTo>
                  <a:lnTo>
                    <a:pt x="139" y="3"/>
                  </a:lnTo>
                  <a:lnTo>
                    <a:pt x="163" y="0"/>
                  </a:lnTo>
                  <a:lnTo>
                    <a:pt x="160" y="0"/>
                  </a:lnTo>
                  <a:lnTo>
                    <a:pt x="160" y="13"/>
                  </a:lnTo>
                  <a:lnTo>
                    <a:pt x="160" y="31"/>
                  </a:lnTo>
                  <a:lnTo>
                    <a:pt x="153" y="48"/>
                  </a:lnTo>
                  <a:lnTo>
                    <a:pt x="153" y="55"/>
                  </a:lnTo>
                  <a:lnTo>
                    <a:pt x="156" y="59"/>
                  </a:lnTo>
                  <a:lnTo>
                    <a:pt x="163" y="59"/>
                  </a:lnTo>
                  <a:lnTo>
                    <a:pt x="170" y="59"/>
                  </a:lnTo>
                  <a:lnTo>
                    <a:pt x="177" y="62"/>
                  </a:lnTo>
                  <a:lnTo>
                    <a:pt x="174" y="65"/>
                  </a:lnTo>
                  <a:lnTo>
                    <a:pt x="170" y="72"/>
                  </a:lnTo>
                  <a:lnTo>
                    <a:pt x="170" y="76"/>
                  </a:lnTo>
                  <a:lnTo>
                    <a:pt x="174" y="79"/>
                  </a:lnTo>
                  <a:lnTo>
                    <a:pt x="174" y="86"/>
                  </a:lnTo>
                  <a:lnTo>
                    <a:pt x="170" y="86"/>
                  </a:lnTo>
                  <a:lnTo>
                    <a:pt x="160" y="90"/>
                  </a:lnTo>
                  <a:lnTo>
                    <a:pt x="156" y="93"/>
                  </a:lnTo>
                  <a:lnTo>
                    <a:pt x="153" y="97"/>
                  </a:lnTo>
                  <a:lnTo>
                    <a:pt x="153" y="107"/>
                  </a:lnTo>
                  <a:lnTo>
                    <a:pt x="156" y="128"/>
                  </a:lnTo>
                  <a:lnTo>
                    <a:pt x="156" y="131"/>
                  </a:lnTo>
                  <a:lnTo>
                    <a:pt x="160" y="145"/>
                  </a:lnTo>
                  <a:lnTo>
                    <a:pt x="163" y="152"/>
                  </a:lnTo>
                  <a:lnTo>
                    <a:pt x="174" y="152"/>
                  </a:lnTo>
                  <a:lnTo>
                    <a:pt x="191" y="152"/>
                  </a:lnTo>
                  <a:lnTo>
                    <a:pt x="195" y="156"/>
                  </a:lnTo>
                  <a:lnTo>
                    <a:pt x="198" y="156"/>
                  </a:lnTo>
                  <a:lnTo>
                    <a:pt x="195" y="166"/>
                  </a:lnTo>
                  <a:lnTo>
                    <a:pt x="201" y="176"/>
                  </a:lnTo>
                  <a:lnTo>
                    <a:pt x="201" y="183"/>
                  </a:lnTo>
                  <a:lnTo>
                    <a:pt x="201" y="187"/>
                  </a:lnTo>
                  <a:lnTo>
                    <a:pt x="198" y="190"/>
                  </a:lnTo>
                  <a:lnTo>
                    <a:pt x="195" y="194"/>
                  </a:lnTo>
                  <a:lnTo>
                    <a:pt x="195" y="197"/>
                  </a:lnTo>
                  <a:lnTo>
                    <a:pt x="153" y="187"/>
                  </a:lnTo>
                  <a:lnTo>
                    <a:pt x="142" y="197"/>
                  </a:lnTo>
                  <a:lnTo>
                    <a:pt x="118" y="180"/>
                  </a:lnTo>
                  <a:lnTo>
                    <a:pt x="87" y="170"/>
                  </a:lnTo>
                  <a:lnTo>
                    <a:pt x="80" y="170"/>
                  </a:lnTo>
                  <a:lnTo>
                    <a:pt x="31" y="131"/>
                  </a:lnTo>
                  <a:lnTo>
                    <a:pt x="28" y="107"/>
                  </a:lnTo>
                  <a:lnTo>
                    <a:pt x="21" y="100"/>
                  </a:lnTo>
                  <a:lnTo>
                    <a:pt x="17" y="90"/>
                  </a:lnTo>
                  <a:lnTo>
                    <a:pt x="21" y="83"/>
                  </a:lnTo>
                  <a:lnTo>
                    <a:pt x="24" y="83"/>
                  </a:lnTo>
                  <a:lnTo>
                    <a:pt x="24" y="76"/>
                  </a:lnTo>
                  <a:lnTo>
                    <a:pt x="21" y="69"/>
                  </a:lnTo>
                  <a:lnTo>
                    <a:pt x="0" y="65"/>
                  </a:lnTo>
                  <a:lnTo>
                    <a:pt x="10" y="59"/>
                  </a:lnTo>
                  <a:lnTo>
                    <a:pt x="21" y="59"/>
                  </a:lnTo>
                  <a:lnTo>
                    <a:pt x="59" y="48"/>
                  </a:lnTo>
                  <a:lnTo>
                    <a:pt x="62" y="27"/>
                  </a:lnTo>
                  <a:lnTo>
                    <a:pt x="90" y="13"/>
                  </a:lnTo>
                  <a:lnTo>
                    <a:pt x="94" y="17"/>
                  </a:lnTo>
                  <a:lnTo>
                    <a:pt x="104" y="17"/>
                  </a:lnTo>
                  <a:lnTo>
                    <a:pt x="111" y="10"/>
                  </a:lnTo>
                  <a:lnTo>
                    <a:pt x="11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7" name="Freeform 26">
              <a:extLst>
                <a:ext uri="{FF2B5EF4-FFF2-40B4-BE49-F238E27FC236}">
                  <a16:creationId xmlns:a16="http://schemas.microsoft.com/office/drawing/2014/main" id="{416615D3-3983-D5E1-F822-FDBD6CFD84FF}"/>
                </a:ext>
                <a:ext uri="{C183D7F6-B498-43B3-948B-1728B52AA6E4}">
                  <adec:decorative xmlns:adec="http://schemas.microsoft.com/office/drawing/2017/decorative" val="1"/>
                </a:ext>
              </a:extLst>
            </p:cNvPr>
            <p:cNvSpPr>
              <a:spLocks/>
            </p:cNvSpPr>
            <p:nvPr/>
          </p:nvSpPr>
          <p:spPr bwMode="auto">
            <a:xfrm>
              <a:off x="10827113" y="3536262"/>
              <a:ext cx="494784" cy="576278"/>
            </a:xfrm>
            <a:custGeom>
              <a:avLst/>
              <a:gdLst>
                <a:gd name="T0" fmla="*/ 62 w 170"/>
                <a:gd name="T1" fmla="*/ 10 h 198"/>
                <a:gd name="T2" fmla="*/ 73 w 170"/>
                <a:gd name="T3" fmla="*/ 0 h 198"/>
                <a:gd name="T4" fmla="*/ 115 w 170"/>
                <a:gd name="T5" fmla="*/ 10 h 198"/>
                <a:gd name="T6" fmla="*/ 115 w 170"/>
                <a:gd name="T7" fmla="*/ 24 h 198"/>
                <a:gd name="T8" fmla="*/ 121 w 170"/>
                <a:gd name="T9" fmla="*/ 45 h 198"/>
                <a:gd name="T10" fmla="*/ 128 w 170"/>
                <a:gd name="T11" fmla="*/ 55 h 198"/>
                <a:gd name="T12" fmla="*/ 142 w 170"/>
                <a:gd name="T13" fmla="*/ 62 h 198"/>
                <a:gd name="T14" fmla="*/ 153 w 170"/>
                <a:gd name="T15" fmla="*/ 73 h 198"/>
                <a:gd name="T16" fmla="*/ 163 w 170"/>
                <a:gd name="T17" fmla="*/ 80 h 198"/>
                <a:gd name="T18" fmla="*/ 163 w 170"/>
                <a:gd name="T19" fmla="*/ 83 h 198"/>
                <a:gd name="T20" fmla="*/ 163 w 170"/>
                <a:gd name="T21" fmla="*/ 90 h 198"/>
                <a:gd name="T22" fmla="*/ 167 w 170"/>
                <a:gd name="T23" fmla="*/ 97 h 198"/>
                <a:gd name="T24" fmla="*/ 167 w 170"/>
                <a:gd name="T25" fmla="*/ 100 h 198"/>
                <a:gd name="T26" fmla="*/ 170 w 170"/>
                <a:gd name="T27" fmla="*/ 107 h 198"/>
                <a:gd name="T28" fmla="*/ 170 w 170"/>
                <a:gd name="T29" fmla="*/ 111 h 198"/>
                <a:gd name="T30" fmla="*/ 167 w 170"/>
                <a:gd name="T31" fmla="*/ 118 h 198"/>
                <a:gd name="T32" fmla="*/ 160 w 170"/>
                <a:gd name="T33" fmla="*/ 139 h 198"/>
                <a:gd name="T34" fmla="*/ 153 w 170"/>
                <a:gd name="T35" fmla="*/ 152 h 198"/>
                <a:gd name="T36" fmla="*/ 149 w 170"/>
                <a:gd name="T37" fmla="*/ 163 h 198"/>
                <a:gd name="T38" fmla="*/ 146 w 170"/>
                <a:gd name="T39" fmla="*/ 173 h 198"/>
                <a:gd name="T40" fmla="*/ 128 w 170"/>
                <a:gd name="T41" fmla="*/ 184 h 198"/>
                <a:gd name="T42" fmla="*/ 125 w 170"/>
                <a:gd name="T43" fmla="*/ 184 h 198"/>
                <a:gd name="T44" fmla="*/ 121 w 170"/>
                <a:gd name="T45" fmla="*/ 187 h 198"/>
                <a:gd name="T46" fmla="*/ 121 w 170"/>
                <a:gd name="T47" fmla="*/ 191 h 198"/>
                <a:gd name="T48" fmla="*/ 111 w 170"/>
                <a:gd name="T49" fmla="*/ 191 h 198"/>
                <a:gd name="T50" fmla="*/ 101 w 170"/>
                <a:gd name="T51" fmla="*/ 198 h 198"/>
                <a:gd name="T52" fmla="*/ 87 w 170"/>
                <a:gd name="T53" fmla="*/ 163 h 198"/>
                <a:gd name="T54" fmla="*/ 42 w 170"/>
                <a:gd name="T55" fmla="*/ 170 h 198"/>
                <a:gd name="T56" fmla="*/ 42 w 170"/>
                <a:gd name="T57" fmla="*/ 146 h 198"/>
                <a:gd name="T58" fmla="*/ 24 w 170"/>
                <a:gd name="T59" fmla="*/ 135 h 198"/>
                <a:gd name="T60" fmla="*/ 14 w 170"/>
                <a:gd name="T61" fmla="*/ 118 h 198"/>
                <a:gd name="T62" fmla="*/ 7 w 170"/>
                <a:gd name="T63" fmla="*/ 87 h 198"/>
                <a:gd name="T64" fmla="*/ 0 w 170"/>
                <a:gd name="T65" fmla="*/ 73 h 198"/>
                <a:gd name="T66" fmla="*/ 7 w 170"/>
                <a:gd name="T67" fmla="*/ 62 h 198"/>
                <a:gd name="T68" fmla="*/ 10 w 170"/>
                <a:gd name="T69" fmla="*/ 48 h 198"/>
                <a:gd name="T70" fmla="*/ 3 w 170"/>
                <a:gd name="T71" fmla="*/ 35 h 198"/>
                <a:gd name="T72" fmla="*/ 7 w 170"/>
                <a:gd name="T73" fmla="*/ 28 h 198"/>
                <a:gd name="T74" fmla="*/ 10 w 170"/>
                <a:gd name="T75" fmla="*/ 28 h 198"/>
                <a:gd name="T76" fmla="*/ 17 w 170"/>
                <a:gd name="T77" fmla="*/ 35 h 198"/>
                <a:gd name="T78" fmla="*/ 35 w 170"/>
                <a:gd name="T79" fmla="*/ 41 h 198"/>
                <a:gd name="T80" fmla="*/ 59 w 170"/>
                <a:gd name="T81" fmla="*/ 28 h 198"/>
                <a:gd name="T82" fmla="*/ 62 w 170"/>
                <a:gd name="T83"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98">
                  <a:moveTo>
                    <a:pt x="62" y="10"/>
                  </a:moveTo>
                  <a:lnTo>
                    <a:pt x="73" y="0"/>
                  </a:lnTo>
                  <a:lnTo>
                    <a:pt x="115" y="10"/>
                  </a:lnTo>
                  <a:lnTo>
                    <a:pt x="115" y="24"/>
                  </a:lnTo>
                  <a:lnTo>
                    <a:pt x="121" y="45"/>
                  </a:lnTo>
                  <a:lnTo>
                    <a:pt x="128" y="55"/>
                  </a:lnTo>
                  <a:lnTo>
                    <a:pt x="142" y="62"/>
                  </a:lnTo>
                  <a:lnTo>
                    <a:pt x="153" y="73"/>
                  </a:lnTo>
                  <a:lnTo>
                    <a:pt x="163" y="80"/>
                  </a:lnTo>
                  <a:lnTo>
                    <a:pt x="163" y="83"/>
                  </a:lnTo>
                  <a:lnTo>
                    <a:pt x="163" y="90"/>
                  </a:lnTo>
                  <a:lnTo>
                    <a:pt x="167" y="97"/>
                  </a:lnTo>
                  <a:lnTo>
                    <a:pt x="167" y="100"/>
                  </a:lnTo>
                  <a:lnTo>
                    <a:pt x="170" y="107"/>
                  </a:lnTo>
                  <a:lnTo>
                    <a:pt x="170" y="111"/>
                  </a:lnTo>
                  <a:lnTo>
                    <a:pt x="167" y="118"/>
                  </a:lnTo>
                  <a:lnTo>
                    <a:pt x="160" y="139"/>
                  </a:lnTo>
                  <a:lnTo>
                    <a:pt x="153" y="152"/>
                  </a:lnTo>
                  <a:lnTo>
                    <a:pt x="149" y="163"/>
                  </a:lnTo>
                  <a:lnTo>
                    <a:pt x="146" y="173"/>
                  </a:lnTo>
                  <a:lnTo>
                    <a:pt x="128" y="184"/>
                  </a:lnTo>
                  <a:lnTo>
                    <a:pt x="125" y="184"/>
                  </a:lnTo>
                  <a:lnTo>
                    <a:pt x="121" y="187"/>
                  </a:lnTo>
                  <a:lnTo>
                    <a:pt x="121" y="191"/>
                  </a:lnTo>
                  <a:lnTo>
                    <a:pt x="111" y="191"/>
                  </a:lnTo>
                  <a:lnTo>
                    <a:pt x="101" y="198"/>
                  </a:lnTo>
                  <a:lnTo>
                    <a:pt x="87" y="163"/>
                  </a:lnTo>
                  <a:lnTo>
                    <a:pt x="42" y="170"/>
                  </a:lnTo>
                  <a:lnTo>
                    <a:pt x="42" y="146"/>
                  </a:lnTo>
                  <a:lnTo>
                    <a:pt x="24" y="135"/>
                  </a:lnTo>
                  <a:lnTo>
                    <a:pt x="14" y="118"/>
                  </a:lnTo>
                  <a:lnTo>
                    <a:pt x="7" y="87"/>
                  </a:lnTo>
                  <a:lnTo>
                    <a:pt x="0" y="73"/>
                  </a:lnTo>
                  <a:lnTo>
                    <a:pt x="7" y="62"/>
                  </a:lnTo>
                  <a:lnTo>
                    <a:pt x="10" y="48"/>
                  </a:lnTo>
                  <a:lnTo>
                    <a:pt x="3" y="35"/>
                  </a:lnTo>
                  <a:lnTo>
                    <a:pt x="7" y="28"/>
                  </a:lnTo>
                  <a:lnTo>
                    <a:pt x="10" y="28"/>
                  </a:lnTo>
                  <a:lnTo>
                    <a:pt x="17" y="35"/>
                  </a:lnTo>
                  <a:lnTo>
                    <a:pt x="35" y="41"/>
                  </a:lnTo>
                  <a:lnTo>
                    <a:pt x="59" y="28"/>
                  </a:lnTo>
                  <a:lnTo>
                    <a:pt x="62"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8" name="Freeform 27">
              <a:extLst>
                <a:ext uri="{FF2B5EF4-FFF2-40B4-BE49-F238E27FC236}">
                  <a16:creationId xmlns:a16="http://schemas.microsoft.com/office/drawing/2014/main" id="{41588DE7-8A15-34E8-D975-9A59083E37AA}"/>
                </a:ext>
                <a:ext uri="{C183D7F6-B498-43B3-948B-1728B52AA6E4}">
                  <adec:decorative xmlns:adec="http://schemas.microsoft.com/office/drawing/2017/decorative" val="1"/>
                </a:ext>
              </a:extLst>
            </p:cNvPr>
            <p:cNvSpPr>
              <a:spLocks/>
            </p:cNvSpPr>
            <p:nvPr/>
          </p:nvSpPr>
          <p:spPr bwMode="auto">
            <a:xfrm>
              <a:off x="10524422" y="2788266"/>
              <a:ext cx="404560" cy="375455"/>
            </a:xfrm>
            <a:custGeom>
              <a:avLst/>
              <a:gdLst>
                <a:gd name="T0" fmla="*/ 69 w 139"/>
                <a:gd name="T1" fmla="*/ 0 h 129"/>
                <a:gd name="T2" fmla="*/ 80 w 139"/>
                <a:gd name="T3" fmla="*/ 7 h 129"/>
                <a:gd name="T4" fmla="*/ 86 w 139"/>
                <a:gd name="T5" fmla="*/ 21 h 129"/>
                <a:gd name="T6" fmla="*/ 86 w 139"/>
                <a:gd name="T7" fmla="*/ 45 h 129"/>
                <a:gd name="T8" fmla="*/ 93 w 139"/>
                <a:gd name="T9" fmla="*/ 52 h 129"/>
                <a:gd name="T10" fmla="*/ 104 w 139"/>
                <a:gd name="T11" fmla="*/ 52 h 129"/>
                <a:gd name="T12" fmla="*/ 111 w 139"/>
                <a:gd name="T13" fmla="*/ 45 h 129"/>
                <a:gd name="T14" fmla="*/ 139 w 139"/>
                <a:gd name="T15" fmla="*/ 70 h 129"/>
                <a:gd name="T16" fmla="*/ 135 w 139"/>
                <a:gd name="T17" fmla="*/ 80 h 129"/>
                <a:gd name="T18" fmla="*/ 128 w 139"/>
                <a:gd name="T19" fmla="*/ 87 h 129"/>
                <a:gd name="T20" fmla="*/ 118 w 139"/>
                <a:gd name="T21" fmla="*/ 87 h 129"/>
                <a:gd name="T22" fmla="*/ 114 w 139"/>
                <a:gd name="T23" fmla="*/ 83 h 129"/>
                <a:gd name="T24" fmla="*/ 86 w 139"/>
                <a:gd name="T25" fmla="*/ 97 h 129"/>
                <a:gd name="T26" fmla="*/ 83 w 139"/>
                <a:gd name="T27" fmla="*/ 118 h 129"/>
                <a:gd name="T28" fmla="*/ 45 w 139"/>
                <a:gd name="T29" fmla="*/ 129 h 129"/>
                <a:gd name="T30" fmla="*/ 41 w 139"/>
                <a:gd name="T31" fmla="*/ 108 h 129"/>
                <a:gd name="T32" fmla="*/ 27 w 139"/>
                <a:gd name="T33" fmla="*/ 94 h 129"/>
                <a:gd name="T34" fmla="*/ 17 w 139"/>
                <a:gd name="T35" fmla="*/ 94 h 129"/>
                <a:gd name="T36" fmla="*/ 10 w 139"/>
                <a:gd name="T37" fmla="*/ 80 h 129"/>
                <a:gd name="T38" fmla="*/ 10 w 139"/>
                <a:gd name="T39" fmla="*/ 52 h 129"/>
                <a:gd name="T40" fmla="*/ 0 w 139"/>
                <a:gd name="T41" fmla="*/ 11 h 129"/>
                <a:gd name="T42" fmla="*/ 3 w 139"/>
                <a:gd name="T43" fmla="*/ 0 h 129"/>
                <a:gd name="T44" fmla="*/ 48 w 139"/>
                <a:gd name="T45" fmla="*/ 7 h 129"/>
                <a:gd name="T46" fmla="*/ 69 w 139"/>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29">
                  <a:moveTo>
                    <a:pt x="69" y="0"/>
                  </a:moveTo>
                  <a:lnTo>
                    <a:pt x="80" y="7"/>
                  </a:lnTo>
                  <a:lnTo>
                    <a:pt x="86" y="21"/>
                  </a:lnTo>
                  <a:lnTo>
                    <a:pt x="86" y="45"/>
                  </a:lnTo>
                  <a:lnTo>
                    <a:pt x="93" y="52"/>
                  </a:lnTo>
                  <a:lnTo>
                    <a:pt x="104" y="52"/>
                  </a:lnTo>
                  <a:lnTo>
                    <a:pt x="111" y="45"/>
                  </a:lnTo>
                  <a:lnTo>
                    <a:pt x="139" y="70"/>
                  </a:lnTo>
                  <a:lnTo>
                    <a:pt x="135" y="80"/>
                  </a:lnTo>
                  <a:lnTo>
                    <a:pt x="128" y="87"/>
                  </a:lnTo>
                  <a:lnTo>
                    <a:pt x="118" y="87"/>
                  </a:lnTo>
                  <a:lnTo>
                    <a:pt x="114" y="83"/>
                  </a:lnTo>
                  <a:lnTo>
                    <a:pt x="86" y="97"/>
                  </a:lnTo>
                  <a:lnTo>
                    <a:pt x="83" y="118"/>
                  </a:lnTo>
                  <a:lnTo>
                    <a:pt x="45" y="129"/>
                  </a:lnTo>
                  <a:lnTo>
                    <a:pt x="41" y="108"/>
                  </a:lnTo>
                  <a:lnTo>
                    <a:pt x="27" y="94"/>
                  </a:lnTo>
                  <a:lnTo>
                    <a:pt x="17" y="94"/>
                  </a:lnTo>
                  <a:lnTo>
                    <a:pt x="10" y="80"/>
                  </a:lnTo>
                  <a:lnTo>
                    <a:pt x="10" y="52"/>
                  </a:lnTo>
                  <a:lnTo>
                    <a:pt x="0" y="11"/>
                  </a:lnTo>
                  <a:lnTo>
                    <a:pt x="3" y="0"/>
                  </a:lnTo>
                  <a:lnTo>
                    <a:pt x="48" y="7"/>
                  </a:lnTo>
                  <a:lnTo>
                    <a:pt x="69"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9" name="Freeform 28">
              <a:extLst>
                <a:ext uri="{FF2B5EF4-FFF2-40B4-BE49-F238E27FC236}">
                  <a16:creationId xmlns:a16="http://schemas.microsoft.com/office/drawing/2014/main" id="{D8DC5EB6-E24C-F232-8AF6-4B8967ADB6D2}"/>
                </a:ext>
                <a:ext uri="{C183D7F6-B498-43B3-948B-1728B52AA6E4}">
                  <adec:decorative xmlns:adec="http://schemas.microsoft.com/office/drawing/2017/decorative" val="1"/>
                </a:ext>
              </a:extLst>
            </p:cNvPr>
            <p:cNvSpPr>
              <a:spLocks/>
            </p:cNvSpPr>
            <p:nvPr/>
          </p:nvSpPr>
          <p:spPr bwMode="auto">
            <a:xfrm>
              <a:off x="10635021" y="3373275"/>
              <a:ext cx="372544" cy="282319"/>
            </a:xfrm>
            <a:custGeom>
              <a:avLst/>
              <a:gdLst>
                <a:gd name="T0" fmla="*/ 0 w 128"/>
                <a:gd name="T1" fmla="*/ 59 h 97"/>
                <a:gd name="T2" fmla="*/ 0 w 128"/>
                <a:gd name="T3" fmla="*/ 21 h 97"/>
                <a:gd name="T4" fmla="*/ 7 w 128"/>
                <a:gd name="T5" fmla="*/ 21 h 97"/>
                <a:gd name="T6" fmla="*/ 17 w 128"/>
                <a:gd name="T7" fmla="*/ 0 h 97"/>
                <a:gd name="T8" fmla="*/ 66 w 128"/>
                <a:gd name="T9" fmla="*/ 39 h 97"/>
                <a:gd name="T10" fmla="*/ 73 w 128"/>
                <a:gd name="T11" fmla="*/ 39 h 97"/>
                <a:gd name="T12" fmla="*/ 104 w 128"/>
                <a:gd name="T13" fmla="*/ 49 h 97"/>
                <a:gd name="T14" fmla="*/ 128 w 128"/>
                <a:gd name="T15" fmla="*/ 66 h 97"/>
                <a:gd name="T16" fmla="*/ 125 w 128"/>
                <a:gd name="T17" fmla="*/ 84 h 97"/>
                <a:gd name="T18" fmla="*/ 101 w 128"/>
                <a:gd name="T19" fmla="*/ 97 h 97"/>
                <a:gd name="T20" fmla="*/ 83 w 128"/>
                <a:gd name="T21" fmla="*/ 91 h 97"/>
                <a:gd name="T22" fmla="*/ 76 w 128"/>
                <a:gd name="T23" fmla="*/ 84 h 97"/>
                <a:gd name="T24" fmla="*/ 73 w 128"/>
                <a:gd name="T25" fmla="*/ 84 h 97"/>
                <a:gd name="T26" fmla="*/ 31 w 128"/>
                <a:gd name="T27" fmla="*/ 63 h 97"/>
                <a:gd name="T28" fmla="*/ 21 w 128"/>
                <a:gd name="T29" fmla="*/ 66 h 97"/>
                <a:gd name="T30" fmla="*/ 14 w 128"/>
                <a:gd name="T31" fmla="*/ 56 h 97"/>
                <a:gd name="T32" fmla="*/ 7 w 128"/>
                <a:gd name="T33" fmla="*/ 56 h 97"/>
                <a:gd name="T34" fmla="*/ 0 w 128"/>
                <a:gd name="T35"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97">
                  <a:moveTo>
                    <a:pt x="0" y="59"/>
                  </a:moveTo>
                  <a:lnTo>
                    <a:pt x="0" y="21"/>
                  </a:lnTo>
                  <a:lnTo>
                    <a:pt x="7" y="21"/>
                  </a:lnTo>
                  <a:lnTo>
                    <a:pt x="17" y="0"/>
                  </a:lnTo>
                  <a:lnTo>
                    <a:pt x="66" y="39"/>
                  </a:lnTo>
                  <a:lnTo>
                    <a:pt x="73" y="39"/>
                  </a:lnTo>
                  <a:lnTo>
                    <a:pt x="104" y="49"/>
                  </a:lnTo>
                  <a:lnTo>
                    <a:pt x="128" y="66"/>
                  </a:lnTo>
                  <a:lnTo>
                    <a:pt x="125" y="84"/>
                  </a:lnTo>
                  <a:lnTo>
                    <a:pt x="101" y="97"/>
                  </a:lnTo>
                  <a:lnTo>
                    <a:pt x="83" y="91"/>
                  </a:lnTo>
                  <a:lnTo>
                    <a:pt x="76" y="84"/>
                  </a:lnTo>
                  <a:lnTo>
                    <a:pt x="73" y="84"/>
                  </a:lnTo>
                  <a:lnTo>
                    <a:pt x="31" y="63"/>
                  </a:lnTo>
                  <a:lnTo>
                    <a:pt x="21" y="66"/>
                  </a:lnTo>
                  <a:lnTo>
                    <a:pt x="14" y="56"/>
                  </a:lnTo>
                  <a:lnTo>
                    <a:pt x="7" y="56"/>
                  </a:lnTo>
                  <a:lnTo>
                    <a:pt x="0" y="5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dirty="0"/>
            </a:p>
          </p:txBody>
        </p:sp>
        <p:sp>
          <p:nvSpPr>
            <p:cNvPr id="50" name="Freeform 29">
              <a:extLst>
                <a:ext uri="{FF2B5EF4-FFF2-40B4-BE49-F238E27FC236}">
                  <a16:creationId xmlns:a16="http://schemas.microsoft.com/office/drawing/2014/main" id="{476F3BEC-EAFC-E1F2-338D-E1B557BB96BD}"/>
                </a:ext>
                <a:ext uri="{C183D7F6-B498-43B3-948B-1728B52AA6E4}">
                  <adec:decorative xmlns:adec="http://schemas.microsoft.com/office/drawing/2017/decorative" val="1"/>
                </a:ext>
              </a:extLst>
            </p:cNvPr>
            <p:cNvSpPr>
              <a:spLocks/>
            </p:cNvSpPr>
            <p:nvPr/>
          </p:nvSpPr>
          <p:spPr bwMode="auto">
            <a:xfrm>
              <a:off x="10582633" y="3536263"/>
              <a:ext cx="273587" cy="212467"/>
            </a:xfrm>
            <a:custGeom>
              <a:avLst/>
              <a:gdLst>
                <a:gd name="T0" fmla="*/ 0 w 94"/>
                <a:gd name="T1" fmla="*/ 14 h 73"/>
                <a:gd name="T2" fmla="*/ 4 w 94"/>
                <a:gd name="T3" fmla="*/ 10 h 73"/>
                <a:gd name="T4" fmla="*/ 18 w 94"/>
                <a:gd name="T5" fmla="*/ 3 h 73"/>
                <a:gd name="T6" fmla="*/ 25 w 94"/>
                <a:gd name="T7" fmla="*/ 0 h 73"/>
                <a:gd name="T8" fmla="*/ 32 w 94"/>
                <a:gd name="T9" fmla="*/ 0 h 73"/>
                <a:gd name="T10" fmla="*/ 39 w 94"/>
                <a:gd name="T11" fmla="*/ 10 h 73"/>
                <a:gd name="T12" fmla="*/ 49 w 94"/>
                <a:gd name="T13" fmla="*/ 7 h 73"/>
                <a:gd name="T14" fmla="*/ 91 w 94"/>
                <a:gd name="T15" fmla="*/ 28 h 73"/>
                <a:gd name="T16" fmla="*/ 87 w 94"/>
                <a:gd name="T17" fmla="*/ 35 h 73"/>
                <a:gd name="T18" fmla="*/ 94 w 94"/>
                <a:gd name="T19" fmla="*/ 48 h 73"/>
                <a:gd name="T20" fmla="*/ 91 w 94"/>
                <a:gd name="T21" fmla="*/ 62 h 73"/>
                <a:gd name="T22" fmla="*/ 84 w 94"/>
                <a:gd name="T23" fmla="*/ 73 h 73"/>
                <a:gd name="T24" fmla="*/ 53 w 94"/>
                <a:gd name="T25" fmla="*/ 59 h 73"/>
                <a:gd name="T26" fmla="*/ 18 w 94"/>
                <a:gd name="T27" fmla="*/ 38 h 73"/>
                <a:gd name="T28" fmla="*/ 18 w 94"/>
                <a:gd name="T29" fmla="*/ 24 h 73"/>
                <a:gd name="T30" fmla="*/ 7 w 94"/>
                <a:gd name="T31" fmla="*/ 17 h 73"/>
                <a:gd name="T32" fmla="*/ 0 w 94"/>
                <a:gd name="T33"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3">
                  <a:moveTo>
                    <a:pt x="0" y="14"/>
                  </a:moveTo>
                  <a:lnTo>
                    <a:pt x="4" y="10"/>
                  </a:lnTo>
                  <a:lnTo>
                    <a:pt x="18" y="3"/>
                  </a:lnTo>
                  <a:lnTo>
                    <a:pt x="25" y="0"/>
                  </a:lnTo>
                  <a:lnTo>
                    <a:pt x="32" y="0"/>
                  </a:lnTo>
                  <a:lnTo>
                    <a:pt x="39" y="10"/>
                  </a:lnTo>
                  <a:lnTo>
                    <a:pt x="49" y="7"/>
                  </a:lnTo>
                  <a:lnTo>
                    <a:pt x="91" y="28"/>
                  </a:lnTo>
                  <a:lnTo>
                    <a:pt x="87" y="35"/>
                  </a:lnTo>
                  <a:lnTo>
                    <a:pt x="94" y="48"/>
                  </a:lnTo>
                  <a:lnTo>
                    <a:pt x="91" y="62"/>
                  </a:lnTo>
                  <a:lnTo>
                    <a:pt x="84" y="73"/>
                  </a:lnTo>
                  <a:lnTo>
                    <a:pt x="53" y="59"/>
                  </a:lnTo>
                  <a:lnTo>
                    <a:pt x="18" y="38"/>
                  </a:lnTo>
                  <a:lnTo>
                    <a:pt x="18" y="24"/>
                  </a:lnTo>
                  <a:lnTo>
                    <a:pt x="7" y="17"/>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1" name="Freeform 30">
              <a:extLst>
                <a:ext uri="{FF2B5EF4-FFF2-40B4-BE49-F238E27FC236}">
                  <a16:creationId xmlns:a16="http://schemas.microsoft.com/office/drawing/2014/main" id="{3F888A4D-061A-3CFA-5ECD-06B2F93D916D}"/>
                </a:ext>
                <a:ext uri="{C183D7F6-B498-43B3-948B-1728B52AA6E4}">
                  <adec:decorative xmlns:adec="http://schemas.microsoft.com/office/drawing/2017/decorative" val="1"/>
                </a:ext>
              </a:extLst>
            </p:cNvPr>
            <p:cNvSpPr>
              <a:spLocks/>
            </p:cNvSpPr>
            <p:nvPr/>
          </p:nvSpPr>
          <p:spPr bwMode="auto">
            <a:xfrm>
              <a:off x="10573900" y="3707982"/>
              <a:ext cx="375455" cy="442396"/>
            </a:xfrm>
            <a:custGeom>
              <a:avLst/>
              <a:gdLst>
                <a:gd name="T0" fmla="*/ 56 w 129"/>
                <a:gd name="T1" fmla="*/ 0 h 152"/>
                <a:gd name="T2" fmla="*/ 87 w 129"/>
                <a:gd name="T3" fmla="*/ 14 h 152"/>
                <a:gd name="T4" fmla="*/ 94 w 129"/>
                <a:gd name="T5" fmla="*/ 28 h 152"/>
                <a:gd name="T6" fmla="*/ 101 w 129"/>
                <a:gd name="T7" fmla="*/ 59 h 152"/>
                <a:gd name="T8" fmla="*/ 111 w 129"/>
                <a:gd name="T9" fmla="*/ 76 h 152"/>
                <a:gd name="T10" fmla="*/ 129 w 129"/>
                <a:gd name="T11" fmla="*/ 87 h 152"/>
                <a:gd name="T12" fmla="*/ 129 w 129"/>
                <a:gd name="T13" fmla="*/ 111 h 152"/>
                <a:gd name="T14" fmla="*/ 104 w 129"/>
                <a:gd name="T15" fmla="*/ 114 h 152"/>
                <a:gd name="T16" fmla="*/ 59 w 129"/>
                <a:gd name="T17" fmla="*/ 107 h 152"/>
                <a:gd name="T18" fmla="*/ 49 w 129"/>
                <a:gd name="T19" fmla="*/ 132 h 152"/>
                <a:gd name="T20" fmla="*/ 42 w 129"/>
                <a:gd name="T21" fmla="*/ 152 h 152"/>
                <a:gd name="T22" fmla="*/ 35 w 129"/>
                <a:gd name="T23" fmla="*/ 142 h 152"/>
                <a:gd name="T24" fmla="*/ 14 w 129"/>
                <a:gd name="T25" fmla="*/ 114 h 152"/>
                <a:gd name="T26" fmla="*/ 28 w 129"/>
                <a:gd name="T27" fmla="*/ 104 h 152"/>
                <a:gd name="T28" fmla="*/ 17 w 129"/>
                <a:gd name="T29" fmla="*/ 87 h 152"/>
                <a:gd name="T30" fmla="*/ 3 w 129"/>
                <a:gd name="T31" fmla="*/ 73 h 152"/>
                <a:gd name="T32" fmla="*/ 0 w 129"/>
                <a:gd name="T33" fmla="*/ 59 h 152"/>
                <a:gd name="T34" fmla="*/ 3 w 129"/>
                <a:gd name="T35" fmla="*/ 41 h 152"/>
                <a:gd name="T36" fmla="*/ 3 w 129"/>
                <a:gd name="T37" fmla="*/ 35 h 152"/>
                <a:gd name="T38" fmla="*/ 24 w 129"/>
                <a:gd name="T39" fmla="*/ 14 h 152"/>
                <a:gd name="T40" fmla="*/ 35 w 129"/>
                <a:gd name="T41" fmla="*/ 10 h 152"/>
                <a:gd name="T42" fmla="*/ 45 w 129"/>
                <a:gd name="T43" fmla="*/ 10 h 152"/>
                <a:gd name="T44" fmla="*/ 56 w 129"/>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52">
                  <a:moveTo>
                    <a:pt x="56" y="0"/>
                  </a:moveTo>
                  <a:lnTo>
                    <a:pt x="87" y="14"/>
                  </a:lnTo>
                  <a:lnTo>
                    <a:pt x="94" y="28"/>
                  </a:lnTo>
                  <a:lnTo>
                    <a:pt x="101" y="59"/>
                  </a:lnTo>
                  <a:lnTo>
                    <a:pt x="111" y="76"/>
                  </a:lnTo>
                  <a:lnTo>
                    <a:pt x="129" y="87"/>
                  </a:lnTo>
                  <a:lnTo>
                    <a:pt x="129" y="111"/>
                  </a:lnTo>
                  <a:lnTo>
                    <a:pt x="104" y="114"/>
                  </a:lnTo>
                  <a:lnTo>
                    <a:pt x="59" y="107"/>
                  </a:lnTo>
                  <a:lnTo>
                    <a:pt x="49" y="132"/>
                  </a:lnTo>
                  <a:lnTo>
                    <a:pt x="42" y="152"/>
                  </a:lnTo>
                  <a:lnTo>
                    <a:pt x="35" y="142"/>
                  </a:lnTo>
                  <a:lnTo>
                    <a:pt x="14" y="114"/>
                  </a:lnTo>
                  <a:lnTo>
                    <a:pt x="28" y="104"/>
                  </a:lnTo>
                  <a:lnTo>
                    <a:pt x="17" y="87"/>
                  </a:lnTo>
                  <a:lnTo>
                    <a:pt x="3" y="73"/>
                  </a:lnTo>
                  <a:lnTo>
                    <a:pt x="0" y="59"/>
                  </a:lnTo>
                  <a:lnTo>
                    <a:pt x="3" y="41"/>
                  </a:lnTo>
                  <a:lnTo>
                    <a:pt x="3" y="35"/>
                  </a:lnTo>
                  <a:lnTo>
                    <a:pt x="24" y="14"/>
                  </a:lnTo>
                  <a:lnTo>
                    <a:pt x="35" y="10"/>
                  </a:lnTo>
                  <a:lnTo>
                    <a:pt x="45" y="10"/>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2" name="Freeform 31">
              <a:extLst>
                <a:ext uri="{FF2B5EF4-FFF2-40B4-BE49-F238E27FC236}">
                  <a16:creationId xmlns:a16="http://schemas.microsoft.com/office/drawing/2014/main" id="{2359BE09-CA14-8FA4-59A0-FF36B6EF6B75}"/>
                </a:ext>
                <a:ext uri="{C183D7F6-B498-43B3-948B-1728B52AA6E4}">
                  <adec:decorative xmlns:adec="http://schemas.microsoft.com/office/drawing/2017/decorative" val="1"/>
                </a:ext>
              </a:extLst>
            </p:cNvPr>
            <p:cNvSpPr>
              <a:spLocks/>
            </p:cNvSpPr>
            <p:nvPr/>
          </p:nvSpPr>
          <p:spPr bwMode="auto">
            <a:xfrm>
              <a:off x="10483675" y="5919960"/>
              <a:ext cx="160078" cy="139704"/>
            </a:xfrm>
            <a:custGeom>
              <a:avLst/>
              <a:gdLst>
                <a:gd name="T0" fmla="*/ 0 w 55"/>
                <a:gd name="T1" fmla="*/ 0 h 48"/>
                <a:gd name="T2" fmla="*/ 14 w 55"/>
                <a:gd name="T3" fmla="*/ 6 h 48"/>
                <a:gd name="T4" fmla="*/ 24 w 55"/>
                <a:gd name="T5" fmla="*/ 6 h 48"/>
                <a:gd name="T6" fmla="*/ 31 w 55"/>
                <a:gd name="T7" fmla="*/ 17 h 48"/>
                <a:gd name="T8" fmla="*/ 41 w 55"/>
                <a:gd name="T9" fmla="*/ 20 h 48"/>
                <a:gd name="T10" fmla="*/ 48 w 55"/>
                <a:gd name="T11" fmla="*/ 31 h 48"/>
                <a:gd name="T12" fmla="*/ 55 w 55"/>
                <a:gd name="T13" fmla="*/ 38 h 48"/>
                <a:gd name="T14" fmla="*/ 48 w 55"/>
                <a:gd name="T15" fmla="*/ 48 h 48"/>
                <a:gd name="T16" fmla="*/ 38 w 55"/>
                <a:gd name="T17" fmla="*/ 41 h 48"/>
                <a:gd name="T18" fmla="*/ 27 w 55"/>
                <a:gd name="T19" fmla="*/ 45 h 48"/>
                <a:gd name="T20" fmla="*/ 17 w 55"/>
                <a:gd name="T21" fmla="*/ 38 h 48"/>
                <a:gd name="T22" fmla="*/ 10 w 55"/>
                <a:gd name="T23" fmla="*/ 41 h 48"/>
                <a:gd name="T24" fmla="*/ 10 w 55"/>
                <a:gd name="T25" fmla="*/ 48 h 48"/>
                <a:gd name="T26" fmla="*/ 0 w 55"/>
                <a:gd name="T27" fmla="*/ 41 h 48"/>
                <a:gd name="T28" fmla="*/ 0 w 5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8">
                  <a:moveTo>
                    <a:pt x="0" y="0"/>
                  </a:moveTo>
                  <a:lnTo>
                    <a:pt x="14" y="6"/>
                  </a:lnTo>
                  <a:lnTo>
                    <a:pt x="24" y="6"/>
                  </a:lnTo>
                  <a:lnTo>
                    <a:pt x="31" y="17"/>
                  </a:lnTo>
                  <a:lnTo>
                    <a:pt x="41" y="20"/>
                  </a:lnTo>
                  <a:lnTo>
                    <a:pt x="48" y="31"/>
                  </a:lnTo>
                  <a:lnTo>
                    <a:pt x="55" y="38"/>
                  </a:lnTo>
                  <a:lnTo>
                    <a:pt x="48" y="48"/>
                  </a:lnTo>
                  <a:lnTo>
                    <a:pt x="38" y="41"/>
                  </a:lnTo>
                  <a:lnTo>
                    <a:pt x="27" y="45"/>
                  </a:lnTo>
                  <a:lnTo>
                    <a:pt x="17" y="38"/>
                  </a:lnTo>
                  <a:lnTo>
                    <a:pt x="10" y="41"/>
                  </a:lnTo>
                  <a:lnTo>
                    <a:pt x="10" y="48"/>
                  </a:lnTo>
                  <a:lnTo>
                    <a:pt x="0" y="4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 name="Freeform 32">
              <a:extLst>
                <a:ext uri="{FF2B5EF4-FFF2-40B4-BE49-F238E27FC236}">
                  <a16:creationId xmlns:a16="http://schemas.microsoft.com/office/drawing/2014/main" id="{789FF142-F70B-0530-2391-3097CA51B7A7}"/>
                </a:ext>
                <a:ext uri="{C183D7F6-B498-43B3-948B-1728B52AA6E4}">
                  <adec:decorative xmlns:adec="http://schemas.microsoft.com/office/drawing/2017/decorative" val="1"/>
                </a:ext>
              </a:extLst>
            </p:cNvPr>
            <p:cNvSpPr>
              <a:spLocks/>
            </p:cNvSpPr>
            <p:nvPr/>
          </p:nvSpPr>
          <p:spPr bwMode="auto">
            <a:xfrm>
              <a:off x="10381807" y="5756973"/>
              <a:ext cx="253214" cy="180451"/>
            </a:xfrm>
            <a:custGeom>
              <a:avLst/>
              <a:gdLst>
                <a:gd name="T0" fmla="*/ 14 w 87"/>
                <a:gd name="T1" fmla="*/ 4 h 62"/>
                <a:gd name="T2" fmla="*/ 24 w 87"/>
                <a:gd name="T3" fmla="*/ 0 h 62"/>
                <a:gd name="T4" fmla="*/ 31 w 87"/>
                <a:gd name="T5" fmla="*/ 17 h 62"/>
                <a:gd name="T6" fmla="*/ 45 w 87"/>
                <a:gd name="T7" fmla="*/ 21 h 62"/>
                <a:gd name="T8" fmla="*/ 76 w 87"/>
                <a:gd name="T9" fmla="*/ 21 h 62"/>
                <a:gd name="T10" fmla="*/ 83 w 87"/>
                <a:gd name="T11" fmla="*/ 21 h 62"/>
                <a:gd name="T12" fmla="*/ 87 w 87"/>
                <a:gd name="T13" fmla="*/ 45 h 62"/>
                <a:gd name="T14" fmla="*/ 76 w 87"/>
                <a:gd name="T15" fmla="*/ 59 h 62"/>
                <a:gd name="T16" fmla="*/ 73 w 87"/>
                <a:gd name="T17" fmla="*/ 59 h 62"/>
                <a:gd name="T18" fmla="*/ 66 w 87"/>
                <a:gd name="T19" fmla="*/ 52 h 62"/>
                <a:gd name="T20" fmla="*/ 62 w 87"/>
                <a:gd name="T21" fmla="*/ 52 h 62"/>
                <a:gd name="T22" fmla="*/ 59 w 87"/>
                <a:gd name="T23" fmla="*/ 62 h 62"/>
                <a:gd name="T24" fmla="*/ 49 w 87"/>
                <a:gd name="T25" fmla="*/ 62 h 62"/>
                <a:gd name="T26" fmla="*/ 35 w 87"/>
                <a:gd name="T27" fmla="*/ 56 h 62"/>
                <a:gd name="T28" fmla="*/ 28 w 87"/>
                <a:gd name="T29" fmla="*/ 49 h 62"/>
                <a:gd name="T30" fmla="*/ 10 w 87"/>
                <a:gd name="T31" fmla="*/ 45 h 62"/>
                <a:gd name="T32" fmla="*/ 3 w 87"/>
                <a:gd name="T33" fmla="*/ 35 h 62"/>
                <a:gd name="T34" fmla="*/ 14 w 87"/>
                <a:gd name="T35" fmla="*/ 31 h 62"/>
                <a:gd name="T36" fmla="*/ 0 w 87"/>
                <a:gd name="T37" fmla="*/ 21 h 62"/>
                <a:gd name="T38" fmla="*/ 3 w 87"/>
                <a:gd name="T39" fmla="*/ 7 h 62"/>
                <a:gd name="T40" fmla="*/ 14 w 87"/>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2">
                  <a:moveTo>
                    <a:pt x="14" y="4"/>
                  </a:moveTo>
                  <a:lnTo>
                    <a:pt x="24" y="0"/>
                  </a:lnTo>
                  <a:lnTo>
                    <a:pt x="31" y="17"/>
                  </a:lnTo>
                  <a:lnTo>
                    <a:pt x="45" y="21"/>
                  </a:lnTo>
                  <a:lnTo>
                    <a:pt x="76" y="21"/>
                  </a:lnTo>
                  <a:lnTo>
                    <a:pt x="83" y="21"/>
                  </a:lnTo>
                  <a:lnTo>
                    <a:pt x="87" y="45"/>
                  </a:lnTo>
                  <a:lnTo>
                    <a:pt x="76" y="59"/>
                  </a:lnTo>
                  <a:lnTo>
                    <a:pt x="73" y="59"/>
                  </a:lnTo>
                  <a:lnTo>
                    <a:pt x="66" y="52"/>
                  </a:lnTo>
                  <a:lnTo>
                    <a:pt x="62" y="52"/>
                  </a:lnTo>
                  <a:lnTo>
                    <a:pt x="59" y="62"/>
                  </a:lnTo>
                  <a:lnTo>
                    <a:pt x="49" y="62"/>
                  </a:lnTo>
                  <a:lnTo>
                    <a:pt x="35" y="56"/>
                  </a:lnTo>
                  <a:lnTo>
                    <a:pt x="28" y="49"/>
                  </a:lnTo>
                  <a:lnTo>
                    <a:pt x="10" y="45"/>
                  </a:lnTo>
                  <a:lnTo>
                    <a:pt x="3" y="35"/>
                  </a:lnTo>
                  <a:lnTo>
                    <a:pt x="14" y="31"/>
                  </a:lnTo>
                  <a:lnTo>
                    <a:pt x="0" y="21"/>
                  </a:lnTo>
                  <a:lnTo>
                    <a:pt x="3" y="7"/>
                  </a:lnTo>
                  <a:lnTo>
                    <a:pt x="14"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 name="Freeform 33">
              <a:extLst>
                <a:ext uri="{FF2B5EF4-FFF2-40B4-BE49-F238E27FC236}">
                  <a16:creationId xmlns:a16="http://schemas.microsoft.com/office/drawing/2014/main" id="{238DDEC0-9DA3-304D-3D9F-D0E1A9911686}"/>
                </a:ext>
                <a:ext uri="{C183D7F6-B498-43B3-948B-1728B52AA6E4}">
                  <adec:decorative xmlns:adec="http://schemas.microsoft.com/office/drawing/2017/decorative" val="1"/>
                </a:ext>
              </a:extLst>
            </p:cNvPr>
            <p:cNvSpPr>
              <a:spLocks/>
            </p:cNvSpPr>
            <p:nvPr/>
          </p:nvSpPr>
          <p:spPr bwMode="auto">
            <a:xfrm>
              <a:off x="10451659" y="6030560"/>
              <a:ext cx="171720" cy="119331"/>
            </a:xfrm>
            <a:custGeom>
              <a:avLst/>
              <a:gdLst>
                <a:gd name="T0" fmla="*/ 11 w 59"/>
                <a:gd name="T1" fmla="*/ 3 h 41"/>
                <a:gd name="T2" fmla="*/ 21 w 59"/>
                <a:gd name="T3" fmla="*/ 10 h 41"/>
                <a:gd name="T4" fmla="*/ 21 w 59"/>
                <a:gd name="T5" fmla="*/ 3 h 41"/>
                <a:gd name="T6" fmla="*/ 28 w 59"/>
                <a:gd name="T7" fmla="*/ 0 h 41"/>
                <a:gd name="T8" fmla="*/ 38 w 59"/>
                <a:gd name="T9" fmla="*/ 7 h 41"/>
                <a:gd name="T10" fmla="*/ 49 w 59"/>
                <a:gd name="T11" fmla="*/ 3 h 41"/>
                <a:gd name="T12" fmla="*/ 59 w 59"/>
                <a:gd name="T13" fmla="*/ 10 h 41"/>
                <a:gd name="T14" fmla="*/ 56 w 59"/>
                <a:gd name="T15" fmla="*/ 17 h 41"/>
                <a:gd name="T16" fmla="*/ 49 w 59"/>
                <a:gd name="T17" fmla="*/ 21 h 41"/>
                <a:gd name="T18" fmla="*/ 45 w 59"/>
                <a:gd name="T19" fmla="*/ 17 h 41"/>
                <a:gd name="T20" fmla="*/ 42 w 59"/>
                <a:gd name="T21" fmla="*/ 17 h 41"/>
                <a:gd name="T22" fmla="*/ 38 w 59"/>
                <a:gd name="T23" fmla="*/ 24 h 41"/>
                <a:gd name="T24" fmla="*/ 38 w 59"/>
                <a:gd name="T25" fmla="*/ 31 h 41"/>
                <a:gd name="T26" fmla="*/ 35 w 59"/>
                <a:gd name="T27" fmla="*/ 34 h 41"/>
                <a:gd name="T28" fmla="*/ 32 w 59"/>
                <a:gd name="T29" fmla="*/ 38 h 41"/>
                <a:gd name="T30" fmla="*/ 21 w 59"/>
                <a:gd name="T31" fmla="*/ 38 h 41"/>
                <a:gd name="T32" fmla="*/ 18 w 59"/>
                <a:gd name="T33" fmla="*/ 34 h 41"/>
                <a:gd name="T34" fmla="*/ 14 w 59"/>
                <a:gd name="T35" fmla="*/ 38 h 41"/>
                <a:gd name="T36" fmla="*/ 11 w 59"/>
                <a:gd name="T37" fmla="*/ 41 h 41"/>
                <a:gd name="T38" fmla="*/ 0 w 59"/>
                <a:gd name="T39" fmla="*/ 17 h 41"/>
                <a:gd name="T40" fmla="*/ 11 w 59"/>
                <a:gd name="T4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1">
                  <a:moveTo>
                    <a:pt x="11" y="3"/>
                  </a:moveTo>
                  <a:lnTo>
                    <a:pt x="21" y="10"/>
                  </a:lnTo>
                  <a:lnTo>
                    <a:pt x="21" y="3"/>
                  </a:lnTo>
                  <a:lnTo>
                    <a:pt x="28" y="0"/>
                  </a:lnTo>
                  <a:lnTo>
                    <a:pt x="38" y="7"/>
                  </a:lnTo>
                  <a:lnTo>
                    <a:pt x="49" y="3"/>
                  </a:lnTo>
                  <a:lnTo>
                    <a:pt x="59" y="10"/>
                  </a:lnTo>
                  <a:lnTo>
                    <a:pt x="56" y="17"/>
                  </a:lnTo>
                  <a:lnTo>
                    <a:pt x="49" y="21"/>
                  </a:lnTo>
                  <a:lnTo>
                    <a:pt x="45" y="17"/>
                  </a:lnTo>
                  <a:lnTo>
                    <a:pt x="42" y="17"/>
                  </a:lnTo>
                  <a:lnTo>
                    <a:pt x="38" y="24"/>
                  </a:lnTo>
                  <a:lnTo>
                    <a:pt x="38" y="31"/>
                  </a:lnTo>
                  <a:lnTo>
                    <a:pt x="35" y="34"/>
                  </a:lnTo>
                  <a:lnTo>
                    <a:pt x="32" y="38"/>
                  </a:lnTo>
                  <a:lnTo>
                    <a:pt x="21" y="38"/>
                  </a:lnTo>
                  <a:lnTo>
                    <a:pt x="18" y="34"/>
                  </a:lnTo>
                  <a:lnTo>
                    <a:pt x="14" y="38"/>
                  </a:lnTo>
                  <a:lnTo>
                    <a:pt x="11" y="41"/>
                  </a:lnTo>
                  <a:lnTo>
                    <a:pt x="0" y="17"/>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 name="Freeform 34">
              <a:extLst>
                <a:ext uri="{FF2B5EF4-FFF2-40B4-BE49-F238E27FC236}">
                  <a16:creationId xmlns:a16="http://schemas.microsoft.com/office/drawing/2014/main" id="{CE849316-28D1-52F4-5756-01CE7E54B107}"/>
                </a:ext>
                <a:ext uri="{C183D7F6-B498-43B3-948B-1728B52AA6E4}">
                  <adec:decorative xmlns:adec="http://schemas.microsoft.com/office/drawing/2017/decorative" val="1"/>
                </a:ext>
              </a:extLst>
            </p:cNvPr>
            <p:cNvSpPr>
              <a:spLocks/>
            </p:cNvSpPr>
            <p:nvPr/>
          </p:nvSpPr>
          <p:spPr bwMode="auto">
            <a:xfrm>
              <a:off x="10553527" y="5634731"/>
              <a:ext cx="334708" cy="395828"/>
            </a:xfrm>
            <a:custGeom>
              <a:avLst/>
              <a:gdLst>
                <a:gd name="T0" fmla="*/ 73 w 115"/>
                <a:gd name="T1" fmla="*/ 0 h 136"/>
                <a:gd name="T2" fmla="*/ 94 w 115"/>
                <a:gd name="T3" fmla="*/ 18 h 136"/>
                <a:gd name="T4" fmla="*/ 101 w 115"/>
                <a:gd name="T5" fmla="*/ 11 h 136"/>
                <a:gd name="T6" fmla="*/ 104 w 115"/>
                <a:gd name="T7" fmla="*/ 14 h 136"/>
                <a:gd name="T8" fmla="*/ 115 w 115"/>
                <a:gd name="T9" fmla="*/ 35 h 136"/>
                <a:gd name="T10" fmla="*/ 115 w 115"/>
                <a:gd name="T11" fmla="*/ 39 h 136"/>
                <a:gd name="T12" fmla="*/ 111 w 115"/>
                <a:gd name="T13" fmla="*/ 49 h 136"/>
                <a:gd name="T14" fmla="*/ 104 w 115"/>
                <a:gd name="T15" fmla="*/ 70 h 136"/>
                <a:gd name="T16" fmla="*/ 101 w 115"/>
                <a:gd name="T17" fmla="*/ 70 h 136"/>
                <a:gd name="T18" fmla="*/ 90 w 115"/>
                <a:gd name="T19" fmla="*/ 73 h 136"/>
                <a:gd name="T20" fmla="*/ 87 w 115"/>
                <a:gd name="T21" fmla="*/ 77 h 136"/>
                <a:gd name="T22" fmla="*/ 76 w 115"/>
                <a:gd name="T23" fmla="*/ 84 h 136"/>
                <a:gd name="T24" fmla="*/ 63 w 115"/>
                <a:gd name="T25" fmla="*/ 98 h 136"/>
                <a:gd name="T26" fmla="*/ 56 w 115"/>
                <a:gd name="T27" fmla="*/ 108 h 136"/>
                <a:gd name="T28" fmla="*/ 38 w 115"/>
                <a:gd name="T29" fmla="*/ 129 h 136"/>
                <a:gd name="T30" fmla="*/ 31 w 115"/>
                <a:gd name="T31" fmla="*/ 136 h 136"/>
                <a:gd name="T32" fmla="*/ 24 w 115"/>
                <a:gd name="T33" fmla="*/ 129 h 136"/>
                <a:gd name="T34" fmla="*/ 17 w 115"/>
                <a:gd name="T35" fmla="*/ 118 h 136"/>
                <a:gd name="T36" fmla="*/ 7 w 115"/>
                <a:gd name="T37" fmla="*/ 115 h 136"/>
                <a:gd name="T38" fmla="*/ 0 w 115"/>
                <a:gd name="T39" fmla="*/ 104 h 136"/>
                <a:gd name="T40" fmla="*/ 3 w 115"/>
                <a:gd name="T41" fmla="*/ 94 h 136"/>
                <a:gd name="T42" fmla="*/ 7 w 115"/>
                <a:gd name="T43" fmla="*/ 94 h 136"/>
                <a:gd name="T44" fmla="*/ 14 w 115"/>
                <a:gd name="T45" fmla="*/ 101 h 136"/>
                <a:gd name="T46" fmla="*/ 17 w 115"/>
                <a:gd name="T47" fmla="*/ 101 h 136"/>
                <a:gd name="T48" fmla="*/ 28 w 115"/>
                <a:gd name="T49" fmla="*/ 87 h 136"/>
                <a:gd name="T50" fmla="*/ 24 w 115"/>
                <a:gd name="T51" fmla="*/ 63 h 136"/>
                <a:gd name="T52" fmla="*/ 17 w 115"/>
                <a:gd name="T53" fmla="*/ 63 h 136"/>
                <a:gd name="T54" fmla="*/ 21 w 115"/>
                <a:gd name="T55" fmla="*/ 59 h 136"/>
                <a:gd name="T56" fmla="*/ 31 w 115"/>
                <a:gd name="T57" fmla="*/ 49 h 136"/>
                <a:gd name="T58" fmla="*/ 70 w 115"/>
                <a:gd name="T59" fmla="*/ 35 h 136"/>
                <a:gd name="T60" fmla="*/ 73 w 115"/>
                <a:gd name="T61" fmla="*/ 21 h 136"/>
                <a:gd name="T62" fmla="*/ 66 w 115"/>
                <a:gd name="T63" fmla="*/ 11 h 136"/>
                <a:gd name="T64" fmla="*/ 73 w 115"/>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6">
                  <a:moveTo>
                    <a:pt x="73" y="0"/>
                  </a:moveTo>
                  <a:lnTo>
                    <a:pt x="94" y="18"/>
                  </a:lnTo>
                  <a:lnTo>
                    <a:pt x="101" y="11"/>
                  </a:lnTo>
                  <a:lnTo>
                    <a:pt x="104" y="14"/>
                  </a:lnTo>
                  <a:lnTo>
                    <a:pt x="115" y="35"/>
                  </a:lnTo>
                  <a:lnTo>
                    <a:pt x="115" y="39"/>
                  </a:lnTo>
                  <a:lnTo>
                    <a:pt x="111" y="49"/>
                  </a:lnTo>
                  <a:lnTo>
                    <a:pt x="104" y="70"/>
                  </a:lnTo>
                  <a:lnTo>
                    <a:pt x="101" y="70"/>
                  </a:lnTo>
                  <a:lnTo>
                    <a:pt x="90" y="73"/>
                  </a:lnTo>
                  <a:lnTo>
                    <a:pt x="87" y="77"/>
                  </a:lnTo>
                  <a:lnTo>
                    <a:pt x="76" y="84"/>
                  </a:lnTo>
                  <a:lnTo>
                    <a:pt x="63" y="98"/>
                  </a:lnTo>
                  <a:lnTo>
                    <a:pt x="56" y="108"/>
                  </a:lnTo>
                  <a:lnTo>
                    <a:pt x="38" y="129"/>
                  </a:lnTo>
                  <a:lnTo>
                    <a:pt x="31" y="136"/>
                  </a:lnTo>
                  <a:lnTo>
                    <a:pt x="24" y="129"/>
                  </a:lnTo>
                  <a:lnTo>
                    <a:pt x="17" y="118"/>
                  </a:lnTo>
                  <a:lnTo>
                    <a:pt x="7" y="115"/>
                  </a:lnTo>
                  <a:lnTo>
                    <a:pt x="0" y="104"/>
                  </a:lnTo>
                  <a:lnTo>
                    <a:pt x="3" y="94"/>
                  </a:lnTo>
                  <a:lnTo>
                    <a:pt x="7" y="94"/>
                  </a:lnTo>
                  <a:lnTo>
                    <a:pt x="14" y="101"/>
                  </a:lnTo>
                  <a:lnTo>
                    <a:pt x="17" y="101"/>
                  </a:lnTo>
                  <a:lnTo>
                    <a:pt x="28" y="87"/>
                  </a:lnTo>
                  <a:lnTo>
                    <a:pt x="24" y="63"/>
                  </a:lnTo>
                  <a:lnTo>
                    <a:pt x="17" y="63"/>
                  </a:lnTo>
                  <a:lnTo>
                    <a:pt x="21" y="59"/>
                  </a:lnTo>
                  <a:lnTo>
                    <a:pt x="31" y="49"/>
                  </a:lnTo>
                  <a:lnTo>
                    <a:pt x="70" y="35"/>
                  </a:lnTo>
                  <a:lnTo>
                    <a:pt x="73" y="21"/>
                  </a:lnTo>
                  <a:lnTo>
                    <a:pt x="66" y="11"/>
                  </a:lnTo>
                  <a:lnTo>
                    <a:pt x="7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6" name="Freeform 35">
              <a:extLst>
                <a:ext uri="{FF2B5EF4-FFF2-40B4-BE49-F238E27FC236}">
                  <a16:creationId xmlns:a16="http://schemas.microsoft.com/office/drawing/2014/main" id="{E69AABED-C9A1-9C7C-D4CE-931006FA43CC}"/>
                </a:ext>
                <a:ext uri="{C183D7F6-B498-43B3-948B-1728B52AA6E4}">
                  <adec:decorative xmlns:adec="http://schemas.microsoft.com/office/drawing/2017/decorative" val="1"/>
                </a:ext>
              </a:extLst>
            </p:cNvPr>
            <p:cNvSpPr>
              <a:spLocks/>
            </p:cNvSpPr>
            <p:nvPr/>
          </p:nvSpPr>
          <p:spPr bwMode="auto">
            <a:xfrm>
              <a:off x="10725246" y="5463011"/>
              <a:ext cx="293961" cy="244482"/>
            </a:xfrm>
            <a:custGeom>
              <a:avLst/>
              <a:gdLst>
                <a:gd name="T0" fmla="*/ 66 w 101"/>
                <a:gd name="T1" fmla="*/ 4 h 84"/>
                <a:gd name="T2" fmla="*/ 80 w 101"/>
                <a:gd name="T3" fmla="*/ 7 h 84"/>
                <a:gd name="T4" fmla="*/ 101 w 101"/>
                <a:gd name="T5" fmla="*/ 0 h 84"/>
                <a:gd name="T6" fmla="*/ 101 w 101"/>
                <a:gd name="T7" fmla="*/ 7 h 84"/>
                <a:gd name="T8" fmla="*/ 97 w 101"/>
                <a:gd name="T9" fmla="*/ 14 h 84"/>
                <a:gd name="T10" fmla="*/ 90 w 101"/>
                <a:gd name="T11" fmla="*/ 14 h 84"/>
                <a:gd name="T12" fmla="*/ 87 w 101"/>
                <a:gd name="T13" fmla="*/ 21 h 84"/>
                <a:gd name="T14" fmla="*/ 90 w 101"/>
                <a:gd name="T15" fmla="*/ 28 h 84"/>
                <a:gd name="T16" fmla="*/ 80 w 101"/>
                <a:gd name="T17" fmla="*/ 70 h 84"/>
                <a:gd name="T18" fmla="*/ 87 w 101"/>
                <a:gd name="T19" fmla="*/ 73 h 84"/>
                <a:gd name="T20" fmla="*/ 73 w 101"/>
                <a:gd name="T21" fmla="*/ 84 h 84"/>
                <a:gd name="T22" fmla="*/ 70 w 101"/>
                <a:gd name="T23" fmla="*/ 77 h 84"/>
                <a:gd name="T24" fmla="*/ 73 w 101"/>
                <a:gd name="T25" fmla="*/ 66 h 84"/>
                <a:gd name="T26" fmla="*/ 70 w 101"/>
                <a:gd name="T27" fmla="*/ 59 h 84"/>
                <a:gd name="T28" fmla="*/ 63 w 101"/>
                <a:gd name="T29" fmla="*/ 59 h 84"/>
                <a:gd name="T30" fmla="*/ 59 w 101"/>
                <a:gd name="T31" fmla="*/ 66 h 84"/>
                <a:gd name="T32" fmla="*/ 45 w 101"/>
                <a:gd name="T33" fmla="*/ 70 h 84"/>
                <a:gd name="T34" fmla="*/ 45 w 101"/>
                <a:gd name="T35" fmla="*/ 73 h 84"/>
                <a:gd name="T36" fmla="*/ 42 w 101"/>
                <a:gd name="T37" fmla="*/ 70 h 84"/>
                <a:gd name="T38" fmla="*/ 35 w 101"/>
                <a:gd name="T39" fmla="*/ 77 h 84"/>
                <a:gd name="T40" fmla="*/ 14 w 101"/>
                <a:gd name="T41" fmla="*/ 59 h 84"/>
                <a:gd name="T42" fmla="*/ 0 w 101"/>
                <a:gd name="T43" fmla="*/ 42 h 84"/>
                <a:gd name="T44" fmla="*/ 14 w 101"/>
                <a:gd name="T45" fmla="*/ 25 h 84"/>
                <a:gd name="T46" fmla="*/ 21 w 101"/>
                <a:gd name="T47" fmla="*/ 11 h 84"/>
                <a:gd name="T48" fmla="*/ 31 w 101"/>
                <a:gd name="T49" fmla="*/ 18 h 84"/>
                <a:gd name="T50" fmla="*/ 56 w 101"/>
                <a:gd name="T51" fmla="*/ 14 h 84"/>
                <a:gd name="T52" fmla="*/ 59 w 101"/>
                <a:gd name="T53" fmla="*/ 7 h 84"/>
                <a:gd name="T54" fmla="*/ 59 w 101"/>
                <a:gd name="T55" fmla="*/ 4 h 84"/>
                <a:gd name="T56" fmla="*/ 66 w 101"/>
                <a:gd name="T5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84">
                  <a:moveTo>
                    <a:pt x="66" y="4"/>
                  </a:moveTo>
                  <a:lnTo>
                    <a:pt x="80" y="7"/>
                  </a:lnTo>
                  <a:lnTo>
                    <a:pt x="101" y="0"/>
                  </a:lnTo>
                  <a:lnTo>
                    <a:pt x="101" y="7"/>
                  </a:lnTo>
                  <a:lnTo>
                    <a:pt x="97" y="14"/>
                  </a:lnTo>
                  <a:lnTo>
                    <a:pt x="90" y="14"/>
                  </a:lnTo>
                  <a:lnTo>
                    <a:pt x="87" y="21"/>
                  </a:lnTo>
                  <a:lnTo>
                    <a:pt x="90" y="28"/>
                  </a:lnTo>
                  <a:lnTo>
                    <a:pt x="80" y="70"/>
                  </a:lnTo>
                  <a:lnTo>
                    <a:pt x="87" y="73"/>
                  </a:lnTo>
                  <a:lnTo>
                    <a:pt x="73" y="84"/>
                  </a:lnTo>
                  <a:lnTo>
                    <a:pt x="70" y="77"/>
                  </a:lnTo>
                  <a:lnTo>
                    <a:pt x="73" y="66"/>
                  </a:lnTo>
                  <a:lnTo>
                    <a:pt x="70" y="59"/>
                  </a:lnTo>
                  <a:lnTo>
                    <a:pt x="63" y="59"/>
                  </a:lnTo>
                  <a:lnTo>
                    <a:pt x="59" y="66"/>
                  </a:lnTo>
                  <a:lnTo>
                    <a:pt x="45" y="70"/>
                  </a:lnTo>
                  <a:lnTo>
                    <a:pt x="45" y="73"/>
                  </a:lnTo>
                  <a:lnTo>
                    <a:pt x="42" y="70"/>
                  </a:lnTo>
                  <a:lnTo>
                    <a:pt x="35" y="77"/>
                  </a:lnTo>
                  <a:lnTo>
                    <a:pt x="14" y="59"/>
                  </a:lnTo>
                  <a:lnTo>
                    <a:pt x="0" y="42"/>
                  </a:lnTo>
                  <a:lnTo>
                    <a:pt x="14" y="25"/>
                  </a:lnTo>
                  <a:lnTo>
                    <a:pt x="21" y="11"/>
                  </a:lnTo>
                  <a:lnTo>
                    <a:pt x="31" y="18"/>
                  </a:lnTo>
                  <a:lnTo>
                    <a:pt x="56" y="14"/>
                  </a:lnTo>
                  <a:lnTo>
                    <a:pt x="59" y="7"/>
                  </a:lnTo>
                  <a:lnTo>
                    <a:pt x="59" y="4"/>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 name="Freeform 36">
              <a:extLst>
                <a:ext uri="{FF2B5EF4-FFF2-40B4-BE49-F238E27FC236}">
                  <a16:creationId xmlns:a16="http://schemas.microsoft.com/office/drawing/2014/main" id="{015D7121-ADF6-0649-BAC5-51E6A9DE5529}"/>
                </a:ext>
                <a:ext uri="{C183D7F6-B498-43B3-948B-1728B52AA6E4}">
                  <adec:decorative xmlns:adec="http://schemas.microsoft.com/office/drawing/2017/decorative" val="1"/>
                </a:ext>
              </a:extLst>
            </p:cNvPr>
            <p:cNvSpPr>
              <a:spLocks/>
            </p:cNvSpPr>
            <p:nvPr/>
          </p:nvSpPr>
          <p:spPr bwMode="auto">
            <a:xfrm>
              <a:off x="10512781" y="5716225"/>
              <a:ext cx="130973" cy="101868"/>
            </a:xfrm>
            <a:custGeom>
              <a:avLst/>
              <a:gdLst>
                <a:gd name="T0" fmla="*/ 24 w 45"/>
                <a:gd name="T1" fmla="*/ 0 h 35"/>
                <a:gd name="T2" fmla="*/ 31 w 45"/>
                <a:gd name="T3" fmla="*/ 0 h 35"/>
                <a:gd name="T4" fmla="*/ 45 w 45"/>
                <a:gd name="T5" fmla="*/ 21 h 35"/>
                <a:gd name="T6" fmla="*/ 35 w 45"/>
                <a:gd name="T7" fmla="*/ 31 h 35"/>
                <a:gd name="T8" fmla="*/ 31 w 45"/>
                <a:gd name="T9" fmla="*/ 35 h 35"/>
                <a:gd name="T10" fmla="*/ 0 w 45"/>
                <a:gd name="T11" fmla="*/ 35 h 35"/>
                <a:gd name="T12" fmla="*/ 7 w 45"/>
                <a:gd name="T13" fmla="*/ 24 h 35"/>
                <a:gd name="T14" fmla="*/ 7 w 45"/>
                <a:gd name="T15" fmla="*/ 18 h 35"/>
                <a:gd name="T16" fmla="*/ 17 w 45"/>
                <a:gd name="T17" fmla="*/ 14 h 35"/>
                <a:gd name="T18" fmla="*/ 14 w 45"/>
                <a:gd name="T19" fmla="*/ 4 h 35"/>
                <a:gd name="T20" fmla="*/ 24 w 4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5">
                  <a:moveTo>
                    <a:pt x="24" y="0"/>
                  </a:moveTo>
                  <a:lnTo>
                    <a:pt x="31" y="0"/>
                  </a:lnTo>
                  <a:lnTo>
                    <a:pt x="45" y="21"/>
                  </a:lnTo>
                  <a:lnTo>
                    <a:pt x="35" y="31"/>
                  </a:lnTo>
                  <a:lnTo>
                    <a:pt x="31" y="35"/>
                  </a:lnTo>
                  <a:lnTo>
                    <a:pt x="0" y="35"/>
                  </a:lnTo>
                  <a:lnTo>
                    <a:pt x="7" y="24"/>
                  </a:lnTo>
                  <a:lnTo>
                    <a:pt x="7" y="18"/>
                  </a:lnTo>
                  <a:lnTo>
                    <a:pt x="17" y="14"/>
                  </a:lnTo>
                  <a:lnTo>
                    <a:pt x="14"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 name="Freeform 37">
              <a:extLst>
                <a:ext uri="{FF2B5EF4-FFF2-40B4-BE49-F238E27FC236}">
                  <a16:creationId xmlns:a16="http://schemas.microsoft.com/office/drawing/2014/main" id="{8B78F682-969E-FF78-13BA-0AE711577745}"/>
                </a:ext>
                <a:ext uri="{C183D7F6-B498-43B3-948B-1728B52AA6E4}">
                  <adec:decorative xmlns:adec="http://schemas.microsoft.com/office/drawing/2017/decorative" val="1"/>
                </a:ext>
              </a:extLst>
            </p:cNvPr>
            <p:cNvSpPr>
              <a:spLocks/>
            </p:cNvSpPr>
            <p:nvPr/>
          </p:nvSpPr>
          <p:spPr bwMode="auto">
            <a:xfrm>
              <a:off x="10553528" y="5384429"/>
              <a:ext cx="343439" cy="212467"/>
            </a:xfrm>
            <a:custGeom>
              <a:avLst/>
              <a:gdLst>
                <a:gd name="T0" fmla="*/ 52 w 118"/>
                <a:gd name="T1" fmla="*/ 0 h 73"/>
                <a:gd name="T2" fmla="*/ 76 w 118"/>
                <a:gd name="T3" fmla="*/ 10 h 73"/>
                <a:gd name="T4" fmla="*/ 80 w 118"/>
                <a:gd name="T5" fmla="*/ 17 h 73"/>
                <a:gd name="T6" fmla="*/ 118 w 118"/>
                <a:gd name="T7" fmla="*/ 34 h 73"/>
                <a:gd name="T8" fmla="*/ 115 w 118"/>
                <a:gd name="T9" fmla="*/ 41 h 73"/>
                <a:gd name="T10" fmla="*/ 90 w 118"/>
                <a:gd name="T11" fmla="*/ 45 h 73"/>
                <a:gd name="T12" fmla="*/ 80 w 118"/>
                <a:gd name="T13" fmla="*/ 38 h 73"/>
                <a:gd name="T14" fmla="*/ 73 w 118"/>
                <a:gd name="T15" fmla="*/ 52 h 73"/>
                <a:gd name="T16" fmla="*/ 59 w 118"/>
                <a:gd name="T17" fmla="*/ 69 h 73"/>
                <a:gd name="T18" fmla="*/ 24 w 118"/>
                <a:gd name="T19" fmla="*/ 73 h 73"/>
                <a:gd name="T20" fmla="*/ 7 w 118"/>
                <a:gd name="T21" fmla="*/ 73 h 73"/>
                <a:gd name="T22" fmla="*/ 0 w 118"/>
                <a:gd name="T23" fmla="*/ 69 h 73"/>
                <a:gd name="T24" fmla="*/ 0 w 118"/>
                <a:gd name="T25" fmla="*/ 62 h 73"/>
                <a:gd name="T26" fmla="*/ 7 w 118"/>
                <a:gd name="T27" fmla="*/ 55 h 73"/>
                <a:gd name="T28" fmla="*/ 3 w 118"/>
                <a:gd name="T29" fmla="*/ 48 h 73"/>
                <a:gd name="T30" fmla="*/ 21 w 118"/>
                <a:gd name="T31" fmla="*/ 34 h 73"/>
                <a:gd name="T32" fmla="*/ 24 w 118"/>
                <a:gd name="T33" fmla="*/ 31 h 73"/>
                <a:gd name="T34" fmla="*/ 28 w 118"/>
                <a:gd name="T35" fmla="*/ 24 h 73"/>
                <a:gd name="T36" fmla="*/ 28 w 118"/>
                <a:gd name="T37" fmla="*/ 14 h 73"/>
                <a:gd name="T38" fmla="*/ 28 w 118"/>
                <a:gd name="T39" fmla="*/ 10 h 73"/>
                <a:gd name="T40" fmla="*/ 38 w 118"/>
                <a:gd name="T41" fmla="*/ 10 h 73"/>
                <a:gd name="T42" fmla="*/ 42 w 118"/>
                <a:gd name="T43" fmla="*/ 14 h 73"/>
                <a:gd name="T44" fmla="*/ 52 w 118"/>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73">
                  <a:moveTo>
                    <a:pt x="52" y="0"/>
                  </a:moveTo>
                  <a:lnTo>
                    <a:pt x="76" y="10"/>
                  </a:lnTo>
                  <a:lnTo>
                    <a:pt x="80" y="17"/>
                  </a:lnTo>
                  <a:lnTo>
                    <a:pt x="118" y="34"/>
                  </a:lnTo>
                  <a:lnTo>
                    <a:pt x="115" y="41"/>
                  </a:lnTo>
                  <a:lnTo>
                    <a:pt x="90" y="45"/>
                  </a:lnTo>
                  <a:lnTo>
                    <a:pt x="80" y="38"/>
                  </a:lnTo>
                  <a:lnTo>
                    <a:pt x="73" y="52"/>
                  </a:lnTo>
                  <a:lnTo>
                    <a:pt x="59" y="69"/>
                  </a:lnTo>
                  <a:lnTo>
                    <a:pt x="24" y="73"/>
                  </a:lnTo>
                  <a:lnTo>
                    <a:pt x="7" y="73"/>
                  </a:lnTo>
                  <a:lnTo>
                    <a:pt x="0" y="69"/>
                  </a:lnTo>
                  <a:lnTo>
                    <a:pt x="0" y="62"/>
                  </a:lnTo>
                  <a:lnTo>
                    <a:pt x="7" y="55"/>
                  </a:lnTo>
                  <a:lnTo>
                    <a:pt x="3" y="48"/>
                  </a:lnTo>
                  <a:lnTo>
                    <a:pt x="21" y="34"/>
                  </a:lnTo>
                  <a:lnTo>
                    <a:pt x="24" y="31"/>
                  </a:lnTo>
                  <a:lnTo>
                    <a:pt x="28" y="24"/>
                  </a:lnTo>
                  <a:lnTo>
                    <a:pt x="28" y="14"/>
                  </a:lnTo>
                  <a:lnTo>
                    <a:pt x="28" y="10"/>
                  </a:lnTo>
                  <a:lnTo>
                    <a:pt x="38" y="10"/>
                  </a:lnTo>
                  <a:lnTo>
                    <a:pt x="42" y="1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 name="Freeform 39">
              <a:extLst>
                <a:ext uri="{FF2B5EF4-FFF2-40B4-BE49-F238E27FC236}">
                  <a16:creationId xmlns:a16="http://schemas.microsoft.com/office/drawing/2014/main" id="{79A071BB-01F5-BC89-837C-D02A2CB94BEF}"/>
                </a:ext>
                <a:ext uri="{C183D7F6-B498-43B3-948B-1728B52AA6E4}">
                  <adec:decorative xmlns:adec="http://schemas.microsoft.com/office/drawing/2017/decorative" val="1"/>
                </a:ext>
              </a:extLst>
            </p:cNvPr>
            <p:cNvSpPr>
              <a:spLocks/>
            </p:cNvSpPr>
            <p:nvPr/>
          </p:nvSpPr>
          <p:spPr bwMode="auto">
            <a:xfrm>
              <a:off x="10573900" y="5585253"/>
              <a:ext cx="192093" cy="192093"/>
            </a:xfrm>
            <a:custGeom>
              <a:avLst/>
              <a:gdLst>
                <a:gd name="T0" fmla="*/ 52 w 66"/>
                <a:gd name="T1" fmla="*/ 0 h 66"/>
                <a:gd name="T2" fmla="*/ 66 w 66"/>
                <a:gd name="T3" fmla="*/ 17 h 66"/>
                <a:gd name="T4" fmla="*/ 59 w 66"/>
                <a:gd name="T5" fmla="*/ 28 h 66"/>
                <a:gd name="T6" fmla="*/ 66 w 66"/>
                <a:gd name="T7" fmla="*/ 38 h 66"/>
                <a:gd name="T8" fmla="*/ 63 w 66"/>
                <a:gd name="T9" fmla="*/ 52 h 66"/>
                <a:gd name="T10" fmla="*/ 24 w 66"/>
                <a:gd name="T11" fmla="*/ 66 h 66"/>
                <a:gd name="T12" fmla="*/ 10 w 66"/>
                <a:gd name="T13" fmla="*/ 45 h 66"/>
                <a:gd name="T14" fmla="*/ 3 w 66"/>
                <a:gd name="T15" fmla="*/ 45 h 66"/>
                <a:gd name="T16" fmla="*/ 3 w 66"/>
                <a:gd name="T17" fmla="*/ 35 h 66"/>
                <a:gd name="T18" fmla="*/ 0 w 66"/>
                <a:gd name="T19" fmla="*/ 28 h 66"/>
                <a:gd name="T20" fmla="*/ 0 w 66"/>
                <a:gd name="T21" fmla="*/ 24 h 66"/>
                <a:gd name="T22" fmla="*/ 10 w 66"/>
                <a:gd name="T23" fmla="*/ 24 h 66"/>
                <a:gd name="T24" fmla="*/ 10 w 66"/>
                <a:gd name="T25" fmla="*/ 14 h 66"/>
                <a:gd name="T26" fmla="*/ 17 w 66"/>
                <a:gd name="T27" fmla="*/ 4 h 66"/>
                <a:gd name="T28" fmla="*/ 52 w 6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52" y="0"/>
                  </a:moveTo>
                  <a:lnTo>
                    <a:pt x="66" y="17"/>
                  </a:lnTo>
                  <a:lnTo>
                    <a:pt x="59" y="28"/>
                  </a:lnTo>
                  <a:lnTo>
                    <a:pt x="66" y="38"/>
                  </a:lnTo>
                  <a:lnTo>
                    <a:pt x="63" y="52"/>
                  </a:lnTo>
                  <a:lnTo>
                    <a:pt x="24" y="66"/>
                  </a:lnTo>
                  <a:lnTo>
                    <a:pt x="10" y="45"/>
                  </a:lnTo>
                  <a:lnTo>
                    <a:pt x="3" y="45"/>
                  </a:lnTo>
                  <a:lnTo>
                    <a:pt x="3" y="35"/>
                  </a:lnTo>
                  <a:lnTo>
                    <a:pt x="0" y="28"/>
                  </a:lnTo>
                  <a:lnTo>
                    <a:pt x="0" y="24"/>
                  </a:lnTo>
                  <a:lnTo>
                    <a:pt x="10" y="24"/>
                  </a:lnTo>
                  <a:lnTo>
                    <a:pt x="10" y="14"/>
                  </a:lnTo>
                  <a:lnTo>
                    <a:pt x="17" y="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0" name="Freeform 40">
              <a:extLst>
                <a:ext uri="{FF2B5EF4-FFF2-40B4-BE49-F238E27FC236}">
                  <a16:creationId xmlns:a16="http://schemas.microsoft.com/office/drawing/2014/main" id="{4D9D288A-C56F-E33C-FF55-C532767CF797}"/>
                </a:ext>
                <a:ext uri="{C183D7F6-B498-43B3-948B-1728B52AA6E4}">
                  <adec:decorative xmlns:adec="http://schemas.microsoft.com/office/drawing/2017/decorative" val="1"/>
                </a:ext>
              </a:extLst>
            </p:cNvPr>
            <p:cNvSpPr>
              <a:spLocks/>
            </p:cNvSpPr>
            <p:nvPr/>
          </p:nvSpPr>
          <p:spPr bwMode="auto">
            <a:xfrm>
              <a:off x="10402181" y="5596894"/>
              <a:ext cx="221198" cy="221198"/>
            </a:xfrm>
            <a:custGeom>
              <a:avLst/>
              <a:gdLst>
                <a:gd name="T0" fmla="*/ 76 w 76"/>
                <a:gd name="T1" fmla="*/ 0 h 76"/>
                <a:gd name="T2" fmla="*/ 69 w 76"/>
                <a:gd name="T3" fmla="*/ 10 h 76"/>
                <a:gd name="T4" fmla="*/ 69 w 76"/>
                <a:gd name="T5" fmla="*/ 20 h 76"/>
                <a:gd name="T6" fmla="*/ 59 w 76"/>
                <a:gd name="T7" fmla="*/ 20 h 76"/>
                <a:gd name="T8" fmla="*/ 59 w 76"/>
                <a:gd name="T9" fmla="*/ 24 h 76"/>
                <a:gd name="T10" fmla="*/ 62 w 76"/>
                <a:gd name="T11" fmla="*/ 31 h 76"/>
                <a:gd name="T12" fmla="*/ 62 w 76"/>
                <a:gd name="T13" fmla="*/ 41 h 76"/>
                <a:gd name="T14" fmla="*/ 52 w 76"/>
                <a:gd name="T15" fmla="*/ 45 h 76"/>
                <a:gd name="T16" fmla="*/ 55 w 76"/>
                <a:gd name="T17" fmla="*/ 55 h 76"/>
                <a:gd name="T18" fmla="*/ 45 w 76"/>
                <a:gd name="T19" fmla="*/ 59 h 76"/>
                <a:gd name="T20" fmla="*/ 45 w 76"/>
                <a:gd name="T21" fmla="*/ 65 h 76"/>
                <a:gd name="T22" fmla="*/ 38 w 76"/>
                <a:gd name="T23" fmla="*/ 76 h 76"/>
                <a:gd name="T24" fmla="*/ 24 w 76"/>
                <a:gd name="T25" fmla="*/ 72 h 76"/>
                <a:gd name="T26" fmla="*/ 17 w 76"/>
                <a:gd name="T27" fmla="*/ 55 h 76"/>
                <a:gd name="T28" fmla="*/ 7 w 76"/>
                <a:gd name="T29" fmla="*/ 59 h 76"/>
                <a:gd name="T30" fmla="*/ 0 w 76"/>
                <a:gd name="T31" fmla="*/ 41 h 76"/>
                <a:gd name="T32" fmla="*/ 14 w 76"/>
                <a:gd name="T33" fmla="*/ 38 h 76"/>
                <a:gd name="T34" fmla="*/ 28 w 76"/>
                <a:gd name="T35" fmla="*/ 20 h 76"/>
                <a:gd name="T36" fmla="*/ 38 w 76"/>
                <a:gd name="T37" fmla="*/ 20 h 76"/>
                <a:gd name="T38" fmla="*/ 42 w 76"/>
                <a:gd name="T39" fmla="*/ 6 h 76"/>
                <a:gd name="T40" fmla="*/ 55 w 76"/>
                <a:gd name="T41" fmla="*/ 6 h 76"/>
                <a:gd name="T42" fmla="*/ 59 w 76"/>
                <a:gd name="T43" fmla="*/ 0 h 76"/>
                <a:gd name="T44" fmla="*/ 76 w 76"/>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6">
                  <a:moveTo>
                    <a:pt x="76" y="0"/>
                  </a:moveTo>
                  <a:lnTo>
                    <a:pt x="69" y="10"/>
                  </a:lnTo>
                  <a:lnTo>
                    <a:pt x="69" y="20"/>
                  </a:lnTo>
                  <a:lnTo>
                    <a:pt x="59" y="20"/>
                  </a:lnTo>
                  <a:lnTo>
                    <a:pt x="59" y="24"/>
                  </a:lnTo>
                  <a:lnTo>
                    <a:pt x="62" y="31"/>
                  </a:lnTo>
                  <a:lnTo>
                    <a:pt x="62" y="41"/>
                  </a:lnTo>
                  <a:lnTo>
                    <a:pt x="52" y="45"/>
                  </a:lnTo>
                  <a:lnTo>
                    <a:pt x="55" y="55"/>
                  </a:lnTo>
                  <a:lnTo>
                    <a:pt x="45" y="59"/>
                  </a:lnTo>
                  <a:lnTo>
                    <a:pt x="45" y="65"/>
                  </a:lnTo>
                  <a:lnTo>
                    <a:pt x="38" y="76"/>
                  </a:lnTo>
                  <a:lnTo>
                    <a:pt x="24" y="72"/>
                  </a:lnTo>
                  <a:lnTo>
                    <a:pt x="17" y="55"/>
                  </a:lnTo>
                  <a:lnTo>
                    <a:pt x="7" y="59"/>
                  </a:lnTo>
                  <a:lnTo>
                    <a:pt x="0" y="41"/>
                  </a:lnTo>
                  <a:lnTo>
                    <a:pt x="14" y="38"/>
                  </a:lnTo>
                  <a:lnTo>
                    <a:pt x="28" y="20"/>
                  </a:lnTo>
                  <a:lnTo>
                    <a:pt x="38" y="20"/>
                  </a:lnTo>
                  <a:lnTo>
                    <a:pt x="42" y="6"/>
                  </a:lnTo>
                  <a:lnTo>
                    <a:pt x="55" y="6"/>
                  </a:lnTo>
                  <a:lnTo>
                    <a:pt x="59" y="0"/>
                  </a:lnTo>
                  <a:lnTo>
                    <a:pt x="7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 name="Freeform 41">
              <a:extLst>
                <a:ext uri="{FF2B5EF4-FFF2-40B4-BE49-F238E27FC236}">
                  <a16:creationId xmlns:a16="http://schemas.microsoft.com/office/drawing/2014/main" id="{186CFFEA-8BD9-EEF5-F40B-41E24B6489CA}"/>
                </a:ext>
                <a:ext uri="{C183D7F6-B498-43B3-948B-1728B52AA6E4}">
                  <adec:decorative xmlns:adec="http://schemas.microsoft.com/office/drawing/2017/decorative" val="1"/>
                </a:ext>
              </a:extLst>
            </p:cNvPr>
            <p:cNvSpPr>
              <a:spLocks/>
            </p:cNvSpPr>
            <p:nvPr/>
          </p:nvSpPr>
          <p:spPr bwMode="auto">
            <a:xfrm>
              <a:off x="10463300" y="5160319"/>
              <a:ext cx="241572" cy="323066"/>
            </a:xfrm>
            <a:custGeom>
              <a:avLst/>
              <a:gdLst>
                <a:gd name="T0" fmla="*/ 24 w 83"/>
                <a:gd name="T1" fmla="*/ 0 h 111"/>
                <a:gd name="T2" fmla="*/ 24 w 83"/>
                <a:gd name="T3" fmla="*/ 4 h 111"/>
                <a:gd name="T4" fmla="*/ 41 w 83"/>
                <a:gd name="T5" fmla="*/ 14 h 111"/>
                <a:gd name="T6" fmla="*/ 41 w 83"/>
                <a:gd name="T7" fmla="*/ 11 h 111"/>
                <a:gd name="T8" fmla="*/ 66 w 83"/>
                <a:gd name="T9" fmla="*/ 21 h 111"/>
                <a:gd name="T10" fmla="*/ 73 w 83"/>
                <a:gd name="T11" fmla="*/ 14 h 111"/>
                <a:gd name="T12" fmla="*/ 83 w 83"/>
                <a:gd name="T13" fmla="*/ 21 h 111"/>
                <a:gd name="T14" fmla="*/ 73 w 83"/>
                <a:gd name="T15" fmla="*/ 35 h 111"/>
                <a:gd name="T16" fmla="*/ 80 w 83"/>
                <a:gd name="T17" fmla="*/ 39 h 111"/>
                <a:gd name="T18" fmla="*/ 76 w 83"/>
                <a:gd name="T19" fmla="*/ 45 h 111"/>
                <a:gd name="T20" fmla="*/ 73 w 83"/>
                <a:gd name="T21" fmla="*/ 52 h 111"/>
                <a:gd name="T22" fmla="*/ 83 w 83"/>
                <a:gd name="T23" fmla="*/ 63 h 111"/>
                <a:gd name="T24" fmla="*/ 73 w 83"/>
                <a:gd name="T25" fmla="*/ 66 h 111"/>
                <a:gd name="T26" fmla="*/ 83 w 83"/>
                <a:gd name="T27" fmla="*/ 77 h 111"/>
                <a:gd name="T28" fmla="*/ 73 w 83"/>
                <a:gd name="T29" fmla="*/ 91 h 111"/>
                <a:gd name="T30" fmla="*/ 69 w 83"/>
                <a:gd name="T31" fmla="*/ 87 h 111"/>
                <a:gd name="T32" fmla="*/ 59 w 83"/>
                <a:gd name="T33" fmla="*/ 87 h 111"/>
                <a:gd name="T34" fmla="*/ 59 w 83"/>
                <a:gd name="T35" fmla="*/ 91 h 111"/>
                <a:gd name="T36" fmla="*/ 59 w 83"/>
                <a:gd name="T37" fmla="*/ 101 h 111"/>
                <a:gd name="T38" fmla="*/ 55 w 83"/>
                <a:gd name="T39" fmla="*/ 108 h 111"/>
                <a:gd name="T40" fmla="*/ 52 w 83"/>
                <a:gd name="T41" fmla="*/ 111 h 111"/>
                <a:gd name="T42" fmla="*/ 48 w 83"/>
                <a:gd name="T43" fmla="*/ 101 h 111"/>
                <a:gd name="T44" fmla="*/ 48 w 83"/>
                <a:gd name="T45" fmla="*/ 84 h 111"/>
                <a:gd name="T46" fmla="*/ 38 w 83"/>
                <a:gd name="T47" fmla="*/ 77 h 111"/>
                <a:gd name="T48" fmla="*/ 21 w 83"/>
                <a:gd name="T49" fmla="*/ 73 h 111"/>
                <a:gd name="T50" fmla="*/ 3 w 83"/>
                <a:gd name="T51" fmla="*/ 45 h 111"/>
                <a:gd name="T52" fmla="*/ 3 w 83"/>
                <a:gd name="T53" fmla="*/ 39 h 111"/>
                <a:gd name="T54" fmla="*/ 7 w 83"/>
                <a:gd name="T55" fmla="*/ 32 h 111"/>
                <a:gd name="T56" fmla="*/ 7 w 83"/>
                <a:gd name="T57" fmla="*/ 21 h 111"/>
                <a:gd name="T58" fmla="*/ 0 w 83"/>
                <a:gd name="T59" fmla="*/ 11 h 111"/>
                <a:gd name="T60" fmla="*/ 0 w 83"/>
                <a:gd name="T61" fmla="*/ 0 h 111"/>
                <a:gd name="T62" fmla="*/ 10 w 83"/>
                <a:gd name="T63" fmla="*/ 4 h 111"/>
                <a:gd name="T64" fmla="*/ 24 w 83"/>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111">
                  <a:moveTo>
                    <a:pt x="24" y="0"/>
                  </a:moveTo>
                  <a:lnTo>
                    <a:pt x="24" y="4"/>
                  </a:lnTo>
                  <a:lnTo>
                    <a:pt x="41" y="14"/>
                  </a:lnTo>
                  <a:lnTo>
                    <a:pt x="41" y="11"/>
                  </a:lnTo>
                  <a:lnTo>
                    <a:pt x="66" y="21"/>
                  </a:lnTo>
                  <a:lnTo>
                    <a:pt x="73" y="14"/>
                  </a:lnTo>
                  <a:lnTo>
                    <a:pt x="83" y="21"/>
                  </a:lnTo>
                  <a:lnTo>
                    <a:pt x="73" y="35"/>
                  </a:lnTo>
                  <a:lnTo>
                    <a:pt x="80" y="39"/>
                  </a:lnTo>
                  <a:lnTo>
                    <a:pt x="76" y="45"/>
                  </a:lnTo>
                  <a:lnTo>
                    <a:pt x="73" y="52"/>
                  </a:lnTo>
                  <a:lnTo>
                    <a:pt x="83" y="63"/>
                  </a:lnTo>
                  <a:lnTo>
                    <a:pt x="73" y="66"/>
                  </a:lnTo>
                  <a:lnTo>
                    <a:pt x="83" y="77"/>
                  </a:lnTo>
                  <a:lnTo>
                    <a:pt x="73" y="91"/>
                  </a:lnTo>
                  <a:lnTo>
                    <a:pt x="69" y="87"/>
                  </a:lnTo>
                  <a:lnTo>
                    <a:pt x="59" y="87"/>
                  </a:lnTo>
                  <a:lnTo>
                    <a:pt x="59" y="91"/>
                  </a:lnTo>
                  <a:lnTo>
                    <a:pt x="59" y="101"/>
                  </a:lnTo>
                  <a:lnTo>
                    <a:pt x="55" y="108"/>
                  </a:lnTo>
                  <a:lnTo>
                    <a:pt x="52" y="111"/>
                  </a:lnTo>
                  <a:lnTo>
                    <a:pt x="48" y="101"/>
                  </a:lnTo>
                  <a:lnTo>
                    <a:pt x="48" y="84"/>
                  </a:lnTo>
                  <a:lnTo>
                    <a:pt x="38" y="77"/>
                  </a:lnTo>
                  <a:lnTo>
                    <a:pt x="21" y="73"/>
                  </a:lnTo>
                  <a:lnTo>
                    <a:pt x="3" y="45"/>
                  </a:lnTo>
                  <a:lnTo>
                    <a:pt x="3" y="39"/>
                  </a:lnTo>
                  <a:lnTo>
                    <a:pt x="7" y="32"/>
                  </a:lnTo>
                  <a:lnTo>
                    <a:pt x="7" y="21"/>
                  </a:lnTo>
                  <a:lnTo>
                    <a:pt x="0" y="11"/>
                  </a:lnTo>
                  <a:lnTo>
                    <a:pt x="0" y="0"/>
                  </a:lnTo>
                  <a:lnTo>
                    <a:pt x="10"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 name="Freeform 42">
              <a:extLst>
                <a:ext uri="{FF2B5EF4-FFF2-40B4-BE49-F238E27FC236}">
                  <a16:creationId xmlns:a16="http://schemas.microsoft.com/office/drawing/2014/main" id="{F999A5C2-D097-1120-998D-BB864402C6B0}"/>
                </a:ext>
                <a:ext uri="{C183D7F6-B498-43B3-948B-1728B52AA6E4}">
                  <adec:decorative xmlns:adec="http://schemas.microsoft.com/office/drawing/2017/decorative" val="1"/>
                </a:ext>
              </a:extLst>
            </p:cNvPr>
            <p:cNvSpPr>
              <a:spLocks/>
            </p:cNvSpPr>
            <p:nvPr/>
          </p:nvSpPr>
          <p:spPr bwMode="auto">
            <a:xfrm>
              <a:off x="10291582" y="5081737"/>
              <a:ext cx="323066" cy="625758"/>
            </a:xfrm>
            <a:custGeom>
              <a:avLst/>
              <a:gdLst>
                <a:gd name="T0" fmla="*/ 111 w 111"/>
                <a:gd name="T1" fmla="*/ 138 h 215"/>
                <a:gd name="T2" fmla="*/ 107 w 111"/>
                <a:gd name="T3" fmla="*/ 128 h 215"/>
                <a:gd name="T4" fmla="*/ 107 w 111"/>
                <a:gd name="T5" fmla="*/ 111 h 215"/>
                <a:gd name="T6" fmla="*/ 97 w 111"/>
                <a:gd name="T7" fmla="*/ 104 h 215"/>
                <a:gd name="T8" fmla="*/ 80 w 111"/>
                <a:gd name="T9" fmla="*/ 100 h 215"/>
                <a:gd name="T10" fmla="*/ 62 w 111"/>
                <a:gd name="T11" fmla="*/ 72 h 215"/>
                <a:gd name="T12" fmla="*/ 62 w 111"/>
                <a:gd name="T13" fmla="*/ 66 h 215"/>
                <a:gd name="T14" fmla="*/ 66 w 111"/>
                <a:gd name="T15" fmla="*/ 59 h 215"/>
                <a:gd name="T16" fmla="*/ 66 w 111"/>
                <a:gd name="T17" fmla="*/ 48 h 215"/>
                <a:gd name="T18" fmla="*/ 59 w 111"/>
                <a:gd name="T19" fmla="*/ 38 h 215"/>
                <a:gd name="T20" fmla="*/ 31 w 111"/>
                <a:gd name="T21" fmla="*/ 0 h 215"/>
                <a:gd name="T22" fmla="*/ 21 w 111"/>
                <a:gd name="T23" fmla="*/ 3 h 215"/>
                <a:gd name="T24" fmla="*/ 17 w 111"/>
                <a:gd name="T25" fmla="*/ 3 h 215"/>
                <a:gd name="T26" fmla="*/ 14 w 111"/>
                <a:gd name="T27" fmla="*/ 10 h 215"/>
                <a:gd name="T28" fmla="*/ 7 w 111"/>
                <a:gd name="T29" fmla="*/ 13 h 215"/>
                <a:gd name="T30" fmla="*/ 3 w 111"/>
                <a:gd name="T31" fmla="*/ 20 h 215"/>
                <a:gd name="T32" fmla="*/ 31 w 111"/>
                <a:gd name="T33" fmla="*/ 48 h 215"/>
                <a:gd name="T34" fmla="*/ 10 w 111"/>
                <a:gd name="T35" fmla="*/ 59 h 215"/>
                <a:gd name="T36" fmla="*/ 0 w 111"/>
                <a:gd name="T37" fmla="*/ 72 h 215"/>
                <a:gd name="T38" fmla="*/ 7 w 111"/>
                <a:gd name="T39" fmla="*/ 90 h 215"/>
                <a:gd name="T40" fmla="*/ 17 w 111"/>
                <a:gd name="T41" fmla="*/ 114 h 215"/>
                <a:gd name="T42" fmla="*/ 21 w 111"/>
                <a:gd name="T43" fmla="*/ 135 h 215"/>
                <a:gd name="T44" fmla="*/ 17 w 111"/>
                <a:gd name="T45" fmla="*/ 142 h 215"/>
                <a:gd name="T46" fmla="*/ 17 w 111"/>
                <a:gd name="T47" fmla="*/ 149 h 215"/>
                <a:gd name="T48" fmla="*/ 24 w 111"/>
                <a:gd name="T49" fmla="*/ 152 h 215"/>
                <a:gd name="T50" fmla="*/ 24 w 111"/>
                <a:gd name="T51" fmla="*/ 159 h 215"/>
                <a:gd name="T52" fmla="*/ 34 w 111"/>
                <a:gd name="T53" fmla="*/ 170 h 215"/>
                <a:gd name="T54" fmla="*/ 31 w 111"/>
                <a:gd name="T55" fmla="*/ 173 h 215"/>
                <a:gd name="T56" fmla="*/ 21 w 111"/>
                <a:gd name="T57" fmla="*/ 173 h 215"/>
                <a:gd name="T58" fmla="*/ 17 w 111"/>
                <a:gd name="T59" fmla="*/ 180 h 215"/>
                <a:gd name="T60" fmla="*/ 27 w 111"/>
                <a:gd name="T61" fmla="*/ 187 h 215"/>
                <a:gd name="T62" fmla="*/ 41 w 111"/>
                <a:gd name="T63" fmla="*/ 183 h 215"/>
                <a:gd name="T64" fmla="*/ 52 w 111"/>
                <a:gd name="T65" fmla="*/ 197 h 215"/>
                <a:gd name="T66" fmla="*/ 52 w 111"/>
                <a:gd name="T67" fmla="*/ 204 h 215"/>
                <a:gd name="T68" fmla="*/ 52 w 111"/>
                <a:gd name="T69" fmla="*/ 215 h 215"/>
                <a:gd name="T70" fmla="*/ 66 w 111"/>
                <a:gd name="T71" fmla="*/ 197 h 215"/>
                <a:gd name="T72" fmla="*/ 76 w 111"/>
                <a:gd name="T73" fmla="*/ 197 h 215"/>
                <a:gd name="T74" fmla="*/ 80 w 111"/>
                <a:gd name="T75" fmla="*/ 183 h 215"/>
                <a:gd name="T76" fmla="*/ 93 w 111"/>
                <a:gd name="T77" fmla="*/ 183 h 215"/>
                <a:gd name="T78" fmla="*/ 97 w 111"/>
                <a:gd name="T79" fmla="*/ 177 h 215"/>
                <a:gd name="T80" fmla="*/ 90 w 111"/>
                <a:gd name="T81" fmla="*/ 173 h 215"/>
                <a:gd name="T82" fmla="*/ 90 w 111"/>
                <a:gd name="T83" fmla="*/ 166 h 215"/>
                <a:gd name="T84" fmla="*/ 97 w 111"/>
                <a:gd name="T85" fmla="*/ 159 h 215"/>
                <a:gd name="T86" fmla="*/ 93 w 111"/>
                <a:gd name="T87" fmla="*/ 152 h 215"/>
                <a:gd name="T88" fmla="*/ 111 w 111"/>
                <a:gd name="T8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215">
                  <a:moveTo>
                    <a:pt x="111" y="138"/>
                  </a:moveTo>
                  <a:lnTo>
                    <a:pt x="107" y="128"/>
                  </a:lnTo>
                  <a:lnTo>
                    <a:pt x="107" y="111"/>
                  </a:lnTo>
                  <a:lnTo>
                    <a:pt x="97" y="104"/>
                  </a:lnTo>
                  <a:lnTo>
                    <a:pt x="80" y="100"/>
                  </a:lnTo>
                  <a:lnTo>
                    <a:pt x="62" y="72"/>
                  </a:lnTo>
                  <a:lnTo>
                    <a:pt x="62" y="66"/>
                  </a:lnTo>
                  <a:lnTo>
                    <a:pt x="66" y="59"/>
                  </a:lnTo>
                  <a:lnTo>
                    <a:pt x="66" y="48"/>
                  </a:lnTo>
                  <a:lnTo>
                    <a:pt x="59" y="38"/>
                  </a:lnTo>
                  <a:lnTo>
                    <a:pt x="31" y="0"/>
                  </a:lnTo>
                  <a:lnTo>
                    <a:pt x="21" y="3"/>
                  </a:lnTo>
                  <a:lnTo>
                    <a:pt x="17" y="3"/>
                  </a:lnTo>
                  <a:lnTo>
                    <a:pt x="14" y="10"/>
                  </a:lnTo>
                  <a:lnTo>
                    <a:pt x="7" y="13"/>
                  </a:lnTo>
                  <a:lnTo>
                    <a:pt x="3" y="20"/>
                  </a:lnTo>
                  <a:lnTo>
                    <a:pt x="31" y="48"/>
                  </a:lnTo>
                  <a:lnTo>
                    <a:pt x="10" y="59"/>
                  </a:lnTo>
                  <a:lnTo>
                    <a:pt x="0" y="72"/>
                  </a:lnTo>
                  <a:lnTo>
                    <a:pt x="7" y="90"/>
                  </a:lnTo>
                  <a:lnTo>
                    <a:pt x="17" y="114"/>
                  </a:lnTo>
                  <a:lnTo>
                    <a:pt x="21" y="135"/>
                  </a:lnTo>
                  <a:lnTo>
                    <a:pt x="17" y="142"/>
                  </a:lnTo>
                  <a:lnTo>
                    <a:pt x="17" y="149"/>
                  </a:lnTo>
                  <a:lnTo>
                    <a:pt x="24" y="152"/>
                  </a:lnTo>
                  <a:lnTo>
                    <a:pt x="24" y="159"/>
                  </a:lnTo>
                  <a:lnTo>
                    <a:pt x="34" y="170"/>
                  </a:lnTo>
                  <a:lnTo>
                    <a:pt x="31" y="173"/>
                  </a:lnTo>
                  <a:lnTo>
                    <a:pt x="21" y="173"/>
                  </a:lnTo>
                  <a:lnTo>
                    <a:pt x="17" y="180"/>
                  </a:lnTo>
                  <a:lnTo>
                    <a:pt x="27" y="187"/>
                  </a:lnTo>
                  <a:lnTo>
                    <a:pt x="41" y="183"/>
                  </a:lnTo>
                  <a:lnTo>
                    <a:pt x="52" y="197"/>
                  </a:lnTo>
                  <a:lnTo>
                    <a:pt x="52" y="204"/>
                  </a:lnTo>
                  <a:lnTo>
                    <a:pt x="52" y="215"/>
                  </a:lnTo>
                  <a:lnTo>
                    <a:pt x="66" y="197"/>
                  </a:lnTo>
                  <a:lnTo>
                    <a:pt x="76" y="197"/>
                  </a:lnTo>
                  <a:lnTo>
                    <a:pt x="80" y="183"/>
                  </a:lnTo>
                  <a:lnTo>
                    <a:pt x="93" y="183"/>
                  </a:lnTo>
                  <a:lnTo>
                    <a:pt x="97" y="177"/>
                  </a:lnTo>
                  <a:lnTo>
                    <a:pt x="90" y="173"/>
                  </a:lnTo>
                  <a:lnTo>
                    <a:pt x="90" y="166"/>
                  </a:lnTo>
                  <a:lnTo>
                    <a:pt x="97" y="159"/>
                  </a:lnTo>
                  <a:lnTo>
                    <a:pt x="93" y="152"/>
                  </a:lnTo>
                  <a:lnTo>
                    <a:pt x="111" y="1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3" name="Freeform 43">
              <a:extLst>
                <a:ext uri="{FF2B5EF4-FFF2-40B4-BE49-F238E27FC236}">
                  <a16:creationId xmlns:a16="http://schemas.microsoft.com/office/drawing/2014/main" id="{75924C5C-EA4F-40B5-7070-05758C7203DD}"/>
                </a:ext>
                <a:ext uri="{C183D7F6-B498-43B3-948B-1728B52AA6E4}">
                  <adec:decorative xmlns:adec="http://schemas.microsoft.com/office/drawing/2017/decorative" val="1"/>
                </a:ext>
              </a:extLst>
            </p:cNvPr>
            <p:cNvSpPr>
              <a:spLocks/>
            </p:cNvSpPr>
            <p:nvPr/>
          </p:nvSpPr>
          <p:spPr bwMode="auto">
            <a:xfrm>
              <a:off x="10178073" y="4665535"/>
              <a:ext cx="154257" cy="253214"/>
            </a:xfrm>
            <a:custGeom>
              <a:avLst/>
              <a:gdLst>
                <a:gd name="T0" fmla="*/ 21 w 53"/>
                <a:gd name="T1" fmla="*/ 0 h 87"/>
                <a:gd name="T2" fmla="*/ 32 w 53"/>
                <a:gd name="T3" fmla="*/ 0 h 87"/>
                <a:gd name="T4" fmla="*/ 42 w 53"/>
                <a:gd name="T5" fmla="*/ 11 h 87"/>
                <a:gd name="T6" fmla="*/ 53 w 53"/>
                <a:gd name="T7" fmla="*/ 52 h 87"/>
                <a:gd name="T8" fmla="*/ 42 w 53"/>
                <a:gd name="T9" fmla="*/ 56 h 87"/>
                <a:gd name="T10" fmla="*/ 46 w 53"/>
                <a:gd name="T11" fmla="*/ 84 h 87"/>
                <a:gd name="T12" fmla="*/ 42 w 53"/>
                <a:gd name="T13" fmla="*/ 80 h 87"/>
                <a:gd name="T14" fmla="*/ 28 w 53"/>
                <a:gd name="T15" fmla="*/ 87 h 87"/>
                <a:gd name="T16" fmla="*/ 25 w 53"/>
                <a:gd name="T17" fmla="*/ 84 h 87"/>
                <a:gd name="T18" fmla="*/ 18 w 53"/>
                <a:gd name="T19" fmla="*/ 84 h 87"/>
                <a:gd name="T20" fmla="*/ 11 w 53"/>
                <a:gd name="T21" fmla="*/ 77 h 87"/>
                <a:gd name="T22" fmla="*/ 4 w 53"/>
                <a:gd name="T23" fmla="*/ 73 h 87"/>
                <a:gd name="T24" fmla="*/ 4 w 53"/>
                <a:gd name="T25" fmla="*/ 66 h 87"/>
                <a:gd name="T26" fmla="*/ 14 w 53"/>
                <a:gd name="T27" fmla="*/ 59 h 87"/>
                <a:gd name="T28" fmla="*/ 18 w 53"/>
                <a:gd name="T29" fmla="*/ 52 h 87"/>
                <a:gd name="T30" fmla="*/ 11 w 53"/>
                <a:gd name="T31" fmla="*/ 32 h 87"/>
                <a:gd name="T32" fmla="*/ 0 w 53"/>
                <a:gd name="T33" fmla="*/ 14 h 87"/>
                <a:gd name="T34" fmla="*/ 21 w 53"/>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7">
                  <a:moveTo>
                    <a:pt x="21" y="0"/>
                  </a:moveTo>
                  <a:lnTo>
                    <a:pt x="32" y="0"/>
                  </a:lnTo>
                  <a:lnTo>
                    <a:pt x="42" y="11"/>
                  </a:lnTo>
                  <a:lnTo>
                    <a:pt x="53" y="52"/>
                  </a:lnTo>
                  <a:lnTo>
                    <a:pt x="42" y="56"/>
                  </a:lnTo>
                  <a:lnTo>
                    <a:pt x="46" y="84"/>
                  </a:lnTo>
                  <a:lnTo>
                    <a:pt x="42" y="80"/>
                  </a:lnTo>
                  <a:lnTo>
                    <a:pt x="28" y="87"/>
                  </a:lnTo>
                  <a:lnTo>
                    <a:pt x="25" y="84"/>
                  </a:lnTo>
                  <a:lnTo>
                    <a:pt x="18" y="84"/>
                  </a:lnTo>
                  <a:lnTo>
                    <a:pt x="11" y="77"/>
                  </a:lnTo>
                  <a:lnTo>
                    <a:pt x="4" y="73"/>
                  </a:lnTo>
                  <a:lnTo>
                    <a:pt x="4" y="66"/>
                  </a:lnTo>
                  <a:lnTo>
                    <a:pt x="14" y="59"/>
                  </a:lnTo>
                  <a:lnTo>
                    <a:pt x="18" y="52"/>
                  </a:lnTo>
                  <a:lnTo>
                    <a:pt x="11" y="32"/>
                  </a:lnTo>
                  <a:lnTo>
                    <a:pt x="0" y="14"/>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 name="Freeform 44">
              <a:extLst>
                <a:ext uri="{FF2B5EF4-FFF2-40B4-BE49-F238E27FC236}">
                  <a16:creationId xmlns:a16="http://schemas.microsoft.com/office/drawing/2014/main" id="{10E2BF77-191B-10FA-BED1-8D5AC21430A2}"/>
                </a:ext>
                <a:ext uri="{C183D7F6-B498-43B3-948B-1728B52AA6E4}">
                  <adec:decorative xmlns:adec="http://schemas.microsoft.com/office/drawing/2017/decorative" val="1"/>
                </a:ext>
              </a:extLst>
            </p:cNvPr>
            <p:cNvSpPr>
              <a:spLocks/>
            </p:cNvSpPr>
            <p:nvPr/>
          </p:nvSpPr>
          <p:spPr bwMode="auto">
            <a:xfrm>
              <a:off x="10696140" y="4575310"/>
              <a:ext cx="151346" cy="253214"/>
            </a:xfrm>
            <a:custGeom>
              <a:avLst/>
              <a:gdLst>
                <a:gd name="T0" fmla="*/ 7 w 52"/>
                <a:gd name="T1" fmla="*/ 7 h 87"/>
                <a:gd name="T2" fmla="*/ 21 w 52"/>
                <a:gd name="T3" fmla="*/ 0 h 87"/>
                <a:gd name="T4" fmla="*/ 45 w 52"/>
                <a:gd name="T5" fmla="*/ 21 h 87"/>
                <a:gd name="T6" fmla="*/ 52 w 52"/>
                <a:gd name="T7" fmla="*/ 35 h 87"/>
                <a:gd name="T8" fmla="*/ 48 w 52"/>
                <a:gd name="T9" fmla="*/ 42 h 87"/>
                <a:gd name="T10" fmla="*/ 41 w 52"/>
                <a:gd name="T11" fmla="*/ 49 h 87"/>
                <a:gd name="T12" fmla="*/ 52 w 52"/>
                <a:gd name="T13" fmla="*/ 73 h 87"/>
                <a:gd name="T14" fmla="*/ 45 w 52"/>
                <a:gd name="T15" fmla="*/ 73 h 87"/>
                <a:gd name="T16" fmla="*/ 31 w 52"/>
                <a:gd name="T17" fmla="*/ 87 h 87"/>
                <a:gd name="T18" fmla="*/ 17 w 52"/>
                <a:gd name="T19" fmla="*/ 80 h 87"/>
                <a:gd name="T20" fmla="*/ 14 w 52"/>
                <a:gd name="T21" fmla="*/ 80 h 87"/>
                <a:gd name="T22" fmla="*/ 10 w 52"/>
                <a:gd name="T23" fmla="*/ 35 h 87"/>
                <a:gd name="T24" fmla="*/ 3 w 52"/>
                <a:gd name="T25" fmla="*/ 35 h 87"/>
                <a:gd name="T26" fmla="*/ 0 w 52"/>
                <a:gd name="T27" fmla="*/ 24 h 87"/>
                <a:gd name="T28" fmla="*/ 7 w 52"/>
                <a:gd name="T29" fmla="*/ 24 h 87"/>
                <a:gd name="T30" fmla="*/ 7 w 52"/>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7">
                  <a:moveTo>
                    <a:pt x="7" y="7"/>
                  </a:moveTo>
                  <a:lnTo>
                    <a:pt x="21" y="0"/>
                  </a:lnTo>
                  <a:lnTo>
                    <a:pt x="45" y="21"/>
                  </a:lnTo>
                  <a:lnTo>
                    <a:pt x="52" y="35"/>
                  </a:lnTo>
                  <a:lnTo>
                    <a:pt x="48" y="42"/>
                  </a:lnTo>
                  <a:lnTo>
                    <a:pt x="41" y="49"/>
                  </a:lnTo>
                  <a:lnTo>
                    <a:pt x="52" y="73"/>
                  </a:lnTo>
                  <a:lnTo>
                    <a:pt x="45" y="73"/>
                  </a:lnTo>
                  <a:lnTo>
                    <a:pt x="31" y="87"/>
                  </a:lnTo>
                  <a:lnTo>
                    <a:pt x="17" y="80"/>
                  </a:lnTo>
                  <a:lnTo>
                    <a:pt x="14" y="80"/>
                  </a:lnTo>
                  <a:lnTo>
                    <a:pt x="10" y="35"/>
                  </a:lnTo>
                  <a:lnTo>
                    <a:pt x="3" y="35"/>
                  </a:lnTo>
                  <a:lnTo>
                    <a:pt x="0" y="24"/>
                  </a:lnTo>
                  <a:lnTo>
                    <a:pt x="7" y="2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 name="Freeform 45">
              <a:extLst>
                <a:ext uri="{FF2B5EF4-FFF2-40B4-BE49-F238E27FC236}">
                  <a16:creationId xmlns:a16="http://schemas.microsoft.com/office/drawing/2014/main" id="{F741D89B-892E-AC09-5833-82A98C8B449F}"/>
                </a:ext>
                <a:ext uri="{C183D7F6-B498-43B3-948B-1728B52AA6E4}">
                  <adec:decorative xmlns:adec="http://schemas.microsoft.com/office/drawing/2017/decorative" val="1"/>
                </a:ext>
              </a:extLst>
            </p:cNvPr>
            <p:cNvSpPr>
              <a:spLocks/>
            </p:cNvSpPr>
            <p:nvPr/>
          </p:nvSpPr>
          <p:spPr bwMode="auto">
            <a:xfrm>
              <a:off x="10108220" y="4848897"/>
              <a:ext cx="171720" cy="221198"/>
            </a:xfrm>
            <a:custGeom>
              <a:avLst/>
              <a:gdLst>
                <a:gd name="T0" fmla="*/ 28 w 59"/>
                <a:gd name="T1" fmla="*/ 3 h 76"/>
                <a:gd name="T2" fmla="*/ 28 w 59"/>
                <a:gd name="T3" fmla="*/ 10 h 76"/>
                <a:gd name="T4" fmla="*/ 35 w 59"/>
                <a:gd name="T5" fmla="*/ 14 h 76"/>
                <a:gd name="T6" fmla="*/ 42 w 59"/>
                <a:gd name="T7" fmla="*/ 21 h 76"/>
                <a:gd name="T8" fmla="*/ 49 w 59"/>
                <a:gd name="T9" fmla="*/ 21 h 76"/>
                <a:gd name="T10" fmla="*/ 52 w 59"/>
                <a:gd name="T11" fmla="*/ 24 h 76"/>
                <a:gd name="T12" fmla="*/ 49 w 59"/>
                <a:gd name="T13" fmla="*/ 31 h 76"/>
                <a:gd name="T14" fmla="*/ 59 w 59"/>
                <a:gd name="T15" fmla="*/ 41 h 76"/>
                <a:gd name="T16" fmla="*/ 49 w 59"/>
                <a:gd name="T17" fmla="*/ 48 h 76"/>
                <a:gd name="T18" fmla="*/ 49 w 59"/>
                <a:gd name="T19" fmla="*/ 52 h 76"/>
                <a:gd name="T20" fmla="*/ 42 w 59"/>
                <a:gd name="T21" fmla="*/ 69 h 76"/>
                <a:gd name="T22" fmla="*/ 31 w 59"/>
                <a:gd name="T23" fmla="*/ 66 h 76"/>
                <a:gd name="T24" fmla="*/ 14 w 59"/>
                <a:gd name="T25" fmla="*/ 76 h 76"/>
                <a:gd name="T26" fmla="*/ 4 w 59"/>
                <a:gd name="T27" fmla="*/ 45 h 76"/>
                <a:gd name="T28" fmla="*/ 11 w 59"/>
                <a:gd name="T29" fmla="*/ 35 h 76"/>
                <a:gd name="T30" fmla="*/ 4 w 59"/>
                <a:gd name="T31" fmla="*/ 28 h 76"/>
                <a:gd name="T32" fmla="*/ 4 w 59"/>
                <a:gd name="T33" fmla="*/ 17 h 76"/>
                <a:gd name="T34" fmla="*/ 0 w 59"/>
                <a:gd name="T35" fmla="*/ 0 h 76"/>
                <a:gd name="T36" fmla="*/ 28 w 59"/>
                <a:gd name="T37"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6">
                  <a:moveTo>
                    <a:pt x="28" y="3"/>
                  </a:moveTo>
                  <a:lnTo>
                    <a:pt x="28" y="10"/>
                  </a:lnTo>
                  <a:lnTo>
                    <a:pt x="35" y="14"/>
                  </a:lnTo>
                  <a:lnTo>
                    <a:pt x="42" y="21"/>
                  </a:lnTo>
                  <a:lnTo>
                    <a:pt x="49" y="21"/>
                  </a:lnTo>
                  <a:lnTo>
                    <a:pt x="52" y="24"/>
                  </a:lnTo>
                  <a:lnTo>
                    <a:pt x="49" y="31"/>
                  </a:lnTo>
                  <a:lnTo>
                    <a:pt x="59" y="41"/>
                  </a:lnTo>
                  <a:lnTo>
                    <a:pt x="49" y="48"/>
                  </a:lnTo>
                  <a:lnTo>
                    <a:pt x="49" y="52"/>
                  </a:lnTo>
                  <a:lnTo>
                    <a:pt x="42" y="69"/>
                  </a:lnTo>
                  <a:lnTo>
                    <a:pt x="31" y="66"/>
                  </a:lnTo>
                  <a:lnTo>
                    <a:pt x="14" y="76"/>
                  </a:lnTo>
                  <a:lnTo>
                    <a:pt x="4" y="45"/>
                  </a:lnTo>
                  <a:lnTo>
                    <a:pt x="11" y="35"/>
                  </a:lnTo>
                  <a:lnTo>
                    <a:pt x="4" y="28"/>
                  </a:lnTo>
                  <a:lnTo>
                    <a:pt x="4" y="17"/>
                  </a:lnTo>
                  <a:lnTo>
                    <a:pt x="0" y="0"/>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 name="Freeform 46">
              <a:extLst>
                <a:ext uri="{FF2B5EF4-FFF2-40B4-BE49-F238E27FC236}">
                  <a16:creationId xmlns:a16="http://schemas.microsoft.com/office/drawing/2014/main" id="{2FF458B4-A97B-0CA3-3CB2-DCBF5F8D284E}"/>
                </a:ext>
                <a:ext uri="{C183D7F6-B498-43B3-948B-1728B52AA6E4}">
                  <adec:decorative xmlns:adec="http://schemas.microsoft.com/office/drawing/2017/decorative" val="1"/>
                </a:ext>
              </a:extLst>
            </p:cNvPr>
            <p:cNvSpPr>
              <a:spLocks/>
            </p:cNvSpPr>
            <p:nvPr/>
          </p:nvSpPr>
          <p:spPr bwMode="auto">
            <a:xfrm>
              <a:off x="10553528" y="4950763"/>
              <a:ext cx="273587" cy="139704"/>
            </a:xfrm>
            <a:custGeom>
              <a:avLst/>
              <a:gdLst>
                <a:gd name="T0" fmla="*/ 0 w 94"/>
                <a:gd name="T1" fmla="*/ 6 h 48"/>
                <a:gd name="T2" fmla="*/ 10 w 94"/>
                <a:gd name="T3" fmla="*/ 6 h 48"/>
                <a:gd name="T4" fmla="*/ 21 w 94"/>
                <a:gd name="T5" fmla="*/ 0 h 48"/>
                <a:gd name="T6" fmla="*/ 35 w 94"/>
                <a:gd name="T7" fmla="*/ 17 h 48"/>
                <a:gd name="T8" fmla="*/ 42 w 94"/>
                <a:gd name="T9" fmla="*/ 10 h 48"/>
                <a:gd name="T10" fmla="*/ 52 w 94"/>
                <a:gd name="T11" fmla="*/ 6 h 48"/>
                <a:gd name="T12" fmla="*/ 59 w 94"/>
                <a:gd name="T13" fmla="*/ 6 h 48"/>
                <a:gd name="T14" fmla="*/ 70 w 94"/>
                <a:gd name="T15" fmla="*/ 6 h 48"/>
                <a:gd name="T16" fmla="*/ 70 w 94"/>
                <a:gd name="T17" fmla="*/ 17 h 48"/>
                <a:gd name="T18" fmla="*/ 80 w 94"/>
                <a:gd name="T19" fmla="*/ 17 h 48"/>
                <a:gd name="T20" fmla="*/ 94 w 94"/>
                <a:gd name="T21" fmla="*/ 34 h 48"/>
                <a:gd name="T22" fmla="*/ 90 w 94"/>
                <a:gd name="T23" fmla="*/ 48 h 48"/>
                <a:gd name="T24" fmla="*/ 83 w 94"/>
                <a:gd name="T25" fmla="*/ 45 h 48"/>
                <a:gd name="T26" fmla="*/ 70 w 94"/>
                <a:gd name="T27" fmla="*/ 38 h 48"/>
                <a:gd name="T28" fmla="*/ 56 w 94"/>
                <a:gd name="T29" fmla="*/ 34 h 48"/>
                <a:gd name="T30" fmla="*/ 42 w 94"/>
                <a:gd name="T31" fmla="*/ 34 h 48"/>
                <a:gd name="T32" fmla="*/ 35 w 94"/>
                <a:gd name="T33" fmla="*/ 34 h 48"/>
                <a:gd name="T34" fmla="*/ 24 w 94"/>
                <a:gd name="T35" fmla="*/ 27 h 48"/>
                <a:gd name="T36" fmla="*/ 7 w 94"/>
                <a:gd name="T37" fmla="*/ 24 h 48"/>
                <a:gd name="T38" fmla="*/ 0 w 94"/>
                <a:gd name="T3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8">
                  <a:moveTo>
                    <a:pt x="0" y="6"/>
                  </a:moveTo>
                  <a:lnTo>
                    <a:pt x="10" y="6"/>
                  </a:lnTo>
                  <a:lnTo>
                    <a:pt x="21" y="0"/>
                  </a:lnTo>
                  <a:lnTo>
                    <a:pt x="35" y="17"/>
                  </a:lnTo>
                  <a:lnTo>
                    <a:pt x="42" y="10"/>
                  </a:lnTo>
                  <a:lnTo>
                    <a:pt x="52" y="6"/>
                  </a:lnTo>
                  <a:lnTo>
                    <a:pt x="59" y="6"/>
                  </a:lnTo>
                  <a:lnTo>
                    <a:pt x="70" y="6"/>
                  </a:lnTo>
                  <a:lnTo>
                    <a:pt x="70" y="17"/>
                  </a:lnTo>
                  <a:lnTo>
                    <a:pt x="80" y="17"/>
                  </a:lnTo>
                  <a:lnTo>
                    <a:pt x="94" y="34"/>
                  </a:lnTo>
                  <a:lnTo>
                    <a:pt x="90" y="48"/>
                  </a:lnTo>
                  <a:lnTo>
                    <a:pt x="83" y="45"/>
                  </a:lnTo>
                  <a:lnTo>
                    <a:pt x="70" y="38"/>
                  </a:lnTo>
                  <a:lnTo>
                    <a:pt x="56" y="34"/>
                  </a:lnTo>
                  <a:lnTo>
                    <a:pt x="42" y="34"/>
                  </a:lnTo>
                  <a:lnTo>
                    <a:pt x="35" y="34"/>
                  </a:lnTo>
                  <a:lnTo>
                    <a:pt x="24" y="27"/>
                  </a:lnTo>
                  <a:lnTo>
                    <a:pt x="7" y="24"/>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 name="Freeform 47">
              <a:extLst>
                <a:ext uri="{FF2B5EF4-FFF2-40B4-BE49-F238E27FC236}">
                  <a16:creationId xmlns:a16="http://schemas.microsoft.com/office/drawing/2014/main" id="{841381A2-B8D4-0114-38BD-3B3F4E828A69}"/>
                </a:ext>
                <a:ext uri="{C183D7F6-B498-43B3-948B-1728B52AA6E4}">
                  <adec:decorative xmlns:adec="http://schemas.microsoft.com/office/drawing/2017/decorative" val="1"/>
                </a:ext>
              </a:extLst>
            </p:cNvPr>
            <p:cNvSpPr>
              <a:spLocks/>
            </p:cNvSpPr>
            <p:nvPr/>
          </p:nvSpPr>
          <p:spPr bwMode="auto">
            <a:xfrm>
              <a:off x="10492405" y="4968226"/>
              <a:ext cx="171720" cy="232840"/>
            </a:xfrm>
            <a:custGeom>
              <a:avLst/>
              <a:gdLst>
                <a:gd name="T0" fmla="*/ 21 w 59"/>
                <a:gd name="T1" fmla="*/ 0 h 80"/>
                <a:gd name="T2" fmla="*/ 28 w 59"/>
                <a:gd name="T3" fmla="*/ 18 h 80"/>
                <a:gd name="T4" fmla="*/ 45 w 59"/>
                <a:gd name="T5" fmla="*/ 21 h 80"/>
                <a:gd name="T6" fmla="*/ 56 w 59"/>
                <a:gd name="T7" fmla="*/ 28 h 80"/>
                <a:gd name="T8" fmla="*/ 52 w 59"/>
                <a:gd name="T9" fmla="*/ 35 h 80"/>
                <a:gd name="T10" fmla="*/ 52 w 59"/>
                <a:gd name="T11" fmla="*/ 39 h 80"/>
                <a:gd name="T12" fmla="*/ 59 w 59"/>
                <a:gd name="T13" fmla="*/ 49 h 80"/>
                <a:gd name="T14" fmla="*/ 59 w 59"/>
                <a:gd name="T15" fmla="*/ 56 h 80"/>
                <a:gd name="T16" fmla="*/ 42 w 59"/>
                <a:gd name="T17" fmla="*/ 59 h 80"/>
                <a:gd name="T18" fmla="*/ 35 w 59"/>
                <a:gd name="T19" fmla="*/ 66 h 80"/>
                <a:gd name="T20" fmla="*/ 31 w 59"/>
                <a:gd name="T21" fmla="*/ 77 h 80"/>
                <a:gd name="T22" fmla="*/ 31 w 59"/>
                <a:gd name="T23" fmla="*/ 80 h 80"/>
                <a:gd name="T24" fmla="*/ 14 w 59"/>
                <a:gd name="T25" fmla="*/ 70 h 80"/>
                <a:gd name="T26" fmla="*/ 14 w 59"/>
                <a:gd name="T27" fmla="*/ 66 h 80"/>
                <a:gd name="T28" fmla="*/ 14 w 59"/>
                <a:gd name="T29" fmla="*/ 46 h 80"/>
                <a:gd name="T30" fmla="*/ 7 w 59"/>
                <a:gd name="T31" fmla="*/ 46 h 80"/>
                <a:gd name="T32" fmla="*/ 4 w 59"/>
                <a:gd name="T33" fmla="*/ 35 h 80"/>
                <a:gd name="T34" fmla="*/ 0 w 59"/>
                <a:gd name="T35" fmla="*/ 21 h 80"/>
                <a:gd name="T36" fmla="*/ 0 w 59"/>
                <a:gd name="T37" fmla="*/ 18 h 80"/>
                <a:gd name="T38" fmla="*/ 14 w 59"/>
                <a:gd name="T39" fmla="*/ 14 h 80"/>
                <a:gd name="T40" fmla="*/ 21 w 59"/>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0">
                  <a:moveTo>
                    <a:pt x="21" y="0"/>
                  </a:moveTo>
                  <a:lnTo>
                    <a:pt x="28" y="18"/>
                  </a:lnTo>
                  <a:lnTo>
                    <a:pt x="45" y="21"/>
                  </a:lnTo>
                  <a:lnTo>
                    <a:pt x="56" y="28"/>
                  </a:lnTo>
                  <a:lnTo>
                    <a:pt x="52" y="35"/>
                  </a:lnTo>
                  <a:lnTo>
                    <a:pt x="52" y="39"/>
                  </a:lnTo>
                  <a:lnTo>
                    <a:pt x="59" y="49"/>
                  </a:lnTo>
                  <a:lnTo>
                    <a:pt x="59" y="56"/>
                  </a:lnTo>
                  <a:lnTo>
                    <a:pt x="42" y="59"/>
                  </a:lnTo>
                  <a:lnTo>
                    <a:pt x="35" y="66"/>
                  </a:lnTo>
                  <a:lnTo>
                    <a:pt x="31" y="77"/>
                  </a:lnTo>
                  <a:lnTo>
                    <a:pt x="31" y="80"/>
                  </a:lnTo>
                  <a:lnTo>
                    <a:pt x="14" y="70"/>
                  </a:lnTo>
                  <a:lnTo>
                    <a:pt x="14" y="66"/>
                  </a:lnTo>
                  <a:lnTo>
                    <a:pt x="14" y="46"/>
                  </a:lnTo>
                  <a:lnTo>
                    <a:pt x="7" y="46"/>
                  </a:lnTo>
                  <a:lnTo>
                    <a:pt x="4" y="35"/>
                  </a:lnTo>
                  <a:lnTo>
                    <a:pt x="0" y="21"/>
                  </a:lnTo>
                  <a:lnTo>
                    <a:pt x="0" y="18"/>
                  </a:lnTo>
                  <a:lnTo>
                    <a:pt x="14" y="14"/>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 name="Freeform 48">
              <a:extLst>
                <a:ext uri="{FF2B5EF4-FFF2-40B4-BE49-F238E27FC236}">
                  <a16:creationId xmlns:a16="http://schemas.microsoft.com/office/drawing/2014/main" id="{A4525AEE-5C9E-207F-C761-B6BC89115B75}"/>
                </a:ext>
                <a:ext uri="{C183D7F6-B498-43B3-948B-1728B52AA6E4}">
                  <adec:decorative xmlns:adec="http://schemas.microsoft.com/office/drawing/2017/decorative" val="1"/>
                </a:ext>
              </a:extLst>
            </p:cNvPr>
            <p:cNvSpPr>
              <a:spLocks/>
            </p:cNvSpPr>
            <p:nvPr/>
          </p:nvSpPr>
          <p:spPr bwMode="auto">
            <a:xfrm>
              <a:off x="10058742" y="4665535"/>
              <a:ext cx="171720" cy="232840"/>
            </a:xfrm>
            <a:custGeom>
              <a:avLst/>
              <a:gdLst>
                <a:gd name="T0" fmla="*/ 17 w 59"/>
                <a:gd name="T1" fmla="*/ 0 h 80"/>
                <a:gd name="T2" fmla="*/ 34 w 59"/>
                <a:gd name="T3" fmla="*/ 18 h 80"/>
                <a:gd name="T4" fmla="*/ 41 w 59"/>
                <a:gd name="T5" fmla="*/ 14 h 80"/>
                <a:gd name="T6" fmla="*/ 52 w 59"/>
                <a:gd name="T7" fmla="*/ 32 h 80"/>
                <a:gd name="T8" fmla="*/ 59 w 59"/>
                <a:gd name="T9" fmla="*/ 52 h 80"/>
                <a:gd name="T10" fmla="*/ 55 w 59"/>
                <a:gd name="T11" fmla="*/ 59 h 80"/>
                <a:gd name="T12" fmla="*/ 45 w 59"/>
                <a:gd name="T13" fmla="*/ 66 h 80"/>
                <a:gd name="T14" fmla="*/ 17 w 59"/>
                <a:gd name="T15" fmla="*/ 63 h 80"/>
                <a:gd name="T16" fmla="*/ 21 w 59"/>
                <a:gd name="T17" fmla="*/ 80 h 80"/>
                <a:gd name="T18" fmla="*/ 14 w 59"/>
                <a:gd name="T19" fmla="*/ 80 h 80"/>
                <a:gd name="T20" fmla="*/ 7 w 59"/>
                <a:gd name="T21" fmla="*/ 70 h 80"/>
                <a:gd name="T22" fmla="*/ 3 w 59"/>
                <a:gd name="T23" fmla="*/ 59 h 80"/>
                <a:gd name="T24" fmla="*/ 21 w 59"/>
                <a:gd name="T25" fmla="*/ 35 h 80"/>
                <a:gd name="T26" fmla="*/ 14 w 59"/>
                <a:gd name="T27" fmla="*/ 28 h 80"/>
                <a:gd name="T28" fmla="*/ 14 w 59"/>
                <a:gd name="T29" fmla="*/ 18 h 80"/>
                <a:gd name="T30" fmla="*/ 0 w 59"/>
                <a:gd name="T31" fmla="*/ 4 h 80"/>
                <a:gd name="T32" fmla="*/ 17 w 59"/>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0">
                  <a:moveTo>
                    <a:pt x="17" y="0"/>
                  </a:moveTo>
                  <a:lnTo>
                    <a:pt x="34" y="18"/>
                  </a:lnTo>
                  <a:lnTo>
                    <a:pt x="41" y="14"/>
                  </a:lnTo>
                  <a:lnTo>
                    <a:pt x="52" y="32"/>
                  </a:lnTo>
                  <a:lnTo>
                    <a:pt x="59" y="52"/>
                  </a:lnTo>
                  <a:lnTo>
                    <a:pt x="55" y="59"/>
                  </a:lnTo>
                  <a:lnTo>
                    <a:pt x="45" y="66"/>
                  </a:lnTo>
                  <a:lnTo>
                    <a:pt x="17" y="63"/>
                  </a:lnTo>
                  <a:lnTo>
                    <a:pt x="21" y="80"/>
                  </a:lnTo>
                  <a:lnTo>
                    <a:pt x="14" y="80"/>
                  </a:lnTo>
                  <a:lnTo>
                    <a:pt x="7" y="70"/>
                  </a:lnTo>
                  <a:lnTo>
                    <a:pt x="3" y="59"/>
                  </a:lnTo>
                  <a:lnTo>
                    <a:pt x="21" y="35"/>
                  </a:lnTo>
                  <a:lnTo>
                    <a:pt x="14" y="28"/>
                  </a:lnTo>
                  <a:lnTo>
                    <a:pt x="14" y="18"/>
                  </a:lnTo>
                  <a:lnTo>
                    <a:pt x="0" y="4"/>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 name="Freeform 49">
              <a:extLst>
                <a:ext uri="{FF2B5EF4-FFF2-40B4-BE49-F238E27FC236}">
                  <a16:creationId xmlns:a16="http://schemas.microsoft.com/office/drawing/2014/main" id="{1E5D644F-FBD4-D71B-1D71-972C94A759B1}"/>
                </a:ext>
                <a:ext uri="{C183D7F6-B498-43B3-948B-1728B52AA6E4}">
                  <adec:decorative xmlns:adec="http://schemas.microsoft.com/office/drawing/2017/decorative" val="1"/>
                </a:ext>
              </a:extLst>
            </p:cNvPr>
            <p:cNvSpPr>
              <a:spLocks/>
            </p:cNvSpPr>
            <p:nvPr/>
          </p:nvSpPr>
          <p:spPr bwMode="auto">
            <a:xfrm>
              <a:off x="10119863" y="5000243"/>
              <a:ext cx="261945" cy="302692"/>
            </a:xfrm>
            <a:custGeom>
              <a:avLst/>
              <a:gdLst>
                <a:gd name="T0" fmla="*/ 45 w 90"/>
                <a:gd name="T1" fmla="*/ 0 h 104"/>
                <a:gd name="T2" fmla="*/ 66 w 90"/>
                <a:gd name="T3" fmla="*/ 41 h 104"/>
                <a:gd name="T4" fmla="*/ 62 w 90"/>
                <a:gd name="T5" fmla="*/ 48 h 104"/>
                <a:gd name="T6" fmla="*/ 90 w 90"/>
                <a:gd name="T7" fmla="*/ 76 h 104"/>
                <a:gd name="T8" fmla="*/ 69 w 90"/>
                <a:gd name="T9" fmla="*/ 87 h 104"/>
                <a:gd name="T10" fmla="*/ 59 w 90"/>
                <a:gd name="T11" fmla="*/ 100 h 104"/>
                <a:gd name="T12" fmla="*/ 48 w 90"/>
                <a:gd name="T13" fmla="*/ 104 h 104"/>
                <a:gd name="T14" fmla="*/ 34 w 90"/>
                <a:gd name="T15" fmla="*/ 97 h 104"/>
                <a:gd name="T16" fmla="*/ 13 w 90"/>
                <a:gd name="T17" fmla="*/ 100 h 104"/>
                <a:gd name="T18" fmla="*/ 10 w 90"/>
                <a:gd name="T19" fmla="*/ 80 h 104"/>
                <a:gd name="T20" fmla="*/ 13 w 90"/>
                <a:gd name="T21" fmla="*/ 73 h 104"/>
                <a:gd name="T22" fmla="*/ 7 w 90"/>
                <a:gd name="T23" fmla="*/ 55 h 104"/>
                <a:gd name="T24" fmla="*/ 0 w 90"/>
                <a:gd name="T25" fmla="*/ 41 h 104"/>
                <a:gd name="T26" fmla="*/ 10 w 90"/>
                <a:gd name="T27" fmla="*/ 24 h 104"/>
                <a:gd name="T28" fmla="*/ 27 w 90"/>
                <a:gd name="T29" fmla="*/ 14 h 104"/>
                <a:gd name="T30" fmla="*/ 38 w 90"/>
                <a:gd name="T31" fmla="*/ 17 h 104"/>
                <a:gd name="T32" fmla="*/ 45 w 90"/>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4">
                  <a:moveTo>
                    <a:pt x="45" y="0"/>
                  </a:moveTo>
                  <a:lnTo>
                    <a:pt x="66" y="41"/>
                  </a:lnTo>
                  <a:lnTo>
                    <a:pt x="62" y="48"/>
                  </a:lnTo>
                  <a:lnTo>
                    <a:pt x="90" y="76"/>
                  </a:lnTo>
                  <a:lnTo>
                    <a:pt x="69" y="87"/>
                  </a:lnTo>
                  <a:lnTo>
                    <a:pt x="59" y="100"/>
                  </a:lnTo>
                  <a:lnTo>
                    <a:pt x="48" y="104"/>
                  </a:lnTo>
                  <a:lnTo>
                    <a:pt x="34" y="97"/>
                  </a:lnTo>
                  <a:lnTo>
                    <a:pt x="13" y="100"/>
                  </a:lnTo>
                  <a:lnTo>
                    <a:pt x="10" y="80"/>
                  </a:lnTo>
                  <a:lnTo>
                    <a:pt x="13" y="73"/>
                  </a:lnTo>
                  <a:lnTo>
                    <a:pt x="7" y="55"/>
                  </a:lnTo>
                  <a:lnTo>
                    <a:pt x="0" y="41"/>
                  </a:lnTo>
                  <a:lnTo>
                    <a:pt x="10" y="24"/>
                  </a:lnTo>
                  <a:lnTo>
                    <a:pt x="27" y="14"/>
                  </a:lnTo>
                  <a:lnTo>
                    <a:pt x="38" y="17"/>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 name="Freeform 50">
              <a:extLst>
                <a:ext uri="{FF2B5EF4-FFF2-40B4-BE49-F238E27FC236}">
                  <a16:creationId xmlns:a16="http://schemas.microsoft.com/office/drawing/2014/main" id="{792F6647-9799-B498-35D2-3F33634FC213}"/>
                </a:ext>
                <a:ext uri="{C183D7F6-B498-43B3-948B-1728B52AA6E4}">
                  <adec:decorative xmlns:adec="http://schemas.microsoft.com/office/drawing/2017/decorative" val="1"/>
                </a:ext>
              </a:extLst>
            </p:cNvPr>
            <p:cNvSpPr>
              <a:spLocks/>
            </p:cNvSpPr>
            <p:nvPr/>
          </p:nvSpPr>
          <p:spPr bwMode="auto">
            <a:xfrm>
              <a:off x="10451659" y="4758671"/>
              <a:ext cx="334708" cy="241572"/>
            </a:xfrm>
            <a:custGeom>
              <a:avLst/>
              <a:gdLst>
                <a:gd name="T0" fmla="*/ 11 w 115"/>
                <a:gd name="T1" fmla="*/ 0 h 83"/>
                <a:gd name="T2" fmla="*/ 25 w 115"/>
                <a:gd name="T3" fmla="*/ 0 h 83"/>
                <a:gd name="T4" fmla="*/ 35 w 115"/>
                <a:gd name="T5" fmla="*/ 3 h 83"/>
                <a:gd name="T6" fmla="*/ 45 w 115"/>
                <a:gd name="T7" fmla="*/ 10 h 83"/>
                <a:gd name="T8" fmla="*/ 56 w 115"/>
                <a:gd name="T9" fmla="*/ 3 h 83"/>
                <a:gd name="T10" fmla="*/ 84 w 115"/>
                <a:gd name="T11" fmla="*/ 10 h 83"/>
                <a:gd name="T12" fmla="*/ 87 w 115"/>
                <a:gd name="T13" fmla="*/ 20 h 83"/>
                <a:gd name="T14" fmla="*/ 98 w 115"/>
                <a:gd name="T15" fmla="*/ 17 h 83"/>
                <a:gd name="T16" fmla="*/ 101 w 115"/>
                <a:gd name="T17" fmla="*/ 17 h 83"/>
                <a:gd name="T18" fmla="*/ 115 w 115"/>
                <a:gd name="T19" fmla="*/ 24 h 83"/>
                <a:gd name="T20" fmla="*/ 111 w 115"/>
                <a:gd name="T21" fmla="*/ 27 h 83"/>
                <a:gd name="T22" fmla="*/ 105 w 115"/>
                <a:gd name="T23" fmla="*/ 27 h 83"/>
                <a:gd name="T24" fmla="*/ 101 w 115"/>
                <a:gd name="T25" fmla="*/ 48 h 83"/>
                <a:gd name="T26" fmla="*/ 94 w 115"/>
                <a:gd name="T27" fmla="*/ 48 h 83"/>
                <a:gd name="T28" fmla="*/ 91 w 115"/>
                <a:gd name="T29" fmla="*/ 59 h 83"/>
                <a:gd name="T30" fmla="*/ 98 w 115"/>
                <a:gd name="T31" fmla="*/ 66 h 83"/>
                <a:gd name="T32" fmla="*/ 94 w 115"/>
                <a:gd name="T33" fmla="*/ 72 h 83"/>
                <a:gd name="T34" fmla="*/ 87 w 115"/>
                <a:gd name="T35" fmla="*/ 72 h 83"/>
                <a:gd name="T36" fmla="*/ 77 w 115"/>
                <a:gd name="T37" fmla="*/ 76 h 83"/>
                <a:gd name="T38" fmla="*/ 70 w 115"/>
                <a:gd name="T39" fmla="*/ 83 h 83"/>
                <a:gd name="T40" fmla="*/ 56 w 115"/>
                <a:gd name="T41" fmla="*/ 66 h 83"/>
                <a:gd name="T42" fmla="*/ 45 w 115"/>
                <a:gd name="T43" fmla="*/ 72 h 83"/>
                <a:gd name="T44" fmla="*/ 35 w 115"/>
                <a:gd name="T45" fmla="*/ 72 h 83"/>
                <a:gd name="T46" fmla="*/ 0 w 115"/>
                <a:gd name="T47" fmla="*/ 41 h 83"/>
                <a:gd name="T48" fmla="*/ 7 w 115"/>
                <a:gd name="T49" fmla="*/ 24 h 83"/>
                <a:gd name="T50" fmla="*/ 18 w 115"/>
                <a:gd name="T51" fmla="*/ 13 h 83"/>
                <a:gd name="T52" fmla="*/ 11 w 115"/>
                <a:gd name="T53" fmla="*/ 7 h 83"/>
                <a:gd name="T54" fmla="*/ 11 w 115"/>
                <a:gd name="T5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83">
                  <a:moveTo>
                    <a:pt x="11" y="0"/>
                  </a:moveTo>
                  <a:lnTo>
                    <a:pt x="25" y="0"/>
                  </a:lnTo>
                  <a:lnTo>
                    <a:pt x="35" y="3"/>
                  </a:lnTo>
                  <a:lnTo>
                    <a:pt x="45" y="10"/>
                  </a:lnTo>
                  <a:lnTo>
                    <a:pt x="56" y="3"/>
                  </a:lnTo>
                  <a:lnTo>
                    <a:pt x="84" y="10"/>
                  </a:lnTo>
                  <a:lnTo>
                    <a:pt x="87" y="20"/>
                  </a:lnTo>
                  <a:lnTo>
                    <a:pt x="98" y="17"/>
                  </a:lnTo>
                  <a:lnTo>
                    <a:pt x="101" y="17"/>
                  </a:lnTo>
                  <a:lnTo>
                    <a:pt x="115" y="24"/>
                  </a:lnTo>
                  <a:lnTo>
                    <a:pt x="111" y="27"/>
                  </a:lnTo>
                  <a:lnTo>
                    <a:pt x="105" y="27"/>
                  </a:lnTo>
                  <a:lnTo>
                    <a:pt x="101" y="48"/>
                  </a:lnTo>
                  <a:lnTo>
                    <a:pt x="94" y="48"/>
                  </a:lnTo>
                  <a:lnTo>
                    <a:pt x="91" y="59"/>
                  </a:lnTo>
                  <a:lnTo>
                    <a:pt x="98" y="66"/>
                  </a:lnTo>
                  <a:lnTo>
                    <a:pt x="94" y="72"/>
                  </a:lnTo>
                  <a:lnTo>
                    <a:pt x="87" y="72"/>
                  </a:lnTo>
                  <a:lnTo>
                    <a:pt x="77" y="76"/>
                  </a:lnTo>
                  <a:lnTo>
                    <a:pt x="70" y="83"/>
                  </a:lnTo>
                  <a:lnTo>
                    <a:pt x="56" y="66"/>
                  </a:lnTo>
                  <a:lnTo>
                    <a:pt x="45" y="72"/>
                  </a:lnTo>
                  <a:lnTo>
                    <a:pt x="35" y="72"/>
                  </a:lnTo>
                  <a:lnTo>
                    <a:pt x="0" y="41"/>
                  </a:lnTo>
                  <a:lnTo>
                    <a:pt x="7" y="24"/>
                  </a:lnTo>
                  <a:lnTo>
                    <a:pt x="18" y="13"/>
                  </a:lnTo>
                  <a:lnTo>
                    <a:pt x="11" y="7"/>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1" name="Freeform 51">
              <a:extLst>
                <a:ext uri="{FF2B5EF4-FFF2-40B4-BE49-F238E27FC236}">
                  <a16:creationId xmlns:a16="http://schemas.microsoft.com/office/drawing/2014/main" id="{26A18C23-9AA8-CCB8-6DF2-A81CDF758C6D}"/>
                </a:ext>
                <a:ext uri="{C183D7F6-B498-43B3-948B-1728B52AA6E4}">
                  <adec:decorative xmlns:adec="http://schemas.microsoft.com/office/drawing/2017/decorative" val="1"/>
                </a:ext>
              </a:extLst>
            </p:cNvPr>
            <p:cNvSpPr>
              <a:spLocks/>
            </p:cNvSpPr>
            <p:nvPr/>
          </p:nvSpPr>
          <p:spPr bwMode="auto">
            <a:xfrm>
              <a:off x="10582633" y="4975503"/>
              <a:ext cx="285229" cy="212467"/>
            </a:xfrm>
            <a:custGeom>
              <a:avLst/>
              <a:gdLst>
                <a:gd name="T0" fmla="*/ 60 w 98"/>
                <a:gd name="T1" fmla="*/ 4 h 73"/>
                <a:gd name="T2" fmla="*/ 56 w 98"/>
                <a:gd name="T3" fmla="*/ 14 h 73"/>
                <a:gd name="T4" fmla="*/ 63 w 98"/>
                <a:gd name="T5" fmla="*/ 18 h 73"/>
                <a:gd name="T6" fmla="*/ 73 w 98"/>
                <a:gd name="T7" fmla="*/ 21 h 73"/>
                <a:gd name="T8" fmla="*/ 84 w 98"/>
                <a:gd name="T9" fmla="*/ 28 h 73"/>
                <a:gd name="T10" fmla="*/ 84 w 98"/>
                <a:gd name="T11" fmla="*/ 35 h 73"/>
                <a:gd name="T12" fmla="*/ 98 w 98"/>
                <a:gd name="T13" fmla="*/ 52 h 73"/>
                <a:gd name="T14" fmla="*/ 87 w 98"/>
                <a:gd name="T15" fmla="*/ 63 h 73"/>
                <a:gd name="T16" fmla="*/ 77 w 98"/>
                <a:gd name="T17" fmla="*/ 59 h 73"/>
                <a:gd name="T18" fmla="*/ 63 w 98"/>
                <a:gd name="T19" fmla="*/ 73 h 73"/>
                <a:gd name="T20" fmla="*/ 42 w 98"/>
                <a:gd name="T21" fmla="*/ 59 h 73"/>
                <a:gd name="T22" fmla="*/ 32 w 98"/>
                <a:gd name="T23" fmla="*/ 52 h 73"/>
                <a:gd name="T24" fmla="*/ 25 w 98"/>
                <a:gd name="T25" fmla="*/ 59 h 73"/>
                <a:gd name="T26" fmla="*/ 0 w 98"/>
                <a:gd name="T27" fmla="*/ 49 h 73"/>
                <a:gd name="T28" fmla="*/ 4 w 98"/>
                <a:gd name="T29" fmla="*/ 38 h 73"/>
                <a:gd name="T30" fmla="*/ 11 w 98"/>
                <a:gd name="T31" fmla="*/ 31 h 73"/>
                <a:gd name="T32" fmla="*/ 28 w 98"/>
                <a:gd name="T33" fmla="*/ 28 h 73"/>
                <a:gd name="T34" fmla="*/ 28 w 98"/>
                <a:gd name="T35" fmla="*/ 21 h 73"/>
                <a:gd name="T36" fmla="*/ 21 w 98"/>
                <a:gd name="T37" fmla="*/ 11 h 73"/>
                <a:gd name="T38" fmla="*/ 21 w 98"/>
                <a:gd name="T39" fmla="*/ 7 h 73"/>
                <a:gd name="T40" fmla="*/ 25 w 98"/>
                <a:gd name="T41" fmla="*/ 0 h 73"/>
                <a:gd name="T42" fmla="*/ 32 w 98"/>
                <a:gd name="T43" fmla="*/ 0 h 73"/>
                <a:gd name="T44" fmla="*/ 46 w 98"/>
                <a:gd name="T45" fmla="*/ 0 h 73"/>
                <a:gd name="T46" fmla="*/ 60 w 98"/>
                <a:gd name="T4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73">
                  <a:moveTo>
                    <a:pt x="60" y="4"/>
                  </a:moveTo>
                  <a:lnTo>
                    <a:pt x="56" y="14"/>
                  </a:lnTo>
                  <a:lnTo>
                    <a:pt x="63" y="18"/>
                  </a:lnTo>
                  <a:lnTo>
                    <a:pt x="73" y="21"/>
                  </a:lnTo>
                  <a:lnTo>
                    <a:pt x="84" y="28"/>
                  </a:lnTo>
                  <a:lnTo>
                    <a:pt x="84" y="35"/>
                  </a:lnTo>
                  <a:lnTo>
                    <a:pt x="98" y="52"/>
                  </a:lnTo>
                  <a:lnTo>
                    <a:pt x="87" y="63"/>
                  </a:lnTo>
                  <a:lnTo>
                    <a:pt x="77" y="59"/>
                  </a:lnTo>
                  <a:lnTo>
                    <a:pt x="63" y="73"/>
                  </a:lnTo>
                  <a:lnTo>
                    <a:pt x="42" y="59"/>
                  </a:lnTo>
                  <a:lnTo>
                    <a:pt x="32" y="52"/>
                  </a:lnTo>
                  <a:lnTo>
                    <a:pt x="25" y="59"/>
                  </a:lnTo>
                  <a:lnTo>
                    <a:pt x="0" y="49"/>
                  </a:lnTo>
                  <a:lnTo>
                    <a:pt x="4" y="38"/>
                  </a:lnTo>
                  <a:lnTo>
                    <a:pt x="11" y="31"/>
                  </a:lnTo>
                  <a:lnTo>
                    <a:pt x="28" y="28"/>
                  </a:lnTo>
                  <a:lnTo>
                    <a:pt x="28" y="21"/>
                  </a:lnTo>
                  <a:lnTo>
                    <a:pt x="21" y="11"/>
                  </a:lnTo>
                  <a:lnTo>
                    <a:pt x="21" y="7"/>
                  </a:lnTo>
                  <a:lnTo>
                    <a:pt x="25" y="0"/>
                  </a:lnTo>
                  <a:lnTo>
                    <a:pt x="32" y="0"/>
                  </a:lnTo>
                  <a:lnTo>
                    <a:pt x="46" y="0"/>
                  </a:lnTo>
                  <a:lnTo>
                    <a:pt x="6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 name="Freeform 52">
              <a:extLst>
                <a:ext uri="{FF2B5EF4-FFF2-40B4-BE49-F238E27FC236}">
                  <a16:creationId xmlns:a16="http://schemas.microsoft.com/office/drawing/2014/main" id="{019B9D25-3CD7-D305-2BA2-5A862595F1FC}"/>
                </a:ext>
                <a:ext uri="{C183D7F6-B498-43B3-948B-1728B52AA6E4}">
                  <adec:decorative xmlns:adec="http://schemas.microsoft.com/office/drawing/2017/decorative" val="1"/>
                </a:ext>
              </a:extLst>
            </p:cNvPr>
            <p:cNvSpPr>
              <a:spLocks/>
            </p:cNvSpPr>
            <p:nvPr/>
          </p:nvSpPr>
          <p:spPr bwMode="auto">
            <a:xfrm>
              <a:off x="10300314" y="4677177"/>
              <a:ext cx="203735" cy="241572"/>
            </a:xfrm>
            <a:custGeom>
              <a:avLst/>
              <a:gdLst>
                <a:gd name="T0" fmla="*/ 7 w 70"/>
                <a:gd name="T1" fmla="*/ 0 h 83"/>
                <a:gd name="T2" fmla="*/ 14 w 70"/>
                <a:gd name="T3" fmla="*/ 3 h 83"/>
                <a:gd name="T4" fmla="*/ 11 w 70"/>
                <a:gd name="T5" fmla="*/ 14 h 83"/>
                <a:gd name="T6" fmla="*/ 18 w 70"/>
                <a:gd name="T7" fmla="*/ 17 h 83"/>
                <a:gd name="T8" fmla="*/ 24 w 70"/>
                <a:gd name="T9" fmla="*/ 14 h 83"/>
                <a:gd name="T10" fmla="*/ 45 w 70"/>
                <a:gd name="T11" fmla="*/ 24 h 83"/>
                <a:gd name="T12" fmla="*/ 63 w 70"/>
                <a:gd name="T13" fmla="*/ 28 h 83"/>
                <a:gd name="T14" fmla="*/ 63 w 70"/>
                <a:gd name="T15" fmla="*/ 35 h 83"/>
                <a:gd name="T16" fmla="*/ 70 w 70"/>
                <a:gd name="T17" fmla="*/ 41 h 83"/>
                <a:gd name="T18" fmla="*/ 59 w 70"/>
                <a:gd name="T19" fmla="*/ 52 h 83"/>
                <a:gd name="T20" fmla="*/ 52 w 70"/>
                <a:gd name="T21" fmla="*/ 69 h 83"/>
                <a:gd name="T22" fmla="*/ 38 w 70"/>
                <a:gd name="T23" fmla="*/ 80 h 83"/>
                <a:gd name="T24" fmla="*/ 35 w 70"/>
                <a:gd name="T25" fmla="*/ 80 h 83"/>
                <a:gd name="T26" fmla="*/ 28 w 70"/>
                <a:gd name="T27" fmla="*/ 73 h 83"/>
                <a:gd name="T28" fmla="*/ 14 w 70"/>
                <a:gd name="T29" fmla="*/ 76 h 83"/>
                <a:gd name="T30" fmla="*/ 11 w 70"/>
                <a:gd name="T31" fmla="*/ 83 h 83"/>
                <a:gd name="T32" fmla="*/ 4 w 70"/>
                <a:gd name="T33" fmla="*/ 80 h 83"/>
                <a:gd name="T34" fmla="*/ 0 w 70"/>
                <a:gd name="T35" fmla="*/ 52 h 83"/>
                <a:gd name="T36" fmla="*/ 11 w 70"/>
                <a:gd name="T37" fmla="*/ 48 h 83"/>
                <a:gd name="T38" fmla="*/ 0 w 70"/>
                <a:gd name="T39" fmla="*/ 7 h 83"/>
                <a:gd name="T40" fmla="*/ 4 w 70"/>
                <a:gd name="T41" fmla="*/ 3 h 83"/>
                <a:gd name="T42" fmla="*/ 7 w 70"/>
                <a:gd name="T4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83">
                  <a:moveTo>
                    <a:pt x="7" y="0"/>
                  </a:moveTo>
                  <a:lnTo>
                    <a:pt x="14" y="3"/>
                  </a:lnTo>
                  <a:lnTo>
                    <a:pt x="11" y="14"/>
                  </a:lnTo>
                  <a:lnTo>
                    <a:pt x="18" y="17"/>
                  </a:lnTo>
                  <a:lnTo>
                    <a:pt x="24" y="14"/>
                  </a:lnTo>
                  <a:lnTo>
                    <a:pt x="45" y="24"/>
                  </a:lnTo>
                  <a:lnTo>
                    <a:pt x="63" y="28"/>
                  </a:lnTo>
                  <a:lnTo>
                    <a:pt x="63" y="35"/>
                  </a:lnTo>
                  <a:lnTo>
                    <a:pt x="70" y="41"/>
                  </a:lnTo>
                  <a:lnTo>
                    <a:pt x="59" y="52"/>
                  </a:lnTo>
                  <a:lnTo>
                    <a:pt x="52" y="69"/>
                  </a:lnTo>
                  <a:lnTo>
                    <a:pt x="38" y="80"/>
                  </a:lnTo>
                  <a:lnTo>
                    <a:pt x="35" y="80"/>
                  </a:lnTo>
                  <a:lnTo>
                    <a:pt x="28" y="73"/>
                  </a:lnTo>
                  <a:lnTo>
                    <a:pt x="14" y="76"/>
                  </a:lnTo>
                  <a:lnTo>
                    <a:pt x="11" y="83"/>
                  </a:lnTo>
                  <a:lnTo>
                    <a:pt x="4" y="80"/>
                  </a:lnTo>
                  <a:lnTo>
                    <a:pt x="0" y="52"/>
                  </a:lnTo>
                  <a:lnTo>
                    <a:pt x="11" y="48"/>
                  </a:lnTo>
                  <a:lnTo>
                    <a:pt x="0" y="7"/>
                  </a:lnTo>
                  <a:lnTo>
                    <a:pt x="4" y="3"/>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 name="Freeform 53">
              <a:extLst>
                <a:ext uri="{FF2B5EF4-FFF2-40B4-BE49-F238E27FC236}">
                  <a16:creationId xmlns:a16="http://schemas.microsoft.com/office/drawing/2014/main" id="{D4BCFA71-D052-AAB3-54A6-622BCA0F8ACC}"/>
                </a:ext>
                <a:ext uri="{C183D7F6-B498-43B3-948B-1728B52AA6E4}">
                  <adec:decorative xmlns:adec="http://schemas.microsoft.com/office/drawing/2017/decorative" val="1"/>
                </a:ext>
              </a:extLst>
            </p:cNvPr>
            <p:cNvSpPr>
              <a:spLocks/>
            </p:cNvSpPr>
            <p:nvPr/>
          </p:nvSpPr>
          <p:spPr bwMode="auto">
            <a:xfrm>
              <a:off x="10716516" y="4787776"/>
              <a:ext cx="270677" cy="273587"/>
            </a:xfrm>
            <a:custGeom>
              <a:avLst/>
              <a:gdLst>
                <a:gd name="T0" fmla="*/ 24 w 93"/>
                <a:gd name="T1" fmla="*/ 14 h 94"/>
                <a:gd name="T2" fmla="*/ 38 w 93"/>
                <a:gd name="T3" fmla="*/ 0 h 94"/>
                <a:gd name="T4" fmla="*/ 45 w 93"/>
                <a:gd name="T5" fmla="*/ 0 h 94"/>
                <a:gd name="T6" fmla="*/ 52 w 93"/>
                <a:gd name="T7" fmla="*/ 0 h 94"/>
                <a:gd name="T8" fmla="*/ 52 w 93"/>
                <a:gd name="T9" fmla="*/ 3 h 94"/>
                <a:gd name="T10" fmla="*/ 66 w 93"/>
                <a:gd name="T11" fmla="*/ 14 h 94"/>
                <a:gd name="T12" fmla="*/ 73 w 93"/>
                <a:gd name="T13" fmla="*/ 21 h 94"/>
                <a:gd name="T14" fmla="*/ 73 w 93"/>
                <a:gd name="T15" fmla="*/ 24 h 94"/>
                <a:gd name="T16" fmla="*/ 83 w 93"/>
                <a:gd name="T17" fmla="*/ 35 h 94"/>
                <a:gd name="T18" fmla="*/ 80 w 93"/>
                <a:gd name="T19" fmla="*/ 45 h 94"/>
                <a:gd name="T20" fmla="*/ 90 w 93"/>
                <a:gd name="T21" fmla="*/ 52 h 94"/>
                <a:gd name="T22" fmla="*/ 93 w 93"/>
                <a:gd name="T23" fmla="*/ 62 h 94"/>
                <a:gd name="T24" fmla="*/ 80 w 93"/>
                <a:gd name="T25" fmla="*/ 66 h 94"/>
                <a:gd name="T26" fmla="*/ 76 w 93"/>
                <a:gd name="T27" fmla="*/ 62 h 94"/>
                <a:gd name="T28" fmla="*/ 66 w 93"/>
                <a:gd name="T29" fmla="*/ 66 h 94"/>
                <a:gd name="T30" fmla="*/ 69 w 93"/>
                <a:gd name="T31" fmla="*/ 76 h 94"/>
                <a:gd name="T32" fmla="*/ 66 w 93"/>
                <a:gd name="T33" fmla="*/ 83 h 94"/>
                <a:gd name="T34" fmla="*/ 59 w 93"/>
                <a:gd name="T35" fmla="*/ 80 h 94"/>
                <a:gd name="T36" fmla="*/ 52 w 93"/>
                <a:gd name="T37" fmla="*/ 76 h 94"/>
                <a:gd name="T38" fmla="*/ 48 w 93"/>
                <a:gd name="T39" fmla="*/ 80 h 94"/>
                <a:gd name="T40" fmla="*/ 52 w 93"/>
                <a:gd name="T41" fmla="*/ 94 h 94"/>
                <a:gd name="T42" fmla="*/ 48 w 93"/>
                <a:gd name="T43" fmla="*/ 94 h 94"/>
                <a:gd name="T44" fmla="*/ 41 w 93"/>
                <a:gd name="T45" fmla="*/ 94 h 94"/>
                <a:gd name="T46" fmla="*/ 38 w 93"/>
                <a:gd name="T47" fmla="*/ 90 h 94"/>
                <a:gd name="T48" fmla="*/ 24 w 93"/>
                <a:gd name="T49" fmla="*/ 73 h 94"/>
                <a:gd name="T50" fmla="*/ 14 w 93"/>
                <a:gd name="T51" fmla="*/ 73 h 94"/>
                <a:gd name="T52" fmla="*/ 14 w 93"/>
                <a:gd name="T53" fmla="*/ 62 h 94"/>
                <a:gd name="T54" fmla="*/ 3 w 93"/>
                <a:gd name="T55" fmla="*/ 62 h 94"/>
                <a:gd name="T56" fmla="*/ 7 w 93"/>
                <a:gd name="T57" fmla="*/ 56 h 94"/>
                <a:gd name="T58" fmla="*/ 0 w 93"/>
                <a:gd name="T59" fmla="*/ 49 h 94"/>
                <a:gd name="T60" fmla="*/ 3 w 93"/>
                <a:gd name="T61" fmla="*/ 38 h 94"/>
                <a:gd name="T62" fmla="*/ 10 w 93"/>
                <a:gd name="T63" fmla="*/ 38 h 94"/>
                <a:gd name="T64" fmla="*/ 14 w 93"/>
                <a:gd name="T65" fmla="*/ 17 h 94"/>
                <a:gd name="T66" fmla="*/ 20 w 93"/>
                <a:gd name="T67" fmla="*/ 17 h 94"/>
                <a:gd name="T68" fmla="*/ 24 w 93"/>
                <a:gd name="T69"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4">
                  <a:moveTo>
                    <a:pt x="24" y="14"/>
                  </a:moveTo>
                  <a:lnTo>
                    <a:pt x="38" y="0"/>
                  </a:lnTo>
                  <a:lnTo>
                    <a:pt x="45" y="0"/>
                  </a:lnTo>
                  <a:lnTo>
                    <a:pt x="52" y="0"/>
                  </a:lnTo>
                  <a:lnTo>
                    <a:pt x="52" y="3"/>
                  </a:lnTo>
                  <a:lnTo>
                    <a:pt x="66" y="14"/>
                  </a:lnTo>
                  <a:lnTo>
                    <a:pt x="73" y="21"/>
                  </a:lnTo>
                  <a:lnTo>
                    <a:pt x="73" y="24"/>
                  </a:lnTo>
                  <a:lnTo>
                    <a:pt x="83" y="35"/>
                  </a:lnTo>
                  <a:lnTo>
                    <a:pt x="80" y="45"/>
                  </a:lnTo>
                  <a:lnTo>
                    <a:pt x="90" y="52"/>
                  </a:lnTo>
                  <a:lnTo>
                    <a:pt x="93" y="62"/>
                  </a:lnTo>
                  <a:lnTo>
                    <a:pt x="80" y="66"/>
                  </a:lnTo>
                  <a:lnTo>
                    <a:pt x="76" y="62"/>
                  </a:lnTo>
                  <a:lnTo>
                    <a:pt x="66" y="66"/>
                  </a:lnTo>
                  <a:lnTo>
                    <a:pt x="69" y="76"/>
                  </a:lnTo>
                  <a:lnTo>
                    <a:pt x="66" y="83"/>
                  </a:lnTo>
                  <a:lnTo>
                    <a:pt x="59" y="80"/>
                  </a:lnTo>
                  <a:lnTo>
                    <a:pt x="52" y="76"/>
                  </a:lnTo>
                  <a:lnTo>
                    <a:pt x="48" y="80"/>
                  </a:lnTo>
                  <a:lnTo>
                    <a:pt x="52" y="94"/>
                  </a:lnTo>
                  <a:lnTo>
                    <a:pt x="48" y="94"/>
                  </a:lnTo>
                  <a:lnTo>
                    <a:pt x="41" y="94"/>
                  </a:lnTo>
                  <a:lnTo>
                    <a:pt x="38" y="90"/>
                  </a:lnTo>
                  <a:lnTo>
                    <a:pt x="24" y="73"/>
                  </a:lnTo>
                  <a:lnTo>
                    <a:pt x="14" y="73"/>
                  </a:lnTo>
                  <a:lnTo>
                    <a:pt x="14" y="62"/>
                  </a:lnTo>
                  <a:lnTo>
                    <a:pt x="3" y="62"/>
                  </a:lnTo>
                  <a:lnTo>
                    <a:pt x="7" y="56"/>
                  </a:lnTo>
                  <a:lnTo>
                    <a:pt x="0" y="49"/>
                  </a:lnTo>
                  <a:lnTo>
                    <a:pt x="3" y="38"/>
                  </a:lnTo>
                  <a:lnTo>
                    <a:pt x="10" y="38"/>
                  </a:lnTo>
                  <a:lnTo>
                    <a:pt x="14" y="17"/>
                  </a:lnTo>
                  <a:lnTo>
                    <a:pt x="20" y="17"/>
                  </a:lnTo>
                  <a:lnTo>
                    <a:pt x="2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 name="Freeform 54">
              <a:extLst>
                <a:ext uri="{FF2B5EF4-FFF2-40B4-BE49-F238E27FC236}">
                  <a16:creationId xmlns:a16="http://schemas.microsoft.com/office/drawing/2014/main" id="{878FF61D-474C-916B-1EA0-A79FB8E643A8}"/>
                </a:ext>
                <a:ext uri="{C183D7F6-B498-43B3-948B-1728B52AA6E4}">
                  <adec:decorative xmlns:adec="http://schemas.microsoft.com/office/drawing/2017/decorative" val="1"/>
                </a:ext>
              </a:extLst>
            </p:cNvPr>
            <p:cNvSpPr>
              <a:spLocks/>
            </p:cNvSpPr>
            <p:nvPr/>
          </p:nvSpPr>
          <p:spPr bwMode="auto">
            <a:xfrm>
              <a:off x="10250835" y="4878002"/>
              <a:ext cx="302692" cy="314334"/>
            </a:xfrm>
            <a:custGeom>
              <a:avLst/>
              <a:gdLst>
                <a:gd name="T0" fmla="*/ 21 w 104"/>
                <a:gd name="T1" fmla="*/ 11 h 108"/>
                <a:gd name="T2" fmla="*/ 28 w 104"/>
                <a:gd name="T3" fmla="*/ 14 h 108"/>
                <a:gd name="T4" fmla="*/ 31 w 104"/>
                <a:gd name="T5" fmla="*/ 7 h 108"/>
                <a:gd name="T6" fmla="*/ 45 w 104"/>
                <a:gd name="T7" fmla="*/ 4 h 108"/>
                <a:gd name="T8" fmla="*/ 52 w 104"/>
                <a:gd name="T9" fmla="*/ 11 h 108"/>
                <a:gd name="T10" fmla="*/ 55 w 104"/>
                <a:gd name="T11" fmla="*/ 11 h 108"/>
                <a:gd name="T12" fmla="*/ 69 w 104"/>
                <a:gd name="T13" fmla="*/ 0 h 108"/>
                <a:gd name="T14" fmla="*/ 104 w 104"/>
                <a:gd name="T15" fmla="*/ 31 h 108"/>
                <a:gd name="T16" fmla="*/ 97 w 104"/>
                <a:gd name="T17" fmla="*/ 45 h 108"/>
                <a:gd name="T18" fmla="*/ 83 w 104"/>
                <a:gd name="T19" fmla="*/ 49 h 108"/>
                <a:gd name="T20" fmla="*/ 83 w 104"/>
                <a:gd name="T21" fmla="*/ 52 h 108"/>
                <a:gd name="T22" fmla="*/ 87 w 104"/>
                <a:gd name="T23" fmla="*/ 66 h 108"/>
                <a:gd name="T24" fmla="*/ 90 w 104"/>
                <a:gd name="T25" fmla="*/ 77 h 108"/>
                <a:gd name="T26" fmla="*/ 97 w 104"/>
                <a:gd name="T27" fmla="*/ 77 h 108"/>
                <a:gd name="T28" fmla="*/ 97 w 104"/>
                <a:gd name="T29" fmla="*/ 97 h 108"/>
                <a:gd name="T30" fmla="*/ 83 w 104"/>
                <a:gd name="T31" fmla="*/ 101 h 108"/>
                <a:gd name="T32" fmla="*/ 73 w 104"/>
                <a:gd name="T33" fmla="*/ 97 h 108"/>
                <a:gd name="T34" fmla="*/ 73 w 104"/>
                <a:gd name="T35" fmla="*/ 108 h 108"/>
                <a:gd name="T36" fmla="*/ 45 w 104"/>
                <a:gd name="T37" fmla="*/ 70 h 108"/>
                <a:gd name="T38" fmla="*/ 35 w 104"/>
                <a:gd name="T39" fmla="*/ 73 h 108"/>
                <a:gd name="T40" fmla="*/ 31 w 104"/>
                <a:gd name="T41" fmla="*/ 73 h 108"/>
                <a:gd name="T42" fmla="*/ 28 w 104"/>
                <a:gd name="T43" fmla="*/ 80 h 108"/>
                <a:gd name="T44" fmla="*/ 21 w 104"/>
                <a:gd name="T45" fmla="*/ 83 h 108"/>
                <a:gd name="T46" fmla="*/ 0 w 104"/>
                <a:gd name="T47" fmla="*/ 42 h 108"/>
                <a:gd name="T48" fmla="*/ 0 w 104"/>
                <a:gd name="T49" fmla="*/ 38 h 108"/>
                <a:gd name="T50" fmla="*/ 10 w 104"/>
                <a:gd name="T51" fmla="*/ 31 h 108"/>
                <a:gd name="T52" fmla="*/ 0 w 104"/>
                <a:gd name="T53" fmla="*/ 21 h 108"/>
                <a:gd name="T54" fmla="*/ 3 w 104"/>
                <a:gd name="T55" fmla="*/ 14 h 108"/>
                <a:gd name="T56" fmla="*/ 17 w 104"/>
                <a:gd name="T57" fmla="*/ 7 h 108"/>
                <a:gd name="T58" fmla="*/ 21 w 104"/>
                <a:gd name="T5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8">
                  <a:moveTo>
                    <a:pt x="21" y="11"/>
                  </a:moveTo>
                  <a:lnTo>
                    <a:pt x="28" y="14"/>
                  </a:lnTo>
                  <a:lnTo>
                    <a:pt x="31" y="7"/>
                  </a:lnTo>
                  <a:lnTo>
                    <a:pt x="45" y="4"/>
                  </a:lnTo>
                  <a:lnTo>
                    <a:pt x="52" y="11"/>
                  </a:lnTo>
                  <a:lnTo>
                    <a:pt x="55" y="11"/>
                  </a:lnTo>
                  <a:lnTo>
                    <a:pt x="69" y="0"/>
                  </a:lnTo>
                  <a:lnTo>
                    <a:pt x="104" y="31"/>
                  </a:lnTo>
                  <a:lnTo>
                    <a:pt x="97" y="45"/>
                  </a:lnTo>
                  <a:lnTo>
                    <a:pt x="83" y="49"/>
                  </a:lnTo>
                  <a:lnTo>
                    <a:pt x="83" y="52"/>
                  </a:lnTo>
                  <a:lnTo>
                    <a:pt x="87" y="66"/>
                  </a:lnTo>
                  <a:lnTo>
                    <a:pt x="90" y="77"/>
                  </a:lnTo>
                  <a:lnTo>
                    <a:pt x="97" y="77"/>
                  </a:lnTo>
                  <a:lnTo>
                    <a:pt x="97" y="97"/>
                  </a:lnTo>
                  <a:lnTo>
                    <a:pt x="83" y="101"/>
                  </a:lnTo>
                  <a:lnTo>
                    <a:pt x="73" y="97"/>
                  </a:lnTo>
                  <a:lnTo>
                    <a:pt x="73" y="108"/>
                  </a:lnTo>
                  <a:lnTo>
                    <a:pt x="45" y="70"/>
                  </a:lnTo>
                  <a:lnTo>
                    <a:pt x="35" y="73"/>
                  </a:lnTo>
                  <a:lnTo>
                    <a:pt x="31" y="73"/>
                  </a:lnTo>
                  <a:lnTo>
                    <a:pt x="28" y="80"/>
                  </a:lnTo>
                  <a:lnTo>
                    <a:pt x="21" y="83"/>
                  </a:lnTo>
                  <a:lnTo>
                    <a:pt x="0" y="42"/>
                  </a:lnTo>
                  <a:lnTo>
                    <a:pt x="0" y="38"/>
                  </a:lnTo>
                  <a:lnTo>
                    <a:pt x="10" y="31"/>
                  </a:lnTo>
                  <a:lnTo>
                    <a:pt x="0" y="21"/>
                  </a:lnTo>
                  <a:lnTo>
                    <a:pt x="3" y="14"/>
                  </a:lnTo>
                  <a:lnTo>
                    <a:pt x="17" y="7"/>
                  </a:lnTo>
                  <a:lnTo>
                    <a:pt x="2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 name="Freeform 55">
              <a:extLst>
                <a:ext uri="{FF2B5EF4-FFF2-40B4-BE49-F238E27FC236}">
                  <a16:creationId xmlns:a16="http://schemas.microsoft.com/office/drawing/2014/main" id="{9E7DEE74-3FC0-6845-2F69-40801236B9BC}"/>
                </a:ext>
                <a:ext uri="{C183D7F6-B498-43B3-948B-1728B52AA6E4}">
                  <adec:decorative xmlns:adec="http://schemas.microsoft.com/office/drawing/2017/decorative" val="1"/>
                </a:ext>
              </a:extLst>
            </p:cNvPr>
            <p:cNvSpPr>
              <a:spLocks/>
            </p:cNvSpPr>
            <p:nvPr/>
          </p:nvSpPr>
          <p:spPr bwMode="auto">
            <a:xfrm>
              <a:off x="10381808" y="4223140"/>
              <a:ext cx="282319" cy="250303"/>
            </a:xfrm>
            <a:custGeom>
              <a:avLst/>
              <a:gdLst>
                <a:gd name="T0" fmla="*/ 90 w 97"/>
                <a:gd name="T1" fmla="*/ 0 h 86"/>
                <a:gd name="T2" fmla="*/ 97 w 97"/>
                <a:gd name="T3" fmla="*/ 14 h 86"/>
                <a:gd name="T4" fmla="*/ 94 w 97"/>
                <a:gd name="T5" fmla="*/ 21 h 86"/>
                <a:gd name="T6" fmla="*/ 94 w 97"/>
                <a:gd name="T7" fmla="*/ 24 h 86"/>
                <a:gd name="T8" fmla="*/ 80 w 97"/>
                <a:gd name="T9" fmla="*/ 45 h 86"/>
                <a:gd name="T10" fmla="*/ 66 w 97"/>
                <a:gd name="T11" fmla="*/ 62 h 86"/>
                <a:gd name="T12" fmla="*/ 52 w 97"/>
                <a:gd name="T13" fmla="*/ 66 h 86"/>
                <a:gd name="T14" fmla="*/ 49 w 97"/>
                <a:gd name="T15" fmla="*/ 80 h 86"/>
                <a:gd name="T16" fmla="*/ 42 w 97"/>
                <a:gd name="T17" fmla="*/ 80 h 86"/>
                <a:gd name="T18" fmla="*/ 35 w 97"/>
                <a:gd name="T19" fmla="*/ 86 h 86"/>
                <a:gd name="T20" fmla="*/ 21 w 97"/>
                <a:gd name="T21" fmla="*/ 80 h 86"/>
                <a:gd name="T22" fmla="*/ 17 w 97"/>
                <a:gd name="T23" fmla="*/ 59 h 86"/>
                <a:gd name="T24" fmla="*/ 3 w 97"/>
                <a:gd name="T25" fmla="*/ 45 h 86"/>
                <a:gd name="T26" fmla="*/ 0 w 97"/>
                <a:gd name="T27" fmla="*/ 38 h 86"/>
                <a:gd name="T28" fmla="*/ 7 w 97"/>
                <a:gd name="T29" fmla="*/ 24 h 86"/>
                <a:gd name="T30" fmla="*/ 17 w 97"/>
                <a:gd name="T31" fmla="*/ 28 h 86"/>
                <a:gd name="T32" fmla="*/ 24 w 97"/>
                <a:gd name="T33" fmla="*/ 14 h 86"/>
                <a:gd name="T34" fmla="*/ 38 w 97"/>
                <a:gd name="T35" fmla="*/ 14 h 86"/>
                <a:gd name="T36" fmla="*/ 42 w 97"/>
                <a:gd name="T37" fmla="*/ 17 h 86"/>
                <a:gd name="T38" fmla="*/ 49 w 97"/>
                <a:gd name="T39" fmla="*/ 10 h 86"/>
                <a:gd name="T40" fmla="*/ 56 w 97"/>
                <a:gd name="T41" fmla="*/ 7 h 86"/>
                <a:gd name="T42" fmla="*/ 73 w 97"/>
                <a:gd name="T43" fmla="*/ 7 h 86"/>
                <a:gd name="T44" fmla="*/ 80 w 97"/>
                <a:gd name="T45" fmla="*/ 10 h 86"/>
                <a:gd name="T46" fmla="*/ 90 w 97"/>
                <a:gd name="T4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86">
                  <a:moveTo>
                    <a:pt x="90" y="0"/>
                  </a:moveTo>
                  <a:lnTo>
                    <a:pt x="97" y="14"/>
                  </a:lnTo>
                  <a:lnTo>
                    <a:pt x="94" y="21"/>
                  </a:lnTo>
                  <a:lnTo>
                    <a:pt x="94" y="24"/>
                  </a:lnTo>
                  <a:lnTo>
                    <a:pt x="80" y="45"/>
                  </a:lnTo>
                  <a:lnTo>
                    <a:pt x="66" y="62"/>
                  </a:lnTo>
                  <a:lnTo>
                    <a:pt x="52" y="66"/>
                  </a:lnTo>
                  <a:lnTo>
                    <a:pt x="49" y="80"/>
                  </a:lnTo>
                  <a:lnTo>
                    <a:pt x="42" y="80"/>
                  </a:lnTo>
                  <a:lnTo>
                    <a:pt x="35" y="86"/>
                  </a:lnTo>
                  <a:lnTo>
                    <a:pt x="21" y="80"/>
                  </a:lnTo>
                  <a:lnTo>
                    <a:pt x="17" y="59"/>
                  </a:lnTo>
                  <a:lnTo>
                    <a:pt x="3" y="45"/>
                  </a:lnTo>
                  <a:lnTo>
                    <a:pt x="0" y="38"/>
                  </a:lnTo>
                  <a:lnTo>
                    <a:pt x="7" y="24"/>
                  </a:lnTo>
                  <a:lnTo>
                    <a:pt x="17" y="28"/>
                  </a:lnTo>
                  <a:lnTo>
                    <a:pt x="24" y="14"/>
                  </a:lnTo>
                  <a:lnTo>
                    <a:pt x="38" y="14"/>
                  </a:lnTo>
                  <a:lnTo>
                    <a:pt x="42" y="17"/>
                  </a:lnTo>
                  <a:lnTo>
                    <a:pt x="49" y="10"/>
                  </a:lnTo>
                  <a:lnTo>
                    <a:pt x="56" y="7"/>
                  </a:lnTo>
                  <a:lnTo>
                    <a:pt x="73" y="7"/>
                  </a:lnTo>
                  <a:lnTo>
                    <a:pt x="80" y="10"/>
                  </a:lnTo>
                  <a:lnTo>
                    <a:pt x="9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 name="Freeform 56">
              <a:extLst>
                <a:ext uri="{FF2B5EF4-FFF2-40B4-BE49-F238E27FC236}">
                  <a16:creationId xmlns:a16="http://schemas.microsoft.com/office/drawing/2014/main" id="{5BA63862-6A9B-94CD-6E94-BAF051A6398A}"/>
                </a:ext>
                <a:ext uri="{C183D7F6-B498-43B3-948B-1728B52AA6E4}">
                  <adec:decorative xmlns:adec="http://schemas.microsoft.com/office/drawing/2017/decorative" val="1"/>
                </a:ext>
              </a:extLst>
            </p:cNvPr>
            <p:cNvSpPr>
              <a:spLocks/>
            </p:cNvSpPr>
            <p:nvPr/>
          </p:nvSpPr>
          <p:spPr bwMode="auto">
            <a:xfrm>
              <a:off x="10291582" y="4141645"/>
              <a:ext cx="232840" cy="232840"/>
            </a:xfrm>
            <a:custGeom>
              <a:avLst/>
              <a:gdLst>
                <a:gd name="T0" fmla="*/ 3 w 80"/>
                <a:gd name="T1" fmla="*/ 10 h 80"/>
                <a:gd name="T2" fmla="*/ 14 w 80"/>
                <a:gd name="T3" fmla="*/ 14 h 80"/>
                <a:gd name="T4" fmla="*/ 24 w 80"/>
                <a:gd name="T5" fmla="*/ 3 h 80"/>
                <a:gd name="T6" fmla="*/ 34 w 80"/>
                <a:gd name="T7" fmla="*/ 7 h 80"/>
                <a:gd name="T8" fmla="*/ 45 w 80"/>
                <a:gd name="T9" fmla="*/ 0 h 80"/>
                <a:gd name="T10" fmla="*/ 52 w 80"/>
                <a:gd name="T11" fmla="*/ 10 h 80"/>
                <a:gd name="T12" fmla="*/ 62 w 80"/>
                <a:gd name="T13" fmla="*/ 14 h 80"/>
                <a:gd name="T14" fmla="*/ 69 w 80"/>
                <a:gd name="T15" fmla="*/ 21 h 80"/>
                <a:gd name="T16" fmla="*/ 80 w 80"/>
                <a:gd name="T17" fmla="*/ 38 h 80"/>
                <a:gd name="T18" fmla="*/ 73 w 80"/>
                <a:gd name="T19" fmla="*/ 45 h 80"/>
                <a:gd name="T20" fmla="*/ 69 w 80"/>
                <a:gd name="T21" fmla="*/ 42 h 80"/>
                <a:gd name="T22" fmla="*/ 55 w 80"/>
                <a:gd name="T23" fmla="*/ 42 h 80"/>
                <a:gd name="T24" fmla="*/ 48 w 80"/>
                <a:gd name="T25" fmla="*/ 56 h 80"/>
                <a:gd name="T26" fmla="*/ 38 w 80"/>
                <a:gd name="T27" fmla="*/ 52 h 80"/>
                <a:gd name="T28" fmla="*/ 31 w 80"/>
                <a:gd name="T29" fmla="*/ 66 h 80"/>
                <a:gd name="T30" fmla="*/ 34 w 80"/>
                <a:gd name="T31" fmla="*/ 73 h 80"/>
                <a:gd name="T32" fmla="*/ 31 w 80"/>
                <a:gd name="T33" fmla="*/ 76 h 80"/>
                <a:gd name="T34" fmla="*/ 27 w 80"/>
                <a:gd name="T35" fmla="*/ 80 h 80"/>
                <a:gd name="T36" fmla="*/ 21 w 80"/>
                <a:gd name="T37" fmla="*/ 76 h 80"/>
                <a:gd name="T38" fmla="*/ 21 w 80"/>
                <a:gd name="T39" fmla="*/ 69 h 80"/>
                <a:gd name="T40" fmla="*/ 14 w 80"/>
                <a:gd name="T41" fmla="*/ 69 h 80"/>
                <a:gd name="T42" fmla="*/ 14 w 80"/>
                <a:gd name="T43" fmla="*/ 52 h 80"/>
                <a:gd name="T44" fmla="*/ 0 w 80"/>
                <a:gd name="T45" fmla="*/ 42 h 80"/>
                <a:gd name="T46" fmla="*/ 3 w 80"/>
                <a:gd name="T47" fmla="*/ 14 h 80"/>
                <a:gd name="T48" fmla="*/ 3 w 80"/>
                <a:gd name="T4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80">
                  <a:moveTo>
                    <a:pt x="3" y="10"/>
                  </a:moveTo>
                  <a:lnTo>
                    <a:pt x="14" y="14"/>
                  </a:lnTo>
                  <a:lnTo>
                    <a:pt x="24" y="3"/>
                  </a:lnTo>
                  <a:lnTo>
                    <a:pt x="34" y="7"/>
                  </a:lnTo>
                  <a:lnTo>
                    <a:pt x="45" y="0"/>
                  </a:lnTo>
                  <a:lnTo>
                    <a:pt x="52" y="10"/>
                  </a:lnTo>
                  <a:lnTo>
                    <a:pt x="62" y="14"/>
                  </a:lnTo>
                  <a:lnTo>
                    <a:pt x="69" y="21"/>
                  </a:lnTo>
                  <a:lnTo>
                    <a:pt x="80" y="38"/>
                  </a:lnTo>
                  <a:lnTo>
                    <a:pt x="73" y="45"/>
                  </a:lnTo>
                  <a:lnTo>
                    <a:pt x="69" y="42"/>
                  </a:lnTo>
                  <a:lnTo>
                    <a:pt x="55" y="42"/>
                  </a:lnTo>
                  <a:lnTo>
                    <a:pt x="48" y="56"/>
                  </a:lnTo>
                  <a:lnTo>
                    <a:pt x="38" y="52"/>
                  </a:lnTo>
                  <a:lnTo>
                    <a:pt x="31" y="66"/>
                  </a:lnTo>
                  <a:lnTo>
                    <a:pt x="34" y="73"/>
                  </a:lnTo>
                  <a:lnTo>
                    <a:pt x="31" y="76"/>
                  </a:lnTo>
                  <a:lnTo>
                    <a:pt x="27" y="80"/>
                  </a:lnTo>
                  <a:lnTo>
                    <a:pt x="21" y="76"/>
                  </a:lnTo>
                  <a:lnTo>
                    <a:pt x="21" y="69"/>
                  </a:lnTo>
                  <a:lnTo>
                    <a:pt x="14" y="69"/>
                  </a:lnTo>
                  <a:lnTo>
                    <a:pt x="14" y="52"/>
                  </a:lnTo>
                  <a:lnTo>
                    <a:pt x="0" y="42"/>
                  </a:lnTo>
                  <a:lnTo>
                    <a:pt x="3" y="14"/>
                  </a:lnTo>
                  <a:lnTo>
                    <a:pt x="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7" name="Freeform 57">
              <a:extLst>
                <a:ext uri="{FF2B5EF4-FFF2-40B4-BE49-F238E27FC236}">
                  <a16:creationId xmlns:a16="http://schemas.microsoft.com/office/drawing/2014/main" id="{133F668F-1302-6C51-AD5F-E0680E2B01C6}"/>
                </a:ext>
                <a:ext uri="{C183D7F6-B498-43B3-948B-1728B52AA6E4}">
                  <adec:decorative xmlns:adec="http://schemas.microsoft.com/office/drawing/2017/decorative" val="1"/>
                </a:ext>
              </a:extLst>
            </p:cNvPr>
            <p:cNvSpPr>
              <a:spLocks/>
            </p:cNvSpPr>
            <p:nvPr/>
          </p:nvSpPr>
          <p:spPr bwMode="auto">
            <a:xfrm>
              <a:off x="10210088" y="4485085"/>
              <a:ext cx="171720" cy="212467"/>
            </a:xfrm>
            <a:custGeom>
              <a:avLst/>
              <a:gdLst>
                <a:gd name="T0" fmla="*/ 45 w 59"/>
                <a:gd name="T1" fmla="*/ 0 h 73"/>
                <a:gd name="T2" fmla="*/ 59 w 59"/>
                <a:gd name="T3" fmla="*/ 28 h 73"/>
                <a:gd name="T4" fmla="*/ 45 w 59"/>
                <a:gd name="T5" fmla="*/ 35 h 73"/>
                <a:gd name="T6" fmla="*/ 42 w 59"/>
                <a:gd name="T7" fmla="*/ 31 h 73"/>
                <a:gd name="T8" fmla="*/ 35 w 59"/>
                <a:gd name="T9" fmla="*/ 35 h 73"/>
                <a:gd name="T10" fmla="*/ 42 w 59"/>
                <a:gd name="T11" fmla="*/ 55 h 73"/>
                <a:gd name="T12" fmla="*/ 38 w 59"/>
                <a:gd name="T13" fmla="*/ 66 h 73"/>
                <a:gd name="T14" fmla="*/ 35 w 59"/>
                <a:gd name="T15" fmla="*/ 69 h 73"/>
                <a:gd name="T16" fmla="*/ 31 w 59"/>
                <a:gd name="T17" fmla="*/ 73 h 73"/>
                <a:gd name="T18" fmla="*/ 21 w 59"/>
                <a:gd name="T19" fmla="*/ 62 h 73"/>
                <a:gd name="T20" fmla="*/ 10 w 59"/>
                <a:gd name="T21" fmla="*/ 62 h 73"/>
                <a:gd name="T22" fmla="*/ 14 w 59"/>
                <a:gd name="T23" fmla="*/ 49 h 73"/>
                <a:gd name="T24" fmla="*/ 7 w 59"/>
                <a:gd name="T25" fmla="*/ 38 h 73"/>
                <a:gd name="T26" fmla="*/ 0 w 59"/>
                <a:gd name="T27" fmla="*/ 35 h 73"/>
                <a:gd name="T28" fmla="*/ 7 w 59"/>
                <a:gd name="T29" fmla="*/ 21 h 73"/>
                <a:gd name="T30" fmla="*/ 35 w 59"/>
                <a:gd name="T31" fmla="*/ 10 h 73"/>
                <a:gd name="T32" fmla="*/ 35 w 59"/>
                <a:gd name="T33" fmla="*/ 3 h 73"/>
                <a:gd name="T34" fmla="*/ 45 w 59"/>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3">
                  <a:moveTo>
                    <a:pt x="45" y="0"/>
                  </a:moveTo>
                  <a:lnTo>
                    <a:pt x="59" y="28"/>
                  </a:lnTo>
                  <a:lnTo>
                    <a:pt x="45" y="35"/>
                  </a:lnTo>
                  <a:lnTo>
                    <a:pt x="42" y="31"/>
                  </a:lnTo>
                  <a:lnTo>
                    <a:pt x="35" y="35"/>
                  </a:lnTo>
                  <a:lnTo>
                    <a:pt x="42" y="55"/>
                  </a:lnTo>
                  <a:lnTo>
                    <a:pt x="38" y="66"/>
                  </a:lnTo>
                  <a:lnTo>
                    <a:pt x="35" y="69"/>
                  </a:lnTo>
                  <a:lnTo>
                    <a:pt x="31" y="73"/>
                  </a:lnTo>
                  <a:lnTo>
                    <a:pt x="21" y="62"/>
                  </a:lnTo>
                  <a:lnTo>
                    <a:pt x="10" y="62"/>
                  </a:lnTo>
                  <a:lnTo>
                    <a:pt x="14" y="49"/>
                  </a:lnTo>
                  <a:lnTo>
                    <a:pt x="7" y="38"/>
                  </a:lnTo>
                  <a:lnTo>
                    <a:pt x="0" y="35"/>
                  </a:lnTo>
                  <a:lnTo>
                    <a:pt x="7" y="21"/>
                  </a:lnTo>
                  <a:lnTo>
                    <a:pt x="35" y="10"/>
                  </a:lnTo>
                  <a:lnTo>
                    <a:pt x="35" y="3"/>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8" name="Freeform 58">
              <a:extLst>
                <a:ext uri="{FF2B5EF4-FFF2-40B4-BE49-F238E27FC236}">
                  <a16:creationId xmlns:a16="http://schemas.microsoft.com/office/drawing/2014/main" id="{84F7E802-9368-A05C-5CF9-DC9652CDDE61}"/>
                </a:ext>
                <a:ext uri="{C183D7F6-B498-43B3-948B-1728B52AA6E4}">
                  <adec:decorative xmlns:adec="http://schemas.microsoft.com/office/drawing/2017/decorative" val="1"/>
                </a:ext>
              </a:extLst>
            </p:cNvPr>
            <p:cNvSpPr>
              <a:spLocks/>
            </p:cNvSpPr>
            <p:nvPr/>
          </p:nvSpPr>
          <p:spPr bwMode="auto">
            <a:xfrm>
              <a:off x="10108221" y="3969927"/>
              <a:ext cx="203735" cy="334708"/>
            </a:xfrm>
            <a:custGeom>
              <a:avLst/>
              <a:gdLst>
                <a:gd name="T0" fmla="*/ 38 w 70"/>
                <a:gd name="T1" fmla="*/ 0 h 115"/>
                <a:gd name="T2" fmla="*/ 56 w 70"/>
                <a:gd name="T3" fmla="*/ 14 h 115"/>
                <a:gd name="T4" fmla="*/ 59 w 70"/>
                <a:gd name="T5" fmla="*/ 28 h 115"/>
                <a:gd name="T6" fmla="*/ 66 w 70"/>
                <a:gd name="T7" fmla="*/ 38 h 115"/>
                <a:gd name="T8" fmla="*/ 70 w 70"/>
                <a:gd name="T9" fmla="*/ 62 h 115"/>
                <a:gd name="T10" fmla="*/ 66 w 70"/>
                <a:gd name="T11" fmla="*/ 69 h 115"/>
                <a:gd name="T12" fmla="*/ 66 w 70"/>
                <a:gd name="T13" fmla="*/ 73 h 115"/>
                <a:gd name="T14" fmla="*/ 63 w 70"/>
                <a:gd name="T15" fmla="*/ 101 h 115"/>
                <a:gd name="T16" fmla="*/ 56 w 70"/>
                <a:gd name="T17" fmla="*/ 108 h 115"/>
                <a:gd name="T18" fmla="*/ 49 w 70"/>
                <a:gd name="T19" fmla="*/ 115 h 115"/>
                <a:gd name="T20" fmla="*/ 42 w 70"/>
                <a:gd name="T21" fmla="*/ 108 h 115"/>
                <a:gd name="T22" fmla="*/ 31 w 70"/>
                <a:gd name="T23" fmla="*/ 111 h 115"/>
                <a:gd name="T24" fmla="*/ 28 w 70"/>
                <a:gd name="T25" fmla="*/ 111 h 115"/>
                <a:gd name="T26" fmla="*/ 24 w 70"/>
                <a:gd name="T27" fmla="*/ 111 h 115"/>
                <a:gd name="T28" fmla="*/ 21 w 70"/>
                <a:gd name="T29" fmla="*/ 108 h 115"/>
                <a:gd name="T30" fmla="*/ 0 w 70"/>
                <a:gd name="T31" fmla="*/ 104 h 115"/>
                <a:gd name="T32" fmla="*/ 7 w 70"/>
                <a:gd name="T33" fmla="*/ 83 h 115"/>
                <a:gd name="T34" fmla="*/ 14 w 70"/>
                <a:gd name="T35" fmla="*/ 76 h 115"/>
                <a:gd name="T36" fmla="*/ 7 w 70"/>
                <a:gd name="T37" fmla="*/ 28 h 115"/>
                <a:gd name="T38" fmla="*/ 11 w 70"/>
                <a:gd name="T39" fmla="*/ 24 h 115"/>
                <a:gd name="T40" fmla="*/ 38 w 70"/>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38" y="0"/>
                  </a:moveTo>
                  <a:lnTo>
                    <a:pt x="56" y="14"/>
                  </a:lnTo>
                  <a:lnTo>
                    <a:pt x="59" y="28"/>
                  </a:lnTo>
                  <a:lnTo>
                    <a:pt x="66" y="38"/>
                  </a:lnTo>
                  <a:lnTo>
                    <a:pt x="70" y="62"/>
                  </a:lnTo>
                  <a:lnTo>
                    <a:pt x="66" y="69"/>
                  </a:lnTo>
                  <a:lnTo>
                    <a:pt x="66" y="73"/>
                  </a:lnTo>
                  <a:lnTo>
                    <a:pt x="63" y="101"/>
                  </a:lnTo>
                  <a:lnTo>
                    <a:pt x="56" y="108"/>
                  </a:lnTo>
                  <a:lnTo>
                    <a:pt x="49" y="115"/>
                  </a:lnTo>
                  <a:lnTo>
                    <a:pt x="42" y="108"/>
                  </a:lnTo>
                  <a:lnTo>
                    <a:pt x="31" y="111"/>
                  </a:lnTo>
                  <a:lnTo>
                    <a:pt x="28" y="111"/>
                  </a:lnTo>
                  <a:lnTo>
                    <a:pt x="24" y="111"/>
                  </a:lnTo>
                  <a:lnTo>
                    <a:pt x="21" y="108"/>
                  </a:lnTo>
                  <a:lnTo>
                    <a:pt x="0" y="104"/>
                  </a:lnTo>
                  <a:lnTo>
                    <a:pt x="7" y="83"/>
                  </a:lnTo>
                  <a:lnTo>
                    <a:pt x="14" y="76"/>
                  </a:lnTo>
                  <a:lnTo>
                    <a:pt x="7" y="28"/>
                  </a:lnTo>
                  <a:lnTo>
                    <a:pt x="11" y="2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9" name="Freeform 59">
              <a:extLst>
                <a:ext uri="{FF2B5EF4-FFF2-40B4-BE49-F238E27FC236}">
                  <a16:creationId xmlns:a16="http://schemas.microsoft.com/office/drawing/2014/main" id="{8581B49F-BED4-4F4A-72FD-69E6F828D27E}"/>
                </a:ext>
                <a:ext uri="{C183D7F6-B498-43B3-948B-1728B52AA6E4}">
                  <adec:decorative xmlns:adec="http://schemas.microsoft.com/office/drawing/2017/decorative" val="1"/>
                </a:ext>
              </a:extLst>
            </p:cNvPr>
            <p:cNvSpPr>
              <a:spLocks/>
            </p:cNvSpPr>
            <p:nvPr/>
          </p:nvSpPr>
          <p:spPr bwMode="auto">
            <a:xfrm>
              <a:off x="10099490" y="4263887"/>
              <a:ext cx="282319" cy="282319"/>
            </a:xfrm>
            <a:custGeom>
              <a:avLst/>
              <a:gdLst>
                <a:gd name="T0" fmla="*/ 3 w 97"/>
                <a:gd name="T1" fmla="*/ 3 h 97"/>
                <a:gd name="T2" fmla="*/ 24 w 97"/>
                <a:gd name="T3" fmla="*/ 7 h 97"/>
                <a:gd name="T4" fmla="*/ 27 w 97"/>
                <a:gd name="T5" fmla="*/ 10 h 97"/>
                <a:gd name="T6" fmla="*/ 31 w 97"/>
                <a:gd name="T7" fmla="*/ 10 h 97"/>
                <a:gd name="T8" fmla="*/ 34 w 97"/>
                <a:gd name="T9" fmla="*/ 10 h 97"/>
                <a:gd name="T10" fmla="*/ 45 w 97"/>
                <a:gd name="T11" fmla="*/ 7 h 97"/>
                <a:gd name="T12" fmla="*/ 52 w 97"/>
                <a:gd name="T13" fmla="*/ 14 h 97"/>
                <a:gd name="T14" fmla="*/ 59 w 97"/>
                <a:gd name="T15" fmla="*/ 7 h 97"/>
                <a:gd name="T16" fmla="*/ 66 w 97"/>
                <a:gd name="T17" fmla="*/ 0 h 97"/>
                <a:gd name="T18" fmla="*/ 80 w 97"/>
                <a:gd name="T19" fmla="*/ 10 h 97"/>
                <a:gd name="T20" fmla="*/ 80 w 97"/>
                <a:gd name="T21" fmla="*/ 27 h 97"/>
                <a:gd name="T22" fmla="*/ 87 w 97"/>
                <a:gd name="T23" fmla="*/ 27 h 97"/>
                <a:gd name="T24" fmla="*/ 87 w 97"/>
                <a:gd name="T25" fmla="*/ 34 h 97"/>
                <a:gd name="T26" fmla="*/ 93 w 97"/>
                <a:gd name="T27" fmla="*/ 38 h 97"/>
                <a:gd name="T28" fmla="*/ 97 w 97"/>
                <a:gd name="T29" fmla="*/ 34 h 97"/>
                <a:gd name="T30" fmla="*/ 97 w 97"/>
                <a:gd name="T31" fmla="*/ 48 h 97"/>
                <a:gd name="T32" fmla="*/ 90 w 97"/>
                <a:gd name="T33" fmla="*/ 52 h 97"/>
                <a:gd name="T34" fmla="*/ 90 w 97"/>
                <a:gd name="T35" fmla="*/ 59 h 97"/>
                <a:gd name="T36" fmla="*/ 87 w 97"/>
                <a:gd name="T37" fmla="*/ 69 h 97"/>
                <a:gd name="T38" fmla="*/ 83 w 97"/>
                <a:gd name="T39" fmla="*/ 76 h 97"/>
                <a:gd name="T40" fmla="*/ 73 w 97"/>
                <a:gd name="T41" fmla="*/ 79 h 97"/>
                <a:gd name="T42" fmla="*/ 73 w 97"/>
                <a:gd name="T43" fmla="*/ 86 h 97"/>
                <a:gd name="T44" fmla="*/ 45 w 97"/>
                <a:gd name="T45" fmla="*/ 97 h 97"/>
                <a:gd name="T46" fmla="*/ 38 w 97"/>
                <a:gd name="T47" fmla="*/ 86 h 97"/>
                <a:gd name="T48" fmla="*/ 31 w 97"/>
                <a:gd name="T49" fmla="*/ 52 h 97"/>
                <a:gd name="T50" fmla="*/ 20 w 97"/>
                <a:gd name="T51" fmla="*/ 45 h 97"/>
                <a:gd name="T52" fmla="*/ 20 w 97"/>
                <a:gd name="T53" fmla="*/ 27 h 97"/>
                <a:gd name="T54" fmla="*/ 14 w 97"/>
                <a:gd name="T55" fmla="*/ 17 h 97"/>
                <a:gd name="T56" fmla="*/ 0 w 97"/>
                <a:gd name="T57" fmla="*/ 10 h 97"/>
                <a:gd name="T58" fmla="*/ 3 w 97"/>
                <a:gd name="T59"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97">
                  <a:moveTo>
                    <a:pt x="3" y="3"/>
                  </a:moveTo>
                  <a:lnTo>
                    <a:pt x="24" y="7"/>
                  </a:lnTo>
                  <a:lnTo>
                    <a:pt x="27" y="10"/>
                  </a:lnTo>
                  <a:lnTo>
                    <a:pt x="31" y="10"/>
                  </a:lnTo>
                  <a:lnTo>
                    <a:pt x="34" y="10"/>
                  </a:lnTo>
                  <a:lnTo>
                    <a:pt x="45" y="7"/>
                  </a:lnTo>
                  <a:lnTo>
                    <a:pt x="52" y="14"/>
                  </a:lnTo>
                  <a:lnTo>
                    <a:pt x="59" y="7"/>
                  </a:lnTo>
                  <a:lnTo>
                    <a:pt x="66" y="0"/>
                  </a:lnTo>
                  <a:lnTo>
                    <a:pt x="80" y="10"/>
                  </a:lnTo>
                  <a:lnTo>
                    <a:pt x="80" y="27"/>
                  </a:lnTo>
                  <a:lnTo>
                    <a:pt x="87" y="27"/>
                  </a:lnTo>
                  <a:lnTo>
                    <a:pt x="87" y="34"/>
                  </a:lnTo>
                  <a:lnTo>
                    <a:pt x="93" y="38"/>
                  </a:lnTo>
                  <a:lnTo>
                    <a:pt x="97" y="34"/>
                  </a:lnTo>
                  <a:lnTo>
                    <a:pt x="97" y="48"/>
                  </a:lnTo>
                  <a:lnTo>
                    <a:pt x="90" y="52"/>
                  </a:lnTo>
                  <a:lnTo>
                    <a:pt x="90" y="59"/>
                  </a:lnTo>
                  <a:lnTo>
                    <a:pt x="87" y="69"/>
                  </a:lnTo>
                  <a:lnTo>
                    <a:pt x="83" y="76"/>
                  </a:lnTo>
                  <a:lnTo>
                    <a:pt x="73" y="79"/>
                  </a:lnTo>
                  <a:lnTo>
                    <a:pt x="73" y="86"/>
                  </a:lnTo>
                  <a:lnTo>
                    <a:pt x="45" y="97"/>
                  </a:lnTo>
                  <a:lnTo>
                    <a:pt x="38" y="86"/>
                  </a:lnTo>
                  <a:lnTo>
                    <a:pt x="31" y="52"/>
                  </a:lnTo>
                  <a:lnTo>
                    <a:pt x="20" y="45"/>
                  </a:lnTo>
                  <a:lnTo>
                    <a:pt x="20" y="27"/>
                  </a:lnTo>
                  <a:lnTo>
                    <a:pt x="14" y="17"/>
                  </a:lnTo>
                  <a:lnTo>
                    <a:pt x="0" y="10"/>
                  </a:lnTo>
                  <a:lnTo>
                    <a:pt x="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0" name="Freeform 60">
              <a:extLst>
                <a:ext uri="{FF2B5EF4-FFF2-40B4-BE49-F238E27FC236}">
                  <a16:creationId xmlns:a16="http://schemas.microsoft.com/office/drawing/2014/main" id="{7186128E-7B16-9553-4E74-6D224189DF5C}"/>
                </a:ext>
                <a:ext uri="{C183D7F6-B498-43B3-948B-1728B52AA6E4}">
                  <adec:decorative xmlns:adec="http://schemas.microsoft.com/office/drawing/2017/decorative" val="1"/>
                </a:ext>
              </a:extLst>
            </p:cNvPr>
            <p:cNvSpPr>
              <a:spLocks/>
            </p:cNvSpPr>
            <p:nvPr/>
          </p:nvSpPr>
          <p:spPr bwMode="auto">
            <a:xfrm>
              <a:off x="10463300" y="4415233"/>
              <a:ext cx="151346" cy="192093"/>
            </a:xfrm>
            <a:custGeom>
              <a:avLst/>
              <a:gdLst>
                <a:gd name="T0" fmla="*/ 24 w 52"/>
                <a:gd name="T1" fmla="*/ 0 h 66"/>
                <a:gd name="T2" fmla="*/ 34 w 52"/>
                <a:gd name="T3" fmla="*/ 10 h 66"/>
                <a:gd name="T4" fmla="*/ 41 w 52"/>
                <a:gd name="T5" fmla="*/ 17 h 66"/>
                <a:gd name="T6" fmla="*/ 41 w 52"/>
                <a:gd name="T7" fmla="*/ 31 h 66"/>
                <a:gd name="T8" fmla="*/ 38 w 52"/>
                <a:gd name="T9" fmla="*/ 41 h 66"/>
                <a:gd name="T10" fmla="*/ 52 w 52"/>
                <a:gd name="T11" fmla="*/ 48 h 66"/>
                <a:gd name="T12" fmla="*/ 45 w 52"/>
                <a:gd name="T13" fmla="*/ 52 h 66"/>
                <a:gd name="T14" fmla="*/ 41 w 52"/>
                <a:gd name="T15" fmla="*/ 66 h 66"/>
                <a:gd name="T16" fmla="*/ 31 w 52"/>
                <a:gd name="T17" fmla="*/ 59 h 66"/>
                <a:gd name="T18" fmla="*/ 17 w 52"/>
                <a:gd name="T19" fmla="*/ 62 h 66"/>
                <a:gd name="T20" fmla="*/ 7 w 52"/>
                <a:gd name="T21" fmla="*/ 55 h 66"/>
                <a:gd name="T22" fmla="*/ 0 w 52"/>
                <a:gd name="T23" fmla="*/ 45 h 66"/>
                <a:gd name="T24" fmla="*/ 3 w 52"/>
                <a:gd name="T25" fmla="*/ 41 h 66"/>
                <a:gd name="T26" fmla="*/ 10 w 52"/>
                <a:gd name="T27" fmla="*/ 31 h 66"/>
                <a:gd name="T28" fmla="*/ 7 w 52"/>
                <a:gd name="T29" fmla="*/ 27 h 66"/>
                <a:gd name="T30" fmla="*/ 7 w 52"/>
                <a:gd name="T31" fmla="*/ 20 h 66"/>
                <a:gd name="T32" fmla="*/ 14 w 52"/>
                <a:gd name="T33" fmla="*/ 14 h 66"/>
                <a:gd name="T34" fmla="*/ 21 w 52"/>
                <a:gd name="T35" fmla="*/ 14 h 66"/>
                <a:gd name="T36" fmla="*/ 24 w 52"/>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6">
                  <a:moveTo>
                    <a:pt x="24" y="0"/>
                  </a:moveTo>
                  <a:lnTo>
                    <a:pt x="34" y="10"/>
                  </a:lnTo>
                  <a:lnTo>
                    <a:pt x="41" y="17"/>
                  </a:lnTo>
                  <a:lnTo>
                    <a:pt x="41" y="31"/>
                  </a:lnTo>
                  <a:lnTo>
                    <a:pt x="38" y="41"/>
                  </a:lnTo>
                  <a:lnTo>
                    <a:pt x="52" y="48"/>
                  </a:lnTo>
                  <a:lnTo>
                    <a:pt x="45" y="52"/>
                  </a:lnTo>
                  <a:lnTo>
                    <a:pt x="41" y="66"/>
                  </a:lnTo>
                  <a:lnTo>
                    <a:pt x="31" y="59"/>
                  </a:lnTo>
                  <a:lnTo>
                    <a:pt x="17" y="62"/>
                  </a:lnTo>
                  <a:lnTo>
                    <a:pt x="7" y="55"/>
                  </a:lnTo>
                  <a:lnTo>
                    <a:pt x="0" y="45"/>
                  </a:lnTo>
                  <a:lnTo>
                    <a:pt x="3" y="41"/>
                  </a:lnTo>
                  <a:lnTo>
                    <a:pt x="10" y="31"/>
                  </a:lnTo>
                  <a:lnTo>
                    <a:pt x="7" y="27"/>
                  </a:lnTo>
                  <a:lnTo>
                    <a:pt x="7" y="20"/>
                  </a:lnTo>
                  <a:lnTo>
                    <a:pt x="14" y="14"/>
                  </a:lnTo>
                  <a:lnTo>
                    <a:pt x="21" y="1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1" name="Freeform 61">
              <a:extLst>
                <a:ext uri="{FF2B5EF4-FFF2-40B4-BE49-F238E27FC236}">
                  <a16:creationId xmlns:a16="http://schemas.microsoft.com/office/drawing/2014/main" id="{488EAEC8-6D7E-BBEC-E1C8-1D3595251360}"/>
                </a:ext>
                <a:ext uri="{C183D7F6-B498-43B3-948B-1728B52AA6E4}">
                  <adec:decorative xmlns:adec="http://schemas.microsoft.com/office/drawing/2017/decorative" val="1"/>
                </a:ext>
              </a:extLst>
            </p:cNvPr>
            <p:cNvSpPr>
              <a:spLocks/>
            </p:cNvSpPr>
            <p:nvPr/>
          </p:nvSpPr>
          <p:spPr bwMode="auto">
            <a:xfrm>
              <a:off x="10643752" y="4092169"/>
              <a:ext cx="192093" cy="331797"/>
            </a:xfrm>
            <a:custGeom>
              <a:avLst/>
              <a:gdLst>
                <a:gd name="T0" fmla="*/ 25 w 66"/>
                <a:gd name="T1" fmla="*/ 0 h 114"/>
                <a:gd name="T2" fmla="*/ 39 w 66"/>
                <a:gd name="T3" fmla="*/ 14 h 114"/>
                <a:gd name="T4" fmla="*/ 49 w 66"/>
                <a:gd name="T5" fmla="*/ 14 h 114"/>
                <a:gd name="T6" fmla="*/ 52 w 66"/>
                <a:gd name="T7" fmla="*/ 38 h 114"/>
                <a:gd name="T8" fmla="*/ 56 w 66"/>
                <a:gd name="T9" fmla="*/ 41 h 114"/>
                <a:gd name="T10" fmla="*/ 52 w 66"/>
                <a:gd name="T11" fmla="*/ 52 h 114"/>
                <a:gd name="T12" fmla="*/ 56 w 66"/>
                <a:gd name="T13" fmla="*/ 73 h 114"/>
                <a:gd name="T14" fmla="*/ 66 w 66"/>
                <a:gd name="T15" fmla="*/ 83 h 114"/>
                <a:gd name="T16" fmla="*/ 66 w 66"/>
                <a:gd name="T17" fmla="*/ 93 h 114"/>
                <a:gd name="T18" fmla="*/ 56 w 66"/>
                <a:gd name="T19" fmla="*/ 114 h 114"/>
                <a:gd name="T20" fmla="*/ 39 w 66"/>
                <a:gd name="T21" fmla="*/ 104 h 114"/>
                <a:gd name="T22" fmla="*/ 35 w 66"/>
                <a:gd name="T23" fmla="*/ 83 h 114"/>
                <a:gd name="T24" fmla="*/ 32 w 66"/>
                <a:gd name="T25" fmla="*/ 83 h 114"/>
                <a:gd name="T26" fmla="*/ 28 w 66"/>
                <a:gd name="T27" fmla="*/ 93 h 114"/>
                <a:gd name="T28" fmla="*/ 21 w 66"/>
                <a:gd name="T29" fmla="*/ 93 h 114"/>
                <a:gd name="T30" fmla="*/ 21 w 66"/>
                <a:gd name="T31" fmla="*/ 86 h 114"/>
                <a:gd name="T32" fmla="*/ 4 w 66"/>
                <a:gd name="T33" fmla="*/ 76 h 114"/>
                <a:gd name="T34" fmla="*/ 4 w 66"/>
                <a:gd name="T35" fmla="*/ 69 h 114"/>
                <a:gd name="T36" fmla="*/ 4 w 66"/>
                <a:gd name="T37" fmla="*/ 66 h 114"/>
                <a:gd name="T38" fmla="*/ 7 w 66"/>
                <a:gd name="T39" fmla="*/ 59 h 114"/>
                <a:gd name="T40" fmla="*/ 0 w 66"/>
                <a:gd name="T41" fmla="*/ 45 h 114"/>
                <a:gd name="T42" fmla="*/ 0 w 66"/>
                <a:gd name="T43" fmla="*/ 34 h 114"/>
                <a:gd name="T44" fmla="*/ 0 w 66"/>
                <a:gd name="T45" fmla="*/ 24 h 114"/>
                <a:gd name="T46" fmla="*/ 11 w 66"/>
                <a:gd name="T47" fmla="*/ 10 h 114"/>
                <a:gd name="T48" fmla="*/ 18 w 66"/>
                <a:gd name="T49" fmla="*/ 20 h 114"/>
                <a:gd name="T50" fmla="*/ 25 w 66"/>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14">
                  <a:moveTo>
                    <a:pt x="25" y="0"/>
                  </a:moveTo>
                  <a:lnTo>
                    <a:pt x="39" y="14"/>
                  </a:lnTo>
                  <a:lnTo>
                    <a:pt x="49" y="14"/>
                  </a:lnTo>
                  <a:lnTo>
                    <a:pt x="52" y="38"/>
                  </a:lnTo>
                  <a:lnTo>
                    <a:pt x="56" y="41"/>
                  </a:lnTo>
                  <a:lnTo>
                    <a:pt x="52" y="52"/>
                  </a:lnTo>
                  <a:lnTo>
                    <a:pt x="56" y="73"/>
                  </a:lnTo>
                  <a:lnTo>
                    <a:pt x="66" y="83"/>
                  </a:lnTo>
                  <a:lnTo>
                    <a:pt x="66" y="93"/>
                  </a:lnTo>
                  <a:lnTo>
                    <a:pt x="56" y="114"/>
                  </a:lnTo>
                  <a:lnTo>
                    <a:pt x="39" y="104"/>
                  </a:lnTo>
                  <a:lnTo>
                    <a:pt x="35" y="83"/>
                  </a:lnTo>
                  <a:lnTo>
                    <a:pt x="32" y="83"/>
                  </a:lnTo>
                  <a:lnTo>
                    <a:pt x="28" y="93"/>
                  </a:lnTo>
                  <a:lnTo>
                    <a:pt x="21" y="93"/>
                  </a:lnTo>
                  <a:lnTo>
                    <a:pt x="21" y="86"/>
                  </a:lnTo>
                  <a:lnTo>
                    <a:pt x="4" y="76"/>
                  </a:lnTo>
                  <a:lnTo>
                    <a:pt x="4" y="69"/>
                  </a:lnTo>
                  <a:lnTo>
                    <a:pt x="4" y="66"/>
                  </a:lnTo>
                  <a:lnTo>
                    <a:pt x="7" y="59"/>
                  </a:lnTo>
                  <a:lnTo>
                    <a:pt x="0" y="45"/>
                  </a:lnTo>
                  <a:lnTo>
                    <a:pt x="0" y="34"/>
                  </a:lnTo>
                  <a:lnTo>
                    <a:pt x="0" y="24"/>
                  </a:lnTo>
                  <a:lnTo>
                    <a:pt x="11" y="10"/>
                  </a:lnTo>
                  <a:lnTo>
                    <a:pt x="18" y="20"/>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2" name="Freeform 62">
              <a:extLst>
                <a:ext uri="{FF2B5EF4-FFF2-40B4-BE49-F238E27FC236}">
                  <a16:creationId xmlns:a16="http://schemas.microsoft.com/office/drawing/2014/main" id="{084E9BAD-53A6-28A3-6A53-6E2A98EEF290}"/>
                </a:ext>
                <a:ext uri="{C183D7F6-B498-43B3-948B-1728B52AA6E4}">
                  <adec:decorative xmlns:adec="http://schemas.microsoft.com/office/drawing/2017/decorative" val="1"/>
                </a:ext>
              </a:extLst>
            </p:cNvPr>
            <p:cNvSpPr>
              <a:spLocks/>
            </p:cNvSpPr>
            <p:nvPr/>
          </p:nvSpPr>
          <p:spPr bwMode="auto">
            <a:xfrm>
              <a:off x="10087848" y="4292992"/>
              <a:ext cx="142615" cy="293961"/>
            </a:xfrm>
            <a:custGeom>
              <a:avLst/>
              <a:gdLst>
                <a:gd name="T0" fmla="*/ 4 w 49"/>
                <a:gd name="T1" fmla="*/ 0 h 101"/>
                <a:gd name="T2" fmla="*/ 18 w 49"/>
                <a:gd name="T3" fmla="*/ 7 h 101"/>
                <a:gd name="T4" fmla="*/ 24 w 49"/>
                <a:gd name="T5" fmla="*/ 17 h 101"/>
                <a:gd name="T6" fmla="*/ 24 w 49"/>
                <a:gd name="T7" fmla="*/ 35 h 101"/>
                <a:gd name="T8" fmla="*/ 35 w 49"/>
                <a:gd name="T9" fmla="*/ 42 h 101"/>
                <a:gd name="T10" fmla="*/ 42 w 49"/>
                <a:gd name="T11" fmla="*/ 76 h 101"/>
                <a:gd name="T12" fmla="*/ 49 w 49"/>
                <a:gd name="T13" fmla="*/ 87 h 101"/>
                <a:gd name="T14" fmla="*/ 42 w 49"/>
                <a:gd name="T15" fmla="*/ 101 h 101"/>
                <a:gd name="T16" fmla="*/ 21 w 49"/>
                <a:gd name="T17" fmla="*/ 83 h 101"/>
                <a:gd name="T18" fmla="*/ 7 w 49"/>
                <a:gd name="T19" fmla="*/ 66 h 101"/>
                <a:gd name="T20" fmla="*/ 7 w 49"/>
                <a:gd name="T21" fmla="*/ 62 h 101"/>
                <a:gd name="T22" fmla="*/ 7 w 49"/>
                <a:gd name="T23" fmla="*/ 42 h 101"/>
                <a:gd name="T24" fmla="*/ 7 w 49"/>
                <a:gd name="T25" fmla="*/ 38 h 101"/>
                <a:gd name="T26" fmla="*/ 4 w 49"/>
                <a:gd name="T27" fmla="*/ 28 h 101"/>
                <a:gd name="T28" fmla="*/ 0 w 49"/>
                <a:gd name="T29" fmla="*/ 17 h 101"/>
                <a:gd name="T30" fmla="*/ 4 w 49"/>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01">
                  <a:moveTo>
                    <a:pt x="4" y="0"/>
                  </a:moveTo>
                  <a:lnTo>
                    <a:pt x="18" y="7"/>
                  </a:lnTo>
                  <a:lnTo>
                    <a:pt x="24" y="17"/>
                  </a:lnTo>
                  <a:lnTo>
                    <a:pt x="24" y="35"/>
                  </a:lnTo>
                  <a:lnTo>
                    <a:pt x="35" y="42"/>
                  </a:lnTo>
                  <a:lnTo>
                    <a:pt x="42" y="76"/>
                  </a:lnTo>
                  <a:lnTo>
                    <a:pt x="49" y="87"/>
                  </a:lnTo>
                  <a:lnTo>
                    <a:pt x="42" y="101"/>
                  </a:lnTo>
                  <a:lnTo>
                    <a:pt x="21" y="83"/>
                  </a:lnTo>
                  <a:lnTo>
                    <a:pt x="7" y="66"/>
                  </a:lnTo>
                  <a:lnTo>
                    <a:pt x="7" y="62"/>
                  </a:lnTo>
                  <a:lnTo>
                    <a:pt x="7" y="42"/>
                  </a:lnTo>
                  <a:lnTo>
                    <a:pt x="7" y="38"/>
                  </a:lnTo>
                  <a:lnTo>
                    <a:pt x="4" y="28"/>
                  </a:lnTo>
                  <a:lnTo>
                    <a:pt x="0" y="17"/>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3" name="Freeform 63">
              <a:extLst>
                <a:ext uri="{FF2B5EF4-FFF2-40B4-BE49-F238E27FC236}">
                  <a16:creationId xmlns:a16="http://schemas.microsoft.com/office/drawing/2014/main" id="{842B90DA-D8E6-0902-B83F-CC197638AC39}"/>
                </a:ext>
                <a:ext uri="{C183D7F6-B498-43B3-948B-1728B52AA6E4}">
                  <adec:decorative xmlns:adec="http://schemas.microsoft.com/office/drawing/2017/decorative" val="1"/>
                </a:ext>
              </a:extLst>
            </p:cNvPr>
            <p:cNvSpPr>
              <a:spLocks/>
            </p:cNvSpPr>
            <p:nvPr/>
          </p:nvSpPr>
          <p:spPr bwMode="auto">
            <a:xfrm>
              <a:off x="10745621" y="4485085"/>
              <a:ext cx="192093" cy="212467"/>
            </a:xfrm>
            <a:custGeom>
              <a:avLst/>
              <a:gdLst>
                <a:gd name="T0" fmla="*/ 38 w 66"/>
                <a:gd name="T1" fmla="*/ 0 h 73"/>
                <a:gd name="T2" fmla="*/ 45 w 66"/>
                <a:gd name="T3" fmla="*/ 17 h 73"/>
                <a:gd name="T4" fmla="*/ 66 w 66"/>
                <a:gd name="T5" fmla="*/ 28 h 73"/>
                <a:gd name="T6" fmla="*/ 52 w 66"/>
                <a:gd name="T7" fmla="*/ 42 h 73"/>
                <a:gd name="T8" fmla="*/ 63 w 66"/>
                <a:gd name="T9" fmla="*/ 52 h 73"/>
                <a:gd name="T10" fmla="*/ 66 w 66"/>
                <a:gd name="T11" fmla="*/ 59 h 73"/>
                <a:gd name="T12" fmla="*/ 52 w 66"/>
                <a:gd name="T13" fmla="*/ 73 h 73"/>
                <a:gd name="T14" fmla="*/ 38 w 66"/>
                <a:gd name="T15" fmla="*/ 66 h 73"/>
                <a:gd name="T16" fmla="*/ 35 w 66"/>
                <a:gd name="T17" fmla="*/ 66 h 73"/>
                <a:gd name="T18" fmla="*/ 28 w 66"/>
                <a:gd name="T19" fmla="*/ 52 h 73"/>
                <a:gd name="T20" fmla="*/ 4 w 66"/>
                <a:gd name="T21" fmla="*/ 31 h 73"/>
                <a:gd name="T22" fmla="*/ 7 w 66"/>
                <a:gd name="T23" fmla="*/ 24 h 73"/>
                <a:gd name="T24" fmla="*/ 0 w 66"/>
                <a:gd name="T25" fmla="*/ 14 h 73"/>
                <a:gd name="T26" fmla="*/ 7 w 66"/>
                <a:gd name="T27" fmla="*/ 3 h 73"/>
                <a:gd name="T28" fmla="*/ 17 w 66"/>
                <a:gd name="T29" fmla="*/ 0 h 73"/>
                <a:gd name="T30" fmla="*/ 38 w 66"/>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3">
                  <a:moveTo>
                    <a:pt x="38" y="0"/>
                  </a:moveTo>
                  <a:lnTo>
                    <a:pt x="45" y="17"/>
                  </a:lnTo>
                  <a:lnTo>
                    <a:pt x="66" y="28"/>
                  </a:lnTo>
                  <a:lnTo>
                    <a:pt x="52" y="42"/>
                  </a:lnTo>
                  <a:lnTo>
                    <a:pt x="63" y="52"/>
                  </a:lnTo>
                  <a:lnTo>
                    <a:pt x="66" y="59"/>
                  </a:lnTo>
                  <a:lnTo>
                    <a:pt x="52" y="73"/>
                  </a:lnTo>
                  <a:lnTo>
                    <a:pt x="38" y="66"/>
                  </a:lnTo>
                  <a:lnTo>
                    <a:pt x="35" y="66"/>
                  </a:lnTo>
                  <a:lnTo>
                    <a:pt x="28" y="52"/>
                  </a:lnTo>
                  <a:lnTo>
                    <a:pt x="4" y="31"/>
                  </a:lnTo>
                  <a:lnTo>
                    <a:pt x="7" y="24"/>
                  </a:lnTo>
                  <a:lnTo>
                    <a:pt x="0" y="14"/>
                  </a:lnTo>
                  <a:lnTo>
                    <a:pt x="7" y="3"/>
                  </a:lnTo>
                  <a:lnTo>
                    <a:pt x="17" y="0"/>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4" name="Freeform 64">
              <a:extLst>
                <a:ext uri="{FF2B5EF4-FFF2-40B4-BE49-F238E27FC236}">
                  <a16:creationId xmlns:a16="http://schemas.microsoft.com/office/drawing/2014/main" id="{227E1366-1921-EBA9-BACC-6292AB22BBC0}"/>
                </a:ext>
                <a:ext uri="{C183D7F6-B498-43B3-948B-1728B52AA6E4}">
                  <adec:decorative xmlns:adec="http://schemas.microsoft.com/office/drawing/2017/decorative" val="1"/>
                </a:ext>
              </a:extLst>
            </p:cNvPr>
            <p:cNvSpPr>
              <a:spLocks/>
            </p:cNvSpPr>
            <p:nvPr/>
          </p:nvSpPr>
          <p:spPr bwMode="auto">
            <a:xfrm>
              <a:off x="10381808" y="3961194"/>
              <a:ext cx="293961" cy="291050"/>
            </a:xfrm>
            <a:custGeom>
              <a:avLst/>
              <a:gdLst>
                <a:gd name="T0" fmla="*/ 80 w 101"/>
                <a:gd name="T1" fmla="*/ 27 h 100"/>
                <a:gd name="T2" fmla="*/ 101 w 101"/>
                <a:gd name="T3" fmla="*/ 55 h 100"/>
                <a:gd name="T4" fmla="*/ 90 w 101"/>
                <a:gd name="T5" fmla="*/ 69 h 100"/>
                <a:gd name="T6" fmla="*/ 90 w 101"/>
                <a:gd name="T7" fmla="*/ 79 h 100"/>
                <a:gd name="T8" fmla="*/ 90 w 101"/>
                <a:gd name="T9" fmla="*/ 90 h 100"/>
                <a:gd name="T10" fmla="*/ 80 w 101"/>
                <a:gd name="T11" fmla="*/ 100 h 100"/>
                <a:gd name="T12" fmla="*/ 73 w 101"/>
                <a:gd name="T13" fmla="*/ 97 h 100"/>
                <a:gd name="T14" fmla="*/ 56 w 101"/>
                <a:gd name="T15" fmla="*/ 97 h 100"/>
                <a:gd name="T16" fmla="*/ 49 w 101"/>
                <a:gd name="T17" fmla="*/ 100 h 100"/>
                <a:gd name="T18" fmla="*/ 38 w 101"/>
                <a:gd name="T19" fmla="*/ 83 h 100"/>
                <a:gd name="T20" fmla="*/ 31 w 101"/>
                <a:gd name="T21" fmla="*/ 76 h 100"/>
                <a:gd name="T22" fmla="*/ 21 w 101"/>
                <a:gd name="T23" fmla="*/ 72 h 100"/>
                <a:gd name="T24" fmla="*/ 14 w 101"/>
                <a:gd name="T25" fmla="*/ 62 h 100"/>
                <a:gd name="T26" fmla="*/ 7 w 101"/>
                <a:gd name="T27" fmla="*/ 55 h 100"/>
                <a:gd name="T28" fmla="*/ 10 w 101"/>
                <a:gd name="T29" fmla="*/ 48 h 100"/>
                <a:gd name="T30" fmla="*/ 21 w 101"/>
                <a:gd name="T31" fmla="*/ 41 h 100"/>
                <a:gd name="T32" fmla="*/ 17 w 101"/>
                <a:gd name="T33" fmla="*/ 27 h 100"/>
                <a:gd name="T34" fmla="*/ 14 w 101"/>
                <a:gd name="T35" fmla="*/ 20 h 100"/>
                <a:gd name="T36" fmla="*/ 14 w 101"/>
                <a:gd name="T37" fmla="*/ 13 h 100"/>
                <a:gd name="T38" fmla="*/ 14 w 101"/>
                <a:gd name="T39" fmla="*/ 10 h 100"/>
                <a:gd name="T40" fmla="*/ 7 w 101"/>
                <a:gd name="T41" fmla="*/ 6 h 100"/>
                <a:gd name="T42" fmla="*/ 0 w 101"/>
                <a:gd name="T43" fmla="*/ 0 h 100"/>
                <a:gd name="T44" fmla="*/ 10 w 101"/>
                <a:gd name="T45" fmla="*/ 0 h 100"/>
                <a:gd name="T46" fmla="*/ 35 w 101"/>
                <a:gd name="T47" fmla="*/ 3 h 100"/>
                <a:gd name="T48" fmla="*/ 80 w 101"/>
                <a:gd name="T49"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0">
                  <a:moveTo>
                    <a:pt x="80" y="27"/>
                  </a:moveTo>
                  <a:lnTo>
                    <a:pt x="101" y="55"/>
                  </a:lnTo>
                  <a:lnTo>
                    <a:pt x="90" y="69"/>
                  </a:lnTo>
                  <a:lnTo>
                    <a:pt x="90" y="79"/>
                  </a:lnTo>
                  <a:lnTo>
                    <a:pt x="90" y="90"/>
                  </a:lnTo>
                  <a:lnTo>
                    <a:pt x="80" y="100"/>
                  </a:lnTo>
                  <a:lnTo>
                    <a:pt x="73" y="97"/>
                  </a:lnTo>
                  <a:lnTo>
                    <a:pt x="56" y="97"/>
                  </a:lnTo>
                  <a:lnTo>
                    <a:pt x="49" y="100"/>
                  </a:lnTo>
                  <a:lnTo>
                    <a:pt x="38" y="83"/>
                  </a:lnTo>
                  <a:lnTo>
                    <a:pt x="31" y="76"/>
                  </a:lnTo>
                  <a:lnTo>
                    <a:pt x="21" y="72"/>
                  </a:lnTo>
                  <a:lnTo>
                    <a:pt x="14" y="62"/>
                  </a:lnTo>
                  <a:lnTo>
                    <a:pt x="7" y="55"/>
                  </a:lnTo>
                  <a:lnTo>
                    <a:pt x="10" y="48"/>
                  </a:lnTo>
                  <a:lnTo>
                    <a:pt x="21" y="41"/>
                  </a:lnTo>
                  <a:lnTo>
                    <a:pt x="17" y="27"/>
                  </a:lnTo>
                  <a:lnTo>
                    <a:pt x="14" y="20"/>
                  </a:lnTo>
                  <a:lnTo>
                    <a:pt x="14" y="13"/>
                  </a:lnTo>
                  <a:lnTo>
                    <a:pt x="14" y="10"/>
                  </a:lnTo>
                  <a:lnTo>
                    <a:pt x="7" y="6"/>
                  </a:lnTo>
                  <a:lnTo>
                    <a:pt x="0" y="0"/>
                  </a:lnTo>
                  <a:lnTo>
                    <a:pt x="10" y="0"/>
                  </a:lnTo>
                  <a:lnTo>
                    <a:pt x="35" y="3"/>
                  </a:lnTo>
                  <a:lnTo>
                    <a:pt x="80" y="2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5" name="Freeform 65">
              <a:extLst>
                <a:ext uri="{FF2B5EF4-FFF2-40B4-BE49-F238E27FC236}">
                  <a16:creationId xmlns:a16="http://schemas.microsoft.com/office/drawing/2014/main" id="{07CDC7F9-8FEE-AB76-8A1C-17C3E78D7168}"/>
                </a:ext>
                <a:ext uri="{C183D7F6-B498-43B3-948B-1728B52AA6E4}">
                  <adec:decorative xmlns:adec="http://schemas.microsoft.com/office/drawing/2017/decorative" val="1"/>
                </a:ext>
              </a:extLst>
            </p:cNvPr>
            <p:cNvSpPr>
              <a:spLocks/>
            </p:cNvSpPr>
            <p:nvPr/>
          </p:nvSpPr>
          <p:spPr bwMode="auto">
            <a:xfrm>
              <a:off x="10067473" y="4534563"/>
              <a:ext cx="183362" cy="183362"/>
            </a:xfrm>
            <a:custGeom>
              <a:avLst/>
              <a:gdLst>
                <a:gd name="T0" fmla="*/ 49 w 63"/>
                <a:gd name="T1" fmla="*/ 18 h 63"/>
                <a:gd name="T2" fmla="*/ 56 w 63"/>
                <a:gd name="T3" fmla="*/ 21 h 63"/>
                <a:gd name="T4" fmla="*/ 63 w 63"/>
                <a:gd name="T5" fmla="*/ 32 h 63"/>
                <a:gd name="T6" fmla="*/ 59 w 63"/>
                <a:gd name="T7" fmla="*/ 45 h 63"/>
                <a:gd name="T8" fmla="*/ 38 w 63"/>
                <a:gd name="T9" fmla="*/ 59 h 63"/>
                <a:gd name="T10" fmla="*/ 31 w 63"/>
                <a:gd name="T11" fmla="*/ 63 h 63"/>
                <a:gd name="T12" fmla="*/ 14 w 63"/>
                <a:gd name="T13" fmla="*/ 45 h 63"/>
                <a:gd name="T14" fmla="*/ 4 w 63"/>
                <a:gd name="T15" fmla="*/ 32 h 63"/>
                <a:gd name="T16" fmla="*/ 0 w 63"/>
                <a:gd name="T17" fmla="*/ 25 h 63"/>
                <a:gd name="T18" fmla="*/ 25 w 63"/>
                <a:gd name="T19" fmla="*/ 25 h 63"/>
                <a:gd name="T20" fmla="*/ 25 w 63"/>
                <a:gd name="T21" fmla="*/ 14 h 63"/>
                <a:gd name="T22" fmla="*/ 21 w 63"/>
                <a:gd name="T23" fmla="*/ 7 h 63"/>
                <a:gd name="T24" fmla="*/ 28 w 63"/>
                <a:gd name="T25" fmla="*/ 0 h 63"/>
                <a:gd name="T26" fmla="*/ 49 w 63"/>
                <a:gd name="T27"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49" y="18"/>
                  </a:moveTo>
                  <a:lnTo>
                    <a:pt x="56" y="21"/>
                  </a:lnTo>
                  <a:lnTo>
                    <a:pt x="63" y="32"/>
                  </a:lnTo>
                  <a:lnTo>
                    <a:pt x="59" y="45"/>
                  </a:lnTo>
                  <a:lnTo>
                    <a:pt x="38" y="59"/>
                  </a:lnTo>
                  <a:lnTo>
                    <a:pt x="31" y="63"/>
                  </a:lnTo>
                  <a:lnTo>
                    <a:pt x="14" y="45"/>
                  </a:lnTo>
                  <a:lnTo>
                    <a:pt x="4" y="32"/>
                  </a:lnTo>
                  <a:lnTo>
                    <a:pt x="0" y="25"/>
                  </a:lnTo>
                  <a:lnTo>
                    <a:pt x="25" y="25"/>
                  </a:lnTo>
                  <a:lnTo>
                    <a:pt x="25" y="14"/>
                  </a:lnTo>
                  <a:lnTo>
                    <a:pt x="21" y="7"/>
                  </a:lnTo>
                  <a:lnTo>
                    <a:pt x="28" y="0"/>
                  </a:lnTo>
                  <a:lnTo>
                    <a:pt x="49"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6" name="Freeform 66">
              <a:extLst>
                <a:ext uri="{FF2B5EF4-FFF2-40B4-BE49-F238E27FC236}">
                  <a16:creationId xmlns:a16="http://schemas.microsoft.com/office/drawing/2014/main" id="{6C8FA1DC-CDB7-275D-05EC-407F0677B4CD}"/>
                </a:ext>
                <a:ext uri="{C183D7F6-B498-43B3-948B-1728B52AA6E4}">
                  <adec:decorative xmlns:adec="http://schemas.microsoft.com/office/drawing/2017/decorative" val="1"/>
                </a:ext>
              </a:extLst>
            </p:cNvPr>
            <p:cNvSpPr>
              <a:spLocks/>
            </p:cNvSpPr>
            <p:nvPr/>
          </p:nvSpPr>
          <p:spPr bwMode="auto">
            <a:xfrm>
              <a:off x="10311955" y="4292992"/>
              <a:ext cx="544264" cy="523889"/>
            </a:xfrm>
            <a:custGeom>
              <a:avLst/>
              <a:gdLst>
                <a:gd name="T0" fmla="*/ 177 w 187"/>
                <a:gd name="T1" fmla="*/ 52 h 180"/>
                <a:gd name="T2" fmla="*/ 153 w 187"/>
                <a:gd name="T3" fmla="*/ 35 h 180"/>
                <a:gd name="T4" fmla="*/ 146 w 187"/>
                <a:gd name="T5" fmla="*/ 14 h 180"/>
                <a:gd name="T6" fmla="*/ 135 w 187"/>
                <a:gd name="T7" fmla="*/ 24 h 180"/>
                <a:gd name="T8" fmla="*/ 118 w 187"/>
                <a:gd name="T9" fmla="*/ 7 h 180"/>
                <a:gd name="T10" fmla="*/ 104 w 187"/>
                <a:gd name="T11" fmla="*/ 21 h 180"/>
                <a:gd name="T12" fmla="*/ 76 w 187"/>
                <a:gd name="T13" fmla="*/ 42 h 180"/>
                <a:gd name="T14" fmla="*/ 93 w 187"/>
                <a:gd name="T15" fmla="*/ 59 h 180"/>
                <a:gd name="T16" fmla="*/ 90 w 187"/>
                <a:gd name="T17" fmla="*/ 83 h 180"/>
                <a:gd name="T18" fmla="*/ 97 w 187"/>
                <a:gd name="T19" fmla="*/ 94 h 180"/>
                <a:gd name="T20" fmla="*/ 83 w 187"/>
                <a:gd name="T21" fmla="*/ 101 h 180"/>
                <a:gd name="T22" fmla="*/ 59 w 187"/>
                <a:gd name="T23" fmla="*/ 97 h 180"/>
                <a:gd name="T24" fmla="*/ 55 w 187"/>
                <a:gd name="T25" fmla="*/ 83 h 180"/>
                <a:gd name="T26" fmla="*/ 59 w 187"/>
                <a:gd name="T27" fmla="*/ 69 h 180"/>
                <a:gd name="T28" fmla="*/ 45 w 187"/>
                <a:gd name="T29" fmla="*/ 56 h 180"/>
                <a:gd name="T30" fmla="*/ 27 w 187"/>
                <a:gd name="T31" fmla="*/ 21 h 180"/>
                <a:gd name="T32" fmla="*/ 24 w 187"/>
                <a:gd name="T33" fmla="*/ 38 h 180"/>
                <a:gd name="T34" fmla="*/ 17 w 187"/>
                <a:gd name="T35" fmla="*/ 49 h 180"/>
                <a:gd name="T36" fmla="*/ 10 w 187"/>
                <a:gd name="T37" fmla="*/ 66 h 180"/>
                <a:gd name="T38" fmla="*/ 10 w 187"/>
                <a:gd name="T39" fmla="*/ 101 h 180"/>
                <a:gd name="T40" fmla="*/ 0 w 187"/>
                <a:gd name="T41" fmla="*/ 101 h 180"/>
                <a:gd name="T42" fmla="*/ 3 w 187"/>
                <a:gd name="T43" fmla="*/ 132 h 180"/>
                <a:gd name="T44" fmla="*/ 7 w 187"/>
                <a:gd name="T45" fmla="*/ 146 h 180"/>
                <a:gd name="T46" fmla="*/ 20 w 187"/>
                <a:gd name="T47" fmla="*/ 146 h 180"/>
                <a:gd name="T48" fmla="*/ 59 w 187"/>
                <a:gd name="T49" fmla="*/ 160 h 180"/>
                <a:gd name="T50" fmla="*/ 83 w 187"/>
                <a:gd name="T51" fmla="*/ 163 h 180"/>
                <a:gd name="T52" fmla="*/ 104 w 187"/>
                <a:gd name="T53" fmla="*/ 163 h 180"/>
                <a:gd name="T54" fmla="*/ 135 w 187"/>
                <a:gd name="T55" fmla="*/ 180 h 180"/>
                <a:gd name="T56" fmla="*/ 142 w 187"/>
                <a:gd name="T57" fmla="*/ 132 h 180"/>
                <a:gd name="T58" fmla="*/ 132 w 187"/>
                <a:gd name="T59" fmla="*/ 121 h 180"/>
                <a:gd name="T60" fmla="*/ 139 w 187"/>
                <a:gd name="T61" fmla="*/ 104 h 180"/>
                <a:gd name="T62" fmla="*/ 156 w 187"/>
                <a:gd name="T63" fmla="*/ 90 h 180"/>
                <a:gd name="T64" fmla="*/ 156 w 187"/>
                <a:gd name="T65" fmla="*/ 69 h 180"/>
                <a:gd name="T66" fmla="*/ 187 w 187"/>
                <a:gd name="T67"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0">
                  <a:moveTo>
                    <a:pt x="187" y="66"/>
                  </a:moveTo>
                  <a:lnTo>
                    <a:pt x="177" y="52"/>
                  </a:lnTo>
                  <a:lnTo>
                    <a:pt x="170" y="45"/>
                  </a:lnTo>
                  <a:lnTo>
                    <a:pt x="153" y="35"/>
                  </a:lnTo>
                  <a:lnTo>
                    <a:pt x="149" y="14"/>
                  </a:lnTo>
                  <a:lnTo>
                    <a:pt x="146" y="14"/>
                  </a:lnTo>
                  <a:lnTo>
                    <a:pt x="142" y="24"/>
                  </a:lnTo>
                  <a:lnTo>
                    <a:pt x="135" y="24"/>
                  </a:lnTo>
                  <a:lnTo>
                    <a:pt x="135" y="17"/>
                  </a:lnTo>
                  <a:lnTo>
                    <a:pt x="118" y="7"/>
                  </a:lnTo>
                  <a:lnTo>
                    <a:pt x="118" y="0"/>
                  </a:lnTo>
                  <a:lnTo>
                    <a:pt x="104" y="21"/>
                  </a:lnTo>
                  <a:lnTo>
                    <a:pt x="90" y="38"/>
                  </a:lnTo>
                  <a:lnTo>
                    <a:pt x="76" y="42"/>
                  </a:lnTo>
                  <a:lnTo>
                    <a:pt x="86" y="52"/>
                  </a:lnTo>
                  <a:lnTo>
                    <a:pt x="93" y="59"/>
                  </a:lnTo>
                  <a:lnTo>
                    <a:pt x="93" y="73"/>
                  </a:lnTo>
                  <a:lnTo>
                    <a:pt x="90" y="83"/>
                  </a:lnTo>
                  <a:lnTo>
                    <a:pt x="104" y="90"/>
                  </a:lnTo>
                  <a:lnTo>
                    <a:pt x="97" y="94"/>
                  </a:lnTo>
                  <a:lnTo>
                    <a:pt x="93" y="108"/>
                  </a:lnTo>
                  <a:lnTo>
                    <a:pt x="83" y="101"/>
                  </a:lnTo>
                  <a:lnTo>
                    <a:pt x="69" y="104"/>
                  </a:lnTo>
                  <a:lnTo>
                    <a:pt x="59" y="97"/>
                  </a:lnTo>
                  <a:lnTo>
                    <a:pt x="52" y="87"/>
                  </a:lnTo>
                  <a:lnTo>
                    <a:pt x="55" y="83"/>
                  </a:lnTo>
                  <a:lnTo>
                    <a:pt x="62" y="73"/>
                  </a:lnTo>
                  <a:lnTo>
                    <a:pt x="59" y="69"/>
                  </a:lnTo>
                  <a:lnTo>
                    <a:pt x="59" y="62"/>
                  </a:lnTo>
                  <a:lnTo>
                    <a:pt x="45" y="56"/>
                  </a:lnTo>
                  <a:lnTo>
                    <a:pt x="41" y="35"/>
                  </a:lnTo>
                  <a:lnTo>
                    <a:pt x="27" y="21"/>
                  </a:lnTo>
                  <a:lnTo>
                    <a:pt x="24" y="24"/>
                  </a:lnTo>
                  <a:lnTo>
                    <a:pt x="24" y="38"/>
                  </a:lnTo>
                  <a:lnTo>
                    <a:pt x="17" y="42"/>
                  </a:lnTo>
                  <a:lnTo>
                    <a:pt x="17" y="49"/>
                  </a:lnTo>
                  <a:lnTo>
                    <a:pt x="14" y="59"/>
                  </a:lnTo>
                  <a:lnTo>
                    <a:pt x="10" y="66"/>
                  </a:lnTo>
                  <a:lnTo>
                    <a:pt x="24" y="94"/>
                  </a:lnTo>
                  <a:lnTo>
                    <a:pt x="10" y="101"/>
                  </a:lnTo>
                  <a:lnTo>
                    <a:pt x="7" y="97"/>
                  </a:lnTo>
                  <a:lnTo>
                    <a:pt x="0" y="101"/>
                  </a:lnTo>
                  <a:lnTo>
                    <a:pt x="7" y="121"/>
                  </a:lnTo>
                  <a:lnTo>
                    <a:pt x="3" y="132"/>
                  </a:lnTo>
                  <a:lnTo>
                    <a:pt x="10" y="135"/>
                  </a:lnTo>
                  <a:lnTo>
                    <a:pt x="7" y="146"/>
                  </a:lnTo>
                  <a:lnTo>
                    <a:pt x="14" y="149"/>
                  </a:lnTo>
                  <a:lnTo>
                    <a:pt x="20" y="146"/>
                  </a:lnTo>
                  <a:lnTo>
                    <a:pt x="41" y="156"/>
                  </a:lnTo>
                  <a:lnTo>
                    <a:pt x="59" y="160"/>
                  </a:lnTo>
                  <a:lnTo>
                    <a:pt x="73" y="160"/>
                  </a:lnTo>
                  <a:lnTo>
                    <a:pt x="83" y="163"/>
                  </a:lnTo>
                  <a:lnTo>
                    <a:pt x="93" y="170"/>
                  </a:lnTo>
                  <a:lnTo>
                    <a:pt x="104" y="163"/>
                  </a:lnTo>
                  <a:lnTo>
                    <a:pt x="132" y="170"/>
                  </a:lnTo>
                  <a:lnTo>
                    <a:pt x="135" y="180"/>
                  </a:lnTo>
                  <a:lnTo>
                    <a:pt x="146" y="177"/>
                  </a:lnTo>
                  <a:lnTo>
                    <a:pt x="142" y="132"/>
                  </a:lnTo>
                  <a:lnTo>
                    <a:pt x="135" y="132"/>
                  </a:lnTo>
                  <a:lnTo>
                    <a:pt x="132" y="121"/>
                  </a:lnTo>
                  <a:lnTo>
                    <a:pt x="139" y="121"/>
                  </a:lnTo>
                  <a:lnTo>
                    <a:pt x="139" y="104"/>
                  </a:lnTo>
                  <a:lnTo>
                    <a:pt x="153" y="97"/>
                  </a:lnTo>
                  <a:lnTo>
                    <a:pt x="156" y="90"/>
                  </a:lnTo>
                  <a:lnTo>
                    <a:pt x="149" y="80"/>
                  </a:lnTo>
                  <a:lnTo>
                    <a:pt x="156" y="69"/>
                  </a:lnTo>
                  <a:lnTo>
                    <a:pt x="166" y="66"/>
                  </a:lnTo>
                  <a:lnTo>
                    <a:pt x="187" y="6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7" name="Freeform 67">
              <a:extLst>
                <a:ext uri="{FF2B5EF4-FFF2-40B4-BE49-F238E27FC236}">
                  <a16:creationId xmlns:a16="http://schemas.microsoft.com/office/drawing/2014/main" id="{3C4588D0-4C4A-DE66-F700-2A64E59C6F9E}"/>
                </a:ext>
                <a:ext uri="{C183D7F6-B498-43B3-948B-1728B52AA6E4}">
                  <adec:decorative xmlns:adec="http://schemas.microsoft.com/office/drawing/2017/decorative" val="1"/>
                </a:ext>
              </a:extLst>
            </p:cNvPr>
            <p:cNvSpPr>
              <a:spLocks/>
            </p:cNvSpPr>
            <p:nvPr/>
          </p:nvSpPr>
          <p:spPr bwMode="auto">
            <a:xfrm>
              <a:off x="10390539" y="3577010"/>
              <a:ext cx="346350" cy="180451"/>
            </a:xfrm>
            <a:custGeom>
              <a:avLst/>
              <a:gdLst>
                <a:gd name="T0" fmla="*/ 18 w 119"/>
                <a:gd name="T1" fmla="*/ 3 h 62"/>
                <a:gd name="T2" fmla="*/ 32 w 119"/>
                <a:gd name="T3" fmla="*/ 17 h 62"/>
                <a:gd name="T4" fmla="*/ 59 w 119"/>
                <a:gd name="T5" fmla="*/ 10 h 62"/>
                <a:gd name="T6" fmla="*/ 66 w 119"/>
                <a:gd name="T7" fmla="*/ 0 h 62"/>
                <a:gd name="T8" fmla="*/ 73 w 119"/>
                <a:gd name="T9" fmla="*/ 3 h 62"/>
                <a:gd name="T10" fmla="*/ 84 w 119"/>
                <a:gd name="T11" fmla="*/ 10 h 62"/>
                <a:gd name="T12" fmla="*/ 84 w 119"/>
                <a:gd name="T13" fmla="*/ 24 h 62"/>
                <a:gd name="T14" fmla="*/ 119 w 119"/>
                <a:gd name="T15" fmla="*/ 45 h 62"/>
                <a:gd name="T16" fmla="*/ 108 w 119"/>
                <a:gd name="T17" fmla="*/ 55 h 62"/>
                <a:gd name="T18" fmla="*/ 98 w 119"/>
                <a:gd name="T19" fmla="*/ 55 h 62"/>
                <a:gd name="T20" fmla="*/ 87 w 119"/>
                <a:gd name="T21" fmla="*/ 59 h 62"/>
                <a:gd name="T22" fmla="*/ 73 w 119"/>
                <a:gd name="T23" fmla="*/ 52 h 62"/>
                <a:gd name="T24" fmla="*/ 63 w 119"/>
                <a:gd name="T25" fmla="*/ 45 h 62"/>
                <a:gd name="T26" fmla="*/ 56 w 119"/>
                <a:gd name="T27" fmla="*/ 52 h 62"/>
                <a:gd name="T28" fmla="*/ 46 w 119"/>
                <a:gd name="T29" fmla="*/ 52 h 62"/>
                <a:gd name="T30" fmla="*/ 39 w 119"/>
                <a:gd name="T31" fmla="*/ 59 h 62"/>
                <a:gd name="T32" fmla="*/ 28 w 119"/>
                <a:gd name="T33" fmla="*/ 55 h 62"/>
                <a:gd name="T34" fmla="*/ 25 w 119"/>
                <a:gd name="T35" fmla="*/ 62 h 62"/>
                <a:gd name="T36" fmla="*/ 7 w 119"/>
                <a:gd name="T37" fmla="*/ 59 h 62"/>
                <a:gd name="T38" fmla="*/ 11 w 119"/>
                <a:gd name="T39" fmla="*/ 52 h 62"/>
                <a:gd name="T40" fmla="*/ 0 w 119"/>
                <a:gd name="T41" fmla="*/ 31 h 62"/>
                <a:gd name="T42" fmla="*/ 4 w 119"/>
                <a:gd name="T43" fmla="*/ 21 h 62"/>
                <a:gd name="T44" fmla="*/ 11 w 119"/>
                <a:gd name="T45" fmla="*/ 21 h 62"/>
                <a:gd name="T46" fmla="*/ 18 w 119"/>
                <a:gd name="T47"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62">
                  <a:moveTo>
                    <a:pt x="18" y="3"/>
                  </a:moveTo>
                  <a:lnTo>
                    <a:pt x="32" y="17"/>
                  </a:lnTo>
                  <a:lnTo>
                    <a:pt x="59" y="10"/>
                  </a:lnTo>
                  <a:lnTo>
                    <a:pt x="66" y="0"/>
                  </a:lnTo>
                  <a:lnTo>
                    <a:pt x="73" y="3"/>
                  </a:lnTo>
                  <a:lnTo>
                    <a:pt x="84" y="10"/>
                  </a:lnTo>
                  <a:lnTo>
                    <a:pt x="84" y="24"/>
                  </a:lnTo>
                  <a:lnTo>
                    <a:pt x="119" y="45"/>
                  </a:lnTo>
                  <a:lnTo>
                    <a:pt x="108" y="55"/>
                  </a:lnTo>
                  <a:lnTo>
                    <a:pt x="98" y="55"/>
                  </a:lnTo>
                  <a:lnTo>
                    <a:pt x="87" y="59"/>
                  </a:lnTo>
                  <a:lnTo>
                    <a:pt x="73" y="52"/>
                  </a:lnTo>
                  <a:lnTo>
                    <a:pt x="63" y="45"/>
                  </a:lnTo>
                  <a:lnTo>
                    <a:pt x="56" y="52"/>
                  </a:lnTo>
                  <a:lnTo>
                    <a:pt x="46" y="52"/>
                  </a:lnTo>
                  <a:lnTo>
                    <a:pt x="39" y="59"/>
                  </a:lnTo>
                  <a:lnTo>
                    <a:pt x="28" y="55"/>
                  </a:lnTo>
                  <a:lnTo>
                    <a:pt x="25" y="62"/>
                  </a:lnTo>
                  <a:lnTo>
                    <a:pt x="7" y="59"/>
                  </a:lnTo>
                  <a:lnTo>
                    <a:pt x="11" y="52"/>
                  </a:lnTo>
                  <a:lnTo>
                    <a:pt x="0" y="31"/>
                  </a:lnTo>
                  <a:lnTo>
                    <a:pt x="4" y="21"/>
                  </a:lnTo>
                  <a:lnTo>
                    <a:pt x="11" y="21"/>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8" name="Freeform 68">
              <a:extLst>
                <a:ext uri="{FF2B5EF4-FFF2-40B4-BE49-F238E27FC236}">
                  <a16:creationId xmlns:a16="http://schemas.microsoft.com/office/drawing/2014/main" id="{A854C3D8-D4B7-D5E4-D1E9-D98491640117}"/>
                </a:ext>
                <a:ext uri="{C183D7F6-B498-43B3-948B-1728B52AA6E4}">
                  <adec:decorative xmlns:adec="http://schemas.microsoft.com/office/drawing/2017/decorative" val="1"/>
                </a:ext>
              </a:extLst>
            </p:cNvPr>
            <p:cNvSpPr>
              <a:spLocks/>
            </p:cNvSpPr>
            <p:nvPr/>
          </p:nvSpPr>
          <p:spPr bwMode="auto">
            <a:xfrm>
              <a:off x="10119862" y="3253946"/>
              <a:ext cx="323066" cy="343439"/>
            </a:xfrm>
            <a:custGeom>
              <a:avLst/>
              <a:gdLst>
                <a:gd name="T0" fmla="*/ 107 w 111"/>
                <a:gd name="T1" fmla="*/ 0 h 118"/>
                <a:gd name="T2" fmla="*/ 104 w 111"/>
                <a:gd name="T3" fmla="*/ 7 h 118"/>
                <a:gd name="T4" fmla="*/ 100 w 111"/>
                <a:gd name="T5" fmla="*/ 17 h 118"/>
                <a:gd name="T6" fmla="*/ 111 w 111"/>
                <a:gd name="T7" fmla="*/ 27 h 118"/>
                <a:gd name="T8" fmla="*/ 111 w 111"/>
                <a:gd name="T9" fmla="*/ 52 h 118"/>
                <a:gd name="T10" fmla="*/ 107 w 111"/>
                <a:gd name="T11" fmla="*/ 62 h 118"/>
                <a:gd name="T12" fmla="*/ 90 w 111"/>
                <a:gd name="T13" fmla="*/ 59 h 118"/>
                <a:gd name="T14" fmla="*/ 86 w 111"/>
                <a:gd name="T15" fmla="*/ 62 h 118"/>
                <a:gd name="T16" fmla="*/ 69 w 111"/>
                <a:gd name="T17" fmla="*/ 73 h 118"/>
                <a:gd name="T18" fmla="*/ 62 w 111"/>
                <a:gd name="T19" fmla="*/ 93 h 118"/>
                <a:gd name="T20" fmla="*/ 41 w 111"/>
                <a:gd name="T21" fmla="*/ 104 h 118"/>
                <a:gd name="T22" fmla="*/ 38 w 111"/>
                <a:gd name="T23" fmla="*/ 114 h 118"/>
                <a:gd name="T24" fmla="*/ 27 w 111"/>
                <a:gd name="T25" fmla="*/ 118 h 118"/>
                <a:gd name="T26" fmla="*/ 27 w 111"/>
                <a:gd name="T27" fmla="*/ 111 h 118"/>
                <a:gd name="T28" fmla="*/ 24 w 111"/>
                <a:gd name="T29" fmla="*/ 107 h 118"/>
                <a:gd name="T30" fmla="*/ 20 w 111"/>
                <a:gd name="T31" fmla="*/ 107 h 118"/>
                <a:gd name="T32" fmla="*/ 10 w 111"/>
                <a:gd name="T33" fmla="*/ 111 h 118"/>
                <a:gd name="T34" fmla="*/ 7 w 111"/>
                <a:gd name="T35" fmla="*/ 97 h 118"/>
                <a:gd name="T36" fmla="*/ 20 w 111"/>
                <a:gd name="T37" fmla="*/ 93 h 118"/>
                <a:gd name="T38" fmla="*/ 0 w 111"/>
                <a:gd name="T39" fmla="*/ 59 h 118"/>
                <a:gd name="T40" fmla="*/ 7 w 111"/>
                <a:gd name="T41" fmla="*/ 55 h 118"/>
                <a:gd name="T42" fmla="*/ 24 w 111"/>
                <a:gd name="T43" fmla="*/ 69 h 118"/>
                <a:gd name="T44" fmla="*/ 27 w 111"/>
                <a:gd name="T45" fmla="*/ 62 h 118"/>
                <a:gd name="T46" fmla="*/ 24 w 111"/>
                <a:gd name="T47" fmla="*/ 55 h 118"/>
                <a:gd name="T48" fmla="*/ 34 w 111"/>
                <a:gd name="T49" fmla="*/ 52 h 118"/>
                <a:gd name="T50" fmla="*/ 38 w 111"/>
                <a:gd name="T51" fmla="*/ 45 h 118"/>
                <a:gd name="T52" fmla="*/ 45 w 111"/>
                <a:gd name="T53" fmla="*/ 45 h 118"/>
                <a:gd name="T54" fmla="*/ 55 w 111"/>
                <a:gd name="T55" fmla="*/ 27 h 118"/>
                <a:gd name="T56" fmla="*/ 45 w 111"/>
                <a:gd name="T57" fmla="*/ 14 h 118"/>
                <a:gd name="T58" fmla="*/ 41 w 111"/>
                <a:gd name="T59" fmla="*/ 0 h 118"/>
                <a:gd name="T60" fmla="*/ 107 w 111"/>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118">
                  <a:moveTo>
                    <a:pt x="107" y="0"/>
                  </a:moveTo>
                  <a:lnTo>
                    <a:pt x="104" y="7"/>
                  </a:lnTo>
                  <a:lnTo>
                    <a:pt x="100" y="17"/>
                  </a:lnTo>
                  <a:lnTo>
                    <a:pt x="111" y="27"/>
                  </a:lnTo>
                  <a:lnTo>
                    <a:pt x="111" y="52"/>
                  </a:lnTo>
                  <a:lnTo>
                    <a:pt x="107" y="62"/>
                  </a:lnTo>
                  <a:lnTo>
                    <a:pt x="90" y="59"/>
                  </a:lnTo>
                  <a:lnTo>
                    <a:pt x="86" y="62"/>
                  </a:lnTo>
                  <a:lnTo>
                    <a:pt x="69" y="73"/>
                  </a:lnTo>
                  <a:lnTo>
                    <a:pt x="62" y="93"/>
                  </a:lnTo>
                  <a:lnTo>
                    <a:pt x="41" y="104"/>
                  </a:lnTo>
                  <a:lnTo>
                    <a:pt x="38" y="114"/>
                  </a:lnTo>
                  <a:lnTo>
                    <a:pt x="27" y="118"/>
                  </a:lnTo>
                  <a:lnTo>
                    <a:pt x="27" y="111"/>
                  </a:lnTo>
                  <a:lnTo>
                    <a:pt x="24" y="107"/>
                  </a:lnTo>
                  <a:lnTo>
                    <a:pt x="20" y="107"/>
                  </a:lnTo>
                  <a:lnTo>
                    <a:pt x="10" y="111"/>
                  </a:lnTo>
                  <a:lnTo>
                    <a:pt x="7" y="97"/>
                  </a:lnTo>
                  <a:lnTo>
                    <a:pt x="20" y="93"/>
                  </a:lnTo>
                  <a:lnTo>
                    <a:pt x="0" y="59"/>
                  </a:lnTo>
                  <a:lnTo>
                    <a:pt x="7" y="55"/>
                  </a:lnTo>
                  <a:lnTo>
                    <a:pt x="24" y="69"/>
                  </a:lnTo>
                  <a:lnTo>
                    <a:pt x="27" y="62"/>
                  </a:lnTo>
                  <a:lnTo>
                    <a:pt x="24" y="55"/>
                  </a:lnTo>
                  <a:lnTo>
                    <a:pt x="34" y="52"/>
                  </a:lnTo>
                  <a:lnTo>
                    <a:pt x="38" y="45"/>
                  </a:lnTo>
                  <a:lnTo>
                    <a:pt x="45" y="45"/>
                  </a:lnTo>
                  <a:lnTo>
                    <a:pt x="55" y="27"/>
                  </a:lnTo>
                  <a:lnTo>
                    <a:pt x="45" y="14"/>
                  </a:lnTo>
                  <a:lnTo>
                    <a:pt x="41" y="0"/>
                  </a:lnTo>
                  <a:lnTo>
                    <a:pt x="10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9" name="Freeform 69">
              <a:extLst>
                <a:ext uri="{FF2B5EF4-FFF2-40B4-BE49-F238E27FC236}">
                  <a16:creationId xmlns:a16="http://schemas.microsoft.com/office/drawing/2014/main" id="{1CF7E0BB-A74B-FDF2-7CB2-222AB27D1D42}"/>
                </a:ext>
                <a:ext uri="{C183D7F6-B498-43B3-948B-1728B52AA6E4}">
                  <adec:decorative xmlns:adec="http://schemas.microsoft.com/office/drawing/2017/decorative" val="1"/>
                </a:ext>
              </a:extLst>
            </p:cNvPr>
            <p:cNvSpPr>
              <a:spLocks/>
            </p:cNvSpPr>
            <p:nvPr/>
          </p:nvSpPr>
          <p:spPr bwMode="auto">
            <a:xfrm>
              <a:off x="10108220" y="3798207"/>
              <a:ext cx="183362" cy="241572"/>
            </a:xfrm>
            <a:custGeom>
              <a:avLst/>
              <a:gdLst>
                <a:gd name="T0" fmla="*/ 17 w 63"/>
                <a:gd name="T1" fmla="*/ 7 h 83"/>
                <a:gd name="T2" fmla="*/ 35 w 63"/>
                <a:gd name="T3" fmla="*/ 0 h 83"/>
                <a:gd name="T4" fmla="*/ 49 w 63"/>
                <a:gd name="T5" fmla="*/ 7 h 83"/>
                <a:gd name="T6" fmla="*/ 59 w 63"/>
                <a:gd name="T7" fmla="*/ 7 h 83"/>
                <a:gd name="T8" fmla="*/ 56 w 63"/>
                <a:gd name="T9" fmla="*/ 35 h 83"/>
                <a:gd name="T10" fmla="*/ 63 w 63"/>
                <a:gd name="T11" fmla="*/ 45 h 83"/>
                <a:gd name="T12" fmla="*/ 42 w 63"/>
                <a:gd name="T13" fmla="*/ 56 h 83"/>
                <a:gd name="T14" fmla="*/ 38 w 63"/>
                <a:gd name="T15" fmla="*/ 59 h 83"/>
                <a:gd name="T16" fmla="*/ 11 w 63"/>
                <a:gd name="T17" fmla="*/ 83 h 83"/>
                <a:gd name="T18" fmla="*/ 11 w 63"/>
                <a:gd name="T19" fmla="*/ 66 h 83"/>
                <a:gd name="T20" fmla="*/ 4 w 63"/>
                <a:gd name="T21" fmla="*/ 52 h 83"/>
                <a:gd name="T22" fmla="*/ 4 w 63"/>
                <a:gd name="T23" fmla="*/ 49 h 83"/>
                <a:gd name="T24" fmla="*/ 4 w 63"/>
                <a:gd name="T25" fmla="*/ 35 h 83"/>
                <a:gd name="T26" fmla="*/ 0 w 63"/>
                <a:gd name="T27" fmla="*/ 24 h 83"/>
                <a:gd name="T28" fmla="*/ 4 w 63"/>
                <a:gd name="T29" fmla="*/ 17 h 83"/>
                <a:gd name="T30" fmla="*/ 11 w 63"/>
                <a:gd name="T31" fmla="*/ 17 h 83"/>
                <a:gd name="T32" fmla="*/ 17 w 63"/>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3">
                  <a:moveTo>
                    <a:pt x="17" y="7"/>
                  </a:moveTo>
                  <a:lnTo>
                    <a:pt x="35" y="0"/>
                  </a:lnTo>
                  <a:lnTo>
                    <a:pt x="49" y="7"/>
                  </a:lnTo>
                  <a:lnTo>
                    <a:pt x="59" y="7"/>
                  </a:lnTo>
                  <a:lnTo>
                    <a:pt x="56" y="35"/>
                  </a:lnTo>
                  <a:lnTo>
                    <a:pt x="63" y="45"/>
                  </a:lnTo>
                  <a:lnTo>
                    <a:pt x="42" y="56"/>
                  </a:lnTo>
                  <a:lnTo>
                    <a:pt x="38" y="59"/>
                  </a:lnTo>
                  <a:lnTo>
                    <a:pt x="11" y="83"/>
                  </a:lnTo>
                  <a:lnTo>
                    <a:pt x="11" y="66"/>
                  </a:lnTo>
                  <a:lnTo>
                    <a:pt x="4" y="52"/>
                  </a:lnTo>
                  <a:lnTo>
                    <a:pt x="4" y="49"/>
                  </a:lnTo>
                  <a:lnTo>
                    <a:pt x="4" y="35"/>
                  </a:lnTo>
                  <a:lnTo>
                    <a:pt x="0" y="24"/>
                  </a:lnTo>
                  <a:lnTo>
                    <a:pt x="4" y="17"/>
                  </a:lnTo>
                  <a:lnTo>
                    <a:pt x="11" y="17"/>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0" name="Freeform 70">
              <a:extLst>
                <a:ext uri="{FF2B5EF4-FFF2-40B4-BE49-F238E27FC236}">
                  <a16:creationId xmlns:a16="http://schemas.microsoft.com/office/drawing/2014/main" id="{F9551DC8-0686-2E9A-6636-C04B96A9B9CD}"/>
                </a:ext>
                <a:ext uri="{C183D7F6-B498-43B3-948B-1728B52AA6E4}">
                  <adec:decorative xmlns:adec="http://schemas.microsoft.com/office/drawing/2017/decorative" val="1"/>
                </a:ext>
              </a:extLst>
            </p:cNvPr>
            <p:cNvSpPr>
              <a:spLocks/>
            </p:cNvSpPr>
            <p:nvPr/>
          </p:nvSpPr>
          <p:spPr bwMode="auto">
            <a:xfrm>
              <a:off x="10370165" y="3181182"/>
              <a:ext cx="314334" cy="445307"/>
            </a:xfrm>
            <a:custGeom>
              <a:avLst/>
              <a:gdLst>
                <a:gd name="T0" fmla="*/ 108 w 108"/>
                <a:gd name="T1" fmla="*/ 66 h 153"/>
                <a:gd name="T2" fmla="*/ 98 w 108"/>
                <a:gd name="T3" fmla="*/ 87 h 153"/>
                <a:gd name="T4" fmla="*/ 91 w 108"/>
                <a:gd name="T5" fmla="*/ 87 h 153"/>
                <a:gd name="T6" fmla="*/ 91 w 108"/>
                <a:gd name="T7" fmla="*/ 125 h 153"/>
                <a:gd name="T8" fmla="*/ 77 w 108"/>
                <a:gd name="T9" fmla="*/ 132 h 153"/>
                <a:gd name="T10" fmla="*/ 73 w 108"/>
                <a:gd name="T11" fmla="*/ 136 h 153"/>
                <a:gd name="T12" fmla="*/ 66 w 108"/>
                <a:gd name="T13" fmla="*/ 146 h 153"/>
                <a:gd name="T14" fmla="*/ 39 w 108"/>
                <a:gd name="T15" fmla="*/ 153 h 153"/>
                <a:gd name="T16" fmla="*/ 25 w 108"/>
                <a:gd name="T17" fmla="*/ 139 h 153"/>
                <a:gd name="T18" fmla="*/ 14 w 108"/>
                <a:gd name="T19" fmla="*/ 111 h 153"/>
                <a:gd name="T20" fmla="*/ 21 w 108"/>
                <a:gd name="T21" fmla="*/ 108 h 153"/>
                <a:gd name="T22" fmla="*/ 0 w 108"/>
                <a:gd name="T23" fmla="*/ 87 h 153"/>
                <a:gd name="T24" fmla="*/ 4 w 108"/>
                <a:gd name="T25" fmla="*/ 84 h 153"/>
                <a:gd name="T26" fmla="*/ 21 w 108"/>
                <a:gd name="T27" fmla="*/ 87 h 153"/>
                <a:gd name="T28" fmla="*/ 25 w 108"/>
                <a:gd name="T29" fmla="*/ 77 h 153"/>
                <a:gd name="T30" fmla="*/ 25 w 108"/>
                <a:gd name="T31" fmla="*/ 52 h 153"/>
                <a:gd name="T32" fmla="*/ 14 w 108"/>
                <a:gd name="T33" fmla="*/ 42 h 153"/>
                <a:gd name="T34" fmla="*/ 18 w 108"/>
                <a:gd name="T35" fmla="*/ 32 h 153"/>
                <a:gd name="T36" fmla="*/ 21 w 108"/>
                <a:gd name="T37" fmla="*/ 25 h 153"/>
                <a:gd name="T38" fmla="*/ 39 w 108"/>
                <a:gd name="T39" fmla="*/ 28 h 153"/>
                <a:gd name="T40" fmla="*/ 46 w 108"/>
                <a:gd name="T41" fmla="*/ 25 h 153"/>
                <a:gd name="T42" fmla="*/ 49 w 108"/>
                <a:gd name="T43" fmla="*/ 18 h 153"/>
                <a:gd name="T44" fmla="*/ 60 w 108"/>
                <a:gd name="T45" fmla="*/ 21 h 153"/>
                <a:gd name="T46" fmla="*/ 70 w 108"/>
                <a:gd name="T47" fmla="*/ 25 h 153"/>
                <a:gd name="T48" fmla="*/ 77 w 108"/>
                <a:gd name="T49" fmla="*/ 0 h 153"/>
                <a:gd name="T50" fmla="*/ 98 w 108"/>
                <a:gd name="T51" fmla="*/ 4 h 153"/>
                <a:gd name="T52" fmla="*/ 101 w 108"/>
                <a:gd name="T53" fmla="*/ 11 h 153"/>
                <a:gd name="T54" fmla="*/ 101 w 108"/>
                <a:gd name="T55" fmla="*/ 18 h 153"/>
                <a:gd name="T56" fmla="*/ 98 w 108"/>
                <a:gd name="T57" fmla="*/ 18 h 153"/>
                <a:gd name="T58" fmla="*/ 94 w 108"/>
                <a:gd name="T59" fmla="*/ 25 h 153"/>
                <a:gd name="T60" fmla="*/ 98 w 108"/>
                <a:gd name="T61" fmla="*/ 35 h 153"/>
                <a:gd name="T62" fmla="*/ 105 w 108"/>
                <a:gd name="T63" fmla="*/ 42 h 153"/>
                <a:gd name="T64" fmla="*/ 108 w 108"/>
                <a:gd name="T65" fmla="*/ 6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53">
                  <a:moveTo>
                    <a:pt x="108" y="66"/>
                  </a:moveTo>
                  <a:lnTo>
                    <a:pt x="98" y="87"/>
                  </a:lnTo>
                  <a:lnTo>
                    <a:pt x="91" y="87"/>
                  </a:lnTo>
                  <a:lnTo>
                    <a:pt x="91" y="125"/>
                  </a:lnTo>
                  <a:lnTo>
                    <a:pt x="77" y="132"/>
                  </a:lnTo>
                  <a:lnTo>
                    <a:pt x="73" y="136"/>
                  </a:lnTo>
                  <a:lnTo>
                    <a:pt x="66" y="146"/>
                  </a:lnTo>
                  <a:lnTo>
                    <a:pt x="39" y="153"/>
                  </a:lnTo>
                  <a:lnTo>
                    <a:pt x="25" y="139"/>
                  </a:lnTo>
                  <a:lnTo>
                    <a:pt x="14" y="111"/>
                  </a:lnTo>
                  <a:lnTo>
                    <a:pt x="21" y="108"/>
                  </a:lnTo>
                  <a:lnTo>
                    <a:pt x="0" y="87"/>
                  </a:lnTo>
                  <a:lnTo>
                    <a:pt x="4" y="84"/>
                  </a:lnTo>
                  <a:lnTo>
                    <a:pt x="21" y="87"/>
                  </a:lnTo>
                  <a:lnTo>
                    <a:pt x="25" y="77"/>
                  </a:lnTo>
                  <a:lnTo>
                    <a:pt x="25" y="52"/>
                  </a:lnTo>
                  <a:lnTo>
                    <a:pt x="14" y="42"/>
                  </a:lnTo>
                  <a:lnTo>
                    <a:pt x="18" y="32"/>
                  </a:lnTo>
                  <a:lnTo>
                    <a:pt x="21" y="25"/>
                  </a:lnTo>
                  <a:lnTo>
                    <a:pt x="39" y="28"/>
                  </a:lnTo>
                  <a:lnTo>
                    <a:pt x="46" y="25"/>
                  </a:lnTo>
                  <a:lnTo>
                    <a:pt x="49" y="18"/>
                  </a:lnTo>
                  <a:lnTo>
                    <a:pt x="60" y="21"/>
                  </a:lnTo>
                  <a:lnTo>
                    <a:pt x="70" y="25"/>
                  </a:lnTo>
                  <a:lnTo>
                    <a:pt x="77" y="0"/>
                  </a:lnTo>
                  <a:lnTo>
                    <a:pt x="98" y="4"/>
                  </a:lnTo>
                  <a:lnTo>
                    <a:pt x="101" y="11"/>
                  </a:lnTo>
                  <a:lnTo>
                    <a:pt x="101" y="18"/>
                  </a:lnTo>
                  <a:lnTo>
                    <a:pt x="98" y="18"/>
                  </a:lnTo>
                  <a:lnTo>
                    <a:pt x="94" y="25"/>
                  </a:lnTo>
                  <a:lnTo>
                    <a:pt x="98" y="35"/>
                  </a:lnTo>
                  <a:lnTo>
                    <a:pt x="105" y="42"/>
                  </a:lnTo>
                  <a:lnTo>
                    <a:pt x="108"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91" name="Freeform 71">
              <a:extLst>
                <a:ext uri="{FF2B5EF4-FFF2-40B4-BE49-F238E27FC236}">
                  <a16:creationId xmlns:a16="http://schemas.microsoft.com/office/drawing/2014/main" id="{C1D30E12-1AD7-6C38-24A5-E43762305E32}"/>
                </a:ext>
                <a:ext uri="{C183D7F6-B498-43B3-948B-1728B52AA6E4}">
                  <adec:decorative xmlns:adec="http://schemas.microsoft.com/office/drawing/2017/decorative" val="1"/>
                </a:ext>
              </a:extLst>
            </p:cNvPr>
            <p:cNvSpPr>
              <a:spLocks/>
            </p:cNvSpPr>
            <p:nvPr/>
          </p:nvSpPr>
          <p:spPr bwMode="auto">
            <a:xfrm>
              <a:off x="10017996" y="3332528"/>
              <a:ext cx="180451" cy="305603"/>
            </a:xfrm>
            <a:custGeom>
              <a:avLst/>
              <a:gdLst>
                <a:gd name="T0" fmla="*/ 0 w 62"/>
                <a:gd name="T1" fmla="*/ 21 h 105"/>
                <a:gd name="T2" fmla="*/ 28 w 62"/>
                <a:gd name="T3" fmla="*/ 0 h 105"/>
                <a:gd name="T4" fmla="*/ 38 w 62"/>
                <a:gd name="T5" fmla="*/ 11 h 105"/>
                <a:gd name="T6" fmla="*/ 45 w 62"/>
                <a:gd name="T7" fmla="*/ 21 h 105"/>
                <a:gd name="T8" fmla="*/ 59 w 62"/>
                <a:gd name="T9" fmla="*/ 28 h 105"/>
                <a:gd name="T10" fmla="*/ 62 w 62"/>
                <a:gd name="T11" fmla="*/ 35 h 105"/>
                <a:gd name="T12" fmla="*/ 59 w 62"/>
                <a:gd name="T13" fmla="*/ 42 h 105"/>
                <a:gd name="T14" fmla="*/ 42 w 62"/>
                <a:gd name="T15" fmla="*/ 28 h 105"/>
                <a:gd name="T16" fmla="*/ 35 w 62"/>
                <a:gd name="T17" fmla="*/ 32 h 105"/>
                <a:gd name="T18" fmla="*/ 55 w 62"/>
                <a:gd name="T19" fmla="*/ 66 h 105"/>
                <a:gd name="T20" fmla="*/ 42 w 62"/>
                <a:gd name="T21" fmla="*/ 70 h 105"/>
                <a:gd name="T22" fmla="*/ 45 w 62"/>
                <a:gd name="T23" fmla="*/ 84 h 105"/>
                <a:gd name="T24" fmla="*/ 55 w 62"/>
                <a:gd name="T25" fmla="*/ 80 h 105"/>
                <a:gd name="T26" fmla="*/ 59 w 62"/>
                <a:gd name="T27" fmla="*/ 80 h 105"/>
                <a:gd name="T28" fmla="*/ 62 w 62"/>
                <a:gd name="T29" fmla="*/ 84 h 105"/>
                <a:gd name="T30" fmla="*/ 62 w 62"/>
                <a:gd name="T31" fmla="*/ 91 h 105"/>
                <a:gd name="T32" fmla="*/ 59 w 62"/>
                <a:gd name="T33" fmla="*/ 91 h 105"/>
                <a:gd name="T34" fmla="*/ 48 w 62"/>
                <a:gd name="T35" fmla="*/ 105 h 105"/>
                <a:gd name="T36" fmla="*/ 42 w 62"/>
                <a:gd name="T37" fmla="*/ 94 h 105"/>
                <a:gd name="T38" fmla="*/ 35 w 62"/>
                <a:gd name="T39" fmla="*/ 80 h 105"/>
                <a:gd name="T40" fmla="*/ 17 w 62"/>
                <a:gd name="T41" fmla="*/ 66 h 105"/>
                <a:gd name="T42" fmla="*/ 21 w 62"/>
                <a:gd name="T43" fmla="*/ 59 h 105"/>
                <a:gd name="T44" fmla="*/ 0 w 62"/>
                <a:gd name="T4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05">
                  <a:moveTo>
                    <a:pt x="0" y="21"/>
                  </a:moveTo>
                  <a:lnTo>
                    <a:pt x="28" y="0"/>
                  </a:lnTo>
                  <a:lnTo>
                    <a:pt x="38" y="11"/>
                  </a:lnTo>
                  <a:lnTo>
                    <a:pt x="45" y="21"/>
                  </a:lnTo>
                  <a:lnTo>
                    <a:pt x="59" y="28"/>
                  </a:lnTo>
                  <a:lnTo>
                    <a:pt x="62" y="35"/>
                  </a:lnTo>
                  <a:lnTo>
                    <a:pt x="59" y="42"/>
                  </a:lnTo>
                  <a:lnTo>
                    <a:pt x="42" y="28"/>
                  </a:lnTo>
                  <a:lnTo>
                    <a:pt x="35" y="32"/>
                  </a:lnTo>
                  <a:lnTo>
                    <a:pt x="55" y="66"/>
                  </a:lnTo>
                  <a:lnTo>
                    <a:pt x="42" y="70"/>
                  </a:lnTo>
                  <a:lnTo>
                    <a:pt x="45" y="84"/>
                  </a:lnTo>
                  <a:lnTo>
                    <a:pt x="55" y="80"/>
                  </a:lnTo>
                  <a:lnTo>
                    <a:pt x="59" y="80"/>
                  </a:lnTo>
                  <a:lnTo>
                    <a:pt x="62" y="84"/>
                  </a:lnTo>
                  <a:lnTo>
                    <a:pt x="62" y="91"/>
                  </a:lnTo>
                  <a:lnTo>
                    <a:pt x="59" y="91"/>
                  </a:lnTo>
                  <a:lnTo>
                    <a:pt x="48" y="105"/>
                  </a:lnTo>
                  <a:lnTo>
                    <a:pt x="42" y="94"/>
                  </a:lnTo>
                  <a:lnTo>
                    <a:pt x="35" y="80"/>
                  </a:lnTo>
                  <a:lnTo>
                    <a:pt x="17" y="66"/>
                  </a:lnTo>
                  <a:lnTo>
                    <a:pt x="21" y="59"/>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2" name="Freeform 72">
              <a:extLst>
                <a:ext uri="{FF2B5EF4-FFF2-40B4-BE49-F238E27FC236}">
                  <a16:creationId xmlns:a16="http://schemas.microsoft.com/office/drawing/2014/main" id="{1D17C961-7C77-7DD3-59E2-F6AEB678D912}"/>
                </a:ext>
                <a:ext uri="{C183D7F6-B498-43B3-948B-1728B52AA6E4}">
                  <adec:decorative xmlns:adec="http://schemas.microsoft.com/office/drawing/2017/decorative" val="1"/>
                </a:ext>
              </a:extLst>
            </p:cNvPr>
            <p:cNvSpPr>
              <a:spLocks/>
            </p:cNvSpPr>
            <p:nvPr/>
          </p:nvSpPr>
          <p:spPr bwMode="auto">
            <a:xfrm>
              <a:off x="10157700" y="3434396"/>
              <a:ext cx="285229" cy="343439"/>
            </a:xfrm>
            <a:custGeom>
              <a:avLst/>
              <a:gdLst>
                <a:gd name="T0" fmla="*/ 98 w 98"/>
                <a:gd name="T1" fmla="*/ 52 h 118"/>
                <a:gd name="T2" fmla="*/ 91 w 98"/>
                <a:gd name="T3" fmla="*/ 70 h 118"/>
                <a:gd name="T4" fmla="*/ 84 w 98"/>
                <a:gd name="T5" fmla="*/ 70 h 118"/>
                <a:gd name="T6" fmla="*/ 80 w 98"/>
                <a:gd name="T7" fmla="*/ 80 h 118"/>
                <a:gd name="T8" fmla="*/ 91 w 98"/>
                <a:gd name="T9" fmla="*/ 101 h 118"/>
                <a:gd name="T10" fmla="*/ 87 w 98"/>
                <a:gd name="T11" fmla="*/ 108 h 118"/>
                <a:gd name="T12" fmla="*/ 84 w 98"/>
                <a:gd name="T13" fmla="*/ 118 h 118"/>
                <a:gd name="T14" fmla="*/ 67 w 98"/>
                <a:gd name="T15" fmla="*/ 115 h 118"/>
                <a:gd name="T16" fmla="*/ 63 w 98"/>
                <a:gd name="T17" fmla="*/ 111 h 118"/>
                <a:gd name="T18" fmla="*/ 56 w 98"/>
                <a:gd name="T19" fmla="*/ 104 h 118"/>
                <a:gd name="T20" fmla="*/ 42 w 98"/>
                <a:gd name="T21" fmla="*/ 115 h 118"/>
                <a:gd name="T22" fmla="*/ 28 w 98"/>
                <a:gd name="T23" fmla="*/ 104 h 118"/>
                <a:gd name="T24" fmla="*/ 21 w 98"/>
                <a:gd name="T25" fmla="*/ 108 h 118"/>
                <a:gd name="T26" fmla="*/ 11 w 98"/>
                <a:gd name="T27" fmla="*/ 97 h 118"/>
                <a:gd name="T28" fmla="*/ 14 w 98"/>
                <a:gd name="T29" fmla="*/ 90 h 118"/>
                <a:gd name="T30" fmla="*/ 11 w 98"/>
                <a:gd name="T31" fmla="*/ 80 h 118"/>
                <a:gd name="T32" fmla="*/ 0 w 98"/>
                <a:gd name="T33" fmla="*/ 70 h 118"/>
                <a:gd name="T34" fmla="*/ 11 w 98"/>
                <a:gd name="T35" fmla="*/ 56 h 118"/>
                <a:gd name="T36" fmla="*/ 14 w 98"/>
                <a:gd name="T37" fmla="*/ 56 h 118"/>
                <a:gd name="T38" fmla="*/ 25 w 98"/>
                <a:gd name="T39" fmla="*/ 52 h 118"/>
                <a:gd name="T40" fmla="*/ 28 w 98"/>
                <a:gd name="T41" fmla="*/ 42 h 118"/>
                <a:gd name="T42" fmla="*/ 49 w 98"/>
                <a:gd name="T43" fmla="*/ 31 h 118"/>
                <a:gd name="T44" fmla="*/ 56 w 98"/>
                <a:gd name="T45" fmla="*/ 11 h 118"/>
                <a:gd name="T46" fmla="*/ 73 w 98"/>
                <a:gd name="T47" fmla="*/ 0 h 118"/>
                <a:gd name="T48" fmla="*/ 94 w 98"/>
                <a:gd name="T49" fmla="*/ 21 h 118"/>
                <a:gd name="T50" fmla="*/ 87 w 98"/>
                <a:gd name="T51" fmla="*/ 24 h 118"/>
                <a:gd name="T52" fmla="*/ 98 w 98"/>
                <a:gd name="T53"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18">
                  <a:moveTo>
                    <a:pt x="98" y="52"/>
                  </a:moveTo>
                  <a:lnTo>
                    <a:pt x="91" y="70"/>
                  </a:lnTo>
                  <a:lnTo>
                    <a:pt x="84" y="70"/>
                  </a:lnTo>
                  <a:lnTo>
                    <a:pt x="80" y="80"/>
                  </a:lnTo>
                  <a:lnTo>
                    <a:pt x="91" y="101"/>
                  </a:lnTo>
                  <a:lnTo>
                    <a:pt x="87" y="108"/>
                  </a:lnTo>
                  <a:lnTo>
                    <a:pt x="84" y="118"/>
                  </a:lnTo>
                  <a:lnTo>
                    <a:pt x="67" y="115"/>
                  </a:lnTo>
                  <a:lnTo>
                    <a:pt x="63" y="111"/>
                  </a:lnTo>
                  <a:lnTo>
                    <a:pt x="56" y="104"/>
                  </a:lnTo>
                  <a:lnTo>
                    <a:pt x="42" y="115"/>
                  </a:lnTo>
                  <a:lnTo>
                    <a:pt x="28" y="104"/>
                  </a:lnTo>
                  <a:lnTo>
                    <a:pt x="21" y="108"/>
                  </a:lnTo>
                  <a:lnTo>
                    <a:pt x="11" y="97"/>
                  </a:lnTo>
                  <a:lnTo>
                    <a:pt x="14" y="90"/>
                  </a:lnTo>
                  <a:lnTo>
                    <a:pt x="11" y="80"/>
                  </a:lnTo>
                  <a:lnTo>
                    <a:pt x="0" y="70"/>
                  </a:lnTo>
                  <a:lnTo>
                    <a:pt x="11" y="56"/>
                  </a:lnTo>
                  <a:lnTo>
                    <a:pt x="14" y="56"/>
                  </a:lnTo>
                  <a:lnTo>
                    <a:pt x="25" y="52"/>
                  </a:lnTo>
                  <a:lnTo>
                    <a:pt x="28" y="42"/>
                  </a:lnTo>
                  <a:lnTo>
                    <a:pt x="49" y="31"/>
                  </a:lnTo>
                  <a:lnTo>
                    <a:pt x="56" y="11"/>
                  </a:lnTo>
                  <a:lnTo>
                    <a:pt x="73" y="0"/>
                  </a:lnTo>
                  <a:lnTo>
                    <a:pt x="94" y="21"/>
                  </a:lnTo>
                  <a:lnTo>
                    <a:pt x="87" y="24"/>
                  </a:lnTo>
                  <a:lnTo>
                    <a:pt x="98"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3" name="Freeform 73">
              <a:extLst>
                <a:ext uri="{FF2B5EF4-FFF2-40B4-BE49-F238E27FC236}">
                  <a16:creationId xmlns:a16="http://schemas.microsoft.com/office/drawing/2014/main" id="{A61E1785-3F61-E6AC-1047-1DB2B453F87C}"/>
                </a:ext>
                <a:ext uri="{C183D7F6-B498-43B3-948B-1728B52AA6E4}">
                  <adec:decorative xmlns:adec="http://schemas.microsoft.com/office/drawing/2017/decorative" val="1"/>
                </a:ext>
              </a:extLst>
            </p:cNvPr>
            <p:cNvSpPr>
              <a:spLocks/>
            </p:cNvSpPr>
            <p:nvPr/>
          </p:nvSpPr>
          <p:spPr bwMode="auto">
            <a:xfrm>
              <a:off x="10218820" y="3929180"/>
              <a:ext cx="224109" cy="253214"/>
            </a:xfrm>
            <a:custGeom>
              <a:avLst/>
              <a:gdLst>
                <a:gd name="T0" fmla="*/ 56 w 77"/>
                <a:gd name="T1" fmla="*/ 11 h 87"/>
                <a:gd name="T2" fmla="*/ 63 w 77"/>
                <a:gd name="T3" fmla="*/ 17 h 87"/>
                <a:gd name="T4" fmla="*/ 70 w 77"/>
                <a:gd name="T5" fmla="*/ 21 h 87"/>
                <a:gd name="T6" fmla="*/ 70 w 77"/>
                <a:gd name="T7" fmla="*/ 24 h 87"/>
                <a:gd name="T8" fmla="*/ 70 w 77"/>
                <a:gd name="T9" fmla="*/ 31 h 87"/>
                <a:gd name="T10" fmla="*/ 73 w 77"/>
                <a:gd name="T11" fmla="*/ 38 h 87"/>
                <a:gd name="T12" fmla="*/ 77 w 77"/>
                <a:gd name="T13" fmla="*/ 52 h 87"/>
                <a:gd name="T14" fmla="*/ 66 w 77"/>
                <a:gd name="T15" fmla="*/ 59 h 87"/>
                <a:gd name="T16" fmla="*/ 63 w 77"/>
                <a:gd name="T17" fmla="*/ 66 h 87"/>
                <a:gd name="T18" fmla="*/ 70 w 77"/>
                <a:gd name="T19" fmla="*/ 73 h 87"/>
                <a:gd name="T20" fmla="*/ 59 w 77"/>
                <a:gd name="T21" fmla="*/ 80 h 87"/>
                <a:gd name="T22" fmla="*/ 49 w 77"/>
                <a:gd name="T23" fmla="*/ 76 h 87"/>
                <a:gd name="T24" fmla="*/ 39 w 77"/>
                <a:gd name="T25" fmla="*/ 87 h 87"/>
                <a:gd name="T26" fmla="*/ 28 w 77"/>
                <a:gd name="T27" fmla="*/ 83 h 87"/>
                <a:gd name="T28" fmla="*/ 32 w 77"/>
                <a:gd name="T29" fmla="*/ 76 h 87"/>
                <a:gd name="T30" fmla="*/ 28 w 77"/>
                <a:gd name="T31" fmla="*/ 52 h 87"/>
                <a:gd name="T32" fmla="*/ 21 w 77"/>
                <a:gd name="T33" fmla="*/ 42 h 87"/>
                <a:gd name="T34" fmla="*/ 18 w 77"/>
                <a:gd name="T35" fmla="*/ 28 h 87"/>
                <a:gd name="T36" fmla="*/ 0 w 77"/>
                <a:gd name="T37" fmla="*/ 14 h 87"/>
                <a:gd name="T38" fmla="*/ 4 w 77"/>
                <a:gd name="T39" fmla="*/ 11 h 87"/>
                <a:gd name="T40" fmla="*/ 25 w 77"/>
                <a:gd name="T41" fmla="*/ 0 h 87"/>
                <a:gd name="T42" fmla="*/ 52 w 77"/>
                <a:gd name="T43" fmla="*/ 11 h 87"/>
                <a:gd name="T44" fmla="*/ 56 w 77"/>
                <a:gd name="T4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7">
                  <a:moveTo>
                    <a:pt x="56" y="11"/>
                  </a:moveTo>
                  <a:lnTo>
                    <a:pt x="63" y="17"/>
                  </a:lnTo>
                  <a:lnTo>
                    <a:pt x="70" y="21"/>
                  </a:lnTo>
                  <a:lnTo>
                    <a:pt x="70" y="24"/>
                  </a:lnTo>
                  <a:lnTo>
                    <a:pt x="70" y="31"/>
                  </a:lnTo>
                  <a:lnTo>
                    <a:pt x="73" y="38"/>
                  </a:lnTo>
                  <a:lnTo>
                    <a:pt x="77" y="52"/>
                  </a:lnTo>
                  <a:lnTo>
                    <a:pt x="66" y="59"/>
                  </a:lnTo>
                  <a:lnTo>
                    <a:pt x="63" y="66"/>
                  </a:lnTo>
                  <a:lnTo>
                    <a:pt x="70" y="73"/>
                  </a:lnTo>
                  <a:lnTo>
                    <a:pt x="59" y="80"/>
                  </a:lnTo>
                  <a:lnTo>
                    <a:pt x="49" y="76"/>
                  </a:lnTo>
                  <a:lnTo>
                    <a:pt x="39" y="87"/>
                  </a:lnTo>
                  <a:lnTo>
                    <a:pt x="28" y="83"/>
                  </a:lnTo>
                  <a:lnTo>
                    <a:pt x="32" y="76"/>
                  </a:lnTo>
                  <a:lnTo>
                    <a:pt x="28" y="52"/>
                  </a:lnTo>
                  <a:lnTo>
                    <a:pt x="21" y="42"/>
                  </a:lnTo>
                  <a:lnTo>
                    <a:pt x="18" y="28"/>
                  </a:lnTo>
                  <a:lnTo>
                    <a:pt x="0" y="14"/>
                  </a:lnTo>
                  <a:lnTo>
                    <a:pt x="4" y="11"/>
                  </a:lnTo>
                  <a:lnTo>
                    <a:pt x="25" y="0"/>
                  </a:lnTo>
                  <a:lnTo>
                    <a:pt x="52" y="11"/>
                  </a:lnTo>
                  <a:lnTo>
                    <a:pt x="56"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4" name="Freeform 74">
              <a:extLst>
                <a:ext uri="{FF2B5EF4-FFF2-40B4-BE49-F238E27FC236}">
                  <a16:creationId xmlns:a16="http://schemas.microsoft.com/office/drawing/2014/main" id="{430EE270-ED21-0CAB-6A42-E70231B193BF}"/>
                </a:ext>
                <a:ext uri="{C183D7F6-B498-43B3-948B-1728B52AA6E4}">
                  <adec:decorative xmlns:adec="http://schemas.microsoft.com/office/drawing/2017/decorative" val="1"/>
                </a:ext>
              </a:extLst>
            </p:cNvPr>
            <p:cNvSpPr>
              <a:spLocks/>
            </p:cNvSpPr>
            <p:nvPr/>
          </p:nvSpPr>
          <p:spPr bwMode="auto">
            <a:xfrm>
              <a:off x="9907397" y="3556636"/>
              <a:ext cx="372544" cy="384186"/>
            </a:xfrm>
            <a:custGeom>
              <a:avLst/>
              <a:gdLst>
                <a:gd name="T0" fmla="*/ 20 w 128"/>
                <a:gd name="T1" fmla="*/ 7 h 132"/>
                <a:gd name="T2" fmla="*/ 31 w 128"/>
                <a:gd name="T3" fmla="*/ 24 h 132"/>
                <a:gd name="T4" fmla="*/ 34 w 128"/>
                <a:gd name="T5" fmla="*/ 17 h 132"/>
                <a:gd name="T6" fmla="*/ 38 w 128"/>
                <a:gd name="T7" fmla="*/ 14 h 132"/>
                <a:gd name="T8" fmla="*/ 45 w 128"/>
                <a:gd name="T9" fmla="*/ 21 h 132"/>
                <a:gd name="T10" fmla="*/ 48 w 128"/>
                <a:gd name="T11" fmla="*/ 14 h 132"/>
                <a:gd name="T12" fmla="*/ 73 w 128"/>
                <a:gd name="T13" fmla="*/ 34 h 132"/>
                <a:gd name="T14" fmla="*/ 86 w 128"/>
                <a:gd name="T15" fmla="*/ 28 h 132"/>
                <a:gd name="T16" fmla="*/ 97 w 128"/>
                <a:gd name="T17" fmla="*/ 38 h 132"/>
                <a:gd name="T18" fmla="*/ 100 w 128"/>
                <a:gd name="T19" fmla="*/ 48 h 132"/>
                <a:gd name="T20" fmla="*/ 97 w 128"/>
                <a:gd name="T21" fmla="*/ 55 h 132"/>
                <a:gd name="T22" fmla="*/ 107 w 128"/>
                <a:gd name="T23" fmla="*/ 66 h 132"/>
                <a:gd name="T24" fmla="*/ 114 w 128"/>
                <a:gd name="T25" fmla="*/ 62 h 132"/>
                <a:gd name="T26" fmla="*/ 128 w 128"/>
                <a:gd name="T27" fmla="*/ 73 h 132"/>
                <a:gd name="T28" fmla="*/ 128 w 128"/>
                <a:gd name="T29" fmla="*/ 90 h 132"/>
                <a:gd name="T30" fmla="*/ 118 w 128"/>
                <a:gd name="T31" fmla="*/ 90 h 132"/>
                <a:gd name="T32" fmla="*/ 104 w 128"/>
                <a:gd name="T33" fmla="*/ 83 h 132"/>
                <a:gd name="T34" fmla="*/ 86 w 128"/>
                <a:gd name="T35" fmla="*/ 90 h 132"/>
                <a:gd name="T36" fmla="*/ 80 w 128"/>
                <a:gd name="T37" fmla="*/ 100 h 132"/>
                <a:gd name="T38" fmla="*/ 73 w 128"/>
                <a:gd name="T39" fmla="*/ 100 h 132"/>
                <a:gd name="T40" fmla="*/ 69 w 128"/>
                <a:gd name="T41" fmla="*/ 107 h 132"/>
                <a:gd name="T42" fmla="*/ 73 w 128"/>
                <a:gd name="T43" fmla="*/ 118 h 132"/>
                <a:gd name="T44" fmla="*/ 73 w 128"/>
                <a:gd name="T45" fmla="*/ 132 h 132"/>
                <a:gd name="T46" fmla="*/ 48 w 128"/>
                <a:gd name="T47" fmla="*/ 121 h 132"/>
                <a:gd name="T48" fmla="*/ 34 w 128"/>
                <a:gd name="T49" fmla="*/ 107 h 132"/>
                <a:gd name="T50" fmla="*/ 24 w 128"/>
                <a:gd name="T51" fmla="*/ 93 h 132"/>
                <a:gd name="T52" fmla="*/ 7 w 128"/>
                <a:gd name="T53" fmla="*/ 62 h 132"/>
                <a:gd name="T54" fmla="*/ 7 w 128"/>
                <a:gd name="T55" fmla="*/ 52 h 132"/>
                <a:gd name="T56" fmla="*/ 10 w 128"/>
                <a:gd name="T57" fmla="*/ 52 h 132"/>
                <a:gd name="T58" fmla="*/ 10 w 128"/>
                <a:gd name="T59" fmla="*/ 41 h 132"/>
                <a:gd name="T60" fmla="*/ 7 w 128"/>
                <a:gd name="T61" fmla="*/ 31 h 132"/>
                <a:gd name="T62" fmla="*/ 10 w 128"/>
                <a:gd name="T63" fmla="*/ 24 h 132"/>
                <a:gd name="T64" fmla="*/ 0 w 128"/>
                <a:gd name="T65" fmla="*/ 17 h 132"/>
                <a:gd name="T66" fmla="*/ 3 w 128"/>
                <a:gd name="T67" fmla="*/ 3 h 132"/>
                <a:gd name="T68" fmla="*/ 10 w 128"/>
                <a:gd name="T69" fmla="*/ 0 h 132"/>
                <a:gd name="T70" fmla="*/ 20 w 128"/>
                <a:gd name="T71"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32">
                  <a:moveTo>
                    <a:pt x="20" y="7"/>
                  </a:moveTo>
                  <a:lnTo>
                    <a:pt x="31" y="24"/>
                  </a:lnTo>
                  <a:lnTo>
                    <a:pt x="34" y="17"/>
                  </a:lnTo>
                  <a:lnTo>
                    <a:pt x="38" y="14"/>
                  </a:lnTo>
                  <a:lnTo>
                    <a:pt x="45" y="21"/>
                  </a:lnTo>
                  <a:lnTo>
                    <a:pt x="48" y="14"/>
                  </a:lnTo>
                  <a:lnTo>
                    <a:pt x="73" y="34"/>
                  </a:lnTo>
                  <a:lnTo>
                    <a:pt x="86" y="28"/>
                  </a:lnTo>
                  <a:lnTo>
                    <a:pt x="97" y="38"/>
                  </a:lnTo>
                  <a:lnTo>
                    <a:pt x="100" y="48"/>
                  </a:lnTo>
                  <a:lnTo>
                    <a:pt x="97" y="55"/>
                  </a:lnTo>
                  <a:lnTo>
                    <a:pt x="107" y="66"/>
                  </a:lnTo>
                  <a:lnTo>
                    <a:pt x="114" y="62"/>
                  </a:lnTo>
                  <a:lnTo>
                    <a:pt x="128" y="73"/>
                  </a:lnTo>
                  <a:lnTo>
                    <a:pt x="128" y="90"/>
                  </a:lnTo>
                  <a:lnTo>
                    <a:pt x="118" y="90"/>
                  </a:lnTo>
                  <a:lnTo>
                    <a:pt x="104" y="83"/>
                  </a:lnTo>
                  <a:lnTo>
                    <a:pt x="86" y="90"/>
                  </a:lnTo>
                  <a:lnTo>
                    <a:pt x="80" y="100"/>
                  </a:lnTo>
                  <a:lnTo>
                    <a:pt x="73" y="100"/>
                  </a:lnTo>
                  <a:lnTo>
                    <a:pt x="69" y="107"/>
                  </a:lnTo>
                  <a:lnTo>
                    <a:pt x="73" y="118"/>
                  </a:lnTo>
                  <a:lnTo>
                    <a:pt x="73" y="132"/>
                  </a:lnTo>
                  <a:lnTo>
                    <a:pt x="48" y="121"/>
                  </a:lnTo>
                  <a:lnTo>
                    <a:pt x="34" y="107"/>
                  </a:lnTo>
                  <a:lnTo>
                    <a:pt x="24" y="93"/>
                  </a:lnTo>
                  <a:lnTo>
                    <a:pt x="7" y="62"/>
                  </a:lnTo>
                  <a:lnTo>
                    <a:pt x="7" y="52"/>
                  </a:lnTo>
                  <a:lnTo>
                    <a:pt x="10" y="52"/>
                  </a:lnTo>
                  <a:lnTo>
                    <a:pt x="10" y="41"/>
                  </a:lnTo>
                  <a:lnTo>
                    <a:pt x="7" y="31"/>
                  </a:lnTo>
                  <a:lnTo>
                    <a:pt x="10" y="24"/>
                  </a:lnTo>
                  <a:lnTo>
                    <a:pt x="0" y="17"/>
                  </a:lnTo>
                  <a:lnTo>
                    <a:pt x="3" y="3"/>
                  </a:lnTo>
                  <a:lnTo>
                    <a:pt x="10" y="0"/>
                  </a:lnTo>
                  <a:lnTo>
                    <a:pt x="2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5" name="Freeform 75">
              <a:extLst>
                <a:ext uri="{FF2B5EF4-FFF2-40B4-BE49-F238E27FC236}">
                  <a16:creationId xmlns:a16="http://schemas.microsoft.com/office/drawing/2014/main" id="{AB951BE1-9166-C662-D219-1AAFE3478DAB}"/>
                </a:ext>
                <a:ext uri="{C183D7F6-B498-43B3-948B-1728B52AA6E4}">
                  <adec:decorative xmlns:adec="http://schemas.microsoft.com/office/drawing/2017/decorative" val="1"/>
                </a:ext>
              </a:extLst>
            </p:cNvPr>
            <p:cNvSpPr>
              <a:spLocks/>
            </p:cNvSpPr>
            <p:nvPr/>
          </p:nvSpPr>
          <p:spPr bwMode="auto">
            <a:xfrm>
              <a:off x="10271208" y="3707983"/>
              <a:ext cx="384186" cy="331797"/>
            </a:xfrm>
            <a:custGeom>
              <a:avLst/>
              <a:gdLst>
                <a:gd name="T0" fmla="*/ 48 w 132"/>
                <a:gd name="T1" fmla="*/ 14 h 114"/>
                <a:gd name="T2" fmla="*/ 66 w 132"/>
                <a:gd name="T3" fmla="*/ 17 h 114"/>
                <a:gd name="T4" fmla="*/ 69 w 132"/>
                <a:gd name="T5" fmla="*/ 10 h 114"/>
                <a:gd name="T6" fmla="*/ 80 w 132"/>
                <a:gd name="T7" fmla="*/ 14 h 114"/>
                <a:gd name="T8" fmla="*/ 87 w 132"/>
                <a:gd name="T9" fmla="*/ 7 h 114"/>
                <a:gd name="T10" fmla="*/ 97 w 132"/>
                <a:gd name="T11" fmla="*/ 7 h 114"/>
                <a:gd name="T12" fmla="*/ 104 w 132"/>
                <a:gd name="T13" fmla="*/ 0 h 114"/>
                <a:gd name="T14" fmla="*/ 114 w 132"/>
                <a:gd name="T15" fmla="*/ 7 h 114"/>
                <a:gd name="T16" fmla="*/ 128 w 132"/>
                <a:gd name="T17" fmla="*/ 14 h 114"/>
                <a:gd name="T18" fmla="*/ 107 w 132"/>
                <a:gd name="T19" fmla="*/ 35 h 114"/>
                <a:gd name="T20" fmla="*/ 107 w 132"/>
                <a:gd name="T21" fmla="*/ 41 h 114"/>
                <a:gd name="T22" fmla="*/ 104 w 132"/>
                <a:gd name="T23" fmla="*/ 59 h 114"/>
                <a:gd name="T24" fmla="*/ 107 w 132"/>
                <a:gd name="T25" fmla="*/ 73 h 114"/>
                <a:gd name="T26" fmla="*/ 121 w 132"/>
                <a:gd name="T27" fmla="*/ 87 h 114"/>
                <a:gd name="T28" fmla="*/ 132 w 132"/>
                <a:gd name="T29" fmla="*/ 104 h 114"/>
                <a:gd name="T30" fmla="*/ 118 w 132"/>
                <a:gd name="T31" fmla="*/ 114 h 114"/>
                <a:gd name="T32" fmla="*/ 73 w 132"/>
                <a:gd name="T33" fmla="*/ 90 h 114"/>
                <a:gd name="T34" fmla="*/ 48 w 132"/>
                <a:gd name="T35" fmla="*/ 87 h 114"/>
                <a:gd name="T36" fmla="*/ 38 w 132"/>
                <a:gd name="T37" fmla="*/ 87 h 114"/>
                <a:gd name="T38" fmla="*/ 34 w 132"/>
                <a:gd name="T39" fmla="*/ 87 h 114"/>
                <a:gd name="T40" fmla="*/ 7 w 132"/>
                <a:gd name="T41" fmla="*/ 76 h 114"/>
                <a:gd name="T42" fmla="*/ 0 w 132"/>
                <a:gd name="T43" fmla="*/ 66 h 114"/>
                <a:gd name="T44" fmla="*/ 3 w 132"/>
                <a:gd name="T45" fmla="*/ 38 h 114"/>
                <a:gd name="T46" fmla="*/ 3 w 132"/>
                <a:gd name="T47" fmla="*/ 21 h 114"/>
                <a:gd name="T48" fmla="*/ 17 w 132"/>
                <a:gd name="T49" fmla="*/ 10 h 114"/>
                <a:gd name="T50" fmla="*/ 24 w 132"/>
                <a:gd name="T51" fmla="*/ 17 h 114"/>
                <a:gd name="T52" fmla="*/ 28 w 132"/>
                <a:gd name="T53" fmla="*/ 21 h 114"/>
                <a:gd name="T54" fmla="*/ 45 w 132"/>
                <a:gd name="T55" fmla="*/ 24 h 114"/>
                <a:gd name="T56" fmla="*/ 48 w 132"/>
                <a:gd name="T57"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14">
                  <a:moveTo>
                    <a:pt x="48" y="14"/>
                  </a:moveTo>
                  <a:lnTo>
                    <a:pt x="66" y="17"/>
                  </a:lnTo>
                  <a:lnTo>
                    <a:pt x="69" y="10"/>
                  </a:lnTo>
                  <a:lnTo>
                    <a:pt x="80" y="14"/>
                  </a:lnTo>
                  <a:lnTo>
                    <a:pt x="87" y="7"/>
                  </a:lnTo>
                  <a:lnTo>
                    <a:pt x="97" y="7"/>
                  </a:lnTo>
                  <a:lnTo>
                    <a:pt x="104" y="0"/>
                  </a:lnTo>
                  <a:lnTo>
                    <a:pt x="114" y="7"/>
                  </a:lnTo>
                  <a:lnTo>
                    <a:pt x="128" y="14"/>
                  </a:lnTo>
                  <a:lnTo>
                    <a:pt x="107" y="35"/>
                  </a:lnTo>
                  <a:lnTo>
                    <a:pt x="107" y="41"/>
                  </a:lnTo>
                  <a:lnTo>
                    <a:pt x="104" y="59"/>
                  </a:lnTo>
                  <a:lnTo>
                    <a:pt x="107" y="73"/>
                  </a:lnTo>
                  <a:lnTo>
                    <a:pt x="121" y="87"/>
                  </a:lnTo>
                  <a:lnTo>
                    <a:pt x="132" y="104"/>
                  </a:lnTo>
                  <a:lnTo>
                    <a:pt x="118" y="114"/>
                  </a:lnTo>
                  <a:lnTo>
                    <a:pt x="73" y="90"/>
                  </a:lnTo>
                  <a:lnTo>
                    <a:pt x="48" y="87"/>
                  </a:lnTo>
                  <a:lnTo>
                    <a:pt x="38" y="87"/>
                  </a:lnTo>
                  <a:lnTo>
                    <a:pt x="34" y="87"/>
                  </a:lnTo>
                  <a:lnTo>
                    <a:pt x="7" y="76"/>
                  </a:lnTo>
                  <a:lnTo>
                    <a:pt x="0" y="66"/>
                  </a:lnTo>
                  <a:lnTo>
                    <a:pt x="3" y="38"/>
                  </a:lnTo>
                  <a:lnTo>
                    <a:pt x="3" y="21"/>
                  </a:lnTo>
                  <a:lnTo>
                    <a:pt x="17" y="10"/>
                  </a:lnTo>
                  <a:lnTo>
                    <a:pt x="24" y="17"/>
                  </a:lnTo>
                  <a:lnTo>
                    <a:pt x="28" y="21"/>
                  </a:lnTo>
                  <a:lnTo>
                    <a:pt x="45" y="24"/>
                  </a:lnTo>
                  <a:lnTo>
                    <a:pt x="48"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96" name="Freeform 76">
              <a:extLst>
                <a:ext uri="{FF2B5EF4-FFF2-40B4-BE49-F238E27FC236}">
                  <a16:creationId xmlns:a16="http://schemas.microsoft.com/office/drawing/2014/main" id="{3012F48D-6C1D-A6DC-1224-EE6A583EB11D}"/>
                </a:ext>
                <a:ext uri="{C183D7F6-B498-43B3-948B-1728B52AA6E4}">
                  <adec:decorative xmlns:adec="http://schemas.microsoft.com/office/drawing/2017/decorative" val="1"/>
                </a:ext>
              </a:extLst>
            </p:cNvPr>
            <p:cNvSpPr>
              <a:spLocks/>
            </p:cNvSpPr>
            <p:nvPr/>
          </p:nvSpPr>
          <p:spPr bwMode="auto">
            <a:xfrm>
              <a:off x="10119863" y="5425175"/>
              <a:ext cx="119331" cy="171720"/>
            </a:xfrm>
            <a:custGeom>
              <a:avLst/>
              <a:gdLst>
                <a:gd name="T0" fmla="*/ 41 w 41"/>
                <a:gd name="T1" fmla="*/ 20 h 59"/>
                <a:gd name="T2" fmla="*/ 41 w 41"/>
                <a:gd name="T3" fmla="*/ 31 h 59"/>
                <a:gd name="T4" fmla="*/ 31 w 41"/>
                <a:gd name="T5" fmla="*/ 38 h 59"/>
                <a:gd name="T6" fmla="*/ 34 w 41"/>
                <a:gd name="T7" fmla="*/ 45 h 59"/>
                <a:gd name="T8" fmla="*/ 31 w 41"/>
                <a:gd name="T9" fmla="*/ 59 h 59"/>
                <a:gd name="T10" fmla="*/ 10 w 41"/>
                <a:gd name="T11" fmla="*/ 59 h 59"/>
                <a:gd name="T12" fmla="*/ 7 w 41"/>
                <a:gd name="T13" fmla="*/ 48 h 59"/>
                <a:gd name="T14" fmla="*/ 0 w 41"/>
                <a:gd name="T15" fmla="*/ 45 h 59"/>
                <a:gd name="T16" fmla="*/ 3 w 41"/>
                <a:gd name="T17" fmla="*/ 24 h 59"/>
                <a:gd name="T18" fmla="*/ 10 w 41"/>
                <a:gd name="T19" fmla="*/ 3 h 59"/>
                <a:gd name="T20" fmla="*/ 13 w 41"/>
                <a:gd name="T21" fmla="*/ 0 h 59"/>
                <a:gd name="T22" fmla="*/ 24 w 41"/>
                <a:gd name="T23" fmla="*/ 3 h 59"/>
                <a:gd name="T24" fmla="*/ 31 w 41"/>
                <a:gd name="T25" fmla="*/ 17 h 59"/>
                <a:gd name="T26" fmla="*/ 38 w 41"/>
                <a:gd name="T27" fmla="*/ 20 h 59"/>
                <a:gd name="T28" fmla="*/ 41 w 41"/>
                <a:gd name="T2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41" y="20"/>
                  </a:moveTo>
                  <a:lnTo>
                    <a:pt x="41" y="31"/>
                  </a:lnTo>
                  <a:lnTo>
                    <a:pt x="31" y="38"/>
                  </a:lnTo>
                  <a:lnTo>
                    <a:pt x="34" y="45"/>
                  </a:lnTo>
                  <a:lnTo>
                    <a:pt x="31" y="59"/>
                  </a:lnTo>
                  <a:lnTo>
                    <a:pt x="10" y="59"/>
                  </a:lnTo>
                  <a:lnTo>
                    <a:pt x="7" y="48"/>
                  </a:lnTo>
                  <a:lnTo>
                    <a:pt x="0" y="45"/>
                  </a:lnTo>
                  <a:lnTo>
                    <a:pt x="3" y="24"/>
                  </a:lnTo>
                  <a:lnTo>
                    <a:pt x="10" y="3"/>
                  </a:lnTo>
                  <a:lnTo>
                    <a:pt x="13" y="0"/>
                  </a:lnTo>
                  <a:lnTo>
                    <a:pt x="24" y="3"/>
                  </a:lnTo>
                  <a:lnTo>
                    <a:pt x="31" y="17"/>
                  </a:lnTo>
                  <a:lnTo>
                    <a:pt x="38" y="20"/>
                  </a:lnTo>
                  <a:lnTo>
                    <a:pt x="41" y="2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7" name="Freeform 77">
              <a:extLst>
                <a:ext uri="{FF2B5EF4-FFF2-40B4-BE49-F238E27FC236}">
                  <a16:creationId xmlns:a16="http://schemas.microsoft.com/office/drawing/2014/main" id="{DAC6AE23-3855-6B5B-F2C8-94D588F15D53}"/>
                </a:ext>
                <a:ext uri="{C183D7F6-B498-43B3-948B-1728B52AA6E4}">
                  <adec:decorative xmlns:adec="http://schemas.microsoft.com/office/drawing/2017/decorative" val="1"/>
                </a:ext>
              </a:extLst>
            </p:cNvPr>
            <p:cNvSpPr>
              <a:spLocks/>
            </p:cNvSpPr>
            <p:nvPr/>
          </p:nvSpPr>
          <p:spPr bwMode="auto">
            <a:xfrm>
              <a:off x="10058742" y="5736597"/>
              <a:ext cx="151346" cy="253214"/>
            </a:xfrm>
            <a:custGeom>
              <a:avLst/>
              <a:gdLst>
                <a:gd name="T0" fmla="*/ 21 w 52"/>
                <a:gd name="T1" fmla="*/ 0 h 87"/>
                <a:gd name="T2" fmla="*/ 28 w 52"/>
                <a:gd name="T3" fmla="*/ 7 h 87"/>
                <a:gd name="T4" fmla="*/ 21 w 52"/>
                <a:gd name="T5" fmla="*/ 21 h 87"/>
                <a:gd name="T6" fmla="*/ 28 w 52"/>
                <a:gd name="T7" fmla="*/ 31 h 87"/>
                <a:gd name="T8" fmla="*/ 31 w 52"/>
                <a:gd name="T9" fmla="*/ 24 h 87"/>
                <a:gd name="T10" fmla="*/ 45 w 52"/>
                <a:gd name="T11" fmla="*/ 28 h 87"/>
                <a:gd name="T12" fmla="*/ 52 w 52"/>
                <a:gd name="T13" fmla="*/ 52 h 87"/>
                <a:gd name="T14" fmla="*/ 41 w 52"/>
                <a:gd name="T15" fmla="*/ 56 h 87"/>
                <a:gd name="T16" fmla="*/ 45 w 52"/>
                <a:gd name="T17" fmla="*/ 66 h 87"/>
                <a:gd name="T18" fmla="*/ 34 w 52"/>
                <a:gd name="T19" fmla="*/ 69 h 87"/>
                <a:gd name="T20" fmla="*/ 34 w 52"/>
                <a:gd name="T21" fmla="*/ 76 h 87"/>
                <a:gd name="T22" fmla="*/ 24 w 52"/>
                <a:gd name="T23" fmla="*/ 87 h 87"/>
                <a:gd name="T24" fmla="*/ 17 w 52"/>
                <a:gd name="T25" fmla="*/ 83 h 87"/>
                <a:gd name="T26" fmla="*/ 14 w 52"/>
                <a:gd name="T27" fmla="*/ 83 h 87"/>
                <a:gd name="T28" fmla="*/ 14 w 52"/>
                <a:gd name="T29" fmla="*/ 73 h 87"/>
                <a:gd name="T30" fmla="*/ 3 w 52"/>
                <a:gd name="T31" fmla="*/ 63 h 87"/>
                <a:gd name="T32" fmla="*/ 3 w 52"/>
                <a:gd name="T33" fmla="*/ 52 h 87"/>
                <a:gd name="T34" fmla="*/ 7 w 52"/>
                <a:gd name="T35" fmla="*/ 45 h 87"/>
                <a:gd name="T36" fmla="*/ 0 w 52"/>
                <a:gd name="T37" fmla="*/ 38 h 87"/>
                <a:gd name="T38" fmla="*/ 0 w 52"/>
                <a:gd name="T39" fmla="*/ 31 h 87"/>
                <a:gd name="T40" fmla="*/ 7 w 52"/>
                <a:gd name="T41" fmla="*/ 31 h 87"/>
                <a:gd name="T42" fmla="*/ 7 w 52"/>
                <a:gd name="T43" fmla="*/ 17 h 87"/>
                <a:gd name="T44" fmla="*/ 0 w 52"/>
                <a:gd name="T45" fmla="*/ 7 h 87"/>
                <a:gd name="T46" fmla="*/ 7 w 52"/>
                <a:gd name="T47" fmla="*/ 0 h 87"/>
                <a:gd name="T48" fmla="*/ 21 w 52"/>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87">
                  <a:moveTo>
                    <a:pt x="21" y="0"/>
                  </a:moveTo>
                  <a:lnTo>
                    <a:pt x="28" y="7"/>
                  </a:lnTo>
                  <a:lnTo>
                    <a:pt x="21" y="21"/>
                  </a:lnTo>
                  <a:lnTo>
                    <a:pt x="28" y="31"/>
                  </a:lnTo>
                  <a:lnTo>
                    <a:pt x="31" y="24"/>
                  </a:lnTo>
                  <a:lnTo>
                    <a:pt x="45" y="28"/>
                  </a:lnTo>
                  <a:lnTo>
                    <a:pt x="52" y="52"/>
                  </a:lnTo>
                  <a:lnTo>
                    <a:pt x="41" y="56"/>
                  </a:lnTo>
                  <a:lnTo>
                    <a:pt x="45" y="66"/>
                  </a:lnTo>
                  <a:lnTo>
                    <a:pt x="34" y="69"/>
                  </a:lnTo>
                  <a:lnTo>
                    <a:pt x="34" y="76"/>
                  </a:lnTo>
                  <a:lnTo>
                    <a:pt x="24" y="87"/>
                  </a:lnTo>
                  <a:lnTo>
                    <a:pt x="17" y="83"/>
                  </a:lnTo>
                  <a:lnTo>
                    <a:pt x="14" y="83"/>
                  </a:lnTo>
                  <a:lnTo>
                    <a:pt x="14" y="73"/>
                  </a:lnTo>
                  <a:lnTo>
                    <a:pt x="3" y="63"/>
                  </a:lnTo>
                  <a:lnTo>
                    <a:pt x="3" y="52"/>
                  </a:lnTo>
                  <a:lnTo>
                    <a:pt x="7" y="45"/>
                  </a:lnTo>
                  <a:lnTo>
                    <a:pt x="0" y="38"/>
                  </a:lnTo>
                  <a:lnTo>
                    <a:pt x="0" y="31"/>
                  </a:lnTo>
                  <a:lnTo>
                    <a:pt x="7" y="31"/>
                  </a:lnTo>
                  <a:lnTo>
                    <a:pt x="7" y="17"/>
                  </a:lnTo>
                  <a:lnTo>
                    <a:pt x="0" y="7"/>
                  </a:lnTo>
                  <a:lnTo>
                    <a:pt x="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8" name="Freeform 78">
              <a:extLst>
                <a:ext uri="{FF2B5EF4-FFF2-40B4-BE49-F238E27FC236}">
                  <a16:creationId xmlns:a16="http://schemas.microsoft.com/office/drawing/2014/main" id="{D89EF877-7822-1206-239F-C26867591A6B}"/>
                </a:ext>
                <a:ext uri="{C183D7F6-B498-43B3-948B-1728B52AA6E4}">
                  <adec:decorative xmlns:adec="http://schemas.microsoft.com/office/drawing/2017/decorative" val="1"/>
                </a:ext>
              </a:extLst>
            </p:cNvPr>
            <p:cNvSpPr>
              <a:spLocks/>
            </p:cNvSpPr>
            <p:nvPr/>
          </p:nvSpPr>
          <p:spPr bwMode="auto">
            <a:xfrm>
              <a:off x="10320687" y="5919960"/>
              <a:ext cx="162988" cy="241572"/>
            </a:xfrm>
            <a:custGeom>
              <a:avLst/>
              <a:gdLst>
                <a:gd name="T0" fmla="*/ 56 w 56"/>
                <a:gd name="T1" fmla="*/ 0 h 83"/>
                <a:gd name="T2" fmla="*/ 56 w 56"/>
                <a:gd name="T3" fmla="*/ 41 h 83"/>
                <a:gd name="T4" fmla="*/ 45 w 56"/>
                <a:gd name="T5" fmla="*/ 55 h 83"/>
                <a:gd name="T6" fmla="*/ 56 w 56"/>
                <a:gd name="T7" fmla="*/ 79 h 83"/>
                <a:gd name="T8" fmla="*/ 56 w 56"/>
                <a:gd name="T9" fmla="*/ 83 h 83"/>
                <a:gd name="T10" fmla="*/ 52 w 56"/>
                <a:gd name="T11" fmla="*/ 79 h 83"/>
                <a:gd name="T12" fmla="*/ 49 w 56"/>
                <a:gd name="T13" fmla="*/ 72 h 83"/>
                <a:gd name="T14" fmla="*/ 35 w 56"/>
                <a:gd name="T15" fmla="*/ 69 h 83"/>
                <a:gd name="T16" fmla="*/ 31 w 56"/>
                <a:gd name="T17" fmla="*/ 69 h 83"/>
                <a:gd name="T18" fmla="*/ 21 w 56"/>
                <a:gd name="T19" fmla="*/ 65 h 83"/>
                <a:gd name="T20" fmla="*/ 17 w 56"/>
                <a:gd name="T21" fmla="*/ 62 h 83"/>
                <a:gd name="T22" fmla="*/ 14 w 56"/>
                <a:gd name="T23" fmla="*/ 65 h 83"/>
                <a:gd name="T24" fmla="*/ 14 w 56"/>
                <a:gd name="T25" fmla="*/ 52 h 83"/>
                <a:gd name="T26" fmla="*/ 0 w 56"/>
                <a:gd name="T27" fmla="*/ 41 h 83"/>
                <a:gd name="T28" fmla="*/ 17 w 56"/>
                <a:gd name="T29" fmla="*/ 31 h 83"/>
                <a:gd name="T30" fmla="*/ 21 w 56"/>
                <a:gd name="T31" fmla="*/ 24 h 83"/>
                <a:gd name="T32" fmla="*/ 21 w 56"/>
                <a:gd name="T33" fmla="*/ 13 h 83"/>
                <a:gd name="T34" fmla="*/ 31 w 56"/>
                <a:gd name="T35" fmla="*/ 17 h 83"/>
                <a:gd name="T36" fmla="*/ 42 w 56"/>
                <a:gd name="T37" fmla="*/ 6 h 83"/>
                <a:gd name="T38" fmla="*/ 56 w 56"/>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83">
                  <a:moveTo>
                    <a:pt x="56" y="0"/>
                  </a:moveTo>
                  <a:lnTo>
                    <a:pt x="56" y="41"/>
                  </a:lnTo>
                  <a:lnTo>
                    <a:pt x="45" y="55"/>
                  </a:lnTo>
                  <a:lnTo>
                    <a:pt x="56" y="79"/>
                  </a:lnTo>
                  <a:lnTo>
                    <a:pt x="56" y="83"/>
                  </a:lnTo>
                  <a:lnTo>
                    <a:pt x="52" y="79"/>
                  </a:lnTo>
                  <a:lnTo>
                    <a:pt x="49" y="72"/>
                  </a:lnTo>
                  <a:lnTo>
                    <a:pt x="35" y="69"/>
                  </a:lnTo>
                  <a:lnTo>
                    <a:pt x="31" y="69"/>
                  </a:lnTo>
                  <a:lnTo>
                    <a:pt x="21" y="65"/>
                  </a:lnTo>
                  <a:lnTo>
                    <a:pt x="17" y="62"/>
                  </a:lnTo>
                  <a:lnTo>
                    <a:pt x="14" y="65"/>
                  </a:lnTo>
                  <a:lnTo>
                    <a:pt x="14" y="52"/>
                  </a:lnTo>
                  <a:lnTo>
                    <a:pt x="0" y="41"/>
                  </a:lnTo>
                  <a:lnTo>
                    <a:pt x="17" y="31"/>
                  </a:lnTo>
                  <a:lnTo>
                    <a:pt x="21" y="24"/>
                  </a:lnTo>
                  <a:lnTo>
                    <a:pt x="21" y="13"/>
                  </a:lnTo>
                  <a:lnTo>
                    <a:pt x="31" y="17"/>
                  </a:lnTo>
                  <a:lnTo>
                    <a:pt x="42" y="6"/>
                  </a:lnTo>
                  <a:lnTo>
                    <a:pt x="5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9" name="Freeform 79">
              <a:extLst>
                <a:ext uri="{FF2B5EF4-FFF2-40B4-BE49-F238E27FC236}">
                  <a16:creationId xmlns:a16="http://schemas.microsoft.com/office/drawing/2014/main" id="{AD3C5AC9-663B-6E50-2A8E-971F37CAB67C}"/>
                </a:ext>
                <a:ext uri="{C183D7F6-B498-43B3-948B-1728B52AA6E4}">
                  <adec:decorative xmlns:adec="http://schemas.microsoft.com/office/drawing/2017/decorative" val="1"/>
                </a:ext>
              </a:extLst>
            </p:cNvPr>
            <p:cNvSpPr>
              <a:spLocks/>
            </p:cNvSpPr>
            <p:nvPr/>
          </p:nvSpPr>
          <p:spPr bwMode="auto">
            <a:xfrm>
              <a:off x="10178073" y="6039290"/>
              <a:ext cx="122241" cy="142615"/>
            </a:xfrm>
            <a:custGeom>
              <a:avLst/>
              <a:gdLst>
                <a:gd name="T0" fmla="*/ 25 w 42"/>
                <a:gd name="T1" fmla="*/ 4 h 49"/>
                <a:gd name="T2" fmla="*/ 28 w 42"/>
                <a:gd name="T3" fmla="*/ 11 h 49"/>
                <a:gd name="T4" fmla="*/ 42 w 42"/>
                <a:gd name="T5" fmla="*/ 49 h 49"/>
                <a:gd name="T6" fmla="*/ 39 w 42"/>
                <a:gd name="T7" fmla="*/ 45 h 49"/>
                <a:gd name="T8" fmla="*/ 35 w 42"/>
                <a:gd name="T9" fmla="*/ 42 h 49"/>
                <a:gd name="T10" fmla="*/ 35 w 42"/>
                <a:gd name="T11" fmla="*/ 38 h 49"/>
                <a:gd name="T12" fmla="*/ 32 w 42"/>
                <a:gd name="T13" fmla="*/ 42 h 49"/>
                <a:gd name="T14" fmla="*/ 28 w 42"/>
                <a:gd name="T15" fmla="*/ 45 h 49"/>
                <a:gd name="T16" fmla="*/ 21 w 42"/>
                <a:gd name="T17" fmla="*/ 45 h 49"/>
                <a:gd name="T18" fmla="*/ 18 w 42"/>
                <a:gd name="T19" fmla="*/ 42 h 49"/>
                <a:gd name="T20" fmla="*/ 14 w 42"/>
                <a:gd name="T21" fmla="*/ 42 h 49"/>
                <a:gd name="T22" fmla="*/ 11 w 42"/>
                <a:gd name="T23" fmla="*/ 45 h 49"/>
                <a:gd name="T24" fmla="*/ 7 w 42"/>
                <a:gd name="T25" fmla="*/ 45 h 49"/>
                <a:gd name="T26" fmla="*/ 4 w 42"/>
                <a:gd name="T27" fmla="*/ 45 h 49"/>
                <a:gd name="T28" fmla="*/ 0 w 42"/>
                <a:gd name="T29" fmla="*/ 38 h 49"/>
                <a:gd name="T30" fmla="*/ 0 w 42"/>
                <a:gd name="T31" fmla="*/ 35 h 49"/>
                <a:gd name="T32" fmla="*/ 4 w 42"/>
                <a:gd name="T33" fmla="*/ 28 h 49"/>
                <a:gd name="T34" fmla="*/ 4 w 42"/>
                <a:gd name="T35" fmla="*/ 7 h 49"/>
                <a:gd name="T36" fmla="*/ 11 w 42"/>
                <a:gd name="T37" fmla="*/ 7 h 49"/>
                <a:gd name="T38" fmla="*/ 18 w 42"/>
                <a:gd name="T39" fmla="*/ 0 h 49"/>
                <a:gd name="T40" fmla="*/ 21 w 42"/>
                <a:gd name="T41" fmla="*/ 0 h 49"/>
                <a:gd name="T42" fmla="*/ 25 w 42"/>
                <a:gd name="T4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9">
                  <a:moveTo>
                    <a:pt x="25" y="4"/>
                  </a:moveTo>
                  <a:lnTo>
                    <a:pt x="28" y="11"/>
                  </a:lnTo>
                  <a:lnTo>
                    <a:pt x="42" y="49"/>
                  </a:lnTo>
                  <a:lnTo>
                    <a:pt x="39" y="45"/>
                  </a:lnTo>
                  <a:lnTo>
                    <a:pt x="35" y="42"/>
                  </a:lnTo>
                  <a:lnTo>
                    <a:pt x="35" y="38"/>
                  </a:lnTo>
                  <a:lnTo>
                    <a:pt x="32" y="42"/>
                  </a:lnTo>
                  <a:lnTo>
                    <a:pt x="28" y="45"/>
                  </a:lnTo>
                  <a:lnTo>
                    <a:pt x="21" y="45"/>
                  </a:lnTo>
                  <a:lnTo>
                    <a:pt x="18" y="42"/>
                  </a:lnTo>
                  <a:lnTo>
                    <a:pt x="14" y="42"/>
                  </a:lnTo>
                  <a:lnTo>
                    <a:pt x="11" y="45"/>
                  </a:lnTo>
                  <a:lnTo>
                    <a:pt x="7" y="45"/>
                  </a:lnTo>
                  <a:lnTo>
                    <a:pt x="4" y="45"/>
                  </a:lnTo>
                  <a:lnTo>
                    <a:pt x="0" y="38"/>
                  </a:lnTo>
                  <a:lnTo>
                    <a:pt x="0" y="35"/>
                  </a:lnTo>
                  <a:lnTo>
                    <a:pt x="4" y="28"/>
                  </a:lnTo>
                  <a:lnTo>
                    <a:pt x="4" y="7"/>
                  </a:lnTo>
                  <a:lnTo>
                    <a:pt x="11" y="7"/>
                  </a:lnTo>
                  <a:lnTo>
                    <a:pt x="18" y="0"/>
                  </a:lnTo>
                  <a:lnTo>
                    <a:pt x="21" y="0"/>
                  </a:lnTo>
                  <a:lnTo>
                    <a:pt x="2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0" name="Freeform 80">
              <a:extLst>
                <a:ext uri="{FF2B5EF4-FFF2-40B4-BE49-F238E27FC236}">
                  <a16:creationId xmlns:a16="http://schemas.microsoft.com/office/drawing/2014/main" id="{A95CF6AF-E093-3AB4-4873-F45FA6BD4D4B}"/>
                </a:ext>
                <a:ext uri="{C183D7F6-B498-43B3-948B-1728B52AA6E4}">
                  <adec:decorative xmlns:adec="http://schemas.microsoft.com/office/drawing/2017/decorative" val="1"/>
                </a:ext>
              </a:extLst>
            </p:cNvPr>
            <p:cNvSpPr>
              <a:spLocks/>
            </p:cNvSpPr>
            <p:nvPr/>
          </p:nvSpPr>
          <p:spPr bwMode="auto">
            <a:xfrm>
              <a:off x="10198447" y="6170263"/>
              <a:ext cx="40747" cy="40747"/>
            </a:xfrm>
            <a:custGeom>
              <a:avLst/>
              <a:gdLst>
                <a:gd name="T0" fmla="*/ 0 w 14"/>
                <a:gd name="T1" fmla="*/ 11 h 14"/>
                <a:gd name="T2" fmla="*/ 0 w 14"/>
                <a:gd name="T3" fmla="*/ 7 h 14"/>
                <a:gd name="T4" fmla="*/ 4 w 14"/>
                <a:gd name="T5" fmla="*/ 4 h 14"/>
                <a:gd name="T6" fmla="*/ 7 w 14"/>
                <a:gd name="T7" fmla="*/ 0 h 14"/>
                <a:gd name="T8" fmla="*/ 11 w 14"/>
                <a:gd name="T9" fmla="*/ 0 h 14"/>
                <a:gd name="T10" fmla="*/ 14 w 14"/>
                <a:gd name="T11" fmla="*/ 4 h 14"/>
                <a:gd name="T12" fmla="*/ 14 w 14"/>
                <a:gd name="T13" fmla="*/ 7 h 14"/>
                <a:gd name="T14" fmla="*/ 11 w 14"/>
                <a:gd name="T15" fmla="*/ 7 h 14"/>
                <a:gd name="T16" fmla="*/ 4 w 14"/>
                <a:gd name="T17" fmla="*/ 14 h 14"/>
                <a:gd name="T18" fmla="*/ 4 w 14"/>
                <a:gd name="T19" fmla="*/ 11 h 14"/>
                <a:gd name="T20" fmla="*/ 0 w 14"/>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1"/>
                  </a:moveTo>
                  <a:lnTo>
                    <a:pt x="0" y="7"/>
                  </a:lnTo>
                  <a:lnTo>
                    <a:pt x="4" y="4"/>
                  </a:lnTo>
                  <a:lnTo>
                    <a:pt x="7" y="0"/>
                  </a:lnTo>
                  <a:lnTo>
                    <a:pt x="11" y="0"/>
                  </a:lnTo>
                  <a:lnTo>
                    <a:pt x="14" y="4"/>
                  </a:lnTo>
                  <a:lnTo>
                    <a:pt x="14" y="7"/>
                  </a:lnTo>
                  <a:lnTo>
                    <a:pt x="11" y="7"/>
                  </a:lnTo>
                  <a:lnTo>
                    <a:pt x="4" y="14"/>
                  </a:lnTo>
                  <a:lnTo>
                    <a:pt x="4" y="11"/>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1" name="Freeform 81">
              <a:extLst>
                <a:ext uri="{FF2B5EF4-FFF2-40B4-BE49-F238E27FC236}">
                  <a16:creationId xmlns:a16="http://schemas.microsoft.com/office/drawing/2014/main" id="{BC892BF0-F4A7-AC47-485A-4A19B5C5846F}"/>
                </a:ext>
                <a:ext uri="{C183D7F6-B498-43B3-948B-1728B52AA6E4}">
                  <adec:decorative xmlns:adec="http://schemas.microsoft.com/office/drawing/2017/decorative" val="1"/>
                </a:ext>
              </a:extLst>
            </p:cNvPr>
            <p:cNvSpPr>
              <a:spLocks/>
            </p:cNvSpPr>
            <p:nvPr/>
          </p:nvSpPr>
          <p:spPr bwMode="auto">
            <a:xfrm>
              <a:off x="10259566" y="6211009"/>
              <a:ext cx="20374" cy="20374"/>
            </a:xfrm>
            <a:custGeom>
              <a:avLst/>
              <a:gdLst>
                <a:gd name="T0" fmla="*/ 0 w 7"/>
                <a:gd name="T1" fmla="*/ 4 h 7"/>
                <a:gd name="T2" fmla="*/ 4 w 7"/>
                <a:gd name="T3" fmla="*/ 0 h 7"/>
                <a:gd name="T4" fmla="*/ 7 w 7"/>
                <a:gd name="T5" fmla="*/ 0 h 7"/>
                <a:gd name="T6" fmla="*/ 7 w 7"/>
                <a:gd name="T7" fmla="*/ 4 h 7"/>
                <a:gd name="T8" fmla="*/ 7 w 7"/>
                <a:gd name="T9" fmla="*/ 7 h 7"/>
                <a:gd name="T10" fmla="*/ 4 w 7"/>
                <a:gd name="T11" fmla="*/ 7 h 7"/>
                <a:gd name="T12" fmla="*/ 0 w 7"/>
                <a:gd name="T13" fmla="*/ 7 h 7"/>
                <a:gd name="T14" fmla="*/ 0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4"/>
                  </a:moveTo>
                  <a:lnTo>
                    <a:pt x="4" y="0"/>
                  </a:lnTo>
                  <a:lnTo>
                    <a:pt x="7" y="0"/>
                  </a:lnTo>
                  <a:lnTo>
                    <a:pt x="7" y="4"/>
                  </a:lnTo>
                  <a:lnTo>
                    <a:pt x="7"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2" name="Freeform 82">
              <a:extLst>
                <a:ext uri="{FF2B5EF4-FFF2-40B4-BE49-F238E27FC236}">
                  <a16:creationId xmlns:a16="http://schemas.microsoft.com/office/drawing/2014/main" id="{D3577514-54D6-31BB-1D52-E6B9250EAB5F}"/>
                </a:ext>
                <a:ext uri="{C183D7F6-B498-43B3-948B-1728B52AA6E4}">
                  <adec:decorative xmlns:adec="http://schemas.microsoft.com/office/drawing/2017/decorative" val="1"/>
                </a:ext>
              </a:extLst>
            </p:cNvPr>
            <p:cNvSpPr>
              <a:spLocks/>
            </p:cNvSpPr>
            <p:nvPr/>
          </p:nvSpPr>
          <p:spPr bwMode="auto">
            <a:xfrm>
              <a:off x="9977249" y="5556147"/>
              <a:ext cx="221198" cy="221198"/>
            </a:xfrm>
            <a:custGeom>
              <a:avLst/>
              <a:gdLst>
                <a:gd name="T0" fmla="*/ 49 w 76"/>
                <a:gd name="T1" fmla="*/ 0 h 76"/>
                <a:gd name="T2" fmla="*/ 56 w 76"/>
                <a:gd name="T3" fmla="*/ 3 h 76"/>
                <a:gd name="T4" fmla="*/ 59 w 76"/>
                <a:gd name="T5" fmla="*/ 14 h 76"/>
                <a:gd name="T6" fmla="*/ 66 w 76"/>
                <a:gd name="T7" fmla="*/ 20 h 76"/>
                <a:gd name="T8" fmla="*/ 73 w 76"/>
                <a:gd name="T9" fmla="*/ 20 h 76"/>
                <a:gd name="T10" fmla="*/ 76 w 76"/>
                <a:gd name="T11" fmla="*/ 34 h 76"/>
                <a:gd name="T12" fmla="*/ 66 w 76"/>
                <a:gd name="T13" fmla="*/ 34 h 76"/>
                <a:gd name="T14" fmla="*/ 62 w 76"/>
                <a:gd name="T15" fmla="*/ 52 h 76"/>
                <a:gd name="T16" fmla="*/ 49 w 76"/>
                <a:gd name="T17" fmla="*/ 62 h 76"/>
                <a:gd name="T18" fmla="*/ 35 w 76"/>
                <a:gd name="T19" fmla="*/ 62 h 76"/>
                <a:gd name="T20" fmla="*/ 28 w 76"/>
                <a:gd name="T21" fmla="*/ 69 h 76"/>
                <a:gd name="T22" fmla="*/ 14 w 76"/>
                <a:gd name="T23" fmla="*/ 76 h 76"/>
                <a:gd name="T24" fmla="*/ 10 w 76"/>
                <a:gd name="T25" fmla="*/ 69 h 76"/>
                <a:gd name="T26" fmla="*/ 14 w 76"/>
                <a:gd name="T27" fmla="*/ 59 h 76"/>
                <a:gd name="T28" fmla="*/ 14 w 76"/>
                <a:gd name="T29" fmla="*/ 48 h 76"/>
                <a:gd name="T30" fmla="*/ 17 w 76"/>
                <a:gd name="T31" fmla="*/ 45 h 76"/>
                <a:gd name="T32" fmla="*/ 17 w 76"/>
                <a:gd name="T33" fmla="*/ 41 h 76"/>
                <a:gd name="T34" fmla="*/ 10 w 76"/>
                <a:gd name="T35" fmla="*/ 31 h 76"/>
                <a:gd name="T36" fmla="*/ 3 w 76"/>
                <a:gd name="T37" fmla="*/ 27 h 76"/>
                <a:gd name="T38" fmla="*/ 0 w 76"/>
                <a:gd name="T39" fmla="*/ 24 h 76"/>
                <a:gd name="T40" fmla="*/ 7 w 76"/>
                <a:gd name="T41" fmla="*/ 14 h 76"/>
                <a:gd name="T42" fmla="*/ 38 w 76"/>
                <a:gd name="T43" fmla="*/ 14 h 76"/>
                <a:gd name="T44" fmla="*/ 42 w 76"/>
                <a:gd name="T45" fmla="*/ 3 h 76"/>
                <a:gd name="T46" fmla="*/ 49 w 76"/>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76">
                  <a:moveTo>
                    <a:pt x="49" y="0"/>
                  </a:moveTo>
                  <a:lnTo>
                    <a:pt x="56" y="3"/>
                  </a:lnTo>
                  <a:lnTo>
                    <a:pt x="59" y="14"/>
                  </a:lnTo>
                  <a:lnTo>
                    <a:pt x="66" y="20"/>
                  </a:lnTo>
                  <a:lnTo>
                    <a:pt x="73" y="20"/>
                  </a:lnTo>
                  <a:lnTo>
                    <a:pt x="76" y="34"/>
                  </a:lnTo>
                  <a:lnTo>
                    <a:pt x="66" y="34"/>
                  </a:lnTo>
                  <a:lnTo>
                    <a:pt x="62" y="52"/>
                  </a:lnTo>
                  <a:lnTo>
                    <a:pt x="49" y="62"/>
                  </a:lnTo>
                  <a:lnTo>
                    <a:pt x="35" y="62"/>
                  </a:lnTo>
                  <a:lnTo>
                    <a:pt x="28" y="69"/>
                  </a:lnTo>
                  <a:lnTo>
                    <a:pt x="14" y="76"/>
                  </a:lnTo>
                  <a:lnTo>
                    <a:pt x="10" y="69"/>
                  </a:lnTo>
                  <a:lnTo>
                    <a:pt x="14" y="59"/>
                  </a:lnTo>
                  <a:lnTo>
                    <a:pt x="14" y="48"/>
                  </a:lnTo>
                  <a:lnTo>
                    <a:pt x="17" y="45"/>
                  </a:lnTo>
                  <a:lnTo>
                    <a:pt x="17" y="41"/>
                  </a:lnTo>
                  <a:lnTo>
                    <a:pt x="10" y="31"/>
                  </a:lnTo>
                  <a:lnTo>
                    <a:pt x="3" y="27"/>
                  </a:lnTo>
                  <a:lnTo>
                    <a:pt x="0" y="24"/>
                  </a:lnTo>
                  <a:lnTo>
                    <a:pt x="7" y="14"/>
                  </a:lnTo>
                  <a:lnTo>
                    <a:pt x="38" y="14"/>
                  </a:lnTo>
                  <a:lnTo>
                    <a:pt x="42" y="3"/>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3" name="Freeform 83">
              <a:extLst>
                <a:ext uri="{FF2B5EF4-FFF2-40B4-BE49-F238E27FC236}">
                  <a16:creationId xmlns:a16="http://schemas.microsoft.com/office/drawing/2014/main" id="{678EB16D-5E65-A875-5C94-D2D6374D31F6}"/>
                </a:ext>
                <a:ext uri="{C183D7F6-B498-43B3-948B-1728B52AA6E4}">
                  <adec:decorative xmlns:adec="http://schemas.microsoft.com/office/drawing/2017/decorative" val="1"/>
                </a:ext>
              </a:extLst>
            </p:cNvPr>
            <p:cNvSpPr>
              <a:spLocks/>
            </p:cNvSpPr>
            <p:nvPr/>
          </p:nvSpPr>
          <p:spPr bwMode="auto">
            <a:xfrm>
              <a:off x="10006353" y="5978170"/>
              <a:ext cx="151346" cy="151346"/>
            </a:xfrm>
            <a:custGeom>
              <a:avLst/>
              <a:gdLst>
                <a:gd name="T0" fmla="*/ 35 w 52"/>
                <a:gd name="T1" fmla="*/ 0 h 52"/>
                <a:gd name="T2" fmla="*/ 42 w 52"/>
                <a:gd name="T3" fmla="*/ 4 h 52"/>
                <a:gd name="T4" fmla="*/ 46 w 52"/>
                <a:gd name="T5" fmla="*/ 7 h 52"/>
                <a:gd name="T6" fmla="*/ 49 w 52"/>
                <a:gd name="T7" fmla="*/ 18 h 52"/>
                <a:gd name="T8" fmla="*/ 52 w 52"/>
                <a:gd name="T9" fmla="*/ 52 h 52"/>
                <a:gd name="T10" fmla="*/ 39 w 52"/>
                <a:gd name="T11" fmla="*/ 52 h 52"/>
                <a:gd name="T12" fmla="*/ 35 w 52"/>
                <a:gd name="T13" fmla="*/ 45 h 52"/>
                <a:gd name="T14" fmla="*/ 32 w 52"/>
                <a:gd name="T15" fmla="*/ 35 h 52"/>
                <a:gd name="T16" fmla="*/ 28 w 52"/>
                <a:gd name="T17" fmla="*/ 35 h 52"/>
                <a:gd name="T18" fmla="*/ 25 w 52"/>
                <a:gd name="T19" fmla="*/ 35 h 52"/>
                <a:gd name="T20" fmla="*/ 21 w 52"/>
                <a:gd name="T21" fmla="*/ 35 h 52"/>
                <a:gd name="T22" fmla="*/ 18 w 52"/>
                <a:gd name="T23" fmla="*/ 25 h 52"/>
                <a:gd name="T24" fmla="*/ 7 w 52"/>
                <a:gd name="T25" fmla="*/ 21 h 52"/>
                <a:gd name="T26" fmla="*/ 0 w 52"/>
                <a:gd name="T27" fmla="*/ 21 h 52"/>
                <a:gd name="T28" fmla="*/ 4 w 52"/>
                <a:gd name="T29" fmla="*/ 7 h 52"/>
                <a:gd name="T30" fmla="*/ 14 w 52"/>
                <a:gd name="T31" fmla="*/ 7 h 52"/>
                <a:gd name="T32" fmla="*/ 25 w 52"/>
                <a:gd name="T33" fmla="*/ 14 h 52"/>
                <a:gd name="T34" fmla="*/ 35 w 52"/>
                <a:gd name="T35" fmla="*/ 7 h 52"/>
                <a:gd name="T36" fmla="*/ 35 w 52"/>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5" y="0"/>
                  </a:moveTo>
                  <a:lnTo>
                    <a:pt x="42" y="4"/>
                  </a:lnTo>
                  <a:lnTo>
                    <a:pt x="46" y="7"/>
                  </a:lnTo>
                  <a:lnTo>
                    <a:pt x="49" y="18"/>
                  </a:lnTo>
                  <a:lnTo>
                    <a:pt x="52" y="52"/>
                  </a:lnTo>
                  <a:lnTo>
                    <a:pt x="39" y="52"/>
                  </a:lnTo>
                  <a:lnTo>
                    <a:pt x="35" y="45"/>
                  </a:lnTo>
                  <a:lnTo>
                    <a:pt x="32" y="35"/>
                  </a:lnTo>
                  <a:lnTo>
                    <a:pt x="28" y="35"/>
                  </a:lnTo>
                  <a:lnTo>
                    <a:pt x="25" y="35"/>
                  </a:lnTo>
                  <a:lnTo>
                    <a:pt x="21" y="35"/>
                  </a:lnTo>
                  <a:lnTo>
                    <a:pt x="18" y="25"/>
                  </a:lnTo>
                  <a:lnTo>
                    <a:pt x="7" y="21"/>
                  </a:lnTo>
                  <a:lnTo>
                    <a:pt x="0" y="21"/>
                  </a:lnTo>
                  <a:lnTo>
                    <a:pt x="4" y="7"/>
                  </a:lnTo>
                  <a:lnTo>
                    <a:pt x="14" y="7"/>
                  </a:lnTo>
                  <a:lnTo>
                    <a:pt x="25" y="14"/>
                  </a:lnTo>
                  <a:lnTo>
                    <a:pt x="35"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4" name="Freeform 84">
              <a:extLst>
                <a:ext uri="{FF2B5EF4-FFF2-40B4-BE49-F238E27FC236}">
                  <a16:creationId xmlns:a16="http://schemas.microsoft.com/office/drawing/2014/main" id="{CE482083-AA35-0206-0210-50AB0BF7DC20}"/>
                </a:ext>
                <a:ext uri="{C183D7F6-B498-43B3-948B-1728B52AA6E4}">
                  <adec:decorative xmlns:adec="http://schemas.microsoft.com/office/drawing/2017/decorative" val="1"/>
                </a:ext>
              </a:extLst>
            </p:cNvPr>
            <p:cNvSpPr>
              <a:spLocks/>
            </p:cNvSpPr>
            <p:nvPr/>
          </p:nvSpPr>
          <p:spPr bwMode="auto">
            <a:xfrm>
              <a:off x="10148968" y="5454281"/>
              <a:ext cx="293961" cy="273587"/>
            </a:xfrm>
            <a:custGeom>
              <a:avLst/>
              <a:gdLst>
                <a:gd name="T0" fmla="*/ 66 w 101"/>
                <a:gd name="T1" fmla="*/ 14 h 94"/>
                <a:gd name="T2" fmla="*/ 66 w 101"/>
                <a:gd name="T3" fmla="*/ 21 h 94"/>
                <a:gd name="T4" fmla="*/ 73 w 101"/>
                <a:gd name="T5" fmla="*/ 24 h 94"/>
                <a:gd name="T6" fmla="*/ 73 w 101"/>
                <a:gd name="T7" fmla="*/ 31 h 94"/>
                <a:gd name="T8" fmla="*/ 83 w 101"/>
                <a:gd name="T9" fmla="*/ 42 h 94"/>
                <a:gd name="T10" fmla="*/ 80 w 101"/>
                <a:gd name="T11" fmla="*/ 45 h 94"/>
                <a:gd name="T12" fmla="*/ 70 w 101"/>
                <a:gd name="T13" fmla="*/ 45 h 94"/>
                <a:gd name="T14" fmla="*/ 66 w 101"/>
                <a:gd name="T15" fmla="*/ 52 h 94"/>
                <a:gd name="T16" fmla="*/ 76 w 101"/>
                <a:gd name="T17" fmla="*/ 59 h 94"/>
                <a:gd name="T18" fmla="*/ 90 w 101"/>
                <a:gd name="T19" fmla="*/ 55 h 94"/>
                <a:gd name="T20" fmla="*/ 101 w 101"/>
                <a:gd name="T21" fmla="*/ 69 h 94"/>
                <a:gd name="T22" fmla="*/ 101 w 101"/>
                <a:gd name="T23" fmla="*/ 76 h 94"/>
                <a:gd name="T24" fmla="*/ 101 w 101"/>
                <a:gd name="T25" fmla="*/ 87 h 94"/>
                <a:gd name="T26" fmla="*/ 87 w 101"/>
                <a:gd name="T27" fmla="*/ 90 h 94"/>
                <a:gd name="T28" fmla="*/ 76 w 101"/>
                <a:gd name="T29" fmla="*/ 94 h 94"/>
                <a:gd name="T30" fmla="*/ 59 w 101"/>
                <a:gd name="T31" fmla="*/ 83 h 94"/>
                <a:gd name="T32" fmla="*/ 56 w 101"/>
                <a:gd name="T33" fmla="*/ 69 h 94"/>
                <a:gd name="T34" fmla="*/ 45 w 101"/>
                <a:gd name="T35" fmla="*/ 69 h 94"/>
                <a:gd name="T36" fmla="*/ 42 w 101"/>
                <a:gd name="T37" fmla="*/ 76 h 94"/>
                <a:gd name="T38" fmla="*/ 35 w 101"/>
                <a:gd name="T39" fmla="*/ 80 h 94"/>
                <a:gd name="T40" fmla="*/ 21 w 101"/>
                <a:gd name="T41" fmla="*/ 66 h 94"/>
                <a:gd name="T42" fmla="*/ 17 w 101"/>
                <a:gd name="T43" fmla="*/ 69 h 94"/>
                <a:gd name="T44" fmla="*/ 14 w 101"/>
                <a:gd name="T45" fmla="*/ 55 h 94"/>
                <a:gd name="T46" fmla="*/ 7 w 101"/>
                <a:gd name="T47" fmla="*/ 55 h 94"/>
                <a:gd name="T48" fmla="*/ 0 w 101"/>
                <a:gd name="T49" fmla="*/ 49 h 94"/>
                <a:gd name="T50" fmla="*/ 21 w 101"/>
                <a:gd name="T51" fmla="*/ 49 h 94"/>
                <a:gd name="T52" fmla="*/ 24 w 101"/>
                <a:gd name="T53" fmla="*/ 35 h 94"/>
                <a:gd name="T54" fmla="*/ 21 w 101"/>
                <a:gd name="T55" fmla="*/ 28 h 94"/>
                <a:gd name="T56" fmla="*/ 31 w 101"/>
                <a:gd name="T57" fmla="*/ 21 h 94"/>
                <a:gd name="T58" fmla="*/ 31 w 101"/>
                <a:gd name="T59" fmla="*/ 10 h 94"/>
                <a:gd name="T60" fmla="*/ 35 w 101"/>
                <a:gd name="T61" fmla="*/ 0 h 94"/>
                <a:gd name="T62" fmla="*/ 49 w 101"/>
                <a:gd name="T63" fmla="*/ 3 h 94"/>
                <a:gd name="T64" fmla="*/ 52 w 101"/>
                <a:gd name="T65" fmla="*/ 14 h 94"/>
                <a:gd name="T66" fmla="*/ 66 w 101"/>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94">
                  <a:moveTo>
                    <a:pt x="66" y="14"/>
                  </a:moveTo>
                  <a:lnTo>
                    <a:pt x="66" y="21"/>
                  </a:lnTo>
                  <a:lnTo>
                    <a:pt x="73" y="24"/>
                  </a:lnTo>
                  <a:lnTo>
                    <a:pt x="73" y="31"/>
                  </a:lnTo>
                  <a:lnTo>
                    <a:pt x="83" y="42"/>
                  </a:lnTo>
                  <a:lnTo>
                    <a:pt x="80" y="45"/>
                  </a:lnTo>
                  <a:lnTo>
                    <a:pt x="70" y="45"/>
                  </a:lnTo>
                  <a:lnTo>
                    <a:pt x="66" y="52"/>
                  </a:lnTo>
                  <a:lnTo>
                    <a:pt x="76" y="59"/>
                  </a:lnTo>
                  <a:lnTo>
                    <a:pt x="90" y="55"/>
                  </a:lnTo>
                  <a:lnTo>
                    <a:pt x="101" y="69"/>
                  </a:lnTo>
                  <a:lnTo>
                    <a:pt x="101" y="76"/>
                  </a:lnTo>
                  <a:lnTo>
                    <a:pt x="101" y="87"/>
                  </a:lnTo>
                  <a:lnTo>
                    <a:pt x="87" y="90"/>
                  </a:lnTo>
                  <a:lnTo>
                    <a:pt x="76" y="94"/>
                  </a:lnTo>
                  <a:lnTo>
                    <a:pt x="59" y="83"/>
                  </a:lnTo>
                  <a:lnTo>
                    <a:pt x="56" y="69"/>
                  </a:lnTo>
                  <a:lnTo>
                    <a:pt x="45" y="69"/>
                  </a:lnTo>
                  <a:lnTo>
                    <a:pt x="42" y="76"/>
                  </a:lnTo>
                  <a:lnTo>
                    <a:pt x="35" y="80"/>
                  </a:lnTo>
                  <a:lnTo>
                    <a:pt x="21" y="66"/>
                  </a:lnTo>
                  <a:lnTo>
                    <a:pt x="17" y="69"/>
                  </a:lnTo>
                  <a:lnTo>
                    <a:pt x="14" y="55"/>
                  </a:lnTo>
                  <a:lnTo>
                    <a:pt x="7" y="55"/>
                  </a:lnTo>
                  <a:lnTo>
                    <a:pt x="0" y="49"/>
                  </a:lnTo>
                  <a:lnTo>
                    <a:pt x="21" y="49"/>
                  </a:lnTo>
                  <a:lnTo>
                    <a:pt x="24" y="35"/>
                  </a:lnTo>
                  <a:lnTo>
                    <a:pt x="21" y="28"/>
                  </a:lnTo>
                  <a:lnTo>
                    <a:pt x="31" y="21"/>
                  </a:lnTo>
                  <a:lnTo>
                    <a:pt x="31" y="10"/>
                  </a:lnTo>
                  <a:lnTo>
                    <a:pt x="35" y="0"/>
                  </a:lnTo>
                  <a:lnTo>
                    <a:pt x="49" y="3"/>
                  </a:lnTo>
                  <a:lnTo>
                    <a:pt x="52" y="14"/>
                  </a:lnTo>
                  <a:lnTo>
                    <a:pt x="66"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5" name="Freeform 85">
              <a:extLst>
                <a:ext uri="{FF2B5EF4-FFF2-40B4-BE49-F238E27FC236}">
                  <a16:creationId xmlns:a16="http://schemas.microsoft.com/office/drawing/2014/main" id="{CD574155-4EE1-D361-A690-552459E0BE17}"/>
                </a:ext>
                <a:ext uri="{C183D7F6-B498-43B3-948B-1728B52AA6E4}">
                  <adec:decorative xmlns:adec="http://schemas.microsoft.com/office/drawing/2017/decorative" val="1"/>
                </a:ext>
              </a:extLst>
            </p:cNvPr>
            <p:cNvSpPr>
              <a:spLocks/>
            </p:cNvSpPr>
            <p:nvPr/>
          </p:nvSpPr>
          <p:spPr bwMode="auto">
            <a:xfrm>
              <a:off x="10259566" y="6030559"/>
              <a:ext cx="101868" cy="151346"/>
            </a:xfrm>
            <a:custGeom>
              <a:avLst/>
              <a:gdLst>
                <a:gd name="T0" fmla="*/ 21 w 35"/>
                <a:gd name="T1" fmla="*/ 3 h 52"/>
                <a:gd name="T2" fmla="*/ 35 w 35"/>
                <a:gd name="T3" fmla="*/ 14 h 52"/>
                <a:gd name="T4" fmla="*/ 35 w 35"/>
                <a:gd name="T5" fmla="*/ 27 h 52"/>
                <a:gd name="T6" fmla="*/ 32 w 35"/>
                <a:gd name="T7" fmla="*/ 27 h 52"/>
                <a:gd name="T8" fmla="*/ 28 w 35"/>
                <a:gd name="T9" fmla="*/ 31 h 52"/>
                <a:gd name="T10" fmla="*/ 25 w 35"/>
                <a:gd name="T11" fmla="*/ 34 h 52"/>
                <a:gd name="T12" fmla="*/ 25 w 35"/>
                <a:gd name="T13" fmla="*/ 38 h 52"/>
                <a:gd name="T14" fmla="*/ 25 w 35"/>
                <a:gd name="T15" fmla="*/ 45 h 52"/>
                <a:gd name="T16" fmla="*/ 25 w 35"/>
                <a:gd name="T17" fmla="*/ 48 h 52"/>
                <a:gd name="T18" fmla="*/ 21 w 35"/>
                <a:gd name="T19" fmla="*/ 52 h 52"/>
                <a:gd name="T20" fmla="*/ 18 w 35"/>
                <a:gd name="T21" fmla="*/ 52 h 52"/>
                <a:gd name="T22" fmla="*/ 14 w 35"/>
                <a:gd name="T23" fmla="*/ 52 h 52"/>
                <a:gd name="T24" fmla="*/ 0 w 35"/>
                <a:gd name="T25" fmla="*/ 14 h 52"/>
                <a:gd name="T26" fmla="*/ 7 w 35"/>
                <a:gd name="T27" fmla="*/ 14 h 52"/>
                <a:gd name="T28" fmla="*/ 7 w 35"/>
                <a:gd name="T29" fmla="*/ 0 h 52"/>
                <a:gd name="T30" fmla="*/ 18 w 35"/>
                <a:gd name="T31" fmla="*/ 3 h 52"/>
                <a:gd name="T32" fmla="*/ 14 w 35"/>
                <a:gd name="T33" fmla="*/ 3 h 52"/>
                <a:gd name="T34" fmla="*/ 21 w 35"/>
                <a:gd name="T35"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2">
                  <a:moveTo>
                    <a:pt x="21" y="3"/>
                  </a:moveTo>
                  <a:lnTo>
                    <a:pt x="35" y="14"/>
                  </a:lnTo>
                  <a:lnTo>
                    <a:pt x="35" y="27"/>
                  </a:lnTo>
                  <a:lnTo>
                    <a:pt x="32" y="27"/>
                  </a:lnTo>
                  <a:lnTo>
                    <a:pt x="28" y="31"/>
                  </a:lnTo>
                  <a:lnTo>
                    <a:pt x="25" y="34"/>
                  </a:lnTo>
                  <a:lnTo>
                    <a:pt x="25" y="38"/>
                  </a:lnTo>
                  <a:lnTo>
                    <a:pt x="25" y="45"/>
                  </a:lnTo>
                  <a:lnTo>
                    <a:pt x="25" y="48"/>
                  </a:lnTo>
                  <a:lnTo>
                    <a:pt x="21" y="52"/>
                  </a:lnTo>
                  <a:lnTo>
                    <a:pt x="18" y="52"/>
                  </a:lnTo>
                  <a:lnTo>
                    <a:pt x="14" y="52"/>
                  </a:lnTo>
                  <a:lnTo>
                    <a:pt x="0" y="14"/>
                  </a:lnTo>
                  <a:lnTo>
                    <a:pt x="7" y="14"/>
                  </a:lnTo>
                  <a:lnTo>
                    <a:pt x="7" y="0"/>
                  </a:lnTo>
                  <a:lnTo>
                    <a:pt x="18" y="3"/>
                  </a:lnTo>
                  <a:lnTo>
                    <a:pt x="14" y="3"/>
                  </a:lnTo>
                  <a:lnTo>
                    <a:pt x="21" y="3"/>
                  </a:lnTo>
                  <a:close/>
                </a:path>
              </a:pathLst>
            </a:cu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6" name="Freeform 86">
              <a:extLst>
                <a:ext uri="{FF2B5EF4-FFF2-40B4-BE49-F238E27FC236}">
                  <a16:creationId xmlns:a16="http://schemas.microsoft.com/office/drawing/2014/main" id="{24A8DEA3-AC5E-2D49-3373-5934C97A981B}"/>
                </a:ext>
                <a:ext uri="{C183D7F6-B498-43B3-948B-1728B52AA6E4}">
                  <adec:decorative xmlns:adec="http://schemas.microsoft.com/office/drawing/2017/decorative" val="1"/>
                </a:ext>
              </a:extLst>
            </p:cNvPr>
            <p:cNvSpPr>
              <a:spLocks/>
            </p:cNvSpPr>
            <p:nvPr/>
          </p:nvSpPr>
          <p:spPr bwMode="auto">
            <a:xfrm>
              <a:off x="10352703" y="6161531"/>
              <a:ext cx="17463" cy="49479"/>
            </a:xfrm>
            <a:custGeom>
              <a:avLst/>
              <a:gdLst>
                <a:gd name="T0" fmla="*/ 0 w 6"/>
                <a:gd name="T1" fmla="*/ 10 h 17"/>
                <a:gd name="T2" fmla="*/ 0 w 6"/>
                <a:gd name="T3" fmla="*/ 7 h 17"/>
                <a:gd name="T4" fmla="*/ 0 w 6"/>
                <a:gd name="T5" fmla="*/ 3 h 17"/>
                <a:gd name="T6" fmla="*/ 0 w 6"/>
                <a:gd name="T7" fmla="*/ 0 h 17"/>
                <a:gd name="T8" fmla="*/ 3 w 6"/>
                <a:gd name="T9" fmla="*/ 0 h 17"/>
                <a:gd name="T10" fmla="*/ 6 w 6"/>
                <a:gd name="T11" fmla="*/ 14 h 17"/>
                <a:gd name="T12" fmla="*/ 3 w 6"/>
                <a:gd name="T13" fmla="*/ 17 h 17"/>
                <a:gd name="T14" fmla="*/ 0 w 6"/>
                <a:gd name="T15" fmla="*/ 17 h 17"/>
                <a:gd name="T16" fmla="*/ 0 w 6"/>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0" y="10"/>
                  </a:moveTo>
                  <a:lnTo>
                    <a:pt x="0" y="7"/>
                  </a:lnTo>
                  <a:lnTo>
                    <a:pt x="0" y="3"/>
                  </a:lnTo>
                  <a:lnTo>
                    <a:pt x="0" y="0"/>
                  </a:lnTo>
                  <a:lnTo>
                    <a:pt x="3" y="0"/>
                  </a:lnTo>
                  <a:lnTo>
                    <a:pt x="6" y="14"/>
                  </a:lnTo>
                  <a:lnTo>
                    <a:pt x="3" y="17"/>
                  </a:lnTo>
                  <a:lnTo>
                    <a:pt x="0" y="17"/>
                  </a:lnTo>
                  <a:lnTo>
                    <a:pt x="0" y="10"/>
                  </a:lnTo>
                  <a:close/>
                </a:path>
              </a:pathLst>
            </a:cu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7" name="Freeform 87">
              <a:extLst>
                <a:ext uri="{FF2B5EF4-FFF2-40B4-BE49-F238E27FC236}">
                  <a16:creationId xmlns:a16="http://schemas.microsoft.com/office/drawing/2014/main" id="{BAB4D4F6-A9E5-ACAA-3384-51853F6A671C}"/>
                </a:ext>
                <a:ext uri="{C183D7F6-B498-43B3-948B-1728B52AA6E4}">
                  <adec:decorative xmlns:adec="http://schemas.microsoft.com/office/drawing/2017/decorative" val="1"/>
                </a:ext>
              </a:extLst>
            </p:cNvPr>
            <p:cNvSpPr>
              <a:spLocks/>
            </p:cNvSpPr>
            <p:nvPr/>
          </p:nvSpPr>
          <p:spPr bwMode="auto">
            <a:xfrm>
              <a:off x="10381808" y="6251757"/>
              <a:ext cx="29105" cy="29105"/>
            </a:xfrm>
            <a:custGeom>
              <a:avLst/>
              <a:gdLst>
                <a:gd name="T0" fmla="*/ 0 w 10"/>
                <a:gd name="T1" fmla="*/ 7 h 10"/>
                <a:gd name="T2" fmla="*/ 0 w 10"/>
                <a:gd name="T3" fmla="*/ 3 h 10"/>
                <a:gd name="T4" fmla="*/ 3 w 10"/>
                <a:gd name="T5" fmla="*/ 0 h 10"/>
                <a:gd name="T6" fmla="*/ 7 w 10"/>
                <a:gd name="T7" fmla="*/ 0 h 10"/>
                <a:gd name="T8" fmla="*/ 10 w 10"/>
                <a:gd name="T9" fmla="*/ 3 h 10"/>
                <a:gd name="T10" fmla="*/ 10 w 10"/>
                <a:gd name="T11" fmla="*/ 7 h 10"/>
                <a:gd name="T12" fmla="*/ 7 w 10"/>
                <a:gd name="T13" fmla="*/ 7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0" y="3"/>
                  </a:lnTo>
                  <a:lnTo>
                    <a:pt x="3" y="0"/>
                  </a:lnTo>
                  <a:lnTo>
                    <a:pt x="7" y="0"/>
                  </a:lnTo>
                  <a:lnTo>
                    <a:pt x="10" y="3"/>
                  </a:lnTo>
                  <a:lnTo>
                    <a:pt x="10" y="7"/>
                  </a:lnTo>
                  <a:lnTo>
                    <a:pt x="7" y="7"/>
                  </a:lnTo>
                  <a:lnTo>
                    <a:pt x="3" y="10"/>
                  </a:lnTo>
                  <a:lnTo>
                    <a:pt x="0" y="7"/>
                  </a:lnTo>
                  <a:close/>
                </a:path>
              </a:pathLst>
            </a:cu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8" name="Freeform 88">
              <a:extLst>
                <a:ext uri="{FF2B5EF4-FFF2-40B4-BE49-F238E27FC236}">
                  <a16:creationId xmlns:a16="http://schemas.microsoft.com/office/drawing/2014/main" id="{850D2952-F9F1-3178-11F2-4432474A2F33}"/>
                </a:ext>
                <a:ext uri="{C183D7F6-B498-43B3-948B-1728B52AA6E4}">
                  <adec:decorative xmlns:adec="http://schemas.microsoft.com/office/drawing/2017/decorative" val="1"/>
                </a:ext>
              </a:extLst>
            </p:cNvPr>
            <p:cNvSpPr>
              <a:spLocks/>
            </p:cNvSpPr>
            <p:nvPr/>
          </p:nvSpPr>
          <p:spPr bwMode="auto">
            <a:xfrm>
              <a:off x="9965608" y="6030559"/>
              <a:ext cx="224109" cy="241572"/>
            </a:xfrm>
            <a:custGeom>
              <a:avLst/>
              <a:gdLst>
                <a:gd name="T0" fmla="*/ 77 w 77"/>
                <a:gd name="T1" fmla="*/ 10 h 83"/>
                <a:gd name="T2" fmla="*/ 77 w 77"/>
                <a:gd name="T3" fmla="*/ 31 h 83"/>
                <a:gd name="T4" fmla="*/ 73 w 77"/>
                <a:gd name="T5" fmla="*/ 38 h 83"/>
                <a:gd name="T6" fmla="*/ 73 w 77"/>
                <a:gd name="T7" fmla="*/ 41 h 83"/>
                <a:gd name="T8" fmla="*/ 77 w 77"/>
                <a:gd name="T9" fmla="*/ 48 h 83"/>
                <a:gd name="T10" fmla="*/ 70 w 77"/>
                <a:gd name="T11" fmla="*/ 52 h 83"/>
                <a:gd name="T12" fmla="*/ 63 w 77"/>
                <a:gd name="T13" fmla="*/ 59 h 83"/>
                <a:gd name="T14" fmla="*/ 60 w 77"/>
                <a:gd name="T15" fmla="*/ 59 h 83"/>
                <a:gd name="T16" fmla="*/ 60 w 77"/>
                <a:gd name="T17" fmla="*/ 55 h 83"/>
                <a:gd name="T18" fmla="*/ 56 w 77"/>
                <a:gd name="T19" fmla="*/ 48 h 83"/>
                <a:gd name="T20" fmla="*/ 53 w 77"/>
                <a:gd name="T21" fmla="*/ 48 h 83"/>
                <a:gd name="T22" fmla="*/ 49 w 77"/>
                <a:gd name="T23" fmla="*/ 52 h 83"/>
                <a:gd name="T24" fmla="*/ 49 w 77"/>
                <a:gd name="T25" fmla="*/ 59 h 83"/>
                <a:gd name="T26" fmla="*/ 46 w 77"/>
                <a:gd name="T27" fmla="*/ 66 h 83"/>
                <a:gd name="T28" fmla="*/ 42 w 77"/>
                <a:gd name="T29" fmla="*/ 66 h 83"/>
                <a:gd name="T30" fmla="*/ 42 w 77"/>
                <a:gd name="T31" fmla="*/ 62 h 83"/>
                <a:gd name="T32" fmla="*/ 39 w 77"/>
                <a:gd name="T33" fmla="*/ 55 h 83"/>
                <a:gd name="T34" fmla="*/ 35 w 77"/>
                <a:gd name="T35" fmla="*/ 55 h 83"/>
                <a:gd name="T36" fmla="*/ 28 w 77"/>
                <a:gd name="T37" fmla="*/ 45 h 83"/>
                <a:gd name="T38" fmla="*/ 21 w 77"/>
                <a:gd name="T39" fmla="*/ 41 h 83"/>
                <a:gd name="T40" fmla="*/ 18 w 77"/>
                <a:gd name="T41" fmla="*/ 45 h 83"/>
                <a:gd name="T42" fmla="*/ 21 w 77"/>
                <a:gd name="T43" fmla="*/ 52 h 83"/>
                <a:gd name="T44" fmla="*/ 25 w 77"/>
                <a:gd name="T45" fmla="*/ 55 h 83"/>
                <a:gd name="T46" fmla="*/ 28 w 77"/>
                <a:gd name="T47" fmla="*/ 62 h 83"/>
                <a:gd name="T48" fmla="*/ 35 w 77"/>
                <a:gd name="T49" fmla="*/ 69 h 83"/>
                <a:gd name="T50" fmla="*/ 35 w 77"/>
                <a:gd name="T51" fmla="*/ 73 h 83"/>
                <a:gd name="T52" fmla="*/ 32 w 77"/>
                <a:gd name="T53" fmla="*/ 73 h 83"/>
                <a:gd name="T54" fmla="*/ 28 w 77"/>
                <a:gd name="T55" fmla="*/ 76 h 83"/>
                <a:gd name="T56" fmla="*/ 25 w 77"/>
                <a:gd name="T57" fmla="*/ 73 h 83"/>
                <a:gd name="T58" fmla="*/ 21 w 77"/>
                <a:gd name="T59" fmla="*/ 73 h 83"/>
                <a:gd name="T60" fmla="*/ 25 w 77"/>
                <a:gd name="T61" fmla="*/ 79 h 83"/>
                <a:gd name="T62" fmla="*/ 21 w 77"/>
                <a:gd name="T63" fmla="*/ 83 h 83"/>
                <a:gd name="T64" fmla="*/ 18 w 77"/>
                <a:gd name="T65" fmla="*/ 83 h 83"/>
                <a:gd name="T66" fmla="*/ 18 w 77"/>
                <a:gd name="T67" fmla="*/ 48 h 83"/>
                <a:gd name="T68" fmla="*/ 0 w 77"/>
                <a:gd name="T69" fmla="*/ 38 h 83"/>
                <a:gd name="T70" fmla="*/ 7 w 77"/>
                <a:gd name="T71" fmla="*/ 24 h 83"/>
                <a:gd name="T72" fmla="*/ 18 w 77"/>
                <a:gd name="T73" fmla="*/ 17 h 83"/>
                <a:gd name="T74" fmla="*/ 21 w 77"/>
                <a:gd name="T75" fmla="*/ 10 h 83"/>
                <a:gd name="T76" fmla="*/ 21 w 77"/>
                <a:gd name="T77" fmla="*/ 3 h 83"/>
                <a:gd name="T78" fmla="*/ 32 w 77"/>
                <a:gd name="T79" fmla="*/ 7 h 83"/>
                <a:gd name="T80" fmla="*/ 35 w 77"/>
                <a:gd name="T81" fmla="*/ 17 h 83"/>
                <a:gd name="T82" fmla="*/ 39 w 77"/>
                <a:gd name="T83" fmla="*/ 17 h 83"/>
                <a:gd name="T84" fmla="*/ 42 w 77"/>
                <a:gd name="T85" fmla="*/ 17 h 83"/>
                <a:gd name="T86" fmla="*/ 46 w 77"/>
                <a:gd name="T87" fmla="*/ 17 h 83"/>
                <a:gd name="T88" fmla="*/ 49 w 77"/>
                <a:gd name="T89" fmla="*/ 27 h 83"/>
                <a:gd name="T90" fmla="*/ 53 w 77"/>
                <a:gd name="T91" fmla="*/ 34 h 83"/>
                <a:gd name="T92" fmla="*/ 66 w 77"/>
                <a:gd name="T93" fmla="*/ 34 h 83"/>
                <a:gd name="T94" fmla="*/ 63 w 77"/>
                <a:gd name="T95" fmla="*/ 0 h 83"/>
                <a:gd name="T96" fmla="*/ 70 w 77"/>
                <a:gd name="T97" fmla="*/ 3 h 83"/>
                <a:gd name="T98" fmla="*/ 77 w 77"/>
                <a:gd name="T9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83">
                  <a:moveTo>
                    <a:pt x="77" y="10"/>
                  </a:moveTo>
                  <a:lnTo>
                    <a:pt x="77" y="31"/>
                  </a:lnTo>
                  <a:lnTo>
                    <a:pt x="73" y="38"/>
                  </a:lnTo>
                  <a:lnTo>
                    <a:pt x="73" y="41"/>
                  </a:lnTo>
                  <a:lnTo>
                    <a:pt x="77" y="48"/>
                  </a:lnTo>
                  <a:lnTo>
                    <a:pt x="70" y="52"/>
                  </a:lnTo>
                  <a:lnTo>
                    <a:pt x="63" y="59"/>
                  </a:lnTo>
                  <a:lnTo>
                    <a:pt x="60" y="59"/>
                  </a:lnTo>
                  <a:lnTo>
                    <a:pt x="60" y="55"/>
                  </a:lnTo>
                  <a:lnTo>
                    <a:pt x="56" y="48"/>
                  </a:lnTo>
                  <a:lnTo>
                    <a:pt x="53" y="48"/>
                  </a:lnTo>
                  <a:lnTo>
                    <a:pt x="49" y="52"/>
                  </a:lnTo>
                  <a:lnTo>
                    <a:pt x="49" y="59"/>
                  </a:lnTo>
                  <a:lnTo>
                    <a:pt x="46" y="66"/>
                  </a:lnTo>
                  <a:lnTo>
                    <a:pt x="42" y="66"/>
                  </a:lnTo>
                  <a:lnTo>
                    <a:pt x="42" y="62"/>
                  </a:lnTo>
                  <a:lnTo>
                    <a:pt x="39" y="55"/>
                  </a:lnTo>
                  <a:lnTo>
                    <a:pt x="35" y="55"/>
                  </a:lnTo>
                  <a:lnTo>
                    <a:pt x="28" y="45"/>
                  </a:lnTo>
                  <a:lnTo>
                    <a:pt x="21" y="41"/>
                  </a:lnTo>
                  <a:lnTo>
                    <a:pt x="18" y="45"/>
                  </a:lnTo>
                  <a:lnTo>
                    <a:pt x="21" y="52"/>
                  </a:lnTo>
                  <a:lnTo>
                    <a:pt x="25" y="55"/>
                  </a:lnTo>
                  <a:lnTo>
                    <a:pt x="28" y="62"/>
                  </a:lnTo>
                  <a:lnTo>
                    <a:pt x="35" y="69"/>
                  </a:lnTo>
                  <a:lnTo>
                    <a:pt x="35" y="73"/>
                  </a:lnTo>
                  <a:lnTo>
                    <a:pt x="32" y="73"/>
                  </a:lnTo>
                  <a:lnTo>
                    <a:pt x="28" y="76"/>
                  </a:lnTo>
                  <a:lnTo>
                    <a:pt x="25" y="73"/>
                  </a:lnTo>
                  <a:lnTo>
                    <a:pt x="21" y="73"/>
                  </a:lnTo>
                  <a:lnTo>
                    <a:pt x="25" y="79"/>
                  </a:lnTo>
                  <a:lnTo>
                    <a:pt x="21" y="83"/>
                  </a:lnTo>
                  <a:lnTo>
                    <a:pt x="18" y="83"/>
                  </a:lnTo>
                  <a:lnTo>
                    <a:pt x="18" y="48"/>
                  </a:lnTo>
                  <a:lnTo>
                    <a:pt x="0" y="38"/>
                  </a:lnTo>
                  <a:lnTo>
                    <a:pt x="7" y="24"/>
                  </a:lnTo>
                  <a:lnTo>
                    <a:pt x="18" y="17"/>
                  </a:lnTo>
                  <a:lnTo>
                    <a:pt x="21" y="10"/>
                  </a:lnTo>
                  <a:lnTo>
                    <a:pt x="21" y="3"/>
                  </a:lnTo>
                  <a:lnTo>
                    <a:pt x="32" y="7"/>
                  </a:lnTo>
                  <a:lnTo>
                    <a:pt x="35" y="17"/>
                  </a:lnTo>
                  <a:lnTo>
                    <a:pt x="39" y="17"/>
                  </a:lnTo>
                  <a:lnTo>
                    <a:pt x="42" y="17"/>
                  </a:lnTo>
                  <a:lnTo>
                    <a:pt x="46" y="17"/>
                  </a:lnTo>
                  <a:lnTo>
                    <a:pt x="49" y="27"/>
                  </a:lnTo>
                  <a:lnTo>
                    <a:pt x="53" y="34"/>
                  </a:lnTo>
                  <a:lnTo>
                    <a:pt x="66" y="34"/>
                  </a:lnTo>
                  <a:lnTo>
                    <a:pt x="63" y="0"/>
                  </a:lnTo>
                  <a:lnTo>
                    <a:pt x="70" y="3"/>
                  </a:lnTo>
                  <a:lnTo>
                    <a:pt x="7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9" name="Freeform 89">
              <a:extLst>
                <a:ext uri="{FF2B5EF4-FFF2-40B4-BE49-F238E27FC236}">
                  <a16:creationId xmlns:a16="http://schemas.microsoft.com/office/drawing/2014/main" id="{3CC672C6-67D8-0877-B3AB-B7671719F475}"/>
                </a:ext>
                <a:ext uri="{C183D7F6-B498-43B3-948B-1728B52AA6E4}">
                  <adec:decorative xmlns:adec="http://schemas.microsoft.com/office/drawing/2017/decorative" val="1"/>
                </a:ext>
              </a:extLst>
            </p:cNvPr>
            <p:cNvSpPr>
              <a:spLocks/>
            </p:cNvSpPr>
            <p:nvPr/>
          </p:nvSpPr>
          <p:spPr bwMode="auto">
            <a:xfrm>
              <a:off x="10157700" y="6202278"/>
              <a:ext cx="40747" cy="29105"/>
            </a:xfrm>
            <a:custGeom>
              <a:avLst/>
              <a:gdLst>
                <a:gd name="T0" fmla="*/ 14 w 14"/>
                <a:gd name="T1" fmla="*/ 7 h 10"/>
                <a:gd name="T2" fmla="*/ 14 w 14"/>
                <a:gd name="T3" fmla="*/ 10 h 10"/>
                <a:gd name="T4" fmla="*/ 7 w 14"/>
                <a:gd name="T5" fmla="*/ 10 h 10"/>
                <a:gd name="T6" fmla="*/ 4 w 14"/>
                <a:gd name="T7" fmla="*/ 7 h 10"/>
                <a:gd name="T8" fmla="*/ 0 w 14"/>
                <a:gd name="T9" fmla="*/ 3 h 10"/>
                <a:gd name="T10" fmla="*/ 4 w 14"/>
                <a:gd name="T11" fmla="*/ 0 h 10"/>
                <a:gd name="T12" fmla="*/ 11 w 14"/>
                <a:gd name="T13" fmla="*/ 3 h 10"/>
                <a:gd name="T14" fmla="*/ 14 w 14"/>
                <a:gd name="T15" fmla="*/ 3 h 10"/>
                <a:gd name="T16" fmla="*/ 14 w 14"/>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7"/>
                  </a:moveTo>
                  <a:lnTo>
                    <a:pt x="14" y="10"/>
                  </a:lnTo>
                  <a:lnTo>
                    <a:pt x="7" y="10"/>
                  </a:lnTo>
                  <a:lnTo>
                    <a:pt x="4" y="7"/>
                  </a:lnTo>
                  <a:lnTo>
                    <a:pt x="0" y="3"/>
                  </a:lnTo>
                  <a:lnTo>
                    <a:pt x="4" y="0"/>
                  </a:lnTo>
                  <a:lnTo>
                    <a:pt x="11" y="3"/>
                  </a:lnTo>
                  <a:lnTo>
                    <a:pt x="14" y="3"/>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0" name="Freeform 90">
              <a:extLst>
                <a:ext uri="{FF2B5EF4-FFF2-40B4-BE49-F238E27FC236}">
                  <a16:creationId xmlns:a16="http://schemas.microsoft.com/office/drawing/2014/main" id="{4CA062A7-0D35-FA52-E391-F725DBCFF62E}"/>
                </a:ext>
                <a:ext uri="{C183D7F6-B498-43B3-948B-1728B52AA6E4}">
                  <adec:decorative xmlns:adec="http://schemas.microsoft.com/office/drawing/2017/decorative" val="1"/>
                </a:ext>
              </a:extLst>
            </p:cNvPr>
            <p:cNvSpPr>
              <a:spLocks/>
            </p:cNvSpPr>
            <p:nvPr/>
          </p:nvSpPr>
          <p:spPr bwMode="auto">
            <a:xfrm>
              <a:off x="10047100" y="6260487"/>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0 w 1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4"/>
                  </a:moveTo>
                  <a:lnTo>
                    <a:pt x="4" y="0"/>
                  </a:lnTo>
                  <a:lnTo>
                    <a:pt x="7" y="0"/>
                  </a:lnTo>
                  <a:lnTo>
                    <a:pt x="11" y="0"/>
                  </a:lnTo>
                  <a:lnTo>
                    <a:pt x="11" y="4"/>
                  </a:lnTo>
                  <a:lnTo>
                    <a:pt x="11" y="7"/>
                  </a:lnTo>
                  <a:lnTo>
                    <a:pt x="7"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1" name="Freeform 91">
              <a:extLst>
                <a:ext uri="{FF2B5EF4-FFF2-40B4-BE49-F238E27FC236}">
                  <a16:creationId xmlns:a16="http://schemas.microsoft.com/office/drawing/2014/main" id="{46C3A75B-1C7F-3506-34E9-11AD670086C8}"/>
                </a:ext>
                <a:ext uri="{C183D7F6-B498-43B3-948B-1728B52AA6E4}">
                  <adec:decorative xmlns:adec="http://schemas.microsoft.com/office/drawing/2017/decorative" val="1"/>
                </a:ext>
              </a:extLst>
            </p:cNvPr>
            <p:cNvSpPr>
              <a:spLocks/>
            </p:cNvSpPr>
            <p:nvPr/>
          </p:nvSpPr>
          <p:spPr bwMode="auto">
            <a:xfrm>
              <a:off x="10087847" y="6231382"/>
              <a:ext cx="32016" cy="20374"/>
            </a:xfrm>
            <a:custGeom>
              <a:avLst/>
              <a:gdLst>
                <a:gd name="T0" fmla="*/ 0 w 11"/>
                <a:gd name="T1" fmla="*/ 0 h 7"/>
                <a:gd name="T2" fmla="*/ 4 w 11"/>
                <a:gd name="T3" fmla="*/ 0 h 7"/>
                <a:gd name="T4" fmla="*/ 7 w 11"/>
                <a:gd name="T5" fmla="*/ 4 h 7"/>
                <a:gd name="T6" fmla="*/ 11 w 11"/>
                <a:gd name="T7" fmla="*/ 7 h 7"/>
                <a:gd name="T8" fmla="*/ 7 w 11"/>
                <a:gd name="T9" fmla="*/ 7 h 7"/>
                <a:gd name="T10" fmla="*/ 4 w 11"/>
                <a:gd name="T11" fmla="*/ 7 h 7"/>
                <a:gd name="T12" fmla="*/ 0 w 11"/>
                <a:gd name="T13" fmla="*/ 4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lnTo>
                    <a:pt x="4" y="0"/>
                  </a:lnTo>
                  <a:lnTo>
                    <a:pt x="7" y="4"/>
                  </a:lnTo>
                  <a:lnTo>
                    <a:pt x="11" y="7"/>
                  </a:lnTo>
                  <a:lnTo>
                    <a:pt x="7" y="7"/>
                  </a:lnTo>
                  <a:lnTo>
                    <a:pt x="4" y="7"/>
                  </a:lnTo>
                  <a:lnTo>
                    <a:pt x="0"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2" name="Freeform 92">
              <a:extLst>
                <a:ext uri="{FF2B5EF4-FFF2-40B4-BE49-F238E27FC236}">
                  <a16:creationId xmlns:a16="http://schemas.microsoft.com/office/drawing/2014/main" id="{8A703266-ACB8-8022-2933-3F176BB90657}"/>
                </a:ext>
                <a:ext uri="{C183D7F6-B498-43B3-948B-1728B52AA6E4}">
                  <adec:decorative xmlns:adec="http://schemas.microsoft.com/office/drawing/2017/decorative" val="1"/>
                </a:ext>
              </a:extLst>
            </p:cNvPr>
            <p:cNvSpPr>
              <a:spLocks/>
            </p:cNvSpPr>
            <p:nvPr/>
          </p:nvSpPr>
          <p:spPr bwMode="auto">
            <a:xfrm>
              <a:off x="10157699" y="5282561"/>
              <a:ext cx="195004" cy="212467"/>
            </a:xfrm>
            <a:custGeom>
              <a:avLst/>
              <a:gdLst>
                <a:gd name="T0" fmla="*/ 0 w 67"/>
                <a:gd name="T1" fmla="*/ 3 h 73"/>
                <a:gd name="T2" fmla="*/ 21 w 67"/>
                <a:gd name="T3" fmla="*/ 0 h 73"/>
                <a:gd name="T4" fmla="*/ 35 w 67"/>
                <a:gd name="T5" fmla="*/ 7 h 73"/>
                <a:gd name="T6" fmla="*/ 46 w 67"/>
                <a:gd name="T7" fmla="*/ 3 h 73"/>
                <a:gd name="T8" fmla="*/ 53 w 67"/>
                <a:gd name="T9" fmla="*/ 21 h 73"/>
                <a:gd name="T10" fmla="*/ 63 w 67"/>
                <a:gd name="T11" fmla="*/ 45 h 73"/>
                <a:gd name="T12" fmla="*/ 67 w 67"/>
                <a:gd name="T13" fmla="*/ 66 h 73"/>
                <a:gd name="T14" fmla="*/ 63 w 67"/>
                <a:gd name="T15" fmla="*/ 73 h 73"/>
                <a:gd name="T16" fmla="*/ 49 w 67"/>
                <a:gd name="T17" fmla="*/ 73 h 73"/>
                <a:gd name="T18" fmla="*/ 46 w 67"/>
                <a:gd name="T19" fmla="*/ 62 h 73"/>
                <a:gd name="T20" fmla="*/ 32 w 67"/>
                <a:gd name="T21" fmla="*/ 59 h 73"/>
                <a:gd name="T22" fmla="*/ 28 w 67"/>
                <a:gd name="T23" fmla="*/ 69 h 73"/>
                <a:gd name="T24" fmla="*/ 25 w 67"/>
                <a:gd name="T25" fmla="*/ 69 h 73"/>
                <a:gd name="T26" fmla="*/ 18 w 67"/>
                <a:gd name="T27" fmla="*/ 66 h 73"/>
                <a:gd name="T28" fmla="*/ 11 w 67"/>
                <a:gd name="T29" fmla="*/ 52 h 73"/>
                <a:gd name="T30" fmla="*/ 18 w 67"/>
                <a:gd name="T31" fmla="*/ 38 h 73"/>
                <a:gd name="T32" fmla="*/ 4 w 67"/>
                <a:gd name="T33" fmla="*/ 17 h 73"/>
                <a:gd name="T34" fmla="*/ 0 w 67"/>
                <a:gd name="T3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73">
                  <a:moveTo>
                    <a:pt x="0" y="3"/>
                  </a:moveTo>
                  <a:lnTo>
                    <a:pt x="21" y="0"/>
                  </a:lnTo>
                  <a:lnTo>
                    <a:pt x="35" y="7"/>
                  </a:lnTo>
                  <a:lnTo>
                    <a:pt x="46" y="3"/>
                  </a:lnTo>
                  <a:lnTo>
                    <a:pt x="53" y="21"/>
                  </a:lnTo>
                  <a:lnTo>
                    <a:pt x="63" y="45"/>
                  </a:lnTo>
                  <a:lnTo>
                    <a:pt x="67" y="66"/>
                  </a:lnTo>
                  <a:lnTo>
                    <a:pt x="63" y="73"/>
                  </a:lnTo>
                  <a:lnTo>
                    <a:pt x="49" y="73"/>
                  </a:lnTo>
                  <a:lnTo>
                    <a:pt x="46" y="62"/>
                  </a:lnTo>
                  <a:lnTo>
                    <a:pt x="32" y="59"/>
                  </a:lnTo>
                  <a:lnTo>
                    <a:pt x="28" y="69"/>
                  </a:lnTo>
                  <a:lnTo>
                    <a:pt x="25" y="69"/>
                  </a:lnTo>
                  <a:lnTo>
                    <a:pt x="18" y="66"/>
                  </a:lnTo>
                  <a:lnTo>
                    <a:pt x="11" y="52"/>
                  </a:lnTo>
                  <a:lnTo>
                    <a:pt x="18" y="38"/>
                  </a:lnTo>
                  <a:lnTo>
                    <a:pt x="4" y="1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3" name="Freeform 93">
              <a:extLst>
                <a:ext uri="{FF2B5EF4-FFF2-40B4-BE49-F238E27FC236}">
                  <a16:creationId xmlns:a16="http://schemas.microsoft.com/office/drawing/2014/main" id="{533061DC-3450-832C-65FA-AE6BA7EEDC4C}"/>
                </a:ext>
                <a:ext uri="{C183D7F6-B498-43B3-948B-1728B52AA6E4}">
                  <adec:decorative xmlns:adec="http://schemas.microsoft.com/office/drawing/2017/decorative" val="1"/>
                </a:ext>
              </a:extLst>
            </p:cNvPr>
            <p:cNvSpPr>
              <a:spLocks/>
            </p:cNvSpPr>
            <p:nvPr/>
          </p:nvSpPr>
          <p:spPr bwMode="auto">
            <a:xfrm>
              <a:off x="9977249" y="5332039"/>
              <a:ext cx="171720" cy="232840"/>
            </a:xfrm>
            <a:custGeom>
              <a:avLst/>
              <a:gdLst>
                <a:gd name="T0" fmla="*/ 10 w 59"/>
                <a:gd name="T1" fmla="*/ 0 h 80"/>
                <a:gd name="T2" fmla="*/ 24 w 59"/>
                <a:gd name="T3" fmla="*/ 7 h 80"/>
                <a:gd name="T4" fmla="*/ 38 w 59"/>
                <a:gd name="T5" fmla="*/ 28 h 80"/>
                <a:gd name="T6" fmla="*/ 59 w 59"/>
                <a:gd name="T7" fmla="*/ 35 h 80"/>
                <a:gd name="T8" fmla="*/ 52 w 59"/>
                <a:gd name="T9" fmla="*/ 56 h 80"/>
                <a:gd name="T10" fmla="*/ 49 w 59"/>
                <a:gd name="T11" fmla="*/ 77 h 80"/>
                <a:gd name="T12" fmla="*/ 42 w 59"/>
                <a:gd name="T13" fmla="*/ 80 h 80"/>
                <a:gd name="T14" fmla="*/ 31 w 59"/>
                <a:gd name="T15" fmla="*/ 66 h 80"/>
                <a:gd name="T16" fmla="*/ 17 w 59"/>
                <a:gd name="T17" fmla="*/ 73 h 80"/>
                <a:gd name="T18" fmla="*/ 7 w 59"/>
                <a:gd name="T19" fmla="*/ 63 h 80"/>
                <a:gd name="T20" fmla="*/ 17 w 59"/>
                <a:gd name="T21" fmla="*/ 52 h 80"/>
                <a:gd name="T22" fmla="*/ 0 w 59"/>
                <a:gd name="T23" fmla="*/ 18 h 80"/>
                <a:gd name="T24" fmla="*/ 10 w 59"/>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10" y="0"/>
                  </a:moveTo>
                  <a:lnTo>
                    <a:pt x="24" y="7"/>
                  </a:lnTo>
                  <a:lnTo>
                    <a:pt x="38" y="28"/>
                  </a:lnTo>
                  <a:lnTo>
                    <a:pt x="59" y="35"/>
                  </a:lnTo>
                  <a:lnTo>
                    <a:pt x="52" y="56"/>
                  </a:lnTo>
                  <a:lnTo>
                    <a:pt x="49" y="77"/>
                  </a:lnTo>
                  <a:lnTo>
                    <a:pt x="42" y="80"/>
                  </a:lnTo>
                  <a:lnTo>
                    <a:pt x="31" y="66"/>
                  </a:lnTo>
                  <a:lnTo>
                    <a:pt x="17" y="73"/>
                  </a:lnTo>
                  <a:lnTo>
                    <a:pt x="7" y="63"/>
                  </a:lnTo>
                  <a:lnTo>
                    <a:pt x="17" y="52"/>
                  </a:lnTo>
                  <a:lnTo>
                    <a:pt x="0" y="18"/>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4" name="Freeform 94">
              <a:extLst>
                <a:ext uri="{FF2B5EF4-FFF2-40B4-BE49-F238E27FC236}">
                  <a16:creationId xmlns:a16="http://schemas.microsoft.com/office/drawing/2014/main" id="{D84216AE-DCEE-A8E9-9BFC-B7A63F03A215}"/>
                </a:ext>
                <a:ext uri="{C183D7F6-B498-43B3-948B-1728B52AA6E4}">
                  <adec:decorative xmlns:adec="http://schemas.microsoft.com/office/drawing/2017/decorative" val="1"/>
                </a:ext>
              </a:extLst>
            </p:cNvPr>
            <p:cNvSpPr>
              <a:spLocks/>
            </p:cNvSpPr>
            <p:nvPr/>
          </p:nvSpPr>
          <p:spPr bwMode="auto">
            <a:xfrm>
              <a:off x="10119863" y="5646374"/>
              <a:ext cx="363813" cy="424933"/>
            </a:xfrm>
            <a:custGeom>
              <a:avLst/>
              <a:gdLst>
                <a:gd name="T0" fmla="*/ 31 w 125"/>
                <a:gd name="T1" fmla="*/ 0 h 146"/>
                <a:gd name="T2" fmla="*/ 45 w 125"/>
                <a:gd name="T3" fmla="*/ 14 h 146"/>
                <a:gd name="T4" fmla="*/ 52 w 125"/>
                <a:gd name="T5" fmla="*/ 10 h 146"/>
                <a:gd name="T6" fmla="*/ 55 w 125"/>
                <a:gd name="T7" fmla="*/ 3 h 146"/>
                <a:gd name="T8" fmla="*/ 66 w 125"/>
                <a:gd name="T9" fmla="*/ 3 h 146"/>
                <a:gd name="T10" fmla="*/ 69 w 125"/>
                <a:gd name="T11" fmla="*/ 17 h 146"/>
                <a:gd name="T12" fmla="*/ 86 w 125"/>
                <a:gd name="T13" fmla="*/ 28 h 146"/>
                <a:gd name="T14" fmla="*/ 97 w 125"/>
                <a:gd name="T15" fmla="*/ 24 h 146"/>
                <a:gd name="T16" fmla="*/ 104 w 125"/>
                <a:gd name="T17" fmla="*/ 42 h 146"/>
                <a:gd name="T18" fmla="*/ 93 w 125"/>
                <a:gd name="T19" fmla="*/ 45 h 146"/>
                <a:gd name="T20" fmla="*/ 90 w 125"/>
                <a:gd name="T21" fmla="*/ 59 h 146"/>
                <a:gd name="T22" fmla="*/ 104 w 125"/>
                <a:gd name="T23" fmla="*/ 69 h 146"/>
                <a:gd name="T24" fmla="*/ 93 w 125"/>
                <a:gd name="T25" fmla="*/ 73 h 146"/>
                <a:gd name="T26" fmla="*/ 100 w 125"/>
                <a:gd name="T27" fmla="*/ 83 h 146"/>
                <a:gd name="T28" fmla="*/ 118 w 125"/>
                <a:gd name="T29" fmla="*/ 87 h 146"/>
                <a:gd name="T30" fmla="*/ 125 w 125"/>
                <a:gd name="T31" fmla="*/ 94 h 146"/>
                <a:gd name="T32" fmla="*/ 111 w 125"/>
                <a:gd name="T33" fmla="*/ 100 h 146"/>
                <a:gd name="T34" fmla="*/ 100 w 125"/>
                <a:gd name="T35" fmla="*/ 111 h 146"/>
                <a:gd name="T36" fmla="*/ 90 w 125"/>
                <a:gd name="T37" fmla="*/ 107 h 146"/>
                <a:gd name="T38" fmla="*/ 90 w 125"/>
                <a:gd name="T39" fmla="*/ 118 h 146"/>
                <a:gd name="T40" fmla="*/ 86 w 125"/>
                <a:gd name="T41" fmla="*/ 125 h 146"/>
                <a:gd name="T42" fmla="*/ 69 w 125"/>
                <a:gd name="T43" fmla="*/ 135 h 146"/>
                <a:gd name="T44" fmla="*/ 62 w 125"/>
                <a:gd name="T45" fmla="*/ 135 h 146"/>
                <a:gd name="T46" fmla="*/ 66 w 125"/>
                <a:gd name="T47" fmla="*/ 135 h 146"/>
                <a:gd name="T48" fmla="*/ 55 w 125"/>
                <a:gd name="T49" fmla="*/ 132 h 146"/>
                <a:gd name="T50" fmla="*/ 55 w 125"/>
                <a:gd name="T51" fmla="*/ 146 h 146"/>
                <a:gd name="T52" fmla="*/ 48 w 125"/>
                <a:gd name="T53" fmla="*/ 146 h 146"/>
                <a:gd name="T54" fmla="*/ 45 w 125"/>
                <a:gd name="T55" fmla="*/ 139 h 146"/>
                <a:gd name="T56" fmla="*/ 41 w 125"/>
                <a:gd name="T57" fmla="*/ 135 h 146"/>
                <a:gd name="T58" fmla="*/ 38 w 125"/>
                <a:gd name="T59" fmla="*/ 135 h 146"/>
                <a:gd name="T60" fmla="*/ 31 w 125"/>
                <a:gd name="T61" fmla="*/ 142 h 146"/>
                <a:gd name="T62" fmla="*/ 24 w 125"/>
                <a:gd name="T63" fmla="*/ 142 h 146"/>
                <a:gd name="T64" fmla="*/ 17 w 125"/>
                <a:gd name="T65" fmla="*/ 135 h 146"/>
                <a:gd name="T66" fmla="*/ 10 w 125"/>
                <a:gd name="T67" fmla="*/ 132 h 146"/>
                <a:gd name="T68" fmla="*/ 7 w 125"/>
                <a:gd name="T69" fmla="*/ 121 h 146"/>
                <a:gd name="T70" fmla="*/ 3 w 125"/>
                <a:gd name="T71" fmla="*/ 118 h 146"/>
                <a:gd name="T72" fmla="*/ 13 w 125"/>
                <a:gd name="T73" fmla="*/ 107 h 146"/>
                <a:gd name="T74" fmla="*/ 13 w 125"/>
                <a:gd name="T75" fmla="*/ 100 h 146"/>
                <a:gd name="T76" fmla="*/ 24 w 125"/>
                <a:gd name="T77" fmla="*/ 97 h 146"/>
                <a:gd name="T78" fmla="*/ 20 w 125"/>
                <a:gd name="T79" fmla="*/ 87 h 146"/>
                <a:gd name="T80" fmla="*/ 31 w 125"/>
                <a:gd name="T81" fmla="*/ 83 h 146"/>
                <a:gd name="T82" fmla="*/ 24 w 125"/>
                <a:gd name="T83" fmla="*/ 59 h 146"/>
                <a:gd name="T84" fmla="*/ 10 w 125"/>
                <a:gd name="T85" fmla="*/ 55 h 146"/>
                <a:gd name="T86" fmla="*/ 7 w 125"/>
                <a:gd name="T87" fmla="*/ 62 h 146"/>
                <a:gd name="T88" fmla="*/ 0 w 125"/>
                <a:gd name="T89" fmla="*/ 52 h 146"/>
                <a:gd name="T90" fmla="*/ 7 w 125"/>
                <a:gd name="T91" fmla="*/ 38 h 146"/>
                <a:gd name="T92" fmla="*/ 0 w 125"/>
                <a:gd name="T93" fmla="*/ 31 h 146"/>
                <a:gd name="T94" fmla="*/ 13 w 125"/>
                <a:gd name="T95" fmla="*/ 21 h 146"/>
                <a:gd name="T96" fmla="*/ 17 w 125"/>
                <a:gd name="T97" fmla="*/ 3 h 146"/>
                <a:gd name="T98" fmla="*/ 27 w 125"/>
                <a:gd name="T99" fmla="*/ 3 h 146"/>
                <a:gd name="T100" fmla="*/ 31 w 125"/>
                <a:gd name="T10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6">
                  <a:moveTo>
                    <a:pt x="31" y="0"/>
                  </a:moveTo>
                  <a:lnTo>
                    <a:pt x="45" y="14"/>
                  </a:lnTo>
                  <a:lnTo>
                    <a:pt x="52" y="10"/>
                  </a:lnTo>
                  <a:lnTo>
                    <a:pt x="55" y="3"/>
                  </a:lnTo>
                  <a:lnTo>
                    <a:pt x="66" y="3"/>
                  </a:lnTo>
                  <a:lnTo>
                    <a:pt x="69" y="17"/>
                  </a:lnTo>
                  <a:lnTo>
                    <a:pt x="86" y="28"/>
                  </a:lnTo>
                  <a:lnTo>
                    <a:pt x="97" y="24"/>
                  </a:lnTo>
                  <a:lnTo>
                    <a:pt x="104" y="42"/>
                  </a:lnTo>
                  <a:lnTo>
                    <a:pt x="93" y="45"/>
                  </a:lnTo>
                  <a:lnTo>
                    <a:pt x="90" y="59"/>
                  </a:lnTo>
                  <a:lnTo>
                    <a:pt x="104" y="69"/>
                  </a:lnTo>
                  <a:lnTo>
                    <a:pt x="93" y="73"/>
                  </a:lnTo>
                  <a:lnTo>
                    <a:pt x="100" y="83"/>
                  </a:lnTo>
                  <a:lnTo>
                    <a:pt x="118" y="87"/>
                  </a:lnTo>
                  <a:lnTo>
                    <a:pt x="125" y="94"/>
                  </a:lnTo>
                  <a:lnTo>
                    <a:pt x="111" y="100"/>
                  </a:lnTo>
                  <a:lnTo>
                    <a:pt x="100" y="111"/>
                  </a:lnTo>
                  <a:lnTo>
                    <a:pt x="90" y="107"/>
                  </a:lnTo>
                  <a:lnTo>
                    <a:pt x="90" y="118"/>
                  </a:lnTo>
                  <a:lnTo>
                    <a:pt x="86" y="125"/>
                  </a:lnTo>
                  <a:lnTo>
                    <a:pt x="69" y="135"/>
                  </a:lnTo>
                  <a:lnTo>
                    <a:pt x="62" y="135"/>
                  </a:lnTo>
                  <a:lnTo>
                    <a:pt x="66" y="135"/>
                  </a:lnTo>
                  <a:lnTo>
                    <a:pt x="55" y="132"/>
                  </a:lnTo>
                  <a:lnTo>
                    <a:pt x="55" y="146"/>
                  </a:lnTo>
                  <a:lnTo>
                    <a:pt x="48" y="146"/>
                  </a:lnTo>
                  <a:lnTo>
                    <a:pt x="45" y="139"/>
                  </a:lnTo>
                  <a:lnTo>
                    <a:pt x="41" y="135"/>
                  </a:lnTo>
                  <a:lnTo>
                    <a:pt x="38" y="135"/>
                  </a:lnTo>
                  <a:lnTo>
                    <a:pt x="31" y="142"/>
                  </a:lnTo>
                  <a:lnTo>
                    <a:pt x="24" y="142"/>
                  </a:lnTo>
                  <a:lnTo>
                    <a:pt x="17" y="135"/>
                  </a:lnTo>
                  <a:lnTo>
                    <a:pt x="10" y="132"/>
                  </a:lnTo>
                  <a:lnTo>
                    <a:pt x="7" y="121"/>
                  </a:lnTo>
                  <a:lnTo>
                    <a:pt x="3" y="118"/>
                  </a:lnTo>
                  <a:lnTo>
                    <a:pt x="13" y="107"/>
                  </a:lnTo>
                  <a:lnTo>
                    <a:pt x="13" y="100"/>
                  </a:lnTo>
                  <a:lnTo>
                    <a:pt x="24" y="97"/>
                  </a:lnTo>
                  <a:lnTo>
                    <a:pt x="20" y="87"/>
                  </a:lnTo>
                  <a:lnTo>
                    <a:pt x="31" y="83"/>
                  </a:lnTo>
                  <a:lnTo>
                    <a:pt x="24" y="59"/>
                  </a:lnTo>
                  <a:lnTo>
                    <a:pt x="10" y="55"/>
                  </a:lnTo>
                  <a:lnTo>
                    <a:pt x="7" y="62"/>
                  </a:lnTo>
                  <a:lnTo>
                    <a:pt x="0" y="52"/>
                  </a:lnTo>
                  <a:lnTo>
                    <a:pt x="7" y="38"/>
                  </a:lnTo>
                  <a:lnTo>
                    <a:pt x="0" y="31"/>
                  </a:lnTo>
                  <a:lnTo>
                    <a:pt x="13" y="21"/>
                  </a:lnTo>
                  <a:lnTo>
                    <a:pt x="17" y="3"/>
                  </a:lnTo>
                  <a:lnTo>
                    <a:pt x="27"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5" name="Freeform 95">
              <a:extLst>
                <a:ext uri="{FF2B5EF4-FFF2-40B4-BE49-F238E27FC236}">
                  <a16:creationId xmlns:a16="http://schemas.microsoft.com/office/drawing/2014/main" id="{D55A6208-6FFD-FC7E-806A-BD4D245A6968}"/>
                </a:ext>
                <a:ext uri="{C183D7F6-B498-43B3-948B-1728B52AA6E4}">
                  <adec:decorative xmlns:adec="http://schemas.microsoft.com/office/drawing/2017/decorative" val="1"/>
                </a:ext>
              </a:extLst>
            </p:cNvPr>
            <p:cNvSpPr>
              <a:spLocks/>
            </p:cNvSpPr>
            <p:nvPr/>
          </p:nvSpPr>
          <p:spPr bwMode="auto">
            <a:xfrm>
              <a:off x="10402181" y="2374976"/>
              <a:ext cx="384186" cy="433665"/>
            </a:xfrm>
            <a:custGeom>
              <a:avLst/>
              <a:gdLst>
                <a:gd name="T0" fmla="*/ 76 w 132"/>
                <a:gd name="T1" fmla="*/ 17 h 149"/>
                <a:gd name="T2" fmla="*/ 83 w 132"/>
                <a:gd name="T3" fmla="*/ 17 h 149"/>
                <a:gd name="T4" fmla="*/ 101 w 132"/>
                <a:gd name="T5" fmla="*/ 0 h 149"/>
                <a:gd name="T6" fmla="*/ 125 w 132"/>
                <a:gd name="T7" fmla="*/ 3 h 149"/>
                <a:gd name="T8" fmla="*/ 122 w 132"/>
                <a:gd name="T9" fmla="*/ 14 h 149"/>
                <a:gd name="T10" fmla="*/ 111 w 132"/>
                <a:gd name="T11" fmla="*/ 21 h 149"/>
                <a:gd name="T12" fmla="*/ 111 w 132"/>
                <a:gd name="T13" fmla="*/ 31 h 149"/>
                <a:gd name="T14" fmla="*/ 118 w 132"/>
                <a:gd name="T15" fmla="*/ 48 h 149"/>
                <a:gd name="T16" fmla="*/ 132 w 132"/>
                <a:gd name="T17" fmla="*/ 55 h 149"/>
                <a:gd name="T18" fmla="*/ 128 w 132"/>
                <a:gd name="T19" fmla="*/ 76 h 149"/>
                <a:gd name="T20" fmla="*/ 122 w 132"/>
                <a:gd name="T21" fmla="*/ 80 h 149"/>
                <a:gd name="T22" fmla="*/ 122 w 132"/>
                <a:gd name="T23" fmla="*/ 90 h 149"/>
                <a:gd name="T24" fmla="*/ 132 w 132"/>
                <a:gd name="T25" fmla="*/ 97 h 149"/>
                <a:gd name="T26" fmla="*/ 132 w 132"/>
                <a:gd name="T27" fmla="*/ 107 h 149"/>
                <a:gd name="T28" fmla="*/ 128 w 132"/>
                <a:gd name="T29" fmla="*/ 111 h 149"/>
                <a:gd name="T30" fmla="*/ 115 w 132"/>
                <a:gd name="T31" fmla="*/ 107 h 149"/>
                <a:gd name="T32" fmla="*/ 101 w 132"/>
                <a:gd name="T33" fmla="*/ 111 h 149"/>
                <a:gd name="T34" fmla="*/ 111 w 132"/>
                <a:gd name="T35" fmla="*/ 128 h 149"/>
                <a:gd name="T36" fmla="*/ 111 w 132"/>
                <a:gd name="T37" fmla="*/ 142 h 149"/>
                <a:gd name="T38" fmla="*/ 90 w 132"/>
                <a:gd name="T39" fmla="*/ 149 h 149"/>
                <a:gd name="T40" fmla="*/ 45 w 132"/>
                <a:gd name="T41" fmla="*/ 142 h 149"/>
                <a:gd name="T42" fmla="*/ 35 w 132"/>
                <a:gd name="T43" fmla="*/ 121 h 149"/>
                <a:gd name="T44" fmla="*/ 24 w 132"/>
                <a:gd name="T45" fmla="*/ 121 h 149"/>
                <a:gd name="T46" fmla="*/ 17 w 132"/>
                <a:gd name="T47" fmla="*/ 118 h 149"/>
                <a:gd name="T48" fmla="*/ 21 w 132"/>
                <a:gd name="T49" fmla="*/ 87 h 149"/>
                <a:gd name="T50" fmla="*/ 3 w 132"/>
                <a:gd name="T51" fmla="*/ 73 h 149"/>
                <a:gd name="T52" fmla="*/ 3 w 132"/>
                <a:gd name="T53" fmla="*/ 66 h 149"/>
                <a:gd name="T54" fmla="*/ 3 w 132"/>
                <a:gd name="T55" fmla="*/ 62 h 149"/>
                <a:gd name="T56" fmla="*/ 7 w 132"/>
                <a:gd name="T57" fmla="*/ 55 h 149"/>
                <a:gd name="T58" fmla="*/ 0 w 132"/>
                <a:gd name="T59" fmla="*/ 52 h 149"/>
                <a:gd name="T60" fmla="*/ 0 w 132"/>
                <a:gd name="T61" fmla="*/ 35 h 149"/>
                <a:gd name="T62" fmla="*/ 14 w 132"/>
                <a:gd name="T63" fmla="*/ 45 h 149"/>
                <a:gd name="T64" fmla="*/ 24 w 132"/>
                <a:gd name="T65" fmla="*/ 28 h 149"/>
                <a:gd name="T66" fmla="*/ 28 w 132"/>
                <a:gd name="T67" fmla="*/ 21 h 149"/>
                <a:gd name="T68" fmla="*/ 35 w 132"/>
                <a:gd name="T69" fmla="*/ 21 h 149"/>
                <a:gd name="T70" fmla="*/ 45 w 132"/>
                <a:gd name="T71" fmla="*/ 17 h 149"/>
                <a:gd name="T72" fmla="*/ 59 w 132"/>
                <a:gd name="T73" fmla="*/ 17 h 149"/>
                <a:gd name="T74" fmla="*/ 76 w 132"/>
                <a:gd name="T75" fmla="*/ 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49">
                  <a:moveTo>
                    <a:pt x="76" y="17"/>
                  </a:moveTo>
                  <a:lnTo>
                    <a:pt x="83" y="17"/>
                  </a:lnTo>
                  <a:lnTo>
                    <a:pt x="101" y="0"/>
                  </a:lnTo>
                  <a:lnTo>
                    <a:pt x="125" y="3"/>
                  </a:lnTo>
                  <a:lnTo>
                    <a:pt x="122" y="14"/>
                  </a:lnTo>
                  <a:lnTo>
                    <a:pt x="111" y="21"/>
                  </a:lnTo>
                  <a:lnTo>
                    <a:pt x="111" y="31"/>
                  </a:lnTo>
                  <a:lnTo>
                    <a:pt x="118" y="48"/>
                  </a:lnTo>
                  <a:lnTo>
                    <a:pt x="132" y="55"/>
                  </a:lnTo>
                  <a:lnTo>
                    <a:pt x="128" y="76"/>
                  </a:lnTo>
                  <a:lnTo>
                    <a:pt x="122" y="80"/>
                  </a:lnTo>
                  <a:lnTo>
                    <a:pt x="122" y="90"/>
                  </a:lnTo>
                  <a:lnTo>
                    <a:pt x="132" y="97"/>
                  </a:lnTo>
                  <a:lnTo>
                    <a:pt x="132" y="107"/>
                  </a:lnTo>
                  <a:lnTo>
                    <a:pt x="128" y="111"/>
                  </a:lnTo>
                  <a:lnTo>
                    <a:pt x="115" y="107"/>
                  </a:lnTo>
                  <a:lnTo>
                    <a:pt x="101" y="111"/>
                  </a:lnTo>
                  <a:lnTo>
                    <a:pt x="111" y="128"/>
                  </a:lnTo>
                  <a:lnTo>
                    <a:pt x="111" y="142"/>
                  </a:lnTo>
                  <a:lnTo>
                    <a:pt x="90" y="149"/>
                  </a:lnTo>
                  <a:lnTo>
                    <a:pt x="45" y="142"/>
                  </a:lnTo>
                  <a:lnTo>
                    <a:pt x="35" y="121"/>
                  </a:lnTo>
                  <a:lnTo>
                    <a:pt x="24" y="121"/>
                  </a:lnTo>
                  <a:lnTo>
                    <a:pt x="17" y="118"/>
                  </a:lnTo>
                  <a:lnTo>
                    <a:pt x="21" y="87"/>
                  </a:lnTo>
                  <a:lnTo>
                    <a:pt x="3" y="73"/>
                  </a:lnTo>
                  <a:lnTo>
                    <a:pt x="3" y="66"/>
                  </a:lnTo>
                  <a:lnTo>
                    <a:pt x="3" y="62"/>
                  </a:lnTo>
                  <a:lnTo>
                    <a:pt x="7" y="55"/>
                  </a:lnTo>
                  <a:lnTo>
                    <a:pt x="0" y="52"/>
                  </a:lnTo>
                  <a:lnTo>
                    <a:pt x="0" y="35"/>
                  </a:lnTo>
                  <a:lnTo>
                    <a:pt x="14" y="45"/>
                  </a:lnTo>
                  <a:lnTo>
                    <a:pt x="24" y="28"/>
                  </a:lnTo>
                  <a:lnTo>
                    <a:pt x="28" y="21"/>
                  </a:lnTo>
                  <a:lnTo>
                    <a:pt x="35" y="21"/>
                  </a:lnTo>
                  <a:lnTo>
                    <a:pt x="45" y="17"/>
                  </a:lnTo>
                  <a:lnTo>
                    <a:pt x="59" y="17"/>
                  </a:lnTo>
                  <a:lnTo>
                    <a:pt x="76"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6" name="Freeform 96">
              <a:extLst>
                <a:ext uri="{FF2B5EF4-FFF2-40B4-BE49-F238E27FC236}">
                  <a16:creationId xmlns:a16="http://schemas.microsoft.com/office/drawing/2014/main" id="{55D4EF7A-6AAB-C19C-006E-60AABEDB02A1}"/>
                </a:ext>
                <a:ext uri="{C183D7F6-B498-43B3-948B-1728B52AA6E4}">
                  <adec:decorative xmlns:adec="http://schemas.microsoft.com/office/drawing/2017/decorative" val="1"/>
                </a:ext>
              </a:extLst>
            </p:cNvPr>
            <p:cNvSpPr>
              <a:spLocks/>
            </p:cNvSpPr>
            <p:nvPr/>
          </p:nvSpPr>
          <p:spPr bwMode="auto">
            <a:xfrm>
              <a:off x="10198447" y="2031536"/>
              <a:ext cx="445307" cy="474412"/>
            </a:xfrm>
            <a:custGeom>
              <a:avLst/>
              <a:gdLst>
                <a:gd name="T0" fmla="*/ 0 w 153"/>
                <a:gd name="T1" fmla="*/ 24 h 163"/>
                <a:gd name="T2" fmla="*/ 11 w 153"/>
                <a:gd name="T3" fmla="*/ 21 h 163"/>
                <a:gd name="T4" fmla="*/ 46 w 153"/>
                <a:gd name="T5" fmla="*/ 14 h 163"/>
                <a:gd name="T6" fmla="*/ 63 w 153"/>
                <a:gd name="T7" fmla="*/ 14 h 163"/>
                <a:gd name="T8" fmla="*/ 77 w 153"/>
                <a:gd name="T9" fmla="*/ 0 h 163"/>
                <a:gd name="T10" fmla="*/ 84 w 153"/>
                <a:gd name="T11" fmla="*/ 10 h 163"/>
                <a:gd name="T12" fmla="*/ 98 w 153"/>
                <a:gd name="T13" fmla="*/ 10 h 163"/>
                <a:gd name="T14" fmla="*/ 108 w 153"/>
                <a:gd name="T15" fmla="*/ 24 h 163"/>
                <a:gd name="T16" fmla="*/ 125 w 153"/>
                <a:gd name="T17" fmla="*/ 35 h 163"/>
                <a:gd name="T18" fmla="*/ 136 w 153"/>
                <a:gd name="T19" fmla="*/ 73 h 163"/>
                <a:gd name="T20" fmla="*/ 150 w 153"/>
                <a:gd name="T21" fmla="*/ 73 h 163"/>
                <a:gd name="T22" fmla="*/ 153 w 153"/>
                <a:gd name="T23" fmla="*/ 90 h 163"/>
                <a:gd name="T24" fmla="*/ 143 w 153"/>
                <a:gd name="T25" fmla="*/ 114 h 163"/>
                <a:gd name="T26" fmla="*/ 146 w 153"/>
                <a:gd name="T27" fmla="*/ 135 h 163"/>
                <a:gd name="T28" fmla="*/ 129 w 153"/>
                <a:gd name="T29" fmla="*/ 135 h 163"/>
                <a:gd name="T30" fmla="*/ 115 w 153"/>
                <a:gd name="T31" fmla="*/ 135 h 163"/>
                <a:gd name="T32" fmla="*/ 105 w 153"/>
                <a:gd name="T33" fmla="*/ 139 h 163"/>
                <a:gd name="T34" fmla="*/ 98 w 153"/>
                <a:gd name="T35" fmla="*/ 139 h 163"/>
                <a:gd name="T36" fmla="*/ 94 w 153"/>
                <a:gd name="T37" fmla="*/ 146 h 163"/>
                <a:gd name="T38" fmla="*/ 84 w 153"/>
                <a:gd name="T39" fmla="*/ 163 h 163"/>
                <a:gd name="T40" fmla="*/ 70 w 153"/>
                <a:gd name="T41" fmla="*/ 153 h 163"/>
                <a:gd name="T42" fmla="*/ 56 w 153"/>
                <a:gd name="T43" fmla="*/ 146 h 163"/>
                <a:gd name="T44" fmla="*/ 25 w 153"/>
                <a:gd name="T45" fmla="*/ 104 h 163"/>
                <a:gd name="T46" fmla="*/ 21 w 153"/>
                <a:gd name="T47" fmla="*/ 52 h 163"/>
                <a:gd name="T48" fmla="*/ 0 w 153"/>
                <a:gd name="T49"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63">
                  <a:moveTo>
                    <a:pt x="0" y="24"/>
                  </a:moveTo>
                  <a:lnTo>
                    <a:pt x="11" y="21"/>
                  </a:lnTo>
                  <a:lnTo>
                    <a:pt x="46" y="14"/>
                  </a:lnTo>
                  <a:lnTo>
                    <a:pt x="63" y="14"/>
                  </a:lnTo>
                  <a:lnTo>
                    <a:pt x="77" y="0"/>
                  </a:lnTo>
                  <a:lnTo>
                    <a:pt x="84" y="10"/>
                  </a:lnTo>
                  <a:lnTo>
                    <a:pt x="98" y="10"/>
                  </a:lnTo>
                  <a:lnTo>
                    <a:pt x="108" y="24"/>
                  </a:lnTo>
                  <a:lnTo>
                    <a:pt x="125" y="35"/>
                  </a:lnTo>
                  <a:lnTo>
                    <a:pt x="136" y="73"/>
                  </a:lnTo>
                  <a:lnTo>
                    <a:pt x="150" y="73"/>
                  </a:lnTo>
                  <a:lnTo>
                    <a:pt x="153" y="90"/>
                  </a:lnTo>
                  <a:lnTo>
                    <a:pt x="143" y="114"/>
                  </a:lnTo>
                  <a:lnTo>
                    <a:pt x="146" y="135"/>
                  </a:lnTo>
                  <a:lnTo>
                    <a:pt x="129" y="135"/>
                  </a:lnTo>
                  <a:lnTo>
                    <a:pt x="115" y="135"/>
                  </a:lnTo>
                  <a:lnTo>
                    <a:pt x="105" y="139"/>
                  </a:lnTo>
                  <a:lnTo>
                    <a:pt x="98" y="139"/>
                  </a:lnTo>
                  <a:lnTo>
                    <a:pt x="94" y="146"/>
                  </a:lnTo>
                  <a:lnTo>
                    <a:pt x="84" y="163"/>
                  </a:lnTo>
                  <a:lnTo>
                    <a:pt x="70" y="153"/>
                  </a:lnTo>
                  <a:lnTo>
                    <a:pt x="56" y="146"/>
                  </a:lnTo>
                  <a:lnTo>
                    <a:pt x="25" y="104"/>
                  </a:lnTo>
                  <a:lnTo>
                    <a:pt x="21" y="52"/>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7" name="Freeform 97">
              <a:extLst>
                <a:ext uri="{FF2B5EF4-FFF2-40B4-BE49-F238E27FC236}">
                  <a16:creationId xmlns:a16="http://schemas.microsoft.com/office/drawing/2014/main" id="{01605170-C4B4-7EEA-C9B7-8D6739501EF8}"/>
                </a:ext>
                <a:ext uri="{C183D7F6-B498-43B3-948B-1728B52AA6E4}">
                  <adec:decorative xmlns:adec="http://schemas.microsoft.com/office/drawing/2017/decorative" val="1"/>
                </a:ext>
              </a:extLst>
            </p:cNvPr>
            <p:cNvSpPr>
              <a:spLocks/>
            </p:cNvSpPr>
            <p:nvPr/>
          </p:nvSpPr>
          <p:spPr bwMode="auto">
            <a:xfrm>
              <a:off x="10696141" y="2383706"/>
              <a:ext cx="465679" cy="617025"/>
            </a:xfrm>
            <a:custGeom>
              <a:avLst/>
              <a:gdLst>
                <a:gd name="T0" fmla="*/ 100 w 160"/>
                <a:gd name="T1" fmla="*/ 11 h 212"/>
                <a:gd name="T2" fmla="*/ 104 w 160"/>
                <a:gd name="T3" fmla="*/ 11 h 212"/>
                <a:gd name="T4" fmla="*/ 114 w 160"/>
                <a:gd name="T5" fmla="*/ 42 h 212"/>
                <a:gd name="T6" fmla="*/ 132 w 160"/>
                <a:gd name="T7" fmla="*/ 70 h 212"/>
                <a:gd name="T8" fmla="*/ 149 w 160"/>
                <a:gd name="T9" fmla="*/ 111 h 212"/>
                <a:gd name="T10" fmla="*/ 153 w 160"/>
                <a:gd name="T11" fmla="*/ 129 h 212"/>
                <a:gd name="T12" fmla="*/ 153 w 160"/>
                <a:gd name="T13" fmla="*/ 132 h 212"/>
                <a:gd name="T14" fmla="*/ 160 w 160"/>
                <a:gd name="T15" fmla="*/ 167 h 212"/>
                <a:gd name="T16" fmla="*/ 146 w 160"/>
                <a:gd name="T17" fmla="*/ 163 h 212"/>
                <a:gd name="T18" fmla="*/ 135 w 160"/>
                <a:gd name="T19" fmla="*/ 170 h 212"/>
                <a:gd name="T20" fmla="*/ 132 w 160"/>
                <a:gd name="T21" fmla="*/ 174 h 212"/>
                <a:gd name="T22" fmla="*/ 125 w 160"/>
                <a:gd name="T23" fmla="*/ 181 h 212"/>
                <a:gd name="T24" fmla="*/ 128 w 160"/>
                <a:gd name="T25" fmla="*/ 184 h 212"/>
                <a:gd name="T26" fmla="*/ 132 w 160"/>
                <a:gd name="T27" fmla="*/ 195 h 212"/>
                <a:gd name="T28" fmla="*/ 128 w 160"/>
                <a:gd name="T29" fmla="*/ 209 h 212"/>
                <a:gd name="T30" fmla="*/ 104 w 160"/>
                <a:gd name="T31" fmla="*/ 212 h 212"/>
                <a:gd name="T32" fmla="*/ 80 w 160"/>
                <a:gd name="T33" fmla="*/ 209 h 212"/>
                <a:gd name="T34" fmla="*/ 52 w 160"/>
                <a:gd name="T35" fmla="*/ 184 h 212"/>
                <a:gd name="T36" fmla="*/ 45 w 160"/>
                <a:gd name="T37" fmla="*/ 191 h 212"/>
                <a:gd name="T38" fmla="*/ 34 w 160"/>
                <a:gd name="T39" fmla="*/ 191 h 212"/>
                <a:gd name="T40" fmla="*/ 27 w 160"/>
                <a:gd name="T41" fmla="*/ 184 h 212"/>
                <a:gd name="T42" fmla="*/ 27 w 160"/>
                <a:gd name="T43" fmla="*/ 160 h 212"/>
                <a:gd name="T44" fmla="*/ 21 w 160"/>
                <a:gd name="T45" fmla="*/ 146 h 212"/>
                <a:gd name="T46" fmla="*/ 10 w 160"/>
                <a:gd name="T47" fmla="*/ 139 h 212"/>
                <a:gd name="T48" fmla="*/ 10 w 160"/>
                <a:gd name="T49" fmla="*/ 125 h 212"/>
                <a:gd name="T50" fmla="*/ 0 w 160"/>
                <a:gd name="T51" fmla="*/ 108 h 212"/>
                <a:gd name="T52" fmla="*/ 14 w 160"/>
                <a:gd name="T53" fmla="*/ 104 h 212"/>
                <a:gd name="T54" fmla="*/ 27 w 160"/>
                <a:gd name="T55" fmla="*/ 108 h 212"/>
                <a:gd name="T56" fmla="*/ 31 w 160"/>
                <a:gd name="T57" fmla="*/ 104 h 212"/>
                <a:gd name="T58" fmla="*/ 31 w 160"/>
                <a:gd name="T59" fmla="*/ 94 h 212"/>
                <a:gd name="T60" fmla="*/ 21 w 160"/>
                <a:gd name="T61" fmla="*/ 87 h 212"/>
                <a:gd name="T62" fmla="*/ 21 w 160"/>
                <a:gd name="T63" fmla="*/ 77 h 212"/>
                <a:gd name="T64" fmla="*/ 27 w 160"/>
                <a:gd name="T65" fmla="*/ 73 h 212"/>
                <a:gd name="T66" fmla="*/ 31 w 160"/>
                <a:gd name="T67" fmla="*/ 52 h 212"/>
                <a:gd name="T68" fmla="*/ 17 w 160"/>
                <a:gd name="T69" fmla="*/ 45 h 212"/>
                <a:gd name="T70" fmla="*/ 10 w 160"/>
                <a:gd name="T71" fmla="*/ 28 h 212"/>
                <a:gd name="T72" fmla="*/ 10 w 160"/>
                <a:gd name="T73" fmla="*/ 18 h 212"/>
                <a:gd name="T74" fmla="*/ 21 w 160"/>
                <a:gd name="T75" fmla="*/ 11 h 212"/>
                <a:gd name="T76" fmla="*/ 24 w 160"/>
                <a:gd name="T77" fmla="*/ 0 h 212"/>
                <a:gd name="T78" fmla="*/ 73 w 160"/>
                <a:gd name="T79" fmla="*/ 11 h 212"/>
                <a:gd name="T80" fmla="*/ 100 w 160"/>
                <a:gd name="T8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212">
                  <a:moveTo>
                    <a:pt x="100" y="11"/>
                  </a:moveTo>
                  <a:lnTo>
                    <a:pt x="104" y="11"/>
                  </a:lnTo>
                  <a:lnTo>
                    <a:pt x="114" y="42"/>
                  </a:lnTo>
                  <a:lnTo>
                    <a:pt x="132" y="70"/>
                  </a:lnTo>
                  <a:lnTo>
                    <a:pt x="149" y="111"/>
                  </a:lnTo>
                  <a:lnTo>
                    <a:pt x="153" y="129"/>
                  </a:lnTo>
                  <a:lnTo>
                    <a:pt x="153" y="132"/>
                  </a:lnTo>
                  <a:lnTo>
                    <a:pt x="160" y="167"/>
                  </a:lnTo>
                  <a:lnTo>
                    <a:pt x="146" y="163"/>
                  </a:lnTo>
                  <a:lnTo>
                    <a:pt x="135" y="170"/>
                  </a:lnTo>
                  <a:lnTo>
                    <a:pt x="132" y="174"/>
                  </a:lnTo>
                  <a:lnTo>
                    <a:pt x="125" y="181"/>
                  </a:lnTo>
                  <a:lnTo>
                    <a:pt x="128" y="184"/>
                  </a:lnTo>
                  <a:lnTo>
                    <a:pt x="132" y="195"/>
                  </a:lnTo>
                  <a:lnTo>
                    <a:pt x="128" y="209"/>
                  </a:lnTo>
                  <a:lnTo>
                    <a:pt x="104" y="212"/>
                  </a:lnTo>
                  <a:lnTo>
                    <a:pt x="80" y="209"/>
                  </a:lnTo>
                  <a:lnTo>
                    <a:pt x="52" y="184"/>
                  </a:lnTo>
                  <a:lnTo>
                    <a:pt x="45" y="191"/>
                  </a:lnTo>
                  <a:lnTo>
                    <a:pt x="34" y="191"/>
                  </a:lnTo>
                  <a:lnTo>
                    <a:pt x="27" y="184"/>
                  </a:lnTo>
                  <a:lnTo>
                    <a:pt x="27" y="160"/>
                  </a:lnTo>
                  <a:lnTo>
                    <a:pt x="21" y="146"/>
                  </a:lnTo>
                  <a:lnTo>
                    <a:pt x="10" y="139"/>
                  </a:lnTo>
                  <a:lnTo>
                    <a:pt x="10" y="125"/>
                  </a:lnTo>
                  <a:lnTo>
                    <a:pt x="0" y="108"/>
                  </a:lnTo>
                  <a:lnTo>
                    <a:pt x="14" y="104"/>
                  </a:lnTo>
                  <a:lnTo>
                    <a:pt x="27" y="108"/>
                  </a:lnTo>
                  <a:lnTo>
                    <a:pt x="31" y="104"/>
                  </a:lnTo>
                  <a:lnTo>
                    <a:pt x="31" y="94"/>
                  </a:lnTo>
                  <a:lnTo>
                    <a:pt x="21" y="87"/>
                  </a:lnTo>
                  <a:lnTo>
                    <a:pt x="21" y="77"/>
                  </a:lnTo>
                  <a:lnTo>
                    <a:pt x="27" y="73"/>
                  </a:lnTo>
                  <a:lnTo>
                    <a:pt x="31" y="52"/>
                  </a:lnTo>
                  <a:lnTo>
                    <a:pt x="17" y="45"/>
                  </a:lnTo>
                  <a:lnTo>
                    <a:pt x="10" y="28"/>
                  </a:lnTo>
                  <a:lnTo>
                    <a:pt x="10" y="18"/>
                  </a:lnTo>
                  <a:lnTo>
                    <a:pt x="21" y="11"/>
                  </a:lnTo>
                  <a:lnTo>
                    <a:pt x="24" y="0"/>
                  </a:lnTo>
                  <a:lnTo>
                    <a:pt x="73" y="11"/>
                  </a:lnTo>
                  <a:lnTo>
                    <a:pt x="100" y="11"/>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18" name="Freeform 98">
              <a:extLst>
                <a:ext uri="{FF2B5EF4-FFF2-40B4-BE49-F238E27FC236}">
                  <a16:creationId xmlns:a16="http://schemas.microsoft.com/office/drawing/2014/main" id="{E1E10492-9772-3E3A-C6BD-8231C04132A5}"/>
                </a:ext>
                <a:ext uri="{C183D7F6-B498-43B3-948B-1728B52AA6E4}">
                  <adec:decorative xmlns:adec="http://schemas.microsoft.com/office/drawing/2017/decorative" val="1"/>
                </a:ext>
              </a:extLst>
            </p:cNvPr>
            <p:cNvSpPr>
              <a:spLocks/>
            </p:cNvSpPr>
            <p:nvPr/>
          </p:nvSpPr>
          <p:spPr bwMode="auto">
            <a:xfrm>
              <a:off x="10562257" y="1557124"/>
              <a:ext cx="497696" cy="867328"/>
            </a:xfrm>
            <a:custGeom>
              <a:avLst/>
              <a:gdLst>
                <a:gd name="T0" fmla="*/ 39 w 171"/>
                <a:gd name="T1" fmla="*/ 149 h 298"/>
                <a:gd name="T2" fmla="*/ 63 w 171"/>
                <a:gd name="T3" fmla="*/ 146 h 298"/>
                <a:gd name="T4" fmla="*/ 98 w 171"/>
                <a:gd name="T5" fmla="*/ 69 h 298"/>
                <a:gd name="T6" fmla="*/ 108 w 171"/>
                <a:gd name="T7" fmla="*/ 52 h 298"/>
                <a:gd name="T8" fmla="*/ 112 w 171"/>
                <a:gd name="T9" fmla="*/ 38 h 298"/>
                <a:gd name="T10" fmla="*/ 126 w 171"/>
                <a:gd name="T11" fmla="*/ 28 h 298"/>
                <a:gd name="T12" fmla="*/ 143 w 171"/>
                <a:gd name="T13" fmla="*/ 0 h 298"/>
                <a:gd name="T14" fmla="*/ 171 w 171"/>
                <a:gd name="T15" fmla="*/ 21 h 298"/>
                <a:gd name="T16" fmla="*/ 167 w 171"/>
                <a:gd name="T17" fmla="*/ 52 h 298"/>
                <a:gd name="T18" fmla="*/ 98 w 171"/>
                <a:gd name="T19" fmla="*/ 180 h 298"/>
                <a:gd name="T20" fmla="*/ 98 w 171"/>
                <a:gd name="T21" fmla="*/ 194 h 298"/>
                <a:gd name="T22" fmla="*/ 98 w 171"/>
                <a:gd name="T23" fmla="*/ 205 h 298"/>
                <a:gd name="T24" fmla="*/ 112 w 171"/>
                <a:gd name="T25" fmla="*/ 222 h 298"/>
                <a:gd name="T26" fmla="*/ 122 w 171"/>
                <a:gd name="T27" fmla="*/ 239 h 298"/>
                <a:gd name="T28" fmla="*/ 139 w 171"/>
                <a:gd name="T29" fmla="*/ 274 h 298"/>
                <a:gd name="T30" fmla="*/ 146 w 171"/>
                <a:gd name="T31" fmla="*/ 291 h 298"/>
                <a:gd name="T32" fmla="*/ 146 w 171"/>
                <a:gd name="T33" fmla="*/ 295 h 298"/>
                <a:gd name="T34" fmla="*/ 119 w 171"/>
                <a:gd name="T35" fmla="*/ 295 h 298"/>
                <a:gd name="T36" fmla="*/ 70 w 171"/>
                <a:gd name="T37" fmla="*/ 284 h 298"/>
                <a:gd name="T38" fmla="*/ 46 w 171"/>
                <a:gd name="T39" fmla="*/ 281 h 298"/>
                <a:gd name="T40" fmla="*/ 28 w 171"/>
                <a:gd name="T41" fmla="*/ 298 h 298"/>
                <a:gd name="T42" fmla="*/ 21 w 171"/>
                <a:gd name="T43" fmla="*/ 298 h 298"/>
                <a:gd name="T44" fmla="*/ 18 w 171"/>
                <a:gd name="T45" fmla="*/ 277 h 298"/>
                <a:gd name="T46" fmla="*/ 28 w 171"/>
                <a:gd name="T47" fmla="*/ 253 h 298"/>
                <a:gd name="T48" fmla="*/ 25 w 171"/>
                <a:gd name="T49" fmla="*/ 236 h 298"/>
                <a:gd name="T50" fmla="*/ 11 w 171"/>
                <a:gd name="T51" fmla="*/ 236 h 298"/>
                <a:gd name="T52" fmla="*/ 0 w 171"/>
                <a:gd name="T53" fmla="*/ 198 h 298"/>
                <a:gd name="T54" fmla="*/ 4 w 171"/>
                <a:gd name="T55" fmla="*/ 170 h 298"/>
                <a:gd name="T56" fmla="*/ 39 w 171"/>
                <a:gd name="T5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98">
                  <a:moveTo>
                    <a:pt x="39" y="149"/>
                  </a:moveTo>
                  <a:lnTo>
                    <a:pt x="63" y="146"/>
                  </a:lnTo>
                  <a:lnTo>
                    <a:pt x="98" y="69"/>
                  </a:lnTo>
                  <a:lnTo>
                    <a:pt x="108" y="52"/>
                  </a:lnTo>
                  <a:lnTo>
                    <a:pt x="112" y="38"/>
                  </a:lnTo>
                  <a:lnTo>
                    <a:pt x="126" y="28"/>
                  </a:lnTo>
                  <a:lnTo>
                    <a:pt x="143" y="0"/>
                  </a:lnTo>
                  <a:lnTo>
                    <a:pt x="171" y="21"/>
                  </a:lnTo>
                  <a:lnTo>
                    <a:pt x="167" y="52"/>
                  </a:lnTo>
                  <a:lnTo>
                    <a:pt x="98" y="180"/>
                  </a:lnTo>
                  <a:lnTo>
                    <a:pt x="98" y="194"/>
                  </a:lnTo>
                  <a:lnTo>
                    <a:pt x="98" y="205"/>
                  </a:lnTo>
                  <a:lnTo>
                    <a:pt x="112" y="222"/>
                  </a:lnTo>
                  <a:lnTo>
                    <a:pt x="122" y="239"/>
                  </a:lnTo>
                  <a:lnTo>
                    <a:pt x="139" y="274"/>
                  </a:lnTo>
                  <a:lnTo>
                    <a:pt x="146" y="291"/>
                  </a:lnTo>
                  <a:lnTo>
                    <a:pt x="146" y="295"/>
                  </a:lnTo>
                  <a:lnTo>
                    <a:pt x="119" y="295"/>
                  </a:lnTo>
                  <a:lnTo>
                    <a:pt x="70" y="284"/>
                  </a:lnTo>
                  <a:lnTo>
                    <a:pt x="46" y="281"/>
                  </a:lnTo>
                  <a:lnTo>
                    <a:pt x="28" y="298"/>
                  </a:lnTo>
                  <a:lnTo>
                    <a:pt x="21" y="298"/>
                  </a:lnTo>
                  <a:lnTo>
                    <a:pt x="18" y="277"/>
                  </a:lnTo>
                  <a:lnTo>
                    <a:pt x="28" y="253"/>
                  </a:lnTo>
                  <a:lnTo>
                    <a:pt x="25" y="236"/>
                  </a:lnTo>
                  <a:lnTo>
                    <a:pt x="11" y="236"/>
                  </a:lnTo>
                  <a:lnTo>
                    <a:pt x="0" y="198"/>
                  </a:lnTo>
                  <a:lnTo>
                    <a:pt x="4" y="170"/>
                  </a:lnTo>
                  <a:lnTo>
                    <a:pt x="39" y="1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9" name="Freeform 99">
              <a:extLst>
                <a:ext uri="{FF2B5EF4-FFF2-40B4-BE49-F238E27FC236}">
                  <a16:creationId xmlns:a16="http://schemas.microsoft.com/office/drawing/2014/main" id="{AC0C1DC1-7ADA-5847-746F-56C451BCCE2A}"/>
                </a:ext>
                <a:ext uri="{C183D7F6-B498-43B3-948B-1728B52AA6E4}">
                  <adec:decorative xmlns:adec="http://schemas.microsoft.com/office/drawing/2017/decorative" val="1"/>
                </a:ext>
              </a:extLst>
            </p:cNvPr>
            <p:cNvSpPr>
              <a:spLocks/>
            </p:cNvSpPr>
            <p:nvPr/>
          </p:nvSpPr>
          <p:spPr bwMode="auto">
            <a:xfrm>
              <a:off x="9997622" y="2505946"/>
              <a:ext cx="465679" cy="372544"/>
            </a:xfrm>
            <a:custGeom>
              <a:avLst/>
              <a:gdLst>
                <a:gd name="T0" fmla="*/ 38 w 160"/>
                <a:gd name="T1" fmla="*/ 31 h 128"/>
                <a:gd name="T2" fmla="*/ 49 w 160"/>
                <a:gd name="T3" fmla="*/ 21 h 128"/>
                <a:gd name="T4" fmla="*/ 66 w 160"/>
                <a:gd name="T5" fmla="*/ 14 h 128"/>
                <a:gd name="T6" fmla="*/ 69 w 160"/>
                <a:gd name="T7" fmla="*/ 24 h 128"/>
                <a:gd name="T8" fmla="*/ 83 w 160"/>
                <a:gd name="T9" fmla="*/ 17 h 128"/>
                <a:gd name="T10" fmla="*/ 83 w 160"/>
                <a:gd name="T11" fmla="*/ 0 h 128"/>
                <a:gd name="T12" fmla="*/ 111 w 160"/>
                <a:gd name="T13" fmla="*/ 0 h 128"/>
                <a:gd name="T14" fmla="*/ 115 w 160"/>
                <a:gd name="T15" fmla="*/ 10 h 128"/>
                <a:gd name="T16" fmla="*/ 122 w 160"/>
                <a:gd name="T17" fmla="*/ 21 h 128"/>
                <a:gd name="T18" fmla="*/ 142 w 160"/>
                <a:gd name="T19" fmla="*/ 21 h 128"/>
                <a:gd name="T20" fmla="*/ 142 w 160"/>
                <a:gd name="T21" fmla="*/ 28 h 128"/>
                <a:gd name="T22" fmla="*/ 160 w 160"/>
                <a:gd name="T23" fmla="*/ 42 h 128"/>
                <a:gd name="T24" fmla="*/ 156 w 160"/>
                <a:gd name="T25" fmla="*/ 73 h 128"/>
                <a:gd name="T26" fmla="*/ 128 w 160"/>
                <a:gd name="T27" fmla="*/ 121 h 128"/>
                <a:gd name="T28" fmla="*/ 104 w 160"/>
                <a:gd name="T29" fmla="*/ 128 h 128"/>
                <a:gd name="T30" fmla="*/ 45 w 160"/>
                <a:gd name="T31" fmla="*/ 121 h 128"/>
                <a:gd name="T32" fmla="*/ 42 w 160"/>
                <a:gd name="T33" fmla="*/ 101 h 128"/>
                <a:gd name="T34" fmla="*/ 24 w 160"/>
                <a:gd name="T35" fmla="*/ 114 h 128"/>
                <a:gd name="T36" fmla="*/ 0 w 160"/>
                <a:gd name="T37" fmla="*/ 87 h 128"/>
                <a:gd name="T38" fmla="*/ 14 w 160"/>
                <a:gd name="T39" fmla="*/ 62 h 128"/>
                <a:gd name="T40" fmla="*/ 10 w 160"/>
                <a:gd name="T41" fmla="*/ 45 h 128"/>
                <a:gd name="T42" fmla="*/ 38 w 160"/>
                <a:gd name="T4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28">
                  <a:moveTo>
                    <a:pt x="38" y="31"/>
                  </a:moveTo>
                  <a:lnTo>
                    <a:pt x="49" y="21"/>
                  </a:lnTo>
                  <a:lnTo>
                    <a:pt x="66" y="14"/>
                  </a:lnTo>
                  <a:lnTo>
                    <a:pt x="69" y="24"/>
                  </a:lnTo>
                  <a:lnTo>
                    <a:pt x="83" y="17"/>
                  </a:lnTo>
                  <a:lnTo>
                    <a:pt x="83" y="0"/>
                  </a:lnTo>
                  <a:lnTo>
                    <a:pt x="111" y="0"/>
                  </a:lnTo>
                  <a:lnTo>
                    <a:pt x="115" y="10"/>
                  </a:lnTo>
                  <a:lnTo>
                    <a:pt x="122" y="21"/>
                  </a:lnTo>
                  <a:lnTo>
                    <a:pt x="142" y="21"/>
                  </a:lnTo>
                  <a:lnTo>
                    <a:pt x="142" y="28"/>
                  </a:lnTo>
                  <a:lnTo>
                    <a:pt x="160" y="42"/>
                  </a:lnTo>
                  <a:lnTo>
                    <a:pt x="156" y="73"/>
                  </a:lnTo>
                  <a:lnTo>
                    <a:pt x="128" y="121"/>
                  </a:lnTo>
                  <a:lnTo>
                    <a:pt x="104" y="128"/>
                  </a:lnTo>
                  <a:lnTo>
                    <a:pt x="45" y="121"/>
                  </a:lnTo>
                  <a:lnTo>
                    <a:pt x="42" y="101"/>
                  </a:lnTo>
                  <a:lnTo>
                    <a:pt x="24" y="114"/>
                  </a:lnTo>
                  <a:lnTo>
                    <a:pt x="0" y="87"/>
                  </a:lnTo>
                  <a:lnTo>
                    <a:pt x="14" y="62"/>
                  </a:lnTo>
                  <a:lnTo>
                    <a:pt x="10" y="45"/>
                  </a:lnTo>
                  <a:lnTo>
                    <a:pt x="38" y="3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0" name="Freeform 100">
              <a:extLst>
                <a:ext uri="{FF2B5EF4-FFF2-40B4-BE49-F238E27FC236}">
                  <a16:creationId xmlns:a16="http://schemas.microsoft.com/office/drawing/2014/main" id="{5143DB04-C7AE-B206-DC3E-27DFD3426389}"/>
                </a:ext>
                <a:ext uri="{C183D7F6-B498-43B3-948B-1728B52AA6E4}">
                  <adec:decorative xmlns:adec="http://schemas.microsoft.com/office/drawing/2017/decorative" val="1"/>
                </a:ext>
              </a:extLst>
            </p:cNvPr>
            <p:cNvSpPr>
              <a:spLocks/>
            </p:cNvSpPr>
            <p:nvPr/>
          </p:nvSpPr>
          <p:spPr bwMode="auto">
            <a:xfrm>
              <a:off x="10230462" y="1798696"/>
              <a:ext cx="445307" cy="334708"/>
            </a:xfrm>
            <a:custGeom>
              <a:avLst/>
              <a:gdLst>
                <a:gd name="T0" fmla="*/ 59 w 153"/>
                <a:gd name="T1" fmla="*/ 0 h 115"/>
                <a:gd name="T2" fmla="*/ 104 w 153"/>
                <a:gd name="T3" fmla="*/ 28 h 115"/>
                <a:gd name="T4" fmla="*/ 114 w 153"/>
                <a:gd name="T5" fmla="*/ 56 h 115"/>
                <a:gd name="T6" fmla="*/ 121 w 153"/>
                <a:gd name="T7" fmla="*/ 56 h 115"/>
                <a:gd name="T8" fmla="*/ 153 w 153"/>
                <a:gd name="T9" fmla="*/ 66 h 115"/>
                <a:gd name="T10" fmla="*/ 118 w 153"/>
                <a:gd name="T11" fmla="*/ 87 h 115"/>
                <a:gd name="T12" fmla="*/ 114 w 153"/>
                <a:gd name="T13" fmla="*/ 115 h 115"/>
                <a:gd name="T14" fmla="*/ 97 w 153"/>
                <a:gd name="T15" fmla="*/ 104 h 115"/>
                <a:gd name="T16" fmla="*/ 87 w 153"/>
                <a:gd name="T17" fmla="*/ 90 h 115"/>
                <a:gd name="T18" fmla="*/ 73 w 153"/>
                <a:gd name="T19" fmla="*/ 90 h 115"/>
                <a:gd name="T20" fmla="*/ 66 w 153"/>
                <a:gd name="T21" fmla="*/ 80 h 115"/>
                <a:gd name="T22" fmla="*/ 52 w 153"/>
                <a:gd name="T23" fmla="*/ 94 h 115"/>
                <a:gd name="T24" fmla="*/ 35 w 153"/>
                <a:gd name="T25" fmla="*/ 94 h 115"/>
                <a:gd name="T26" fmla="*/ 0 w 153"/>
                <a:gd name="T27" fmla="*/ 101 h 115"/>
                <a:gd name="T28" fmla="*/ 42 w 153"/>
                <a:gd name="T29" fmla="*/ 52 h 115"/>
                <a:gd name="T30" fmla="*/ 48 w 153"/>
                <a:gd name="T31" fmla="*/ 18 h 115"/>
                <a:gd name="T32" fmla="*/ 59 w 153"/>
                <a:gd name="T33" fmla="*/ 14 h 115"/>
                <a:gd name="T34" fmla="*/ 59 w 15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15">
                  <a:moveTo>
                    <a:pt x="59" y="0"/>
                  </a:moveTo>
                  <a:lnTo>
                    <a:pt x="104" y="28"/>
                  </a:lnTo>
                  <a:lnTo>
                    <a:pt x="114" y="56"/>
                  </a:lnTo>
                  <a:lnTo>
                    <a:pt x="121" y="56"/>
                  </a:lnTo>
                  <a:lnTo>
                    <a:pt x="153" y="66"/>
                  </a:lnTo>
                  <a:lnTo>
                    <a:pt x="118" y="87"/>
                  </a:lnTo>
                  <a:lnTo>
                    <a:pt x="114" y="115"/>
                  </a:lnTo>
                  <a:lnTo>
                    <a:pt x="97" y="104"/>
                  </a:lnTo>
                  <a:lnTo>
                    <a:pt x="87" y="90"/>
                  </a:lnTo>
                  <a:lnTo>
                    <a:pt x="73" y="90"/>
                  </a:lnTo>
                  <a:lnTo>
                    <a:pt x="66" y="80"/>
                  </a:lnTo>
                  <a:lnTo>
                    <a:pt x="52" y="94"/>
                  </a:lnTo>
                  <a:lnTo>
                    <a:pt x="35" y="94"/>
                  </a:lnTo>
                  <a:lnTo>
                    <a:pt x="0" y="101"/>
                  </a:lnTo>
                  <a:lnTo>
                    <a:pt x="42" y="52"/>
                  </a:lnTo>
                  <a:lnTo>
                    <a:pt x="48" y="18"/>
                  </a:lnTo>
                  <a:lnTo>
                    <a:pt x="59" y="14"/>
                  </a:lnTo>
                  <a:lnTo>
                    <a:pt x="5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1" name="Freeform 101">
              <a:extLst>
                <a:ext uri="{FF2B5EF4-FFF2-40B4-BE49-F238E27FC236}">
                  <a16:creationId xmlns:a16="http://schemas.microsoft.com/office/drawing/2014/main" id="{DD71334A-F7B0-431D-4F1F-EEE3C0870032}"/>
                </a:ext>
                <a:ext uri="{C183D7F6-B498-43B3-948B-1728B52AA6E4}">
                  <adec:decorative xmlns:adec="http://schemas.microsoft.com/office/drawing/2017/decorative" val="1"/>
                </a:ext>
              </a:extLst>
            </p:cNvPr>
            <p:cNvSpPr>
              <a:spLocks/>
            </p:cNvSpPr>
            <p:nvPr/>
          </p:nvSpPr>
          <p:spPr bwMode="auto">
            <a:xfrm>
              <a:off x="10119863" y="2718413"/>
              <a:ext cx="535531" cy="544264"/>
            </a:xfrm>
            <a:custGeom>
              <a:avLst/>
              <a:gdLst>
                <a:gd name="T0" fmla="*/ 142 w 184"/>
                <a:gd name="T1" fmla="*/ 24 h 187"/>
                <a:gd name="T2" fmla="*/ 139 w 184"/>
                <a:gd name="T3" fmla="*/ 35 h 187"/>
                <a:gd name="T4" fmla="*/ 149 w 184"/>
                <a:gd name="T5" fmla="*/ 76 h 187"/>
                <a:gd name="T6" fmla="*/ 149 w 184"/>
                <a:gd name="T7" fmla="*/ 104 h 187"/>
                <a:gd name="T8" fmla="*/ 156 w 184"/>
                <a:gd name="T9" fmla="*/ 118 h 187"/>
                <a:gd name="T10" fmla="*/ 166 w 184"/>
                <a:gd name="T11" fmla="*/ 118 h 187"/>
                <a:gd name="T12" fmla="*/ 180 w 184"/>
                <a:gd name="T13" fmla="*/ 132 h 187"/>
                <a:gd name="T14" fmla="*/ 184 w 184"/>
                <a:gd name="T15" fmla="*/ 153 h 187"/>
                <a:gd name="T16" fmla="*/ 173 w 184"/>
                <a:gd name="T17" fmla="*/ 153 h 187"/>
                <a:gd name="T18" fmla="*/ 163 w 184"/>
                <a:gd name="T19" fmla="*/ 159 h 187"/>
                <a:gd name="T20" fmla="*/ 156 w 184"/>
                <a:gd name="T21" fmla="*/ 184 h 187"/>
                <a:gd name="T22" fmla="*/ 146 w 184"/>
                <a:gd name="T23" fmla="*/ 180 h 187"/>
                <a:gd name="T24" fmla="*/ 135 w 184"/>
                <a:gd name="T25" fmla="*/ 177 h 187"/>
                <a:gd name="T26" fmla="*/ 132 w 184"/>
                <a:gd name="T27" fmla="*/ 184 h 187"/>
                <a:gd name="T28" fmla="*/ 125 w 184"/>
                <a:gd name="T29" fmla="*/ 187 h 187"/>
                <a:gd name="T30" fmla="*/ 107 w 184"/>
                <a:gd name="T31" fmla="*/ 184 h 187"/>
                <a:gd name="T32" fmla="*/ 41 w 184"/>
                <a:gd name="T33" fmla="*/ 184 h 187"/>
                <a:gd name="T34" fmla="*/ 17 w 184"/>
                <a:gd name="T35" fmla="*/ 166 h 187"/>
                <a:gd name="T36" fmla="*/ 7 w 184"/>
                <a:gd name="T37" fmla="*/ 146 h 187"/>
                <a:gd name="T38" fmla="*/ 20 w 184"/>
                <a:gd name="T39" fmla="*/ 142 h 187"/>
                <a:gd name="T40" fmla="*/ 24 w 184"/>
                <a:gd name="T41" fmla="*/ 132 h 187"/>
                <a:gd name="T42" fmla="*/ 17 w 184"/>
                <a:gd name="T43" fmla="*/ 125 h 187"/>
                <a:gd name="T44" fmla="*/ 13 w 184"/>
                <a:gd name="T45" fmla="*/ 121 h 187"/>
                <a:gd name="T46" fmla="*/ 0 w 184"/>
                <a:gd name="T47" fmla="*/ 114 h 187"/>
                <a:gd name="T48" fmla="*/ 3 w 184"/>
                <a:gd name="T49" fmla="*/ 83 h 187"/>
                <a:gd name="T50" fmla="*/ 3 w 184"/>
                <a:gd name="T51" fmla="*/ 48 h 187"/>
                <a:gd name="T52" fmla="*/ 62 w 184"/>
                <a:gd name="T53" fmla="*/ 55 h 187"/>
                <a:gd name="T54" fmla="*/ 86 w 184"/>
                <a:gd name="T55" fmla="*/ 48 h 187"/>
                <a:gd name="T56" fmla="*/ 114 w 184"/>
                <a:gd name="T57" fmla="*/ 0 h 187"/>
                <a:gd name="T58" fmla="*/ 121 w 184"/>
                <a:gd name="T59" fmla="*/ 3 h 187"/>
                <a:gd name="T60" fmla="*/ 132 w 184"/>
                <a:gd name="T61" fmla="*/ 3 h 187"/>
                <a:gd name="T62" fmla="*/ 142 w 184"/>
                <a:gd name="T63"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7">
                  <a:moveTo>
                    <a:pt x="142" y="24"/>
                  </a:moveTo>
                  <a:lnTo>
                    <a:pt x="139" y="35"/>
                  </a:lnTo>
                  <a:lnTo>
                    <a:pt x="149" y="76"/>
                  </a:lnTo>
                  <a:lnTo>
                    <a:pt x="149" y="104"/>
                  </a:lnTo>
                  <a:lnTo>
                    <a:pt x="156" y="118"/>
                  </a:lnTo>
                  <a:lnTo>
                    <a:pt x="166" y="118"/>
                  </a:lnTo>
                  <a:lnTo>
                    <a:pt x="180" y="132"/>
                  </a:lnTo>
                  <a:lnTo>
                    <a:pt x="184" y="153"/>
                  </a:lnTo>
                  <a:lnTo>
                    <a:pt x="173" y="153"/>
                  </a:lnTo>
                  <a:lnTo>
                    <a:pt x="163" y="159"/>
                  </a:lnTo>
                  <a:lnTo>
                    <a:pt x="156" y="184"/>
                  </a:lnTo>
                  <a:lnTo>
                    <a:pt x="146" y="180"/>
                  </a:lnTo>
                  <a:lnTo>
                    <a:pt x="135" y="177"/>
                  </a:lnTo>
                  <a:lnTo>
                    <a:pt x="132" y="184"/>
                  </a:lnTo>
                  <a:lnTo>
                    <a:pt x="125" y="187"/>
                  </a:lnTo>
                  <a:lnTo>
                    <a:pt x="107" y="184"/>
                  </a:lnTo>
                  <a:lnTo>
                    <a:pt x="41" y="184"/>
                  </a:lnTo>
                  <a:lnTo>
                    <a:pt x="17" y="166"/>
                  </a:lnTo>
                  <a:lnTo>
                    <a:pt x="7" y="146"/>
                  </a:lnTo>
                  <a:lnTo>
                    <a:pt x="20" y="142"/>
                  </a:lnTo>
                  <a:lnTo>
                    <a:pt x="24" y="132"/>
                  </a:lnTo>
                  <a:lnTo>
                    <a:pt x="17" y="125"/>
                  </a:lnTo>
                  <a:lnTo>
                    <a:pt x="13" y="121"/>
                  </a:lnTo>
                  <a:lnTo>
                    <a:pt x="0" y="114"/>
                  </a:lnTo>
                  <a:lnTo>
                    <a:pt x="3" y="83"/>
                  </a:lnTo>
                  <a:lnTo>
                    <a:pt x="3" y="48"/>
                  </a:lnTo>
                  <a:lnTo>
                    <a:pt x="62" y="55"/>
                  </a:lnTo>
                  <a:lnTo>
                    <a:pt x="86" y="48"/>
                  </a:lnTo>
                  <a:lnTo>
                    <a:pt x="114" y="0"/>
                  </a:lnTo>
                  <a:lnTo>
                    <a:pt x="121" y="3"/>
                  </a:lnTo>
                  <a:lnTo>
                    <a:pt x="132" y="3"/>
                  </a:lnTo>
                  <a:lnTo>
                    <a:pt x="142"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2" name="Freeform 102">
              <a:extLst>
                <a:ext uri="{FF2B5EF4-FFF2-40B4-BE49-F238E27FC236}">
                  <a16:creationId xmlns:a16="http://schemas.microsoft.com/office/drawing/2014/main" id="{22A2894B-0ED4-401D-307C-EADCA5146A86}"/>
                </a:ext>
                <a:ext uri="{C183D7F6-B498-43B3-948B-1728B52AA6E4}">
                  <adec:decorative xmlns:adec="http://schemas.microsoft.com/office/drawing/2017/decorative" val="1"/>
                </a:ext>
              </a:extLst>
            </p:cNvPr>
            <p:cNvSpPr>
              <a:spLocks/>
            </p:cNvSpPr>
            <p:nvPr/>
          </p:nvSpPr>
          <p:spPr bwMode="auto">
            <a:xfrm>
              <a:off x="9785156" y="1941311"/>
              <a:ext cx="637400" cy="654863"/>
            </a:xfrm>
            <a:custGeom>
              <a:avLst/>
              <a:gdLst>
                <a:gd name="T0" fmla="*/ 52 w 219"/>
                <a:gd name="T1" fmla="*/ 7 h 225"/>
                <a:gd name="T2" fmla="*/ 97 w 219"/>
                <a:gd name="T3" fmla="*/ 14 h 225"/>
                <a:gd name="T4" fmla="*/ 142 w 219"/>
                <a:gd name="T5" fmla="*/ 55 h 225"/>
                <a:gd name="T6" fmla="*/ 163 w 219"/>
                <a:gd name="T7" fmla="*/ 83 h 225"/>
                <a:gd name="T8" fmla="*/ 167 w 219"/>
                <a:gd name="T9" fmla="*/ 135 h 225"/>
                <a:gd name="T10" fmla="*/ 198 w 219"/>
                <a:gd name="T11" fmla="*/ 177 h 225"/>
                <a:gd name="T12" fmla="*/ 212 w 219"/>
                <a:gd name="T13" fmla="*/ 184 h 225"/>
                <a:gd name="T14" fmla="*/ 212 w 219"/>
                <a:gd name="T15" fmla="*/ 201 h 225"/>
                <a:gd name="T16" fmla="*/ 219 w 219"/>
                <a:gd name="T17" fmla="*/ 204 h 225"/>
                <a:gd name="T18" fmla="*/ 215 w 219"/>
                <a:gd name="T19" fmla="*/ 211 h 225"/>
                <a:gd name="T20" fmla="*/ 215 w 219"/>
                <a:gd name="T21" fmla="*/ 215 h 225"/>
                <a:gd name="T22" fmla="*/ 195 w 219"/>
                <a:gd name="T23" fmla="*/ 215 h 225"/>
                <a:gd name="T24" fmla="*/ 188 w 219"/>
                <a:gd name="T25" fmla="*/ 204 h 225"/>
                <a:gd name="T26" fmla="*/ 184 w 219"/>
                <a:gd name="T27" fmla="*/ 194 h 225"/>
                <a:gd name="T28" fmla="*/ 156 w 219"/>
                <a:gd name="T29" fmla="*/ 194 h 225"/>
                <a:gd name="T30" fmla="*/ 156 w 219"/>
                <a:gd name="T31" fmla="*/ 211 h 225"/>
                <a:gd name="T32" fmla="*/ 142 w 219"/>
                <a:gd name="T33" fmla="*/ 218 h 225"/>
                <a:gd name="T34" fmla="*/ 139 w 219"/>
                <a:gd name="T35" fmla="*/ 208 h 225"/>
                <a:gd name="T36" fmla="*/ 122 w 219"/>
                <a:gd name="T37" fmla="*/ 215 h 225"/>
                <a:gd name="T38" fmla="*/ 111 w 219"/>
                <a:gd name="T39" fmla="*/ 225 h 225"/>
                <a:gd name="T40" fmla="*/ 80 w 219"/>
                <a:gd name="T41" fmla="*/ 211 h 225"/>
                <a:gd name="T42" fmla="*/ 42 w 219"/>
                <a:gd name="T43" fmla="*/ 211 h 225"/>
                <a:gd name="T44" fmla="*/ 0 w 219"/>
                <a:gd name="T45" fmla="*/ 184 h 225"/>
                <a:gd name="T46" fmla="*/ 21 w 219"/>
                <a:gd name="T47" fmla="*/ 156 h 225"/>
                <a:gd name="T48" fmla="*/ 17 w 219"/>
                <a:gd name="T49" fmla="*/ 93 h 225"/>
                <a:gd name="T50" fmla="*/ 10 w 219"/>
                <a:gd name="T51" fmla="*/ 55 h 225"/>
                <a:gd name="T52" fmla="*/ 0 w 219"/>
                <a:gd name="T53" fmla="*/ 7 h 225"/>
                <a:gd name="T54" fmla="*/ 14 w 219"/>
                <a:gd name="T55" fmla="*/ 0 h 225"/>
                <a:gd name="T56" fmla="*/ 52 w 219"/>
                <a:gd name="T57"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 h="225">
                  <a:moveTo>
                    <a:pt x="52" y="7"/>
                  </a:moveTo>
                  <a:lnTo>
                    <a:pt x="97" y="14"/>
                  </a:lnTo>
                  <a:lnTo>
                    <a:pt x="142" y="55"/>
                  </a:lnTo>
                  <a:lnTo>
                    <a:pt x="163" y="83"/>
                  </a:lnTo>
                  <a:lnTo>
                    <a:pt x="167" y="135"/>
                  </a:lnTo>
                  <a:lnTo>
                    <a:pt x="198" y="177"/>
                  </a:lnTo>
                  <a:lnTo>
                    <a:pt x="212" y="184"/>
                  </a:lnTo>
                  <a:lnTo>
                    <a:pt x="212" y="201"/>
                  </a:lnTo>
                  <a:lnTo>
                    <a:pt x="219" y="204"/>
                  </a:lnTo>
                  <a:lnTo>
                    <a:pt x="215" y="211"/>
                  </a:lnTo>
                  <a:lnTo>
                    <a:pt x="215" y="215"/>
                  </a:lnTo>
                  <a:lnTo>
                    <a:pt x="195" y="215"/>
                  </a:lnTo>
                  <a:lnTo>
                    <a:pt x="188" y="204"/>
                  </a:lnTo>
                  <a:lnTo>
                    <a:pt x="184" y="194"/>
                  </a:lnTo>
                  <a:lnTo>
                    <a:pt x="156" y="194"/>
                  </a:lnTo>
                  <a:lnTo>
                    <a:pt x="156" y="211"/>
                  </a:lnTo>
                  <a:lnTo>
                    <a:pt x="142" y="218"/>
                  </a:lnTo>
                  <a:lnTo>
                    <a:pt x="139" y="208"/>
                  </a:lnTo>
                  <a:lnTo>
                    <a:pt x="122" y="215"/>
                  </a:lnTo>
                  <a:lnTo>
                    <a:pt x="111" y="225"/>
                  </a:lnTo>
                  <a:lnTo>
                    <a:pt x="80" y="211"/>
                  </a:lnTo>
                  <a:lnTo>
                    <a:pt x="42" y="211"/>
                  </a:lnTo>
                  <a:lnTo>
                    <a:pt x="0" y="184"/>
                  </a:lnTo>
                  <a:lnTo>
                    <a:pt x="21" y="156"/>
                  </a:lnTo>
                  <a:lnTo>
                    <a:pt x="17" y="93"/>
                  </a:lnTo>
                  <a:lnTo>
                    <a:pt x="10" y="55"/>
                  </a:lnTo>
                  <a:lnTo>
                    <a:pt x="0" y="7"/>
                  </a:lnTo>
                  <a:lnTo>
                    <a:pt x="14" y="0"/>
                  </a:lnTo>
                  <a:lnTo>
                    <a:pt x="52"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23" name="Freeform 103">
              <a:extLst>
                <a:ext uri="{FF2B5EF4-FFF2-40B4-BE49-F238E27FC236}">
                  <a16:creationId xmlns:a16="http://schemas.microsoft.com/office/drawing/2014/main" id="{F2F5B458-A896-833B-FC78-CAFC60C5E967}"/>
                </a:ext>
                <a:ext uri="{C183D7F6-B498-43B3-948B-1728B52AA6E4}">
                  <adec:decorative xmlns:adec="http://schemas.microsoft.com/office/drawing/2017/decorative" val="1"/>
                </a:ext>
              </a:extLst>
            </p:cNvPr>
            <p:cNvSpPr>
              <a:spLocks/>
            </p:cNvSpPr>
            <p:nvPr/>
          </p:nvSpPr>
          <p:spPr bwMode="auto">
            <a:xfrm>
              <a:off x="9855008" y="2959983"/>
              <a:ext cx="424932" cy="454038"/>
            </a:xfrm>
            <a:custGeom>
              <a:avLst/>
              <a:gdLst>
                <a:gd name="T0" fmla="*/ 146 w 146"/>
                <a:gd name="T1" fmla="*/ 128 h 156"/>
                <a:gd name="T2" fmla="*/ 136 w 146"/>
                <a:gd name="T3" fmla="*/ 115 h 156"/>
                <a:gd name="T4" fmla="*/ 132 w 146"/>
                <a:gd name="T5" fmla="*/ 101 h 156"/>
                <a:gd name="T6" fmla="*/ 108 w 146"/>
                <a:gd name="T7" fmla="*/ 83 h 156"/>
                <a:gd name="T8" fmla="*/ 98 w 146"/>
                <a:gd name="T9" fmla="*/ 63 h 156"/>
                <a:gd name="T10" fmla="*/ 111 w 146"/>
                <a:gd name="T11" fmla="*/ 59 h 156"/>
                <a:gd name="T12" fmla="*/ 115 w 146"/>
                <a:gd name="T13" fmla="*/ 49 h 156"/>
                <a:gd name="T14" fmla="*/ 108 w 146"/>
                <a:gd name="T15" fmla="*/ 42 h 156"/>
                <a:gd name="T16" fmla="*/ 104 w 146"/>
                <a:gd name="T17" fmla="*/ 38 h 156"/>
                <a:gd name="T18" fmla="*/ 91 w 146"/>
                <a:gd name="T19" fmla="*/ 31 h 156"/>
                <a:gd name="T20" fmla="*/ 94 w 146"/>
                <a:gd name="T21" fmla="*/ 0 h 156"/>
                <a:gd name="T22" fmla="*/ 77 w 146"/>
                <a:gd name="T23" fmla="*/ 0 h 156"/>
                <a:gd name="T24" fmla="*/ 59 w 146"/>
                <a:gd name="T25" fmla="*/ 4 h 156"/>
                <a:gd name="T26" fmla="*/ 35 w 146"/>
                <a:gd name="T27" fmla="*/ 66 h 156"/>
                <a:gd name="T28" fmla="*/ 14 w 146"/>
                <a:gd name="T29" fmla="*/ 66 h 156"/>
                <a:gd name="T30" fmla="*/ 11 w 146"/>
                <a:gd name="T31" fmla="*/ 66 h 156"/>
                <a:gd name="T32" fmla="*/ 11 w 146"/>
                <a:gd name="T33" fmla="*/ 73 h 156"/>
                <a:gd name="T34" fmla="*/ 11 w 146"/>
                <a:gd name="T35" fmla="*/ 76 h 156"/>
                <a:gd name="T36" fmla="*/ 11 w 146"/>
                <a:gd name="T37" fmla="*/ 80 h 156"/>
                <a:gd name="T38" fmla="*/ 7 w 146"/>
                <a:gd name="T39" fmla="*/ 83 h 156"/>
                <a:gd name="T40" fmla="*/ 7 w 146"/>
                <a:gd name="T41" fmla="*/ 87 h 156"/>
                <a:gd name="T42" fmla="*/ 4 w 146"/>
                <a:gd name="T43" fmla="*/ 90 h 156"/>
                <a:gd name="T44" fmla="*/ 7 w 146"/>
                <a:gd name="T45" fmla="*/ 94 h 156"/>
                <a:gd name="T46" fmla="*/ 11 w 146"/>
                <a:gd name="T47" fmla="*/ 94 h 156"/>
                <a:gd name="T48" fmla="*/ 14 w 146"/>
                <a:gd name="T49" fmla="*/ 97 h 156"/>
                <a:gd name="T50" fmla="*/ 18 w 146"/>
                <a:gd name="T51" fmla="*/ 101 h 156"/>
                <a:gd name="T52" fmla="*/ 18 w 146"/>
                <a:gd name="T53" fmla="*/ 104 h 156"/>
                <a:gd name="T54" fmla="*/ 18 w 146"/>
                <a:gd name="T55" fmla="*/ 108 h 156"/>
                <a:gd name="T56" fmla="*/ 21 w 146"/>
                <a:gd name="T57" fmla="*/ 118 h 156"/>
                <a:gd name="T58" fmla="*/ 21 w 146"/>
                <a:gd name="T59" fmla="*/ 122 h 156"/>
                <a:gd name="T60" fmla="*/ 28 w 146"/>
                <a:gd name="T61" fmla="*/ 128 h 156"/>
                <a:gd name="T62" fmla="*/ 28 w 146"/>
                <a:gd name="T63" fmla="*/ 132 h 156"/>
                <a:gd name="T64" fmla="*/ 25 w 146"/>
                <a:gd name="T65" fmla="*/ 132 h 156"/>
                <a:gd name="T66" fmla="*/ 25 w 146"/>
                <a:gd name="T67" fmla="*/ 128 h 156"/>
                <a:gd name="T68" fmla="*/ 14 w 146"/>
                <a:gd name="T69" fmla="*/ 122 h 156"/>
                <a:gd name="T70" fmla="*/ 11 w 146"/>
                <a:gd name="T71" fmla="*/ 122 h 156"/>
                <a:gd name="T72" fmla="*/ 7 w 146"/>
                <a:gd name="T73" fmla="*/ 122 h 156"/>
                <a:gd name="T74" fmla="*/ 4 w 146"/>
                <a:gd name="T75" fmla="*/ 122 h 156"/>
                <a:gd name="T76" fmla="*/ 0 w 146"/>
                <a:gd name="T77" fmla="*/ 125 h 156"/>
                <a:gd name="T78" fmla="*/ 4 w 146"/>
                <a:gd name="T79" fmla="*/ 132 h 156"/>
                <a:gd name="T80" fmla="*/ 7 w 146"/>
                <a:gd name="T81" fmla="*/ 139 h 156"/>
                <a:gd name="T82" fmla="*/ 18 w 146"/>
                <a:gd name="T83" fmla="*/ 146 h 156"/>
                <a:gd name="T84" fmla="*/ 18 w 146"/>
                <a:gd name="T85" fmla="*/ 149 h 156"/>
                <a:gd name="T86" fmla="*/ 25 w 146"/>
                <a:gd name="T87" fmla="*/ 153 h 156"/>
                <a:gd name="T88" fmla="*/ 21 w 146"/>
                <a:gd name="T89" fmla="*/ 146 h 156"/>
                <a:gd name="T90" fmla="*/ 21 w 146"/>
                <a:gd name="T91" fmla="*/ 139 h 156"/>
                <a:gd name="T92" fmla="*/ 25 w 146"/>
                <a:gd name="T93" fmla="*/ 132 h 156"/>
                <a:gd name="T94" fmla="*/ 42 w 146"/>
                <a:gd name="T95" fmla="*/ 135 h 156"/>
                <a:gd name="T96" fmla="*/ 49 w 146"/>
                <a:gd name="T97" fmla="*/ 139 h 156"/>
                <a:gd name="T98" fmla="*/ 52 w 146"/>
                <a:gd name="T99" fmla="*/ 142 h 156"/>
                <a:gd name="T100" fmla="*/ 56 w 146"/>
                <a:gd name="T101" fmla="*/ 149 h 156"/>
                <a:gd name="T102" fmla="*/ 84 w 146"/>
                <a:gd name="T103" fmla="*/ 128 h 156"/>
                <a:gd name="T104" fmla="*/ 94 w 146"/>
                <a:gd name="T105" fmla="*/ 139 h 156"/>
                <a:gd name="T106" fmla="*/ 101 w 146"/>
                <a:gd name="T107" fmla="*/ 149 h 156"/>
                <a:gd name="T108" fmla="*/ 115 w 146"/>
                <a:gd name="T109" fmla="*/ 156 h 156"/>
                <a:gd name="T110" fmla="*/ 125 w 146"/>
                <a:gd name="T111" fmla="*/ 153 h 156"/>
                <a:gd name="T112" fmla="*/ 129 w 146"/>
                <a:gd name="T113" fmla="*/ 146 h 156"/>
                <a:gd name="T114" fmla="*/ 136 w 146"/>
                <a:gd name="T115" fmla="*/ 146 h 156"/>
                <a:gd name="T116" fmla="*/ 146 w 146"/>
                <a:gd name="T117" fmla="*/ 1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56">
                  <a:moveTo>
                    <a:pt x="146" y="128"/>
                  </a:moveTo>
                  <a:lnTo>
                    <a:pt x="136" y="115"/>
                  </a:lnTo>
                  <a:lnTo>
                    <a:pt x="132" y="101"/>
                  </a:lnTo>
                  <a:lnTo>
                    <a:pt x="108" y="83"/>
                  </a:lnTo>
                  <a:lnTo>
                    <a:pt x="98" y="63"/>
                  </a:lnTo>
                  <a:lnTo>
                    <a:pt x="111" y="59"/>
                  </a:lnTo>
                  <a:lnTo>
                    <a:pt x="115" y="49"/>
                  </a:lnTo>
                  <a:lnTo>
                    <a:pt x="108" y="42"/>
                  </a:lnTo>
                  <a:lnTo>
                    <a:pt x="104" y="38"/>
                  </a:lnTo>
                  <a:lnTo>
                    <a:pt x="91" y="31"/>
                  </a:lnTo>
                  <a:lnTo>
                    <a:pt x="94" y="0"/>
                  </a:lnTo>
                  <a:lnTo>
                    <a:pt x="77" y="0"/>
                  </a:lnTo>
                  <a:lnTo>
                    <a:pt x="59" y="4"/>
                  </a:lnTo>
                  <a:lnTo>
                    <a:pt x="35" y="66"/>
                  </a:lnTo>
                  <a:lnTo>
                    <a:pt x="14" y="66"/>
                  </a:lnTo>
                  <a:lnTo>
                    <a:pt x="11" y="66"/>
                  </a:lnTo>
                  <a:lnTo>
                    <a:pt x="11" y="73"/>
                  </a:lnTo>
                  <a:lnTo>
                    <a:pt x="11" y="76"/>
                  </a:lnTo>
                  <a:lnTo>
                    <a:pt x="11" y="80"/>
                  </a:lnTo>
                  <a:lnTo>
                    <a:pt x="7" y="83"/>
                  </a:lnTo>
                  <a:lnTo>
                    <a:pt x="7" y="87"/>
                  </a:lnTo>
                  <a:lnTo>
                    <a:pt x="4" y="90"/>
                  </a:lnTo>
                  <a:lnTo>
                    <a:pt x="7" y="94"/>
                  </a:lnTo>
                  <a:lnTo>
                    <a:pt x="11" y="94"/>
                  </a:lnTo>
                  <a:lnTo>
                    <a:pt x="14" y="97"/>
                  </a:lnTo>
                  <a:lnTo>
                    <a:pt x="18" y="101"/>
                  </a:lnTo>
                  <a:lnTo>
                    <a:pt x="18" y="104"/>
                  </a:lnTo>
                  <a:lnTo>
                    <a:pt x="18" y="108"/>
                  </a:lnTo>
                  <a:lnTo>
                    <a:pt x="21" y="118"/>
                  </a:lnTo>
                  <a:lnTo>
                    <a:pt x="21" y="122"/>
                  </a:lnTo>
                  <a:lnTo>
                    <a:pt x="28" y="128"/>
                  </a:lnTo>
                  <a:lnTo>
                    <a:pt x="28" y="132"/>
                  </a:lnTo>
                  <a:lnTo>
                    <a:pt x="25" y="132"/>
                  </a:lnTo>
                  <a:lnTo>
                    <a:pt x="25" y="128"/>
                  </a:lnTo>
                  <a:lnTo>
                    <a:pt x="14" y="122"/>
                  </a:lnTo>
                  <a:lnTo>
                    <a:pt x="11" y="122"/>
                  </a:lnTo>
                  <a:lnTo>
                    <a:pt x="7" y="122"/>
                  </a:lnTo>
                  <a:lnTo>
                    <a:pt x="4" y="122"/>
                  </a:lnTo>
                  <a:lnTo>
                    <a:pt x="0" y="125"/>
                  </a:lnTo>
                  <a:lnTo>
                    <a:pt x="4" y="132"/>
                  </a:lnTo>
                  <a:lnTo>
                    <a:pt x="7" y="139"/>
                  </a:lnTo>
                  <a:lnTo>
                    <a:pt x="18" y="146"/>
                  </a:lnTo>
                  <a:lnTo>
                    <a:pt x="18" y="149"/>
                  </a:lnTo>
                  <a:lnTo>
                    <a:pt x="25" y="153"/>
                  </a:lnTo>
                  <a:lnTo>
                    <a:pt x="21" y="146"/>
                  </a:lnTo>
                  <a:lnTo>
                    <a:pt x="21" y="139"/>
                  </a:lnTo>
                  <a:lnTo>
                    <a:pt x="25" y="132"/>
                  </a:lnTo>
                  <a:lnTo>
                    <a:pt x="42" y="135"/>
                  </a:lnTo>
                  <a:lnTo>
                    <a:pt x="49" y="139"/>
                  </a:lnTo>
                  <a:lnTo>
                    <a:pt x="52" y="142"/>
                  </a:lnTo>
                  <a:lnTo>
                    <a:pt x="56" y="149"/>
                  </a:lnTo>
                  <a:lnTo>
                    <a:pt x="84" y="128"/>
                  </a:lnTo>
                  <a:lnTo>
                    <a:pt x="94" y="139"/>
                  </a:lnTo>
                  <a:lnTo>
                    <a:pt x="101" y="149"/>
                  </a:lnTo>
                  <a:lnTo>
                    <a:pt x="115" y="156"/>
                  </a:lnTo>
                  <a:lnTo>
                    <a:pt x="125" y="153"/>
                  </a:lnTo>
                  <a:lnTo>
                    <a:pt x="129" y="146"/>
                  </a:lnTo>
                  <a:lnTo>
                    <a:pt x="136" y="146"/>
                  </a:lnTo>
                  <a:lnTo>
                    <a:pt x="146" y="1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24" name="Freeform 104">
              <a:extLst>
                <a:ext uri="{FF2B5EF4-FFF2-40B4-BE49-F238E27FC236}">
                  <a16:creationId xmlns:a16="http://schemas.microsoft.com/office/drawing/2014/main" id="{C53EC6A5-D2B0-219F-ECD7-951BD85F1804}"/>
                </a:ext>
                <a:ext uri="{C183D7F6-B498-43B3-948B-1728B52AA6E4}">
                  <adec:decorative xmlns:adec="http://schemas.microsoft.com/office/drawing/2017/decorative" val="1"/>
                </a:ext>
              </a:extLst>
            </p:cNvPr>
            <p:cNvSpPr>
              <a:spLocks/>
            </p:cNvSpPr>
            <p:nvPr/>
          </p:nvSpPr>
          <p:spPr bwMode="auto">
            <a:xfrm>
              <a:off x="9846276" y="3242303"/>
              <a:ext cx="29105" cy="20374"/>
            </a:xfrm>
            <a:custGeom>
              <a:avLst/>
              <a:gdLst>
                <a:gd name="T0" fmla="*/ 10 w 10"/>
                <a:gd name="T1" fmla="*/ 4 h 7"/>
                <a:gd name="T2" fmla="*/ 10 w 10"/>
                <a:gd name="T3" fmla="*/ 0 h 7"/>
                <a:gd name="T4" fmla="*/ 7 w 10"/>
                <a:gd name="T5" fmla="*/ 0 h 7"/>
                <a:gd name="T6" fmla="*/ 3 w 10"/>
                <a:gd name="T7" fmla="*/ 0 h 7"/>
                <a:gd name="T8" fmla="*/ 0 w 10"/>
                <a:gd name="T9" fmla="*/ 0 h 7"/>
                <a:gd name="T10" fmla="*/ 0 w 10"/>
                <a:gd name="T11" fmla="*/ 4 h 7"/>
                <a:gd name="T12" fmla="*/ 3 w 10"/>
                <a:gd name="T13" fmla="*/ 4 h 7"/>
                <a:gd name="T14" fmla="*/ 3 w 10"/>
                <a:gd name="T15" fmla="*/ 7 h 7"/>
                <a:gd name="T16" fmla="*/ 10 w 10"/>
                <a:gd name="T17" fmla="*/ 7 h 7"/>
                <a:gd name="T18" fmla="*/ 10 w 10"/>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10" y="4"/>
                  </a:moveTo>
                  <a:lnTo>
                    <a:pt x="10" y="0"/>
                  </a:lnTo>
                  <a:lnTo>
                    <a:pt x="7" y="0"/>
                  </a:lnTo>
                  <a:lnTo>
                    <a:pt x="3" y="0"/>
                  </a:lnTo>
                  <a:lnTo>
                    <a:pt x="0" y="0"/>
                  </a:lnTo>
                  <a:lnTo>
                    <a:pt x="0" y="4"/>
                  </a:lnTo>
                  <a:lnTo>
                    <a:pt x="3" y="4"/>
                  </a:lnTo>
                  <a:lnTo>
                    <a:pt x="3" y="7"/>
                  </a:lnTo>
                  <a:lnTo>
                    <a:pt x="10" y="7"/>
                  </a:lnTo>
                  <a:lnTo>
                    <a:pt x="1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5" name="Freeform 105">
              <a:extLst>
                <a:ext uri="{FF2B5EF4-FFF2-40B4-BE49-F238E27FC236}">
                  <a16:creationId xmlns:a16="http://schemas.microsoft.com/office/drawing/2014/main" id="{5CE036FC-0949-1FF9-D664-36ECF9AF9043}"/>
                </a:ext>
                <a:ext uri="{C183D7F6-B498-43B3-948B-1728B52AA6E4}">
                  <adec:decorative xmlns:adec="http://schemas.microsoft.com/office/drawing/2017/decorative" val="1"/>
                </a:ext>
              </a:extLst>
            </p:cNvPr>
            <p:cNvSpPr>
              <a:spLocks/>
            </p:cNvSpPr>
            <p:nvPr/>
          </p:nvSpPr>
          <p:spPr bwMode="auto">
            <a:xfrm>
              <a:off x="10047100" y="133893"/>
              <a:ext cx="587920" cy="585011"/>
            </a:xfrm>
            <a:custGeom>
              <a:avLst/>
              <a:gdLst>
                <a:gd name="T0" fmla="*/ 14 w 202"/>
                <a:gd name="T1" fmla="*/ 118 h 201"/>
                <a:gd name="T2" fmla="*/ 18 w 202"/>
                <a:gd name="T3" fmla="*/ 107 h 201"/>
                <a:gd name="T4" fmla="*/ 21 w 202"/>
                <a:gd name="T5" fmla="*/ 100 h 201"/>
                <a:gd name="T6" fmla="*/ 18 w 202"/>
                <a:gd name="T7" fmla="*/ 90 h 201"/>
                <a:gd name="T8" fmla="*/ 21 w 202"/>
                <a:gd name="T9" fmla="*/ 87 h 201"/>
                <a:gd name="T10" fmla="*/ 25 w 202"/>
                <a:gd name="T11" fmla="*/ 83 h 201"/>
                <a:gd name="T12" fmla="*/ 32 w 202"/>
                <a:gd name="T13" fmla="*/ 76 h 201"/>
                <a:gd name="T14" fmla="*/ 38 w 202"/>
                <a:gd name="T15" fmla="*/ 69 h 201"/>
                <a:gd name="T16" fmla="*/ 42 w 202"/>
                <a:gd name="T17" fmla="*/ 62 h 201"/>
                <a:gd name="T18" fmla="*/ 45 w 202"/>
                <a:gd name="T19" fmla="*/ 55 h 201"/>
                <a:gd name="T20" fmla="*/ 52 w 202"/>
                <a:gd name="T21" fmla="*/ 48 h 201"/>
                <a:gd name="T22" fmla="*/ 56 w 202"/>
                <a:gd name="T23" fmla="*/ 41 h 201"/>
                <a:gd name="T24" fmla="*/ 56 w 202"/>
                <a:gd name="T25" fmla="*/ 34 h 201"/>
                <a:gd name="T26" fmla="*/ 66 w 202"/>
                <a:gd name="T27" fmla="*/ 28 h 201"/>
                <a:gd name="T28" fmla="*/ 73 w 202"/>
                <a:gd name="T29" fmla="*/ 28 h 201"/>
                <a:gd name="T30" fmla="*/ 84 w 202"/>
                <a:gd name="T31" fmla="*/ 28 h 201"/>
                <a:gd name="T32" fmla="*/ 94 w 202"/>
                <a:gd name="T33" fmla="*/ 31 h 201"/>
                <a:gd name="T34" fmla="*/ 108 w 202"/>
                <a:gd name="T35" fmla="*/ 34 h 201"/>
                <a:gd name="T36" fmla="*/ 115 w 202"/>
                <a:gd name="T37" fmla="*/ 31 h 201"/>
                <a:gd name="T38" fmla="*/ 122 w 202"/>
                <a:gd name="T39" fmla="*/ 24 h 201"/>
                <a:gd name="T40" fmla="*/ 139 w 202"/>
                <a:gd name="T41" fmla="*/ 10 h 201"/>
                <a:gd name="T42" fmla="*/ 146 w 202"/>
                <a:gd name="T43" fmla="*/ 3 h 201"/>
                <a:gd name="T44" fmla="*/ 157 w 202"/>
                <a:gd name="T45" fmla="*/ 3 h 201"/>
                <a:gd name="T46" fmla="*/ 164 w 202"/>
                <a:gd name="T47" fmla="*/ 0 h 201"/>
                <a:gd name="T48" fmla="*/ 167 w 202"/>
                <a:gd name="T49" fmla="*/ 0 h 201"/>
                <a:gd name="T50" fmla="*/ 171 w 202"/>
                <a:gd name="T51" fmla="*/ 0 h 201"/>
                <a:gd name="T52" fmla="*/ 174 w 202"/>
                <a:gd name="T53" fmla="*/ 14 h 201"/>
                <a:gd name="T54" fmla="*/ 184 w 202"/>
                <a:gd name="T55" fmla="*/ 28 h 201"/>
                <a:gd name="T56" fmla="*/ 191 w 202"/>
                <a:gd name="T57" fmla="*/ 31 h 201"/>
                <a:gd name="T58" fmla="*/ 198 w 202"/>
                <a:gd name="T59" fmla="*/ 38 h 201"/>
                <a:gd name="T60" fmla="*/ 202 w 202"/>
                <a:gd name="T61" fmla="*/ 48 h 201"/>
                <a:gd name="T62" fmla="*/ 184 w 202"/>
                <a:gd name="T63" fmla="*/ 90 h 201"/>
                <a:gd name="T64" fmla="*/ 167 w 202"/>
                <a:gd name="T65" fmla="*/ 111 h 201"/>
                <a:gd name="T66" fmla="*/ 122 w 202"/>
                <a:gd name="T67" fmla="*/ 128 h 201"/>
                <a:gd name="T68" fmla="*/ 118 w 202"/>
                <a:gd name="T69" fmla="*/ 135 h 201"/>
                <a:gd name="T70" fmla="*/ 0 w 202"/>
                <a:gd name="T71" fmla="*/ 201 h 201"/>
                <a:gd name="T72" fmla="*/ 0 w 202"/>
                <a:gd name="T73" fmla="*/ 187 h 201"/>
                <a:gd name="T74" fmla="*/ 4 w 202"/>
                <a:gd name="T75" fmla="*/ 163 h 201"/>
                <a:gd name="T76" fmla="*/ 7 w 202"/>
                <a:gd name="T77" fmla="*/ 142 h 201"/>
                <a:gd name="T78" fmla="*/ 14 w 202"/>
                <a:gd name="T79" fmla="*/ 11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01">
                  <a:moveTo>
                    <a:pt x="14" y="118"/>
                  </a:moveTo>
                  <a:lnTo>
                    <a:pt x="18" y="107"/>
                  </a:lnTo>
                  <a:lnTo>
                    <a:pt x="21" y="100"/>
                  </a:lnTo>
                  <a:lnTo>
                    <a:pt x="18" y="90"/>
                  </a:lnTo>
                  <a:lnTo>
                    <a:pt x="21" y="87"/>
                  </a:lnTo>
                  <a:lnTo>
                    <a:pt x="25" y="83"/>
                  </a:lnTo>
                  <a:lnTo>
                    <a:pt x="32" y="76"/>
                  </a:lnTo>
                  <a:lnTo>
                    <a:pt x="38" y="69"/>
                  </a:lnTo>
                  <a:lnTo>
                    <a:pt x="42" y="62"/>
                  </a:lnTo>
                  <a:lnTo>
                    <a:pt x="45" y="55"/>
                  </a:lnTo>
                  <a:lnTo>
                    <a:pt x="52" y="48"/>
                  </a:lnTo>
                  <a:lnTo>
                    <a:pt x="56" y="41"/>
                  </a:lnTo>
                  <a:lnTo>
                    <a:pt x="56" y="34"/>
                  </a:lnTo>
                  <a:lnTo>
                    <a:pt x="66" y="28"/>
                  </a:lnTo>
                  <a:lnTo>
                    <a:pt x="73" y="28"/>
                  </a:lnTo>
                  <a:lnTo>
                    <a:pt x="84" y="28"/>
                  </a:lnTo>
                  <a:lnTo>
                    <a:pt x="94" y="31"/>
                  </a:lnTo>
                  <a:lnTo>
                    <a:pt x="108" y="34"/>
                  </a:lnTo>
                  <a:lnTo>
                    <a:pt x="115" y="31"/>
                  </a:lnTo>
                  <a:lnTo>
                    <a:pt x="122" y="24"/>
                  </a:lnTo>
                  <a:lnTo>
                    <a:pt x="139" y="10"/>
                  </a:lnTo>
                  <a:lnTo>
                    <a:pt x="146" y="3"/>
                  </a:lnTo>
                  <a:lnTo>
                    <a:pt x="157" y="3"/>
                  </a:lnTo>
                  <a:lnTo>
                    <a:pt x="164" y="0"/>
                  </a:lnTo>
                  <a:lnTo>
                    <a:pt x="167" y="0"/>
                  </a:lnTo>
                  <a:lnTo>
                    <a:pt x="171" y="0"/>
                  </a:lnTo>
                  <a:lnTo>
                    <a:pt x="174" y="14"/>
                  </a:lnTo>
                  <a:lnTo>
                    <a:pt x="184" y="28"/>
                  </a:lnTo>
                  <a:lnTo>
                    <a:pt x="191" y="31"/>
                  </a:lnTo>
                  <a:lnTo>
                    <a:pt x="198" y="38"/>
                  </a:lnTo>
                  <a:lnTo>
                    <a:pt x="202" y="48"/>
                  </a:lnTo>
                  <a:lnTo>
                    <a:pt x="184" y="90"/>
                  </a:lnTo>
                  <a:lnTo>
                    <a:pt x="167" y="111"/>
                  </a:lnTo>
                  <a:lnTo>
                    <a:pt x="122" y="128"/>
                  </a:lnTo>
                  <a:lnTo>
                    <a:pt x="118" y="135"/>
                  </a:lnTo>
                  <a:lnTo>
                    <a:pt x="0" y="201"/>
                  </a:lnTo>
                  <a:lnTo>
                    <a:pt x="0" y="187"/>
                  </a:lnTo>
                  <a:lnTo>
                    <a:pt x="4" y="163"/>
                  </a:lnTo>
                  <a:lnTo>
                    <a:pt x="7" y="142"/>
                  </a:lnTo>
                  <a:lnTo>
                    <a:pt x="14" y="1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6" name="Freeform 106">
              <a:extLst>
                <a:ext uri="{FF2B5EF4-FFF2-40B4-BE49-F238E27FC236}">
                  <a16:creationId xmlns:a16="http://schemas.microsoft.com/office/drawing/2014/main" id="{C10BF9A1-C7C0-FFFF-87E1-8FBF2DB26ED0}"/>
                </a:ext>
                <a:ext uri="{C183D7F6-B498-43B3-948B-1728B52AA6E4}">
                  <adec:decorative xmlns:adec="http://schemas.microsoft.com/office/drawing/2017/decorative" val="1"/>
                </a:ext>
              </a:extLst>
            </p:cNvPr>
            <p:cNvSpPr>
              <a:spLocks/>
            </p:cNvSpPr>
            <p:nvPr/>
          </p:nvSpPr>
          <p:spPr bwMode="auto">
            <a:xfrm>
              <a:off x="8894544" y="567555"/>
              <a:ext cx="992480" cy="777104"/>
            </a:xfrm>
            <a:custGeom>
              <a:avLst/>
              <a:gdLst>
                <a:gd name="T0" fmla="*/ 28 w 341"/>
                <a:gd name="T1" fmla="*/ 52 h 267"/>
                <a:gd name="T2" fmla="*/ 35 w 341"/>
                <a:gd name="T3" fmla="*/ 52 h 267"/>
                <a:gd name="T4" fmla="*/ 38 w 341"/>
                <a:gd name="T5" fmla="*/ 38 h 267"/>
                <a:gd name="T6" fmla="*/ 31 w 341"/>
                <a:gd name="T7" fmla="*/ 21 h 267"/>
                <a:gd name="T8" fmla="*/ 38 w 341"/>
                <a:gd name="T9" fmla="*/ 10 h 267"/>
                <a:gd name="T10" fmla="*/ 63 w 341"/>
                <a:gd name="T11" fmla="*/ 0 h 267"/>
                <a:gd name="T12" fmla="*/ 118 w 341"/>
                <a:gd name="T13" fmla="*/ 76 h 267"/>
                <a:gd name="T14" fmla="*/ 132 w 341"/>
                <a:gd name="T15" fmla="*/ 104 h 267"/>
                <a:gd name="T16" fmla="*/ 136 w 341"/>
                <a:gd name="T17" fmla="*/ 132 h 267"/>
                <a:gd name="T18" fmla="*/ 146 w 341"/>
                <a:gd name="T19" fmla="*/ 128 h 267"/>
                <a:gd name="T20" fmla="*/ 184 w 341"/>
                <a:gd name="T21" fmla="*/ 142 h 267"/>
                <a:gd name="T22" fmla="*/ 198 w 341"/>
                <a:gd name="T23" fmla="*/ 153 h 267"/>
                <a:gd name="T24" fmla="*/ 205 w 341"/>
                <a:gd name="T25" fmla="*/ 146 h 267"/>
                <a:gd name="T26" fmla="*/ 233 w 341"/>
                <a:gd name="T27" fmla="*/ 139 h 267"/>
                <a:gd name="T28" fmla="*/ 240 w 341"/>
                <a:gd name="T29" fmla="*/ 132 h 267"/>
                <a:gd name="T30" fmla="*/ 247 w 341"/>
                <a:gd name="T31" fmla="*/ 114 h 267"/>
                <a:gd name="T32" fmla="*/ 261 w 341"/>
                <a:gd name="T33" fmla="*/ 121 h 267"/>
                <a:gd name="T34" fmla="*/ 282 w 341"/>
                <a:gd name="T35" fmla="*/ 139 h 267"/>
                <a:gd name="T36" fmla="*/ 306 w 341"/>
                <a:gd name="T37" fmla="*/ 146 h 267"/>
                <a:gd name="T38" fmla="*/ 323 w 341"/>
                <a:gd name="T39" fmla="*/ 166 h 267"/>
                <a:gd name="T40" fmla="*/ 330 w 341"/>
                <a:gd name="T41" fmla="*/ 173 h 267"/>
                <a:gd name="T42" fmla="*/ 309 w 341"/>
                <a:gd name="T43" fmla="*/ 212 h 267"/>
                <a:gd name="T44" fmla="*/ 268 w 341"/>
                <a:gd name="T45" fmla="*/ 260 h 267"/>
                <a:gd name="T46" fmla="*/ 254 w 341"/>
                <a:gd name="T47" fmla="*/ 267 h 267"/>
                <a:gd name="T48" fmla="*/ 233 w 341"/>
                <a:gd name="T49" fmla="*/ 253 h 267"/>
                <a:gd name="T50" fmla="*/ 198 w 341"/>
                <a:gd name="T51" fmla="*/ 264 h 267"/>
                <a:gd name="T52" fmla="*/ 188 w 341"/>
                <a:gd name="T53" fmla="*/ 260 h 267"/>
                <a:gd name="T54" fmla="*/ 184 w 341"/>
                <a:gd name="T55" fmla="*/ 239 h 267"/>
                <a:gd name="T56" fmla="*/ 174 w 341"/>
                <a:gd name="T57" fmla="*/ 222 h 267"/>
                <a:gd name="T58" fmla="*/ 163 w 341"/>
                <a:gd name="T59" fmla="*/ 208 h 267"/>
                <a:gd name="T60" fmla="*/ 150 w 341"/>
                <a:gd name="T61" fmla="*/ 198 h 267"/>
                <a:gd name="T62" fmla="*/ 136 w 341"/>
                <a:gd name="T63" fmla="*/ 191 h 267"/>
                <a:gd name="T64" fmla="*/ 125 w 341"/>
                <a:gd name="T65" fmla="*/ 184 h 267"/>
                <a:gd name="T66" fmla="*/ 104 w 341"/>
                <a:gd name="T67" fmla="*/ 180 h 267"/>
                <a:gd name="T68" fmla="*/ 94 w 341"/>
                <a:gd name="T69" fmla="*/ 163 h 267"/>
                <a:gd name="T70" fmla="*/ 77 w 341"/>
                <a:gd name="T71" fmla="*/ 146 h 267"/>
                <a:gd name="T72" fmla="*/ 56 w 341"/>
                <a:gd name="T73" fmla="*/ 118 h 267"/>
                <a:gd name="T74" fmla="*/ 42 w 341"/>
                <a:gd name="T75" fmla="*/ 104 h 267"/>
                <a:gd name="T76" fmla="*/ 21 w 341"/>
                <a:gd name="T77" fmla="*/ 83 h 267"/>
                <a:gd name="T78" fmla="*/ 21 w 341"/>
                <a:gd name="T79" fmla="*/ 69 h 267"/>
                <a:gd name="T80" fmla="*/ 18 w 341"/>
                <a:gd name="T81" fmla="*/ 66 h 267"/>
                <a:gd name="T82" fmla="*/ 11 w 341"/>
                <a:gd name="T83" fmla="*/ 55 h 267"/>
                <a:gd name="T84" fmla="*/ 0 w 341"/>
                <a:gd name="T85" fmla="*/ 49 h 267"/>
                <a:gd name="T86" fmla="*/ 14 w 341"/>
                <a:gd name="T87" fmla="*/ 3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267">
                  <a:moveTo>
                    <a:pt x="24" y="49"/>
                  </a:moveTo>
                  <a:lnTo>
                    <a:pt x="28" y="52"/>
                  </a:lnTo>
                  <a:lnTo>
                    <a:pt x="31" y="52"/>
                  </a:lnTo>
                  <a:lnTo>
                    <a:pt x="35" y="52"/>
                  </a:lnTo>
                  <a:lnTo>
                    <a:pt x="35" y="45"/>
                  </a:lnTo>
                  <a:lnTo>
                    <a:pt x="38" y="38"/>
                  </a:lnTo>
                  <a:lnTo>
                    <a:pt x="35" y="31"/>
                  </a:lnTo>
                  <a:lnTo>
                    <a:pt x="31" y="21"/>
                  </a:lnTo>
                  <a:lnTo>
                    <a:pt x="35" y="17"/>
                  </a:lnTo>
                  <a:lnTo>
                    <a:pt x="38" y="10"/>
                  </a:lnTo>
                  <a:lnTo>
                    <a:pt x="59" y="0"/>
                  </a:lnTo>
                  <a:lnTo>
                    <a:pt x="63" y="0"/>
                  </a:lnTo>
                  <a:lnTo>
                    <a:pt x="84" y="7"/>
                  </a:lnTo>
                  <a:lnTo>
                    <a:pt x="118" y="76"/>
                  </a:lnTo>
                  <a:lnTo>
                    <a:pt x="122" y="87"/>
                  </a:lnTo>
                  <a:lnTo>
                    <a:pt x="132" y="104"/>
                  </a:lnTo>
                  <a:lnTo>
                    <a:pt x="132" y="132"/>
                  </a:lnTo>
                  <a:lnTo>
                    <a:pt x="136" y="132"/>
                  </a:lnTo>
                  <a:lnTo>
                    <a:pt x="143" y="128"/>
                  </a:lnTo>
                  <a:lnTo>
                    <a:pt x="146" y="128"/>
                  </a:lnTo>
                  <a:lnTo>
                    <a:pt x="167" y="142"/>
                  </a:lnTo>
                  <a:lnTo>
                    <a:pt x="184" y="142"/>
                  </a:lnTo>
                  <a:lnTo>
                    <a:pt x="191" y="153"/>
                  </a:lnTo>
                  <a:lnTo>
                    <a:pt x="198" y="153"/>
                  </a:lnTo>
                  <a:lnTo>
                    <a:pt x="205" y="149"/>
                  </a:lnTo>
                  <a:lnTo>
                    <a:pt x="205" y="146"/>
                  </a:lnTo>
                  <a:lnTo>
                    <a:pt x="216" y="142"/>
                  </a:lnTo>
                  <a:lnTo>
                    <a:pt x="233" y="139"/>
                  </a:lnTo>
                  <a:lnTo>
                    <a:pt x="236" y="135"/>
                  </a:lnTo>
                  <a:lnTo>
                    <a:pt x="240" y="132"/>
                  </a:lnTo>
                  <a:lnTo>
                    <a:pt x="243" y="121"/>
                  </a:lnTo>
                  <a:lnTo>
                    <a:pt x="247" y="114"/>
                  </a:lnTo>
                  <a:lnTo>
                    <a:pt x="254" y="114"/>
                  </a:lnTo>
                  <a:lnTo>
                    <a:pt x="261" y="121"/>
                  </a:lnTo>
                  <a:lnTo>
                    <a:pt x="264" y="121"/>
                  </a:lnTo>
                  <a:lnTo>
                    <a:pt x="282" y="139"/>
                  </a:lnTo>
                  <a:lnTo>
                    <a:pt x="295" y="142"/>
                  </a:lnTo>
                  <a:lnTo>
                    <a:pt x="306" y="146"/>
                  </a:lnTo>
                  <a:lnTo>
                    <a:pt x="316" y="156"/>
                  </a:lnTo>
                  <a:lnTo>
                    <a:pt x="323" y="166"/>
                  </a:lnTo>
                  <a:lnTo>
                    <a:pt x="327" y="173"/>
                  </a:lnTo>
                  <a:lnTo>
                    <a:pt x="330" y="173"/>
                  </a:lnTo>
                  <a:lnTo>
                    <a:pt x="341" y="212"/>
                  </a:lnTo>
                  <a:lnTo>
                    <a:pt x="309" y="212"/>
                  </a:lnTo>
                  <a:lnTo>
                    <a:pt x="292" y="229"/>
                  </a:lnTo>
                  <a:lnTo>
                    <a:pt x="268" y="260"/>
                  </a:lnTo>
                  <a:lnTo>
                    <a:pt x="264" y="264"/>
                  </a:lnTo>
                  <a:lnTo>
                    <a:pt x="254" y="267"/>
                  </a:lnTo>
                  <a:lnTo>
                    <a:pt x="254" y="260"/>
                  </a:lnTo>
                  <a:lnTo>
                    <a:pt x="233" y="253"/>
                  </a:lnTo>
                  <a:lnTo>
                    <a:pt x="202" y="253"/>
                  </a:lnTo>
                  <a:lnTo>
                    <a:pt x="198" y="264"/>
                  </a:lnTo>
                  <a:lnTo>
                    <a:pt x="198" y="260"/>
                  </a:lnTo>
                  <a:lnTo>
                    <a:pt x="188" y="260"/>
                  </a:lnTo>
                  <a:lnTo>
                    <a:pt x="184" y="257"/>
                  </a:lnTo>
                  <a:lnTo>
                    <a:pt x="184" y="239"/>
                  </a:lnTo>
                  <a:lnTo>
                    <a:pt x="181" y="229"/>
                  </a:lnTo>
                  <a:lnTo>
                    <a:pt x="174" y="222"/>
                  </a:lnTo>
                  <a:lnTo>
                    <a:pt x="167" y="215"/>
                  </a:lnTo>
                  <a:lnTo>
                    <a:pt x="163" y="208"/>
                  </a:lnTo>
                  <a:lnTo>
                    <a:pt x="156" y="205"/>
                  </a:lnTo>
                  <a:lnTo>
                    <a:pt x="150" y="198"/>
                  </a:lnTo>
                  <a:lnTo>
                    <a:pt x="143" y="198"/>
                  </a:lnTo>
                  <a:lnTo>
                    <a:pt x="136" y="191"/>
                  </a:lnTo>
                  <a:lnTo>
                    <a:pt x="129" y="191"/>
                  </a:lnTo>
                  <a:lnTo>
                    <a:pt x="125" y="184"/>
                  </a:lnTo>
                  <a:lnTo>
                    <a:pt x="111" y="184"/>
                  </a:lnTo>
                  <a:lnTo>
                    <a:pt x="104" y="180"/>
                  </a:lnTo>
                  <a:lnTo>
                    <a:pt x="97" y="170"/>
                  </a:lnTo>
                  <a:lnTo>
                    <a:pt x="94" y="163"/>
                  </a:lnTo>
                  <a:lnTo>
                    <a:pt x="84" y="156"/>
                  </a:lnTo>
                  <a:lnTo>
                    <a:pt x="77" y="146"/>
                  </a:lnTo>
                  <a:lnTo>
                    <a:pt x="63" y="135"/>
                  </a:lnTo>
                  <a:lnTo>
                    <a:pt x="56" y="118"/>
                  </a:lnTo>
                  <a:lnTo>
                    <a:pt x="49" y="114"/>
                  </a:lnTo>
                  <a:lnTo>
                    <a:pt x="42" y="104"/>
                  </a:lnTo>
                  <a:lnTo>
                    <a:pt x="35" y="94"/>
                  </a:lnTo>
                  <a:lnTo>
                    <a:pt x="21" y="83"/>
                  </a:lnTo>
                  <a:lnTo>
                    <a:pt x="18" y="76"/>
                  </a:lnTo>
                  <a:lnTo>
                    <a:pt x="21" y="69"/>
                  </a:lnTo>
                  <a:lnTo>
                    <a:pt x="18" y="69"/>
                  </a:lnTo>
                  <a:lnTo>
                    <a:pt x="18" y="66"/>
                  </a:lnTo>
                  <a:lnTo>
                    <a:pt x="18" y="62"/>
                  </a:lnTo>
                  <a:lnTo>
                    <a:pt x="11" y="55"/>
                  </a:lnTo>
                  <a:lnTo>
                    <a:pt x="4" y="49"/>
                  </a:lnTo>
                  <a:lnTo>
                    <a:pt x="0" y="49"/>
                  </a:lnTo>
                  <a:lnTo>
                    <a:pt x="11" y="38"/>
                  </a:lnTo>
                  <a:lnTo>
                    <a:pt x="14" y="38"/>
                  </a:lnTo>
                  <a:lnTo>
                    <a:pt x="24"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7" name="Freeform 107">
              <a:extLst>
                <a:ext uri="{FF2B5EF4-FFF2-40B4-BE49-F238E27FC236}">
                  <a16:creationId xmlns:a16="http://schemas.microsoft.com/office/drawing/2014/main" id="{7D85B084-640B-4EAC-EB7E-F0BB10201F33}"/>
                </a:ext>
                <a:ext uri="{C183D7F6-B498-43B3-948B-1728B52AA6E4}">
                  <adec:decorative xmlns:adec="http://schemas.microsoft.com/office/drawing/2017/decorative" val="1"/>
                </a:ext>
              </a:extLst>
            </p:cNvPr>
            <p:cNvSpPr>
              <a:spLocks/>
            </p:cNvSpPr>
            <p:nvPr/>
          </p:nvSpPr>
          <p:spPr bwMode="auto">
            <a:xfrm>
              <a:off x="9936503" y="1143833"/>
              <a:ext cx="788745" cy="957554"/>
            </a:xfrm>
            <a:custGeom>
              <a:avLst/>
              <a:gdLst>
                <a:gd name="T0" fmla="*/ 56 w 271"/>
                <a:gd name="T1" fmla="*/ 41 h 329"/>
                <a:gd name="T2" fmla="*/ 76 w 271"/>
                <a:gd name="T3" fmla="*/ 31 h 329"/>
                <a:gd name="T4" fmla="*/ 177 w 271"/>
                <a:gd name="T5" fmla="*/ 27 h 329"/>
                <a:gd name="T6" fmla="*/ 240 w 271"/>
                <a:gd name="T7" fmla="*/ 3 h 329"/>
                <a:gd name="T8" fmla="*/ 243 w 271"/>
                <a:gd name="T9" fmla="*/ 7 h 329"/>
                <a:gd name="T10" fmla="*/ 257 w 271"/>
                <a:gd name="T11" fmla="*/ 0 h 329"/>
                <a:gd name="T12" fmla="*/ 271 w 271"/>
                <a:gd name="T13" fmla="*/ 55 h 329"/>
                <a:gd name="T14" fmla="*/ 205 w 271"/>
                <a:gd name="T15" fmla="*/ 177 h 329"/>
                <a:gd name="T16" fmla="*/ 174 w 271"/>
                <a:gd name="T17" fmla="*/ 197 h 329"/>
                <a:gd name="T18" fmla="*/ 160 w 271"/>
                <a:gd name="T19" fmla="*/ 225 h 329"/>
                <a:gd name="T20" fmla="*/ 160 w 271"/>
                <a:gd name="T21" fmla="*/ 239 h 329"/>
                <a:gd name="T22" fmla="*/ 149 w 271"/>
                <a:gd name="T23" fmla="*/ 243 h 329"/>
                <a:gd name="T24" fmla="*/ 143 w 271"/>
                <a:gd name="T25" fmla="*/ 277 h 329"/>
                <a:gd name="T26" fmla="*/ 101 w 271"/>
                <a:gd name="T27" fmla="*/ 326 h 329"/>
                <a:gd name="T28" fmla="*/ 90 w 271"/>
                <a:gd name="T29" fmla="*/ 329 h 329"/>
                <a:gd name="T30" fmla="*/ 45 w 271"/>
                <a:gd name="T31" fmla="*/ 288 h 329"/>
                <a:gd name="T32" fmla="*/ 0 w 271"/>
                <a:gd name="T33" fmla="*/ 281 h 329"/>
                <a:gd name="T34" fmla="*/ 10 w 271"/>
                <a:gd name="T35" fmla="*/ 249 h 329"/>
                <a:gd name="T36" fmla="*/ 21 w 271"/>
                <a:gd name="T37" fmla="*/ 246 h 329"/>
                <a:gd name="T38" fmla="*/ 24 w 271"/>
                <a:gd name="T39" fmla="*/ 239 h 329"/>
                <a:gd name="T40" fmla="*/ 38 w 271"/>
                <a:gd name="T41" fmla="*/ 222 h 329"/>
                <a:gd name="T42" fmla="*/ 35 w 271"/>
                <a:gd name="T43" fmla="*/ 197 h 329"/>
                <a:gd name="T44" fmla="*/ 59 w 271"/>
                <a:gd name="T45" fmla="*/ 114 h 329"/>
                <a:gd name="T46" fmla="*/ 49 w 271"/>
                <a:gd name="T47" fmla="*/ 79 h 329"/>
                <a:gd name="T48" fmla="*/ 56 w 271"/>
                <a:gd name="T49" fmla="*/ 4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329">
                  <a:moveTo>
                    <a:pt x="56" y="41"/>
                  </a:moveTo>
                  <a:lnTo>
                    <a:pt x="76" y="31"/>
                  </a:lnTo>
                  <a:lnTo>
                    <a:pt x="177" y="27"/>
                  </a:lnTo>
                  <a:lnTo>
                    <a:pt x="240" y="3"/>
                  </a:lnTo>
                  <a:lnTo>
                    <a:pt x="243" y="7"/>
                  </a:lnTo>
                  <a:lnTo>
                    <a:pt x="257" y="0"/>
                  </a:lnTo>
                  <a:lnTo>
                    <a:pt x="271" y="55"/>
                  </a:lnTo>
                  <a:lnTo>
                    <a:pt x="205" y="177"/>
                  </a:lnTo>
                  <a:lnTo>
                    <a:pt x="174" y="197"/>
                  </a:lnTo>
                  <a:lnTo>
                    <a:pt x="160" y="225"/>
                  </a:lnTo>
                  <a:lnTo>
                    <a:pt x="160" y="239"/>
                  </a:lnTo>
                  <a:lnTo>
                    <a:pt x="149" y="243"/>
                  </a:lnTo>
                  <a:lnTo>
                    <a:pt x="143" y="277"/>
                  </a:lnTo>
                  <a:lnTo>
                    <a:pt x="101" y="326"/>
                  </a:lnTo>
                  <a:lnTo>
                    <a:pt x="90" y="329"/>
                  </a:lnTo>
                  <a:lnTo>
                    <a:pt x="45" y="288"/>
                  </a:lnTo>
                  <a:lnTo>
                    <a:pt x="0" y="281"/>
                  </a:lnTo>
                  <a:lnTo>
                    <a:pt x="10" y="249"/>
                  </a:lnTo>
                  <a:lnTo>
                    <a:pt x="21" y="246"/>
                  </a:lnTo>
                  <a:lnTo>
                    <a:pt x="24" y="239"/>
                  </a:lnTo>
                  <a:lnTo>
                    <a:pt x="38" y="222"/>
                  </a:lnTo>
                  <a:lnTo>
                    <a:pt x="35" y="197"/>
                  </a:lnTo>
                  <a:lnTo>
                    <a:pt x="59" y="114"/>
                  </a:lnTo>
                  <a:lnTo>
                    <a:pt x="49" y="79"/>
                  </a:lnTo>
                  <a:lnTo>
                    <a:pt x="56" y="4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8" name="Freeform 108">
              <a:extLst>
                <a:ext uri="{FF2B5EF4-FFF2-40B4-BE49-F238E27FC236}">
                  <a16:creationId xmlns:a16="http://schemas.microsoft.com/office/drawing/2014/main" id="{6D7E9E98-2EF0-830F-11BE-32F6AF373EA6}"/>
                </a:ext>
                <a:ext uri="{C183D7F6-B498-43B3-948B-1728B52AA6E4}">
                  <adec:decorative xmlns:adec="http://schemas.microsoft.com/office/drawing/2017/decorative" val="1"/>
                </a:ext>
              </a:extLst>
            </p:cNvPr>
            <p:cNvSpPr>
              <a:spLocks/>
            </p:cNvSpPr>
            <p:nvPr/>
          </p:nvSpPr>
          <p:spPr bwMode="auto">
            <a:xfrm>
              <a:off x="9491195" y="1647350"/>
              <a:ext cx="323066" cy="454038"/>
            </a:xfrm>
            <a:custGeom>
              <a:avLst/>
              <a:gdLst>
                <a:gd name="T0" fmla="*/ 66 w 111"/>
                <a:gd name="T1" fmla="*/ 4 h 156"/>
                <a:gd name="T2" fmla="*/ 70 w 111"/>
                <a:gd name="T3" fmla="*/ 35 h 156"/>
                <a:gd name="T4" fmla="*/ 73 w 111"/>
                <a:gd name="T5" fmla="*/ 45 h 156"/>
                <a:gd name="T6" fmla="*/ 101 w 111"/>
                <a:gd name="T7" fmla="*/ 108 h 156"/>
                <a:gd name="T8" fmla="*/ 111 w 111"/>
                <a:gd name="T9" fmla="*/ 156 h 156"/>
                <a:gd name="T10" fmla="*/ 59 w 111"/>
                <a:gd name="T11" fmla="*/ 142 h 156"/>
                <a:gd name="T12" fmla="*/ 56 w 111"/>
                <a:gd name="T13" fmla="*/ 139 h 156"/>
                <a:gd name="T14" fmla="*/ 21 w 111"/>
                <a:gd name="T15" fmla="*/ 139 h 156"/>
                <a:gd name="T16" fmla="*/ 21 w 111"/>
                <a:gd name="T17" fmla="*/ 135 h 156"/>
                <a:gd name="T18" fmla="*/ 11 w 111"/>
                <a:gd name="T19" fmla="*/ 115 h 156"/>
                <a:gd name="T20" fmla="*/ 4 w 111"/>
                <a:gd name="T21" fmla="*/ 94 h 156"/>
                <a:gd name="T22" fmla="*/ 4 w 111"/>
                <a:gd name="T23" fmla="*/ 87 h 156"/>
                <a:gd name="T24" fmla="*/ 7 w 111"/>
                <a:gd name="T25" fmla="*/ 80 h 156"/>
                <a:gd name="T26" fmla="*/ 14 w 111"/>
                <a:gd name="T27" fmla="*/ 76 h 156"/>
                <a:gd name="T28" fmla="*/ 18 w 111"/>
                <a:gd name="T29" fmla="*/ 76 h 156"/>
                <a:gd name="T30" fmla="*/ 21 w 111"/>
                <a:gd name="T31" fmla="*/ 70 h 156"/>
                <a:gd name="T32" fmla="*/ 21 w 111"/>
                <a:gd name="T33" fmla="*/ 56 h 156"/>
                <a:gd name="T34" fmla="*/ 21 w 111"/>
                <a:gd name="T35" fmla="*/ 49 h 156"/>
                <a:gd name="T36" fmla="*/ 14 w 111"/>
                <a:gd name="T37" fmla="*/ 42 h 156"/>
                <a:gd name="T38" fmla="*/ 0 w 111"/>
                <a:gd name="T39" fmla="*/ 42 h 156"/>
                <a:gd name="T40" fmla="*/ 52 w 111"/>
                <a:gd name="T41" fmla="*/ 0 h 156"/>
                <a:gd name="T42" fmla="*/ 66 w 111"/>
                <a:gd name="T43"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6">
                  <a:moveTo>
                    <a:pt x="66" y="4"/>
                  </a:moveTo>
                  <a:lnTo>
                    <a:pt x="70" y="35"/>
                  </a:lnTo>
                  <a:lnTo>
                    <a:pt x="73" y="45"/>
                  </a:lnTo>
                  <a:lnTo>
                    <a:pt x="101" y="108"/>
                  </a:lnTo>
                  <a:lnTo>
                    <a:pt x="111" y="156"/>
                  </a:lnTo>
                  <a:lnTo>
                    <a:pt x="59" y="142"/>
                  </a:lnTo>
                  <a:lnTo>
                    <a:pt x="56" y="139"/>
                  </a:lnTo>
                  <a:lnTo>
                    <a:pt x="21" y="139"/>
                  </a:lnTo>
                  <a:lnTo>
                    <a:pt x="21" y="135"/>
                  </a:lnTo>
                  <a:lnTo>
                    <a:pt x="11" y="115"/>
                  </a:lnTo>
                  <a:lnTo>
                    <a:pt x="4" y="94"/>
                  </a:lnTo>
                  <a:lnTo>
                    <a:pt x="4" y="87"/>
                  </a:lnTo>
                  <a:lnTo>
                    <a:pt x="7" y="80"/>
                  </a:lnTo>
                  <a:lnTo>
                    <a:pt x="14" y="76"/>
                  </a:lnTo>
                  <a:lnTo>
                    <a:pt x="18" y="76"/>
                  </a:lnTo>
                  <a:lnTo>
                    <a:pt x="21" y="70"/>
                  </a:lnTo>
                  <a:lnTo>
                    <a:pt x="21" y="56"/>
                  </a:lnTo>
                  <a:lnTo>
                    <a:pt x="21" y="49"/>
                  </a:lnTo>
                  <a:lnTo>
                    <a:pt x="14" y="42"/>
                  </a:lnTo>
                  <a:lnTo>
                    <a:pt x="0" y="42"/>
                  </a:lnTo>
                  <a:lnTo>
                    <a:pt x="52" y="0"/>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9" name="Freeform 109">
              <a:extLst>
                <a:ext uri="{FF2B5EF4-FFF2-40B4-BE49-F238E27FC236}">
                  <a16:creationId xmlns:a16="http://schemas.microsoft.com/office/drawing/2014/main" id="{58A405D1-D7BD-B988-FC76-7B55A94E7EC0}"/>
                </a:ext>
                <a:ext uri="{C183D7F6-B498-43B3-948B-1728B52AA6E4}">
                  <adec:decorative xmlns:adec="http://schemas.microsoft.com/office/drawing/2017/decorative" val="1"/>
                </a:ext>
              </a:extLst>
            </p:cNvPr>
            <p:cNvSpPr>
              <a:spLocks/>
            </p:cNvSpPr>
            <p:nvPr/>
          </p:nvSpPr>
          <p:spPr bwMode="auto">
            <a:xfrm>
              <a:off x="9855009" y="273597"/>
              <a:ext cx="1012853" cy="989569"/>
            </a:xfrm>
            <a:custGeom>
              <a:avLst/>
              <a:gdLst>
                <a:gd name="T0" fmla="*/ 0 w 348"/>
                <a:gd name="T1" fmla="*/ 274 h 340"/>
                <a:gd name="T2" fmla="*/ 4 w 348"/>
                <a:gd name="T3" fmla="*/ 267 h 340"/>
                <a:gd name="T4" fmla="*/ 7 w 348"/>
                <a:gd name="T5" fmla="*/ 264 h 340"/>
                <a:gd name="T6" fmla="*/ 14 w 348"/>
                <a:gd name="T7" fmla="*/ 261 h 340"/>
                <a:gd name="T8" fmla="*/ 18 w 348"/>
                <a:gd name="T9" fmla="*/ 261 h 340"/>
                <a:gd name="T10" fmla="*/ 18 w 348"/>
                <a:gd name="T11" fmla="*/ 243 h 340"/>
                <a:gd name="T12" fmla="*/ 18 w 348"/>
                <a:gd name="T13" fmla="*/ 236 h 340"/>
                <a:gd name="T14" fmla="*/ 25 w 348"/>
                <a:gd name="T15" fmla="*/ 222 h 340"/>
                <a:gd name="T16" fmla="*/ 25 w 348"/>
                <a:gd name="T17" fmla="*/ 219 h 340"/>
                <a:gd name="T18" fmla="*/ 28 w 348"/>
                <a:gd name="T19" fmla="*/ 215 h 340"/>
                <a:gd name="T20" fmla="*/ 35 w 348"/>
                <a:gd name="T21" fmla="*/ 209 h 340"/>
                <a:gd name="T22" fmla="*/ 42 w 348"/>
                <a:gd name="T23" fmla="*/ 209 h 340"/>
                <a:gd name="T24" fmla="*/ 42 w 348"/>
                <a:gd name="T25" fmla="*/ 205 h 340"/>
                <a:gd name="T26" fmla="*/ 56 w 348"/>
                <a:gd name="T27" fmla="*/ 209 h 340"/>
                <a:gd name="T28" fmla="*/ 59 w 348"/>
                <a:gd name="T29" fmla="*/ 205 h 340"/>
                <a:gd name="T30" fmla="*/ 63 w 348"/>
                <a:gd name="T31" fmla="*/ 202 h 340"/>
                <a:gd name="T32" fmla="*/ 66 w 348"/>
                <a:gd name="T33" fmla="*/ 181 h 340"/>
                <a:gd name="T34" fmla="*/ 70 w 348"/>
                <a:gd name="T35" fmla="*/ 170 h 340"/>
                <a:gd name="T36" fmla="*/ 66 w 348"/>
                <a:gd name="T37" fmla="*/ 153 h 340"/>
                <a:gd name="T38" fmla="*/ 184 w 348"/>
                <a:gd name="T39" fmla="*/ 87 h 340"/>
                <a:gd name="T40" fmla="*/ 188 w 348"/>
                <a:gd name="T41" fmla="*/ 80 h 340"/>
                <a:gd name="T42" fmla="*/ 233 w 348"/>
                <a:gd name="T43" fmla="*/ 63 h 340"/>
                <a:gd name="T44" fmla="*/ 250 w 348"/>
                <a:gd name="T45" fmla="*/ 42 h 340"/>
                <a:gd name="T46" fmla="*/ 268 w 348"/>
                <a:gd name="T47" fmla="*/ 0 h 340"/>
                <a:gd name="T48" fmla="*/ 271 w 348"/>
                <a:gd name="T49" fmla="*/ 4 h 340"/>
                <a:gd name="T50" fmla="*/ 275 w 348"/>
                <a:gd name="T51" fmla="*/ 4 h 340"/>
                <a:gd name="T52" fmla="*/ 327 w 348"/>
                <a:gd name="T53" fmla="*/ 28 h 340"/>
                <a:gd name="T54" fmla="*/ 327 w 348"/>
                <a:gd name="T55" fmla="*/ 32 h 340"/>
                <a:gd name="T56" fmla="*/ 330 w 348"/>
                <a:gd name="T57" fmla="*/ 39 h 340"/>
                <a:gd name="T58" fmla="*/ 348 w 348"/>
                <a:gd name="T59" fmla="*/ 80 h 340"/>
                <a:gd name="T60" fmla="*/ 327 w 348"/>
                <a:gd name="T61" fmla="*/ 104 h 340"/>
                <a:gd name="T62" fmla="*/ 310 w 348"/>
                <a:gd name="T63" fmla="*/ 125 h 340"/>
                <a:gd name="T64" fmla="*/ 310 w 348"/>
                <a:gd name="T65" fmla="*/ 139 h 340"/>
                <a:gd name="T66" fmla="*/ 306 w 348"/>
                <a:gd name="T67" fmla="*/ 150 h 340"/>
                <a:gd name="T68" fmla="*/ 313 w 348"/>
                <a:gd name="T69" fmla="*/ 174 h 340"/>
                <a:gd name="T70" fmla="*/ 292 w 348"/>
                <a:gd name="T71" fmla="*/ 191 h 340"/>
                <a:gd name="T72" fmla="*/ 282 w 348"/>
                <a:gd name="T73" fmla="*/ 202 h 340"/>
                <a:gd name="T74" fmla="*/ 282 w 348"/>
                <a:gd name="T75" fmla="*/ 205 h 340"/>
                <a:gd name="T76" fmla="*/ 282 w 348"/>
                <a:gd name="T77" fmla="*/ 209 h 340"/>
                <a:gd name="T78" fmla="*/ 289 w 348"/>
                <a:gd name="T79" fmla="*/ 209 h 340"/>
                <a:gd name="T80" fmla="*/ 299 w 348"/>
                <a:gd name="T81" fmla="*/ 205 h 340"/>
                <a:gd name="T82" fmla="*/ 303 w 348"/>
                <a:gd name="T83" fmla="*/ 209 h 340"/>
                <a:gd name="T84" fmla="*/ 306 w 348"/>
                <a:gd name="T85" fmla="*/ 212 h 340"/>
                <a:gd name="T86" fmla="*/ 303 w 348"/>
                <a:gd name="T87" fmla="*/ 240 h 340"/>
                <a:gd name="T88" fmla="*/ 282 w 348"/>
                <a:gd name="T89" fmla="*/ 281 h 340"/>
                <a:gd name="T90" fmla="*/ 285 w 348"/>
                <a:gd name="T91" fmla="*/ 299 h 340"/>
                <a:gd name="T92" fmla="*/ 271 w 348"/>
                <a:gd name="T93" fmla="*/ 306 h 340"/>
                <a:gd name="T94" fmla="*/ 268 w 348"/>
                <a:gd name="T95" fmla="*/ 302 h 340"/>
                <a:gd name="T96" fmla="*/ 205 w 348"/>
                <a:gd name="T97" fmla="*/ 326 h 340"/>
                <a:gd name="T98" fmla="*/ 104 w 348"/>
                <a:gd name="T99" fmla="*/ 330 h 340"/>
                <a:gd name="T100" fmla="*/ 84 w 348"/>
                <a:gd name="T101" fmla="*/ 340 h 340"/>
                <a:gd name="T102" fmla="*/ 11 w 348"/>
                <a:gd name="T103" fmla="*/ 313 h 340"/>
                <a:gd name="T104" fmla="*/ 0 w 348"/>
                <a:gd name="T105" fmla="*/ 27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 h="340">
                  <a:moveTo>
                    <a:pt x="0" y="274"/>
                  </a:moveTo>
                  <a:lnTo>
                    <a:pt x="4" y="267"/>
                  </a:lnTo>
                  <a:lnTo>
                    <a:pt x="7" y="264"/>
                  </a:lnTo>
                  <a:lnTo>
                    <a:pt x="14" y="261"/>
                  </a:lnTo>
                  <a:lnTo>
                    <a:pt x="18" y="261"/>
                  </a:lnTo>
                  <a:lnTo>
                    <a:pt x="18" y="243"/>
                  </a:lnTo>
                  <a:lnTo>
                    <a:pt x="18" y="236"/>
                  </a:lnTo>
                  <a:lnTo>
                    <a:pt x="25" y="222"/>
                  </a:lnTo>
                  <a:lnTo>
                    <a:pt x="25" y="219"/>
                  </a:lnTo>
                  <a:lnTo>
                    <a:pt x="28" y="215"/>
                  </a:lnTo>
                  <a:lnTo>
                    <a:pt x="35" y="209"/>
                  </a:lnTo>
                  <a:lnTo>
                    <a:pt x="42" y="209"/>
                  </a:lnTo>
                  <a:lnTo>
                    <a:pt x="42" y="205"/>
                  </a:lnTo>
                  <a:lnTo>
                    <a:pt x="56" y="209"/>
                  </a:lnTo>
                  <a:lnTo>
                    <a:pt x="59" y="205"/>
                  </a:lnTo>
                  <a:lnTo>
                    <a:pt x="63" y="202"/>
                  </a:lnTo>
                  <a:lnTo>
                    <a:pt x="66" y="181"/>
                  </a:lnTo>
                  <a:lnTo>
                    <a:pt x="70" y="170"/>
                  </a:lnTo>
                  <a:lnTo>
                    <a:pt x="66" y="153"/>
                  </a:lnTo>
                  <a:lnTo>
                    <a:pt x="184" y="87"/>
                  </a:lnTo>
                  <a:lnTo>
                    <a:pt x="188" y="80"/>
                  </a:lnTo>
                  <a:lnTo>
                    <a:pt x="233" y="63"/>
                  </a:lnTo>
                  <a:lnTo>
                    <a:pt x="250" y="42"/>
                  </a:lnTo>
                  <a:lnTo>
                    <a:pt x="268" y="0"/>
                  </a:lnTo>
                  <a:lnTo>
                    <a:pt x="271" y="4"/>
                  </a:lnTo>
                  <a:lnTo>
                    <a:pt x="275" y="4"/>
                  </a:lnTo>
                  <a:lnTo>
                    <a:pt x="327" y="28"/>
                  </a:lnTo>
                  <a:lnTo>
                    <a:pt x="327" y="32"/>
                  </a:lnTo>
                  <a:lnTo>
                    <a:pt x="330" y="39"/>
                  </a:lnTo>
                  <a:lnTo>
                    <a:pt x="348" y="80"/>
                  </a:lnTo>
                  <a:lnTo>
                    <a:pt x="327" y="104"/>
                  </a:lnTo>
                  <a:lnTo>
                    <a:pt x="310" y="125"/>
                  </a:lnTo>
                  <a:lnTo>
                    <a:pt x="310" y="139"/>
                  </a:lnTo>
                  <a:lnTo>
                    <a:pt x="306" y="150"/>
                  </a:lnTo>
                  <a:lnTo>
                    <a:pt x="313" y="174"/>
                  </a:lnTo>
                  <a:lnTo>
                    <a:pt x="292" y="191"/>
                  </a:lnTo>
                  <a:lnTo>
                    <a:pt x="282" y="202"/>
                  </a:lnTo>
                  <a:lnTo>
                    <a:pt x="282" y="205"/>
                  </a:lnTo>
                  <a:lnTo>
                    <a:pt x="282" y="209"/>
                  </a:lnTo>
                  <a:lnTo>
                    <a:pt x="289" y="209"/>
                  </a:lnTo>
                  <a:lnTo>
                    <a:pt x="299" y="205"/>
                  </a:lnTo>
                  <a:lnTo>
                    <a:pt x="303" y="209"/>
                  </a:lnTo>
                  <a:lnTo>
                    <a:pt x="306" y="212"/>
                  </a:lnTo>
                  <a:lnTo>
                    <a:pt x="303" y="240"/>
                  </a:lnTo>
                  <a:lnTo>
                    <a:pt x="282" y="281"/>
                  </a:lnTo>
                  <a:lnTo>
                    <a:pt x="285" y="299"/>
                  </a:lnTo>
                  <a:lnTo>
                    <a:pt x="271" y="306"/>
                  </a:lnTo>
                  <a:lnTo>
                    <a:pt x="268" y="302"/>
                  </a:lnTo>
                  <a:lnTo>
                    <a:pt x="205" y="326"/>
                  </a:lnTo>
                  <a:lnTo>
                    <a:pt x="104" y="330"/>
                  </a:lnTo>
                  <a:lnTo>
                    <a:pt x="84" y="340"/>
                  </a:lnTo>
                  <a:lnTo>
                    <a:pt x="11" y="313"/>
                  </a:lnTo>
                  <a:lnTo>
                    <a:pt x="0" y="27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0" name="Freeform 110">
              <a:extLst>
                <a:ext uri="{FF2B5EF4-FFF2-40B4-BE49-F238E27FC236}">
                  <a16:creationId xmlns:a16="http://schemas.microsoft.com/office/drawing/2014/main" id="{205B7E89-5121-937E-961D-F1FA70F59B51}"/>
                </a:ext>
                <a:ext uri="{C183D7F6-B498-43B3-948B-1728B52AA6E4}">
                  <adec:decorative xmlns:adec="http://schemas.microsoft.com/office/drawing/2017/decorative" val="1"/>
                </a:ext>
              </a:extLst>
            </p:cNvPr>
            <p:cNvSpPr>
              <a:spLocks/>
            </p:cNvSpPr>
            <p:nvPr/>
          </p:nvSpPr>
          <p:spPr bwMode="auto">
            <a:xfrm>
              <a:off x="9470823" y="1303913"/>
              <a:ext cx="212467" cy="465679"/>
            </a:xfrm>
            <a:custGeom>
              <a:avLst/>
              <a:gdLst>
                <a:gd name="T0" fmla="*/ 11 w 73"/>
                <a:gd name="T1" fmla="*/ 70 h 160"/>
                <a:gd name="T2" fmla="*/ 14 w 73"/>
                <a:gd name="T3" fmla="*/ 63 h 160"/>
                <a:gd name="T4" fmla="*/ 18 w 73"/>
                <a:gd name="T5" fmla="*/ 59 h 160"/>
                <a:gd name="T6" fmla="*/ 21 w 73"/>
                <a:gd name="T7" fmla="*/ 59 h 160"/>
                <a:gd name="T8" fmla="*/ 25 w 73"/>
                <a:gd name="T9" fmla="*/ 52 h 160"/>
                <a:gd name="T10" fmla="*/ 21 w 73"/>
                <a:gd name="T11" fmla="*/ 49 h 160"/>
                <a:gd name="T12" fmla="*/ 18 w 73"/>
                <a:gd name="T13" fmla="*/ 42 h 160"/>
                <a:gd name="T14" fmla="*/ 14 w 73"/>
                <a:gd name="T15" fmla="*/ 35 h 160"/>
                <a:gd name="T16" fmla="*/ 7 w 73"/>
                <a:gd name="T17" fmla="*/ 31 h 160"/>
                <a:gd name="T18" fmla="*/ 4 w 73"/>
                <a:gd name="T19" fmla="*/ 21 h 160"/>
                <a:gd name="T20" fmla="*/ 0 w 73"/>
                <a:gd name="T21" fmla="*/ 11 h 160"/>
                <a:gd name="T22" fmla="*/ 4 w 73"/>
                <a:gd name="T23" fmla="*/ 0 h 160"/>
                <a:gd name="T24" fmla="*/ 35 w 73"/>
                <a:gd name="T25" fmla="*/ 0 h 160"/>
                <a:gd name="T26" fmla="*/ 56 w 73"/>
                <a:gd name="T27" fmla="*/ 7 h 160"/>
                <a:gd name="T28" fmla="*/ 56 w 73"/>
                <a:gd name="T29" fmla="*/ 14 h 160"/>
                <a:gd name="T30" fmla="*/ 66 w 73"/>
                <a:gd name="T31" fmla="*/ 11 h 160"/>
                <a:gd name="T32" fmla="*/ 66 w 73"/>
                <a:gd name="T33" fmla="*/ 18 h 160"/>
                <a:gd name="T34" fmla="*/ 66 w 73"/>
                <a:gd name="T35" fmla="*/ 21 h 160"/>
                <a:gd name="T36" fmla="*/ 70 w 73"/>
                <a:gd name="T37" fmla="*/ 24 h 160"/>
                <a:gd name="T38" fmla="*/ 73 w 73"/>
                <a:gd name="T39" fmla="*/ 31 h 160"/>
                <a:gd name="T40" fmla="*/ 73 w 73"/>
                <a:gd name="T41" fmla="*/ 38 h 160"/>
                <a:gd name="T42" fmla="*/ 70 w 73"/>
                <a:gd name="T43" fmla="*/ 56 h 160"/>
                <a:gd name="T44" fmla="*/ 73 w 73"/>
                <a:gd name="T45" fmla="*/ 122 h 160"/>
                <a:gd name="T46" fmla="*/ 59 w 73"/>
                <a:gd name="T47" fmla="*/ 118 h 160"/>
                <a:gd name="T48" fmla="*/ 7 w 73"/>
                <a:gd name="T49" fmla="*/ 160 h 160"/>
                <a:gd name="T50" fmla="*/ 4 w 73"/>
                <a:gd name="T51" fmla="*/ 156 h 160"/>
                <a:gd name="T52" fmla="*/ 0 w 73"/>
                <a:gd name="T53" fmla="*/ 153 h 160"/>
                <a:gd name="T54" fmla="*/ 0 w 73"/>
                <a:gd name="T55" fmla="*/ 149 h 160"/>
                <a:gd name="T56" fmla="*/ 4 w 73"/>
                <a:gd name="T57" fmla="*/ 142 h 160"/>
                <a:gd name="T58" fmla="*/ 11 w 73"/>
                <a:gd name="T59" fmla="*/ 125 h 160"/>
                <a:gd name="T60" fmla="*/ 11 w 73"/>
                <a:gd name="T61" fmla="*/ 108 h 160"/>
                <a:gd name="T62" fmla="*/ 11 w 73"/>
                <a:gd name="T63" fmla="*/ 94 h 160"/>
                <a:gd name="T64" fmla="*/ 11 w 73"/>
                <a:gd name="T65"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60">
                  <a:moveTo>
                    <a:pt x="11" y="70"/>
                  </a:moveTo>
                  <a:lnTo>
                    <a:pt x="14" y="63"/>
                  </a:lnTo>
                  <a:lnTo>
                    <a:pt x="18" y="59"/>
                  </a:lnTo>
                  <a:lnTo>
                    <a:pt x="21" y="59"/>
                  </a:lnTo>
                  <a:lnTo>
                    <a:pt x="25" y="52"/>
                  </a:lnTo>
                  <a:lnTo>
                    <a:pt x="21" y="49"/>
                  </a:lnTo>
                  <a:lnTo>
                    <a:pt x="18" y="42"/>
                  </a:lnTo>
                  <a:lnTo>
                    <a:pt x="14" y="35"/>
                  </a:lnTo>
                  <a:lnTo>
                    <a:pt x="7" y="31"/>
                  </a:lnTo>
                  <a:lnTo>
                    <a:pt x="4" y="21"/>
                  </a:lnTo>
                  <a:lnTo>
                    <a:pt x="0" y="11"/>
                  </a:lnTo>
                  <a:lnTo>
                    <a:pt x="4" y="0"/>
                  </a:lnTo>
                  <a:lnTo>
                    <a:pt x="35" y="0"/>
                  </a:lnTo>
                  <a:lnTo>
                    <a:pt x="56" y="7"/>
                  </a:lnTo>
                  <a:lnTo>
                    <a:pt x="56" y="14"/>
                  </a:lnTo>
                  <a:lnTo>
                    <a:pt x="66" y="11"/>
                  </a:lnTo>
                  <a:lnTo>
                    <a:pt x="66" y="18"/>
                  </a:lnTo>
                  <a:lnTo>
                    <a:pt x="66" y="21"/>
                  </a:lnTo>
                  <a:lnTo>
                    <a:pt x="70" y="24"/>
                  </a:lnTo>
                  <a:lnTo>
                    <a:pt x="73" y="31"/>
                  </a:lnTo>
                  <a:lnTo>
                    <a:pt x="73" y="38"/>
                  </a:lnTo>
                  <a:lnTo>
                    <a:pt x="70" y="56"/>
                  </a:lnTo>
                  <a:lnTo>
                    <a:pt x="73" y="122"/>
                  </a:lnTo>
                  <a:lnTo>
                    <a:pt x="59" y="118"/>
                  </a:lnTo>
                  <a:lnTo>
                    <a:pt x="7" y="160"/>
                  </a:lnTo>
                  <a:lnTo>
                    <a:pt x="4" y="156"/>
                  </a:lnTo>
                  <a:lnTo>
                    <a:pt x="0" y="153"/>
                  </a:lnTo>
                  <a:lnTo>
                    <a:pt x="0" y="149"/>
                  </a:lnTo>
                  <a:lnTo>
                    <a:pt x="4" y="142"/>
                  </a:lnTo>
                  <a:lnTo>
                    <a:pt x="11" y="125"/>
                  </a:lnTo>
                  <a:lnTo>
                    <a:pt x="11" y="108"/>
                  </a:lnTo>
                  <a:lnTo>
                    <a:pt x="11" y="94"/>
                  </a:lnTo>
                  <a:lnTo>
                    <a:pt x="11" y="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1" name="Freeform 111">
              <a:extLst>
                <a:ext uri="{FF2B5EF4-FFF2-40B4-BE49-F238E27FC236}">
                  <a16:creationId xmlns:a16="http://schemas.microsoft.com/office/drawing/2014/main" id="{17728CC2-3606-1514-DD93-D6267ADAEE30}"/>
                </a:ext>
                <a:ext uri="{C183D7F6-B498-43B3-948B-1728B52AA6E4}">
                  <adec:decorative xmlns:adec="http://schemas.microsoft.com/office/drawing/2017/decorative" val="1"/>
                </a:ext>
              </a:extLst>
            </p:cNvPr>
            <p:cNvSpPr>
              <a:spLocks/>
            </p:cNvSpPr>
            <p:nvPr/>
          </p:nvSpPr>
          <p:spPr bwMode="auto">
            <a:xfrm>
              <a:off x="10402181" y="1303913"/>
              <a:ext cx="576278" cy="686877"/>
            </a:xfrm>
            <a:custGeom>
              <a:avLst/>
              <a:gdLst>
                <a:gd name="T0" fmla="*/ 0 w 198"/>
                <a:gd name="T1" fmla="*/ 170 h 236"/>
                <a:gd name="T2" fmla="*/ 14 w 198"/>
                <a:gd name="T3" fmla="*/ 142 h 236"/>
                <a:gd name="T4" fmla="*/ 45 w 198"/>
                <a:gd name="T5" fmla="*/ 122 h 236"/>
                <a:gd name="T6" fmla="*/ 111 w 198"/>
                <a:gd name="T7" fmla="*/ 0 h 236"/>
                <a:gd name="T8" fmla="*/ 125 w 198"/>
                <a:gd name="T9" fmla="*/ 4 h 236"/>
                <a:gd name="T10" fmla="*/ 163 w 198"/>
                <a:gd name="T11" fmla="*/ 21 h 236"/>
                <a:gd name="T12" fmla="*/ 191 w 198"/>
                <a:gd name="T13" fmla="*/ 80 h 236"/>
                <a:gd name="T14" fmla="*/ 198 w 198"/>
                <a:gd name="T15" fmla="*/ 87 h 236"/>
                <a:gd name="T16" fmla="*/ 181 w 198"/>
                <a:gd name="T17" fmla="*/ 115 h 236"/>
                <a:gd name="T18" fmla="*/ 167 w 198"/>
                <a:gd name="T19" fmla="*/ 125 h 236"/>
                <a:gd name="T20" fmla="*/ 163 w 198"/>
                <a:gd name="T21" fmla="*/ 139 h 236"/>
                <a:gd name="T22" fmla="*/ 153 w 198"/>
                <a:gd name="T23" fmla="*/ 156 h 236"/>
                <a:gd name="T24" fmla="*/ 118 w 198"/>
                <a:gd name="T25" fmla="*/ 233 h 236"/>
                <a:gd name="T26" fmla="*/ 94 w 198"/>
                <a:gd name="T27" fmla="*/ 236 h 236"/>
                <a:gd name="T28" fmla="*/ 62 w 198"/>
                <a:gd name="T29" fmla="*/ 226 h 236"/>
                <a:gd name="T30" fmla="*/ 55 w 198"/>
                <a:gd name="T31" fmla="*/ 226 h 236"/>
                <a:gd name="T32" fmla="*/ 45 w 198"/>
                <a:gd name="T33" fmla="*/ 198 h 236"/>
                <a:gd name="T34" fmla="*/ 0 w 198"/>
                <a:gd name="T35"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36">
                  <a:moveTo>
                    <a:pt x="0" y="170"/>
                  </a:moveTo>
                  <a:lnTo>
                    <a:pt x="14" y="142"/>
                  </a:lnTo>
                  <a:lnTo>
                    <a:pt x="45" y="122"/>
                  </a:lnTo>
                  <a:lnTo>
                    <a:pt x="111" y="0"/>
                  </a:lnTo>
                  <a:lnTo>
                    <a:pt x="125" y="4"/>
                  </a:lnTo>
                  <a:lnTo>
                    <a:pt x="163" y="21"/>
                  </a:lnTo>
                  <a:lnTo>
                    <a:pt x="191" y="80"/>
                  </a:lnTo>
                  <a:lnTo>
                    <a:pt x="198" y="87"/>
                  </a:lnTo>
                  <a:lnTo>
                    <a:pt x="181" y="115"/>
                  </a:lnTo>
                  <a:lnTo>
                    <a:pt x="167" y="125"/>
                  </a:lnTo>
                  <a:lnTo>
                    <a:pt x="163" y="139"/>
                  </a:lnTo>
                  <a:lnTo>
                    <a:pt x="153" y="156"/>
                  </a:lnTo>
                  <a:lnTo>
                    <a:pt x="118" y="233"/>
                  </a:lnTo>
                  <a:lnTo>
                    <a:pt x="94" y="236"/>
                  </a:lnTo>
                  <a:lnTo>
                    <a:pt x="62" y="226"/>
                  </a:lnTo>
                  <a:lnTo>
                    <a:pt x="55" y="226"/>
                  </a:lnTo>
                  <a:lnTo>
                    <a:pt x="45" y="198"/>
                  </a:lnTo>
                  <a:lnTo>
                    <a:pt x="0" y="1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2" name="Freeform 112">
              <a:extLst>
                <a:ext uri="{FF2B5EF4-FFF2-40B4-BE49-F238E27FC236}">
                  <a16:creationId xmlns:a16="http://schemas.microsoft.com/office/drawing/2014/main" id="{38BE781D-55C5-BB6F-B0E2-EC7E4C073AB7}"/>
                </a:ext>
                <a:ext uri="{C183D7F6-B498-43B3-948B-1728B52AA6E4}">
                  <adec:decorative xmlns:adec="http://schemas.microsoft.com/office/drawing/2017/decorative" val="1"/>
                </a:ext>
              </a:extLst>
            </p:cNvPr>
            <p:cNvSpPr>
              <a:spLocks/>
            </p:cNvSpPr>
            <p:nvPr/>
          </p:nvSpPr>
          <p:spPr bwMode="auto">
            <a:xfrm>
              <a:off x="9662916" y="1184580"/>
              <a:ext cx="445307" cy="777104"/>
            </a:xfrm>
            <a:custGeom>
              <a:avLst/>
              <a:gdLst>
                <a:gd name="T0" fmla="*/ 77 w 153"/>
                <a:gd name="T1" fmla="*/ 0 h 267"/>
                <a:gd name="T2" fmla="*/ 150 w 153"/>
                <a:gd name="T3" fmla="*/ 27 h 267"/>
                <a:gd name="T4" fmla="*/ 143 w 153"/>
                <a:gd name="T5" fmla="*/ 65 h 267"/>
                <a:gd name="T6" fmla="*/ 153 w 153"/>
                <a:gd name="T7" fmla="*/ 100 h 267"/>
                <a:gd name="T8" fmla="*/ 129 w 153"/>
                <a:gd name="T9" fmla="*/ 183 h 267"/>
                <a:gd name="T10" fmla="*/ 132 w 153"/>
                <a:gd name="T11" fmla="*/ 208 h 267"/>
                <a:gd name="T12" fmla="*/ 118 w 153"/>
                <a:gd name="T13" fmla="*/ 225 h 267"/>
                <a:gd name="T14" fmla="*/ 115 w 153"/>
                <a:gd name="T15" fmla="*/ 232 h 267"/>
                <a:gd name="T16" fmla="*/ 104 w 153"/>
                <a:gd name="T17" fmla="*/ 235 h 267"/>
                <a:gd name="T18" fmla="*/ 94 w 153"/>
                <a:gd name="T19" fmla="*/ 267 h 267"/>
                <a:gd name="T20" fmla="*/ 56 w 153"/>
                <a:gd name="T21" fmla="*/ 260 h 267"/>
                <a:gd name="T22" fmla="*/ 42 w 153"/>
                <a:gd name="T23" fmla="*/ 267 h 267"/>
                <a:gd name="T24" fmla="*/ 14 w 153"/>
                <a:gd name="T25" fmla="*/ 204 h 267"/>
                <a:gd name="T26" fmla="*/ 11 w 153"/>
                <a:gd name="T27" fmla="*/ 194 h 267"/>
                <a:gd name="T28" fmla="*/ 7 w 153"/>
                <a:gd name="T29" fmla="*/ 163 h 267"/>
                <a:gd name="T30" fmla="*/ 4 w 153"/>
                <a:gd name="T31" fmla="*/ 97 h 267"/>
                <a:gd name="T32" fmla="*/ 7 w 153"/>
                <a:gd name="T33" fmla="*/ 79 h 267"/>
                <a:gd name="T34" fmla="*/ 7 w 153"/>
                <a:gd name="T35" fmla="*/ 72 h 267"/>
                <a:gd name="T36" fmla="*/ 4 w 153"/>
                <a:gd name="T37" fmla="*/ 65 h 267"/>
                <a:gd name="T38" fmla="*/ 0 w 153"/>
                <a:gd name="T39" fmla="*/ 62 h 267"/>
                <a:gd name="T40" fmla="*/ 0 w 153"/>
                <a:gd name="T41" fmla="*/ 59 h 267"/>
                <a:gd name="T42" fmla="*/ 0 w 153"/>
                <a:gd name="T43" fmla="*/ 52 h 267"/>
                <a:gd name="T44" fmla="*/ 4 w 153"/>
                <a:gd name="T45" fmla="*/ 48 h 267"/>
                <a:gd name="T46" fmla="*/ 28 w 153"/>
                <a:gd name="T47" fmla="*/ 17 h 267"/>
                <a:gd name="T48" fmla="*/ 45 w 153"/>
                <a:gd name="T49" fmla="*/ 0 h 267"/>
                <a:gd name="T50" fmla="*/ 77 w 153"/>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267">
                  <a:moveTo>
                    <a:pt x="77" y="0"/>
                  </a:moveTo>
                  <a:lnTo>
                    <a:pt x="150" y="27"/>
                  </a:lnTo>
                  <a:lnTo>
                    <a:pt x="143" y="65"/>
                  </a:lnTo>
                  <a:lnTo>
                    <a:pt x="153" y="100"/>
                  </a:lnTo>
                  <a:lnTo>
                    <a:pt x="129" y="183"/>
                  </a:lnTo>
                  <a:lnTo>
                    <a:pt x="132" y="208"/>
                  </a:lnTo>
                  <a:lnTo>
                    <a:pt x="118" y="225"/>
                  </a:lnTo>
                  <a:lnTo>
                    <a:pt x="115" y="232"/>
                  </a:lnTo>
                  <a:lnTo>
                    <a:pt x="104" y="235"/>
                  </a:lnTo>
                  <a:lnTo>
                    <a:pt x="94" y="267"/>
                  </a:lnTo>
                  <a:lnTo>
                    <a:pt x="56" y="260"/>
                  </a:lnTo>
                  <a:lnTo>
                    <a:pt x="42" y="267"/>
                  </a:lnTo>
                  <a:lnTo>
                    <a:pt x="14" y="204"/>
                  </a:lnTo>
                  <a:lnTo>
                    <a:pt x="11" y="194"/>
                  </a:lnTo>
                  <a:lnTo>
                    <a:pt x="7" y="163"/>
                  </a:lnTo>
                  <a:lnTo>
                    <a:pt x="4" y="97"/>
                  </a:lnTo>
                  <a:lnTo>
                    <a:pt x="7" y="79"/>
                  </a:lnTo>
                  <a:lnTo>
                    <a:pt x="7" y="72"/>
                  </a:lnTo>
                  <a:lnTo>
                    <a:pt x="4" y="65"/>
                  </a:lnTo>
                  <a:lnTo>
                    <a:pt x="0" y="62"/>
                  </a:lnTo>
                  <a:lnTo>
                    <a:pt x="0" y="59"/>
                  </a:lnTo>
                  <a:lnTo>
                    <a:pt x="0" y="52"/>
                  </a:lnTo>
                  <a:lnTo>
                    <a:pt x="4" y="48"/>
                  </a:lnTo>
                  <a:lnTo>
                    <a:pt x="28" y="17"/>
                  </a:lnTo>
                  <a:lnTo>
                    <a:pt x="45" y="0"/>
                  </a:lnTo>
                  <a:lnTo>
                    <a:pt x="7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3" name="Freeform 113">
              <a:extLst>
                <a:ext uri="{FF2B5EF4-FFF2-40B4-BE49-F238E27FC236}">
                  <a16:creationId xmlns:a16="http://schemas.microsoft.com/office/drawing/2014/main" id="{2FA295E1-2A01-489F-C9CE-C28F38AF39C3}"/>
                </a:ext>
                <a:ext uri="{C183D7F6-B498-43B3-948B-1728B52AA6E4}">
                  <adec:decorative xmlns:adec="http://schemas.microsoft.com/office/drawing/2017/decorative" val="1"/>
                </a:ext>
              </a:extLst>
            </p:cNvPr>
            <p:cNvSpPr>
              <a:spLocks/>
            </p:cNvSpPr>
            <p:nvPr/>
          </p:nvSpPr>
          <p:spPr bwMode="auto">
            <a:xfrm>
              <a:off x="9491196" y="2203254"/>
              <a:ext cx="355081" cy="384186"/>
            </a:xfrm>
            <a:custGeom>
              <a:avLst/>
              <a:gdLst>
                <a:gd name="T0" fmla="*/ 7 w 122"/>
                <a:gd name="T1" fmla="*/ 52 h 132"/>
                <a:gd name="T2" fmla="*/ 14 w 122"/>
                <a:gd name="T3" fmla="*/ 49 h 132"/>
                <a:gd name="T4" fmla="*/ 28 w 122"/>
                <a:gd name="T5" fmla="*/ 62 h 132"/>
                <a:gd name="T6" fmla="*/ 49 w 122"/>
                <a:gd name="T7" fmla="*/ 52 h 132"/>
                <a:gd name="T8" fmla="*/ 63 w 122"/>
                <a:gd name="T9" fmla="*/ 35 h 132"/>
                <a:gd name="T10" fmla="*/ 84 w 122"/>
                <a:gd name="T11" fmla="*/ 24 h 132"/>
                <a:gd name="T12" fmla="*/ 80 w 122"/>
                <a:gd name="T13" fmla="*/ 7 h 132"/>
                <a:gd name="T14" fmla="*/ 101 w 122"/>
                <a:gd name="T15" fmla="*/ 0 h 132"/>
                <a:gd name="T16" fmla="*/ 118 w 122"/>
                <a:gd name="T17" fmla="*/ 3 h 132"/>
                <a:gd name="T18" fmla="*/ 122 w 122"/>
                <a:gd name="T19" fmla="*/ 66 h 132"/>
                <a:gd name="T20" fmla="*/ 101 w 122"/>
                <a:gd name="T21" fmla="*/ 94 h 132"/>
                <a:gd name="T22" fmla="*/ 21 w 122"/>
                <a:gd name="T23" fmla="*/ 118 h 132"/>
                <a:gd name="T24" fmla="*/ 21 w 122"/>
                <a:gd name="T25" fmla="*/ 132 h 132"/>
                <a:gd name="T26" fmla="*/ 18 w 122"/>
                <a:gd name="T27" fmla="*/ 128 h 132"/>
                <a:gd name="T28" fmla="*/ 7 w 122"/>
                <a:gd name="T29" fmla="*/ 118 h 132"/>
                <a:gd name="T30" fmla="*/ 4 w 122"/>
                <a:gd name="T31" fmla="*/ 107 h 132"/>
                <a:gd name="T32" fmla="*/ 4 w 122"/>
                <a:gd name="T33" fmla="*/ 104 h 132"/>
                <a:gd name="T34" fmla="*/ 4 w 122"/>
                <a:gd name="T35" fmla="*/ 97 h 132"/>
                <a:gd name="T36" fmla="*/ 0 w 122"/>
                <a:gd name="T37" fmla="*/ 94 h 132"/>
                <a:gd name="T38" fmla="*/ 4 w 122"/>
                <a:gd name="T39" fmla="*/ 87 h 132"/>
                <a:gd name="T40" fmla="*/ 4 w 122"/>
                <a:gd name="T41" fmla="*/ 80 h 132"/>
                <a:gd name="T42" fmla="*/ 0 w 122"/>
                <a:gd name="T43" fmla="*/ 73 h 132"/>
                <a:gd name="T44" fmla="*/ 7 w 122"/>
                <a:gd name="T45"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32">
                  <a:moveTo>
                    <a:pt x="7" y="52"/>
                  </a:moveTo>
                  <a:lnTo>
                    <a:pt x="14" y="49"/>
                  </a:lnTo>
                  <a:lnTo>
                    <a:pt x="28" y="62"/>
                  </a:lnTo>
                  <a:lnTo>
                    <a:pt x="49" y="52"/>
                  </a:lnTo>
                  <a:lnTo>
                    <a:pt x="63" y="35"/>
                  </a:lnTo>
                  <a:lnTo>
                    <a:pt x="84" y="24"/>
                  </a:lnTo>
                  <a:lnTo>
                    <a:pt x="80" y="7"/>
                  </a:lnTo>
                  <a:lnTo>
                    <a:pt x="101" y="0"/>
                  </a:lnTo>
                  <a:lnTo>
                    <a:pt x="118" y="3"/>
                  </a:lnTo>
                  <a:lnTo>
                    <a:pt x="122" y="66"/>
                  </a:lnTo>
                  <a:lnTo>
                    <a:pt x="101" y="94"/>
                  </a:lnTo>
                  <a:lnTo>
                    <a:pt x="21" y="118"/>
                  </a:lnTo>
                  <a:lnTo>
                    <a:pt x="21" y="132"/>
                  </a:lnTo>
                  <a:lnTo>
                    <a:pt x="18" y="128"/>
                  </a:lnTo>
                  <a:lnTo>
                    <a:pt x="7" y="118"/>
                  </a:lnTo>
                  <a:lnTo>
                    <a:pt x="4" y="107"/>
                  </a:lnTo>
                  <a:lnTo>
                    <a:pt x="4" y="104"/>
                  </a:lnTo>
                  <a:lnTo>
                    <a:pt x="4" y="97"/>
                  </a:lnTo>
                  <a:lnTo>
                    <a:pt x="0" y="94"/>
                  </a:lnTo>
                  <a:lnTo>
                    <a:pt x="4" y="87"/>
                  </a:lnTo>
                  <a:lnTo>
                    <a:pt x="4" y="80"/>
                  </a:lnTo>
                  <a:lnTo>
                    <a:pt x="0" y="73"/>
                  </a:lnTo>
                  <a:lnTo>
                    <a:pt x="7"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4" name="Freeform 114">
              <a:extLst>
                <a:ext uri="{FF2B5EF4-FFF2-40B4-BE49-F238E27FC236}">
                  <a16:creationId xmlns:a16="http://schemas.microsoft.com/office/drawing/2014/main" id="{946B2565-13DA-C57F-3650-C2F04416E9A3}"/>
                </a:ext>
                <a:ext uri="{C183D7F6-B498-43B3-948B-1728B52AA6E4}">
                  <adec:decorative xmlns:adec="http://schemas.microsoft.com/office/drawing/2017/decorative" val="1"/>
                </a:ext>
              </a:extLst>
            </p:cNvPr>
            <p:cNvSpPr>
              <a:spLocks/>
            </p:cNvSpPr>
            <p:nvPr/>
          </p:nvSpPr>
          <p:spPr bwMode="auto">
            <a:xfrm>
              <a:off x="9916127" y="3344169"/>
              <a:ext cx="90226" cy="69852"/>
            </a:xfrm>
            <a:custGeom>
              <a:avLst/>
              <a:gdLst>
                <a:gd name="T0" fmla="*/ 14 w 31"/>
                <a:gd name="T1" fmla="*/ 24 h 24"/>
                <a:gd name="T2" fmla="*/ 4 w 31"/>
                <a:gd name="T3" fmla="*/ 21 h 24"/>
                <a:gd name="T4" fmla="*/ 0 w 31"/>
                <a:gd name="T5" fmla="*/ 14 h 24"/>
                <a:gd name="T6" fmla="*/ 0 w 31"/>
                <a:gd name="T7" fmla="*/ 7 h 24"/>
                <a:gd name="T8" fmla="*/ 4 w 31"/>
                <a:gd name="T9" fmla="*/ 0 h 24"/>
                <a:gd name="T10" fmla="*/ 21 w 31"/>
                <a:gd name="T11" fmla="*/ 3 h 24"/>
                <a:gd name="T12" fmla="*/ 28 w 31"/>
                <a:gd name="T13" fmla="*/ 7 h 24"/>
                <a:gd name="T14" fmla="*/ 31 w 31"/>
                <a:gd name="T15" fmla="*/ 10 h 24"/>
                <a:gd name="T16" fmla="*/ 24 w 31"/>
                <a:gd name="T17" fmla="*/ 24 h 24"/>
                <a:gd name="T18" fmla="*/ 14 w 31"/>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14" y="24"/>
                  </a:moveTo>
                  <a:lnTo>
                    <a:pt x="4" y="21"/>
                  </a:lnTo>
                  <a:lnTo>
                    <a:pt x="0" y="14"/>
                  </a:lnTo>
                  <a:lnTo>
                    <a:pt x="0" y="7"/>
                  </a:lnTo>
                  <a:lnTo>
                    <a:pt x="4" y="0"/>
                  </a:lnTo>
                  <a:lnTo>
                    <a:pt x="21" y="3"/>
                  </a:lnTo>
                  <a:lnTo>
                    <a:pt x="28" y="7"/>
                  </a:lnTo>
                  <a:lnTo>
                    <a:pt x="31" y="10"/>
                  </a:lnTo>
                  <a:lnTo>
                    <a:pt x="24" y="24"/>
                  </a:lnTo>
                  <a:lnTo>
                    <a:pt x="14"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35" name="Freeform 115">
              <a:extLst>
                <a:ext uri="{FF2B5EF4-FFF2-40B4-BE49-F238E27FC236}">
                  <a16:creationId xmlns:a16="http://schemas.microsoft.com/office/drawing/2014/main" id="{6A6402E9-10F1-19E5-5B05-0EEAA661DDA1}"/>
                </a:ext>
                <a:ext uri="{C183D7F6-B498-43B3-948B-1728B52AA6E4}">
                  <adec:decorative xmlns:adec="http://schemas.microsoft.com/office/drawing/2017/decorative" val="1"/>
                </a:ext>
              </a:extLst>
            </p:cNvPr>
            <p:cNvSpPr>
              <a:spLocks/>
            </p:cNvSpPr>
            <p:nvPr/>
          </p:nvSpPr>
          <p:spPr bwMode="auto">
            <a:xfrm>
              <a:off x="9735677" y="2628187"/>
              <a:ext cx="331797" cy="311424"/>
            </a:xfrm>
            <a:custGeom>
              <a:avLst/>
              <a:gdLst>
                <a:gd name="T0" fmla="*/ 100 w 114"/>
                <a:gd name="T1" fmla="*/ 3 h 107"/>
                <a:gd name="T2" fmla="*/ 104 w 114"/>
                <a:gd name="T3" fmla="*/ 20 h 107"/>
                <a:gd name="T4" fmla="*/ 90 w 114"/>
                <a:gd name="T5" fmla="*/ 45 h 107"/>
                <a:gd name="T6" fmla="*/ 114 w 114"/>
                <a:gd name="T7" fmla="*/ 72 h 107"/>
                <a:gd name="T8" fmla="*/ 100 w 114"/>
                <a:gd name="T9" fmla="*/ 79 h 107"/>
                <a:gd name="T10" fmla="*/ 66 w 114"/>
                <a:gd name="T11" fmla="*/ 79 h 107"/>
                <a:gd name="T12" fmla="*/ 59 w 114"/>
                <a:gd name="T13" fmla="*/ 90 h 107"/>
                <a:gd name="T14" fmla="*/ 48 w 114"/>
                <a:gd name="T15" fmla="*/ 97 h 107"/>
                <a:gd name="T16" fmla="*/ 38 w 114"/>
                <a:gd name="T17" fmla="*/ 107 h 107"/>
                <a:gd name="T18" fmla="*/ 31 w 114"/>
                <a:gd name="T19" fmla="*/ 100 h 107"/>
                <a:gd name="T20" fmla="*/ 24 w 114"/>
                <a:gd name="T21" fmla="*/ 100 h 107"/>
                <a:gd name="T22" fmla="*/ 20 w 114"/>
                <a:gd name="T23" fmla="*/ 97 h 107"/>
                <a:gd name="T24" fmla="*/ 17 w 114"/>
                <a:gd name="T25" fmla="*/ 93 h 107"/>
                <a:gd name="T26" fmla="*/ 13 w 114"/>
                <a:gd name="T27" fmla="*/ 93 h 107"/>
                <a:gd name="T28" fmla="*/ 10 w 114"/>
                <a:gd name="T29" fmla="*/ 93 h 107"/>
                <a:gd name="T30" fmla="*/ 6 w 114"/>
                <a:gd name="T31" fmla="*/ 97 h 107"/>
                <a:gd name="T32" fmla="*/ 3 w 114"/>
                <a:gd name="T33" fmla="*/ 97 h 107"/>
                <a:gd name="T34" fmla="*/ 0 w 114"/>
                <a:gd name="T35" fmla="*/ 97 h 107"/>
                <a:gd name="T36" fmla="*/ 0 w 114"/>
                <a:gd name="T37" fmla="*/ 93 h 107"/>
                <a:gd name="T38" fmla="*/ 6 w 114"/>
                <a:gd name="T39" fmla="*/ 83 h 107"/>
                <a:gd name="T40" fmla="*/ 13 w 114"/>
                <a:gd name="T41" fmla="*/ 72 h 107"/>
                <a:gd name="T42" fmla="*/ 24 w 114"/>
                <a:gd name="T43" fmla="*/ 72 h 107"/>
                <a:gd name="T44" fmla="*/ 27 w 114"/>
                <a:gd name="T45" fmla="*/ 55 h 107"/>
                <a:gd name="T46" fmla="*/ 34 w 114"/>
                <a:gd name="T47" fmla="*/ 52 h 107"/>
                <a:gd name="T48" fmla="*/ 52 w 114"/>
                <a:gd name="T49" fmla="*/ 34 h 107"/>
                <a:gd name="T50" fmla="*/ 55 w 114"/>
                <a:gd name="T51" fmla="*/ 31 h 107"/>
                <a:gd name="T52" fmla="*/ 59 w 114"/>
                <a:gd name="T53" fmla="*/ 20 h 107"/>
                <a:gd name="T54" fmla="*/ 73 w 114"/>
                <a:gd name="T55" fmla="*/ 3 h 107"/>
                <a:gd name="T56" fmla="*/ 83 w 114"/>
                <a:gd name="T57" fmla="*/ 0 h 107"/>
                <a:gd name="T58" fmla="*/ 100 w 114"/>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07">
                  <a:moveTo>
                    <a:pt x="100" y="3"/>
                  </a:moveTo>
                  <a:lnTo>
                    <a:pt x="104" y="20"/>
                  </a:lnTo>
                  <a:lnTo>
                    <a:pt x="90" y="45"/>
                  </a:lnTo>
                  <a:lnTo>
                    <a:pt x="114" y="72"/>
                  </a:lnTo>
                  <a:lnTo>
                    <a:pt x="100" y="79"/>
                  </a:lnTo>
                  <a:lnTo>
                    <a:pt x="66" y="79"/>
                  </a:lnTo>
                  <a:lnTo>
                    <a:pt x="59" y="90"/>
                  </a:lnTo>
                  <a:lnTo>
                    <a:pt x="48" y="97"/>
                  </a:lnTo>
                  <a:lnTo>
                    <a:pt x="38" y="107"/>
                  </a:lnTo>
                  <a:lnTo>
                    <a:pt x="31" y="100"/>
                  </a:lnTo>
                  <a:lnTo>
                    <a:pt x="24" y="100"/>
                  </a:lnTo>
                  <a:lnTo>
                    <a:pt x="20" y="97"/>
                  </a:lnTo>
                  <a:lnTo>
                    <a:pt x="17" y="93"/>
                  </a:lnTo>
                  <a:lnTo>
                    <a:pt x="13" y="93"/>
                  </a:lnTo>
                  <a:lnTo>
                    <a:pt x="10" y="93"/>
                  </a:lnTo>
                  <a:lnTo>
                    <a:pt x="6" y="97"/>
                  </a:lnTo>
                  <a:lnTo>
                    <a:pt x="3" y="97"/>
                  </a:lnTo>
                  <a:lnTo>
                    <a:pt x="0" y="97"/>
                  </a:lnTo>
                  <a:lnTo>
                    <a:pt x="0" y="93"/>
                  </a:lnTo>
                  <a:lnTo>
                    <a:pt x="6" y="83"/>
                  </a:lnTo>
                  <a:lnTo>
                    <a:pt x="13" y="72"/>
                  </a:lnTo>
                  <a:lnTo>
                    <a:pt x="24" y="72"/>
                  </a:lnTo>
                  <a:lnTo>
                    <a:pt x="27" y="55"/>
                  </a:lnTo>
                  <a:lnTo>
                    <a:pt x="34" y="52"/>
                  </a:lnTo>
                  <a:lnTo>
                    <a:pt x="52" y="34"/>
                  </a:lnTo>
                  <a:lnTo>
                    <a:pt x="55" y="31"/>
                  </a:lnTo>
                  <a:lnTo>
                    <a:pt x="59" y="20"/>
                  </a:lnTo>
                  <a:lnTo>
                    <a:pt x="73" y="3"/>
                  </a:lnTo>
                  <a:lnTo>
                    <a:pt x="83" y="0"/>
                  </a:lnTo>
                  <a:lnTo>
                    <a:pt x="10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6" name="Freeform 116">
              <a:extLst>
                <a:ext uri="{FF2B5EF4-FFF2-40B4-BE49-F238E27FC236}">
                  <a16:creationId xmlns:a16="http://schemas.microsoft.com/office/drawing/2014/main" id="{1B6DA674-86DE-AFBA-25F2-CDE9FF74FDE8}"/>
                </a:ext>
                <a:ext uri="{C183D7F6-B498-43B3-948B-1728B52AA6E4}">
                  <adec:decorative xmlns:adec="http://schemas.microsoft.com/office/drawing/2017/decorative" val="1"/>
                </a:ext>
              </a:extLst>
            </p:cNvPr>
            <p:cNvSpPr>
              <a:spLocks/>
            </p:cNvSpPr>
            <p:nvPr/>
          </p:nvSpPr>
          <p:spPr bwMode="auto">
            <a:xfrm>
              <a:off x="9694930" y="3253945"/>
              <a:ext cx="130973" cy="90226"/>
            </a:xfrm>
            <a:custGeom>
              <a:avLst/>
              <a:gdLst>
                <a:gd name="T0" fmla="*/ 0 w 45"/>
                <a:gd name="T1" fmla="*/ 10 h 31"/>
                <a:gd name="T2" fmla="*/ 0 w 45"/>
                <a:gd name="T3" fmla="*/ 7 h 31"/>
                <a:gd name="T4" fmla="*/ 3 w 45"/>
                <a:gd name="T5" fmla="*/ 7 h 31"/>
                <a:gd name="T6" fmla="*/ 7 w 45"/>
                <a:gd name="T7" fmla="*/ 3 h 31"/>
                <a:gd name="T8" fmla="*/ 14 w 45"/>
                <a:gd name="T9" fmla="*/ 3 h 31"/>
                <a:gd name="T10" fmla="*/ 20 w 45"/>
                <a:gd name="T11" fmla="*/ 0 h 31"/>
                <a:gd name="T12" fmla="*/ 27 w 45"/>
                <a:gd name="T13" fmla="*/ 0 h 31"/>
                <a:gd name="T14" fmla="*/ 31 w 45"/>
                <a:gd name="T15" fmla="*/ 3 h 31"/>
                <a:gd name="T16" fmla="*/ 34 w 45"/>
                <a:gd name="T17" fmla="*/ 7 h 31"/>
                <a:gd name="T18" fmla="*/ 38 w 45"/>
                <a:gd name="T19" fmla="*/ 7 h 31"/>
                <a:gd name="T20" fmla="*/ 41 w 45"/>
                <a:gd name="T21" fmla="*/ 7 h 31"/>
                <a:gd name="T22" fmla="*/ 45 w 45"/>
                <a:gd name="T23" fmla="*/ 7 h 31"/>
                <a:gd name="T24" fmla="*/ 45 w 45"/>
                <a:gd name="T25" fmla="*/ 10 h 31"/>
                <a:gd name="T26" fmla="*/ 45 w 45"/>
                <a:gd name="T27" fmla="*/ 14 h 31"/>
                <a:gd name="T28" fmla="*/ 41 w 45"/>
                <a:gd name="T29" fmla="*/ 14 h 31"/>
                <a:gd name="T30" fmla="*/ 38 w 45"/>
                <a:gd name="T31" fmla="*/ 14 h 31"/>
                <a:gd name="T32" fmla="*/ 34 w 45"/>
                <a:gd name="T33" fmla="*/ 14 h 31"/>
                <a:gd name="T34" fmla="*/ 27 w 45"/>
                <a:gd name="T35" fmla="*/ 10 h 31"/>
                <a:gd name="T36" fmla="*/ 24 w 45"/>
                <a:gd name="T37" fmla="*/ 14 h 31"/>
                <a:gd name="T38" fmla="*/ 24 w 45"/>
                <a:gd name="T39" fmla="*/ 17 h 31"/>
                <a:gd name="T40" fmla="*/ 27 w 45"/>
                <a:gd name="T41" fmla="*/ 21 h 31"/>
                <a:gd name="T42" fmla="*/ 27 w 45"/>
                <a:gd name="T43" fmla="*/ 27 h 31"/>
                <a:gd name="T44" fmla="*/ 24 w 45"/>
                <a:gd name="T45" fmla="*/ 31 h 31"/>
                <a:gd name="T46" fmla="*/ 17 w 45"/>
                <a:gd name="T47" fmla="*/ 31 h 31"/>
                <a:gd name="T48" fmla="*/ 17 w 45"/>
                <a:gd name="T49" fmla="*/ 27 h 31"/>
                <a:gd name="T50" fmla="*/ 14 w 45"/>
                <a:gd name="T51" fmla="*/ 27 h 31"/>
                <a:gd name="T52" fmla="*/ 10 w 45"/>
                <a:gd name="T53" fmla="*/ 27 h 31"/>
                <a:gd name="T54" fmla="*/ 7 w 45"/>
                <a:gd name="T55" fmla="*/ 27 h 31"/>
                <a:gd name="T56" fmla="*/ 3 w 45"/>
                <a:gd name="T57" fmla="*/ 27 h 31"/>
                <a:gd name="T58" fmla="*/ 3 w 45"/>
                <a:gd name="T59" fmla="*/ 17 h 31"/>
                <a:gd name="T60" fmla="*/ 0 w 45"/>
                <a:gd name="T61" fmla="*/ 14 h 31"/>
                <a:gd name="T62" fmla="*/ 0 w 45"/>
                <a:gd name="T6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1">
                  <a:moveTo>
                    <a:pt x="0" y="10"/>
                  </a:moveTo>
                  <a:lnTo>
                    <a:pt x="0" y="7"/>
                  </a:lnTo>
                  <a:lnTo>
                    <a:pt x="3" y="7"/>
                  </a:lnTo>
                  <a:lnTo>
                    <a:pt x="7" y="3"/>
                  </a:lnTo>
                  <a:lnTo>
                    <a:pt x="14" y="3"/>
                  </a:lnTo>
                  <a:lnTo>
                    <a:pt x="20" y="0"/>
                  </a:lnTo>
                  <a:lnTo>
                    <a:pt x="27" y="0"/>
                  </a:lnTo>
                  <a:lnTo>
                    <a:pt x="31" y="3"/>
                  </a:lnTo>
                  <a:lnTo>
                    <a:pt x="34" y="7"/>
                  </a:lnTo>
                  <a:lnTo>
                    <a:pt x="38" y="7"/>
                  </a:lnTo>
                  <a:lnTo>
                    <a:pt x="41" y="7"/>
                  </a:lnTo>
                  <a:lnTo>
                    <a:pt x="45" y="7"/>
                  </a:lnTo>
                  <a:lnTo>
                    <a:pt x="45" y="10"/>
                  </a:lnTo>
                  <a:lnTo>
                    <a:pt x="45" y="14"/>
                  </a:lnTo>
                  <a:lnTo>
                    <a:pt x="41" y="14"/>
                  </a:lnTo>
                  <a:lnTo>
                    <a:pt x="38" y="14"/>
                  </a:lnTo>
                  <a:lnTo>
                    <a:pt x="34" y="14"/>
                  </a:lnTo>
                  <a:lnTo>
                    <a:pt x="27" y="10"/>
                  </a:lnTo>
                  <a:lnTo>
                    <a:pt x="24" y="14"/>
                  </a:lnTo>
                  <a:lnTo>
                    <a:pt x="24" y="17"/>
                  </a:lnTo>
                  <a:lnTo>
                    <a:pt x="27" y="21"/>
                  </a:lnTo>
                  <a:lnTo>
                    <a:pt x="27" y="27"/>
                  </a:lnTo>
                  <a:lnTo>
                    <a:pt x="24" y="31"/>
                  </a:lnTo>
                  <a:lnTo>
                    <a:pt x="17" y="31"/>
                  </a:lnTo>
                  <a:lnTo>
                    <a:pt x="17" y="27"/>
                  </a:lnTo>
                  <a:lnTo>
                    <a:pt x="14" y="27"/>
                  </a:lnTo>
                  <a:lnTo>
                    <a:pt x="10" y="27"/>
                  </a:lnTo>
                  <a:lnTo>
                    <a:pt x="7" y="27"/>
                  </a:lnTo>
                  <a:lnTo>
                    <a:pt x="3" y="27"/>
                  </a:lnTo>
                  <a:lnTo>
                    <a:pt x="3" y="17"/>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7" name="Freeform 117">
              <a:extLst>
                <a:ext uri="{FF2B5EF4-FFF2-40B4-BE49-F238E27FC236}">
                  <a16:creationId xmlns:a16="http://schemas.microsoft.com/office/drawing/2014/main" id="{4132D54A-4AFD-5013-4396-4F13B1141710}"/>
                </a:ext>
                <a:ext uri="{C183D7F6-B498-43B3-948B-1728B52AA6E4}">
                  <adec:decorative xmlns:adec="http://schemas.microsoft.com/office/drawing/2017/decorative" val="1"/>
                </a:ext>
              </a:extLst>
            </p:cNvPr>
            <p:cNvSpPr>
              <a:spLocks/>
            </p:cNvSpPr>
            <p:nvPr/>
          </p:nvSpPr>
          <p:spPr bwMode="auto">
            <a:xfrm>
              <a:off x="9531942" y="2051909"/>
              <a:ext cx="302692" cy="331797"/>
            </a:xfrm>
            <a:custGeom>
              <a:avLst/>
              <a:gdLst>
                <a:gd name="T0" fmla="*/ 0 w 104"/>
                <a:gd name="T1" fmla="*/ 101 h 114"/>
                <a:gd name="T2" fmla="*/ 7 w 104"/>
                <a:gd name="T3" fmla="*/ 94 h 114"/>
                <a:gd name="T4" fmla="*/ 10 w 104"/>
                <a:gd name="T5" fmla="*/ 83 h 114"/>
                <a:gd name="T6" fmla="*/ 14 w 104"/>
                <a:gd name="T7" fmla="*/ 52 h 114"/>
                <a:gd name="T8" fmla="*/ 14 w 104"/>
                <a:gd name="T9" fmla="*/ 48 h 114"/>
                <a:gd name="T10" fmla="*/ 21 w 104"/>
                <a:gd name="T11" fmla="*/ 42 h 114"/>
                <a:gd name="T12" fmla="*/ 21 w 104"/>
                <a:gd name="T13" fmla="*/ 31 h 114"/>
                <a:gd name="T14" fmla="*/ 7 w 104"/>
                <a:gd name="T15" fmla="*/ 0 h 114"/>
                <a:gd name="T16" fmla="*/ 42 w 104"/>
                <a:gd name="T17" fmla="*/ 0 h 114"/>
                <a:gd name="T18" fmla="*/ 45 w 104"/>
                <a:gd name="T19" fmla="*/ 3 h 114"/>
                <a:gd name="T20" fmla="*/ 97 w 104"/>
                <a:gd name="T21" fmla="*/ 17 h 114"/>
                <a:gd name="T22" fmla="*/ 104 w 104"/>
                <a:gd name="T23" fmla="*/ 55 h 114"/>
                <a:gd name="T24" fmla="*/ 87 w 104"/>
                <a:gd name="T25" fmla="*/ 52 h 114"/>
                <a:gd name="T26" fmla="*/ 66 w 104"/>
                <a:gd name="T27" fmla="*/ 59 h 114"/>
                <a:gd name="T28" fmla="*/ 70 w 104"/>
                <a:gd name="T29" fmla="*/ 76 h 114"/>
                <a:gd name="T30" fmla="*/ 49 w 104"/>
                <a:gd name="T31" fmla="*/ 87 h 114"/>
                <a:gd name="T32" fmla="*/ 35 w 104"/>
                <a:gd name="T33" fmla="*/ 104 h 114"/>
                <a:gd name="T34" fmla="*/ 14 w 104"/>
                <a:gd name="T35" fmla="*/ 114 h 114"/>
                <a:gd name="T36" fmla="*/ 0 w 104"/>
                <a:gd name="T37"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4">
                  <a:moveTo>
                    <a:pt x="0" y="101"/>
                  </a:moveTo>
                  <a:lnTo>
                    <a:pt x="7" y="94"/>
                  </a:lnTo>
                  <a:lnTo>
                    <a:pt x="10" y="83"/>
                  </a:lnTo>
                  <a:lnTo>
                    <a:pt x="14" y="52"/>
                  </a:lnTo>
                  <a:lnTo>
                    <a:pt x="14" y="48"/>
                  </a:lnTo>
                  <a:lnTo>
                    <a:pt x="21" y="42"/>
                  </a:lnTo>
                  <a:lnTo>
                    <a:pt x="21" y="31"/>
                  </a:lnTo>
                  <a:lnTo>
                    <a:pt x="7" y="0"/>
                  </a:lnTo>
                  <a:lnTo>
                    <a:pt x="42" y="0"/>
                  </a:lnTo>
                  <a:lnTo>
                    <a:pt x="45" y="3"/>
                  </a:lnTo>
                  <a:lnTo>
                    <a:pt x="97" y="17"/>
                  </a:lnTo>
                  <a:lnTo>
                    <a:pt x="104" y="55"/>
                  </a:lnTo>
                  <a:lnTo>
                    <a:pt x="87" y="52"/>
                  </a:lnTo>
                  <a:lnTo>
                    <a:pt x="66" y="59"/>
                  </a:lnTo>
                  <a:lnTo>
                    <a:pt x="70" y="76"/>
                  </a:lnTo>
                  <a:lnTo>
                    <a:pt x="49" y="87"/>
                  </a:lnTo>
                  <a:lnTo>
                    <a:pt x="35" y="104"/>
                  </a:lnTo>
                  <a:lnTo>
                    <a:pt x="14" y="114"/>
                  </a:lnTo>
                  <a:lnTo>
                    <a:pt x="0" y="10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8" name="Freeform 118">
              <a:extLst>
                <a:ext uri="{FF2B5EF4-FFF2-40B4-BE49-F238E27FC236}">
                  <a16:creationId xmlns:a16="http://schemas.microsoft.com/office/drawing/2014/main" id="{9F206479-D669-76F6-6624-8070EC18A45B}"/>
                </a:ext>
                <a:ext uri="{C183D7F6-B498-43B3-948B-1728B52AA6E4}">
                  <adec:decorative xmlns:adec="http://schemas.microsoft.com/office/drawing/2017/decorative" val="1"/>
                </a:ext>
              </a:extLst>
            </p:cNvPr>
            <p:cNvSpPr>
              <a:spLocks/>
            </p:cNvSpPr>
            <p:nvPr/>
          </p:nvSpPr>
          <p:spPr bwMode="auto">
            <a:xfrm>
              <a:off x="9703662" y="2476841"/>
              <a:ext cx="404560" cy="241572"/>
            </a:xfrm>
            <a:custGeom>
              <a:avLst/>
              <a:gdLst>
                <a:gd name="T0" fmla="*/ 28 w 139"/>
                <a:gd name="T1" fmla="*/ 0 h 83"/>
                <a:gd name="T2" fmla="*/ 70 w 139"/>
                <a:gd name="T3" fmla="*/ 27 h 83"/>
                <a:gd name="T4" fmla="*/ 108 w 139"/>
                <a:gd name="T5" fmla="*/ 27 h 83"/>
                <a:gd name="T6" fmla="*/ 139 w 139"/>
                <a:gd name="T7" fmla="*/ 41 h 83"/>
                <a:gd name="T8" fmla="*/ 111 w 139"/>
                <a:gd name="T9" fmla="*/ 55 h 83"/>
                <a:gd name="T10" fmla="*/ 94 w 139"/>
                <a:gd name="T11" fmla="*/ 52 h 83"/>
                <a:gd name="T12" fmla="*/ 84 w 139"/>
                <a:gd name="T13" fmla="*/ 55 h 83"/>
                <a:gd name="T14" fmla="*/ 70 w 139"/>
                <a:gd name="T15" fmla="*/ 72 h 83"/>
                <a:gd name="T16" fmla="*/ 66 w 139"/>
                <a:gd name="T17" fmla="*/ 83 h 83"/>
                <a:gd name="T18" fmla="*/ 49 w 139"/>
                <a:gd name="T19" fmla="*/ 76 h 83"/>
                <a:gd name="T20" fmla="*/ 21 w 139"/>
                <a:gd name="T21" fmla="*/ 76 h 83"/>
                <a:gd name="T22" fmla="*/ 0 w 139"/>
                <a:gd name="T23" fmla="*/ 66 h 83"/>
                <a:gd name="T24" fmla="*/ 0 w 139"/>
                <a:gd name="T25" fmla="*/ 34 h 83"/>
                <a:gd name="T26" fmla="*/ 2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28" y="0"/>
                  </a:moveTo>
                  <a:lnTo>
                    <a:pt x="70" y="27"/>
                  </a:lnTo>
                  <a:lnTo>
                    <a:pt x="108" y="27"/>
                  </a:lnTo>
                  <a:lnTo>
                    <a:pt x="139" y="41"/>
                  </a:lnTo>
                  <a:lnTo>
                    <a:pt x="111" y="55"/>
                  </a:lnTo>
                  <a:lnTo>
                    <a:pt x="94" y="52"/>
                  </a:lnTo>
                  <a:lnTo>
                    <a:pt x="84" y="55"/>
                  </a:lnTo>
                  <a:lnTo>
                    <a:pt x="70" y="72"/>
                  </a:lnTo>
                  <a:lnTo>
                    <a:pt x="66" y="83"/>
                  </a:lnTo>
                  <a:lnTo>
                    <a:pt x="49" y="76"/>
                  </a:lnTo>
                  <a:lnTo>
                    <a:pt x="21" y="76"/>
                  </a:lnTo>
                  <a:lnTo>
                    <a:pt x="0" y="66"/>
                  </a:lnTo>
                  <a:lnTo>
                    <a:pt x="0" y="34"/>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9" name="Freeform 119">
              <a:extLst>
                <a:ext uri="{FF2B5EF4-FFF2-40B4-BE49-F238E27FC236}">
                  <a16:creationId xmlns:a16="http://schemas.microsoft.com/office/drawing/2014/main" id="{763EA0B7-9A7D-159B-D3C1-B6D22A0EF10D}"/>
                </a:ext>
                <a:ext uri="{C183D7F6-B498-43B3-948B-1728B52AA6E4}">
                  <adec:decorative xmlns:adec="http://schemas.microsoft.com/office/drawing/2017/decorative" val="1"/>
                </a:ext>
              </a:extLst>
            </p:cNvPr>
            <p:cNvSpPr>
              <a:spLocks/>
            </p:cNvSpPr>
            <p:nvPr/>
          </p:nvSpPr>
          <p:spPr bwMode="auto">
            <a:xfrm>
              <a:off x="9846276" y="2799908"/>
              <a:ext cx="282319" cy="352171"/>
            </a:xfrm>
            <a:custGeom>
              <a:avLst/>
              <a:gdLst>
                <a:gd name="T0" fmla="*/ 0 w 97"/>
                <a:gd name="T1" fmla="*/ 48 h 121"/>
                <a:gd name="T2" fmla="*/ 10 w 97"/>
                <a:gd name="T3" fmla="*/ 38 h 121"/>
                <a:gd name="T4" fmla="*/ 21 w 97"/>
                <a:gd name="T5" fmla="*/ 31 h 121"/>
                <a:gd name="T6" fmla="*/ 28 w 97"/>
                <a:gd name="T7" fmla="*/ 20 h 121"/>
                <a:gd name="T8" fmla="*/ 62 w 97"/>
                <a:gd name="T9" fmla="*/ 20 h 121"/>
                <a:gd name="T10" fmla="*/ 76 w 97"/>
                <a:gd name="T11" fmla="*/ 13 h 121"/>
                <a:gd name="T12" fmla="*/ 94 w 97"/>
                <a:gd name="T13" fmla="*/ 0 h 121"/>
                <a:gd name="T14" fmla="*/ 97 w 97"/>
                <a:gd name="T15" fmla="*/ 20 h 121"/>
                <a:gd name="T16" fmla="*/ 97 w 97"/>
                <a:gd name="T17" fmla="*/ 55 h 121"/>
                <a:gd name="T18" fmla="*/ 80 w 97"/>
                <a:gd name="T19" fmla="*/ 55 h 121"/>
                <a:gd name="T20" fmla="*/ 62 w 97"/>
                <a:gd name="T21" fmla="*/ 59 h 121"/>
                <a:gd name="T22" fmla="*/ 38 w 97"/>
                <a:gd name="T23" fmla="*/ 121 h 121"/>
                <a:gd name="T24" fmla="*/ 17 w 97"/>
                <a:gd name="T25" fmla="*/ 121 h 121"/>
                <a:gd name="T26" fmla="*/ 14 w 97"/>
                <a:gd name="T27" fmla="*/ 121 h 121"/>
                <a:gd name="T28" fmla="*/ 14 w 97"/>
                <a:gd name="T29" fmla="*/ 114 h 121"/>
                <a:gd name="T30" fmla="*/ 10 w 97"/>
                <a:gd name="T31" fmla="*/ 107 h 121"/>
                <a:gd name="T32" fmla="*/ 14 w 97"/>
                <a:gd name="T33" fmla="*/ 100 h 121"/>
                <a:gd name="T34" fmla="*/ 14 w 97"/>
                <a:gd name="T35" fmla="*/ 97 h 121"/>
                <a:gd name="T36" fmla="*/ 14 w 97"/>
                <a:gd name="T37" fmla="*/ 90 h 121"/>
                <a:gd name="T38" fmla="*/ 17 w 97"/>
                <a:gd name="T39" fmla="*/ 86 h 121"/>
                <a:gd name="T40" fmla="*/ 21 w 97"/>
                <a:gd name="T41" fmla="*/ 83 h 121"/>
                <a:gd name="T42" fmla="*/ 21 w 97"/>
                <a:gd name="T43" fmla="*/ 76 h 121"/>
                <a:gd name="T44" fmla="*/ 17 w 97"/>
                <a:gd name="T45" fmla="*/ 69 h 121"/>
                <a:gd name="T46" fmla="*/ 10 w 97"/>
                <a:gd name="T47" fmla="*/ 62 h 121"/>
                <a:gd name="T48" fmla="*/ 10 w 97"/>
                <a:gd name="T49" fmla="*/ 55 h 121"/>
                <a:gd name="T50" fmla="*/ 7 w 97"/>
                <a:gd name="T51" fmla="*/ 55 h 121"/>
                <a:gd name="T52" fmla="*/ 3 w 97"/>
                <a:gd name="T53" fmla="*/ 55 h 121"/>
                <a:gd name="T54" fmla="*/ 0 w 97"/>
                <a:gd name="T55" fmla="*/ 55 h 121"/>
                <a:gd name="T56" fmla="*/ 0 w 97"/>
                <a:gd name="T5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21">
                  <a:moveTo>
                    <a:pt x="0" y="48"/>
                  </a:moveTo>
                  <a:lnTo>
                    <a:pt x="10" y="38"/>
                  </a:lnTo>
                  <a:lnTo>
                    <a:pt x="21" y="31"/>
                  </a:lnTo>
                  <a:lnTo>
                    <a:pt x="28" y="20"/>
                  </a:lnTo>
                  <a:lnTo>
                    <a:pt x="62" y="20"/>
                  </a:lnTo>
                  <a:lnTo>
                    <a:pt x="76" y="13"/>
                  </a:lnTo>
                  <a:lnTo>
                    <a:pt x="94" y="0"/>
                  </a:lnTo>
                  <a:lnTo>
                    <a:pt x="97" y="20"/>
                  </a:lnTo>
                  <a:lnTo>
                    <a:pt x="97" y="55"/>
                  </a:lnTo>
                  <a:lnTo>
                    <a:pt x="80" y="55"/>
                  </a:lnTo>
                  <a:lnTo>
                    <a:pt x="62" y="59"/>
                  </a:lnTo>
                  <a:lnTo>
                    <a:pt x="38" y="121"/>
                  </a:lnTo>
                  <a:lnTo>
                    <a:pt x="17" y="121"/>
                  </a:lnTo>
                  <a:lnTo>
                    <a:pt x="14" y="121"/>
                  </a:lnTo>
                  <a:lnTo>
                    <a:pt x="14" y="114"/>
                  </a:lnTo>
                  <a:lnTo>
                    <a:pt x="10" y="107"/>
                  </a:lnTo>
                  <a:lnTo>
                    <a:pt x="14" y="100"/>
                  </a:lnTo>
                  <a:lnTo>
                    <a:pt x="14" y="97"/>
                  </a:lnTo>
                  <a:lnTo>
                    <a:pt x="14" y="90"/>
                  </a:lnTo>
                  <a:lnTo>
                    <a:pt x="17" y="86"/>
                  </a:lnTo>
                  <a:lnTo>
                    <a:pt x="21" y="83"/>
                  </a:lnTo>
                  <a:lnTo>
                    <a:pt x="21" y="76"/>
                  </a:lnTo>
                  <a:lnTo>
                    <a:pt x="17" y="69"/>
                  </a:lnTo>
                  <a:lnTo>
                    <a:pt x="10" y="62"/>
                  </a:lnTo>
                  <a:lnTo>
                    <a:pt x="10" y="55"/>
                  </a:lnTo>
                  <a:lnTo>
                    <a:pt x="7" y="55"/>
                  </a:lnTo>
                  <a:lnTo>
                    <a:pt x="3" y="55"/>
                  </a:lnTo>
                  <a:lnTo>
                    <a:pt x="0" y="55"/>
                  </a:lnTo>
                  <a:lnTo>
                    <a:pt x="0"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0" name="Freeform 121">
              <a:extLst>
                <a:ext uri="{FF2B5EF4-FFF2-40B4-BE49-F238E27FC236}">
                  <a16:creationId xmlns:a16="http://schemas.microsoft.com/office/drawing/2014/main" id="{A54CEE7D-29D2-F647-42D1-3AA27D8D9767}"/>
                </a:ext>
                <a:ext uri="{C183D7F6-B498-43B3-948B-1728B52AA6E4}">
                  <adec:decorative xmlns:adec="http://schemas.microsoft.com/office/drawing/2017/decorative" val="1"/>
                </a:ext>
              </a:extLst>
            </p:cNvPr>
            <p:cNvSpPr>
              <a:spLocks/>
            </p:cNvSpPr>
            <p:nvPr/>
          </p:nvSpPr>
          <p:spPr bwMode="auto">
            <a:xfrm>
              <a:off x="9552316" y="2476842"/>
              <a:ext cx="232840" cy="352171"/>
            </a:xfrm>
            <a:custGeom>
              <a:avLst/>
              <a:gdLst>
                <a:gd name="T0" fmla="*/ 80 w 80"/>
                <a:gd name="T1" fmla="*/ 0 h 121"/>
                <a:gd name="T2" fmla="*/ 52 w 80"/>
                <a:gd name="T3" fmla="*/ 34 h 121"/>
                <a:gd name="T4" fmla="*/ 52 w 80"/>
                <a:gd name="T5" fmla="*/ 66 h 121"/>
                <a:gd name="T6" fmla="*/ 52 w 80"/>
                <a:gd name="T7" fmla="*/ 104 h 121"/>
                <a:gd name="T8" fmla="*/ 45 w 80"/>
                <a:gd name="T9" fmla="*/ 121 h 121"/>
                <a:gd name="T10" fmla="*/ 42 w 80"/>
                <a:gd name="T11" fmla="*/ 121 h 121"/>
                <a:gd name="T12" fmla="*/ 35 w 80"/>
                <a:gd name="T13" fmla="*/ 118 h 121"/>
                <a:gd name="T14" fmla="*/ 31 w 80"/>
                <a:gd name="T15" fmla="*/ 111 h 121"/>
                <a:gd name="T16" fmla="*/ 28 w 80"/>
                <a:gd name="T17" fmla="*/ 111 h 121"/>
                <a:gd name="T18" fmla="*/ 21 w 80"/>
                <a:gd name="T19" fmla="*/ 121 h 121"/>
                <a:gd name="T20" fmla="*/ 17 w 80"/>
                <a:gd name="T21" fmla="*/ 121 h 121"/>
                <a:gd name="T22" fmla="*/ 21 w 80"/>
                <a:gd name="T23" fmla="*/ 111 h 121"/>
                <a:gd name="T24" fmla="*/ 21 w 80"/>
                <a:gd name="T25" fmla="*/ 100 h 121"/>
                <a:gd name="T26" fmla="*/ 17 w 80"/>
                <a:gd name="T27" fmla="*/ 90 h 121"/>
                <a:gd name="T28" fmla="*/ 14 w 80"/>
                <a:gd name="T29" fmla="*/ 86 h 121"/>
                <a:gd name="T30" fmla="*/ 10 w 80"/>
                <a:gd name="T31" fmla="*/ 76 h 121"/>
                <a:gd name="T32" fmla="*/ 10 w 80"/>
                <a:gd name="T33" fmla="*/ 72 h 121"/>
                <a:gd name="T34" fmla="*/ 10 w 80"/>
                <a:gd name="T35" fmla="*/ 66 h 121"/>
                <a:gd name="T36" fmla="*/ 0 w 80"/>
                <a:gd name="T37" fmla="*/ 38 h 121"/>
                <a:gd name="T38" fmla="*/ 0 w 80"/>
                <a:gd name="T39" fmla="*/ 24 h 121"/>
                <a:gd name="T40" fmla="*/ 80 w 80"/>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1">
                  <a:moveTo>
                    <a:pt x="80" y="0"/>
                  </a:moveTo>
                  <a:lnTo>
                    <a:pt x="52" y="34"/>
                  </a:lnTo>
                  <a:lnTo>
                    <a:pt x="52" y="66"/>
                  </a:lnTo>
                  <a:lnTo>
                    <a:pt x="52" y="104"/>
                  </a:lnTo>
                  <a:lnTo>
                    <a:pt x="45" y="121"/>
                  </a:lnTo>
                  <a:lnTo>
                    <a:pt x="42" y="121"/>
                  </a:lnTo>
                  <a:lnTo>
                    <a:pt x="35" y="118"/>
                  </a:lnTo>
                  <a:lnTo>
                    <a:pt x="31" y="111"/>
                  </a:lnTo>
                  <a:lnTo>
                    <a:pt x="28" y="111"/>
                  </a:lnTo>
                  <a:lnTo>
                    <a:pt x="21" y="121"/>
                  </a:lnTo>
                  <a:lnTo>
                    <a:pt x="17" y="121"/>
                  </a:lnTo>
                  <a:lnTo>
                    <a:pt x="21" y="111"/>
                  </a:lnTo>
                  <a:lnTo>
                    <a:pt x="21" y="100"/>
                  </a:lnTo>
                  <a:lnTo>
                    <a:pt x="17" y="90"/>
                  </a:lnTo>
                  <a:lnTo>
                    <a:pt x="14" y="86"/>
                  </a:lnTo>
                  <a:lnTo>
                    <a:pt x="10" y="76"/>
                  </a:lnTo>
                  <a:lnTo>
                    <a:pt x="10" y="72"/>
                  </a:lnTo>
                  <a:lnTo>
                    <a:pt x="10" y="66"/>
                  </a:lnTo>
                  <a:lnTo>
                    <a:pt x="0" y="38"/>
                  </a:lnTo>
                  <a:lnTo>
                    <a:pt x="0" y="24"/>
                  </a:lnTo>
                  <a:lnTo>
                    <a:pt x="8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41" name="Freeform 122">
              <a:extLst>
                <a:ext uri="{FF2B5EF4-FFF2-40B4-BE49-F238E27FC236}">
                  <a16:creationId xmlns:a16="http://schemas.microsoft.com/office/drawing/2014/main" id="{4145CD6C-0EDA-864D-C30D-000AA9EACBD3}"/>
                </a:ext>
                <a:ext uri="{C183D7F6-B498-43B3-948B-1728B52AA6E4}">
                  <adec:decorative xmlns:adec="http://schemas.microsoft.com/office/drawing/2017/decorative" val="1"/>
                </a:ext>
              </a:extLst>
            </p:cNvPr>
            <p:cNvSpPr>
              <a:spLocks/>
            </p:cNvSpPr>
            <p:nvPr/>
          </p:nvSpPr>
          <p:spPr bwMode="auto">
            <a:xfrm>
              <a:off x="9785156" y="3364544"/>
              <a:ext cx="101868" cy="122241"/>
            </a:xfrm>
            <a:custGeom>
              <a:avLst/>
              <a:gdLst>
                <a:gd name="T0" fmla="*/ 7 w 35"/>
                <a:gd name="T1" fmla="*/ 3 h 42"/>
                <a:gd name="T2" fmla="*/ 17 w 35"/>
                <a:gd name="T3" fmla="*/ 0 h 42"/>
                <a:gd name="T4" fmla="*/ 24 w 35"/>
                <a:gd name="T5" fmla="*/ 3 h 42"/>
                <a:gd name="T6" fmla="*/ 31 w 35"/>
                <a:gd name="T7" fmla="*/ 10 h 42"/>
                <a:gd name="T8" fmla="*/ 35 w 35"/>
                <a:gd name="T9" fmla="*/ 14 h 42"/>
                <a:gd name="T10" fmla="*/ 35 w 35"/>
                <a:gd name="T11" fmla="*/ 17 h 42"/>
                <a:gd name="T12" fmla="*/ 21 w 35"/>
                <a:gd name="T13" fmla="*/ 42 h 42"/>
                <a:gd name="T14" fmla="*/ 0 w 35"/>
                <a:gd name="T15" fmla="*/ 28 h 42"/>
                <a:gd name="T16" fmla="*/ 7 w 35"/>
                <a:gd name="T17" fmla="*/ 7 h 42"/>
                <a:gd name="T18" fmla="*/ 7 w 35"/>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2">
                  <a:moveTo>
                    <a:pt x="7" y="3"/>
                  </a:moveTo>
                  <a:lnTo>
                    <a:pt x="17" y="0"/>
                  </a:lnTo>
                  <a:lnTo>
                    <a:pt x="24" y="3"/>
                  </a:lnTo>
                  <a:lnTo>
                    <a:pt x="31" y="10"/>
                  </a:lnTo>
                  <a:lnTo>
                    <a:pt x="35" y="14"/>
                  </a:lnTo>
                  <a:lnTo>
                    <a:pt x="35" y="17"/>
                  </a:lnTo>
                  <a:lnTo>
                    <a:pt x="21" y="42"/>
                  </a:lnTo>
                  <a:lnTo>
                    <a:pt x="0" y="28"/>
                  </a:lnTo>
                  <a:lnTo>
                    <a:pt x="7" y="7"/>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2" name="Freeform 123">
              <a:extLst>
                <a:ext uri="{FF2B5EF4-FFF2-40B4-BE49-F238E27FC236}">
                  <a16:creationId xmlns:a16="http://schemas.microsoft.com/office/drawing/2014/main" id="{3D6BF63E-0074-9846-77CB-0BE6BC2D89AD}"/>
                </a:ext>
                <a:ext uri="{C183D7F6-B498-43B3-948B-1728B52AA6E4}">
                  <adec:decorative xmlns:adec="http://schemas.microsoft.com/office/drawing/2017/decorative" val="1"/>
                </a:ext>
              </a:extLst>
            </p:cNvPr>
            <p:cNvSpPr>
              <a:spLocks/>
            </p:cNvSpPr>
            <p:nvPr/>
          </p:nvSpPr>
          <p:spPr bwMode="auto">
            <a:xfrm>
              <a:off x="9683288" y="2668935"/>
              <a:ext cx="212467" cy="200825"/>
            </a:xfrm>
            <a:custGeom>
              <a:avLst/>
              <a:gdLst>
                <a:gd name="T0" fmla="*/ 73 w 73"/>
                <a:gd name="T1" fmla="*/ 17 h 69"/>
                <a:gd name="T2" fmla="*/ 70 w 73"/>
                <a:gd name="T3" fmla="*/ 20 h 69"/>
                <a:gd name="T4" fmla="*/ 52 w 73"/>
                <a:gd name="T5" fmla="*/ 38 h 69"/>
                <a:gd name="T6" fmla="*/ 45 w 73"/>
                <a:gd name="T7" fmla="*/ 41 h 69"/>
                <a:gd name="T8" fmla="*/ 42 w 73"/>
                <a:gd name="T9" fmla="*/ 58 h 69"/>
                <a:gd name="T10" fmla="*/ 31 w 73"/>
                <a:gd name="T11" fmla="*/ 58 h 69"/>
                <a:gd name="T12" fmla="*/ 24 w 73"/>
                <a:gd name="T13" fmla="*/ 69 h 69"/>
                <a:gd name="T14" fmla="*/ 18 w 73"/>
                <a:gd name="T15" fmla="*/ 48 h 69"/>
                <a:gd name="T16" fmla="*/ 0 w 73"/>
                <a:gd name="T17" fmla="*/ 55 h 69"/>
                <a:gd name="T18" fmla="*/ 7 w 73"/>
                <a:gd name="T19" fmla="*/ 38 h 69"/>
                <a:gd name="T20" fmla="*/ 7 w 73"/>
                <a:gd name="T21" fmla="*/ 0 h 69"/>
                <a:gd name="T22" fmla="*/ 28 w 73"/>
                <a:gd name="T23" fmla="*/ 10 h 69"/>
                <a:gd name="T24" fmla="*/ 56 w 73"/>
                <a:gd name="T25" fmla="*/ 10 h 69"/>
                <a:gd name="T26" fmla="*/ 73 w 73"/>
                <a:gd name="T2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9">
                  <a:moveTo>
                    <a:pt x="73" y="17"/>
                  </a:moveTo>
                  <a:lnTo>
                    <a:pt x="70" y="20"/>
                  </a:lnTo>
                  <a:lnTo>
                    <a:pt x="52" y="38"/>
                  </a:lnTo>
                  <a:lnTo>
                    <a:pt x="45" y="41"/>
                  </a:lnTo>
                  <a:lnTo>
                    <a:pt x="42" y="58"/>
                  </a:lnTo>
                  <a:lnTo>
                    <a:pt x="31" y="58"/>
                  </a:lnTo>
                  <a:lnTo>
                    <a:pt x="24" y="69"/>
                  </a:lnTo>
                  <a:lnTo>
                    <a:pt x="18" y="48"/>
                  </a:lnTo>
                  <a:lnTo>
                    <a:pt x="0" y="55"/>
                  </a:lnTo>
                  <a:lnTo>
                    <a:pt x="7" y="38"/>
                  </a:lnTo>
                  <a:lnTo>
                    <a:pt x="7" y="0"/>
                  </a:lnTo>
                  <a:lnTo>
                    <a:pt x="28" y="10"/>
                  </a:lnTo>
                  <a:lnTo>
                    <a:pt x="56" y="10"/>
                  </a:lnTo>
                  <a:lnTo>
                    <a:pt x="73" y="17"/>
                  </a:lnTo>
                  <a:close/>
                </a:path>
              </a:pathLst>
            </a:cu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43" name="Freeform 124">
              <a:extLst>
                <a:ext uri="{FF2B5EF4-FFF2-40B4-BE49-F238E27FC236}">
                  <a16:creationId xmlns:a16="http://schemas.microsoft.com/office/drawing/2014/main" id="{03C65461-624A-9A66-693D-8D3251862C78}"/>
                </a:ext>
                <a:ext uri="{C183D7F6-B498-43B3-948B-1728B52AA6E4}">
                  <adec:decorative xmlns:adec="http://schemas.microsoft.com/office/drawing/2017/decorative" val="1"/>
                </a:ext>
              </a:extLst>
            </p:cNvPr>
            <p:cNvSpPr>
              <a:spLocks/>
            </p:cNvSpPr>
            <p:nvPr/>
          </p:nvSpPr>
          <p:spPr bwMode="auto">
            <a:xfrm>
              <a:off x="9985979" y="5049721"/>
              <a:ext cx="162988" cy="142615"/>
            </a:xfrm>
            <a:custGeom>
              <a:avLst/>
              <a:gdLst>
                <a:gd name="T0" fmla="*/ 28 w 56"/>
                <a:gd name="T1" fmla="*/ 7 h 49"/>
                <a:gd name="T2" fmla="*/ 39 w 56"/>
                <a:gd name="T3" fmla="*/ 0 h 49"/>
                <a:gd name="T4" fmla="*/ 56 w 56"/>
                <a:gd name="T5" fmla="*/ 7 h 49"/>
                <a:gd name="T6" fmla="*/ 46 w 56"/>
                <a:gd name="T7" fmla="*/ 24 h 49"/>
                <a:gd name="T8" fmla="*/ 53 w 56"/>
                <a:gd name="T9" fmla="*/ 38 h 49"/>
                <a:gd name="T10" fmla="*/ 39 w 56"/>
                <a:gd name="T11" fmla="*/ 38 h 49"/>
                <a:gd name="T12" fmla="*/ 35 w 56"/>
                <a:gd name="T13" fmla="*/ 49 h 49"/>
                <a:gd name="T14" fmla="*/ 28 w 56"/>
                <a:gd name="T15" fmla="*/ 42 h 49"/>
                <a:gd name="T16" fmla="*/ 18 w 56"/>
                <a:gd name="T17" fmla="*/ 42 h 49"/>
                <a:gd name="T18" fmla="*/ 14 w 56"/>
                <a:gd name="T19" fmla="*/ 49 h 49"/>
                <a:gd name="T20" fmla="*/ 0 w 56"/>
                <a:gd name="T21" fmla="*/ 38 h 49"/>
                <a:gd name="T22" fmla="*/ 4 w 56"/>
                <a:gd name="T23" fmla="*/ 28 h 49"/>
                <a:gd name="T24" fmla="*/ 7 w 56"/>
                <a:gd name="T25" fmla="*/ 21 h 49"/>
                <a:gd name="T26" fmla="*/ 18 w 56"/>
                <a:gd name="T27" fmla="*/ 28 h 49"/>
                <a:gd name="T28" fmla="*/ 18 w 56"/>
                <a:gd name="T29" fmla="*/ 18 h 49"/>
                <a:gd name="T30" fmla="*/ 28 w 56"/>
                <a:gd name="T3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9">
                  <a:moveTo>
                    <a:pt x="28" y="7"/>
                  </a:moveTo>
                  <a:lnTo>
                    <a:pt x="39" y="0"/>
                  </a:lnTo>
                  <a:lnTo>
                    <a:pt x="56" y="7"/>
                  </a:lnTo>
                  <a:lnTo>
                    <a:pt x="46" y="24"/>
                  </a:lnTo>
                  <a:lnTo>
                    <a:pt x="53" y="38"/>
                  </a:lnTo>
                  <a:lnTo>
                    <a:pt x="39" y="38"/>
                  </a:lnTo>
                  <a:lnTo>
                    <a:pt x="35" y="49"/>
                  </a:lnTo>
                  <a:lnTo>
                    <a:pt x="28" y="42"/>
                  </a:lnTo>
                  <a:lnTo>
                    <a:pt x="18" y="42"/>
                  </a:lnTo>
                  <a:lnTo>
                    <a:pt x="14" y="49"/>
                  </a:lnTo>
                  <a:lnTo>
                    <a:pt x="0" y="38"/>
                  </a:lnTo>
                  <a:lnTo>
                    <a:pt x="4" y="28"/>
                  </a:lnTo>
                  <a:lnTo>
                    <a:pt x="7" y="21"/>
                  </a:lnTo>
                  <a:lnTo>
                    <a:pt x="18" y="28"/>
                  </a:lnTo>
                  <a:lnTo>
                    <a:pt x="18" y="18"/>
                  </a:lnTo>
                  <a:lnTo>
                    <a:pt x="28"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4" name="Freeform 125">
              <a:extLst>
                <a:ext uri="{FF2B5EF4-FFF2-40B4-BE49-F238E27FC236}">
                  <a16:creationId xmlns:a16="http://schemas.microsoft.com/office/drawing/2014/main" id="{7E2A4E02-9E16-95C8-5C9F-CFD8A83F32D4}"/>
                </a:ext>
                <a:ext uri="{C183D7F6-B498-43B3-948B-1728B52AA6E4}">
                  <adec:decorative xmlns:adec="http://schemas.microsoft.com/office/drawing/2017/decorative" val="1"/>
                </a:ext>
              </a:extLst>
            </p:cNvPr>
            <p:cNvSpPr>
              <a:spLocks/>
            </p:cNvSpPr>
            <p:nvPr/>
          </p:nvSpPr>
          <p:spPr bwMode="auto">
            <a:xfrm>
              <a:off x="9683288" y="5323308"/>
              <a:ext cx="224109" cy="200825"/>
            </a:xfrm>
            <a:custGeom>
              <a:avLst/>
              <a:gdLst>
                <a:gd name="T0" fmla="*/ 73 w 77"/>
                <a:gd name="T1" fmla="*/ 3 h 69"/>
                <a:gd name="T2" fmla="*/ 77 w 77"/>
                <a:gd name="T3" fmla="*/ 28 h 69"/>
                <a:gd name="T4" fmla="*/ 66 w 77"/>
                <a:gd name="T5" fmla="*/ 62 h 69"/>
                <a:gd name="T6" fmla="*/ 14 w 77"/>
                <a:gd name="T7" fmla="*/ 69 h 69"/>
                <a:gd name="T8" fmla="*/ 14 w 77"/>
                <a:gd name="T9" fmla="*/ 52 h 69"/>
                <a:gd name="T10" fmla="*/ 4 w 77"/>
                <a:gd name="T11" fmla="*/ 45 h 69"/>
                <a:gd name="T12" fmla="*/ 0 w 77"/>
                <a:gd name="T13" fmla="*/ 35 h 69"/>
                <a:gd name="T14" fmla="*/ 4 w 77"/>
                <a:gd name="T15" fmla="*/ 28 h 69"/>
                <a:gd name="T16" fmla="*/ 18 w 77"/>
                <a:gd name="T17" fmla="*/ 31 h 69"/>
                <a:gd name="T18" fmla="*/ 18 w 77"/>
                <a:gd name="T19" fmla="*/ 21 h 69"/>
                <a:gd name="T20" fmla="*/ 14 w 77"/>
                <a:gd name="T21" fmla="*/ 14 h 69"/>
                <a:gd name="T22" fmla="*/ 21 w 77"/>
                <a:gd name="T23" fmla="*/ 0 h 69"/>
                <a:gd name="T24" fmla="*/ 45 w 77"/>
                <a:gd name="T25" fmla="*/ 10 h 69"/>
                <a:gd name="T26" fmla="*/ 63 w 77"/>
                <a:gd name="T27" fmla="*/ 14 h 69"/>
                <a:gd name="T28" fmla="*/ 66 w 77"/>
                <a:gd name="T29" fmla="*/ 7 h 69"/>
                <a:gd name="T30" fmla="*/ 73 w 77"/>
                <a:gd name="T3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9">
                  <a:moveTo>
                    <a:pt x="73" y="3"/>
                  </a:moveTo>
                  <a:lnTo>
                    <a:pt x="77" y="28"/>
                  </a:lnTo>
                  <a:lnTo>
                    <a:pt x="66" y="62"/>
                  </a:lnTo>
                  <a:lnTo>
                    <a:pt x="14" y="69"/>
                  </a:lnTo>
                  <a:lnTo>
                    <a:pt x="14" y="52"/>
                  </a:lnTo>
                  <a:lnTo>
                    <a:pt x="4" y="45"/>
                  </a:lnTo>
                  <a:lnTo>
                    <a:pt x="0" y="35"/>
                  </a:lnTo>
                  <a:lnTo>
                    <a:pt x="4" y="28"/>
                  </a:lnTo>
                  <a:lnTo>
                    <a:pt x="18" y="31"/>
                  </a:lnTo>
                  <a:lnTo>
                    <a:pt x="18" y="21"/>
                  </a:lnTo>
                  <a:lnTo>
                    <a:pt x="14" y="14"/>
                  </a:lnTo>
                  <a:lnTo>
                    <a:pt x="21" y="0"/>
                  </a:lnTo>
                  <a:lnTo>
                    <a:pt x="45" y="10"/>
                  </a:lnTo>
                  <a:lnTo>
                    <a:pt x="63" y="14"/>
                  </a:lnTo>
                  <a:lnTo>
                    <a:pt x="66" y="7"/>
                  </a:lnTo>
                  <a:lnTo>
                    <a:pt x="7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5" name="Freeform 126">
              <a:extLst>
                <a:ext uri="{FF2B5EF4-FFF2-40B4-BE49-F238E27FC236}">
                  <a16:creationId xmlns:a16="http://schemas.microsoft.com/office/drawing/2014/main" id="{6D25CD69-43FF-609E-FE10-9589B972872E}"/>
                </a:ext>
                <a:ext uri="{C183D7F6-B498-43B3-948B-1728B52AA6E4}">
                  <adec:decorative xmlns:adec="http://schemas.microsoft.com/office/drawing/2017/decorative" val="1"/>
                </a:ext>
              </a:extLst>
            </p:cNvPr>
            <p:cNvSpPr>
              <a:spLocks/>
            </p:cNvSpPr>
            <p:nvPr/>
          </p:nvSpPr>
          <p:spPr bwMode="auto">
            <a:xfrm>
              <a:off x="9834633" y="4918750"/>
              <a:ext cx="232840" cy="363813"/>
            </a:xfrm>
            <a:custGeom>
              <a:avLst/>
              <a:gdLst>
                <a:gd name="T0" fmla="*/ 32 w 80"/>
                <a:gd name="T1" fmla="*/ 0 h 125"/>
                <a:gd name="T2" fmla="*/ 52 w 80"/>
                <a:gd name="T3" fmla="*/ 11 h 125"/>
                <a:gd name="T4" fmla="*/ 59 w 80"/>
                <a:gd name="T5" fmla="*/ 11 h 125"/>
                <a:gd name="T6" fmla="*/ 59 w 80"/>
                <a:gd name="T7" fmla="*/ 24 h 125"/>
                <a:gd name="T8" fmla="*/ 70 w 80"/>
                <a:gd name="T9" fmla="*/ 35 h 125"/>
                <a:gd name="T10" fmla="*/ 80 w 80"/>
                <a:gd name="T11" fmla="*/ 52 h 125"/>
                <a:gd name="T12" fmla="*/ 70 w 80"/>
                <a:gd name="T13" fmla="*/ 63 h 125"/>
                <a:gd name="T14" fmla="*/ 70 w 80"/>
                <a:gd name="T15" fmla="*/ 73 h 125"/>
                <a:gd name="T16" fmla="*/ 59 w 80"/>
                <a:gd name="T17" fmla="*/ 66 h 125"/>
                <a:gd name="T18" fmla="*/ 56 w 80"/>
                <a:gd name="T19" fmla="*/ 73 h 125"/>
                <a:gd name="T20" fmla="*/ 39 w 80"/>
                <a:gd name="T21" fmla="*/ 66 h 125"/>
                <a:gd name="T22" fmla="*/ 39 w 80"/>
                <a:gd name="T23" fmla="*/ 63 h 125"/>
                <a:gd name="T24" fmla="*/ 52 w 80"/>
                <a:gd name="T25" fmla="*/ 59 h 125"/>
                <a:gd name="T26" fmla="*/ 45 w 80"/>
                <a:gd name="T27" fmla="*/ 52 h 125"/>
                <a:gd name="T28" fmla="*/ 35 w 80"/>
                <a:gd name="T29" fmla="*/ 49 h 125"/>
                <a:gd name="T30" fmla="*/ 32 w 80"/>
                <a:gd name="T31" fmla="*/ 45 h 125"/>
                <a:gd name="T32" fmla="*/ 25 w 80"/>
                <a:gd name="T33" fmla="*/ 45 h 125"/>
                <a:gd name="T34" fmla="*/ 21 w 80"/>
                <a:gd name="T35" fmla="*/ 56 h 125"/>
                <a:gd name="T36" fmla="*/ 28 w 80"/>
                <a:gd name="T37" fmla="*/ 59 h 125"/>
                <a:gd name="T38" fmla="*/ 25 w 80"/>
                <a:gd name="T39" fmla="*/ 73 h 125"/>
                <a:gd name="T40" fmla="*/ 52 w 80"/>
                <a:gd name="T41" fmla="*/ 83 h 125"/>
                <a:gd name="T42" fmla="*/ 66 w 80"/>
                <a:gd name="T43" fmla="*/ 94 h 125"/>
                <a:gd name="T44" fmla="*/ 70 w 80"/>
                <a:gd name="T45" fmla="*/ 108 h 125"/>
                <a:gd name="T46" fmla="*/ 59 w 80"/>
                <a:gd name="T47" fmla="*/ 118 h 125"/>
                <a:gd name="T48" fmla="*/ 49 w 80"/>
                <a:gd name="T49" fmla="*/ 118 h 125"/>
                <a:gd name="T50" fmla="*/ 45 w 80"/>
                <a:gd name="T51" fmla="*/ 125 h 125"/>
                <a:gd name="T52" fmla="*/ 28 w 80"/>
                <a:gd name="T53" fmla="*/ 125 h 125"/>
                <a:gd name="T54" fmla="*/ 4 w 80"/>
                <a:gd name="T55" fmla="*/ 97 h 125"/>
                <a:gd name="T56" fmla="*/ 7 w 80"/>
                <a:gd name="T57" fmla="*/ 90 h 125"/>
                <a:gd name="T58" fmla="*/ 4 w 80"/>
                <a:gd name="T59" fmla="*/ 83 h 125"/>
                <a:gd name="T60" fmla="*/ 7 w 80"/>
                <a:gd name="T61" fmla="*/ 73 h 125"/>
                <a:gd name="T62" fmla="*/ 0 w 80"/>
                <a:gd name="T63" fmla="*/ 59 h 125"/>
                <a:gd name="T64" fmla="*/ 7 w 80"/>
                <a:gd name="T65" fmla="*/ 56 h 125"/>
                <a:gd name="T66" fmla="*/ 7 w 80"/>
                <a:gd name="T67" fmla="*/ 42 h 125"/>
                <a:gd name="T68" fmla="*/ 18 w 80"/>
                <a:gd name="T69" fmla="*/ 42 h 125"/>
                <a:gd name="T70" fmla="*/ 21 w 80"/>
                <a:gd name="T71" fmla="*/ 24 h 125"/>
                <a:gd name="T72" fmla="*/ 14 w 80"/>
                <a:gd name="T73" fmla="*/ 17 h 125"/>
                <a:gd name="T74" fmla="*/ 7 w 80"/>
                <a:gd name="T75" fmla="*/ 17 h 125"/>
                <a:gd name="T76" fmla="*/ 7 w 80"/>
                <a:gd name="T77" fmla="*/ 11 h 125"/>
                <a:gd name="T78" fmla="*/ 21 w 80"/>
                <a:gd name="T79" fmla="*/ 7 h 125"/>
                <a:gd name="T80" fmla="*/ 32 w 80"/>
                <a:gd name="T81" fmla="*/ 7 h 125"/>
                <a:gd name="T82" fmla="*/ 32 w 80"/>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25">
                  <a:moveTo>
                    <a:pt x="32" y="0"/>
                  </a:moveTo>
                  <a:lnTo>
                    <a:pt x="52" y="11"/>
                  </a:lnTo>
                  <a:lnTo>
                    <a:pt x="59" y="11"/>
                  </a:lnTo>
                  <a:lnTo>
                    <a:pt x="59" y="24"/>
                  </a:lnTo>
                  <a:lnTo>
                    <a:pt x="70" y="35"/>
                  </a:lnTo>
                  <a:lnTo>
                    <a:pt x="80" y="52"/>
                  </a:lnTo>
                  <a:lnTo>
                    <a:pt x="70" y="63"/>
                  </a:lnTo>
                  <a:lnTo>
                    <a:pt x="70" y="73"/>
                  </a:lnTo>
                  <a:lnTo>
                    <a:pt x="59" y="66"/>
                  </a:lnTo>
                  <a:lnTo>
                    <a:pt x="56" y="73"/>
                  </a:lnTo>
                  <a:lnTo>
                    <a:pt x="39" y="66"/>
                  </a:lnTo>
                  <a:lnTo>
                    <a:pt x="39" y="63"/>
                  </a:lnTo>
                  <a:lnTo>
                    <a:pt x="52" y="59"/>
                  </a:lnTo>
                  <a:lnTo>
                    <a:pt x="45" y="52"/>
                  </a:lnTo>
                  <a:lnTo>
                    <a:pt x="35" y="49"/>
                  </a:lnTo>
                  <a:lnTo>
                    <a:pt x="32" y="45"/>
                  </a:lnTo>
                  <a:lnTo>
                    <a:pt x="25" y="45"/>
                  </a:lnTo>
                  <a:lnTo>
                    <a:pt x="21" y="56"/>
                  </a:lnTo>
                  <a:lnTo>
                    <a:pt x="28" y="59"/>
                  </a:lnTo>
                  <a:lnTo>
                    <a:pt x="25" y="73"/>
                  </a:lnTo>
                  <a:lnTo>
                    <a:pt x="52" y="83"/>
                  </a:lnTo>
                  <a:lnTo>
                    <a:pt x="66" y="94"/>
                  </a:lnTo>
                  <a:lnTo>
                    <a:pt x="70" y="108"/>
                  </a:lnTo>
                  <a:lnTo>
                    <a:pt x="59" y="118"/>
                  </a:lnTo>
                  <a:lnTo>
                    <a:pt x="49" y="118"/>
                  </a:lnTo>
                  <a:lnTo>
                    <a:pt x="45" y="125"/>
                  </a:lnTo>
                  <a:lnTo>
                    <a:pt x="28" y="125"/>
                  </a:lnTo>
                  <a:lnTo>
                    <a:pt x="4" y="97"/>
                  </a:lnTo>
                  <a:lnTo>
                    <a:pt x="7" y="90"/>
                  </a:lnTo>
                  <a:lnTo>
                    <a:pt x="4" y="83"/>
                  </a:lnTo>
                  <a:lnTo>
                    <a:pt x="7" y="73"/>
                  </a:lnTo>
                  <a:lnTo>
                    <a:pt x="0" y="59"/>
                  </a:lnTo>
                  <a:lnTo>
                    <a:pt x="7" y="56"/>
                  </a:lnTo>
                  <a:lnTo>
                    <a:pt x="7" y="42"/>
                  </a:lnTo>
                  <a:lnTo>
                    <a:pt x="18" y="42"/>
                  </a:lnTo>
                  <a:lnTo>
                    <a:pt x="21" y="24"/>
                  </a:lnTo>
                  <a:lnTo>
                    <a:pt x="14" y="17"/>
                  </a:lnTo>
                  <a:lnTo>
                    <a:pt x="7" y="17"/>
                  </a:lnTo>
                  <a:lnTo>
                    <a:pt x="7" y="11"/>
                  </a:lnTo>
                  <a:lnTo>
                    <a:pt x="21" y="7"/>
                  </a:lnTo>
                  <a:lnTo>
                    <a:pt x="32" y="7"/>
                  </a:lnTo>
                  <a:lnTo>
                    <a:pt x="3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6" name="Freeform 127">
              <a:extLst>
                <a:ext uri="{FF2B5EF4-FFF2-40B4-BE49-F238E27FC236}">
                  <a16:creationId xmlns:a16="http://schemas.microsoft.com/office/drawing/2014/main" id="{7F11ABE8-305D-3815-6C5D-F5A014447790}"/>
                </a:ext>
                <a:ext uri="{C183D7F6-B498-43B3-948B-1728B52AA6E4}">
                  <adec:decorative xmlns:adec="http://schemas.microsoft.com/office/drawing/2017/decorative" val="1"/>
                </a:ext>
              </a:extLst>
            </p:cNvPr>
            <p:cNvSpPr>
              <a:spLocks/>
            </p:cNvSpPr>
            <p:nvPr/>
          </p:nvSpPr>
          <p:spPr bwMode="auto">
            <a:xfrm>
              <a:off x="9895755" y="5049721"/>
              <a:ext cx="101868" cy="110599"/>
            </a:xfrm>
            <a:custGeom>
              <a:avLst/>
              <a:gdLst>
                <a:gd name="T0" fmla="*/ 4 w 35"/>
                <a:gd name="T1" fmla="*/ 0 h 38"/>
                <a:gd name="T2" fmla="*/ 11 w 35"/>
                <a:gd name="T3" fmla="*/ 0 h 38"/>
                <a:gd name="T4" fmla="*/ 14 w 35"/>
                <a:gd name="T5" fmla="*/ 4 h 38"/>
                <a:gd name="T6" fmla="*/ 24 w 35"/>
                <a:gd name="T7" fmla="*/ 7 h 38"/>
                <a:gd name="T8" fmla="*/ 31 w 35"/>
                <a:gd name="T9" fmla="*/ 14 h 38"/>
                <a:gd name="T10" fmla="*/ 18 w 35"/>
                <a:gd name="T11" fmla="*/ 18 h 38"/>
                <a:gd name="T12" fmla="*/ 18 w 35"/>
                <a:gd name="T13" fmla="*/ 21 h 38"/>
                <a:gd name="T14" fmla="*/ 35 w 35"/>
                <a:gd name="T15" fmla="*/ 28 h 38"/>
                <a:gd name="T16" fmla="*/ 31 w 35"/>
                <a:gd name="T17" fmla="*/ 38 h 38"/>
                <a:gd name="T18" fmla="*/ 4 w 35"/>
                <a:gd name="T19" fmla="*/ 28 h 38"/>
                <a:gd name="T20" fmla="*/ 7 w 35"/>
                <a:gd name="T21" fmla="*/ 14 h 38"/>
                <a:gd name="T22" fmla="*/ 0 w 35"/>
                <a:gd name="T23" fmla="*/ 11 h 38"/>
                <a:gd name="T24" fmla="*/ 4 w 3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4" y="0"/>
                  </a:moveTo>
                  <a:lnTo>
                    <a:pt x="11" y="0"/>
                  </a:lnTo>
                  <a:lnTo>
                    <a:pt x="14" y="4"/>
                  </a:lnTo>
                  <a:lnTo>
                    <a:pt x="24" y="7"/>
                  </a:lnTo>
                  <a:lnTo>
                    <a:pt x="31" y="14"/>
                  </a:lnTo>
                  <a:lnTo>
                    <a:pt x="18" y="18"/>
                  </a:lnTo>
                  <a:lnTo>
                    <a:pt x="18" y="21"/>
                  </a:lnTo>
                  <a:lnTo>
                    <a:pt x="35" y="28"/>
                  </a:lnTo>
                  <a:lnTo>
                    <a:pt x="31" y="38"/>
                  </a:lnTo>
                  <a:lnTo>
                    <a:pt x="4" y="28"/>
                  </a:lnTo>
                  <a:lnTo>
                    <a:pt x="7" y="14"/>
                  </a:lnTo>
                  <a:lnTo>
                    <a:pt x="0" y="1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7" name="Freeform 128">
              <a:extLst>
                <a:ext uri="{FF2B5EF4-FFF2-40B4-BE49-F238E27FC236}">
                  <a16:creationId xmlns:a16="http://schemas.microsoft.com/office/drawing/2014/main" id="{7BC9201A-6CC7-ADB9-2551-8E8A16EFED7C}"/>
                </a:ext>
                <a:ext uri="{C183D7F6-B498-43B3-948B-1728B52AA6E4}">
                  <adec:decorative xmlns:adec="http://schemas.microsoft.com/office/drawing/2017/decorative" val="1"/>
                </a:ext>
              </a:extLst>
            </p:cNvPr>
            <p:cNvSpPr>
              <a:spLocks/>
            </p:cNvSpPr>
            <p:nvPr/>
          </p:nvSpPr>
          <p:spPr bwMode="auto">
            <a:xfrm>
              <a:off x="9895756" y="5262188"/>
              <a:ext cx="122241" cy="142615"/>
            </a:xfrm>
            <a:custGeom>
              <a:avLst/>
              <a:gdLst>
                <a:gd name="T0" fmla="*/ 7 w 42"/>
                <a:gd name="T1" fmla="*/ 7 h 49"/>
                <a:gd name="T2" fmla="*/ 24 w 42"/>
                <a:gd name="T3" fmla="*/ 7 h 49"/>
                <a:gd name="T4" fmla="*/ 28 w 42"/>
                <a:gd name="T5" fmla="*/ 0 h 49"/>
                <a:gd name="T6" fmla="*/ 38 w 42"/>
                <a:gd name="T7" fmla="*/ 0 h 49"/>
                <a:gd name="T8" fmla="*/ 42 w 42"/>
                <a:gd name="T9" fmla="*/ 7 h 49"/>
                <a:gd name="T10" fmla="*/ 38 w 42"/>
                <a:gd name="T11" fmla="*/ 24 h 49"/>
                <a:gd name="T12" fmla="*/ 28 w 42"/>
                <a:gd name="T13" fmla="*/ 42 h 49"/>
                <a:gd name="T14" fmla="*/ 18 w 42"/>
                <a:gd name="T15" fmla="*/ 38 h 49"/>
                <a:gd name="T16" fmla="*/ 4 w 42"/>
                <a:gd name="T17" fmla="*/ 49 h 49"/>
                <a:gd name="T18" fmla="*/ 0 w 42"/>
                <a:gd name="T19" fmla="*/ 24 h 49"/>
                <a:gd name="T20" fmla="*/ 7 w 42"/>
                <a:gd name="T2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9">
                  <a:moveTo>
                    <a:pt x="7" y="7"/>
                  </a:moveTo>
                  <a:lnTo>
                    <a:pt x="24" y="7"/>
                  </a:lnTo>
                  <a:lnTo>
                    <a:pt x="28" y="0"/>
                  </a:lnTo>
                  <a:lnTo>
                    <a:pt x="38" y="0"/>
                  </a:lnTo>
                  <a:lnTo>
                    <a:pt x="42" y="7"/>
                  </a:lnTo>
                  <a:lnTo>
                    <a:pt x="38" y="24"/>
                  </a:lnTo>
                  <a:lnTo>
                    <a:pt x="28" y="42"/>
                  </a:lnTo>
                  <a:lnTo>
                    <a:pt x="18" y="38"/>
                  </a:lnTo>
                  <a:lnTo>
                    <a:pt x="4" y="49"/>
                  </a:lnTo>
                  <a:lnTo>
                    <a:pt x="0" y="2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8" name="Freeform 129">
              <a:extLst>
                <a:ext uri="{FF2B5EF4-FFF2-40B4-BE49-F238E27FC236}">
                  <a16:creationId xmlns:a16="http://schemas.microsoft.com/office/drawing/2014/main" id="{5E0B324E-C55D-6681-EE36-160F4373E2B8}"/>
                </a:ext>
                <a:ext uri="{C183D7F6-B498-43B3-948B-1728B52AA6E4}">
                  <adec:decorative xmlns:adec="http://schemas.microsoft.com/office/drawing/2017/decorative" val="1"/>
                </a:ext>
              </a:extLst>
            </p:cNvPr>
            <p:cNvSpPr>
              <a:spLocks/>
            </p:cNvSpPr>
            <p:nvPr/>
          </p:nvSpPr>
          <p:spPr bwMode="auto">
            <a:xfrm>
              <a:off x="9744409" y="4918749"/>
              <a:ext cx="151346" cy="171720"/>
            </a:xfrm>
            <a:custGeom>
              <a:avLst/>
              <a:gdLst>
                <a:gd name="T0" fmla="*/ 21 w 52"/>
                <a:gd name="T1" fmla="*/ 0 h 59"/>
                <a:gd name="T2" fmla="*/ 31 w 52"/>
                <a:gd name="T3" fmla="*/ 4 h 59"/>
                <a:gd name="T4" fmla="*/ 38 w 52"/>
                <a:gd name="T5" fmla="*/ 11 h 59"/>
                <a:gd name="T6" fmla="*/ 38 w 52"/>
                <a:gd name="T7" fmla="*/ 17 h 59"/>
                <a:gd name="T8" fmla="*/ 45 w 52"/>
                <a:gd name="T9" fmla="*/ 17 h 59"/>
                <a:gd name="T10" fmla="*/ 52 w 52"/>
                <a:gd name="T11" fmla="*/ 24 h 59"/>
                <a:gd name="T12" fmla="*/ 49 w 52"/>
                <a:gd name="T13" fmla="*/ 42 h 59"/>
                <a:gd name="T14" fmla="*/ 38 w 52"/>
                <a:gd name="T15" fmla="*/ 42 h 59"/>
                <a:gd name="T16" fmla="*/ 38 w 52"/>
                <a:gd name="T17" fmla="*/ 56 h 59"/>
                <a:gd name="T18" fmla="*/ 31 w 52"/>
                <a:gd name="T19" fmla="*/ 59 h 59"/>
                <a:gd name="T20" fmla="*/ 24 w 52"/>
                <a:gd name="T21" fmla="*/ 59 h 59"/>
                <a:gd name="T22" fmla="*/ 0 w 52"/>
                <a:gd name="T23" fmla="*/ 49 h 59"/>
                <a:gd name="T24" fmla="*/ 10 w 52"/>
                <a:gd name="T25" fmla="*/ 42 h 59"/>
                <a:gd name="T26" fmla="*/ 10 w 52"/>
                <a:gd name="T27" fmla="*/ 28 h 59"/>
                <a:gd name="T28" fmla="*/ 10 w 52"/>
                <a:gd name="T29" fmla="*/ 21 h 59"/>
                <a:gd name="T30" fmla="*/ 10 w 52"/>
                <a:gd name="T31" fmla="*/ 11 h 59"/>
                <a:gd name="T32" fmla="*/ 17 w 52"/>
                <a:gd name="T33" fmla="*/ 0 h 59"/>
                <a:gd name="T34" fmla="*/ 21 w 52"/>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9">
                  <a:moveTo>
                    <a:pt x="21" y="0"/>
                  </a:moveTo>
                  <a:lnTo>
                    <a:pt x="31" y="4"/>
                  </a:lnTo>
                  <a:lnTo>
                    <a:pt x="38" y="11"/>
                  </a:lnTo>
                  <a:lnTo>
                    <a:pt x="38" y="17"/>
                  </a:lnTo>
                  <a:lnTo>
                    <a:pt x="45" y="17"/>
                  </a:lnTo>
                  <a:lnTo>
                    <a:pt x="52" y="24"/>
                  </a:lnTo>
                  <a:lnTo>
                    <a:pt x="49" y="42"/>
                  </a:lnTo>
                  <a:lnTo>
                    <a:pt x="38" y="42"/>
                  </a:lnTo>
                  <a:lnTo>
                    <a:pt x="38" y="56"/>
                  </a:lnTo>
                  <a:lnTo>
                    <a:pt x="31" y="59"/>
                  </a:lnTo>
                  <a:lnTo>
                    <a:pt x="24" y="59"/>
                  </a:lnTo>
                  <a:lnTo>
                    <a:pt x="0" y="49"/>
                  </a:lnTo>
                  <a:lnTo>
                    <a:pt x="10" y="42"/>
                  </a:lnTo>
                  <a:lnTo>
                    <a:pt x="10" y="28"/>
                  </a:lnTo>
                  <a:lnTo>
                    <a:pt x="10" y="21"/>
                  </a:lnTo>
                  <a:lnTo>
                    <a:pt x="10" y="11"/>
                  </a:lnTo>
                  <a:lnTo>
                    <a:pt x="1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9" name="Freeform 130">
              <a:extLst>
                <a:ext uri="{FF2B5EF4-FFF2-40B4-BE49-F238E27FC236}">
                  <a16:creationId xmlns:a16="http://schemas.microsoft.com/office/drawing/2014/main" id="{D3204E06-AC81-66FF-C764-59BD9A4F94FE}"/>
                </a:ext>
                <a:ext uri="{C183D7F6-B498-43B3-948B-1728B52AA6E4}">
                  <adec:decorative xmlns:adec="http://schemas.microsoft.com/office/drawing/2017/decorative" val="1"/>
                </a:ext>
              </a:extLst>
            </p:cNvPr>
            <p:cNvSpPr>
              <a:spLocks/>
            </p:cNvSpPr>
            <p:nvPr/>
          </p:nvSpPr>
          <p:spPr bwMode="auto">
            <a:xfrm>
              <a:off x="9875381" y="5372786"/>
              <a:ext cx="224109" cy="253214"/>
            </a:xfrm>
            <a:custGeom>
              <a:avLst/>
              <a:gdLst>
                <a:gd name="T0" fmla="*/ 11 w 77"/>
                <a:gd name="T1" fmla="*/ 11 h 87"/>
                <a:gd name="T2" fmla="*/ 25 w 77"/>
                <a:gd name="T3" fmla="*/ 0 h 87"/>
                <a:gd name="T4" fmla="*/ 35 w 77"/>
                <a:gd name="T5" fmla="*/ 4 h 87"/>
                <a:gd name="T6" fmla="*/ 52 w 77"/>
                <a:gd name="T7" fmla="*/ 38 h 87"/>
                <a:gd name="T8" fmla="*/ 42 w 77"/>
                <a:gd name="T9" fmla="*/ 49 h 87"/>
                <a:gd name="T10" fmla="*/ 52 w 77"/>
                <a:gd name="T11" fmla="*/ 59 h 87"/>
                <a:gd name="T12" fmla="*/ 66 w 77"/>
                <a:gd name="T13" fmla="*/ 52 h 87"/>
                <a:gd name="T14" fmla="*/ 77 w 77"/>
                <a:gd name="T15" fmla="*/ 66 h 87"/>
                <a:gd name="T16" fmla="*/ 73 w 77"/>
                <a:gd name="T17" fmla="*/ 77 h 87"/>
                <a:gd name="T18" fmla="*/ 42 w 77"/>
                <a:gd name="T19" fmla="*/ 77 h 87"/>
                <a:gd name="T20" fmla="*/ 35 w 77"/>
                <a:gd name="T21" fmla="*/ 87 h 87"/>
                <a:gd name="T22" fmla="*/ 31 w 77"/>
                <a:gd name="T23" fmla="*/ 77 h 87"/>
                <a:gd name="T24" fmla="*/ 11 w 77"/>
                <a:gd name="T25" fmla="*/ 80 h 87"/>
                <a:gd name="T26" fmla="*/ 7 w 77"/>
                <a:gd name="T27" fmla="*/ 66 h 87"/>
                <a:gd name="T28" fmla="*/ 7 w 77"/>
                <a:gd name="T29" fmla="*/ 59 h 87"/>
                <a:gd name="T30" fmla="*/ 0 w 77"/>
                <a:gd name="T31" fmla="*/ 45 h 87"/>
                <a:gd name="T32" fmla="*/ 11 w 77"/>
                <a:gd name="T33"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7">
                  <a:moveTo>
                    <a:pt x="11" y="11"/>
                  </a:moveTo>
                  <a:lnTo>
                    <a:pt x="25" y="0"/>
                  </a:lnTo>
                  <a:lnTo>
                    <a:pt x="35" y="4"/>
                  </a:lnTo>
                  <a:lnTo>
                    <a:pt x="52" y="38"/>
                  </a:lnTo>
                  <a:lnTo>
                    <a:pt x="42" y="49"/>
                  </a:lnTo>
                  <a:lnTo>
                    <a:pt x="52" y="59"/>
                  </a:lnTo>
                  <a:lnTo>
                    <a:pt x="66" y="52"/>
                  </a:lnTo>
                  <a:lnTo>
                    <a:pt x="77" y="66"/>
                  </a:lnTo>
                  <a:lnTo>
                    <a:pt x="73" y="77"/>
                  </a:lnTo>
                  <a:lnTo>
                    <a:pt x="42" y="77"/>
                  </a:lnTo>
                  <a:lnTo>
                    <a:pt x="35" y="87"/>
                  </a:lnTo>
                  <a:lnTo>
                    <a:pt x="31" y="77"/>
                  </a:lnTo>
                  <a:lnTo>
                    <a:pt x="11" y="80"/>
                  </a:lnTo>
                  <a:lnTo>
                    <a:pt x="7" y="66"/>
                  </a:lnTo>
                  <a:lnTo>
                    <a:pt x="7" y="59"/>
                  </a:lnTo>
                  <a:lnTo>
                    <a:pt x="0" y="45"/>
                  </a:lnTo>
                  <a:lnTo>
                    <a:pt x="1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0" name="Freeform 131">
              <a:extLst>
                <a:ext uri="{FF2B5EF4-FFF2-40B4-BE49-F238E27FC236}">
                  <a16:creationId xmlns:a16="http://schemas.microsoft.com/office/drawing/2014/main" id="{E7DC8262-3714-7DE6-F784-3B9293F77E4C}"/>
                </a:ext>
                <a:ext uri="{C183D7F6-B498-43B3-948B-1728B52AA6E4}">
                  <adec:decorative xmlns:adec="http://schemas.microsoft.com/office/drawing/2017/decorative" val="1"/>
                </a:ext>
              </a:extLst>
            </p:cNvPr>
            <p:cNvSpPr>
              <a:spLocks/>
            </p:cNvSpPr>
            <p:nvPr/>
          </p:nvSpPr>
          <p:spPr bwMode="auto">
            <a:xfrm>
              <a:off x="9927769" y="4837255"/>
              <a:ext cx="221198" cy="232840"/>
            </a:xfrm>
            <a:custGeom>
              <a:avLst/>
              <a:gdLst>
                <a:gd name="T0" fmla="*/ 48 w 76"/>
                <a:gd name="T1" fmla="*/ 0 h 80"/>
                <a:gd name="T2" fmla="*/ 52 w 76"/>
                <a:gd name="T3" fmla="*/ 11 h 80"/>
                <a:gd name="T4" fmla="*/ 59 w 76"/>
                <a:gd name="T5" fmla="*/ 21 h 80"/>
                <a:gd name="T6" fmla="*/ 66 w 76"/>
                <a:gd name="T7" fmla="*/ 21 h 80"/>
                <a:gd name="T8" fmla="*/ 66 w 76"/>
                <a:gd name="T9" fmla="*/ 32 h 80"/>
                <a:gd name="T10" fmla="*/ 73 w 76"/>
                <a:gd name="T11" fmla="*/ 39 h 80"/>
                <a:gd name="T12" fmla="*/ 66 w 76"/>
                <a:gd name="T13" fmla="*/ 49 h 80"/>
                <a:gd name="T14" fmla="*/ 76 w 76"/>
                <a:gd name="T15" fmla="*/ 80 h 80"/>
                <a:gd name="T16" fmla="*/ 59 w 76"/>
                <a:gd name="T17" fmla="*/ 73 h 80"/>
                <a:gd name="T18" fmla="*/ 48 w 76"/>
                <a:gd name="T19" fmla="*/ 80 h 80"/>
                <a:gd name="T20" fmla="*/ 38 w 76"/>
                <a:gd name="T21" fmla="*/ 63 h 80"/>
                <a:gd name="T22" fmla="*/ 27 w 76"/>
                <a:gd name="T23" fmla="*/ 52 h 80"/>
                <a:gd name="T24" fmla="*/ 27 w 76"/>
                <a:gd name="T25" fmla="*/ 39 h 80"/>
                <a:gd name="T26" fmla="*/ 20 w 76"/>
                <a:gd name="T27" fmla="*/ 39 h 80"/>
                <a:gd name="T28" fmla="*/ 0 w 76"/>
                <a:gd name="T29" fmla="*/ 28 h 80"/>
                <a:gd name="T30" fmla="*/ 3 w 76"/>
                <a:gd name="T31" fmla="*/ 21 h 80"/>
                <a:gd name="T32" fmla="*/ 7 w 76"/>
                <a:gd name="T33" fmla="*/ 14 h 80"/>
                <a:gd name="T34" fmla="*/ 20 w 76"/>
                <a:gd name="T35" fmla="*/ 7 h 80"/>
                <a:gd name="T36" fmla="*/ 38 w 76"/>
                <a:gd name="T37" fmla="*/ 11 h 80"/>
                <a:gd name="T38" fmla="*/ 41 w 76"/>
                <a:gd name="T39" fmla="*/ 4 h 80"/>
                <a:gd name="T40" fmla="*/ 48 w 76"/>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0">
                  <a:moveTo>
                    <a:pt x="48" y="0"/>
                  </a:moveTo>
                  <a:lnTo>
                    <a:pt x="52" y="11"/>
                  </a:lnTo>
                  <a:lnTo>
                    <a:pt x="59" y="21"/>
                  </a:lnTo>
                  <a:lnTo>
                    <a:pt x="66" y="21"/>
                  </a:lnTo>
                  <a:lnTo>
                    <a:pt x="66" y="32"/>
                  </a:lnTo>
                  <a:lnTo>
                    <a:pt x="73" y="39"/>
                  </a:lnTo>
                  <a:lnTo>
                    <a:pt x="66" y="49"/>
                  </a:lnTo>
                  <a:lnTo>
                    <a:pt x="76" y="80"/>
                  </a:lnTo>
                  <a:lnTo>
                    <a:pt x="59" y="73"/>
                  </a:lnTo>
                  <a:lnTo>
                    <a:pt x="48" y="80"/>
                  </a:lnTo>
                  <a:lnTo>
                    <a:pt x="38" y="63"/>
                  </a:lnTo>
                  <a:lnTo>
                    <a:pt x="27" y="52"/>
                  </a:lnTo>
                  <a:lnTo>
                    <a:pt x="27" y="39"/>
                  </a:lnTo>
                  <a:lnTo>
                    <a:pt x="20" y="39"/>
                  </a:lnTo>
                  <a:lnTo>
                    <a:pt x="0" y="28"/>
                  </a:lnTo>
                  <a:lnTo>
                    <a:pt x="3" y="21"/>
                  </a:lnTo>
                  <a:lnTo>
                    <a:pt x="7" y="14"/>
                  </a:lnTo>
                  <a:lnTo>
                    <a:pt x="20" y="7"/>
                  </a:lnTo>
                  <a:lnTo>
                    <a:pt x="38" y="11"/>
                  </a:lnTo>
                  <a:lnTo>
                    <a:pt x="41" y="4"/>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1" name="Freeform 132">
              <a:extLst>
                <a:ext uri="{FF2B5EF4-FFF2-40B4-BE49-F238E27FC236}">
                  <a16:creationId xmlns:a16="http://schemas.microsoft.com/office/drawing/2014/main" id="{C23676FE-4EA0-389C-B741-2A29191FB603}"/>
                </a:ext>
                <a:ext uri="{C183D7F6-B498-43B3-948B-1728B52AA6E4}">
                  <adec:decorative xmlns:adec="http://schemas.microsoft.com/office/drawing/2017/decorative" val="1"/>
                </a:ext>
              </a:extLst>
            </p:cNvPr>
            <p:cNvSpPr>
              <a:spLocks/>
            </p:cNvSpPr>
            <p:nvPr/>
          </p:nvSpPr>
          <p:spPr bwMode="auto">
            <a:xfrm>
              <a:off x="9622169" y="5061363"/>
              <a:ext cx="293961" cy="352171"/>
            </a:xfrm>
            <a:custGeom>
              <a:avLst/>
              <a:gdLst>
                <a:gd name="T0" fmla="*/ 77 w 101"/>
                <a:gd name="T1" fmla="*/ 48 h 121"/>
                <a:gd name="T2" fmla="*/ 101 w 101"/>
                <a:gd name="T3" fmla="*/ 76 h 121"/>
                <a:gd name="T4" fmla="*/ 94 w 101"/>
                <a:gd name="T5" fmla="*/ 93 h 121"/>
                <a:gd name="T6" fmla="*/ 87 w 101"/>
                <a:gd name="T7" fmla="*/ 97 h 121"/>
                <a:gd name="T8" fmla="*/ 84 w 101"/>
                <a:gd name="T9" fmla="*/ 104 h 121"/>
                <a:gd name="T10" fmla="*/ 66 w 101"/>
                <a:gd name="T11" fmla="*/ 100 h 121"/>
                <a:gd name="T12" fmla="*/ 42 w 101"/>
                <a:gd name="T13" fmla="*/ 90 h 121"/>
                <a:gd name="T14" fmla="*/ 35 w 101"/>
                <a:gd name="T15" fmla="*/ 104 h 121"/>
                <a:gd name="T16" fmla="*/ 39 w 101"/>
                <a:gd name="T17" fmla="*/ 111 h 121"/>
                <a:gd name="T18" fmla="*/ 39 w 101"/>
                <a:gd name="T19" fmla="*/ 121 h 121"/>
                <a:gd name="T20" fmla="*/ 25 w 101"/>
                <a:gd name="T21" fmla="*/ 118 h 121"/>
                <a:gd name="T22" fmla="*/ 28 w 101"/>
                <a:gd name="T23" fmla="*/ 114 h 121"/>
                <a:gd name="T24" fmla="*/ 25 w 101"/>
                <a:gd name="T25" fmla="*/ 111 h 121"/>
                <a:gd name="T26" fmla="*/ 14 w 101"/>
                <a:gd name="T27" fmla="*/ 107 h 121"/>
                <a:gd name="T28" fmla="*/ 14 w 101"/>
                <a:gd name="T29" fmla="*/ 93 h 121"/>
                <a:gd name="T30" fmla="*/ 25 w 101"/>
                <a:gd name="T31" fmla="*/ 93 h 121"/>
                <a:gd name="T32" fmla="*/ 21 w 101"/>
                <a:gd name="T33" fmla="*/ 90 h 121"/>
                <a:gd name="T34" fmla="*/ 21 w 101"/>
                <a:gd name="T35" fmla="*/ 83 h 121"/>
                <a:gd name="T36" fmla="*/ 11 w 101"/>
                <a:gd name="T37" fmla="*/ 73 h 121"/>
                <a:gd name="T38" fmla="*/ 0 w 101"/>
                <a:gd name="T39" fmla="*/ 59 h 121"/>
                <a:gd name="T40" fmla="*/ 7 w 101"/>
                <a:gd name="T41" fmla="*/ 45 h 121"/>
                <a:gd name="T42" fmla="*/ 11 w 101"/>
                <a:gd name="T43" fmla="*/ 48 h 121"/>
                <a:gd name="T44" fmla="*/ 21 w 101"/>
                <a:gd name="T45" fmla="*/ 34 h 121"/>
                <a:gd name="T46" fmla="*/ 32 w 101"/>
                <a:gd name="T47" fmla="*/ 31 h 121"/>
                <a:gd name="T48" fmla="*/ 32 w 101"/>
                <a:gd name="T49" fmla="*/ 14 h 121"/>
                <a:gd name="T50" fmla="*/ 42 w 101"/>
                <a:gd name="T51" fmla="*/ 0 h 121"/>
                <a:gd name="T52" fmla="*/ 66 w 101"/>
                <a:gd name="T53" fmla="*/ 10 h 121"/>
                <a:gd name="T54" fmla="*/ 73 w 101"/>
                <a:gd name="T55" fmla="*/ 10 h 121"/>
                <a:gd name="T56" fmla="*/ 80 w 101"/>
                <a:gd name="T57" fmla="*/ 24 h 121"/>
                <a:gd name="T58" fmla="*/ 77 w 101"/>
                <a:gd name="T59" fmla="*/ 34 h 121"/>
                <a:gd name="T60" fmla="*/ 80 w 101"/>
                <a:gd name="T61" fmla="*/ 41 h 121"/>
                <a:gd name="T62" fmla="*/ 77 w 101"/>
                <a:gd name="T63"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21">
                  <a:moveTo>
                    <a:pt x="77" y="48"/>
                  </a:moveTo>
                  <a:lnTo>
                    <a:pt x="101" y="76"/>
                  </a:lnTo>
                  <a:lnTo>
                    <a:pt x="94" y="93"/>
                  </a:lnTo>
                  <a:lnTo>
                    <a:pt x="87" y="97"/>
                  </a:lnTo>
                  <a:lnTo>
                    <a:pt x="84" y="104"/>
                  </a:lnTo>
                  <a:lnTo>
                    <a:pt x="66" y="100"/>
                  </a:lnTo>
                  <a:lnTo>
                    <a:pt x="42" y="90"/>
                  </a:lnTo>
                  <a:lnTo>
                    <a:pt x="35" y="104"/>
                  </a:lnTo>
                  <a:lnTo>
                    <a:pt x="39" y="111"/>
                  </a:lnTo>
                  <a:lnTo>
                    <a:pt x="39" y="121"/>
                  </a:lnTo>
                  <a:lnTo>
                    <a:pt x="25" y="118"/>
                  </a:lnTo>
                  <a:lnTo>
                    <a:pt x="28" y="114"/>
                  </a:lnTo>
                  <a:lnTo>
                    <a:pt x="25" y="111"/>
                  </a:lnTo>
                  <a:lnTo>
                    <a:pt x="14" y="107"/>
                  </a:lnTo>
                  <a:lnTo>
                    <a:pt x="14" y="93"/>
                  </a:lnTo>
                  <a:lnTo>
                    <a:pt x="25" y="93"/>
                  </a:lnTo>
                  <a:lnTo>
                    <a:pt x="21" y="90"/>
                  </a:lnTo>
                  <a:lnTo>
                    <a:pt x="21" y="83"/>
                  </a:lnTo>
                  <a:lnTo>
                    <a:pt x="11" y="73"/>
                  </a:lnTo>
                  <a:lnTo>
                    <a:pt x="0" y="59"/>
                  </a:lnTo>
                  <a:lnTo>
                    <a:pt x="7" y="45"/>
                  </a:lnTo>
                  <a:lnTo>
                    <a:pt x="11" y="48"/>
                  </a:lnTo>
                  <a:lnTo>
                    <a:pt x="21" y="34"/>
                  </a:lnTo>
                  <a:lnTo>
                    <a:pt x="32" y="31"/>
                  </a:lnTo>
                  <a:lnTo>
                    <a:pt x="32" y="14"/>
                  </a:lnTo>
                  <a:lnTo>
                    <a:pt x="42" y="0"/>
                  </a:lnTo>
                  <a:lnTo>
                    <a:pt x="66" y="10"/>
                  </a:lnTo>
                  <a:lnTo>
                    <a:pt x="73" y="10"/>
                  </a:lnTo>
                  <a:lnTo>
                    <a:pt x="80" y="24"/>
                  </a:lnTo>
                  <a:lnTo>
                    <a:pt x="77" y="34"/>
                  </a:lnTo>
                  <a:lnTo>
                    <a:pt x="80" y="41"/>
                  </a:lnTo>
                  <a:lnTo>
                    <a:pt x="77"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2" name="Freeform 133">
              <a:extLst>
                <a:ext uri="{FF2B5EF4-FFF2-40B4-BE49-F238E27FC236}">
                  <a16:creationId xmlns:a16="http://schemas.microsoft.com/office/drawing/2014/main" id="{1D1DEE77-8EBE-084C-6840-453062C580B7}"/>
                </a:ext>
                <a:ext uri="{C183D7F6-B498-43B3-948B-1728B52AA6E4}">
                  <adec:decorative xmlns:adec="http://schemas.microsoft.com/office/drawing/2017/decorative" val="1"/>
                </a:ext>
              </a:extLst>
            </p:cNvPr>
            <p:cNvSpPr>
              <a:spLocks/>
            </p:cNvSpPr>
            <p:nvPr/>
          </p:nvSpPr>
          <p:spPr bwMode="auto">
            <a:xfrm>
              <a:off x="10006354" y="5160320"/>
              <a:ext cx="203735" cy="273587"/>
            </a:xfrm>
            <a:custGeom>
              <a:avLst/>
              <a:gdLst>
                <a:gd name="T0" fmla="*/ 7 w 70"/>
                <a:gd name="T1" fmla="*/ 11 h 94"/>
                <a:gd name="T2" fmla="*/ 11 w 70"/>
                <a:gd name="T3" fmla="*/ 4 h 94"/>
                <a:gd name="T4" fmla="*/ 21 w 70"/>
                <a:gd name="T5" fmla="*/ 4 h 94"/>
                <a:gd name="T6" fmla="*/ 28 w 70"/>
                <a:gd name="T7" fmla="*/ 11 h 94"/>
                <a:gd name="T8" fmla="*/ 32 w 70"/>
                <a:gd name="T9" fmla="*/ 0 h 94"/>
                <a:gd name="T10" fmla="*/ 46 w 70"/>
                <a:gd name="T11" fmla="*/ 0 h 94"/>
                <a:gd name="T12" fmla="*/ 52 w 70"/>
                <a:gd name="T13" fmla="*/ 18 h 94"/>
                <a:gd name="T14" fmla="*/ 49 w 70"/>
                <a:gd name="T15" fmla="*/ 25 h 94"/>
                <a:gd name="T16" fmla="*/ 52 w 70"/>
                <a:gd name="T17" fmla="*/ 45 h 94"/>
                <a:gd name="T18" fmla="*/ 56 w 70"/>
                <a:gd name="T19" fmla="*/ 59 h 94"/>
                <a:gd name="T20" fmla="*/ 70 w 70"/>
                <a:gd name="T21" fmla="*/ 80 h 94"/>
                <a:gd name="T22" fmla="*/ 63 w 70"/>
                <a:gd name="T23" fmla="*/ 94 h 94"/>
                <a:gd name="T24" fmla="*/ 52 w 70"/>
                <a:gd name="T25" fmla="*/ 91 h 94"/>
                <a:gd name="T26" fmla="*/ 49 w 70"/>
                <a:gd name="T27" fmla="*/ 94 h 94"/>
                <a:gd name="T28" fmla="*/ 28 w 70"/>
                <a:gd name="T29" fmla="*/ 87 h 94"/>
                <a:gd name="T30" fmla="*/ 14 w 70"/>
                <a:gd name="T31" fmla="*/ 66 h 94"/>
                <a:gd name="T32" fmla="*/ 0 w 70"/>
                <a:gd name="T33" fmla="*/ 59 h 94"/>
                <a:gd name="T34" fmla="*/ 4 w 70"/>
                <a:gd name="T35" fmla="*/ 42 h 94"/>
                <a:gd name="T36" fmla="*/ 0 w 70"/>
                <a:gd name="T37" fmla="*/ 35 h 94"/>
                <a:gd name="T38" fmla="*/ 11 w 70"/>
                <a:gd name="T39" fmla="*/ 25 h 94"/>
                <a:gd name="T40" fmla="*/ 7 w 70"/>
                <a:gd name="T4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94">
                  <a:moveTo>
                    <a:pt x="7" y="11"/>
                  </a:moveTo>
                  <a:lnTo>
                    <a:pt x="11" y="4"/>
                  </a:lnTo>
                  <a:lnTo>
                    <a:pt x="21" y="4"/>
                  </a:lnTo>
                  <a:lnTo>
                    <a:pt x="28" y="11"/>
                  </a:lnTo>
                  <a:lnTo>
                    <a:pt x="32" y="0"/>
                  </a:lnTo>
                  <a:lnTo>
                    <a:pt x="46" y="0"/>
                  </a:lnTo>
                  <a:lnTo>
                    <a:pt x="52" y="18"/>
                  </a:lnTo>
                  <a:lnTo>
                    <a:pt x="49" y="25"/>
                  </a:lnTo>
                  <a:lnTo>
                    <a:pt x="52" y="45"/>
                  </a:lnTo>
                  <a:lnTo>
                    <a:pt x="56" y="59"/>
                  </a:lnTo>
                  <a:lnTo>
                    <a:pt x="70" y="80"/>
                  </a:lnTo>
                  <a:lnTo>
                    <a:pt x="63" y="94"/>
                  </a:lnTo>
                  <a:lnTo>
                    <a:pt x="52" y="91"/>
                  </a:lnTo>
                  <a:lnTo>
                    <a:pt x="49" y="94"/>
                  </a:lnTo>
                  <a:lnTo>
                    <a:pt x="28" y="87"/>
                  </a:lnTo>
                  <a:lnTo>
                    <a:pt x="14" y="66"/>
                  </a:lnTo>
                  <a:lnTo>
                    <a:pt x="0" y="59"/>
                  </a:lnTo>
                  <a:lnTo>
                    <a:pt x="4" y="42"/>
                  </a:lnTo>
                  <a:lnTo>
                    <a:pt x="0" y="35"/>
                  </a:lnTo>
                  <a:lnTo>
                    <a:pt x="11" y="25"/>
                  </a:lnTo>
                  <a:lnTo>
                    <a:pt x="7"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3" name="Freeform 134">
              <a:extLst>
                <a:ext uri="{FF2B5EF4-FFF2-40B4-BE49-F238E27FC236}">
                  <a16:creationId xmlns:a16="http://schemas.microsoft.com/office/drawing/2014/main" id="{7AAF1ECA-9597-BAAC-71AD-3744FFEA8D91}"/>
                </a:ext>
                <a:ext uri="{C183D7F6-B498-43B3-948B-1728B52AA6E4}">
                  <adec:decorative xmlns:adec="http://schemas.microsoft.com/office/drawing/2017/decorative" val="1"/>
                </a:ext>
              </a:extLst>
            </p:cNvPr>
            <p:cNvSpPr>
              <a:spLocks/>
            </p:cNvSpPr>
            <p:nvPr/>
          </p:nvSpPr>
          <p:spPr bwMode="auto">
            <a:xfrm>
              <a:off x="9805529" y="4837255"/>
              <a:ext cx="142615" cy="113510"/>
            </a:xfrm>
            <a:custGeom>
              <a:avLst/>
              <a:gdLst>
                <a:gd name="T0" fmla="*/ 35 w 49"/>
                <a:gd name="T1" fmla="*/ 0 h 39"/>
                <a:gd name="T2" fmla="*/ 45 w 49"/>
                <a:gd name="T3" fmla="*/ 4 h 39"/>
                <a:gd name="T4" fmla="*/ 49 w 49"/>
                <a:gd name="T5" fmla="*/ 14 h 39"/>
                <a:gd name="T6" fmla="*/ 45 w 49"/>
                <a:gd name="T7" fmla="*/ 21 h 39"/>
                <a:gd name="T8" fmla="*/ 42 w 49"/>
                <a:gd name="T9" fmla="*/ 28 h 39"/>
                <a:gd name="T10" fmla="*/ 42 w 49"/>
                <a:gd name="T11" fmla="*/ 35 h 39"/>
                <a:gd name="T12" fmla="*/ 31 w 49"/>
                <a:gd name="T13" fmla="*/ 35 h 39"/>
                <a:gd name="T14" fmla="*/ 17 w 49"/>
                <a:gd name="T15" fmla="*/ 39 h 39"/>
                <a:gd name="T16" fmla="*/ 10 w 49"/>
                <a:gd name="T17" fmla="*/ 32 h 39"/>
                <a:gd name="T18" fmla="*/ 0 w 49"/>
                <a:gd name="T19" fmla="*/ 28 h 39"/>
                <a:gd name="T20" fmla="*/ 7 w 49"/>
                <a:gd name="T21" fmla="*/ 4 h 39"/>
                <a:gd name="T22" fmla="*/ 28 w 49"/>
                <a:gd name="T23" fmla="*/ 7 h 39"/>
                <a:gd name="T24" fmla="*/ 35 w 4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9">
                  <a:moveTo>
                    <a:pt x="35" y="0"/>
                  </a:moveTo>
                  <a:lnTo>
                    <a:pt x="45" y="4"/>
                  </a:lnTo>
                  <a:lnTo>
                    <a:pt x="49" y="14"/>
                  </a:lnTo>
                  <a:lnTo>
                    <a:pt x="45" y="21"/>
                  </a:lnTo>
                  <a:lnTo>
                    <a:pt x="42" y="28"/>
                  </a:lnTo>
                  <a:lnTo>
                    <a:pt x="42" y="35"/>
                  </a:lnTo>
                  <a:lnTo>
                    <a:pt x="31" y="35"/>
                  </a:lnTo>
                  <a:lnTo>
                    <a:pt x="17" y="39"/>
                  </a:lnTo>
                  <a:lnTo>
                    <a:pt x="10" y="32"/>
                  </a:lnTo>
                  <a:lnTo>
                    <a:pt x="0" y="28"/>
                  </a:lnTo>
                  <a:lnTo>
                    <a:pt x="7" y="4"/>
                  </a:lnTo>
                  <a:lnTo>
                    <a:pt x="28"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4" name="Freeform 135">
              <a:extLst>
                <a:ext uri="{FF2B5EF4-FFF2-40B4-BE49-F238E27FC236}">
                  <a16:creationId xmlns:a16="http://schemas.microsoft.com/office/drawing/2014/main" id="{BA7522E9-E77B-7CCB-5284-81D2144438E2}"/>
                </a:ext>
                <a:ext uri="{C183D7F6-B498-43B3-948B-1728B52AA6E4}">
                  <adec:decorative xmlns:adec="http://schemas.microsoft.com/office/drawing/2017/decorative" val="1"/>
                </a:ext>
              </a:extLst>
            </p:cNvPr>
            <p:cNvSpPr>
              <a:spLocks/>
            </p:cNvSpPr>
            <p:nvPr/>
          </p:nvSpPr>
          <p:spPr bwMode="auto">
            <a:xfrm>
              <a:off x="9814262" y="4182392"/>
              <a:ext cx="293961" cy="232840"/>
            </a:xfrm>
            <a:custGeom>
              <a:avLst/>
              <a:gdLst>
                <a:gd name="T0" fmla="*/ 21 w 101"/>
                <a:gd name="T1" fmla="*/ 3 h 80"/>
                <a:gd name="T2" fmla="*/ 46 w 101"/>
                <a:gd name="T3" fmla="*/ 21 h 80"/>
                <a:gd name="T4" fmla="*/ 59 w 101"/>
                <a:gd name="T5" fmla="*/ 21 h 80"/>
                <a:gd name="T6" fmla="*/ 66 w 101"/>
                <a:gd name="T7" fmla="*/ 24 h 80"/>
                <a:gd name="T8" fmla="*/ 77 w 101"/>
                <a:gd name="T9" fmla="*/ 42 h 80"/>
                <a:gd name="T10" fmla="*/ 98 w 101"/>
                <a:gd name="T11" fmla="*/ 38 h 80"/>
                <a:gd name="T12" fmla="*/ 94 w 101"/>
                <a:gd name="T13" fmla="*/ 55 h 80"/>
                <a:gd name="T14" fmla="*/ 98 w 101"/>
                <a:gd name="T15" fmla="*/ 66 h 80"/>
                <a:gd name="T16" fmla="*/ 101 w 101"/>
                <a:gd name="T17" fmla="*/ 76 h 80"/>
                <a:gd name="T18" fmla="*/ 77 w 101"/>
                <a:gd name="T19" fmla="*/ 69 h 80"/>
                <a:gd name="T20" fmla="*/ 59 w 101"/>
                <a:gd name="T21" fmla="*/ 73 h 80"/>
                <a:gd name="T22" fmla="*/ 52 w 101"/>
                <a:gd name="T23" fmla="*/ 80 h 80"/>
                <a:gd name="T24" fmla="*/ 46 w 101"/>
                <a:gd name="T25" fmla="*/ 80 h 80"/>
                <a:gd name="T26" fmla="*/ 21 w 101"/>
                <a:gd name="T27" fmla="*/ 69 h 80"/>
                <a:gd name="T28" fmla="*/ 0 w 101"/>
                <a:gd name="T29" fmla="*/ 31 h 80"/>
                <a:gd name="T30" fmla="*/ 4 w 101"/>
                <a:gd name="T31" fmla="*/ 3 h 80"/>
                <a:gd name="T32" fmla="*/ 14 w 101"/>
                <a:gd name="T33" fmla="*/ 0 h 80"/>
                <a:gd name="T34" fmla="*/ 21 w 101"/>
                <a:gd name="T3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80">
                  <a:moveTo>
                    <a:pt x="21" y="3"/>
                  </a:moveTo>
                  <a:lnTo>
                    <a:pt x="46" y="21"/>
                  </a:lnTo>
                  <a:lnTo>
                    <a:pt x="59" y="21"/>
                  </a:lnTo>
                  <a:lnTo>
                    <a:pt x="66" y="24"/>
                  </a:lnTo>
                  <a:lnTo>
                    <a:pt x="77" y="42"/>
                  </a:lnTo>
                  <a:lnTo>
                    <a:pt x="98" y="38"/>
                  </a:lnTo>
                  <a:lnTo>
                    <a:pt x="94" y="55"/>
                  </a:lnTo>
                  <a:lnTo>
                    <a:pt x="98" y="66"/>
                  </a:lnTo>
                  <a:lnTo>
                    <a:pt x="101" y="76"/>
                  </a:lnTo>
                  <a:lnTo>
                    <a:pt x="77" y="69"/>
                  </a:lnTo>
                  <a:lnTo>
                    <a:pt x="59" y="73"/>
                  </a:lnTo>
                  <a:lnTo>
                    <a:pt x="52" y="80"/>
                  </a:lnTo>
                  <a:lnTo>
                    <a:pt x="46" y="80"/>
                  </a:lnTo>
                  <a:lnTo>
                    <a:pt x="21" y="69"/>
                  </a:lnTo>
                  <a:lnTo>
                    <a:pt x="0" y="31"/>
                  </a:lnTo>
                  <a:lnTo>
                    <a:pt x="4" y="3"/>
                  </a:lnTo>
                  <a:lnTo>
                    <a:pt x="14"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5" name="Freeform 136">
              <a:extLst>
                <a:ext uri="{FF2B5EF4-FFF2-40B4-BE49-F238E27FC236}">
                  <a16:creationId xmlns:a16="http://schemas.microsoft.com/office/drawing/2014/main" id="{839EC6F5-FD93-5BFA-21F2-27F96F4C7E5C}"/>
                </a:ext>
                <a:ext uri="{C183D7F6-B498-43B3-948B-1728B52AA6E4}">
                  <adec:decorative xmlns:adec="http://schemas.microsoft.com/office/drawing/2017/decorative" val="1"/>
                </a:ext>
              </a:extLst>
            </p:cNvPr>
            <p:cNvSpPr>
              <a:spLocks/>
            </p:cNvSpPr>
            <p:nvPr/>
          </p:nvSpPr>
          <p:spPr bwMode="auto">
            <a:xfrm>
              <a:off x="9793886" y="4505458"/>
              <a:ext cx="183362" cy="171720"/>
            </a:xfrm>
            <a:custGeom>
              <a:avLst/>
              <a:gdLst>
                <a:gd name="T0" fmla="*/ 0 w 63"/>
                <a:gd name="T1" fmla="*/ 14 h 59"/>
                <a:gd name="T2" fmla="*/ 11 w 63"/>
                <a:gd name="T3" fmla="*/ 14 h 59"/>
                <a:gd name="T4" fmla="*/ 11 w 63"/>
                <a:gd name="T5" fmla="*/ 3 h 59"/>
                <a:gd name="T6" fmla="*/ 28 w 63"/>
                <a:gd name="T7" fmla="*/ 0 h 59"/>
                <a:gd name="T8" fmla="*/ 42 w 63"/>
                <a:gd name="T9" fmla="*/ 7 h 59"/>
                <a:gd name="T10" fmla="*/ 46 w 63"/>
                <a:gd name="T11" fmla="*/ 14 h 59"/>
                <a:gd name="T12" fmla="*/ 42 w 63"/>
                <a:gd name="T13" fmla="*/ 21 h 59"/>
                <a:gd name="T14" fmla="*/ 53 w 63"/>
                <a:gd name="T15" fmla="*/ 35 h 59"/>
                <a:gd name="T16" fmla="*/ 59 w 63"/>
                <a:gd name="T17" fmla="*/ 31 h 59"/>
                <a:gd name="T18" fmla="*/ 63 w 63"/>
                <a:gd name="T19" fmla="*/ 38 h 59"/>
                <a:gd name="T20" fmla="*/ 53 w 63"/>
                <a:gd name="T21" fmla="*/ 48 h 59"/>
                <a:gd name="T22" fmla="*/ 46 w 63"/>
                <a:gd name="T23" fmla="*/ 42 h 59"/>
                <a:gd name="T24" fmla="*/ 39 w 63"/>
                <a:gd name="T25" fmla="*/ 42 h 59"/>
                <a:gd name="T26" fmla="*/ 25 w 63"/>
                <a:gd name="T27" fmla="*/ 59 h 59"/>
                <a:gd name="T28" fmla="*/ 14 w 63"/>
                <a:gd name="T29" fmla="*/ 52 h 59"/>
                <a:gd name="T30" fmla="*/ 11 w 63"/>
                <a:gd name="T31" fmla="*/ 45 h 59"/>
                <a:gd name="T32" fmla="*/ 11 w 63"/>
                <a:gd name="T33" fmla="*/ 35 h 59"/>
                <a:gd name="T34" fmla="*/ 0 w 63"/>
                <a:gd name="T35" fmla="*/ 35 h 59"/>
                <a:gd name="T36" fmla="*/ 0 w 63"/>
                <a:gd name="T3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9">
                  <a:moveTo>
                    <a:pt x="0" y="14"/>
                  </a:moveTo>
                  <a:lnTo>
                    <a:pt x="11" y="14"/>
                  </a:lnTo>
                  <a:lnTo>
                    <a:pt x="11" y="3"/>
                  </a:lnTo>
                  <a:lnTo>
                    <a:pt x="28" y="0"/>
                  </a:lnTo>
                  <a:lnTo>
                    <a:pt x="42" y="7"/>
                  </a:lnTo>
                  <a:lnTo>
                    <a:pt x="46" y="14"/>
                  </a:lnTo>
                  <a:lnTo>
                    <a:pt x="42" y="21"/>
                  </a:lnTo>
                  <a:lnTo>
                    <a:pt x="53" y="35"/>
                  </a:lnTo>
                  <a:lnTo>
                    <a:pt x="59" y="31"/>
                  </a:lnTo>
                  <a:lnTo>
                    <a:pt x="63" y="38"/>
                  </a:lnTo>
                  <a:lnTo>
                    <a:pt x="53" y="48"/>
                  </a:lnTo>
                  <a:lnTo>
                    <a:pt x="46" y="42"/>
                  </a:lnTo>
                  <a:lnTo>
                    <a:pt x="39" y="42"/>
                  </a:lnTo>
                  <a:lnTo>
                    <a:pt x="25" y="59"/>
                  </a:lnTo>
                  <a:lnTo>
                    <a:pt x="14" y="52"/>
                  </a:lnTo>
                  <a:lnTo>
                    <a:pt x="11" y="45"/>
                  </a:lnTo>
                  <a:lnTo>
                    <a:pt x="11" y="35"/>
                  </a:lnTo>
                  <a:lnTo>
                    <a:pt x="0" y="35"/>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6" name="Freeform 137">
              <a:extLst>
                <a:ext uri="{FF2B5EF4-FFF2-40B4-BE49-F238E27FC236}">
                  <a16:creationId xmlns:a16="http://schemas.microsoft.com/office/drawing/2014/main" id="{6BC01149-17E6-8354-9512-342ADE29F2F2}"/>
                </a:ext>
                <a:ext uri="{C183D7F6-B498-43B3-948B-1728B52AA6E4}">
                  <adec:decorative xmlns:adec="http://schemas.microsoft.com/office/drawing/2017/decorative" val="1"/>
                </a:ext>
              </a:extLst>
            </p:cNvPr>
            <p:cNvSpPr>
              <a:spLocks/>
            </p:cNvSpPr>
            <p:nvPr/>
          </p:nvSpPr>
          <p:spPr bwMode="auto">
            <a:xfrm>
              <a:off x="9875381" y="4383218"/>
              <a:ext cx="273587" cy="273587"/>
            </a:xfrm>
            <a:custGeom>
              <a:avLst/>
              <a:gdLst>
                <a:gd name="T0" fmla="*/ 0 w 94"/>
                <a:gd name="T1" fmla="*/ 0 h 94"/>
                <a:gd name="T2" fmla="*/ 25 w 94"/>
                <a:gd name="T3" fmla="*/ 11 h 94"/>
                <a:gd name="T4" fmla="*/ 31 w 94"/>
                <a:gd name="T5" fmla="*/ 11 h 94"/>
                <a:gd name="T6" fmla="*/ 38 w 94"/>
                <a:gd name="T7" fmla="*/ 4 h 94"/>
                <a:gd name="T8" fmla="*/ 56 w 94"/>
                <a:gd name="T9" fmla="*/ 0 h 94"/>
                <a:gd name="T10" fmla="*/ 80 w 94"/>
                <a:gd name="T11" fmla="*/ 7 h 94"/>
                <a:gd name="T12" fmla="*/ 80 w 94"/>
                <a:gd name="T13" fmla="*/ 11 h 94"/>
                <a:gd name="T14" fmla="*/ 80 w 94"/>
                <a:gd name="T15" fmla="*/ 31 h 94"/>
                <a:gd name="T16" fmla="*/ 80 w 94"/>
                <a:gd name="T17" fmla="*/ 35 h 94"/>
                <a:gd name="T18" fmla="*/ 94 w 94"/>
                <a:gd name="T19" fmla="*/ 52 h 94"/>
                <a:gd name="T20" fmla="*/ 87 w 94"/>
                <a:gd name="T21" fmla="*/ 59 h 94"/>
                <a:gd name="T22" fmla="*/ 91 w 94"/>
                <a:gd name="T23" fmla="*/ 66 h 94"/>
                <a:gd name="T24" fmla="*/ 91 w 94"/>
                <a:gd name="T25" fmla="*/ 77 h 94"/>
                <a:gd name="T26" fmla="*/ 66 w 94"/>
                <a:gd name="T27" fmla="*/ 77 h 94"/>
                <a:gd name="T28" fmla="*/ 70 w 94"/>
                <a:gd name="T29" fmla="*/ 84 h 94"/>
                <a:gd name="T30" fmla="*/ 59 w 94"/>
                <a:gd name="T31" fmla="*/ 94 h 94"/>
                <a:gd name="T32" fmla="*/ 35 w 94"/>
                <a:gd name="T33" fmla="*/ 80 h 94"/>
                <a:gd name="T34" fmla="*/ 31 w 94"/>
                <a:gd name="T35" fmla="*/ 73 h 94"/>
                <a:gd name="T36" fmla="*/ 25 w 94"/>
                <a:gd name="T37" fmla="*/ 77 h 94"/>
                <a:gd name="T38" fmla="*/ 14 w 94"/>
                <a:gd name="T39" fmla="*/ 63 h 94"/>
                <a:gd name="T40" fmla="*/ 18 w 94"/>
                <a:gd name="T41" fmla="*/ 56 h 94"/>
                <a:gd name="T42" fmla="*/ 14 w 94"/>
                <a:gd name="T43" fmla="*/ 49 h 94"/>
                <a:gd name="T44" fmla="*/ 0 w 94"/>
                <a:gd name="T45" fmla="*/ 42 h 94"/>
                <a:gd name="T46" fmla="*/ 0 w 94"/>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4">
                  <a:moveTo>
                    <a:pt x="0" y="0"/>
                  </a:moveTo>
                  <a:lnTo>
                    <a:pt x="25" y="11"/>
                  </a:lnTo>
                  <a:lnTo>
                    <a:pt x="31" y="11"/>
                  </a:lnTo>
                  <a:lnTo>
                    <a:pt x="38" y="4"/>
                  </a:lnTo>
                  <a:lnTo>
                    <a:pt x="56" y="0"/>
                  </a:lnTo>
                  <a:lnTo>
                    <a:pt x="80" y="7"/>
                  </a:lnTo>
                  <a:lnTo>
                    <a:pt x="80" y="11"/>
                  </a:lnTo>
                  <a:lnTo>
                    <a:pt x="80" y="31"/>
                  </a:lnTo>
                  <a:lnTo>
                    <a:pt x="80" y="35"/>
                  </a:lnTo>
                  <a:lnTo>
                    <a:pt x="94" y="52"/>
                  </a:lnTo>
                  <a:lnTo>
                    <a:pt x="87" y="59"/>
                  </a:lnTo>
                  <a:lnTo>
                    <a:pt x="91" y="66"/>
                  </a:lnTo>
                  <a:lnTo>
                    <a:pt x="91" y="77"/>
                  </a:lnTo>
                  <a:lnTo>
                    <a:pt x="66" y="77"/>
                  </a:lnTo>
                  <a:lnTo>
                    <a:pt x="70" y="84"/>
                  </a:lnTo>
                  <a:lnTo>
                    <a:pt x="59" y="94"/>
                  </a:lnTo>
                  <a:lnTo>
                    <a:pt x="35" y="80"/>
                  </a:lnTo>
                  <a:lnTo>
                    <a:pt x="31" y="73"/>
                  </a:lnTo>
                  <a:lnTo>
                    <a:pt x="25" y="77"/>
                  </a:lnTo>
                  <a:lnTo>
                    <a:pt x="14" y="63"/>
                  </a:lnTo>
                  <a:lnTo>
                    <a:pt x="18" y="56"/>
                  </a:lnTo>
                  <a:lnTo>
                    <a:pt x="14" y="49"/>
                  </a:lnTo>
                  <a:lnTo>
                    <a:pt x="0" y="42"/>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7" name="Freeform 138">
              <a:extLst>
                <a:ext uri="{FF2B5EF4-FFF2-40B4-BE49-F238E27FC236}">
                  <a16:creationId xmlns:a16="http://schemas.microsoft.com/office/drawing/2014/main" id="{514476E8-8A26-51B3-6348-F4E38D85727B}"/>
                </a:ext>
                <a:ext uri="{C183D7F6-B498-43B3-948B-1728B52AA6E4}">
                  <adec:decorative xmlns:adec="http://schemas.microsoft.com/office/drawing/2017/decorative" val="1"/>
                </a:ext>
              </a:extLst>
            </p:cNvPr>
            <p:cNvSpPr>
              <a:spLocks/>
            </p:cNvSpPr>
            <p:nvPr/>
          </p:nvSpPr>
          <p:spPr bwMode="auto">
            <a:xfrm>
              <a:off x="9694930" y="4383217"/>
              <a:ext cx="180451" cy="162988"/>
            </a:xfrm>
            <a:custGeom>
              <a:avLst/>
              <a:gdLst>
                <a:gd name="T0" fmla="*/ 3 w 62"/>
                <a:gd name="T1" fmla="*/ 4 h 56"/>
                <a:gd name="T2" fmla="*/ 14 w 62"/>
                <a:gd name="T3" fmla="*/ 11 h 56"/>
                <a:gd name="T4" fmla="*/ 34 w 62"/>
                <a:gd name="T5" fmla="*/ 14 h 56"/>
                <a:gd name="T6" fmla="*/ 62 w 62"/>
                <a:gd name="T7" fmla="*/ 0 h 56"/>
                <a:gd name="T8" fmla="*/ 62 w 62"/>
                <a:gd name="T9" fmla="*/ 42 h 56"/>
                <a:gd name="T10" fmla="*/ 45 w 62"/>
                <a:gd name="T11" fmla="*/ 45 h 56"/>
                <a:gd name="T12" fmla="*/ 45 w 62"/>
                <a:gd name="T13" fmla="*/ 56 h 56"/>
                <a:gd name="T14" fmla="*/ 34 w 62"/>
                <a:gd name="T15" fmla="*/ 56 h 56"/>
                <a:gd name="T16" fmla="*/ 27 w 62"/>
                <a:gd name="T17" fmla="*/ 52 h 56"/>
                <a:gd name="T18" fmla="*/ 17 w 62"/>
                <a:gd name="T19" fmla="*/ 49 h 56"/>
                <a:gd name="T20" fmla="*/ 17 w 62"/>
                <a:gd name="T21" fmla="*/ 45 h 56"/>
                <a:gd name="T22" fmla="*/ 0 w 62"/>
                <a:gd name="T23" fmla="*/ 31 h 56"/>
                <a:gd name="T24" fmla="*/ 3 w 62"/>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6">
                  <a:moveTo>
                    <a:pt x="3" y="4"/>
                  </a:moveTo>
                  <a:lnTo>
                    <a:pt x="14" y="11"/>
                  </a:lnTo>
                  <a:lnTo>
                    <a:pt x="34" y="14"/>
                  </a:lnTo>
                  <a:lnTo>
                    <a:pt x="62" y="0"/>
                  </a:lnTo>
                  <a:lnTo>
                    <a:pt x="62" y="42"/>
                  </a:lnTo>
                  <a:lnTo>
                    <a:pt x="45" y="45"/>
                  </a:lnTo>
                  <a:lnTo>
                    <a:pt x="45" y="56"/>
                  </a:lnTo>
                  <a:lnTo>
                    <a:pt x="34" y="56"/>
                  </a:lnTo>
                  <a:lnTo>
                    <a:pt x="27" y="52"/>
                  </a:lnTo>
                  <a:lnTo>
                    <a:pt x="17" y="49"/>
                  </a:lnTo>
                  <a:lnTo>
                    <a:pt x="17" y="45"/>
                  </a:lnTo>
                  <a:lnTo>
                    <a:pt x="0" y="31"/>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8" name="Freeform 139">
              <a:extLst>
                <a:ext uri="{FF2B5EF4-FFF2-40B4-BE49-F238E27FC236}">
                  <a16:creationId xmlns:a16="http://schemas.microsoft.com/office/drawing/2014/main" id="{54659F57-E75D-D2A3-D249-EBCF1A91E1CE}"/>
                </a:ext>
                <a:ext uri="{C183D7F6-B498-43B3-948B-1728B52AA6E4}">
                  <adec:decorative xmlns:adec="http://schemas.microsoft.com/office/drawing/2017/decorative" val="1"/>
                </a:ext>
              </a:extLst>
            </p:cNvPr>
            <p:cNvSpPr>
              <a:spLocks/>
            </p:cNvSpPr>
            <p:nvPr/>
          </p:nvSpPr>
          <p:spPr bwMode="auto">
            <a:xfrm>
              <a:off x="9907398" y="4616058"/>
              <a:ext cx="212467" cy="261945"/>
            </a:xfrm>
            <a:custGeom>
              <a:avLst/>
              <a:gdLst>
                <a:gd name="T0" fmla="*/ 14 w 73"/>
                <a:gd name="T1" fmla="*/ 10 h 90"/>
                <a:gd name="T2" fmla="*/ 24 w 73"/>
                <a:gd name="T3" fmla="*/ 0 h 90"/>
                <a:gd name="T4" fmla="*/ 48 w 73"/>
                <a:gd name="T5" fmla="*/ 14 h 90"/>
                <a:gd name="T6" fmla="*/ 59 w 73"/>
                <a:gd name="T7" fmla="*/ 4 h 90"/>
                <a:gd name="T8" fmla="*/ 69 w 73"/>
                <a:gd name="T9" fmla="*/ 17 h 90"/>
                <a:gd name="T10" fmla="*/ 52 w 73"/>
                <a:gd name="T11" fmla="*/ 21 h 90"/>
                <a:gd name="T12" fmla="*/ 66 w 73"/>
                <a:gd name="T13" fmla="*/ 35 h 90"/>
                <a:gd name="T14" fmla="*/ 66 w 73"/>
                <a:gd name="T15" fmla="*/ 45 h 90"/>
                <a:gd name="T16" fmla="*/ 73 w 73"/>
                <a:gd name="T17" fmla="*/ 52 h 90"/>
                <a:gd name="T18" fmla="*/ 55 w 73"/>
                <a:gd name="T19" fmla="*/ 76 h 90"/>
                <a:gd name="T20" fmla="*/ 48 w 73"/>
                <a:gd name="T21" fmla="*/ 80 h 90"/>
                <a:gd name="T22" fmla="*/ 45 w 73"/>
                <a:gd name="T23" fmla="*/ 87 h 90"/>
                <a:gd name="T24" fmla="*/ 27 w 73"/>
                <a:gd name="T25" fmla="*/ 83 h 90"/>
                <a:gd name="T26" fmla="*/ 14 w 73"/>
                <a:gd name="T27" fmla="*/ 90 h 90"/>
                <a:gd name="T28" fmla="*/ 10 w 73"/>
                <a:gd name="T29" fmla="*/ 80 h 90"/>
                <a:gd name="T30" fmla="*/ 0 w 73"/>
                <a:gd name="T31" fmla="*/ 76 h 90"/>
                <a:gd name="T32" fmla="*/ 0 w 73"/>
                <a:gd name="T33" fmla="*/ 52 h 90"/>
                <a:gd name="T34" fmla="*/ 0 w 73"/>
                <a:gd name="T35" fmla="*/ 42 h 90"/>
                <a:gd name="T36" fmla="*/ 20 w 73"/>
                <a:gd name="T37" fmla="*/ 38 h 90"/>
                <a:gd name="T38" fmla="*/ 20 w 73"/>
                <a:gd name="T39" fmla="*/ 28 h 90"/>
                <a:gd name="T40" fmla="*/ 14 w 73"/>
                <a:gd name="T4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0">
                  <a:moveTo>
                    <a:pt x="14" y="10"/>
                  </a:moveTo>
                  <a:lnTo>
                    <a:pt x="24" y="0"/>
                  </a:lnTo>
                  <a:lnTo>
                    <a:pt x="48" y="14"/>
                  </a:lnTo>
                  <a:lnTo>
                    <a:pt x="59" y="4"/>
                  </a:lnTo>
                  <a:lnTo>
                    <a:pt x="69" y="17"/>
                  </a:lnTo>
                  <a:lnTo>
                    <a:pt x="52" y="21"/>
                  </a:lnTo>
                  <a:lnTo>
                    <a:pt x="66" y="35"/>
                  </a:lnTo>
                  <a:lnTo>
                    <a:pt x="66" y="45"/>
                  </a:lnTo>
                  <a:lnTo>
                    <a:pt x="73" y="52"/>
                  </a:lnTo>
                  <a:lnTo>
                    <a:pt x="55" y="76"/>
                  </a:lnTo>
                  <a:lnTo>
                    <a:pt x="48" y="80"/>
                  </a:lnTo>
                  <a:lnTo>
                    <a:pt x="45" y="87"/>
                  </a:lnTo>
                  <a:lnTo>
                    <a:pt x="27" y="83"/>
                  </a:lnTo>
                  <a:lnTo>
                    <a:pt x="14" y="90"/>
                  </a:lnTo>
                  <a:lnTo>
                    <a:pt x="10" y="80"/>
                  </a:lnTo>
                  <a:lnTo>
                    <a:pt x="0" y="76"/>
                  </a:lnTo>
                  <a:lnTo>
                    <a:pt x="0" y="52"/>
                  </a:lnTo>
                  <a:lnTo>
                    <a:pt x="0" y="42"/>
                  </a:lnTo>
                  <a:lnTo>
                    <a:pt x="20" y="38"/>
                  </a:lnTo>
                  <a:lnTo>
                    <a:pt x="20" y="28"/>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9" name="Freeform 140">
              <a:extLst>
                <a:ext uri="{FF2B5EF4-FFF2-40B4-BE49-F238E27FC236}">
                  <a16:creationId xmlns:a16="http://schemas.microsoft.com/office/drawing/2014/main" id="{B0C61335-0851-FF7E-4919-68BA4571ECF0}"/>
                </a:ext>
                <a:ext uri="{C183D7F6-B498-43B3-948B-1728B52AA6E4}">
                  <adec:decorative xmlns:adec="http://schemas.microsoft.com/office/drawing/2017/decorative" val="1"/>
                </a:ext>
              </a:extLst>
            </p:cNvPr>
            <p:cNvSpPr>
              <a:spLocks/>
            </p:cNvSpPr>
            <p:nvPr/>
          </p:nvSpPr>
          <p:spPr bwMode="auto">
            <a:xfrm>
              <a:off x="9703662" y="4272618"/>
              <a:ext cx="171720" cy="151346"/>
            </a:xfrm>
            <a:custGeom>
              <a:avLst/>
              <a:gdLst>
                <a:gd name="T0" fmla="*/ 38 w 59"/>
                <a:gd name="T1" fmla="*/ 0 h 52"/>
                <a:gd name="T2" fmla="*/ 59 w 59"/>
                <a:gd name="T3" fmla="*/ 38 h 52"/>
                <a:gd name="T4" fmla="*/ 31 w 59"/>
                <a:gd name="T5" fmla="*/ 52 h 52"/>
                <a:gd name="T6" fmla="*/ 11 w 59"/>
                <a:gd name="T7" fmla="*/ 49 h 52"/>
                <a:gd name="T8" fmla="*/ 0 w 59"/>
                <a:gd name="T9" fmla="*/ 42 h 52"/>
                <a:gd name="T10" fmla="*/ 4 w 59"/>
                <a:gd name="T11" fmla="*/ 24 h 52"/>
                <a:gd name="T12" fmla="*/ 17 w 59"/>
                <a:gd name="T13" fmla="*/ 7 h 52"/>
                <a:gd name="T14" fmla="*/ 28 w 59"/>
                <a:gd name="T15" fmla="*/ 4 h 52"/>
                <a:gd name="T16" fmla="*/ 38 w 59"/>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38" y="0"/>
                  </a:moveTo>
                  <a:lnTo>
                    <a:pt x="59" y="38"/>
                  </a:lnTo>
                  <a:lnTo>
                    <a:pt x="31" y="52"/>
                  </a:lnTo>
                  <a:lnTo>
                    <a:pt x="11" y="49"/>
                  </a:lnTo>
                  <a:lnTo>
                    <a:pt x="0" y="42"/>
                  </a:lnTo>
                  <a:lnTo>
                    <a:pt x="4" y="24"/>
                  </a:lnTo>
                  <a:lnTo>
                    <a:pt x="17" y="7"/>
                  </a:lnTo>
                  <a:lnTo>
                    <a:pt x="28" y="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0" name="Freeform 141">
              <a:extLst>
                <a:ext uri="{FF2B5EF4-FFF2-40B4-BE49-F238E27FC236}">
                  <a16:creationId xmlns:a16="http://schemas.microsoft.com/office/drawing/2014/main" id="{95D3A6CE-D739-EEFD-65DA-34F63EFC0C48}"/>
                </a:ext>
                <a:ext uri="{C183D7F6-B498-43B3-948B-1728B52AA6E4}">
                  <adec:decorative xmlns:adec="http://schemas.microsoft.com/office/drawing/2017/decorative" val="1"/>
                </a:ext>
              </a:extLst>
            </p:cNvPr>
            <p:cNvSpPr>
              <a:spLocks/>
            </p:cNvSpPr>
            <p:nvPr/>
          </p:nvSpPr>
          <p:spPr bwMode="auto">
            <a:xfrm>
              <a:off x="9622169" y="4627699"/>
              <a:ext cx="343439" cy="229930"/>
            </a:xfrm>
            <a:custGeom>
              <a:avLst/>
              <a:gdLst>
                <a:gd name="T0" fmla="*/ 112 w 118"/>
                <a:gd name="T1" fmla="*/ 6 h 79"/>
                <a:gd name="T2" fmla="*/ 118 w 118"/>
                <a:gd name="T3" fmla="*/ 24 h 79"/>
                <a:gd name="T4" fmla="*/ 118 w 118"/>
                <a:gd name="T5" fmla="*/ 34 h 79"/>
                <a:gd name="T6" fmla="*/ 98 w 118"/>
                <a:gd name="T7" fmla="*/ 38 h 79"/>
                <a:gd name="T8" fmla="*/ 98 w 118"/>
                <a:gd name="T9" fmla="*/ 48 h 79"/>
                <a:gd name="T10" fmla="*/ 98 w 118"/>
                <a:gd name="T11" fmla="*/ 72 h 79"/>
                <a:gd name="T12" fmla="*/ 91 w 118"/>
                <a:gd name="T13" fmla="*/ 79 h 79"/>
                <a:gd name="T14" fmla="*/ 70 w 118"/>
                <a:gd name="T15" fmla="*/ 76 h 79"/>
                <a:gd name="T16" fmla="*/ 66 w 118"/>
                <a:gd name="T17" fmla="*/ 69 h 79"/>
                <a:gd name="T18" fmla="*/ 45 w 118"/>
                <a:gd name="T19" fmla="*/ 69 h 79"/>
                <a:gd name="T20" fmla="*/ 39 w 118"/>
                <a:gd name="T21" fmla="*/ 65 h 79"/>
                <a:gd name="T22" fmla="*/ 21 w 118"/>
                <a:gd name="T23" fmla="*/ 76 h 79"/>
                <a:gd name="T24" fmla="*/ 4 w 118"/>
                <a:gd name="T25" fmla="*/ 48 h 79"/>
                <a:gd name="T26" fmla="*/ 0 w 118"/>
                <a:gd name="T27" fmla="*/ 38 h 79"/>
                <a:gd name="T28" fmla="*/ 18 w 118"/>
                <a:gd name="T29" fmla="*/ 27 h 79"/>
                <a:gd name="T30" fmla="*/ 32 w 118"/>
                <a:gd name="T31" fmla="*/ 27 h 79"/>
                <a:gd name="T32" fmla="*/ 42 w 118"/>
                <a:gd name="T33" fmla="*/ 31 h 79"/>
                <a:gd name="T34" fmla="*/ 45 w 118"/>
                <a:gd name="T35" fmla="*/ 27 h 79"/>
                <a:gd name="T36" fmla="*/ 42 w 118"/>
                <a:gd name="T37" fmla="*/ 20 h 79"/>
                <a:gd name="T38" fmla="*/ 42 w 118"/>
                <a:gd name="T39" fmla="*/ 13 h 79"/>
                <a:gd name="T40" fmla="*/ 49 w 118"/>
                <a:gd name="T41" fmla="*/ 10 h 79"/>
                <a:gd name="T42" fmla="*/ 59 w 118"/>
                <a:gd name="T43" fmla="*/ 13 h 79"/>
                <a:gd name="T44" fmla="*/ 70 w 118"/>
                <a:gd name="T45" fmla="*/ 20 h 79"/>
                <a:gd name="T46" fmla="*/ 84 w 118"/>
                <a:gd name="T47" fmla="*/ 17 h 79"/>
                <a:gd name="T48" fmla="*/ 98 w 118"/>
                <a:gd name="T49" fmla="*/ 0 h 79"/>
                <a:gd name="T50" fmla="*/ 105 w 118"/>
                <a:gd name="T51" fmla="*/ 0 h 79"/>
                <a:gd name="T52" fmla="*/ 112 w 118"/>
                <a:gd name="T5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79">
                  <a:moveTo>
                    <a:pt x="112" y="6"/>
                  </a:moveTo>
                  <a:lnTo>
                    <a:pt x="118" y="24"/>
                  </a:lnTo>
                  <a:lnTo>
                    <a:pt x="118" y="34"/>
                  </a:lnTo>
                  <a:lnTo>
                    <a:pt x="98" y="38"/>
                  </a:lnTo>
                  <a:lnTo>
                    <a:pt x="98" y="48"/>
                  </a:lnTo>
                  <a:lnTo>
                    <a:pt x="98" y="72"/>
                  </a:lnTo>
                  <a:lnTo>
                    <a:pt x="91" y="79"/>
                  </a:lnTo>
                  <a:lnTo>
                    <a:pt x="70" y="76"/>
                  </a:lnTo>
                  <a:lnTo>
                    <a:pt x="66" y="69"/>
                  </a:lnTo>
                  <a:lnTo>
                    <a:pt x="45" y="69"/>
                  </a:lnTo>
                  <a:lnTo>
                    <a:pt x="39" y="65"/>
                  </a:lnTo>
                  <a:lnTo>
                    <a:pt x="21" y="76"/>
                  </a:lnTo>
                  <a:lnTo>
                    <a:pt x="4" y="48"/>
                  </a:lnTo>
                  <a:lnTo>
                    <a:pt x="0" y="38"/>
                  </a:lnTo>
                  <a:lnTo>
                    <a:pt x="18" y="27"/>
                  </a:lnTo>
                  <a:lnTo>
                    <a:pt x="32" y="27"/>
                  </a:lnTo>
                  <a:lnTo>
                    <a:pt x="42" y="31"/>
                  </a:lnTo>
                  <a:lnTo>
                    <a:pt x="45" y="27"/>
                  </a:lnTo>
                  <a:lnTo>
                    <a:pt x="42" y="20"/>
                  </a:lnTo>
                  <a:lnTo>
                    <a:pt x="42" y="13"/>
                  </a:lnTo>
                  <a:lnTo>
                    <a:pt x="49" y="10"/>
                  </a:lnTo>
                  <a:lnTo>
                    <a:pt x="59" y="13"/>
                  </a:lnTo>
                  <a:lnTo>
                    <a:pt x="70" y="20"/>
                  </a:lnTo>
                  <a:lnTo>
                    <a:pt x="84" y="17"/>
                  </a:lnTo>
                  <a:lnTo>
                    <a:pt x="98" y="0"/>
                  </a:lnTo>
                  <a:lnTo>
                    <a:pt x="105" y="0"/>
                  </a:lnTo>
                  <a:lnTo>
                    <a:pt x="112"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1" name="Freeform 142">
              <a:extLst>
                <a:ext uri="{FF2B5EF4-FFF2-40B4-BE49-F238E27FC236}">
                  <a16:creationId xmlns:a16="http://schemas.microsoft.com/office/drawing/2014/main" id="{69669C0F-02A9-C6FF-616E-33AEEF78400B}"/>
                </a:ext>
                <a:ext uri="{C183D7F6-B498-43B3-948B-1728B52AA6E4}">
                  <adec:decorative xmlns:adec="http://schemas.microsoft.com/office/drawing/2017/decorative" val="1"/>
                </a:ext>
              </a:extLst>
            </p:cNvPr>
            <p:cNvSpPr>
              <a:spLocks/>
            </p:cNvSpPr>
            <p:nvPr/>
          </p:nvSpPr>
          <p:spPr bwMode="auto">
            <a:xfrm>
              <a:off x="9753139" y="5818091"/>
              <a:ext cx="113510" cy="151346"/>
            </a:xfrm>
            <a:custGeom>
              <a:avLst/>
              <a:gdLst>
                <a:gd name="T0" fmla="*/ 7 w 39"/>
                <a:gd name="T1" fmla="*/ 21 h 52"/>
                <a:gd name="T2" fmla="*/ 21 w 39"/>
                <a:gd name="T3" fmla="*/ 0 h 52"/>
                <a:gd name="T4" fmla="*/ 25 w 39"/>
                <a:gd name="T5" fmla="*/ 7 h 52"/>
                <a:gd name="T6" fmla="*/ 28 w 39"/>
                <a:gd name="T7" fmla="*/ 14 h 52"/>
                <a:gd name="T8" fmla="*/ 28 w 39"/>
                <a:gd name="T9" fmla="*/ 21 h 52"/>
                <a:gd name="T10" fmla="*/ 39 w 39"/>
                <a:gd name="T11" fmla="*/ 31 h 52"/>
                <a:gd name="T12" fmla="*/ 39 w 39"/>
                <a:gd name="T13" fmla="*/ 41 h 52"/>
                <a:gd name="T14" fmla="*/ 28 w 39"/>
                <a:gd name="T15" fmla="*/ 52 h 52"/>
                <a:gd name="T16" fmla="*/ 25 w 39"/>
                <a:gd name="T17" fmla="*/ 48 h 52"/>
                <a:gd name="T18" fmla="*/ 21 w 39"/>
                <a:gd name="T19" fmla="*/ 41 h 52"/>
                <a:gd name="T20" fmla="*/ 14 w 39"/>
                <a:gd name="T21" fmla="*/ 38 h 52"/>
                <a:gd name="T22" fmla="*/ 7 w 39"/>
                <a:gd name="T23" fmla="*/ 38 h 52"/>
                <a:gd name="T24" fmla="*/ 0 w 39"/>
                <a:gd name="T25" fmla="*/ 31 h 52"/>
                <a:gd name="T26" fmla="*/ 7 w 39"/>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2">
                  <a:moveTo>
                    <a:pt x="7" y="21"/>
                  </a:moveTo>
                  <a:lnTo>
                    <a:pt x="21" y="0"/>
                  </a:lnTo>
                  <a:lnTo>
                    <a:pt x="25" y="7"/>
                  </a:lnTo>
                  <a:lnTo>
                    <a:pt x="28" y="14"/>
                  </a:lnTo>
                  <a:lnTo>
                    <a:pt x="28" y="21"/>
                  </a:lnTo>
                  <a:lnTo>
                    <a:pt x="39" y="31"/>
                  </a:lnTo>
                  <a:lnTo>
                    <a:pt x="39" y="41"/>
                  </a:lnTo>
                  <a:lnTo>
                    <a:pt x="28" y="52"/>
                  </a:lnTo>
                  <a:lnTo>
                    <a:pt x="25" y="48"/>
                  </a:lnTo>
                  <a:lnTo>
                    <a:pt x="21" y="41"/>
                  </a:lnTo>
                  <a:lnTo>
                    <a:pt x="14" y="38"/>
                  </a:lnTo>
                  <a:lnTo>
                    <a:pt x="7" y="38"/>
                  </a:lnTo>
                  <a:lnTo>
                    <a:pt x="0" y="31"/>
                  </a:lnTo>
                  <a:lnTo>
                    <a:pt x="7"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2" name="Freeform 143">
              <a:extLst>
                <a:ext uri="{FF2B5EF4-FFF2-40B4-BE49-F238E27FC236}">
                  <a16:creationId xmlns:a16="http://schemas.microsoft.com/office/drawing/2014/main" id="{A06968C3-0C36-9667-34A6-40F4B883ED79}"/>
                </a:ext>
                <a:ext uri="{C183D7F6-B498-43B3-948B-1728B52AA6E4}">
                  <adec:decorative xmlns:adec="http://schemas.microsoft.com/office/drawing/2017/decorative" val="1"/>
                </a:ext>
              </a:extLst>
            </p:cNvPr>
            <p:cNvSpPr>
              <a:spLocks/>
            </p:cNvSpPr>
            <p:nvPr/>
          </p:nvSpPr>
          <p:spPr bwMode="auto">
            <a:xfrm>
              <a:off x="9805528" y="5596894"/>
              <a:ext cx="221198" cy="160078"/>
            </a:xfrm>
            <a:custGeom>
              <a:avLst/>
              <a:gdLst>
                <a:gd name="T0" fmla="*/ 59 w 76"/>
                <a:gd name="T1" fmla="*/ 10 h 55"/>
                <a:gd name="T2" fmla="*/ 62 w 76"/>
                <a:gd name="T3" fmla="*/ 13 h 55"/>
                <a:gd name="T4" fmla="*/ 69 w 76"/>
                <a:gd name="T5" fmla="*/ 17 h 55"/>
                <a:gd name="T6" fmla="*/ 76 w 76"/>
                <a:gd name="T7" fmla="*/ 27 h 55"/>
                <a:gd name="T8" fmla="*/ 76 w 76"/>
                <a:gd name="T9" fmla="*/ 31 h 55"/>
                <a:gd name="T10" fmla="*/ 73 w 76"/>
                <a:gd name="T11" fmla="*/ 34 h 55"/>
                <a:gd name="T12" fmla="*/ 73 w 76"/>
                <a:gd name="T13" fmla="*/ 45 h 55"/>
                <a:gd name="T14" fmla="*/ 69 w 76"/>
                <a:gd name="T15" fmla="*/ 55 h 55"/>
                <a:gd name="T16" fmla="*/ 55 w 76"/>
                <a:gd name="T17" fmla="*/ 55 h 55"/>
                <a:gd name="T18" fmla="*/ 35 w 76"/>
                <a:gd name="T19" fmla="*/ 52 h 55"/>
                <a:gd name="T20" fmla="*/ 28 w 76"/>
                <a:gd name="T21" fmla="*/ 45 h 55"/>
                <a:gd name="T22" fmla="*/ 10 w 76"/>
                <a:gd name="T23" fmla="*/ 55 h 55"/>
                <a:gd name="T24" fmla="*/ 3 w 76"/>
                <a:gd name="T25" fmla="*/ 52 h 55"/>
                <a:gd name="T26" fmla="*/ 0 w 76"/>
                <a:gd name="T27" fmla="*/ 27 h 55"/>
                <a:gd name="T28" fmla="*/ 14 w 76"/>
                <a:gd name="T29" fmla="*/ 24 h 55"/>
                <a:gd name="T30" fmla="*/ 21 w 76"/>
                <a:gd name="T31" fmla="*/ 10 h 55"/>
                <a:gd name="T32" fmla="*/ 35 w 76"/>
                <a:gd name="T33" fmla="*/ 3 h 55"/>
                <a:gd name="T34" fmla="*/ 55 w 76"/>
                <a:gd name="T35" fmla="*/ 0 h 55"/>
                <a:gd name="T36" fmla="*/ 59 w 76"/>
                <a:gd name="T3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5">
                  <a:moveTo>
                    <a:pt x="59" y="10"/>
                  </a:moveTo>
                  <a:lnTo>
                    <a:pt x="62" y="13"/>
                  </a:lnTo>
                  <a:lnTo>
                    <a:pt x="69" y="17"/>
                  </a:lnTo>
                  <a:lnTo>
                    <a:pt x="76" y="27"/>
                  </a:lnTo>
                  <a:lnTo>
                    <a:pt x="76" y="31"/>
                  </a:lnTo>
                  <a:lnTo>
                    <a:pt x="73" y="34"/>
                  </a:lnTo>
                  <a:lnTo>
                    <a:pt x="73" y="45"/>
                  </a:lnTo>
                  <a:lnTo>
                    <a:pt x="69" y="55"/>
                  </a:lnTo>
                  <a:lnTo>
                    <a:pt x="55" y="55"/>
                  </a:lnTo>
                  <a:lnTo>
                    <a:pt x="35" y="52"/>
                  </a:lnTo>
                  <a:lnTo>
                    <a:pt x="28" y="45"/>
                  </a:lnTo>
                  <a:lnTo>
                    <a:pt x="10" y="55"/>
                  </a:lnTo>
                  <a:lnTo>
                    <a:pt x="3" y="52"/>
                  </a:lnTo>
                  <a:lnTo>
                    <a:pt x="0" y="27"/>
                  </a:lnTo>
                  <a:lnTo>
                    <a:pt x="14" y="24"/>
                  </a:lnTo>
                  <a:lnTo>
                    <a:pt x="21" y="10"/>
                  </a:lnTo>
                  <a:lnTo>
                    <a:pt x="35" y="3"/>
                  </a:lnTo>
                  <a:lnTo>
                    <a:pt x="55" y="0"/>
                  </a:lnTo>
                  <a:lnTo>
                    <a:pt x="59"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3" name="Freeform 144">
              <a:extLst>
                <a:ext uri="{FF2B5EF4-FFF2-40B4-BE49-F238E27FC236}">
                  <a16:creationId xmlns:a16="http://schemas.microsoft.com/office/drawing/2014/main" id="{0D1C9E94-EDDE-C902-37B5-46CC3276CA24}"/>
                </a:ext>
                <a:ext uri="{C183D7F6-B498-43B3-948B-1728B52AA6E4}">
                  <adec:decorative xmlns:adec="http://schemas.microsoft.com/office/drawing/2017/decorative" val="1"/>
                </a:ext>
              </a:extLst>
            </p:cNvPr>
            <p:cNvSpPr>
              <a:spLocks/>
            </p:cNvSpPr>
            <p:nvPr/>
          </p:nvSpPr>
          <p:spPr bwMode="auto">
            <a:xfrm>
              <a:off x="9654184" y="5847196"/>
              <a:ext cx="130973" cy="171720"/>
            </a:xfrm>
            <a:custGeom>
              <a:avLst/>
              <a:gdLst>
                <a:gd name="T0" fmla="*/ 41 w 45"/>
                <a:gd name="T1" fmla="*/ 11 h 59"/>
                <a:gd name="T2" fmla="*/ 34 w 45"/>
                <a:gd name="T3" fmla="*/ 21 h 59"/>
                <a:gd name="T4" fmla="*/ 41 w 45"/>
                <a:gd name="T5" fmla="*/ 28 h 59"/>
                <a:gd name="T6" fmla="*/ 34 w 45"/>
                <a:gd name="T7" fmla="*/ 42 h 59"/>
                <a:gd name="T8" fmla="*/ 45 w 45"/>
                <a:gd name="T9" fmla="*/ 45 h 59"/>
                <a:gd name="T10" fmla="*/ 34 w 45"/>
                <a:gd name="T11" fmla="*/ 59 h 59"/>
                <a:gd name="T12" fmla="*/ 24 w 45"/>
                <a:gd name="T13" fmla="*/ 56 h 59"/>
                <a:gd name="T14" fmla="*/ 10 w 45"/>
                <a:gd name="T15" fmla="*/ 59 h 59"/>
                <a:gd name="T16" fmla="*/ 7 w 45"/>
                <a:gd name="T17" fmla="*/ 49 h 59"/>
                <a:gd name="T18" fmla="*/ 14 w 45"/>
                <a:gd name="T19" fmla="*/ 35 h 59"/>
                <a:gd name="T20" fmla="*/ 0 w 45"/>
                <a:gd name="T21" fmla="*/ 25 h 59"/>
                <a:gd name="T22" fmla="*/ 10 w 45"/>
                <a:gd name="T23" fmla="*/ 14 h 59"/>
                <a:gd name="T24" fmla="*/ 24 w 45"/>
                <a:gd name="T25" fmla="*/ 21 h 59"/>
                <a:gd name="T26" fmla="*/ 28 w 45"/>
                <a:gd name="T27" fmla="*/ 11 h 59"/>
                <a:gd name="T28" fmla="*/ 28 w 45"/>
                <a:gd name="T29" fmla="*/ 0 h 59"/>
                <a:gd name="T30" fmla="*/ 31 w 45"/>
                <a:gd name="T31" fmla="*/ 0 h 59"/>
                <a:gd name="T32" fmla="*/ 41 w 45"/>
                <a:gd name="T3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1" y="11"/>
                  </a:moveTo>
                  <a:lnTo>
                    <a:pt x="34" y="21"/>
                  </a:lnTo>
                  <a:lnTo>
                    <a:pt x="41" y="28"/>
                  </a:lnTo>
                  <a:lnTo>
                    <a:pt x="34" y="42"/>
                  </a:lnTo>
                  <a:lnTo>
                    <a:pt x="45" y="45"/>
                  </a:lnTo>
                  <a:lnTo>
                    <a:pt x="34" y="59"/>
                  </a:lnTo>
                  <a:lnTo>
                    <a:pt x="24" y="56"/>
                  </a:lnTo>
                  <a:lnTo>
                    <a:pt x="10" y="59"/>
                  </a:lnTo>
                  <a:lnTo>
                    <a:pt x="7" y="49"/>
                  </a:lnTo>
                  <a:lnTo>
                    <a:pt x="14" y="35"/>
                  </a:lnTo>
                  <a:lnTo>
                    <a:pt x="0" y="25"/>
                  </a:lnTo>
                  <a:lnTo>
                    <a:pt x="10" y="14"/>
                  </a:lnTo>
                  <a:lnTo>
                    <a:pt x="24" y="21"/>
                  </a:lnTo>
                  <a:lnTo>
                    <a:pt x="28" y="11"/>
                  </a:lnTo>
                  <a:lnTo>
                    <a:pt x="28" y="0"/>
                  </a:lnTo>
                  <a:lnTo>
                    <a:pt x="31" y="0"/>
                  </a:lnTo>
                  <a:lnTo>
                    <a:pt x="41"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4" name="Freeform 145">
              <a:extLst>
                <a:ext uri="{FF2B5EF4-FFF2-40B4-BE49-F238E27FC236}">
                  <a16:creationId xmlns:a16="http://schemas.microsoft.com/office/drawing/2014/main" id="{3DECE2AF-E68F-1B3D-E183-3C2CA181F659}"/>
                </a:ext>
                <a:ext uri="{C183D7F6-B498-43B3-948B-1728B52AA6E4}">
                  <adec:decorative xmlns:adec="http://schemas.microsoft.com/office/drawing/2017/decorative" val="1"/>
                </a:ext>
              </a:extLst>
            </p:cNvPr>
            <p:cNvSpPr>
              <a:spLocks/>
            </p:cNvSpPr>
            <p:nvPr/>
          </p:nvSpPr>
          <p:spPr bwMode="auto">
            <a:xfrm>
              <a:off x="9703663" y="5503758"/>
              <a:ext cx="203735" cy="171720"/>
            </a:xfrm>
            <a:custGeom>
              <a:avLst/>
              <a:gdLst>
                <a:gd name="T0" fmla="*/ 7 w 70"/>
                <a:gd name="T1" fmla="*/ 7 h 59"/>
                <a:gd name="T2" fmla="*/ 59 w 70"/>
                <a:gd name="T3" fmla="*/ 0 h 59"/>
                <a:gd name="T4" fmla="*/ 66 w 70"/>
                <a:gd name="T5" fmla="*/ 14 h 59"/>
                <a:gd name="T6" fmla="*/ 66 w 70"/>
                <a:gd name="T7" fmla="*/ 21 h 59"/>
                <a:gd name="T8" fmla="*/ 70 w 70"/>
                <a:gd name="T9" fmla="*/ 35 h 59"/>
                <a:gd name="T10" fmla="*/ 56 w 70"/>
                <a:gd name="T11" fmla="*/ 42 h 59"/>
                <a:gd name="T12" fmla="*/ 49 w 70"/>
                <a:gd name="T13" fmla="*/ 56 h 59"/>
                <a:gd name="T14" fmla="*/ 35 w 70"/>
                <a:gd name="T15" fmla="*/ 59 h 59"/>
                <a:gd name="T16" fmla="*/ 24 w 70"/>
                <a:gd name="T17" fmla="*/ 52 h 59"/>
                <a:gd name="T18" fmla="*/ 17 w 70"/>
                <a:gd name="T19" fmla="*/ 52 h 59"/>
                <a:gd name="T20" fmla="*/ 17 w 70"/>
                <a:gd name="T21" fmla="*/ 45 h 59"/>
                <a:gd name="T22" fmla="*/ 4 w 70"/>
                <a:gd name="T23" fmla="*/ 38 h 59"/>
                <a:gd name="T24" fmla="*/ 0 w 70"/>
                <a:gd name="T25" fmla="*/ 4 h 59"/>
                <a:gd name="T26" fmla="*/ 7 w 70"/>
                <a:gd name="T2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9">
                  <a:moveTo>
                    <a:pt x="7" y="7"/>
                  </a:moveTo>
                  <a:lnTo>
                    <a:pt x="59" y="0"/>
                  </a:lnTo>
                  <a:lnTo>
                    <a:pt x="66" y="14"/>
                  </a:lnTo>
                  <a:lnTo>
                    <a:pt x="66" y="21"/>
                  </a:lnTo>
                  <a:lnTo>
                    <a:pt x="70" y="35"/>
                  </a:lnTo>
                  <a:lnTo>
                    <a:pt x="56" y="42"/>
                  </a:lnTo>
                  <a:lnTo>
                    <a:pt x="49" y="56"/>
                  </a:lnTo>
                  <a:lnTo>
                    <a:pt x="35" y="59"/>
                  </a:lnTo>
                  <a:lnTo>
                    <a:pt x="24" y="52"/>
                  </a:lnTo>
                  <a:lnTo>
                    <a:pt x="17" y="52"/>
                  </a:lnTo>
                  <a:lnTo>
                    <a:pt x="17" y="45"/>
                  </a:lnTo>
                  <a:lnTo>
                    <a:pt x="4" y="38"/>
                  </a:lnTo>
                  <a:lnTo>
                    <a:pt x="0" y="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5" name="Freeform 146">
              <a:extLst>
                <a:ext uri="{FF2B5EF4-FFF2-40B4-BE49-F238E27FC236}">
                  <a16:creationId xmlns:a16="http://schemas.microsoft.com/office/drawing/2014/main" id="{ED45F7D3-5515-7A37-E73F-40670F43AF17}"/>
                </a:ext>
                <a:ext uri="{C183D7F6-B498-43B3-948B-1728B52AA6E4}">
                  <adec:decorative xmlns:adec="http://schemas.microsoft.com/office/drawing/2017/decorative" val="1"/>
                </a:ext>
              </a:extLst>
            </p:cNvPr>
            <p:cNvSpPr>
              <a:spLocks/>
            </p:cNvSpPr>
            <p:nvPr/>
          </p:nvSpPr>
          <p:spPr bwMode="auto">
            <a:xfrm>
              <a:off x="9866650" y="5879213"/>
              <a:ext cx="241572" cy="139704"/>
            </a:xfrm>
            <a:custGeom>
              <a:avLst/>
              <a:gdLst>
                <a:gd name="T0" fmla="*/ 69 w 83"/>
                <a:gd name="T1" fmla="*/ 3 h 48"/>
                <a:gd name="T2" fmla="*/ 69 w 83"/>
                <a:gd name="T3" fmla="*/ 14 h 48"/>
                <a:gd name="T4" fmla="*/ 80 w 83"/>
                <a:gd name="T5" fmla="*/ 24 h 48"/>
                <a:gd name="T6" fmla="*/ 80 w 83"/>
                <a:gd name="T7" fmla="*/ 34 h 48"/>
                <a:gd name="T8" fmla="*/ 83 w 83"/>
                <a:gd name="T9" fmla="*/ 34 h 48"/>
                <a:gd name="T10" fmla="*/ 83 w 83"/>
                <a:gd name="T11" fmla="*/ 41 h 48"/>
                <a:gd name="T12" fmla="*/ 73 w 83"/>
                <a:gd name="T13" fmla="*/ 48 h 48"/>
                <a:gd name="T14" fmla="*/ 62 w 83"/>
                <a:gd name="T15" fmla="*/ 41 h 48"/>
                <a:gd name="T16" fmla="*/ 52 w 83"/>
                <a:gd name="T17" fmla="*/ 41 h 48"/>
                <a:gd name="T18" fmla="*/ 48 w 83"/>
                <a:gd name="T19" fmla="*/ 34 h 48"/>
                <a:gd name="T20" fmla="*/ 41 w 83"/>
                <a:gd name="T21" fmla="*/ 41 h 48"/>
                <a:gd name="T22" fmla="*/ 34 w 83"/>
                <a:gd name="T23" fmla="*/ 38 h 48"/>
                <a:gd name="T24" fmla="*/ 17 w 83"/>
                <a:gd name="T25" fmla="*/ 48 h 48"/>
                <a:gd name="T26" fmla="*/ 10 w 83"/>
                <a:gd name="T27" fmla="*/ 41 h 48"/>
                <a:gd name="T28" fmla="*/ 7 w 83"/>
                <a:gd name="T29" fmla="*/ 24 h 48"/>
                <a:gd name="T30" fmla="*/ 0 w 83"/>
                <a:gd name="T31" fmla="*/ 20 h 48"/>
                <a:gd name="T32" fmla="*/ 0 w 83"/>
                <a:gd name="T33" fmla="*/ 10 h 48"/>
                <a:gd name="T34" fmla="*/ 21 w 83"/>
                <a:gd name="T35" fmla="*/ 7 h 48"/>
                <a:gd name="T36" fmla="*/ 24 w 83"/>
                <a:gd name="T37" fmla="*/ 0 h 48"/>
                <a:gd name="T38" fmla="*/ 34 w 83"/>
                <a:gd name="T39" fmla="*/ 0 h 48"/>
                <a:gd name="T40" fmla="*/ 48 w 83"/>
                <a:gd name="T41" fmla="*/ 7 h 48"/>
                <a:gd name="T42" fmla="*/ 52 w 83"/>
                <a:gd name="T43" fmla="*/ 0 h 48"/>
                <a:gd name="T44" fmla="*/ 69 w 83"/>
                <a:gd name="T4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48">
                  <a:moveTo>
                    <a:pt x="69" y="3"/>
                  </a:moveTo>
                  <a:lnTo>
                    <a:pt x="69" y="14"/>
                  </a:lnTo>
                  <a:lnTo>
                    <a:pt x="80" y="24"/>
                  </a:lnTo>
                  <a:lnTo>
                    <a:pt x="80" y="34"/>
                  </a:lnTo>
                  <a:lnTo>
                    <a:pt x="83" y="34"/>
                  </a:lnTo>
                  <a:lnTo>
                    <a:pt x="83" y="41"/>
                  </a:lnTo>
                  <a:lnTo>
                    <a:pt x="73" y="48"/>
                  </a:lnTo>
                  <a:lnTo>
                    <a:pt x="62" y="41"/>
                  </a:lnTo>
                  <a:lnTo>
                    <a:pt x="52" y="41"/>
                  </a:lnTo>
                  <a:lnTo>
                    <a:pt x="48" y="34"/>
                  </a:lnTo>
                  <a:lnTo>
                    <a:pt x="41" y="41"/>
                  </a:lnTo>
                  <a:lnTo>
                    <a:pt x="34" y="38"/>
                  </a:lnTo>
                  <a:lnTo>
                    <a:pt x="17" y="48"/>
                  </a:lnTo>
                  <a:lnTo>
                    <a:pt x="10" y="41"/>
                  </a:lnTo>
                  <a:lnTo>
                    <a:pt x="7" y="24"/>
                  </a:lnTo>
                  <a:lnTo>
                    <a:pt x="0" y="20"/>
                  </a:lnTo>
                  <a:lnTo>
                    <a:pt x="0" y="10"/>
                  </a:lnTo>
                  <a:lnTo>
                    <a:pt x="21" y="7"/>
                  </a:lnTo>
                  <a:lnTo>
                    <a:pt x="24" y="0"/>
                  </a:lnTo>
                  <a:lnTo>
                    <a:pt x="34" y="0"/>
                  </a:lnTo>
                  <a:lnTo>
                    <a:pt x="48" y="7"/>
                  </a:lnTo>
                  <a:lnTo>
                    <a:pt x="52" y="0"/>
                  </a:lnTo>
                  <a:lnTo>
                    <a:pt x="6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6" name="Freeform 147">
              <a:extLst>
                <a:ext uri="{FF2B5EF4-FFF2-40B4-BE49-F238E27FC236}">
                  <a16:creationId xmlns:a16="http://schemas.microsoft.com/office/drawing/2014/main" id="{C3D70A68-38B8-B42D-12BA-E4190074653B}"/>
                </a:ext>
                <a:ext uri="{C183D7F6-B498-43B3-948B-1728B52AA6E4}">
                  <adec:decorative xmlns:adec="http://schemas.microsoft.com/office/drawing/2017/decorative" val="1"/>
                </a:ext>
              </a:extLst>
            </p:cNvPr>
            <p:cNvSpPr>
              <a:spLocks/>
            </p:cNvSpPr>
            <p:nvPr/>
          </p:nvSpPr>
          <p:spPr bwMode="auto">
            <a:xfrm>
              <a:off x="9895755" y="5756973"/>
              <a:ext cx="183362" cy="142615"/>
            </a:xfrm>
            <a:custGeom>
              <a:avLst/>
              <a:gdLst>
                <a:gd name="T0" fmla="*/ 63 w 63"/>
                <a:gd name="T1" fmla="*/ 24 h 49"/>
                <a:gd name="T2" fmla="*/ 63 w 63"/>
                <a:gd name="T3" fmla="*/ 10 h 49"/>
                <a:gd name="T4" fmla="*/ 56 w 63"/>
                <a:gd name="T5" fmla="*/ 0 h 49"/>
                <a:gd name="T6" fmla="*/ 42 w 63"/>
                <a:gd name="T7" fmla="*/ 7 h 49"/>
                <a:gd name="T8" fmla="*/ 38 w 63"/>
                <a:gd name="T9" fmla="*/ 0 h 49"/>
                <a:gd name="T10" fmla="*/ 24 w 63"/>
                <a:gd name="T11" fmla="*/ 0 h 49"/>
                <a:gd name="T12" fmla="*/ 21 w 63"/>
                <a:gd name="T13" fmla="*/ 4 h 49"/>
                <a:gd name="T14" fmla="*/ 28 w 63"/>
                <a:gd name="T15" fmla="*/ 7 h 49"/>
                <a:gd name="T16" fmla="*/ 24 w 63"/>
                <a:gd name="T17" fmla="*/ 14 h 49"/>
                <a:gd name="T18" fmla="*/ 7 w 63"/>
                <a:gd name="T19" fmla="*/ 10 h 49"/>
                <a:gd name="T20" fmla="*/ 0 w 63"/>
                <a:gd name="T21" fmla="*/ 24 h 49"/>
                <a:gd name="T22" fmla="*/ 4 w 63"/>
                <a:gd name="T23" fmla="*/ 38 h 49"/>
                <a:gd name="T24" fmla="*/ 14 w 63"/>
                <a:gd name="T25" fmla="*/ 42 h 49"/>
                <a:gd name="T26" fmla="*/ 24 w 63"/>
                <a:gd name="T27" fmla="*/ 42 h 49"/>
                <a:gd name="T28" fmla="*/ 38 w 63"/>
                <a:gd name="T29" fmla="*/ 49 h 49"/>
                <a:gd name="T30" fmla="*/ 42 w 63"/>
                <a:gd name="T31" fmla="*/ 42 h 49"/>
                <a:gd name="T32" fmla="*/ 59 w 63"/>
                <a:gd name="T33" fmla="*/ 45 h 49"/>
                <a:gd name="T34" fmla="*/ 63 w 63"/>
                <a:gd name="T35" fmla="*/ 38 h 49"/>
                <a:gd name="T36" fmla="*/ 56 w 63"/>
                <a:gd name="T37" fmla="*/ 31 h 49"/>
                <a:gd name="T38" fmla="*/ 56 w 63"/>
                <a:gd name="T39" fmla="*/ 24 h 49"/>
                <a:gd name="T40" fmla="*/ 63 w 63"/>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63" y="24"/>
                  </a:moveTo>
                  <a:lnTo>
                    <a:pt x="63" y="10"/>
                  </a:lnTo>
                  <a:lnTo>
                    <a:pt x="56" y="0"/>
                  </a:lnTo>
                  <a:lnTo>
                    <a:pt x="42" y="7"/>
                  </a:lnTo>
                  <a:lnTo>
                    <a:pt x="38" y="0"/>
                  </a:lnTo>
                  <a:lnTo>
                    <a:pt x="24" y="0"/>
                  </a:lnTo>
                  <a:lnTo>
                    <a:pt x="21" y="4"/>
                  </a:lnTo>
                  <a:lnTo>
                    <a:pt x="28" y="7"/>
                  </a:lnTo>
                  <a:lnTo>
                    <a:pt x="24" y="14"/>
                  </a:lnTo>
                  <a:lnTo>
                    <a:pt x="7" y="10"/>
                  </a:lnTo>
                  <a:lnTo>
                    <a:pt x="0" y="24"/>
                  </a:lnTo>
                  <a:lnTo>
                    <a:pt x="4" y="38"/>
                  </a:lnTo>
                  <a:lnTo>
                    <a:pt x="14" y="42"/>
                  </a:lnTo>
                  <a:lnTo>
                    <a:pt x="24" y="42"/>
                  </a:lnTo>
                  <a:lnTo>
                    <a:pt x="38" y="49"/>
                  </a:lnTo>
                  <a:lnTo>
                    <a:pt x="42" y="42"/>
                  </a:lnTo>
                  <a:lnTo>
                    <a:pt x="59" y="45"/>
                  </a:lnTo>
                  <a:lnTo>
                    <a:pt x="63" y="38"/>
                  </a:lnTo>
                  <a:lnTo>
                    <a:pt x="56" y="31"/>
                  </a:lnTo>
                  <a:lnTo>
                    <a:pt x="56" y="24"/>
                  </a:lnTo>
                  <a:lnTo>
                    <a:pt x="63"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7" name="Freeform 148">
              <a:extLst>
                <a:ext uri="{FF2B5EF4-FFF2-40B4-BE49-F238E27FC236}">
                  <a16:creationId xmlns:a16="http://schemas.microsoft.com/office/drawing/2014/main" id="{0739C26A-6689-148F-4F61-4EC17F4AB4B3}"/>
                </a:ext>
                <a:ext uri="{C183D7F6-B498-43B3-948B-1728B52AA6E4}">
                  <adec:decorative xmlns:adec="http://schemas.microsoft.com/office/drawing/2017/decorative" val="1"/>
                </a:ext>
              </a:extLst>
            </p:cNvPr>
            <p:cNvSpPr>
              <a:spLocks/>
            </p:cNvSpPr>
            <p:nvPr/>
          </p:nvSpPr>
          <p:spPr bwMode="auto">
            <a:xfrm>
              <a:off x="9744409" y="5727868"/>
              <a:ext cx="232840" cy="180451"/>
            </a:xfrm>
            <a:custGeom>
              <a:avLst/>
              <a:gdLst>
                <a:gd name="T0" fmla="*/ 80 w 80"/>
                <a:gd name="T1" fmla="*/ 17 h 62"/>
                <a:gd name="T2" fmla="*/ 73 w 80"/>
                <a:gd name="T3" fmla="*/ 14 h 62"/>
                <a:gd name="T4" fmla="*/ 76 w 80"/>
                <a:gd name="T5" fmla="*/ 10 h 62"/>
                <a:gd name="T6" fmla="*/ 56 w 80"/>
                <a:gd name="T7" fmla="*/ 7 h 62"/>
                <a:gd name="T8" fmla="*/ 49 w 80"/>
                <a:gd name="T9" fmla="*/ 0 h 62"/>
                <a:gd name="T10" fmla="*/ 31 w 80"/>
                <a:gd name="T11" fmla="*/ 10 h 62"/>
                <a:gd name="T12" fmla="*/ 24 w 80"/>
                <a:gd name="T13" fmla="*/ 7 h 62"/>
                <a:gd name="T14" fmla="*/ 3 w 80"/>
                <a:gd name="T15" fmla="*/ 20 h 62"/>
                <a:gd name="T16" fmla="*/ 0 w 80"/>
                <a:gd name="T17" fmla="*/ 41 h 62"/>
                <a:gd name="T18" fmla="*/ 10 w 80"/>
                <a:gd name="T19" fmla="*/ 52 h 62"/>
                <a:gd name="T20" fmla="*/ 24 w 80"/>
                <a:gd name="T21" fmla="*/ 31 h 62"/>
                <a:gd name="T22" fmla="*/ 28 w 80"/>
                <a:gd name="T23" fmla="*/ 38 h 62"/>
                <a:gd name="T24" fmla="*/ 31 w 80"/>
                <a:gd name="T25" fmla="*/ 45 h 62"/>
                <a:gd name="T26" fmla="*/ 31 w 80"/>
                <a:gd name="T27" fmla="*/ 52 h 62"/>
                <a:gd name="T28" fmla="*/ 42 w 80"/>
                <a:gd name="T29" fmla="*/ 62 h 62"/>
                <a:gd name="T30" fmla="*/ 63 w 80"/>
                <a:gd name="T31" fmla="*/ 59 h 62"/>
                <a:gd name="T32" fmla="*/ 66 w 80"/>
                <a:gd name="T33" fmla="*/ 52 h 62"/>
                <a:gd name="T34" fmla="*/ 56 w 80"/>
                <a:gd name="T35" fmla="*/ 48 h 62"/>
                <a:gd name="T36" fmla="*/ 52 w 80"/>
                <a:gd name="T37" fmla="*/ 34 h 62"/>
                <a:gd name="T38" fmla="*/ 59 w 80"/>
                <a:gd name="T39" fmla="*/ 20 h 62"/>
                <a:gd name="T40" fmla="*/ 76 w 80"/>
                <a:gd name="T41" fmla="*/ 24 h 62"/>
                <a:gd name="T42" fmla="*/ 80 w 80"/>
                <a:gd name="T43"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80" y="17"/>
                  </a:moveTo>
                  <a:lnTo>
                    <a:pt x="73" y="14"/>
                  </a:lnTo>
                  <a:lnTo>
                    <a:pt x="76" y="10"/>
                  </a:lnTo>
                  <a:lnTo>
                    <a:pt x="56" y="7"/>
                  </a:lnTo>
                  <a:lnTo>
                    <a:pt x="49" y="0"/>
                  </a:lnTo>
                  <a:lnTo>
                    <a:pt x="31" y="10"/>
                  </a:lnTo>
                  <a:lnTo>
                    <a:pt x="24" y="7"/>
                  </a:lnTo>
                  <a:lnTo>
                    <a:pt x="3" y="20"/>
                  </a:lnTo>
                  <a:lnTo>
                    <a:pt x="0" y="41"/>
                  </a:lnTo>
                  <a:lnTo>
                    <a:pt x="10" y="52"/>
                  </a:lnTo>
                  <a:lnTo>
                    <a:pt x="24" y="31"/>
                  </a:lnTo>
                  <a:lnTo>
                    <a:pt x="28" y="38"/>
                  </a:lnTo>
                  <a:lnTo>
                    <a:pt x="31" y="45"/>
                  </a:lnTo>
                  <a:lnTo>
                    <a:pt x="31" y="52"/>
                  </a:lnTo>
                  <a:lnTo>
                    <a:pt x="42" y="62"/>
                  </a:lnTo>
                  <a:lnTo>
                    <a:pt x="63" y="59"/>
                  </a:lnTo>
                  <a:lnTo>
                    <a:pt x="66" y="52"/>
                  </a:lnTo>
                  <a:lnTo>
                    <a:pt x="56" y="48"/>
                  </a:lnTo>
                  <a:lnTo>
                    <a:pt x="52" y="34"/>
                  </a:lnTo>
                  <a:lnTo>
                    <a:pt x="59" y="20"/>
                  </a:lnTo>
                  <a:lnTo>
                    <a:pt x="76" y="24"/>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8" name="Freeform 151">
              <a:extLst>
                <a:ext uri="{FF2B5EF4-FFF2-40B4-BE49-F238E27FC236}">
                  <a16:creationId xmlns:a16="http://schemas.microsoft.com/office/drawing/2014/main" id="{BAD7C6F9-5D1F-AB45-F61A-C3ED39F747B7}"/>
                </a:ext>
                <a:ext uri="{C183D7F6-B498-43B3-948B-1728B52AA6E4}">
                  <adec:decorative xmlns:adec="http://schemas.microsoft.com/office/drawing/2017/decorative" val="1"/>
                </a:ext>
              </a:extLst>
            </p:cNvPr>
            <p:cNvSpPr>
              <a:spLocks/>
            </p:cNvSpPr>
            <p:nvPr/>
          </p:nvSpPr>
          <p:spPr bwMode="auto">
            <a:xfrm>
              <a:off x="9674558" y="3687608"/>
              <a:ext cx="180451" cy="171720"/>
            </a:xfrm>
            <a:custGeom>
              <a:avLst/>
              <a:gdLst>
                <a:gd name="T0" fmla="*/ 21 w 62"/>
                <a:gd name="T1" fmla="*/ 3 h 59"/>
                <a:gd name="T2" fmla="*/ 31 w 62"/>
                <a:gd name="T3" fmla="*/ 0 h 59"/>
                <a:gd name="T4" fmla="*/ 45 w 62"/>
                <a:gd name="T5" fmla="*/ 14 h 59"/>
                <a:gd name="T6" fmla="*/ 62 w 62"/>
                <a:gd name="T7" fmla="*/ 21 h 59"/>
                <a:gd name="T8" fmla="*/ 62 w 62"/>
                <a:gd name="T9" fmla="*/ 28 h 59"/>
                <a:gd name="T10" fmla="*/ 55 w 62"/>
                <a:gd name="T11" fmla="*/ 35 h 59"/>
                <a:gd name="T12" fmla="*/ 48 w 62"/>
                <a:gd name="T13" fmla="*/ 48 h 59"/>
                <a:gd name="T14" fmla="*/ 31 w 62"/>
                <a:gd name="T15" fmla="*/ 52 h 59"/>
                <a:gd name="T16" fmla="*/ 27 w 62"/>
                <a:gd name="T17" fmla="*/ 59 h 59"/>
                <a:gd name="T18" fmla="*/ 3 w 62"/>
                <a:gd name="T19" fmla="*/ 42 h 59"/>
                <a:gd name="T20" fmla="*/ 0 w 62"/>
                <a:gd name="T21" fmla="*/ 24 h 59"/>
                <a:gd name="T22" fmla="*/ 10 w 62"/>
                <a:gd name="T23" fmla="*/ 28 h 59"/>
                <a:gd name="T24" fmla="*/ 14 w 62"/>
                <a:gd name="T25" fmla="*/ 21 h 59"/>
                <a:gd name="T26" fmla="*/ 21 w 62"/>
                <a:gd name="T27" fmla="*/ 10 h 59"/>
                <a:gd name="T28" fmla="*/ 21 w 62"/>
                <a:gd name="T2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9">
                  <a:moveTo>
                    <a:pt x="21" y="3"/>
                  </a:moveTo>
                  <a:lnTo>
                    <a:pt x="31" y="0"/>
                  </a:lnTo>
                  <a:lnTo>
                    <a:pt x="45" y="14"/>
                  </a:lnTo>
                  <a:lnTo>
                    <a:pt x="62" y="21"/>
                  </a:lnTo>
                  <a:lnTo>
                    <a:pt x="62" y="28"/>
                  </a:lnTo>
                  <a:lnTo>
                    <a:pt x="55" y="35"/>
                  </a:lnTo>
                  <a:lnTo>
                    <a:pt x="48" y="48"/>
                  </a:lnTo>
                  <a:lnTo>
                    <a:pt x="31" y="52"/>
                  </a:lnTo>
                  <a:lnTo>
                    <a:pt x="27" y="59"/>
                  </a:lnTo>
                  <a:lnTo>
                    <a:pt x="3" y="42"/>
                  </a:lnTo>
                  <a:lnTo>
                    <a:pt x="0" y="24"/>
                  </a:lnTo>
                  <a:lnTo>
                    <a:pt x="10" y="28"/>
                  </a:lnTo>
                  <a:lnTo>
                    <a:pt x="14" y="21"/>
                  </a:lnTo>
                  <a:lnTo>
                    <a:pt x="21" y="1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9" name="Freeform 152">
              <a:extLst>
                <a:ext uri="{FF2B5EF4-FFF2-40B4-BE49-F238E27FC236}">
                  <a16:creationId xmlns:a16="http://schemas.microsoft.com/office/drawing/2014/main" id="{B823E36F-4573-6D86-8790-94E7953D9F7D}"/>
                </a:ext>
                <a:ext uri="{C183D7F6-B498-43B3-948B-1728B52AA6E4}">
                  <adec:decorative xmlns:adec="http://schemas.microsoft.com/office/drawing/2017/decorative" val="1"/>
                </a:ext>
              </a:extLst>
            </p:cNvPr>
            <p:cNvSpPr>
              <a:spLocks/>
            </p:cNvSpPr>
            <p:nvPr/>
          </p:nvSpPr>
          <p:spPr bwMode="auto">
            <a:xfrm>
              <a:off x="9753139" y="3707983"/>
              <a:ext cx="253214" cy="282319"/>
            </a:xfrm>
            <a:custGeom>
              <a:avLst/>
              <a:gdLst>
                <a:gd name="T0" fmla="*/ 60 w 87"/>
                <a:gd name="T1" fmla="*/ 0 h 97"/>
                <a:gd name="T2" fmla="*/ 60 w 87"/>
                <a:gd name="T3" fmla="*/ 10 h 97"/>
                <a:gd name="T4" fmla="*/ 77 w 87"/>
                <a:gd name="T5" fmla="*/ 41 h 97"/>
                <a:gd name="T6" fmla="*/ 87 w 87"/>
                <a:gd name="T7" fmla="*/ 55 h 97"/>
                <a:gd name="T8" fmla="*/ 73 w 87"/>
                <a:gd name="T9" fmla="*/ 62 h 97"/>
                <a:gd name="T10" fmla="*/ 70 w 87"/>
                <a:gd name="T11" fmla="*/ 80 h 97"/>
                <a:gd name="T12" fmla="*/ 67 w 87"/>
                <a:gd name="T13" fmla="*/ 83 h 97"/>
                <a:gd name="T14" fmla="*/ 63 w 87"/>
                <a:gd name="T15" fmla="*/ 90 h 97"/>
                <a:gd name="T16" fmla="*/ 63 w 87"/>
                <a:gd name="T17" fmla="*/ 97 h 97"/>
                <a:gd name="T18" fmla="*/ 49 w 87"/>
                <a:gd name="T19" fmla="*/ 93 h 97"/>
                <a:gd name="T20" fmla="*/ 21 w 87"/>
                <a:gd name="T21" fmla="*/ 66 h 97"/>
                <a:gd name="T22" fmla="*/ 18 w 87"/>
                <a:gd name="T23" fmla="*/ 62 h 97"/>
                <a:gd name="T24" fmla="*/ 0 w 87"/>
                <a:gd name="T25" fmla="*/ 52 h 97"/>
                <a:gd name="T26" fmla="*/ 4 w 87"/>
                <a:gd name="T27" fmla="*/ 45 h 97"/>
                <a:gd name="T28" fmla="*/ 21 w 87"/>
                <a:gd name="T29" fmla="*/ 41 h 97"/>
                <a:gd name="T30" fmla="*/ 28 w 87"/>
                <a:gd name="T31" fmla="*/ 28 h 97"/>
                <a:gd name="T32" fmla="*/ 35 w 87"/>
                <a:gd name="T33" fmla="*/ 21 h 97"/>
                <a:gd name="T34" fmla="*/ 35 w 87"/>
                <a:gd name="T35" fmla="*/ 14 h 97"/>
                <a:gd name="T36" fmla="*/ 46 w 87"/>
                <a:gd name="T37" fmla="*/ 14 h 97"/>
                <a:gd name="T38" fmla="*/ 60 w 87"/>
                <a:gd name="T3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97">
                  <a:moveTo>
                    <a:pt x="60" y="0"/>
                  </a:moveTo>
                  <a:lnTo>
                    <a:pt x="60" y="10"/>
                  </a:lnTo>
                  <a:lnTo>
                    <a:pt x="77" y="41"/>
                  </a:lnTo>
                  <a:lnTo>
                    <a:pt x="87" y="55"/>
                  </a:lnTo>
                  <a:lnTo>
                    <a:pt x="73" y="62"/>
                  </a:lnTo>
                  <a:lnTo>
                    <a:pt x="70" y="80"/>
                  </a:lnTo>
                  <a:lnTo>
                    <a:pt x="67" y="83"/>
                  </a:lnTo>
                  <a:lnTo>
                    <a:pt x="63" y="90"/>
                  </a:lnTo>
                  <a:lnTo>
                    <a:pt x="63" y="97"/>
                  </a:lnTo>
                  <a:lnTo>
                    <a:pt x="49" y="93"/>
                  </a:lnTo>
                  <a:lnTo>
                    <a:pt x="21" y="66"/>
                  </a:lnTo>
                  <a:lnTo>
                    <a:pt x="18" y="62"/>
                  </a:lnTo>
                  <a:lnTo>
                    <a:pt x="0" y="52"/>
                  </a:lnTo>
                  <a:lnTo>
                    <a:pt x="4" y="45"/>
                  </a:lnTo>
                  <a:lnTo>
                    <a:pt x="21" y="41"/>
                  </a:lnTo>
                  <a:lnTo>
                    <a:pt x="28" y="28"/>
                  </a:lnTo>
                  <a:lnTo>
                    <a:pt x="35" y="21"/>
                  </a:lnTo>
                  <a:lnTo>
                    <a:pt x="35" y="14"/>
                  </a:lnTo>
                  <a:lnTo>
                    <a:pt x="46" y="14"/>
                  </a:lnTo>
                  <a:lnTo>
                    <a:pt x="6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0" name="Freeform 153">
              <a:extLst>
                <a:ext uri="{FF2B5EF4-FFF2-40B4-BE49-F238E27FC236}">
                  <a16:creationId xmlns:a16="http://schemas.microsoft.com/office/drawing/2014/main" id="{F5AF26A7-10CA-66F0-B96A-E32300D50441}"/>
                </a:ext>
                <a:ext uri="{C183D7F6-B498-43B3-948B-1728B52AA6E4}">
                  <adec:decorative xmlns:adec="http://schemas.microsoft.com/office/drawing/2017/decorative" val="1"/>
                </a:ext>
              </a:extLst>
            </p:cNvPr>
            <p:cNvSpPr>
              <a:spLocks/>
            </p:cNvSpPr>
            <p:nvPr/>
          </p:nvSpPr>
          <p:spPr bwMode="auto">
            <a:xfrm>
              <a:off x="9674558" y="4100898"/>
              <a:ext cx="180451" cy="183362"/>
            </a:xfrm>
            <a:custGeom>
              <a:avLst/>
              <a:gdLst>
                <a:gd name="T0" fmla="*/ 31 w 62"/>
                <a:gd name="T1" fmla="*/ 0 h 63"/>
                <a:gd name="T2" fmla="*/ 45 w 62"/>
                <a:gd name="T3" fmla="*/ 4 h 63"/>
                <a:gd name="T4" fmla="*/ 62 w 62"/>
                <a:gd name="T5" fmla="*/ 28 h 63"/>
                <a:gd name="T6" fmla="*/ 52 w 62"/>
                <a:gd name="T7" fmla="*/ 31 h 63"/>
                <a:gd name="T8" fmla="*/ 48 w 62"/>
                <a:gd name="T9" fmla="*/ 59 h 63"/>
                <a:gd name="T10" fmla="*/ 38 w 62"/>
                <a:gd name="T11" fmla="*/ 63 h 63"/>
                <a:gd name="T12" fmla="*/ 14 w 62"/>
                <a:gd name="T13" fmla="*/ 35 h 63"/>
                <a:gd name="T14" fmla="*/ 0 w 62"/>
                <a:gd name="T15" fmla="*/ 21 h 63"/>
                <a:gd name="T16" fmla="*/ 14 w 62"/>
                <a:gd name="T17" fmla="*/ 7 h 63"/>
                <a:gd name="T18" fmla="*/ 31 w 62"/>
                <a:gd name="T19" fmla="*/ 11 h 63"/>
                <a:gd name="T20" fmla="*/ 31 w 62"/>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31" y="0"/>
                  </a:moveTo>
                  <a:lnTo>
                    <a:pt x="45" y="4"/>
                  </a:lnTo>
                  <a:lnTo>
                    <a:pt x="62" y="28"/>
                  </a:lnTo>
                  <a:lnTo>
                    <a:pt x="52" y="31"/>
                  </a:lnTo>
                  <a:lnTo>
                    <a:pt x="48" y="59"/>
                  </a:lnTo>
                  <a:lnTo>
                    <a:pt x="38" y="63"/>
                  </a:lnTo>
                  <a:lnTo>
                    <a:pt x="14" y="35"/>
                  </a:lnTo>
                  <a:lnTo>
                    <a:pt x="0" y="21"/>
                  </a:lnTo>
                  <a:lnTo>
                    <a:pt x="14" y="7"/>
                  </a:lnTo>
                  <a:lnTo>
                    <a:pt x="31"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1" name="Freeform 154">
              <a:extLst>
                <a:ext uri="{FF2B5EF4-FFF2-40B4-BE49-F238E27FC236}">
                  <a16:creationId xmlns:a16="http://schemas.microsoft.com/office/drawing/2014/main" id="{351A47A4-59E3-2C18-2300-94953CCC724F}"/>
                </a:ext>
                <a:ext uri="{C183D7F6-B498-43B3-948B-1728B52AA6E4}">
                  <adec:decorative xmlns:adec="http://schemas.microsoft.com/office/drawing/2017/decorative" val="1"/>
                </a:ext>
              </a:extLst>
            </p:cNvPr>
            <p:cNvSpPr>
              <a:spLocks/>
            </p:cNvSpPr>
            <p:nvPr/>
          </p:nvSpPr>
          <p:spPr bwMode="auto">
            <a:xfrm>
              <a:off x="9936503" y="3868059"/>
              <a:ext cx="203735" cy="203735"/>
            </a:xfrm>
            <a:custGeom>
              <a:avLst/>
              <a:gdLst>
                <a:gd name="T0" fmla="*/ 24 w 70"/>
                <a:gd name="T1" fmla="*/ 0 h 70"/>
                <a:gd name="T2" fmla="*/ 38 w 70"/>
                <a:gd name="T3" fmla="*/ 14 h 70"/>
                <a:gd name="T4" fmla="*/ 63 w 70"/>
                <a:gd name="T5" fmla="*/ 25 h 70"/>
                <a:gd name="T6" fmla="*/ 63 w 70"/>
                <a:gd name="T7" fmla="*/ 28 h 70"/>
                <a:gd name="T8" fmla="*/ 70 w 70"/>
                <a:gd name="T9" fmla="*/ 42 h 70"/>
                <a:gd name="T10" fmla="*/ 14 w 70"/>
                <a:gd name="T11" fmla="*/ 70 h 70"/>
                <a:gd name="T12" fmla="*/ 7 w 70"/>
                <a:gd name="T13" fmla="*/ 42 h 70"/>
                <a:gd name="T14" fmla="*/ 0 w 70"/>
                <a:gd name="T15" fmla="*/ 42 h 70"/>
                <a:gd name="T16" fmla="*/ 0 w 70"/>
                <a:gd name="T17" fmla="*/ 35 h 70"/>
                <a:gd name="T18" fmla="*/ 4 w 70"/>
                <a:gd name="T19" fmla="*/ 28 h 70"/>
                <a:gd name="T20" fmla="*/ 7 w 70"/>
                <a:gd name="T21" fmla="*/ 25 h 70"/>
                <a:gd name="T22" fmla="*/ 10 w 70"/>
                <a:gd name="T23" fmla="*/ 7 h 70"/>
                <a:gd name="T24" fmla="*/ 24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24" y="0"/>
                  </a:moveTo>
                  <a:lnTo>
                    <a:pt x="38" y="14"/>
                  </a:lnTo>
                  <a:lnTo>
                    <a:pt x="63" y="25"/>
                  </a:lnTo>
                  <a:lnTo>
                    <a:pt x="63" y="28"/>
                  </a:lnTo>
                  <a:lnTo>
                    <a:pt x="70" y="42"/>
                  </a:lnTo>
                  <a:lnTo>
                    <a:pt x="14" y="70"/>
                  </a:lnTo>
                  <a:lnTo>
                    <a:pt x="7" y="42"/>
                  </a:lnTo>
                  <a:lnTo>
                    <a:pt x="0" y="42"/>
                  </a:lnTo>
                  <a:lnTo>
                    <a:pt x="0" y="35"/>
                  </a:lnTo>
                  <a:lnTo>
                    <a:pt x="4" y="28"/>
                  </a:lnTo>
                  <a:lnTo>
                    <a:pt x="7" y="25"/>
                  </a:lnTo>
                  <a:lnTo>
                    <a:pt x="10"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2" name="Freeform 155">
              <a:extLst>
                <a:ext uri="{FF2B5EF4-FFF2-40B4-BE49-F238E27FC236}">
                  <a16:creationId xmlns:a16="http://schemas.microsoft.com/office/drawing/2014/main" id="{9195F4C3-9875-CA7D-C392-1E06634952CD}"/>
                </a:ext>
                <a:ext uri="{C183D7F6-B498-43B3-948B-1728B52AA6E4}">
                  <adec:decorative xmlns:adec="http://schemas.microsoft.com/office/drawing/2017/decorative" val="1"/>
                </a:ext>
              </a:extLst>
            </p:cNvPr>
            <p:cNvSpPr>
              <a:spLocks/>
            </p:cNvSpPr>
            <p:nvPr/>
          </p:nvSpPr>
          <p:spPr bwMode="auto">
            <a:xfrm>
              <a:off x="9683287" y="3373274"/>
              <a:ext cx="253214" cy="334708"/>
            </a:xfrm>
            <a:custGeom>
              <a:avLst/>
              <a:gdLst>
                <a:gd name="T0" fmla="*/ 42 w 87"/>
                <a:gd name="T1" fmla="*/ 0 h 115"/>
                <a:gd name="T2" fmla="*/ 42 w 87"/>
                <a:gd name="T3" fmla="*/ 4 h 115"/>
                <a:gd name="T4" fmla="*/ 35 w 87"/>
                <a:gd name="T5" fmla="*/ 25 h 115"/>
                <a:gd name="T6" fmla="*/ 56 w 87"/>
                <a:gd name="T7" fmla="*/ 39 h 115"/>
                <a:gd name="T8" fmla="*/ 87 w 87"/>
                <a:gd name="T9" fmla="*/ 63 h 115"/>
                <a:gd name="T10" fmla="*/ 80 w 87"/>
                <a:gd name="T11" fmla="*/ 66 h 115"/>
                <a:gd name="T12" fmla="*/ 77 w 87"/>
                <a:gd name="T13" fmla="*/ 80 h 115"/>
                <a:gd name="T14" fmla="*/ 87 w 87"/>
                <a:gd name="T15" fmla="*/ 87 h 115"/>
                <a:gd name="T16" fmla="*/ 84 w 87"/>
                <a:gd name="T17" fmla="*/ 94 h 115"/>
                <a:gd name="T18" fmla="*/ 87 w 87"/>
                <a:gd name="T19" fmla="*/ 104 h 115"/>
                <a:gd name="T20" fmla="*/ 87 w 87"/>
                <a:gd name="T21" fmla="*/ 115 h 115"/>
                <a:gd name="T22" fmla="*/ 84 w 87"/>
                <a:gd name="T23" fmla="*/ 115 h 115"/>
                <a:gd name="T24" fmla="*/ 80 w 87"/>
                <a:gd name="T25" fmla="*/ 108 h 115"/>
                <a:gd name="T26" fmla="*/ 73 w 87"/>
                <a:gd name="T27" fmla="*/ 101 h 115"/>
                <a:gd name="T28" fmla="*/ 56 w 87"/>
                <a:gd name="T29" fmla="*/ 91 h 115"/>
                <a:gd name="T30" fmla="*/ 38 w 87"/>
                <a:gd name="T31" fmla="*/ 73 h 115"/>
                <a:gd name="T32" fmla="*/ 28 w 87"/>
                <a:gd name="T33" fmla="*/ 73 h 115"/>
                <a:gd name="T34" fmla="*/ 21 w 87"/>
                <a:gd name="T35" fmla="*/ 63 h 115"/>
                <a:gd name="T36" fmla="*/ 21 w 87"/>
                <a:gd name="T37" fmla="*/ 52 h 115"/>
                <a:gd name="T38" fmla="*/ 21 w 87"/>
                <a:gd name="T39" fmla="*/ 45 h 115"/>
                <a:gd name="T40" fmla="*/ 7 w 87"/>
                <a:gd name="T41" fmla="*/ 25 h 115"/>
                <a:gd name="T42" fmla="*/ 0 w 87"/>
                <a:gd name="T43" fmla="*/ 25 h 115"/>
                <a:gd name="T44" fmla="*/ 0 w 87"/>
                <a:gd name="T45" fmla="*/ 18 h 115"/>
                <a:gd name="T46" fmla="*/ 4 w 87"/>
                <a:gd name="T47" fmla="*/ 18 h 115"/>
                <a:gd name="T48" fmla="*/ 4 w 87"/>
                <a:gd name="T49" fmla="*/ 14 h 115"/>
                <a:gd name="T50" fmla="*/ 7 w 87"/>
                <a:gd name="T51" fmla="*/ 14 h 115"/>
                <a:gd name="T52" fmla="*/ 11 w 87"/>
                <a:gd name="T53" fmla="*/ 14 h 115"/>
                <a:gd name="T54" fmla="*/ 14 w 87"/>
                <a:gd name="T55" fmla="*/ 14 h 115"/>
                <a:gd name="T56" fmla="*/ 18 w 87"/>
                <a:gd name="T57" fmla="*/ 7 h 115"/>
                <a:gd name="T58" fmla="*/ 21 w 87"/>
                <a:gd name="T59" fmla="*/ 4 h 115"/>
                <a:gd name="T60" fmla="*/ 35 w 87"/>
                <a:gd name="T61" fmla="*/ 4 h 115"/>
                <a:gd name="T62" fmla="*/ 38 w 87"/>
                <a:gd name="T63" fmla="*/ 4 h 115"/>
                <a:gd name="T64" fmla="*/ 42 w 8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15">
                  <a:moveTo>
                    <a:pt x="42" y="0"/>
                  </a:moveTo>
                  <a:lnTo>
                    <a:pt x="42" y="4"/>
                  </a:lnTo>
                  <a:lnTo>
                    <a:pt x="35" y="25"/>
                  </a:lnTo>
                  <a:lnTo>
                    <a:pt x="56" y="39"/>
                  </a:lnTo>
                  <a:lnTo>
                    <a:pt x="87" y="63"/>
                  </a:lnTo>
                  <a:lnTo>
                    <a:pt x="80" y="66"/>
                  </a:lnTo>
                  <a:lnTo>
                    <a:pt x="77" y="80"/>
                  </a:lnTo>
                  <a:lnTo>
                    <a:pt x="87" y="87"/>
                  </a:lnTo>
                  <a:lnTo>
                    <a:pt x="84" y="94"/>
                  </a:lnTo>
                  <a:lnTo>
                    <a:pt x="87" y="104"/>
                  </a:lnTo>
                  <a:lnTo>
                    <a:pt x="87" y="115"/>
                  </a:lnTo>
                  <a:lnTo>
                    <a:pt x="84" y="115"/>
                  </a:lnTo>
                  <a:lnTo>
                    <a:pt x="80" y="108"/>
                  </a:lnTo>
                  <a:lnTo>
                    <a:pt x="73" y="101"/>
                  </a:lnTo>
                  <a:lnTo>
                    <a:pt x="56" y="91"/>
                  </a:lnTo>
                  <a:lnTo>
                    <a:pt x="38" y="73"/>
                  </a:lnTo>
                  <a:lnTo>
                    <a:pt x="28" y="73"/>
                  </a:lnTo>
                  <a:lnTo>
                    <a:pt x="21" y="63"/>
                  </a:lnTo>
                  <a:lnTo>
                    <a:pt x="21" y="52"/>
                  </a:lnTo>
                  <a:lnTo>
                    <a:pt x="21" y="45"/>
                  </a:lnTo>
                  <a:lnTo>
                    <a:pt x="7" y="25"/>
                  </a:lnTo>
                  <a:lnTo>
                    <a:pt x="0" y="25"/>
                  </a:lnTo>
                  <a:lnTo>
                    <a:pt x="0" y="18"/>
                  </a:lnTo>
                  <a:lnTo>
                    <a:pt x="4" y="18"/>
                  </a:lnTo>
                  <a:lnTo>
                    <a:pt x="4" y="14"/>
                  </a:lnTo>
                  <a:lnTo>
                    <a:pt x="7" y="14"/>
                  </a:lnTo>
                  <a:lnTo>
                    <a:pt x="11" y="14"/>
                  </a:lnTo>
                  <a:lnTo>
                    <a:pt x="14" y="14"/>
                  </a:lnTo>
                  <a:lnTo>
                    <a:pt x="18" y="7"/>
                  </a:lnTo>
                  <a:lnTo>
                    <a:pt x="21" y="4"/>
                  </a:lnTo>
                  <a:lnTo>
                    <a:pt x="35" y="4"/>
                  </a:lnTo>
                  <a:lnTo>
                    <a:pt x="38" y="4"/>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3" name="Freeform 156">
              <a:extLst>
                <a:ext uri="{FF2B5EF4-FFF2-40B4-BE49-F238E27FC236}">
                  <a16:creationId xmlns:a16="http://schemas.microsoft.com/office/drawing/2014/main" id="{5C5788EB-9AA6-3165-A4AA-C55AAC0D1F6F}"/>
                </a:ext>
                <a:ext uri="{C183D7F6-B498-43B3-948B-1728B52AA6E4}">
                  <adec:decorative xmlns:adec="http://schemas.microsoft.com/office/drawing/2017/decorative" val="1"/>
                </a:ext>
              </a:extLst>
            </p:cNvPr>
            <p:cNvSpPr>
              <a:spLocks/>
            </p:cNvSpPr>
            <p:nvPr/>
          </p:nvSpPr>
          <p:spPr bwMode="auto">
            <a:xfrm>
              <a:off x="9875381" y="3990299"/>
              <a:ext cx="273587" cy="314334"/>
            </a:xfrm>
            <a:custGeom>
              <a:avLst/>
              <a:gdLst>
                <a:gd name="T0" fmla="*/ 91 w 94"/>
                <a:gd name="T1" fmla="*/ 0 h 108"/>
                <a:gd name="T2" fmla="*/ 91 w 94"/>
                <a:gd name="T3" fmla="*/ 17 h 108"/>
                <a:gd name="T4" fmla="*/ 87 w 94"/>
                <a:gd name="T5" fmla="*/ 21 h 108"/>
                <a:gd name="T6" fmla="*/ 94 w 94"/>
                <a:gd name="T7" fmla="*/ 69 h 108"/>
                <a:gd name="T8" fmla="*/ 87 w 94"/>
                <a:gd name="T9" fmla="*/ 76 h 108"/>
                <a:gd name="T10" fmla="*/ 80 w 94"/>
                <a:gd name="T11" fmla="*/ 97 h 108"/>
                <a:gd name="T12" fmla="*/ 77 w 94"/>
                <a:gd name="T13" fmla="*/ 104 h 108"/>
                <a:gd name="T14" fmla="*/ 56 w 94"/>
                <a:gd name="T15" fmla="*/ 108 h 108"/>
                <a:gd name="T16" fmla="*/ 45 w 94"/>
                <a:gd name="T17" fmla="*/ 90 h 108"/>
                <a:gd name="T18" fmla="*/ 38 w 94"/>
                <a:gd name="T19" fmla="*/ 87 h 108"/>
                <a:gd name="T20" fmla="*/ 25 w 94"/>
                <a:gd name="T21" fmla="*/ 87 h 108"/>
                <a:gd name="T22" fmla="*/ 0 w 94"/>
                <a:gd name="T23" fmla="*/ 69 h 108"/>
                <a:gd name="T24" fmla="*/ 21 w 94"/>
                <a:gd name="T25" fmla="*/ 62 h 108"/>
                <a:gd name="T26" fmla="*/ 35 w 94"/>
                <a:gd name="T27" fmla="*/ 28 h 108"/>
                <a:gd name="T28" fmla="*/ 91 w 9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8">
                  <a:moveTo>
                    <a:pt x="91" y="0"/>
                  </a:moveTo>
                  <a:lnTo>
                    <a:pt x="91" y="17"/>
                  </a:lnTo>
                  <a:lnTo>
                    <a:pt x="87" y="21"/>
                  </a:lnTo>
                  <a:lnTo>
                    <a:pt x="94" y="69"/>
                  </a:lnTo>
                  <a:lnTo>
                    <a:pt x="87" y="76"/>
                  </a:lnTo>
                  <a:lnTo>
                    <a:pt x="80" y="97"/>
                  </a:lnTo>
                  <a:lnTo>
                    <a:pt x="77" y="104"/>
                  </a:lnTo>
                  <a:lnTo>
                    <a:pt x="56" y="108"/>
                  </a:lnTo>
                  <a:lnTo>
                    <a:pt x="45" y="90"/>
                  </a:lnTo>
                  <a:lnTo>
                    <a:pt x="38" y="87"/>
                  </a:lnTo>
                  <a:lnTo>
                    <a:pt x="25" y="87"/>
                  </a:lnTo>
                  <a:lnTo>
                    <a:pt x="0" y="69"/>
                  </a:lnTo>
                  <a:lnTo>
                    <a:pt x="21" y="62"/>
                  </a:lnTo>
                  <a:lnTo>
                    <a:pt x="35" y="28"/>
                  </a:lnTo>
                  <a:lnTo>
                    <a:pt x="9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4" name="Freeform 157">
              <a:extLst>
                <a:ext uri="{FF2B5EF4-FFF2-40B4-BE49-F238E27FC236}">
                  <a16:creationId xmlns:a16="http://schemas.microsoft.com/office/drawing/2014/main" id="{FDA6D244-FAF3-F16C-A394-78E176A7640B}"/>
                </a:ext>
                <a:ext uri="{C183D7F6-B498-43B3-948B-1728B52AA6E4}">
                  <adec:decorative xmlns:adec="http://schemas.microsoft.com/office/drawing/2017/decorative" val="1"/>
                </a:ext>
              </a:extLst>
            </p:cNvPr>
            <p:cNvSpPr>
              <a:spLocks/>
            </p:cNvSpPr>
            <p:nvPr/>
          </p:nvSpPr>
          <p:spPr bwMode="auto">
            <a:xfrm>
              <a:off x="9683287" y="2808638"/>
              <a:ext cx="69852" cy="101868"/>
            </a:xfrm>
            <a:custGeom>
              <a:avLst/>
              <a:gdLst>
                <a:gd name="T0" fmla="*/ 0 w 24"/>
                <a:gd name="T1" fmla="*/ 7 h 35"/>
                <a:gd name="T2" fmla="*/ 18 w 24"/>
                <a:gd name="T3" fmla="*/ 0 h 35"/>
                <a:gd name="T4" fmla="*/ 24 w 24"/>
                <a:gd name="T5" fmla="*/ 21 h 35"/>
                <a:gd name="T6" fmla="*/ 18 w 24"/>
                <a:gd name="T7" fmla="*/ 31 h 35"/>
                <a:gd name="T8" fmla="*/ 18 w 24"/>
                <a:gd name="T9" fmla="*/ 35 h 35"/>
                <a:gd name="T10" fmla="*/ 18 w 24"/>
                <a:gd name="T11" fmla="*/ 31 h 35"/>
                <a:gd name="T12" fmla="*/ 14 w 24"/>
                <a:gd name="T13" fmla="*/ 24 h 35"/>
                <a:gd name="T14" fmla="*/ 11 w 24"/>
                <a:gd name="T15" fmla="*/ 31 h 35"/>
                <a:gd name="T16" fmla="*/ 7 w 24"/>
                <a:gd name="T17" fmla="*/ 31 h 35"/>
                <a:gd name="T18" fmla="*/ 4 w 24"/>
                <a:gd name="T19" fmla="*/ 28 h 35"/>
                <a:gd name="T20" fmla="*/ 4 w 24"/>
                <a:gd name="T21" fmla="*/ 24 h 35"/>
                <a:gd name="T22" fmla="*/ 7 w 24"/>
                <a:gd name="T23" fmla="*/ 17 h 35"/>
                <a:gd name="T24" fmla="*/ 7 w 24"/>
                <a:gd name="T25" fmla="*/ 14 h 35"/>
                <a:gd name="T26" fmla="*/ 4 w 24"/>
                <a:gd name="T27" fmla="*/ 10 h 35"/>
                <a:gd name="T28" fmla="*/ 0 w 24"/>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0" y="7"/>
                  </a:moveTo>
                  <a:lnTo>
                    <a:pt x="18" y="0"/>
                  </a:lnTo>
                  <a:lnTo>
                    <a:pt x="24" y="21"/>
                  </a:lnTo>
                  <a:lnTo>
                    <a:pt x="18" y="31"/>
                  </a:lnTo>
                  <a:lnTo>
                    <a:pt x="18" y="35"/>
                  </a:lnTo>
                  <a:lnTo>
                    <a:pt x="18" y="31"/>
                  </a:lnTo>
                  <a:lnTo>
                    <a:pt x="14" y="24"/>
                  </a:lnTo>
                  <a:lnTo>
                    <a:pt x="11" y="31"/>
                  </a:lnTo>
                  <a:lnTo>
                    <a:pt x="7" y="31"/>
                  </a:lnTo>
                  <a:lnTo>
                    <a:pt x="4" y="28"/>
                  </a:lnTo>
                  <a:lnTo>
                    <a:pt x="4" y="24"/>
                  </a:lnTo>
                  <a:lnTo>
                    <a:pt x="7" y="17"/>
                  </a:lnTo>
                  <a:lnTo>
                    <a:pt x="7" y="14"/>
                  </a:lnTo>
                  <a:lnTo>
                    <a:pt x="4" y="10"/>
                  </a:lnTo>
                  <a:lnTo>
                    <a:pt x="0" y="7"/>
                  </a:lnTo>
                  <a:close/>
                </a:path>
              </a:pathLst>
            </a:custGeom>
            <a:pattFill prst="wdUpDiag">
              <a:fgClr>
                <a:schemeClr val="tx1"/>
              </a:fgClr>
              <a:bgClr>
                <a:srgbClr val="00B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75" name="Freeform 159">
              <a:extLst>
                <a:ext uri="{FF2B5EF4-FFF2-40B4-BE49-F238E27FC236}">
                  <a16:creationId xmlns:a16="http://schemas.microsoft.com/office/drawing/2014/main" id="{23916698-F79C-B839-C35A-7ECED2C90ABB}"/>
                </a:ext>
                <a:ext uri="{C183D7F6-B498-43B3-948B-1728B52AA6E4}">
                  <adec:decorative xmlns:adec="http://schemas.microsoft.com/office/drawing/2017/decorative" val="1"/>
                </a:ext>
              </a:extLst>
            </p:cNvPr>
            <p:cNvSpPr>
              <a:spLocks/>
            </p:cNvSpPr>
            <p:nvPr/>
          </p:nvSpPr>
          <p:spPr bwMode="auto">
            <a:xfrm>
              <a:off x="9601794" y="3446037"/>
              <a:ext cx="325976" cy="302692"/>
            </a:xfrm>
            <a:custGeom>
              <a:avLst/>
              <a:gdLst>
                <a:gd name="T0" fmla="*/ 112 w 112"/>
                <a:gd name="T1" fmla="*/ 90 h 104"/>
                <a:gd name="T2" fmla="*/ 108 w 112"/>
                <a:gd name="T3" fmla="*/ 83 h 104"/>
                <a:gd name="T4" fmla="*/ 101 w 112"/>
                <a:gd name="T5" fmla="*/ 76 h 104"/>
                <a:gd name="T6" fmla="*/ 84 w 112"/>
                <a:gd name="T7" fmla="*/ 66 h 104"/>
                <a:gd name="T8" fmla="*/ 66 w 112"/>
                <a:gd name="T9" fmla="*/ 48 h 104"/>
                <a:gd name="T10" fmla="*/ 56 w 112"/>
                <a:gd name="T11" fmla="*/ 48 h 104"/>
                <a:gd name="T12" fmla="*/ 49 w 112"/>
                <a:gd name="T13" fmla="*/ 38 h 104"/>
                <a:gd name="T14" fmla="*/ 49 w 112"/>
                <a:gd name="T15" fmla="*/ 27 h 104"/>
                <a:gd name="T16" fmla="*/ 49 w 112"/>
                <a:gd name="T17" fmla="*/ 20 h 104"/>
                <a:gd name="T18" fmla="*/ 35 w 112"/>
                <a:gd name="T19" fmla="*/ 0 h 104"/>
                <a:gd name="T20" fmla="*/ 28 w 112"/>
                <a:gd name="T21" fmla="*/ 0 h 104"/>
                <a:gd name="T22" fmla="*/ 28 w 112"/>
                <a:gd name="T23" fmla="*/ 10 h 104"/>
                <a:gd name="T24" fmla="*/ 25 w 112"/>
                <a:gd name="T25" fmla="*/ 14 h 104"/>
                <a:gd name="T26" fmla="*/ 18 w 112"/>
                <a:gd name="T27" fmla="*/ 17 h 104"/>
                <a:gd name="T28" fmla="*/ 14 w 112"/>
                <a:gd name="T29" fmla="*/ 20 h 104"/>
                <a:gd name="T30" fmla="*/ 14 w 112"/>
                <a:gd name="T31" fmla="*/ 27 h 104"/>
                <a:gd name="T32" fmla="*/ 11 w 112"/>
                <a:gd name="T33" fmla="*/ 38 h 104"/>
                <a:gd name="T34" fmla="*/ 7 w 112"/>
                <a:gd name="T35" fmla="*/ 48 h 104"/>
                <a:gd name="T36" fmla="*/ 0 w 112"/>
                <a:gd name="T37" fmla="*/ 52 h 104"/>
                <a:gd name="T38" fmla="*/ 0 w 112"/>
                <a:gd name="T39" fmla="*/ 55 h 104"/>
                <a:gd name="T40" fmla="*/ 25 w 112"/>
                <a:gd name="T41" fmla="*/ 66 h 104"/>
                <a:gd name="T42" fmla="*/ 42 w 112"/>
                <a:gd name="T43" fmla="*/ 66 h 104"/>
                <a:gd name="T44" fmla="*/ 46 w 112"/>
                <a:gd name="T45" fmla="*/ 69 h 104"/>
                <a:gd name="T46" fmla="*/ 56 w 112"/>
                <a:gd name="T47" fmla="*/ 83 h 104"/>
                <a:gd name="T48" fmla="*/ 70 w 112"/>
                <a:gd name="T49" fmla="*/ 97 h 104"/>
                <a:gd name="T50" fmla="*/ 87 w 112"/>
                <a:gd name="T51" fmla="*/ 104 h 104"/>
                <a:gd name="T52" fmla="*/ 98 w 112"/>
                <a:gd name="T53" fmla="*/ 104 h 104"/>
                <a:gd name="T54" fmla="*/ 112 w 112"/>
                <a:gd name="T55"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4">
                  <a:moveTo>
                    <a:pt x="112" y="90"/>
                  </a:moveTo>
                  <a:lnTo>
                    <a:pt x="108" y="83"/>
                  </a:lnTo>
                  <a:lnTo>
                    <a:pt x="101" y="76"/>
                  </a:lnTo>
                  <a:lnTo>
                    <a:pt x="84" y="66"/>
                  </a:lnTo>
                  <a:lnTo>
                    <a:pt x="66" y="48"/>
                  </a:lnTo>
                  <a:lnTo>
                    <a:pt x="56" y="48"/>
                  </a:lnTo>
                  <a:lnTo>
                    <a:pt x="49" y="38"/>
                  </a:lnTo>
                  <a:lnTo>
                    <a:pt x="49" y="27"/>
                  </a:lnTo>
                  <a:lnTo>
                    <a:pt x="49" y="20"/>
                  </a:lnTo>
                  <a:lnTo>
                    <a:pt x="35" y="0"/>
                  </a:lnTo>
                  <a:lnTo>
                    <a:pt x="28" y="0"/>
                  </a:lnTo>
                  <a:lnTo>
                    <a:pt x="28" y="10"/>
                  </a:lnTo>
                  <a:lnTo>
                    <a:pt x="25" y="14"/>
                  </a:lnTo>
                  <a:lnTo>
                    <a:pt x="18" y="17"/>
                  </a:lnTo>
                  <a:lnTo>
                    <a:pt x="14" y="20"/>
                  </a:lnTo>
                  <a:lnTo>
                    <a:pt x="14" y="27"/>
                  </a:lnTo>
                  <a:lnTo>
                    <a:pt x="11" y="38"/>
                  </a:lnTo>
                  <a:lnTo>
                    <a:pt x="7" y="48"/>
                  </a:lnTo>
                  <a:lnTo>
                    <a:pt x="0" y="52"/>
                  </a:lnTo>
                  <a:lnTo>
                    <a:pt x="0" y="55"/>
                  </a:lnTo>
                  <a:lnTo>
                    <a:pt x="25" y="66"/>
                  </a:lnTo>
                  <a:lnTo>
                    <a:pt x="42" y="66"/>
                  </a:lnTo>
                  <a:lnTo>
                    <a:pt x="46" y="69"/>
                  </a:lnTo>
                  <a:lnTo>
                    <a:pt x="56" y="83"/>
                  </a:lnTo>
                  <a:lnTo>
                    <a:pt x="70" y="97"/>
                  </a:lnTo>
                  <a:lnTo>
                    <a:pt x="87" y="104"/>
                  </a:lnTo>
                  <a:lnTo>
                    <a:pt x="98" y="104"/>
                  </a:lnTo>
                  <a:lnTo>
                    <a:pt x="112" y="9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6" name="Freeform 160">
              <a:extLst>
                <a:ext uri="{FF2B5EF4-FFF2-40B4-BE49-F238E27FC236}">
                  <a16:creationId xmlns:a16="http://schemas.microsoft.com/office/drawing/2014/main" id="{DC42E69B-723E-D12D-CB50-FFCDC2AD929B}"/>
                </a:ext>
                <a:ext uri="{C183D7F6-B498-43B3-948B-1728B52AA6E4}">
                  <adec:decorative xmlns:adec="http://schemas.microsoft.com/office/drawing/2017/decorative" val="1"/>
                </a:ext>
              </a:extLst>
            </p:cNvPr>
            <p:cNvSpPr>
              <a:spLocks/>
            </p:cNvSpPr>
            <p:nvPr/>
          </p:nvSpPr>
          <p:spPr bwMode="auto">
            <a:xfrm>
              <a:off x="9744409" y="5928691"/>
              <a:ext cx="151346" cy="200825"/>
            </a:xfrm>
            <a:custGeom>
              <a:avLst/>
              <a:gdLst>
                <a:gd name="T0" fmla="*/ 10 w 52"/>
                <a:gd name="T1" fmla="*/ 0 h 69"/>
                <a:gd name="T2" fmla="*/ 17 w 52"/>
                <a:gd name="T3" fmla="*/ 0 h 69"/>
                <a:gd name="T4" fmla="*/ 24 w 52"/>
                <a:gd name="T5" fmla="*/ 3 h 69"/>
                <a:gd name="T6" fmla="*/ 28 w 52"/>
                <a:gd name="T7" fmla="*/ 10 h 69"/>
                <a:gd name="T8" fmla="*/ 31 w 52"/>
                <a:gd name="T9" fmla="*/ 14 h 69"/>
                <a:gd name="T10" fmla="*/ 42 w 52"/>
                <a:gd name="T11" fmla="*/ 3 h 69"/>
                <a:gd name="T12" fmla="*/ 49 w 52"/>
                <a:gd name="T13" fmla="*/ 7 h 69"/>
                <a:gd name="T14" fmla="*/ 52 w 52"/>
                <a:gd name="T15" fmla="*/ 24 h 69"/>
                <a:gd name="T16" fmla="*/ 38 w 52"/>
                <a:gd name="T17" fmla="*/ 35 h 69"/>
                <a:gd name="T18" fmla="*/ 45 w 52"/>
                <a:gd name="T19" fmla="*/ 52 h 69"/>
                <a:gd name="T20" fmla="*/ 45 w 52"/>
                <a:gd name="T21" fmla="*/ 59 h 69"/>
                <a:gd name="T22" fmla="*/ 38 w 52"/>
                <a:gd name="T23" fmla="*/ 59 h 69"/>
                <a:gd name="T24" fmla="*/ 35 w 52"/>
                <a:gd name="T25" fmla="*/ 56 h 69"/>
                <a:gd name="T26" fmla="*/ 17 w 52"/>
                <a:gd name="T27" fmla="*/ 59 h 69"/>
                <a:gd name="T28" fmla="*/ 17 w 52"/>
                <a:gd name="T29" fmla="*/ 69 h 69"/>
                <a:gd name="T30" fmla="*/ 7 w 52"/>
                <a:gd name="T31" fmla="*/ 59 h 69"/>
                <a:gd name="T32" fmla="*/ 0 w 52"/>
                <a:gd name="T33" fmla="*/ 52 h 69"/>
                <a:gd name="T34" fmla="*/ 10 w 52"/>
                <a:gd name="T35" fmla="*/ 35 h 69"/>
                <a:gd name="T36" fmla="*/ 3 w 52"/>
                <a:gd name="T37" fmla="*/ 31 h 69"/>
                <a:gd name="T38" fmla="*/ 14 w 52"/>
                <a:gd name="T39" fmla="*/ 17 h 69"/>
                <a:gd name="T40" fmla="*/ 3 w 52"/>
                <a:gd name="T41" fmla="*/ 14 h 69"/>
                <a:gd name="T42" fmla="*/ 10 w 52"/>
                <a:gd name="T4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69">
                  <a:moveTo>
                    <a:pt x="10" y="0"/>
                  </a:moveTo>
                  <a:lnTo>
                    <a:pt x="17" y="0"/>
                  </a:lnTo>
                  <a:lnTo>
                    <a:pt x="24" y="3"/>
                  </a:lnTo>
                  <a:lnTo>
                    <a:pt x="28" y="10"/>
                  </a:lnTo>
                  <a:lnTo>
                    <a:pt x="31" y="14"/>
                  </a:lnTo>
                  <a:lnTo>
                    <a:pt x="42" y="3"/>
                  </a:lnTo>
                  <a:lnTo>
                    <a:pt x="49" y="7"/>
                  </a:lnTo>
                  <a:lnTo>
                    <a:pt x="52" y="24"/>
                  </a:lnTo>
                  <a:lnTo>
                    <a:pt x="38" y="35"/>
                  </a:lnTo>
                  <a:lnTo>
                    <a:pt x="45" y="52"/>
                  </a:lnTo>
                  <a:lnTo>
                    <a:pt x="45" y="59"/>
                  </a:lnTo>
                  <a:lnTo>
                    <a:pt x="38" y="59"/>
                  </a:lnTo>
                  <a:lnTo>
                    <a:pt x="35" y="56"/>
                  </a:lnTo>
                  <a:lnTo>
                    <a:pt x="17" y="59"/>
                  </a:lnTo>
                  <a:lnTo>
                    <a:pt x="17" y="69"/>
                  </a:lnTo>
                  <a:lnTo>
                    <a:pt x="7" y="59"/>
                  </a:lnTo>
                  <a:lnTo>
                    <a:pt x="0" y="52"/>
                  </a:lnTo>
                  <a:lnTo>
                    <a:pt x="10" y="35"/>
                  </a:lnTo>
                  <a:lnTo>
                    <a:pt x="3" y="31"/>
                  </a:lnTo>
                  <a:lnTo>
                    <a:pt x="14" y="17"/>
                  </a:lnTo>
                  <a:lnTo>
                    <a:pt x="3" y="14"/>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7" name="Freeform 161">
              <a:extLst>
                <a:ext uri="{FF2B5EF4-FFF2-40B4-BE49-F238E27FC236}">
                  <a16:creationId xmlns:a16="http://schemas.microsoft.com/office/drawing/2014/main" id="{6C874952-9446-8057-64CC-B953B57FCD27}"/>
                </a:ext>
                <a:ext uri="{C183D7F6-B498-43B3-948B-1728B52AA6E4}">
                  <adec:decorative xmlns:adec="http://schemas.microsoft.com/office/drawing/2017/decorative" val="1"/>
                </a:ext>
              </a:extLst>
            </p:cNvPr>
            <p:cNvSpPr>
              <a:spLocks/>
            </p:cNvSpPr>
            <p:nvPr/>
          </p:nvSpPr>
          <p:spPr bwMode="auto">
            <a:xfrm>
              <a:off x="9855009" y="5989812"/>
              <a:ext cx="110599" cy="90226"/>
            </a:xfrm>
            <a:custGeom>
              <a:avLst/>
              <a:gdLst>
                <a:gd name="T0" fmla="*/ 38 w 38"/>
                <a:gd name="T1" fmla="*/ 0 h 31"/>
                <a:gd name="T2" fmla="*/ 38 w 38"/>
                <a:gd name="T3" fmla="*/ 14 h 31"/>
                <a:gd name="T4" fmla="*/ 28 w 38"/>
                <a:gd name="T5" fmla="*/ 24 h 31"/>
                <a:gd name="T6" fmla="*/ 7 w 38"/>
                <a:gd name="T7" fmla="*/ 31 h 31"/>
                <a:gd name="T8" fmla="*/ 0 w 38"/>
                <a:gd name="T9" fmla="*/ 14 h 31"/>
                <a:gd name="T10" fmla="*/ 14 w 38"/>
                <a:gd name="T11" fmla="*/ 3 h 31"/>
                <a:gd name="T12" fmla="*/ 21 w 38"/>
                <a:gd name="T13" fmla="*/ 10 h 31"/>
                <a:gd name="T14" fmla="*/ 38 w 38"/>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38" y="0"/>
                  </a:moveTo>
                  <a:lnTo>
                    <a:pt x="38" y="14"/>
                  </a:lnTo>
                  <a:lnTo>
                    <a:pt x="28" y="24"/>
                  </a:lnTo>
                  <a:lnTo>
                    <a:pt x="7" y="31"/>
                  </a:lnTo>
                  <a:lnTo>
                    <a:pt x="0" y="14"/>
                  </a:lnTo>
                  <a:lnTo>
                    <a:pt x="14" y="3"/>
                  </a:lnTo>
                  <a:lnTo>
                    <a:pt x="21" y="10"/>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8" name="Freeform 162">
              <a:extLst>
                <a:ext uri="{FF2B5EF4-FFF2-40B4-BE49-F238E27FC236}">
                  <a16:creationId xmlns:a16="http://schemas.microsoft.com/office/drawing/2014/main" id="{3865E5AC-C9F4-E1AA-A17A-9B5872730B3E}"/>
                </a:ext>
                <a:ext uri="{C183D7F6-B498-43B3-948B-1728B52AA6E4}">
                  <adec:decorative xmlns:adec="http://schemas.microsoft.com/office/drawing/2017/decorative" val="1"/>
                </a:ext>
              </a:extLst>
            </p:cNvPr>
            <p:cNvSpPr>
              <a:spLocks/>
            </p:cNvSpPr>
            <p:nvPr/>
          </p:nvSpPr>
          <p:spPr bwMode="auto">
            <a:xfrm>
              <a:off x="9936502" y="5978171"/>
              <a:ext cx="90226" cy="122241"/>
            </a:xfrm>
            <a:custGeom>
              <a:avLst/>
              <a:gdLst>
                <a:gd name="T0" fmla="*/ 24 w 31"/>
                <a:gd name="T1" fmla="*/ 0 h 42"/>
                <a:gd name="T2" fmla="*/ 28 w 31"/>
                <a:gd name="T3" fmla="*/ 7 h 42"/>
                <a:gd name="T4" fmla="*/ 24 w 31"/>
                <a:gd name="T5" fmla="*/ 21 h 42"/>
                <a:gd name="T6" fmla="*/ 31 w 31"/>
                <a:gd name="T7" fmla="*/ 21 h 42"/>
                <a:gd name="T8" fmla="*/ 31 w 31"/>
                <a:gd name="T9" fmla="*/ 28 h 42"/>
                <a:gd name="T10" fmla="*/ 28 w 31"/>
                <a:gd name="T11" fmla="*/ 35 h 42"/>
                <a:gd name="T12" fmla="*/ 17 w 31"/>
                <a:gd name="T13" fmla="*/ 42 h 42"/>
                <a:gd name="T14" fmla="*/ 10 w 31"/>
                <a:gd name="T15" fmla="*/ 32 h 42"/>
                <a:gd name="T16" fmla="*/ 0 w 31"/>
                <a:gd name="T17" fmla="*/ 28 h 42"/>
                <a:gd name="T18" fmla="*/ 10 w 31"/>
                <a:gd name="T19" fmla="*/ 18 h 42"/>
                <a:gd name="T20" fmla="*/ 10 w 31"/>
                <a:gd name="T21" fmla="*/ 4 h 42"/>
                <a:gd name="T22" fmla="*/ 17 w 31"/>
                <a:gd name="T23" fmla="*/ 7 h 42"/>
                <a:gd name="T24" fmla="*/ 24 w 3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4" y="0"/>
                  </a:moveTo>
                  <a:lnTo>
                    <a:pt x="28" y="7"/>
                  </a:lnTo>
                  <a:lnTo>
                    <a:pt x="24" y="21"/>
                  </a:lnTo>
                  <a:lnTo>
                    <a:pt x="31" y="21"/>
                  </a:lnTo>
                  <a:lnTo>
                    <a:pt x="31" y="28"/>
                  </a:lnTo>
                  <a:lnTo>
                    <a:pt x="28" y="35"/>
                  </a:lnTo>
                  <a:lnTo>
                    <a:pt x="17" y="42"/>
                  </a:lnTo>
                  <a:lnTo>
                    <a:pt x="10" y="32"/>
                  </a:lnTo>
                  <a:lnTo>
                    <a:pt x="0" y="28"/>
                  </a:lnTo>
                  <a:lnTo>
                    <a:pt x="10" y="18"/>
                  </a:lnTo>
                  <a:lnTo>
                    <a:pt x="10" y="4"/>
                  </a:lnTo>
                  <a:lnTo>
                    <a:pt x="17"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9" name="Freeform 163">
              <a:extLst>
                <a:ext uri="{FF2B5EF4-FFF2-40B4-BE49-F238E27FC236}">
                  <a16:creationId xmlns:a16="http://schemas.microsoft.com/office/drawing/2014/main" id="{D8165293-6D99-5BEE-D561-8A80EC7B1407}"/>
                </a:ext>
                <a:ext uri="{C183D7F6-B498-43B3-948B-1728B52AA6E4}">
                  <adec:decorative xmlns:adec="http://schemas.microsoft.com/office/drawing/2017/decorative" val="1"/>
                </a:ext>
              </a:extLst>
            </p:cNvPr>
            <p:cNvSpPr>
              <a:spLocks/>
            </p:cNvSpPr>
            <p:nvPr/>
          </p:nvSpPr>
          <p:spPr bwMode="auto">
            <a:xfrm>
              <a:off x="9793886" y="6091679"/>
              <a:ext cx="93136" cy="98957"/>
            </a:xfrm>
            <a:custGeom>
              <a:avLst/>
              <a:gdLst>
                <a:gd name="T0" fmla="*/ 21 w 32"/>
                <a:gd name="T1" fmla="*/ 3 h 34"/>
                <a:gd name="T2" fmla="*/ 25 w 32"/>
                <a:gd name="T3" fmla="*/ 20 h 34"/>
                <a:gd name="T4" fmla="*/ 32 w 32"/>
                <a:gd name="T5" fmla="*/ 27 h 34"/>
                <a:gd name="T6" fmla="*/ 14 w 32"/>
                <a:gd name="T7" fmla="*/ 34 h 34"/>
                <a:gd name="T8" fmla="*/ 4 w 32"/>
                <a:gd name="T9" fmla="*/ 17 h 34"/>
                <a:gd name="T10" fmla="*/ 0 w 32"/>
                <a:gd name="T11" fmla="*/ 13 h 34"/>
                <a:gd name="T12" fmla="*/ 0 w 32"/>
                <a:gd name="T13" fmla="*/ 3 h 34"/>
                <a:gd name="T14" fmla="*/ 18 w 32"/>
                <a:gd name="T15" fmla="*/ 0 h 34"/>
                <a:gd name="T16" fmla="*/ 21 w 32"/>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1" y="3"/>
                  </a:moveTo>
                  <a:lnTo>
                    <a:pt x="25" y="20"/>
                  </a:lnTo>
                  <a:lnTo>
                    <a:pt x="32" y="27"/>
                  </a:lnTo>
                  <a:lnTo>
                    <a:pt x="14" y="34"/>
                  </a:lnTo>
                  <a:lnTo>
                    <a:pt x="4" y="17"/>
                  </a:lnTo>
                  <a:lnTo>
                    <a:pt x="0" y="13"/>
                  </a:lnTo>
                  <a:lnTo>
                    <a:pt x="0" y="3"/>
                  </a:lnTo>
                  <a:lnTo>
                    <a:pt x="18"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0" name="Freeform 164">
              <a:extLst>
                <a:ext uri="{FF2B5EF4-FFF2-40B4-BE49-F238E27FC236}">
                  <a16:creationId xmlns:a16="http://schemas.microsoft.com/office/drawing/2014/main" id="{265E653C-A165-1E89-7924-7215677F2C28}"/>
                </a:ext>
                <a:ext uri="{C183D7F6-B498-43B3-948B-1728B52AA6E4}">
                  <adec:decorative xmlns:adec="http://schemas.microsoft.com/office/drawing/2017/decorative" val="1"/>
                </a:ext>
              </a:extLst>
            </p:cNvPr>
            <p:cNvSpPr>
              <a:spLocks/>
            </p:cNvSpPr>
            <p:nvPr/>
          </p:nvSpPr>
          <p:spPr bwMode="auto">
            <a:xfrm>
              <a:off x="9744410" y="6161531"/>
              <a:ext cx="40747" cy="49479"/>
            </a:xfrm>
            <a:custGeom>
              <a:avLst/>
              <a:gdLst>
                <a:gd name="T0" fmla="*/ 14 w 14"/>
                <a:gd name="T1" fmla="*/ 0 h 17"/>
                <a:gd name="T2" fmla="*/ 14 w 14"/>
                <a:gd name="T3" fmla="*/ 10 h 17"/>
                <a:gd name="T4" fmla="*/ 10 w 14"/>
                <a:gd name="T5" fmla="*/ 17 h 17"/>
                <a:gd name="T6" fmla="*/ 0 w 14"/>
                <a:gd name="T7" fmla="*/ 17 h 17"/>
                <a:gd name="T8" fmla="*/ 0 w 14"/>
                <a:gd name="T9" fmla="*/ 3 h 17"/>
                <a:gd name="T10" fmla="*/ 7 w 14"/>
                <a:gd name="T11" fmla="*/ 0 h 17"/>
                <a:gd name="T12" fmla="*/ 14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14" y="0"/>
                  </a:moveTo>
                  <a:lnTo>
                    <a:pt x="14" y="10"/>
                  </a:lnTo>
                  <a:lnTo>
                    <a:pt x="10" y="17"/>
                  </a:lnTo>
                  <a:lnTo>
                    <a:pt x="0" y="17"/>
                  </a:lnTo>
                  <a:lnTo>
                    <a:pt x="0" y="3"/>
                  </a:lnTo>
                  <a:lnTo>
                    <a:pt x="7" y="0"/>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1" name="Freeform 165">
              <a:extLst>
                <a:ext uri="{FF2B5EF4-FFF2-40B4-BE49-F238E27FC236}">
                  <a16:creationId xmlns:a16="http://schemas.microsoft.com/office/drawing/2014/main" id="{D3D73A66-0E9B-8F90-A875-7FEBC20C2C51}"/>
                </a:ext>
                <a:ext uri="{C183D7F6-B498-43B3-948B-1728B52AA6E4}">
                  <adec:decorative xmlns:adec="http://schemas.microsoft.com/office/drawing/2017/decorative" val="1"/>
                </a:ext>
              </a:extLst>
            </p:cNvPr>
            <p:cNvSpPr>
              <a:spLocks/>
            </p:cNvSpPr>
            <p:nvPr/>
          </p:nvSpPr>
          <p:spPr bwMode="auto">
            <a:xfrm>
              <a:off x="9683287" y="6080037"/>
              <a:ext cx="101868" cy="142615"/>
            </a:xfrm>
            <a:custGeom>
              <a:avLst/>
              <a:gdLst>
                <a:gd name="T0" fmla="*/ 4 w 35"/>
                <a:gd name="T1" fmla="*/ 0 h 49"/>
                <a:gd name="T2" fmla="*/ 21 w 35"/>
                <a:gd name="T3" fmla="*/ 0 h 49"/>
                <a:gd name="T4" fmla="*/ 28 w 35"/>
                <a:gd name="T5" fmla="*/ 7 h 49"/>
                <a:gd name="T6" fmla="*/ 18 w 35"/>
                <a:gd name="T7" fmla="*/ 10 h 49"/>
                <a:gd name="T8" fmla="*/ 18 w 35"/>
                <a:gd name="T9" fmla="*/ 28 h 49"/>
                <a:gd name="T10" fmla="*/ 35 w 35"/>
                <a:gd name="T11" fmla="*/ 24 h 49"/>
                <a:gd name="T12" fmla="*/ 35 w 35"/>
                <a:gd name="T13" fmla="*/ 28 h 49"/>
                <a:gd name="T14" fmla="*/ 28 w 35"/>
                <a:gd name="T15" fmla="*/ 28 h 49"/>
                <a:gd name="T16" fmla="*/ 21 w 35"/>
                <a:gd name="T17" fmla="*/ 31 h 49"/>
                <a:gd name="T18" fmla="*/ 21 w 35"/>
                <a:gd name="T19" fmla="*/ 45 h 49"/>
                <a:gd name="T20" fmla="*/ 18 w 35"/>
                <a:gd name="T21" fmla="*/ 42 h 49"/>
                <a:gd name="T22" fmla="*/ 18 w 35"/>
                <a:gd name="T23" fmla="*/ 49 h 49"/>
                <a:gd name="T24" fmla="*/ 11 w 35"/>
                <a:gd name="T25" fmla="*/ 49 h 49"/>
                <a:gd name="T26" fmla="*/ 0 w 35"/>
                <a:gd name="T27" fmla="*/ 38 h 49"/>
                <a:gd name="T28" fmla="*/ 11 w 35"/>
                <a:gd name="T29" fmla="*/ 14 h 49"/>
                <a:gd name="T30" fmla="*/ 4 w 3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9">
                  <a:moveTo>
                    <a:pt x="4" y="0"/>
                  </a:moveTo>
                  <a:lnTo>
                    <a:pt x="21" y="0"/>
                  </a:lnTo>
                  <a:lnTo>
                    <a:pt x="28" y="7"/>
                  </a:lnTo>
                  <a:lnTo>
                    <a:pt x="18" y="10"/>
                  </a:lnTo>
                  <a:lnTo>
                    <a:pt x="18" y="28"/>
                  </a:lnTo>
                  <a:lnTo>
                    <a:pt x="35" y="24"/>
                  </a:lnTo>
                  <a:lnTo>
                    <a:pt x="35" y="28"/>
                  </a:lnTo>
                  <a:lnTo>
                    <a:pt x="28" y="28"/>
                  </a:lnTo>
                  <a:lnTo>
                    <a:pt x="21" y="31"/>
                  </a:lnTo>
                  <a:lnTo>
                    <a:pt x="21" y="45"/>
                  </a:lnTo>
                  <a:lnTo>
                    <a:pt x="18" y="42"/>
                  </a:lnTo>
                  <a:lnTo>
                    <a:pt x="18" y="49"/>
                  </a:lnTo>
                  <a:lnTo>
                    <a:pt x="11" y="49"/>
                  </a:lnTo>
                  <a:lnTo>
                    <a:pt x="0" y="38"/>
                  </a:lnTo>
                  <a:lnTo>
                    <a:pt x="11" y="14"/>
                  </a:lnTo>
                  <a:lnTo>
                    <a:pt x="4" y="0"/>
                  </a:lnTo>
                  <a:close/>
                </a:path>
              </a:pathLst>
            </a:cu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2" name="Freeform 166">
              <a:extLst>
                <a:ext uri="{FF2B5EF4-FFF2-40B4-BE49-F238E27FC236}">
                  <a16:creationId xmlns:a16="http://schemas.microsoft.com/office/drawing/2014/main" id="{EFDFCD75-5B52-D209-6D3A-AC22455F1D0D}"/>
                </a:ext>
                <a:ext uri="{C183D7F6-B498-43B3-948B-1728B52AA6E4}">
                  <adec:decorative xmlns:adec="http://schemas.microsoft.com/office/drawing/2017/decorative" val="1"/>
                </a:ext>
              </a:extLst>
            </p:cNvPr>
            <p:cNvSpPr>
              <a:spLocks/>
            </p:cNvSpPr>
            <p:nvPr/>
          </p:nvSpPr>
          <p:spPr bwMode="auto">
            <a:xfrm>
              <a:off x="9674557" y="6251756"/>
              <a:ext cx="139704" cy="101868"/>
            </a:xfrm>
            <a:custGeom>
              <a:avLst/>
              <a:gdLst>
                <a:gd name="T0" fmla="*/ 45 w 48"/>
                <a:gd name="T1" fmla="*/ 10 h 35"/>
                <a:gd name="T2" fmla="*/ 41 w 48"/>
                <a:gd name="T3" fmla="*/ 10 h 35"/>
                <a:gd name="T4" fmla="*/ 38 w 48"/>
                <a:gd name="T5" fmla="*/ 10 h 35"/>
                <a:gd name="T6" fmla="*/ 38 w 48"/>
                <a:gd name="T7" fmla="*/ 14 h 35"/>
                <a:gd name="T8" fmla="*/ 34 w 48"/>
                <a:gd name="T9" fmla="*/ 21 h 35"/>
                <a:gd name="T10" fmla="*/ 34 w 48"/>
                <a:gd name="T11" fmla="*/ 24 h 35"/>
                <a:gd name="T12" fmla="*/ 31 w 48"/>
                <a:gd name="T13" fmla="*/ 24 h 35"/>
                <a:gd name="T14" fmla="*/ 27 w 48"/>
                <a:gd name="T15" fmla="*/ 21 h 35"/>
                <a:gd name="T16" fmla="*/ 24 w 48"/>
                <a:gd name="T17" fmla="*/ 24 h 35"/>
                <a:gd name="T18" fmla="*/ 27 w 48"/>
                <a:gd name="T19" fmla="*/ 31 h 35"/>
                <a:gd name="T20" fmla="*/ 24 w 48"/>
                <a:gd name="T21" fmla="*/ 31 h 35"/>
                <a:gd name="T22" fmla="*/ 21 w 48"/>
                <a:gd name="T23" fmla="*/ 35 h 35"/>
                <a:gd name="T24" fmla="*/ 17 w 48"/>
                <a:gd name="T25" fmla="*/ 35 h 35"/>
                <a:gd name="T26" fmla="*/ 17 w 48"/>
                <a:gd name="T27" fmla="*/ 31 h 35"/>
                <a:gd name="T28" fmla="*/ 17 w 48"/>
                <a:gd name="T29" fmla="*/ 28 h 35"/>
                <a:gd name="T30" fmla="*/ 10 w 48"/>
                <a:gd name="T31" fmla="*/ 35 h 35"/>
                <a:gd name="T32" fmla="*/ 3 w 48"/>
                <a:gd name="T33" fmla="*/ 35 h 35"/>
                <a:gd name="T34" fmla="*/ 0 w 48"/>
                <a:gd name="T35" fmla="*/ 31 h 35"/>
                <a:gd name="T36" fmla="*/ 0 w 48"/>
                <a:gd name="T37" fmla="*/ 28 h 35"/>
                <a:gd name="T38" fmla="*/ 0 w 48"/>
                <a:gd name="T39" fmla="*/ 10 h 35"/>
                <a:gd name="T40" fmla="*/ 7 w 48"/>
                <a:gd name="T41" fmla="*/ 3 h 35"/>
                <a:gd name="T42" fmla="*/ 24 w 48"/>
                <a:gd name="T43" fmla="*/ 7 h 35"/>
                <a:gd name="T44" fmla="*/ 34 w 48"/>
                <a:gd name="T45" fmla="*/ 10 h 35"/>
                <a:gd name="T46" fmla="*/ 38 w 48"/>
                <a:gd name="T47" fmla="*/ 0 h 35"/>
                <a:gd name="T48" fmla="*/ 48 w 48"/>
                <a:gd name="T49" fmla="*/ 0 h 35"/>
                <a:gd name="T50" fmla="*/ 45 w 48"/>
                <a:gd name="T51"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45" y="10"/>
                  </a:moveTo>
                  <a:lnTo>
                    <a:pt x="41" y="10"/>
                  </a:lnTo>
                  <a:lnTo>
                    <a:pt x="38" y="10"/>
                  </a:lnTo>
                  <a:lnTo>
                    <a:pt x="38" y="14"/>
                  </a:lnTo>
                  <a:lnTo>
                    <a:pt x="34" y="21"/>
                  </a:lnTo>
                  <a:lnTo>
                    <a:pt x="34" y="24"/>
                  </a:lnTo>
                  <a:lnTo>
                    <a:pt x="31" y="24"/>
                  </a:lnTo>
                  <a:lnTo>
                    <a:pt x="27" y="21"/>
                  </a:lnTo>
                  <a:lnTo>
                    <a:pt x="24" y="24"/>
                  </a:lnTo>
                  <a:lnTo>
                    <a:pt x="27" y="31"/>
                  </a:lnTo>
                  <a:lnTo>
                    <a:pt x="24" y="31"/>
                  </a:lnTo>
                  <a:lnTo>
                    <a:pt x="21" y="35"/>
                  </a:lnTo>
                  <a:lnTo>
                    <a:pt x="17" y="35"/>
                  </a:lnTo>
                  <a:lnTo>
                    <a:pt x="17" y="31"/>
                  </a:lnTo>
                  <a:lnTo>
                    <a:pt x="17" y="28"/>
                  </a:lnTo>
                  <a:lnTo>
                    <a:pt x="10" y="35"/>
                  </a:lnTo>
                  <a:lnTo>
                    <a:pt x="3" y="35"/>
                  </a:lnTo>
                  <a:lnTo>
                    <a:pt x="0" y="31"/>
                  </a:lnTo>
                  <a:lnTo>
                    <a:pt x="0" y="28"/>
                  </a:lnTo>
                  <a:lnTo>
                    <a:pt x="0" y="10"/>
                  </a:lnTo>
                  <a:lnTo>
                    <a:pt x="7" y="3"/>
                  </a:lnTo>
                  <a:lnTo>
                    <a:pt x="24" y="7"/>
                  </a:lnTo>
                  <a:lnTo>
                    <a:pt x="34" y="10"/>
                  </a:lnTo>
                  <a:lnTo>
                    <a:pt x="38" y="0"/>
                  </a:lnTo>
                  <a:lnTo>
                    <a:pt x="48" y="0"/>
                  </a:lnTo>
                  <a:lnTo>
                    <a:pt x="45"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3" name="Freeform 167">
              <a:extLst>
                <a:ext uri="{FF2B5EF4-FFF2-40B4-BE49-F238E27FC236}">
                  <a16:creationId xmlns:a16="http://schemas.microsoft.com/office/drawing/2014/main" id="{044B5790-9089-EEB6-2F04-2E2B16380B16}"/>
                </a:ext>
                <a:ext uri="{C183D7F6-B498-43B3-948B-1728B52AA6E4}">
                  <adec:decorative xmlns:adec="http://schemas.microsoft.com/office/drawing/2017/decorative" val="1"/>
                </a:ext>
              </a:extLst>
            </p:cNvPr>
            <p:cNvSpPr>
              <a:spLocks/>
            </p:cNvSpPr>
            <p:nvPr/>
          </p:nvSpPr>
          <p:spPr bwMode="auto">
            <a:xfrm>
              <a:off x="9773514" y="6129515"/>
              <a:ext cx="101868" cy="151346"/>
            </a:xfrm>
            <a:custGeom>
              <a:avLst/>
              <a:gdLst>
                <a:gd name="T0" fmla="*/ 35 w 35"/>
                <a:gd name="T1" fmla="*/ 49 h 52"/>
                <a:gd name="T2" fmla="*/ 32 w 35"/>
                <a:gd name="T3" fmla="*/ 49 h 52"/>
                <a:gd name="T4" fmla="*/ 28 w 35"/>
                <a:gd name="T5" fmla="*/ 49 h 52"/>
                <a:gd name="T6" fmla="*/ 25 w 35"/>
                <a:gd name="T7" fmla="*/ 49 h 52"/>
                <a:gd name="T8" fmla="*/ 21 w 35"/>
                <a:gd name="T9" fmla="*/ 49 h 52"/>
                <a:gd name="T10" fmla="*/ 18 w 35"/>
                <a:gd name="T11" fmla="*/ 49 h 52"/>
                <a:gd name="T12" fmla="*/ 11 w 35"/>
                <a:gd name="T13" fmla="*/ 52 h 52"/>
                <a:gd name="T14" fmla="*/ 14 w 35"/>
                <a:gd name="T15" fmla="*/ 42 h 52"/>
                <a:gd name="T16" fmla="*/ 4 w 35"/>
                <a:gd name="T17" fmla="*/ 42 h 52"/>
                <a:gd name="T18" fmla="*/ 0 w 35"/>
                <a:gd name="T19" fmla="*/ 35 h 52"/>
                <a:gd name="T20" fmla="*/ 0 w 35"/>
                <a:gd name="T21" fmla="*/ 28 h 52"/>
                <a:gd name="T22" fmla="*/ 4 w 35"/>
                <a:gd name="T23" fmla="*/ 21 h 52"/>
                <a:gd name="T24" fmla="*/ 4 w 35"/>
                <a:gd name="T25" fmla="*/ 11 h 52"/>
                <a:gd name="T26" fmla="*/ 4 w 35"/>
                <a:gd name="T27" fmla="*/ 7 h 52"/>
                <a:gd name="T28" fmla="*/ 7 w 35"/>
                <a:gd name="T29" fmla="*/ 0 h 52"/>
                <a:gd name="T30" fmla="*/ 11 w 35"/>
                <a:gd name="T31" fmla="*/ 4 h 52"/>
                <a:gd name="T32" fmla="*/ 21 w 35"/>
                <a:gd name="T33" fmla="*/ 21 h 52"/>
                <a:gd name="T34" fmla="*/ 25 w 35"/>
                <a:gd name="T35" fmla="*/ 35 h 52"/>
                <a:gd name="T36" fmla="*/ 35 w 35"/>
                <a:gd name="T3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52">
                  <a:moveTo>
                    <a:pt x="35" y="49"/>
                  </a:moveTo>
                  <a:lnTo>
                    <a:pt x="32" y="49"/>
                  </a:lnTo>
                  <a:lnTo>
                    <a:pt x="28" y="49"/>
                  </a:lnTo>
                  <a:lnTo>
                    <a:pt x="25" y="49"/>
                  </a:lnTo>
                  <a:lnTo>
                    <a:pt x="21" y="49"/>
                  </a:lnTo>
                  <a:lnTo>
                    <a:pt x="18" y="49"/>
                  </a:lnTo>
                  <a:lnTo>
                    <a:pt x="11" y="52"/>
                  </a:lnTo>
                  <a:lnTo>
                    <a:pt x="14" y="42"/>
                  </a:lnTo>
                  <a:lnTo>
                    <a:pt x="4" y="42"/>
                  </a:lnTo>
                  <a:lnTo>
                    <a:pt x="0" y="35"/>
                  </a:lnTo>
                  <a:lnTo>
                    <a:pt x="0" y="28"/>
                  </a:lnTo>
                  <a:lnTo>
                    <a:pt x="4" y="21"/>
                  </a:lnTo>
                  <a:lnTo>
                    <a:pt x="4" y="11"/>
                  </a:lnTo>
                  <a:lnTo>
                    <a:pt x="4" y="7"/>
                  </a:lnTo>
                  <a:lnTo>
                    <a:pt x="7" y="0"/>
                  </a:lnTo>
                  <a:lnTo>
                    <a:pt x="11" y="4"/>
                  </a:lnTo>
                  <a:lnTo>
                    <a:pt x="21" y="21"/>
                  </a:lnTo>
                  <a:lnTo>
                    <a:pt x="25" y="35"/>
                  </a:lnTo>
                  <a:lnTo>
                    <a:pt x="35"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4" name="Freeform 168">
              <a:extLst>
                <a:ext uri="{FF2B5EF4-FFF2-40B4-BE49-F238E27FC236}">
                  <a16:creationId xmlns:a16="http://schemas.microsoft.com/office/drawing/2014/main" id="{6572EC37-C8D8-0882-2058-E6E797E0355E}"/>
                </a:ext>
                <a:ext uri="{C183D7F6-B498-43B3-948B-1728B52AA6E4}">
                  <adec:decorative xmlns:adec="http://schemas.microsoft.com/office/drawing/2017/decorative" val="1"/>
                </a:ext>
              </a:extLst>
            </p:cNvPr>
            <p:cNvSpPr>
              <a:spLocks/>
            </p:cNvSpPr>
            <p:nvPr/>
          </p:nvSpPr>
          <p:spPr bwMode="auto">
            <a:xfrm>
              <a:off x="9814262" y="6280861"/>
              <a:ext cx="40747" cy="20374"/>
            </a:xfrm>
            <a:custGeom>
              <a:avLst/>
              <a:gdLst>
                <a:gd name="T0" fmla="*/ 0 w 14"/>
                <a:gd name="T1" fmla="*/ 4 h 7"/>
                <a:gd name="T2" fmla="*/ 4 w 14"/>
                <a:gd name="T3" fmla="*/ 0 h 7"/>
                <a:gd name="T4" fmla="*/ 7 w 14"/>
                <a:gd name="T5" fmla="*/ 0 h 7"/>
                <a:gd name="T6" fmla="*/ 11 w 14"/>
                <a:gd name="T7" fmla="*/ 0 h 7"/>
                <a:gd name="T8" fmla="*/ 14 w 14"/>
                <a:gd name="T9" fmla="*/ 0 h 7"/>
                <a:gd name="T10" fmla="*/ 11 w 14"/>
                <a:gd name="T11" fmla="*/ 4 h 7"/>
                <a:gd name="T12" fmla="*/ 11 w 14"/>
                <a:gd name="T13" fmla="*/ 7 h 7"/>
                <a:gd name="T14" fmla="*/ 4 w 14"/>
                <a:gd name="T15" fmla="*/ 7 h 7"/>
                <a:gd name="T16" fmla="*/ 0 w 14"/>
                <a:gd name="T17" fmla="*/ 7 h 7"/>
                <a:gd name="T18" fmla="*/ 0 w 14"/>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4"/>
                  </a:moveTo>
                  <a:lnTo>
                    <a:pt x="4" y="0"/>
                  </a:lnTo>
                  <a:lnTo>
                    <a:pt x="7" y="0"/>
                  </a:lnTo>
                  <a:lnTo>
                    <a:pt x="11" y="0"/>
                  </a:lnTo>
                  <a:lnTo>
                    <a:pt x="14" y="0"/>
                  </a:lnTo>
                  <a:lnTo>
                    <a:pt x="11" y="4"/>
                  </a:lnTo>
                  <a:lnTo>
                    <a:pt x="11"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5" name="Freeform 169">
              <a:extLst>
                <a:ext uri="{FF2B5EF4-FFF2-40B4-BE49-F238E27FC236}">
                  <a16:creationId xmlns:a16="http://schemas.microsoft.com/office/drawing/2014/main" id="{A5B0B71B-FDDC-3F68-3C57-54C004FBAD6F}"/>
                </a:ext>
                <a:ext uri="{C183D7F6-B498-43B3-948B-1728B52AA6E4}">
                  <adec:decorative xmlns:adec="http://schemas.microsoft.com/office/drawing/2017/decorative" val="1"/>
                </a:ext>
              </a:extLst>
            </p:cNvPr>
            <p:cNvSpPr>
              <a:spLocks/>
            </p:cNvSpPr>
            <p:nvPr/>
          </p:nvSpPr>
          <p:spPr bwMode="auto">
            <a:xfrm>
              <a:off x="9855009" y="6059664"/>
              <a:ext cx="130973" cy="90226"/>
            </a:xfrm>
            <a:custGeom>
              <a:avLst/>
              <a:gdLst>
                <a:gd name="T0" fmla="*/ 28 w 45"/>
                <a:gd name="T1" fmla="*/ 0 h 31"/>
                <a:gd name="T2" fmla="*/ 38 w 45"/>
                <a:gd name="T3" fmla="*/ 4 h 31"/>
                <a:gd name="T4" fmla="*/ 45 w 45"/>
                <a:gd name="T5" fmla="*/ 14 h 31"/>
                <a:gd name="T6" fmla="*/ 38 w 45"/>
                <a:gd name="T7" fmla="*/ 17 h 31"/>
                <a:gd name="T8" fmla="*/ 32 w 45"/>
                <a:gd name="T9" fmla="*/ 28 h 31"/>
                <a:gd name="T10" fmla="*/ 25 w 45"/>
                <a:gd name="T11" fmla="*/ 28 h 31"/>
                <a:gd name="T12" fmla="*/ 4 w 45"/>
                <a:gd name="T13" fmla="*/ 31 h 31"/>
                <a:gd name="T14" fmla="*/ 0 w 45"/>
                <a:gd name="T15" fmla="*/ 14 h 31"/>
                <a:gd name="T16" fmla="*/ 7 w 45"/>
                <a:gd name="T17" fmla="*/ 14 h 31"/>
                <a:gd name="T18" fmla="*/ 7 w 45"/>
                <a:gd name="T19" fmla="*/ 7 h 31"/>
                <a:gd name="T20" fmla="*/ 28 w 4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1">
                  <a:moveTo>
                    <a:pt x="28" y="0"/>
                  </a:moveTo>
                  <a:lnTo>
                    <a:pt x="38" y="4"/>
                  </a:lnTo>
                  <a:lnTo>
                    <a:pt x="45" y="14"/>
                  </a:lnTo>
                  <a:lnTo>
                    <a:pt x="38" y="17"/>
                  </a:lnTo>
                  <a:lnTo>
                    <a:pt x="32" y="28"/>
                  </a:lnTo>
                  <a:lnTo>
                    <a:pt x="25" y="28"/>
                  </a:lnTo>
                  <a:lnTo>
                    <a:pt x="4" y="31"/>
                  </a:lnTo>
                  <a:lnTo>
                    <a:pt x="0" y="14"/>
                  </a:lnTo>
                  <a:lnTo>
                    <a:pt x="7" y="14"/>
                  </a:lnTo>
                  <a:lnTo>
                    <a:pt x="7" y="7"/>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6" name="Freeform 170">
              <a:extLst>
                <a:ext uri="{FF2B5EF4-FFF2-40B4-BE49-F238E27FC236}">
                  <a16:creationId xmlns:a16="http://schemas.microsoft.com/office/drawing/2014/main" id="{FF613D01-8968-B6A1-EA3D-F2D342A7FE83}"/>
                </a:ext>
                <a:ext uri="{C183D7F6-B498-43B3-948B-1728B52AA6E4}">
                  <adec:decorative xmlns:adec="http://schemas.microsoft.com/office/drawing/2017/decorative" val="1"/>
                </a:ext>
              </a:extLst>
            </p:cNvPr>
            <p:cNvSpPr>
              <a:spLocks/>
            </p:cNvSpPr>
            <p:nvPr/>
          </p:nvSpPr>
          <p:spPr bwMode="auto">
            <a:xfrm>
              <a:off x="9735676" y="6100411"/>
              <a:ext cx="58210" cy="61121"/>
            </a:xfrm>
            <a:custGeom>
              <a:avLst/>
              <a:gdLst>
                <a:gd name="T0" fmla="*/ 10 w 20"/>
                <a:gd name="T1" fmla="*/ 0 h 21"/>
                <a:gd name="T2" fmla="*/ 20 w 20"/>
                <a:gd name="T3" fmla="*/ 10 h 21"/>
                <a:gd name="T4" fmla="*/ 17 w 20"/>
                <a:gd name="T5" fmla="*/ 17 h 21"/>
                <a:gd name="T6" fmla="*/ 0 w 20"/>
                <a:gd name="T7" fmla="*/ 21 h 21"/>
                <a:gd name="T8" fmla="*/ 0 w 20"/>
                <a:gd name="T9" fmla="*/ 3 h 21"/>
                <a:gd name="T10" fmla="*/ 1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10" y="0"/>
                  </a:moveTo>
                  <a:lnTo>
                    <a:pt x="20" y="10"/>
                  </a:lnTo>
                  <a:lnTo>
                    <a:pt x="17" y="17"/>
                  </a:lnTo>
                  <a:lnTo>
                    <a:pt x="0" y="21"/>
                  </a:lnTo>
                  <a:lnTo>
                    <a:pt x="0" y="3"/>
                  </a:lnTo>
                  <a:lnTo>
                    <a:pt x="10" y="0"/>
                  </a:lnTo>
                  <a:close/>
                </a:path>
              </a:pathLst>
            </a:cu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7" name="Freeform 171">
              <a:extLst>
                <a:ext uri="{FF2B5EF4-FFF2-40B4-BE49-F238E27FC236}">
                  <a16:creationId xmlns:a16="http://schemas.microsoft.com/office/drawing/2014/main" id="{47A884B3-8C63-8DAA-9E19-5B2B8CD888E7}"/>
                </a:ext>
                <a:ext uri="{C183D7F6-B498-43B3-948B-1728B52AA6E4}">
                  <adec:decorative xmlns:adec="http://schemas.microsoft.com/office/drawing/2017/decorative" val="1"/>
                </a:ext>
              </a:extLst>
            </p:cNvPr>
            <p:cNvSpPr>
              <a:spLocks/>
            </p:cNvSpPr>
            <p:nvPr/>
          </p:nvSpPr>
          <p:spPr bwMode="auto">
            <a:xfrm>
              <a:off x="9834633" y="6100411"/>
              <a:ext cx="183362" cy="192093"/>
            </a:xfrm>
            <a:custGeom>
              <a:avLst/>
              <a:gdLst>
                <a:gd name="T0" fmla="*/ 52 w 63"/>
                <a:gd name="T1" fmla="*/ 0 h 66"/>
                <a:gd name="T2" fmla="*/ 45 w 63"/>
                <a:gd name="T3" fmla="*/ 14 h 66"/>
                <a:gd name="T4" fmla="*/ 63 w 63"/>
                <a:gd name="T5" fmla="*/ 24 h 66"/>
                <a:gd name="T6" fmla="*/ 63 w 63"/>
                <a:gd name="T7" fmla="*/ 59 h 66"/>
                <a:gd name="T8" fmla="*/ 63 w 63"/>
                <a:gd name="T9" fmla="*/ 55 h 66"/>
                <a:gd name="T10" fmla="*/ 59 w 63"/>
                <a:gd name="T11" fmla="*/ 49 h 66"/>
                <a:gd name="T12" fmla="*/ 56 w 63"/>
                <a:gd name="T13" fmla="*/ 49 h 66"/>
                <a:gd name="T14" fmla="*/ 56 w 63"/>
                <a:gd name="T15" fmla="*/ 52 h 66"/>
                <a:gd name="T16" fmla="*/ 56 w 63"/>
                <a:gd name="T17" fmla="*/ 55 h 66"/>
                <a:gd name="T18" fmla="*/ 59 w 63"/>
                <a:gd name="T19" fmla="*/ 62 h 66"/>
                <a:gd name="T20" fmla="*/ 56 w 63"/>
                <a:gd name="T21" fmla="*/ 62 h 66"/>
                <a:gd name="T22" fmla="*/ 52 w 63"/>
                <a:gd name="T23" fmla="*/ 59 h 66"/>
                <a:gd name="T24" fmla="*/ 49 w 63"/>
                <a:gd name="T25" fmla="*/ 59 h 66"/>
                <a:gd name="T26" fmla="*/ 45 w 63"/>
                <a:gd name="T27" fmla="*/ 66 h 66"/>
                <a:gd name="T28" fmla="*/ 42 w 63"/>
                <a:gd name="T29" fmla="*/ 66 h 66"/>
                <a:gd name="T30" fmla="*/ 39 w 63"/>
                <a:gd name="T31" fmla="*/ 62 h 66"/>
                <a:gd name="T32" fmla="*/ 35 w 63"/>
                <a:gd name="T33" fmla="*/ 59 h 66"/>
                <a:gd name="T34" fmla="*/ 32 w 63"/>
                <a:gd name="T35" fmla="*/ 52 h 66"/>
                <a:gd name="T36" fmla="*/ 32 w 63"/>
                <a:gd name="T37" fmla="*/ 49 h 66"/>
                <a:gd name="T38" fmla="*/ 32 w 63"/>
                <a:gd name="T39" fmla="*/ 45 h 66"/>
                <a:gd name="T40" fmla="*/ 28 w 63"/>
                <a:gd name="T41" fmla="*/ 45 h 66"/>
                <a:gd name="T42" fmla="*/ 25 w 63"/>
                <a:gd name="T43" fmla="*/ 45 h 66"/>
                <a:gd name="T44" fmla="*/ 21 w 63"/>
                <a:gd name="T45" fmla="*/ 45 h 66"/>
                <a:gd name="T46" fmla="*/ 18 w 63"/>
                <a:gd name="T47" fmla="*/ 49 h 66"/>
                <a:gd name="T48" fmla="*/ 18 w 63"/>
                <a:gd name="T49" fmla="*/ 55 h 66"/>
                <a:gd name="T50" fmla="*/ 18 w 63"/>
                <a:gd name="T51" fmla="*/ 59 h 66"/>
                <a:gd name="T52" fmla="*/ 14 w 63"/>
                <a:gd name="T53" fmla="*/ 59 h 66"/>
                <a:gd name="T54" fmla="*/ 4 w 63"/>
                <a:gd name="T55" fmla="*/ 45 h 66"/>
                <a:gd name="T56" fmla="*/ 0 w 63"/>
                <a:gd name="T57" fmla="*/ 31 h 66"/>
                <a:gd name="T58" fmla="*/ 18 w 63"/>
                <a:gd name="T59" fmla="*/ 24 h 66"/>
                <a:gd name="T60" fmla="*/ 11 w 63"/>
                <a:gd name="T61" fmla="*/ 17 h 66"/>
                <a:gd name="T62" fmla="*/ 32 w 63"/>
                <a:gd name="T63" fmla="*/ 14 h 66"/>
                <a:gd name="T64" fmla="*/ 39 w 63"/>
                <a:gd name="T65" fmla="*/ 14 h 66"/>
                <a:gd name="T66" fmla="*/ 45 w 63"/>
                <a:gd name="T67" fmla="*/ 3 h 66"/>
                <a:gd name="T68" fmla="*/ 52 w 63"/>
                <a:gd name="T6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6">
                  <a:moveTo>
                    <a:pt x="52" y="0"/>
                  </a:moveTo>
                  <a:lnTo>
                    <a:pt x="45" y="14"/>
                  </a:lnTo>
                  <a:lnTo>
                    <a:pt x="63" y="24"/>
                  </a:lnTo>
                  <a:lnTo>
                    <a:pt x="63" y="59"/>
                  </a:lnTo>
                  <a:lnTo>
                    <a:pt x="63" y="55"/>
                  </a:lnTo>
                  <a:lnTo>
                    <a:pt x="59" y="49"/>
                  </a:lnTo>
                  <a:lnTo>
                    <a:pt x="56" y="49"/>
                  </a:lnTo>
                  <a:lnTo>
                    <a:pt x="56" y="52"/>
                  </a:lnTo>
                  <a:lnTo>
                    <a:pt x="56" y="55"/>
                  </a:lnTo>
                  <a:lnTo>
                    <a:pt x="59" y="62"/>
                  </a:lnTo>
                  <a:lnTo>
                    <a:pt x="56" y="62"/>
                  </a:lnTo>
                  <a:lnTo>
                    <a:pt x="52" y="59"/>
                  </a:lnTo>
                  <a:lnTo>
                    <a:pt x="49" y="59"/>
                  </a:lnTo>
                  <a:lnTo>
                    <a:pt x="45" y="66"/>
                  </a:lnTo>
                  <a:lnTo>
                    <a:pt x="42" y="66"/>
                  </a:lnTo>
                  <a:lnTo>
                    <a:pt x="39" y="62"/>
                  </a:lnTo>
                  <a:lnTo>
                    <a:pt x="35" y="59"/>
                  </a:lnTo>
                  <a:lnTo>
                    <a:pt x="32" y="52"/>
                  </a:lnTo>
                  <a:lnTo>
                    <a:pt x="32" y="49"/>
                  </a:lnTo>
                  <a:lnTo>
                    <a:pt x="32" y="45"/>
                  </a:lnTo>
                  <a:lnTo>
                    <a:pt x="28" y="45"/>
                  </a:lnTo>
                  <a:lnTo>
                    <a:pt x="25" y="45"/>
                  </a:lnTo>
                  <a:lnTo>
                    <a:pt x="21" y="45"/>
                  </a:lnTo>
                  <a:lnTo>
                    <a:pt x="18" y="49"/>
                  </a:lnTo>
                  <a:lnTo>
                    <a:pt x="18" y="55"/>
                  </a:lnTo>
                  <a:lnTo>
                    <a:pt x="18" y="59"/>
                  </a:lnTo>
                  <a:lnTo>
                    <a:pt x="14" y="59"/>
                  </a:lnTo>
                  <a:lnTo>
                    <a:pt x="4" y="45"/>
                  </a:lnTo>
                  <a:lnTo>
                    <a:pt x="0" y="31"/>
                  </a:lnTo>
                  <a:lnTo>
                    <a:pt x="18" y="24"/>
                  </a:lnTo>
                  <a:lnTo>
                    <a:pt x="11" y="17"/>
                  </a:lnTo>
                  <a:lnTo>
                    <a:pt x="32" y="14"/>
                  </a:lnTo>
                  <a:lnTo>
                    <a:pt x="39" y="14"/>
                  </a:lnTo>
                  <a:lnTo>
                    <a:pt x="45" y="3"/>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8" name="Freeform 172">
              <a:extLst>
                <a:ext uri="{FF2B5EF4-FFF2-40B4-BE49-F238E27FC236}">
                  <a16:creationId xmlns:a16="http://schemas.microsoft.com/office/drawing/2014/main" id="{C6EC8CB8-C85C-1CD0-B8D9-2B8912B94161}"/>
                </a:ext>
                <a:ext uri="{C183D7F6-B498-43B3-948B-1728B52AA6E4}">
                  <adec:decorative xmlns:adec="http://schemas.microsoft.com/office/drawing/2017/decorative" val="1"/>
                </a:ext>
              </a:extLst>
            </p:cNvPr>
            <p:cNvSpPr>
              <a:spLocks/>
            </p:cNvSpPr>
            <p:nvPr/>
          </p:nvSpPr>
          <p:spPr bwMode="auto">
            <a:xfrm>
              <a:off x="9965608" y="6292504"/>
              <a:ext cx="52389" cy="29105"/>
            </a:xfrm>
            <a:custGeom>
              <a:avLst/>
              <a:gdLst>
                <a:gd name="T0" fmla="*/ 0 w 18"/>
                <a:gd name="T1" fmla="*/ 7 h 10"/>
                <a:gd name="T2" fmla="*/ 4 w 18"/>
                <a:gd name="T3" fmla="*/ 7 h 10"/>
                <a:gd name="T4" fmla="*/ 4 w 18"/>
                <a:gd name="T5" fmla="*/ 3 h 10"/>
                <a:gd name="T6" fmla="*/ 7 w 18"/>
                <a:gd name="T7" fmla="*/ 0 h 10"/>
                <a:gd name="T8" fmla="*/ 11 w 18"/>
                <a:gd name="T9" fmla="*/ 0 h 10"/>
                <a:gd name="T10" fmla="*/ 14 w 18"/>
                <a:gd name="T11" fmla="*/ 3 h 10"/>
                <a:gd name="T12" fmla="*/ 18 w 18"/>
                <a:gd name="T13" fmla="*/ 7 h 10"/>
                <a:gd name="T14" fmla="*/ 14 w 18"/>
                <a:gd name="T15" fmla="*/ 10 h 10"/>
                <a:gd name="T16" fmla="*/ 11 w 18"/>
                <a:gd name="T17" fmla="*/ 10 h 10"/>
                <a:gd name="T18" fmla="*/ 4 w 18"/>
                <a:gd name="T19" fmla="*/ 10 h 10"/>
                <a:gd name="T20" fmla="*/ 4 w 18"/>
                <a:gd name="T21" fmla="*/ 7 h 10"/>
                <a:gd name="T22" fmla="*/ 0 w 18"/>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7"/>
                  </a:moveTo>
                  <a:lnTo>
                    <a:pt x="4" y="7"/>
                  </a:lnTo>
                  <a:lnTo>
                    <a:pt x="4" y="3"/>
                  </a:lnTo>
                  <a:lnTo>
                    <a:pt x="7" y="0"/>
                  </a:lnTo>
                  <a:lnTo>
                    <a:pt x="11" y="0"/>
                  </a:lnTo>
                  <a:lnTo>
                    <a:pt x="14" y="3"/>
                  </a:lnTo>
                  <a:lnTo>
                    <a:pt x="18" y="7"/>
                  </a:lnTo>
                  <a:lnTo>
                    <a:pt x="14" y="10"/>
                  </a:lnTo>
                  <a:lnTo>
                    <a:pt x="11" y="10"/>
                  </a:lnTo>
                  <a:lnTo>
                    <a:pt x="4" y="10"/>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9" name="Freeform 173">
              <a:extLst>
                <a:ext uri="{FF2B5EF4-FFF2-40B4-BE49-F238E27FC236}">
                  <a16:creationId xmlns:a16="http://schemas.microsoft.com/office/drawing/2014/main" id="{B2DD088E-9389-FD42-F5E1-74602951EECA}"/>
                </a:ext>
                <a:ext uri="{C183D7F6-B498-43B3-948B-1728B52AA6E4}">
                  <adec:decorative xmlns:adec="http://schemas.microsoft.com/office/drawing/2017/decorative" val="1"/>
                </a:ext>
              </a:extLst>
            </p:cNvPr>
            <p:cNvSpPr>
              <a:spLocks/>
            </p:cNvSpPr>
            <p:nvPr/>
          </p:nvSpPr>
          <p:spPr bwMode="auto">
            <a:xfrm>
              <a:off x="9907397" y="6251756"/>
              <a:ext cx="20374" cy="69852"/>
            </a:xfrm>
            <a:custGeom>
              <a:avLst/>
              <a:gdLst>
                <a:gd name="T0" fmla="*/ 0 w 7"/>
                <a:gd name="T1" fmla="*/ 14 h 24"/>
                <a:gd name="T2" fmla="*/ 0 w 7"/>
                <a:gd name="T3" fmla="*/ 10 h 24"/>
                <a:gd name="T4" fmla="*/ 0 w 7"/>
                <a:gd name="T5" fmla="*/ 7 h 24"/>
                <a:gd name="T6" fmla="*/ 0 w 7"/>
                <a:gd name="T7" fmla="*/ 3 h 24"/>
                <a:gd name="T8" fmla="*/ 0 w 7"/>
                <a:gd name="T9" fmla="*/ 0 h 24"/>
                <a:gd name="T10" fmla="*/ 3 w 7"/>
                <a:gd name="T11" fmla="*/ 0 h 24"/>
                <a:gd name="T12" fmla="*/ 3 w 7"/>
                <a:gd name="T13" fmla="*/ 7 h 24"/>
                <a:gd name="T14" fmla="*/ 7 w 7"/>
                <a:gd name="T15" fmla="*/ 10 h 24"/>
                <a:gd name="T16" fmla="*/ 7 w 7"/>
                <a:gd name="T17" fmla="*/ 14 h 24"/>
                <a:gd name="T18" fmla="*/ 7 w 7"/>
                <a:gd name="T19" fmla="*/ 17 h 24"/>
                <a:gd name="T20" fmla="*/ 7 w 7"/>
                <a:gd name="T21" fmla="*/ 21 h 24"/>
                <a:gd name="T22" fmla="*/ 3 w 7"/>
                <a:gd name="T23" fmla="*/ 24 h 24"/>
                <a:gd name="T24" fmla="*/ 0 w 7"/>
                <a:gd name="T25" fmla="*/ 24 h 24"/>
                <a:gd name="T26" fmla="*/ 0 w 7"/>
                <a:gd name="T27" fmla="*/ 21 h 24"/>
                <a:gd name="T28" fmla="*/ 0 w 7"/>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4">
                  <a:moveTo>
                    <a:pt x="0" y="14"/>
                  </a:moveTo>
                  <a:lnTo>
                    <a:pt x="0" y="10"/>
                  </a:lnTo>
                  <a:lnTo>
                    <a:pt x="0" y="7"/>
                  </a:lnTo>
                  <a:lnTo>
                    <a:pt x="0" y="3"/>
                  </a:lnTo>
                  <a:lnTo>
                    <a:pt x="0" y="0"/>
                  </a:lnTo>
                  <a:lnTo>
                    <a:pt x="3" y="0"/>
                  </a:lnTo>
                  <a:lnTo>
                    <a:pt x="3" y="7"/>
                  </a:lnTo>
                  <a:lnTo>
                    <a:pt x="7" y="10"/>
                  </a:lnTo>
                  <a:lnTo>
                    <a:pt x="7" y="14"/>
                  </a:lnTo>
                  <a:lnTo>
                    <a:pt x="7" y="17"/>
                  </a:lnTo>
                  <a:lnTo>
                    <a:pt x="7" y="21"/>
                  </a:lnTo>
                  <a:lnTo>
                    <a:pt x="3" y="24"/>
                  </a:lnTo>
                  <a:lnTo>
                    <a:pt x="0" y="24"/>
                  </a:lnTo>
                  <a:lnTo>
                    <a:pt x="0" y="21"/>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0" name="Freeform 174">
              <a:extLst>
                <a:ext uri="{FF2B5EF4-FFF2-40B4-BE49-F238E27FC236}">
                  <a16:creationId xmlns:a16="http://schemas.microsoft.com/office/drawing/2014/main" id="{FD8E408B-BF8D-152C-492E-C38225E45D4C}"/>
                </a:ext>
                <a:ext uri="{C183D7F6-B498-43B3-948B-1728B52AA6E4}">
                  <adec:decorative xmlns:adec="http://schemas.microsoft.com/office/drawing/2017/decorative" val="1"/>
                </a:ext>
              </a:extLst>
            </p:cNvPr>
            <p:cNvSpPr>
              <a:spLocks/>
            </p:cNvSpPr>
            <p:nvPr/>
          </p:nvSpPr>
          <p:spPr bwMode="auto">
            <a:xfrm>
              <a:off x="9875380" y="6280862"/>
              <a:ext cx="20374" cy="40747"/>
            </a:xfrm>
            <a:custGeom>
              <a:avLst/>
              <a:gdLst>
                <a:gd name="T0" fmla="*/ 0 w 7"/>
                <a:gd name="T1" fmla="*/ 7 h 14"/>
                <a:gd name="T2" fmla="*/ 0 w 7"/>
                <a:gd name="T3" fmla="*/ 4 h 14"/>
                <a:gd name="T4" fmla="*/ 4 w 7"/>
                <a:gd name="T5" fmla="*/ 0 h 14"/>
                <a:gd name="T6" fmla="*/ 7 w 7"/>
                <a:gd name="T7" fmla="*/ 4 h 14"/>
                <a:gd name="T8" fmla="*/ 7 w 7"/>
                <a:gd name="T9" fmla="*/ 11 h 14"/>
                <a:gd name="T10" fmla="*/ 4 w 7"/>
                <a:gd name="T11" fmla="*/ 14 h 14"/>
                <a:gd name="T12" fmla="*/ 0 w 7"/>
                <a:gd name="T13" fmla="*/ 14 h 14"/>
                <a:gd name="T14" fmla="*/ 0 w 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7"/>
                  </a:moveTo>
                  <a:lnTo>
                    <a:pt x="0" y="4"/>
                  </a:lnTo>
                  <a:lnTo>
                    <a:pt x="4" y="0"/>
                  </a:lnTo>
                  <a:lnTo>
                    <a:pt x="7" y="4"/>
                  </a:lnTo>
                  <a:lnTo>
                    <a:pt x="7" y="11"/>
                  </a:lnTo>
                  <a:lnTo>
                    <a:pt x="4" y="14"/>
                  </a:lnTo>
                  <a:lnTo>
                    <a:pt x="0" y="14"/>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1" name="Freeform 175">
              <a:extLst>
                <a:ext uri="{FF2B5EF4-FFF2-40B4-BE49-F238E27FC236}">
                  <a16:creationId xmlns:a16="http://schemas.microsoft.com/office/drawing/2014/main" id="{B09A520D-1C69-F709-B29B-14AD7A62AF9F}"/>
                </a:ext>
                <a:ext uri="{C183D7F6-B498-43B3-948B-1728B52AA6E4}">
                  <adec:decorative xmlns:adec="http://schemas.microsoft.com/office/drawing/2017/decorative" val="1"/>
                </a:ext>
              </a:extLst>
            </p:cNvPr>
            <p:cNvSpPr>
              <a:spLocks/>
            </p:cNvSpPr>
            <p:nvPr/>
          </p:nvSpPr>
          <p:spPr bwMode="auto">
            <a:xfrm>
              <a:off x="9593064" y="6010185"/>
              <a:ext cx="180451" cy="98957"/>
            </a:xfrm>
            <a:custGeom>
              <a:avLst/>
              <a:gdLst>
                <a:gd name="T0" fmla="*/ 31 w 62"/>
                <a:gd name="T1" fmla="*/ 3 h 34"/>
                <a:gd name="T2" fmla="*/ 45 w 62"/>
                <a:gd name="T3" fmla="*/ 0 h 34"/>
                <a:gd name="T4" fmla="*/ 55 w 62"/>
                <a:gd name="T5" fmla="*/ 3 h 34"/>
                <a:gd name="T6" fmla="*/ 62 w 62"/>
                <a:gd name="T7" fmla="*/ 7 h 34"/>
                <a:gd name="T8" fmla="*/ 52 w 62"/>
                <a:gd name="T9" fmla="*/ 24 h 34"/>
                <a:gd name="T10" fmla="*/ 35 w 62"/>
                <a:gd name="T11" fmla="*/ 24 h 34"/>
                <a:gd name="T12" fmla="*/ 31 w 62"/>
                <a:gd name="T13" fmla="*/ 24 h 34"/>
                <a:gd name="T14" fmla="*/ 28 w 62"/>
                <a:gd name="T15" fmla="*/ 31 h 34"/>
                <a:gd name="T16" fmla="*/ 17 w 62"/>
                <a:gd name="T17" fmla="*/ 21 h 34"/>
                <a:gd name="T18" fmla="*/ 14 w 62"/>
                <a:gd name="T19" fmla="*/ 34 h 34"/>
                <a:gd name="T20" fmla="*/ 10 w 62"/>
                <a:gd name="T21" fmla="*/ 34 h 34"/>
                <a:gd name="T22" fmla="*/ 7 w 62"/>
                <a:gd name="T23" fmla="*/ 31 h 34"/>
                <a:gd name="T24" fmla="*/ 3 w 62"/>
                <a:gd name="T25" fmla="*/ 28 h 34"/>
                <a:gd name="T26" fmla="*/ 0 w 62"/>
                <a:gd name="T27" fmla="*/ 21 h 34"/>
                <a:gd name="T28" fmla="*/ 0 w 62"/>
                <a:gd name="T29" fmla="*/ 10 h 34"/>
                <a:gd name="T30" fmla="*/ 3 w 62"/>
                <a:gd name="T31" fmla="*/ 3 h 34"/>
                <a:gd name="T32" fmla="*/ 17 w 62"/>
                <a:gd name="T33" fmla="*/ 7 h 34"/>
                <a:gd name="T34" fmla="*/ 31 w 62"/>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34">
                  <a:moveTo>
                    <a:pt x="31" y="3"/>
                  </a:moveTo>
                  <a:lnTo>
                    <a:pt x="45" y="0"/>
                  </a:lnTo>
                  <a:lnTo>
                    <a:pt x="55" y="3"/>
                  </a:lnTo>
                  <a:lnTo>
                    <a:pt x="62" y="7"/>
                  </a:lnTo>
                  <a:lnTo>
                    <a:pt x="52" y="24"/>
                  </a:lnTo>
                  <a:lnTo>
                    <a:pt x="35" y="24"/>
                  </a:lnTo>
                  <a:lnTo>
                    <a:pt x="31" y="24"/>
                  </a:lnTo>
                  <a:lnTo>
                    <a:pt x="28" y="31"/>
                  </a:lnTo>
                  <a:lnTo>
                    <a:pt x="17" y="21"/>
                  </a:lnTo>
                  <a:lnTo>
                    <a:pt x="14" y="34"/>
                  </a:lnTo>
                  <a:lnTo>
                    <a:pt x="10" y="34"/>
                  </a:lnTo>
                  <a:lnTo>
                    <a:pt x="7" y="31"/>
                  </a:lnTo>
                  <a:lnTo>
                    <a:pt x="3" y="28"/>
                  </a:lnTo>
                  <a:lnTo>
                    <a:pt x="0" y="21"/>
                  </a:lnTo>
                  <a:lnTo>
                    <a:pt x="0" y="10"/>
                  </a:lnTo>
                  <a:lnTo>
                    <a:pt x="3" y="3"/>
                  </a:lnTo>
                  <a:lnTo>
                    <a:pt x="17" y="7"/>
                  </a:lnTo>
                  <a:lnTo>
                    <a:pt x="3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2" name="Freeform 176">
              <a:extLst>
                <a:ext uri="{FF2B5EF4-FFF2-40B4-BE49-F238E27FC236}">
                  <a16:creationId xmlns:a16="http://schemas.microsoft.com/office/drawing/2014/main" id="{520D7EB5-2B6F-5742-6923-292EF091F0F7}"/>
                </a:ext>
                <a:ext uri="{C183D7F6-B498-43B3-948B-1728B52AA6E4}">
                  <adec:decorative xmlns:adec="http://schemas.microsoft.com/office/drawing/2017/decorative" val="1"/>
                </a:ext>
              </a:extLst>
            </p:cNvPr>
            <p:cNvSpPr>
              <a:spLocks/>
            </p:cNvSpPr>
            <p:nvPr/>
          </p:nvSpPr>
          <p:spPr bwMode="auto">
            <a:xfrm>
              <a:off x="9561047" y="6202277"/>
              <a:ext cx="113510" cy="151346"/>
            </a:xfrm>
            <a:custGeom>
              <a:avLst/>
              <a:gdLst>
                <a:gd name="T0" fmla="*/ 14 w 39"/>
                <a:gd name="T1" fmla="*/ 0 h 52"/>
                <a:gd name="T2" fmla="*/ 28 w 39"/>
                <a:gd name="T3" fmla="*/ 7 h 52"/>
                <a:gd name="T4" fmla="*/ 35 w 39"/>
                <a:gd name="T5" fmla="*/ 24 h 52"/>
                <a:gd name="T6" fmla="*/ 39 w 39"/>
                <a:gd name="T7" fmla="*/ 27 h 52"/>
                <a:gd name="T8" fmla="*/ 39 w 39"/>
                <a:gd name="T9" fmla="*/ 45 h 52"/>
                <a:gd name="T10" fmla="*/ 35 w 39"/>
                <a:gd name="T11" fmla="*/ 45 h 52"/>
                <a:gd name="T12" fmla="*/ 32 w 39"/>
                <a:gd name="T13" fmla="*/ 45 h 52"/>
                <a:gd name="T14" fmla="*/ 28 w 39"/>
                <a:gd name="T15" fmla="*/ 48 h 52"/>
                <a:gd name="T16" fmla="*/ 21 w 39"/>
                <a:gd name="T17" fmla="*/ 52 h 52"/>
                <a:gd name="T18" fmla="*/ 18 w 39"/>
                <a:gd name="T19" fmla="*/ 52 h 52"/>
                <a:gd name="T20" fmla="*/ 18 w 39"/>
                <a:gd name="T21" fmla="*/ 48 h 52"/>
                <a:gd name="T22" fmla="*/ 14 w 39"/>
                <a:gd name="T23" fmla="*/ 48 h 52"/>
                <a:gd name="T24" fmla="*/ 14 w 39"/>
                <a:gd name="T25" fmla="*/ 52 h 52"/>
                <a:gd name="T26" fmla="*/ 4 w 39"/>
                <a:gd name="T27" fmla="*/ 38 h 52"/>
                <a:gd name="T28" fmla="*/ 0 w 39"/>
                <a:gd name="T29" fmla="*/ 17 h 52"/>
                <a:gd name="T30" fmla="*/ 4 w 39"/>
                <a:gd name="T31" fmla="*/ 10 h 52"/>
                <a:gd name="T32" fmla="*/ 11 w 39"/>
                <a:gd name="T33" fmla="*/ 10 h 52"/>
                <a:gd name="T34" fmla="*/ 14 w 39"/>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14" y="0"/>
                  </a:moveTo>
                  <a:lnTo>
                    <a:pt x="28" y="7"/>
                  </a:lnTo>
                  <a:lnTo>
                    <a:pt x="35" y="24"/>
                  </a:lnTo>
                  <a:lnTo>
                    <a:pt x="39" y="27"/>
                  </a:lnTo>
                  <a:lnTo>
                    <a:pt x="39" y="45"/>
                  </a:lnTo>
                  <a:lnTo>
                    <a:pt x="35" y="45"/>
                  </a:lnTo>
                  <a:lnTo>
                    <a:pt x="32" y="45"/>
                  </a:lnTo>
                  <a:lnTo>
                    <a:pt x="28" y="48"/>
                  </a:lnTo>
                  <a:lnTo>
                    <a:pt x="21" y="52"/>
                  </a:lnTo>
                  <a:lnTo>
                    <a:pt x="18" y="52"/>
                  </a:lnTo>
                  <a:lnTo>
                    <a:pt x="18" y="48"/>
                  </a:lnTo>
                  <a:lnTo>
                    <a:pt x="14" y="48"/>
                  </a:lnTo>
                  <a:lnTo>
                    <a:pt x="14" y="52"/>
                  </a:lnTo>
                  <a:lnTo>
                    <a:pt x="4" y="38"/>
                  </a:lnTo>
                  <a:lnTo>
                    <a:pt x="0" y="17"/>
                  </a:lnTo>
                  <a:lnTo>
                    <a:pt x="4" y="10"/>
                  </a:lnTo>
                  <a:lnTo>
                    <a:pt x="11"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93" name="Freeform 177">
              <a:extLst>
                <a:ext uri="{FF2B5EF4-FFF2-40B4-BE49-F238E27FC236}">
                  <a16:creationId xmlns:a16="http://schemas.microsoft.com/office/drawing/2014/main" id="{F3C7EAC0-4B0E-FA90-D47C-F2E6FC9239E6}"/>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4" name="Freeform 178">
              <a:extLst>
                <a:ext uri="{FF2B5EF4-FFF2-40B4-BE49-F238E27FC236}">
                  <a16:creationId xmlns:a16="http://schemas.microsoft.com/office/drawing/2014/main" id="{A6D5B15B-56EC-6A6A-9468-6600C54A064B}"/>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5" name="Freeform 179">
              <a:extLst>
                <a:ext uri="{FF2B5EF4-FFF2-40B4-BE49-F238E27FC236}">
                  <a16:creationId xmlns:a16="http://schemas.microsoft.com/office/drawing/2014/main" id="{62E6CCDA-5B5E-7A47-3BA7-A44E59C3AD1A}"/>
                </a:ext>
                <a:ext uri="{C183D7F6-B498-43B3-948B-1728B52AA6E4}">
                  <adec:decorative xmlns:adec="http://schemas.microsoft.com/office/drawing/2017/decorative" val="1"/>
                </a:ext>
              </a:extLst>
            </p:cNvPr>
            <p:cNvSpPr>
              <a:spLocks/>
            </p:cNvSpPr>
            <p:nvPr/>
          </p:nvSpPr>
          <p:spPr bwMode="auto">
            <a:xfrm>
              <a:off x="9601794" y="5919961"/>
              <a:ext cx="93136" cy="110599"/>
            </a:xfrm>
            <a:custGeom>
              <a:avLst/>
              <a:gdLst>
                <a:gd name="T0" fmla="*/ 18 w 32"/>
                <a:gd name="T1" fmla="*/ 0 h 38"/>
                <a:gd name="T2" fmla="*/ 32 w 32"/>
                <a:gd name="T3" fmla="*/ 10 h 38"/>
                <a:gd name="T4" fmla="*/ 25 w 32"/>
                <a:gd name="T5" fmla="*/ 24 h 38"/>
                <a:gd name="T6" fmla="*/ 28 w 32"/>
                <a:gd name="T7" fmla="*/ 34 h 38"/>
                <a:gd name="T8" fmla="*/ 14 w 32"/>
                <a:gd name="T9" fmla="*/ 38 h 38"/>
                <a:gd name="T10" fmla="*/ 0 w 32"/>
                <a:gd name="T11" fmla="*/ 34 h 38"/>
                <a:gd name="T12" fmla="*/ 0 w 32"/>
                <a:gd name="T13" fmla="*/ 27 h 38"/>
                <a:gd name="T14" fmla="*/ 11 w 32"/>
                <a:gd name="T15" fmla="*/ 13 h 38"/>
                <a:gd name="T16" fmla="*/ 18 w 3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8" y="0"/>
                  </a:moveTo>
                  <a:lnTo>
                    <a:pt x="32" y="10"/>
                  </a:lnTo>
                  <a:lnTo>
                    <a:pt x="25" y="24"/>
                  </a:lnTo>
                  <a:lnTo>
                    <a:pt x="28" y="34"/>
                  </a:lnTo>
                  <a:lnTo>
                    <a:pt x="14" y="38"/>
                  </a:lnTo>
                  <a:lnTo>
                    <a:pt x="0" y="34"/>
                  </a:lnTo>
                  <a:lnTo>
                    <a:pt x="0" y="27"/>
                  </a:lnTo>
                  <a:lnTo>
                    <a:pt x="11" y="13"/>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6" name="Freeform 180">
              <a:extLst>
                <a:ext uri="{FF2B5EF4-FFF2-40B4-BE49-F238E27FC236}">
                  <a16:creationId xmlns:a16="http://schemas.microsoft.com/office/drawing/2014/main" id="{7E7B73C7-A1A4-63BA-6EC2-AFC8F50E1A06}"/>
                </a:ext>
                <a:ext uri="{C183D7F6-B498-43B3-948B-1728B52AA6E4}">
                  <adec:decorative xmlns:adec="http://schemas.microsoft.com/office/drawing/2017/decorative" val="1"/>
                </a:ext>
              </a:extLst>
            </p:cNvPr>
            <p:cNvSpPr>
              <a:spLocks/>
            </p:cNvSpPr>
            <p:nvPr/>
          </p:nvSpPr>
          <p:spPr bwMode="auto">
            <a:xfrm>
              <a:off x="9581422" y="6071305"/>
              <a:ext cx="133883" cy="151346"/>
            </a:xfrm>
            <a:custGeom>
              <a:avLst/>
              <a:gdLst>
                <a:gd name="T0" fmla="*/ 11 w 46"/>
                <a:gd name="T1" fmla="*/ 10 h 52"/>
                <a:gd name="T2" fmla="*/ 14 w 46"/>
                <a:gd name="T3" fmla="*/ 13 h 52"/>
                <a:gd name="T4" fmla="*/ 18 w 46"/>
                <a:gd name="T5" fmla="*/ 13 h 52"/>
                <a:gd name="T6" fmla="*/ 21 w 46"/>
                <a:gd name="T7" fmla="*/ 0 h 52"/>
                <a:gd name="T8" fmla="*/ 32 w 46"/>
                <a:gd name="T9" fmla="*/ 10 h 52"/>
                <a:gd name="T10" fmla="*/ 35 w 46"/>
                <a:gd name="T11" fmla="*/ 3 h 52"/>
                <a:gd name="T12" fmla="*/ 39 w 46"/>
                <a:gd name="T13" fmla="*/ 3 h 52"/>
                <a:gd name="T14" fmla="*/ 46 w 46"/>
                <a:gd name="T15" fmla="*/ 17 h 52"/>
                <a:gd name="T16" fmla="*/ 35 w 46"/>
                <a:gd name="T17" fmla="*/ 41 h 52"/>
                <a:gd name="T18" fmla="*/ 21 w 46"/>
                <a:gd name="T19" fmla="*/ 52 h 52"/>
                <a:gd name="T20" fmla="*/ 7 w 46"/>
                <a:gd name="T21" fmla="*/ 45 h 52"/>
                <a:gd name="T22" fmla="*/ 0 w 46"/>
                <a:gd name="T23" fmla="*/ 20 h 52"/>
                <a:gd name="T24" fmla="*/ 11 w 46"/>
                <a:gd name="T2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11" y="10"/>
                  </a:moveTo>
                  <a:lnTo>
                    <a:pt x="14" y="13"/>
                  </a:lnTo>
                  <a:lnTo>
                    <a:pt x="18" y="13"/>
                  </a:lnTo>
                  <a:lnTo>
                    <a:pt x="21" y="0"/>
                  </a:lnTo>
                  <a:lnTo>
                    <a:pt x="32" y="10"/>
                  </a:lnTo>
                  <a:lnTo>
                    <a:pt x="35" y="3"/>
                  </a:lnTo>
                  <a:lnTo>
                    <a:pt x="39" y="3"/>
                  </a:lnTo>
                  <a:lnTo>
                    <a:pt x="46" y="17"/>
                  </a:lnTo>
                  <a:lnTo>
                    <a:pt x="35" y="41"/>
                  </a:lnTo>
                  <a:lnTo>
                    <a:pt x="21" y="52"/>
                  </a:lnTo>
                  <a:lnTo>
                    <a:pt x="7" y="45"/>
                  </a:lnTo>
                  <a:lnTo>
                    <a:pt x="0" y="20"/>
                  </a:lnTo>
                  <a:lnTo>
                    <a:pt x="11" y="10"/>
                  </a:lnTo>
                  <a:close/>
                </a:path>
              </a:pathLst>
            </a:custGeom>
            <a:pattFill prst="wdDnDiag">
              <a:fgClr>
                <a:schemeClr val="tx1"/>
              </a:fgClr>
              <a:bgClr>
                <a:schemeClr val="accent1">
                  <a:lumMod val="60000"/>
                  <a:lumOff val="40000"/>
                </a:schemeClr>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7" name="Freeform 181">
              <a:extLst>
                <a:ext uri="{FF2B5EF4-FFF2-40B4-BE49-F238E27FC236}">
                  <a16:creationId xmlns:a16="http://schemas.microsoft.com/office/drawing/2014/main" id="{9357E76D-58EC-5A3F-1B6B-B643BE64F01D}"/>
                </a:ext>
                <a:ext uri="{C183D7F6-B498-43B3-948B-1728B52AA6E4}">
                  <adec:decorative xmlns:adec="http://schemas.microsoft.com/office/drawing/2017/decorative" val="1"/>
                </a:ext>
              </a:extLst>
            </p:cNvPr>
            <p:cNvSpPr>
              <a:spLocks/>
            </p:cNvSpPr>
            <p:nvPr/>
          </p:nvSpPr>
          <p:spPr bwMode="auto">
            <a:xfrm>
              <a:off x="9502838" y="6251757"/>
              <a:ext cx="98957" cy="200825"/>
            </a:xfrm>
            <a:custGeom>
              <a:avLst/>
              <a:gdLst>
                <a:gd name="T0" fmla="*/ 20 w 34"/>
                <a:gd name="T1" fmla="*/ 0 h 69"/>
                <a:gd name="T2" fmla="*/ 24 w 34"/>
                <a:gd name="T3" fmla="*/ 21 h 69"/>
                <a:gd name="T4" fmla="*/ 34 w 34"/>
                <a:gd name="T5" fmla="*/ 35 h 69"/>
                <a:gd name="T6" fmla="*/ 34 w 34"/>
                <a:gd name="T7" fmla="*/ 38 h 69"/>
                <a:gd name="T8" fmla="*/ 34 w 34"/>
                <a:gd name="T9" fmla="*/ 45 h 69"/>
                <a:gd name="T10" fmla="*/ 27 w 34"/>
                <a:gd name="T11" fmla="*/ 49 h 69"/>
                <a:gd name="T12" fmla="*/ 24 w 34"/>
                <a:gd name="T13" fmla="*/ 56 h 69"/>
                <a:gd name="T14" fmla="*/ 17 w 34"/>
                <a:gd name="T15" fmla="*/ 62 h 69"/>
                <a:gd name="T16" fmla="*/ 10 w 34"/>
                <a:gd name="T17" fmla="*/ 69 h 69"/>
                <a:gd name="T18" fmla="*/ 7 w 34"/>
                <a:gd name="T19" fmla="*/ 66 h 69"/>
                <a:gd name="T20" fmla="*/ 14 w 34"/>
                <a:gd name="T21" fmla="*/ 59 h 69"/>
                <a:gd name="T22" fmla="*/ 14 w 34"/>
                <a:gd name="T23" fmla="*/ 56 h 69"/>
                <a:gd name="T24" fmla="*/ 17 w 34"/>
                <a:gd name="T25" fmla="*/ 56 h 69"/>
                <a:gd name="T26" fmla="*/ 14 w 34"/>
                <a:gd name="T27" fmla="*/ 52 h 69"/>
                <a:gd name="T28" fmla="*/ 10 w 34"/>
                <a:gd name="T29" fmla="*/ 52 h 69"/>
                <a:gd name="T30" fmla="*/ 7 w 34"/>
                <a:gd name="T31" fmla="*/ 56 h 69"/>
                <a:gd name="T32" fmla="*/ 3 w 34"/>
                <a:gd name="T33" fmla="*/ 56 h 69"/>
                <a:gd name="T34" fmla="*/ 3 w 34"/>
                <a:gd name="T35" fmla="*/ 52 h 69"/>
                <a:gd name="T36" fmla="*/ 3 w 34"/>
                <a:gd name="T37" fmla="*/ 49 h 69"/>
                <a:gd name="T38" fmla="*/ 3 w 34"/>
                <a:gd name="T39" fmla="*/ 45 h 69"/>
                <a:gd name="T40" fmla="*/ 7 w 34"/>
                <a:gd name="T41" fmla="*/ 35 h 69"/>
                <a:gd name="T42" fmla="*/ 0 w 34"/>
                <a:gd name="T43" fmla="*/ 21 h 69"/>
                <a:gd name="T44" fmla="*/ 3 w 34"/>
                <a:gd name="T45" fmla="*/ 10 h 69"/>
                <a:gd name="T46" fmla="*/ 14 w 34"/>
                <a:gd name="T47" fmla="*/ 0 h 69"/>
                <a:gd name="T48" fmla="*/ 20 w 34"/>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9">
                  <a:moveTo>
                    <a:pt x="20" y="0"/>
                  </a:moveTo>
                  <a:lnTo>
                    <a:pt x="24" y="21"/>
                  </a:lnTo>
                  <a:lnTo>
                    <a:pt x="34" y="35"/>
                  </a:lnTo>
                  <a:lnTo>
                    <a:pt x="34" y="38"/>
                  </a:lnTo>
                  <a:lnTo>
                    <a:pt x="34" y="45"/>
                  </a:lnTo>
                  <a:lnTo>
                    <a:pt x="27" y="49"/>
                  </a:lnTo>
                  <a:lnTo>
                    <a:pt x="24" y="56"/>
                  </a:lnTo>
                  <a:lnTo>
                    <a:pt x="17" y="62"/>
                  </a:lnTo>
                  <a:lnTo>
                    <a:pt x="10" y="69"/>
                  </a:lnTo>
                  <a:lnTo>
                    <a:pt x="7" y="66"/>
                  </a:lnTo>
                  <a:lnTo>
                    <a:pt x="14" y="59"/>
                  </a:lnTo>
                  <a:lnTo>
                    <a:pt x="14" y="56"/>
                  </a:lnTo>
                  <a:lnTo>
                    <a:pt x="17" y="56"/>
                  </a:lnTo>
                  <a:lnTo>
                    <a:pt x="14" y="52"/>
                  </a:lnTo>
                  <a:lnTo>
                    <a:pt x="10" y="52"/>
                  </a:lnTo>
                  <a:lnTo>
                    <a:pt x="7" y="56"/>
                  </a:lnTo>
                  <a:lnTo>
                    <a:pt x="3" y="56"/>
                  </a:lnTo>
                  <a:lnTo>
                    <a:pt x="3" y="52"/>
                  </a:lnTo>
                  <a:lnTo>
                    <a:pt x="3" y="49"/>
                  </a:lnTo>
                  <a:lnTo>
                    <a:pt x="3" y="45"/>
                  </a:lnTo>
                  <a:lnTo>
                    <a:pt x="7" y="35"/>
                  </a:lnTo>
                  <a:lnTo>
                    <a:pt x="0" y="21"/>
                  </a:lnTo>
                  <a:lnTo>
                    <a:pt x="3" y="10"/>
                  </a:lnTo>
                  <a:lnTo>
                    <a:pt x="14" y="0"/>
                  </a:lnTo>
                  <a:lnTo>
                    <a:pt x="2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8" name="Freeform 182">
              <a:extLst>
                <a:ext uri="{FF2B5EF4-FFF2-40B4-BE49-F238E27FC236}">
                  <a16:creationId xmlns:a16="http://schemas.microsoft.com/office/drawing/2014/main" id="{1C236691-C5C4-D7E7-48EF-AE7F2833BACE}"/>
                </a:ext>
                <a:ext uri="{C183D7F6-B498-43B3-948B-1728B52AA6E4}">
                  <adec:decorative xmlns:adec="http://schemas.microsoft.com/office/drawing/2017/decorative" val="1"/>
                </a:ext>
              </a:extLst>
            </p:cNvPr>
            <p:cNvSpPr>
              <a:spLocks/>
            </p:cNvSpPr>
            <p:nvPr/>
          </p:nvSpPr>
          <p:spPr bwMode="auto">
            <a:xfrm>
              <a:off x="9642542" y="6190635"/>
              <a:ext cx="142615" cy="90226"/>
            </a:xfrm>
            <a:custGeom>
              <a:avLst/>
              <a:gdLst>
                <a:gd name="T0" fmla="*/ 35 w 49"/>
                <a:gd name="T1" fmla="*/ 7 h 31"/>
                <a:gd name="T2" fmla="*/ 45 w 49"/>
                <a:gd name="T3" fmla="*/ 7 h 31"/>
                <a:gd name="T4" fmla="*/ 45 w 49"/>
                <a:gd name="T5" fmla="*/ 14 h 31"/>
                <a:gd name="T6" fmla="*/ 49 w 49"/>
                <a:gd name="T7" fmla="*/ 21 h 31"/>
                <a:gd name="T8" fmla="*/ 45 w 49"/>
                <a:gd name="T9" fmla="*/ 31 h 31"/>
                <a:gd name="T10" fmla="*/ 35 w 49"/>
                <a:gd name="T11" fmla="*/ 28 h 31"/>
                <a:gd name="T12" fmla="*/ 18 w 49"/>
                <a:gd name="T13" fmla="*/ 24 h 31"/>
                <a:gd name="T14" fmla="*/ 11 w 49"/>
                <a:gd name="T15" fmla="*/ 31 h 31"/>
                <a:gd name="T16" fmla="*/ 7 w 49"/>
                <a:gd name="T17" fmla="*/ 28 h 31"/>
                <a:gd name="T18" fmla="*/ 0 w 49"/>
                <a:gd name="T19" fmla="*/ 11 h 31"/>
                <a:gd name="T20" fmla="*/ 14 w 49"/>
                <a:gd name="T21" fmla="*/ 0 h 31"/>
                <a:gd name="T22" fmla="*/ 25 w 49"/>
                <a:gd name="T23" fmla="*/ 11 h 31"/>
                <a:gd name="T24" fmla="*/ 32 w 49"/>
                <a:gd name="T25" fmla="*/ 11 h 31"/>
                <a:gd name="T26" fmla="*/ 32 w 49"/>
                <a:gd name="T27" fmla="*/ 4 h 31"/>
                <a:gd name="T28" fmla="*/ 35 w 49"/>
                <a:gd name="T2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1">
                  <a:moveTo>
                    <a:pt x="35" y="7"/>
                  </a:moveTo>
                  <a:lnTo>
                    <a:pt x="45" y="7"/>
                  </a:lnTo>
                  <a:lnTo>
                    <a:pt x="45" y="14"/>
                  </a:lnTo>
                  <a:lnTo>
                    <a:pt x="49" y="21"/>
                  </a:lnTo>
                  <a:lnTo>
                    <a:pt x="45" y="31"/>
                  </a:lnTo>
                  <a:lnTo>
                    <a:pt x="35" y="28"/>
                  </a:lnTo>
                  <a:lnTo>
                    <a:pt x="18" y="24"/>
                  </a:lnTo>
                  <a:lnTo>
                    <a:pt x="11" y="31"/>
                  </a:lnTo>
                  <a:lnTo>
                    <a:pt x="7" y="28"/>
                  </a:lnTo>
                  <a:lnTo>
                    <a:pt x="0" y="11"/>
                  </a:lnTo>
                  <a:lnTo>
                    <a:pt x="14" y="0"/>
                  </a:lnTo>
                  <a:lnTo>
                    <a:pt x="25" y="11"/>
                  </a:lnTo>
                  <a:lnTo>
                    <a:pt x="32" y="11"/>
                  </a:lnTo>
                  <a:lnTo>
                    <a:pt x="32" y="4"/>
                  </a:lnTo>
                  <a:lnTo>
                    <a:pt x="35"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9" name="Freeform 183">
              <a:extLst>
                <a:ext uri="{FF2B5EF4-FFF2-40B4-BE49-F238E27FC236}">
                  <a16:creationId xmlns:a16="http://schemas.microsoft.com/office/drawing/2014/main" id="{937B4404-2E89-F608-75FC-0DB61C11E779}"/>
                </a:ext>
                <a:ext uri="{C183D7F6-B498-43B3-948B-1728B52AA6E4}">
                  <adec:decorative xmlns:adec="http://schemas.microsoft.com/office/drawing/2017/decorative" val="1"/>
                </a:ext>
              </a:extLst>
            </p:cNvPr>
            <p:cNvSpPr>
              <a:spLocks/>
            </p:cNvSpPr>
            <p:nvPr/>
          </p:nvSpPr>
          <p:spPr bwMode="auto">
            <a:xfrm>
              <a:off x="9482464" y="4869269"/>
              <a:ext cx="291050" cy="291050"/>
            </a:xfrm>
            <a:custGeom>
              <a:avLst/>
              <a:gdLst>
                <a:gd name="T0" fmla="*/ 48 w 100"/>
                <a:gd name="T1" fmla="*/ 0 h 100"/>
                <a:gd name="T2" fmla="*/ 59 w 100"/>
                <a:gd name="T3" fmla="*/ 17 h 100"/>
                <a:gd name="T4" fmla="*/ 73 w 100"/>
                <a:gd name="T5" fmla="*/ 38 h 100"/>
                <a:gd name="T6" fmla="*/ 83 w 100"/>
                <a:gd name="T7" fmla="*/ 31 h 100"/>
                <a:gd name="T8" fmla="*/ 90 w 100"/>
                <a:gd name="T9" fmla="*/ 41 h 100"/>
                <a:gd name="T10" fmla="*/ 100 w 100"/>
                <a:gd name="T11" fmla="*/ 38 h 100"/>
                <a:gd name="T12" fmla="*/ 100 w 100"/>
                <a:gd name="T13" fmla="*/ 45 h 100"/>
                <a:gd name="T14" fmla="*/ 100 w 100"/>
                <a:gd name="T15" fmla="*/ 59 h 100"/>
                <a:gd name="T16" fmla="*/ 90 w 100"/>
                <a:gd name="T17" fmla="*/ 66 h 100"/>
                <a:gd name="T18" fmla="*/ 80 w 100"/>
                <a:gd name="T19" fmla="*/ 80 h 100"/>
                <a:gd name="T20" fmla="*/ 80 w 100"/>
                <a:gd name="T21" fmla="*/ 97 h 100"/>
                <a:gd name="T22" fmla="*/ 69 w 100"/>
                <a:gd name="T23" fmla="*/ 100 h 100"/>
                <a:gd name="T24" fmla="*/ 62 w 100"/>
                <a:gd name="T25" fmla="*/ 83 h 100"/>
                <a:gd name="T26" fmla="*/ 59 w 100"/>
                <a:gd name="T27" fmla="*/ 80 h 100"/>
                <a:gd name="T28" fmla="*/ 48 w 100"/>
                <a:gd name="T29" fmla="*/ 66 h 100"/>
                <a:gd name="T30" fmla="*/ 38 w 100"/>
                <a:gd name="T31" fmla="*/ 73 h 100"/>
                <a:gd name="T32" fmla="*/ 24 w 100"/>
                <a:gd name="T33" fmla="*/ 66 h 100"/>
                <a:gd name="T34" fmla="*/ 21 w 100"/>
                <a:gd name="T35" fmla="*/ 52 h 100"/>
                <a:gd name="T36" fmla="*/ 14 w 100"/>
                <a:gd name="T37" fmla="*/ 52 h 100"/>
                <a:gd name="T38" fmla="*/ 0 w 100"/>
                <a:gd name="T39" fmla="*/ 45 h 100"/>
                <a:gd name="T40" fmla="*/ 0 w 100"/>
                <a:gd name="T41" fmla="*/ 28 h 100"/>
                <a:gd name="T42" fmla="*/ 14 w 100"/>
                <a:gd name="T43" fmla="*/ 10 h 100"/>
                <a:gd name="T44" fmla="*/ 31 w 100"/>
                <a:gd name="T45" fmla="*/ 10 h 100"/>
                <a:gd name="T46" fmla="*/ 31 w 100"/>
                <a:gd name="T47" fmla="*/ 3 h 100"/>
                <a:gd name="T48" fmla="*/ 48 w 100"/>
                <a:gd name="T49" fmla="*/ 3 h 100"/>
                <a:gd name="T50" fmla="*/ 48 w 100"/>
                <a:gd name="T5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00">
                  <a:moveTo>
                    <a:pt x="48" y="0"/>
                  </a:moveTo>
                  <a:lnTo>
                    <a:pt x="59" y="17"/>
                  </a:lnTo>
                  <a:lnTo>
                    <a:pt x="73" y="38"/>
                  </a:lnTo>
                  <a:lnTo>
                    <a:pt x="83" y="31"/>
                  </a:lnTo>
                  <a:lnTo>
                    <a:pt x="90" y="41"/>
                  </a:lnTo>
                  <a:lnTo>
                    <a:pt x="100" y="38"/>
                  </a:lnTo>
                  <a:lnTo>
                    <a:pt x="100" y="45"/>
                  </a:lnTo>
                  <a:lnTo>
                    <a:pt x="100" y="59"/>
                  </a:lnTo>
                  <a:lnTo>
                    <a:pt x="90" y="66"/>
                  </a:lnTo>
                  <a:lnTo>
                    <a:pt x="80" y="80"/>
                  </a:lnTo>
                  <a:lnTo>
                    <a:pt x="80" y="97"/>
                  </a:lnTo>
                  <a:lnTo>
                    <a:pt x="69" y="100"/>
                  </a:lnTo>
                  <a:lnTo>
                    <a:pt x="62" y="83"/>
                  </a:lnTo>
                  <a:lnTo>
                    <a:pt x="59" y="80"/>
                  </a:lnTo>
                  <a:lnTo>
                    <a:pt x="48" y="66"/>
                  </a:lnTo>
                  <a:lnTo>
                    <a:pt x="38" y="73"/>
                  </a:lnTo>
                  <a:lnTo>
                    <a:pt x="24" y="66"/>
                  </a:lnTo>
                  <a:lnTo>
                    <a:pt x="21" y="52"/>
                  </a:lnTo>
                  <a:lnTo>
                    <a:pt x="14" y="52"/>
                  </a:lnTo>
                  <a:lnTo>
                    <a:pt x="0" y="45"/>
                  </a:lnTo>
                  <a:lnTo>
                    <a:pt x="0" y="28"/>
                  </a:lnTo>
                  <a:lnTo>
                    <a:pt x="14" y="10"/>
                  </a:lnTo>
                  <a:lnTo>
                    <a:pt x="31" y="10"/>
                  </a:lnTo>
                  <a:lnTo>
                    <a:pt x="31" y="3"/>
                  </a:lnTo>
                  <a:lnTo>
                    <a:pt x="48" y="3"/>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0" name="Freeform 184">
              <a:extLst>
                <a:ext uri="{FF2B5EF4-FFF2-40B4-BE49-F238E27FC236}">
                  <a16:creationId xmlns:a16="http://schemas.microsoft.com/office/drawing/2014/main" id="{27E30D2B-C4D1-A19B-4D5F-F2CD99DC86A5}"/>
                </a:ext>
                <a:ext uri="{C183D7F6-B498-43B3-948B-1728B52AA6E4}">
                  <adec:decorative xmlns:adec="http://schemas.microsoft.com/office/drawing/2017/decorative" val="1"/>
                </a:ext>
              </a:extLst>
            </p:cNvPr>
            <p:cNvSpPr>
              <a:spLocks/>
            </p:cNvSpPr>
            <p:nvPr/>
          </p:nvSpPr>
          <p:spPr bwMode="auto">
            <a:xfrm>
              <a:off x="9511570" y="5233083"/>
              <a:ext cx="142615" cy="119331"/>
            </a:xfrm>
            <a:custGeom>
              <a:avLst/>
              <a:gdLst>
                <a:gd name="T0" fmla="*/ 28 w 49"/>
                <a:gd name="T1" fmla="*/ 3 h 41"/>
                <a:gd name="T2" fmla="*/ 38 w 49"/>
                <a:gd name="T3" fmla="*/ 0 h 41"/>
                <a:gd name="T4" fmla="*/ 49 w 49"/>
                <a:gd name="T5" fmla="*/ 14 h 41"/>
                <a:gd name="T6" fmla="*/ 38 w 49"/>
                <a:gd name="T7" fmla="*/ 41 h 41"/>
                <a:gd name="T8" fmla="*/ 24 w 49"/>
                <a:gd name="T9" fmla="*/ 41 h 41"/>
                <a:gd name="T10" fmla="*/ 0 w 49"/>
                <a:gd name="T11" fmla="*/ 20 h 41"/>
                <a:gd name="T12" fmla="*/ 21 w 49"/>
                <a:gd name="T13" fmla="*/ 10 h 41"/>
                <a:gd name="T14" fmla="*/ 24 w 49"/>
                <a:gd name="T15" fmla="*/ 7 h 41"/>
                <a:gd name="T16" fmla="*/ 28 w 49"/>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1">
                  <a:moveTo>
                    <a:pt x="28" y="3"/>
                  </a:moveTo>
                  <a:lnTo>
                    <a:pt x="38" y="0"/>
                  </a:lnTo>
                  <a:lnTo>
                    <a:pt x="49" y="14"/>
                  </a:lnTo>
                  <a:lnTo>
                    <a:pt x="38" y="41"/>
                  </a:lnTo>
                  <a:lnTo>
                    <a:pt x="24" y="41"/>
                  </a:lnTo>
                  <a:lnTo>
                    <a:pt x="0" y="20"/>
                  </a:lnTo>
                  <a:lnTo>
                    <a:pt x="21" y="10"/>
                  </a:lnTo>
                  <a:lnTo>
                    <a:pt x="24" y="7"/>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1" name="Freeform 185">
              <a:extLst>
                <a:ext uri="{FF2B5EF4-FFF2-40B4-BE49-F238E27FC236}">
                  <a16:creationId xmlns:a16="http://schemas.microsoft.com/office/drawing/2014/main" id="{157CB7C6-5241-E640-039F-9164E463DD68}"/>
                </a:ext>
                <a:ext uri="{C183D7F6-B498-43B3-948B-1728B52AA6E4}">
                  <adec:decorative xmlns:adec="http://schemas.microsoft.com/office/drawing/2017/decorative" val="1"/>
                </a:ext>
              </a:extLst>
            </p:cNvPr>
            <p:cNvSpPr>
              <a:spLocks/>
            </p:cNvSpPr>
            <p:nvPr/>
          </p:nvSpPr>
          <p:spPr bwMode="auto">
            <a:xfrm>
              <a:off x="9622169" y="4767403"/>
              <a:ext cx="203735" cy="221198"/>
            </a:xfrm>
            <a:custGeom>
              <a:avLst/>
              <a:gdLst>
                <a:gd name="T0" fmla="*/ 39 w 70"/>
                <a:gd name="T1" fmla="*/ 17 h 76"/>
                <a:gd name="T2" fmla="*/ 45 w 70"/>
                <a:gd name="T3" fmla="*/ 21 h 76"/>
                <a:gd name="T4" fmla="*/ 66 w 70"/>
                <a:gd name="T5" fmla="*/ 21 h 76"/>
                <a:gd name="T6" fmla="*/ 70 w 70"/>
                <a:gd name="T7" fmla="*/ 28 h 76"/>
                <a:gd name="T8" fmla="*/ 63 w 70"/>
                <a:gd name="T9" fmla="*/ 52 h 76"/>
                <a:gd name="T10" fmla="*/ 59 w 70"/>
                <a:gd name="T11" fmla="*/ 52 h 76"/>
                <a:gd name="T12" fmla="*/ 52 w 70"/>
                <a:gd name="T13" fmla="*/ 63 h 76"/>
                <a:gd name="T14" fmla="*/ 52 w 70"/>
                <a:gd name="T15" fmla="*/ 73 h 76"/>
                <a:gd name="T16" fmla="*/ 42 w 70"/>
                <a:gd name="T17" fmla="*/ 76 h 76"/>
                <a:gd name="T18" fmla="*/ 35 w 70"/>
                <a:gd name="T19" fmla="*/ 66 h 76"/>
                <a:gd name="T20" fmla="*/ 25 w 70"/>
                <a:gd name="T21" fmla="*/ 73 h 76"/>
                <a:gd name="T22" fmla="*/ 11 w 70"/>
                <a:gd name="T23" fmla="*/ 52 h 76"/>
                <a:gd name="T24" fmla="*/ 0 w 70"/>
                <a:gd name="T25" fmla="*/ 35 h 76"/>
                <a:gd name="T26" fmla="*/ 7 w 70"/>
                <a:gd name="T27" fmla="*/ 14 h 76"/>
                <a:gd name="T28" fmla="*/ 0 w 70"/>
                <a:gd name="T29" fmla="*/ 7 h 76"/>
                <a:gd name="T30" fmla="*/ 4 w 70"/>
                <a:gd name="T31" fmla="*/ 0 h 76"/>
                <a:gd name="T32" fmla="*/ 21 w 70"/>
                <a:gd name="T33" fmla="*/ 28 h 76"/>
                <a:gd name="T34" fmla="*/ 39 w 70"/>
                <a:gd name="T3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6">
                  <a:moveTo>
                    <a:pt x="39" y="17"/>
                  </a:moveTo>
                  <a:lnTo>
                    <a:pt x="45" y="21"/>
                  </a:lnTo>
                  <a:lnTo>
                    <a:pt x="66" y="21"/>
                  </a:lnTo>
                  <a:lnTo>
                    <a:pt x="70" y="28"/>
                  </a:lnTo>
                  <a:lnTo>
                    <a:pt x="63" y="52"/>
                  </a:lnTo>
                  <a:lnTo>
                    <a:pt x="59" y="52"/>
                  </a:lnTo>
                  <a:lnTo>
                    <a:pt x="52" y="63"/>
                  </a:lnTo>
                  <a:lnTo>
                    <a:pt x="52" y="73"/>
                  </a:lnTo>
                  <a:lnTo>
                    <a:pt x="42" y="76"/>
                  </a:lnTo>
                  <a:lnTo>
                    <a:pt x="35" y="66"/>
                  </a:lnTo>
                  <a:lnTo>
                    <a:pt x="25" y="73"/>
                  </a:lnTo>
                  <a:lnTo>
                    <a:pt x="11" y="52"/>
                  </a:lnTo>
                  <a:lnTo>
                    <a:pt x="0" y="35"/>
                  </a:lnTo>
                  <a:lnTo>
                    <a:pt x="7" y="14"/>
                  </a:lnTo>
                  <a:lnTo>
                    <a:pt x="0" y="7"/>
                  </a:lnTo>
                  <a:lnTo>
                    <a:pt x="4" y="0"/>
                  </a:lnTo>
                  <a:lnTo>
                    <a:pt x="21" y="28"/>
                  </a:lnTo>
                  <a:lnTo>
                    <a:pt x="39"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2" name="Freeform 186">
              <a:extLst>
                <a:ext uri="{FF2B5EF4-FFF2-40B4-BE49-F238E27FC236}">
                  <a16:creationId xmlns:a16="http://schemas.microsoft.com/office/drawing/2014/main" id="{1A918B74-E5A7-2DC3-9858-8678799E241B}"/>
                </a:ext>
                <a:ext uri="{C183D7F6-B498-43B3-948B-1728B52AA6E4}">
                  <adec:decorative xmlns:adec="http://schemas.microsoft.com/office/drawing/2017/decorative" val="1"/>
                </a:ext>
              </a:extLst>
            </p:cNvPr>
            <p:cNvSpPr>
              <a:spLocks/>
            </p:cNvSpPr>
            <p:nvPr/>
          </p:nvSpPr>
          <p:spPr bwMode="auto">
            <a:xfrm>
              <a:off x="9470823" y="5020615"/>
              <a:ext cx="212467" cy="221198"/>
            </a:xfrm>
            <a:custGeom>
              <a:avLst/>
              <a:gdLst>
                <a:gd name="T0" fmla="*/ 28 w 73"/>
                <a:gd name="T1" fmla="*/ 14 h 76"/>
                <a:gd name="T2" fmla="*/ 42 w 73"/>
                <a:gd name="T3" fmla="*/ 21 h 76"/>
                <a:gd name="T4" fmla="*/ 52 w 73"/>
                <a:gd name="T5" fmla="*/ 14 h 76"/>
                <a:gd name="T6" fmla="*/ 63 w 73"/>
                <a:gd name="T7" fmla="*/ 28 h 76"/>
                <a:gd name="T8" fmla="*/ 66 w 73"/>
                <a:gd name="T9" fmla="*/ 31 h 76"/>
                <a:gd name="T10" fmla="*/ 73 w 73"/>
                <a:gd name="T11" fmla="*/ 48 h 76"/>
                <a:gd name="T12" fmla="*/ 63 w 73"/>
                <a:gd name="T13" fmla="*/ 62 h 76"/>
                <a:gd name="T14" fmla="*/ 59 w 73"/>
                <a:gd name="T15" fmla="*/ 59 h 76"/>
                <a:gd name="T16" fmla="*/ 52 w 73"/>
                <a:gd name="T17" fmla="*/ 73 h 76"/>
                <a:gd name="T18" fmla="*/ 42 w 73"/>
                <a:gd name="T19" fmla="*/ 76 h 76"/>
                <a:gd name="T20" fmla="*/ 31 w 73"/>
                <a:gd name="T21" fmla="*/ 66 h 76"/>
                <a:gd name="T22" fmla="*/ 28 w 73"/>
                <a:gd name="T23" fmla="*/ 41 h 76"/>
                <a:gd name="T24" fmla="*/ 0 w 73"/>
                <a:gd name="T25" fmla="*/ 28 h 76"/>
                <a:gd name="T26" fmla="*/ 14 w 73"/>
                <a:gd name="T27" fmla="*/ 7 h 76"/>
                <a:gd name="T28" fmla="*/ 18 w 73"/>
                <a:gd name="T29" fmla="*/ 0 h 76"/>
                <a:gd name="T30" fmla="*/ 25 w 73"/>
                <a:gd name="T31" fmla="*/ 0 h 76"/>
                <a:gd name="T32" fmla="*/ 28 w 73"/>
                <a:gd name="T3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6">
                  <a:moveTo>
                    <a:pt x="28" y="14"/>
                  </a:moveTo>
                  <a:lnTo>
                    <a:pt x="42" y="21"/>
                  </a:lnTo>
                  <a:lnTo>
                    <a:pt x="52" y="14"/>
                  </a:lnTo>
                  <a:lnTo>
                    <a:pt x="63" y="28"/>
                  </a:lnTo>
                  <a:lnTo>
                    <a:pt x="66" y="31"/>
                  </a:lnTo>
                  <a:lnTo>
                    <a:pt x="73" y="48"/>
                  </a:lnTo>
                  <a:lnTo>
                    <a:pt x="63" y="62"/>
                  </a:lnTo>
                  <a:lnTo>
                    <a:pt x="59" y="59"/>
                  </a:lnTo>
                  <a:lnTo>
                    <a:pt x="52" y="73"/>
                  </a:lnTo>
                  <a:lnTo>
                    <a:pt x="42" y="76"/>
                  </a:lnTo>
                  <a:lnTo>
                    <a:pt x="31" y="66"/>
                  </a:lnTo>
                  <a:lnTo>
                    <a:pt x="28" y="41"/>
                  </a:lnTo>
                  <a:lnTo>
                    <a:pt x="0" y="28"/>
                  </a:lnTo>
                  <a:lnTo>
                    <a:pt x="14" y="7"/>
                  </a:lnTo>
                  <a:lnTo>
                    <a:pt x="18" y="0"/>
                  </a:lnTo>
                  <a:lnTo>
                    <a:pt x="25" y="0"/>
                  </a:lnTo>
                  <a:lnTo>
                    <a:pt x="2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3" name="Freeform 187">
              <a:extLst>
                <a:ext uri="{FF2B5EF4-FFF2-40B4-BE49-F238E27FC236}">
                  <a16:creationId xmlns:a16="http://schemas.microsoft.com/office/drawing/2014/main" id="{15AEC306-5692-020D-ABA8-36DC1A2044B2}"/>
                </a:ext>
                <a:ext uri="{C183D7F6-B498-43B3-948B-1728B52AA6E4}">
                  <adec:decorative xmlns:adec="http://schemas.microsoft.com/office/drawing/2017/decorative" val="1"/>
                </a:ext>
              </a:extLst>
            </p:cNvPr>
            <p:cNvSpPr>
              <a:spLocks/>
            </p:cNvSpPr>
            <p:nvPr/>
          </p:nvSpPr>
          <p:spPr bwMode="auto">
            <a:xfrm>
              <a:off x="9470822" y="5273829"/>
              <a:ext cx="232840" cy="221198"/>
            </a:xfrm>
            <a:custGeom>
              <a:avLst/>
              <a:gdLst>
                <a:gd name="T0" fmla="*/ 14 w 80"/>
                <a:gd name="T1" fmla="*/ 6 h 76"/>
                <a:gd name="T2" fmla="*/ 38 w 80"/>
                <a:gd name="T3" fmla="*/ 27 h 76"/>
                <a:gd name="T4" fmla="*/ 52 w 80"/>
                <a:gd name="T5" fmla="*/ 27 h 76"/>
                <a:gd name="T6" fmla="*/ 63 w 80"/>
                <a:gd name="T7" fmla="*/ 0 h 76"/>
                <a:gd name="T8" fmla="*/ 73 w 80"/>
                <a:gd name="T9" fmla="*/ 10 h 76"/>
                <a:gd name="T10" fmla="*/ 73 w 80"/>
                <a:gd name="T11" fmla="*/ 17 h 76"/>
                <a:gd name="T12" fmla="*/ 77 w 80"/>
                <a:gd name="T13" fmla="*/ 20 h 76"/>
                <a:gd name="T14" fmla="*/ 66 w 80"/>
                <a:gd name="T15" fmla="*/ 20 h 76"/>
                <a:gd name="T16" fmla="*/ 66 w 80"/>
                <a:gd name="T17" fmla="*/ 34 h 76"/>
                <a:gd name="T18" fmla="*/ 77 w 80"/>
                <a:gd name="T19" fmla="*/ 38 h 76"/>
                <a:gd name="T20" fmla="*/ 80 w 80"/>
                <a:gd name="T21" fmla="*/ 41 h 76"/>
                <a:gd name="T22" fmla="*/ 77 w 80"/>
                <a:gd name="T23" fmla="*/ 45 h 76"/>
                <a:gd name="T24" fmla="*/ 73 w 80"/>
                <a:gd name="T25" fmla="*/ 52 h 76"/>
                <a:gd name="T26" fmla="*/ 77 w 80"/>
                <a:gd name="T27" fmla="*/ 62 h 76"/>
                <a:gd name="T28" fmla="*/ 70 w 80"/>
                <a:gd name="T29" fmla="*/ 62 h 76"/>
                <a:gd name="T30" fmla="*/ 66 w 80"/>
                <a:gd name="T31" fmla="*/ 72 h 76"/>
                <a:gd name="T32" fmla="*/ 59 w 80"/>
                <a:gd name="T33" fmla="*/ 72 h 76"/>
                <a:gd name="T34" fmla="*/ 56 w 80"/>
                <a:gd name="T35" fmla="*/ 76 h 76"/>
                <a:gd name="T36" fmla="*/ 42 w 80"/>
                <a:gd name="T37" fmla="*/ 69 h 76"/>
                <a:gd name="T38" fmla="*/ 31 w 80"/>
                <a:gd name="T39" fmla="*/ 65 h 76"/>
                <a:gd name="T40" fmla="*/ 28 w 80"/>
                <a:gd name="T41" fmla="*/ 59 h 76"/>
                <a:gd name="T42" fmla="*/ 14 w 80"/>
                <a:gd name="T43" fmla="*/ 55 h 76"/>
                <a:gd name="T44" fmla="*/ 0 w 80"/>
                <a:gd name="T45" fmla="*/ 48 h 76"/>
                <a:gd name="T46" fmla="*/ 4 w 80"/>
                <a:gd name="T47" fmla="*/ 10 h 76"/>
                <a:gd name="T48" fmla="*/ 14 w 80"/>
                <a:gd name="T4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4" y="6"/>
                  </a:moveTo>
                  <a:lnTo>
                    <a:pt x="38" y="27"/>
                  </a:lnTo>
                  <a:lnTo>
                    <a:pt x="52" y="27"/>
                  </a:lnTo>
                  <a:lnTo>
                    <a:pt x="63" y="0"/>
                  </a:lnTo>
                  <a:lnTo>
                    <a:pt x="73" y="10"/>
                  </a:lnTo>
                  <a:lnTo>
                    <a:pt x="73" y="17"/>
                  </a:lnTo>
                  <a:lnTo>
                    <a:pt x="77" y="20"/>
                  </a:lnTo>
                  <a:lnTo>
                    <a:pt x="66" y="20"/>
                  </a:lnTo>
                  <a:lnTo>
                    <a:pt x="66" y="34"/>
                  </a:lnTo>
                  <a:lnTo>
                    <a:pt x="77" y="38"/>
                  </a:lnTo>
                  <a:lnTo>
                    <a:pt x="80" y="41"/>
                  </a:lnTo>
                  <a:lnTo>
                    <a:pt x="77" y="45"/>
                  </a:lnTo>
                  <a:lnTo>
                    <a:pt x="73" y="52"/>
                  </a:lnTo>
                  <a:lnTo>
                    <a:pt x="77" y="62"/>
                  </a:lnTo>
                  <a:lnTo>
                    <a:pt x="70" y="62"/>
                  </a:lnTo>
                  <a:lnTo>
                    <a:pt x="66" y="72"/>
                  </a:lnTo>
                  <a:lnTo>
                    <a:pt x="59" y="72"/>
                  </a:lnTo>
                  <a:lnTo>
                    <a:pt x="56" y="76"/>
                  </a:lnTo>
                  <a:lnTo>
                    <a:pt x="42" y="69"/>
                  </a:lnTo>
                  <a:lnTo>
                    <a:pt x="31" y="65"/>
                  </a:lnTo>
                  <a:lnTo>
                    <a:pt x="28" y="59"/>
                  </a:lnTo>
                  <a:lnTo>
                    <a:pt x="14" y="55"/>
                  </a:lnTo>
                  <a:lnTo>
                    <a:pt x="0" y="48"/>
                  </a:lnTo>
                  <a:lnTo>
                    <a:pt x="4" y="10"/>
                  </a:lnTo>
                  <a:lnTo>
                    <a:pt x="14"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4" name="Freeform 188">
              <a:extLst>
                <a:ext uri="{FF2B5EF4-FFF2-40B4-BE49-F238E27FC236}">
                  <a16:creationId xmlns:a16="http://schemas.microsoft.com/office/drawing/2014/main" id="{175516E8-E0AC-5282-10C0-645C10E59070}"/>
                </a:ext>
                <a:ext uri="{C183D7F6-B498-43B3-948B-1728B52AA6E4}">
                  <adec:decorative xmlns:adec="http://schemas.microsoft.com/office/drawing/2017/decorative" val="1"/>
                </a:ext>
              </a:extLst>
            </p:cNvPr>
            <p:cNvSpPr>
              <a:spLocks/>
            </p:cNvSpPr>
            <p:nvPr/>
          </p:nvSpPr>
          <p:spPr bwMode="auto">
            <a:xfrm>
              <a:off x="9400970" y="5413534"/>
              <a:ext cx="323066" cy="200825"/>
            </a:xfrm>
            <a:custGeom>
              <a:avLst/>
              <a:gdLst>
                <a:gd name="T0" fmla="*/ 66 w 111"/>
                <a:gd name="T1" fmla="*/ 21 h 69"/>
                <a:gd name="T2" fmla="*/ 80 w 111"/>
                <a:gd name="T3" fmla="*/ 28 h 69"/>
                <a:gd name="T4" fmla="*/ 83 w 111"/>
                <a:gd name="T5" fmla="*/ 24 h 69"/>
                <a:gd name="T6" fmla="*/ 90 w 111"/>
                <a:gd name="T7" fmla="*/ 24 h 69"/>
                <a:gd name="T8" fmla="*/ 94 w 111"/>
                <a:gd name="T9" fmla="*/ 14 h 69"/>
                <a:gd name="T10" fmla="*/ 101 w 111"/>
                <a:gd name="T11" fmla="*/ 14 h 69"/>
                <a:gd name="T12" fmla="*/ 111 w 111"/>
                <a:gd name="T13" fmla="*/ 21 h 69"/>
                <a:gd name="T14" fmla="*/ 111 w 111"/>
                <a:gd name="T15" fmla="*/ 38 h 69"/>
                <a:gd name="T16" fmla="*/ 104 w 111"/>
                <a:gd name="T17" fmla="*/ 35 h 69"/>
                <a:gd name="T18" fmla="*/ 101 w 111"/>
                <a:gd name="T19" fmla="*/ 35 h 69"/>
                <a:gd name="T20" fmla="*/ 76 w 111"/>
                <a:gd name="T21" fmla="*/ 42 h 69"/>
                <a:gd name="T22" fmla="*/ 62 w 111"/>
                <a:gd name="T23" fmla="*/ 49 h 69"/>
                <a:gd name="T24" fmla="*/ 45 w 111"/>
                <a:gd name="T25" fmla="*/ 42 h 69"/>
                <a:gd name="T26" fmla="*/ 45 w 111"/>
                <a:gd name="T27" fmla="*/ 49 h 69"/>
                <a:gd name="T28" fmla="*/ 28 w 111"/>
                <a:gd name="T29" fmla="*/ 56 h 69"/>
                <a:gd name="T30" fmla="*/ 24 w 111"/>
                <a:gd name="T31" fmla="*/ 59 h 69"/>
                <a:gd name="T32" fmla="*/ 17 w 111"/>
                <a:gd name="T33" fmla="*/ 69 h 69"/>
                <a:gd name="T34" fmla="*/ 7 w 111"/>
                <a:gd name="T35" fmla="*/ 66 h 69"/>
                <a:gd name="T36" fmla="*/ 0 w 111"/>
                <a:gd name="T37" fmla="*/ 42 h 69"/>
                <a:gd name="T38" fmla="*/ 24 w 111"/>
                <a:gd name="T39" fmla="*/ 0 h 69"/>
                <a:gd name="T40" fmla="*/ 38 w 111"/>
                <a:gd name="T41" fmla="*/ 7 h 69"/>
                <a:gd name="T42" fmla="*/ 52 w 111"/>
                <a:gd name="T43" fmla="*/ 11 h 69"/>
                <a:gd name="T44" fmla="*/ 55 w 111"/>
                <a:gd name="T45" fmla="*/ 17 h 69"/>
                <a:gd name="T46" fmla="*/ 66 w 111"/>
                <a:gd name="T4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69">
                  <a:moveTo>
                    <a:pt x="66" y="21"/>
                  </a:moveTo>
                  <a:lnTo>
                    <a:pt x="80" y="28"/>
                  </a:lnTo>
                  <a:lnTo>
                    <a:pt x="83" y="24"/>
                  </a:lnTo>
                  <a:lnTo>
                    <a:pt x="90" y="24"/>
                  </a:lnTo>
                  <a:lnTo>
                    <a:pt x="94" y="14"/>
                  </a:lnTo>
                  <a:lnTo>
                    <a:pt x="101" y="14"/>
                  </a:lnTo>
                  <a:lnTo>
                    <a:pt x="111" y="21"/>
                  </a:lnTo>
                  <a:lnTo>
                    <a:pt x="111" y="38"/>
                  </a:lnTo>
                  <a:lnTo>
                    <a:pt x="104" y="35"/>
                  </a:lnTo>
                  <a:lnTo>
                    <a:pt x="101" y="35"/>
                  </a:lnTo>
                  <a:lnTo>
                    <a:pt x="76" y="42"/>
                  </a:lnTo>
                  <a:lnTo>
                    <a:pt x="62" y="49"/>
                  </a:lnTo>
                  <a:lnTo>
                    <a:pt x="45" y="42"/>
                  </a:lnTo>
                  <a:lnTo>
                    <a:pt x="45" y="49"/>
                  </a:lnTo>
                  <a:lnTo>
                    <a:pt x="28" y="56"/>
                  </a:lnTo>
                  <a:lnTo>
                    <a:pt x="24" y="59"/>
                  </a:lnTo>
                  <a:lnTo>
                    <a:pt x="17" y="69"/>
                  </a:lnTo>
                  <a:lnTo>
                    <a:pt x="7" y="66"/>
                  </a:lnTo>
                  <a:lnTo>
                    <a:pt x="0" y="42"/>
                  </a:lnTo>
                  <a:lnTo>
                    <a:pt x="24" y="0"/>
                  </a:lnTo>
                  <a:lnTo>
                    <a:pt x="38" y="7"/>
                  </a:lnTo>
                  <a:lnTo>
                    <a:pt x="52" y="11"/>
                  </a:lnTo>
                  <a:lnTo>
                    <a:pt x="55" y="17"/>
                  </a:lnTo>
                  <a:lnTo>
                    <a:pt x="66"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5" name="Freeform 189">
              <a:extLst>
                <a:ext uri="{FF2B5EF4-FFF2-40B4-BE49-F238E27FC236}">
                  <a16:creationId xmlns:a16="http://schemas.microsoft.com/office/drawing/2014/main" id="{39929E1F-0C47-2EEA-820D-D1CCE8BFAD01}"/>
                </a:ext>
                <a:ext uri="{C183D7F6-B498-43B3-948B-1728B52AA6E4}">
                  <adec:decorative xmlns:adec="http://schemas.microsoft.com/office/drawing/2017/decorative" val="1"/>
                </a:ext>
              </a:extLst>
            </p:cNvPr>
            <p:cNvSpPr>
              <a:spLocks/>
            </p:cNvSpPr>
            <p:nvPr/>
          </p:nvSpPr>
          <p:spPr bwMode="auto">
            <a:xfrm>
              <a:off x="9368955" y="5081737"/>
              <a:ext cx="224109" cy="241572"/>
            </a:xfrm>
            <a:custGeom>
              <a:avLst/>
              <a:gdLst>
                <a:gd name="T0" fmla="*/ 0 w 77"/>
                <a:gd name="T1" fmla="*/ 13 h 83"/>
                <a:gd name="T2" fmla="*/ 18 w 77"/>
                <a:gd name="T3" fmla="*/ 7 h 83"/>
                <a:gd name="T4" fmla="*/ 18 w 77"/>
                <a:gd name="T5" fmla="*/ 0 h 83"/>
                <a:gd name="T6" fmla="*/ 35 w 77"/>
                <a:gd name="T7" fmla="*/ 7 h 83"/>
                <a:gd name="T8" fmla="*/ 63 w 77"/>
                <a:gd name="T9" fmla="*/ 20 h 83"/>
                <a:gd name="T10" fmla="*/ 66 w 77"/>
                <a:gd name="T11" fmla="*/ 45 h 83"/>
                <a:gd name="T12" fmla="*/ 77 w 77"/>
                <a:gd name="T13" fmla="*/ 55 h 83"/>
                <a:gd name="T14" fmla="*/ 73 w 77"/>
                <a:gd name="T15" fmla="*/ 59 h 83"/>
                <a:gd name="T16" fmla="*/ 70 w 77"/>
                <a:gd name="T17" fmla="*/ 62 h 83"/>
                <a:gd name="T18" fmla="*/ 49 w 77"/>
                <a:gd name="T19" fmla="*/ 72 h 83"/>
                <a:gd name="T20" fmla="*/ 39 w 77"/>
                <a:gd name="T21" fmla="*/ 76 h 83"/>
                <a:gd name="T22" fmla="*/ 28 w 77"/>
                <a:gd name="T23" fmla="*/ 83 h 83"/>
                <a:gd name="T24" fmla="*/ 18 w 77"/>
                <a:gd name="T25" fmla="*/ 69 h 83"/>
                <a:gd name="T26" fmla="*/ 11 w 77"/>
                <a:gd name="T27" fmla="*/ 41 h 83"/>
                <a:gd name="T28" fmla="*/ 0 w 77"/>
                <a:gd name="T2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3">
                  <a:moveTo>
                    <a:pt x="0" y="13"/>
                  </a:moveTo>
                  <a:lnTo>
                    <a:pt x="18" y="7"/>
                  </a:lnTo>
                  <a:lnTo>
                    <a:pt x="18" y="0"/>
                  </a:lnTo>
                  <a:lnTo>
                    <a:pt x="35" y="7"/>
                  </a:lnTo>
                  <a:lnTo>
                    <a:pt x="63" y="20"/>
                  </a:lnTo>
                  <a:lnTo>
                    <a:pt x="66" y="45"/>
                  </a:lnTo>
                  <a:lnTo>
                    <a:pt x="77" y="55"/>
                  </a:lnTo>
                  <a:lnTo>
                    <a:pt x="73" y="59"/>
                  </a:lnTo>
                  <a:lnTo>
                    <a:pt x="70" y="62"/>
                  </a:lnTo>
                  <a:lnTo>
                    <a:pt x="49" y="72"/>
                  </a:lnTo>
                  <a:lnTo>
                    <a:pt x="39" y="76"/>
                  </a:lnTo>
                  <a:lnTo>
                    <a:pt x="28" y="83"/>
                  </a:lnTo>
                  <a:lnTo>
                    <a:pt x="18" y="69"/>
                  </a:lnTo>
                  <a:lnTo>
                    <a:pt x="11" y="41"/>
                  </a:lnTo>
                  <a:lnTo>
                    <a:pt x="0" y="1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6" name="Freeform 190">
              <a:extLst>
                <a:ext uri="{FF2B5EF4-FFF2-40B4-BE49-F238E27FC236}">
                  <a16:creationId xmlns:a16="http://schemas.microsoft.com/office/drawing/2014/main" id="{AE6B5748-0E7C-2688-455F-78ABC6367FAA}"/>
                </a:ext>
                <a:ext uri="{C183D7F6-B498-43B3-948B-1728B52AA6E4}">
                  <adec:decorative xmlns:adec="http://schemas.microsoft.com/office/drawing/2017/decorative" val="1"/>
                </a:ext>
              </a:extLst>
            </p:cNvPr>
            <p:cNvSpPr>
              <a:spLocks/>
            </p:cNvSpPr>
            <p:nvPr/>
          </p:nvSpPr>
          <p:spPr bwMode="auto">
            <a:xfrm>
              <a:off x="9424894" y="4717925"/>
              <a:ext cx="221198" cy="232840"/>
            </a:xfrm>
            <a:custGeom>
              <a:avLst/>
              <a:gdLst>
                <a:gd name="T0" fmla="*/ 17 w 76"/>
                <a:gd name="T1" fmla="*/ 0 h 80"/>
                <a:gd name="T2" fmla="*/ 24 w 76"/>
                <a:gd name="T3" fmla="*/ 0 h 80"/>
                <a:gd name="T4" fmla="*/ 31 w 76"/>
                <a:gd name="T5" fmla="*/ 10 h 80"/>
                <a:gd name="T6" fmla="*/ 45 w 76"/>
                <a:gd name="T7" fmla="*/ 10 h 80"/>
                <a:gd name="T8" fmla="*/ 48 w 76"/>
                <a:gd name="T9" fmla="*/ 0 h 80"/>
                <a:gd name="T10" fmla="*/ 62 w 76"/>
                <a:gd name="T11" fmla="*/ 10 h 80"/>
                <a:gd name="T12" fmla="*/ 73 w 76"/>
                <a:gd name="T13" fmla="*/ 17 h 80"/>
                <a:gd name="T14" fmla="*/ 69 w 76"/>
                <a:gd name="T15" fmla="*/ 24 h 80"/>
                <a:gd name="T16" fmla="*/ 76 w 76"/>
                <a:gd name="T17" fmla="*/ 31 h 80"/>
                <a:gd name="T18" fmla="*/ 69 w 76"/>
                <a:gd name="T19" fmla="*/ 52 h 80"/>
                <a:gd name="T20" fmla="*/ 69 w 76"/>
                <a:gd name="T21" fmla="*/ 55 h 80"/>
                <a:gd name="T22" fmla="*/ 52 w 76"/>
                <a:gd name="T23" fmla="*/ 55 h 80"/>
                <a:gd name="T24" fmla="*/ 52 w 76"/>
                <a:gd name="T25" fmla="*/ 62 h 80"/>
                <a:gd name="T26" fmla="*/ 35 w 76"/>
                <a:gd name="T27" fmla="*/ 62 h 80"/>
                <a:gd name="T28" fmla="*/ 21 w 76"/>
                <a:gd name="T29" fmla="*/ 80 h 80"/>
                <a:gd name="T30" fmla="*/ 10 w 76"/>
                <a:gd name="T31" fmla="*/ 73 h 80"/>
                <a:gd name="T32" fmla="*/ 10 w 76"/>
                <a:gd name="T33" fmla="*/ 55 h 80"/>
                <a:gd name="T34" fmla="*/ 0 w 76"/>
                <a:gd name="T35" fmla="*/ 52 h 80"/>
                <a:gd name="T36" fmla="*/ 14 w 76"/>
                <a:gd name="T37" fmla="*/ 34 h 80"/>
                <a:gd name="T38" fmla="*/ 17 w 76"/>
                <a:gd name="T39" fmla="*/ 34 h 80"/>
                <a:gd name="T40" fmla="*/ 14 w 76"/>
                <a:gd name="T41" fmla="*/ 21 h 80"/>
                <a:gd name="T42" fmla="*/ 17 w 76"/>
                <a:gd name="T43" fmla="*/ 10 h 80"/>
                <a:gd name="T44" fmla="*/ 17 w 76"/>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80">
                  <a:moveTo>
                    <a:pt x="17" y="0"/>
                  </a:moveTo>
                  <a:lnTo>
                    <a:pt x="24" y="0"/>
                  </a:lnTo>
                  <a:lnTo>
                    <a:pt x="31" y="10"/>
                  </a:lnTo>
                  <a:lnTo>
                    <a:pt x="45" y="10"/>
                  </a:lnTo>
                  <a:lnTo>
                    <a:pt x="48" y="0"/>
                  </a:lnTo>
                  <a:lnTo>
                    <a:pt x="62" y="10"/>
                  </a:lnTo>
                  <a:lnTo>
                    <a:pt x="73" y="17"/>
                  </a:lnTo>
                  <a:lnTo>
                    <a:pt x="69" y="24"/>
                  </a:lnTo>
                  <a:lnTo>
                    <a:pt x="76" y="31"/>
                  </a:lnTo>
                  <a:lnTo>
                    <a:pt x="69" y="52"/>
                  </a:lnTo>
                  <a:lnTo>
                    <a:pt x="69" y="55"/>
                  </a:lnTo>
                  <a:lnTo>
                    <a:pt x="52" y="55"/>
                  </a:lnTo>
                  <a:lnTo>
                    <a:pt x="52" y="62"/>
                  </a:lnTo>
                  <a:lnTo>
                    <a:pt x="35" y="62"/>
                  </a:lnTo>
                  <a:lnTo>
                    <a:pt x="21" y="80"/>
                  </a:lnTo>
                  <a:lnTo>
                    <a:pt x="10" y="73"/>
                  </a:lnTo>
                  <a:lnTo>
                    <a:pt x="10" y="55"/>
                  </a:lnTo>
                  <a:lnTo>
                    <a:pt x="0" y="52"/>
                  </a:lnTo>
                  <a:lnTo>
                    <a:pt x="14" y="34"/>
                  </a:lnTo>
                  <a:lnTo>
                    <a:pt x="17" y="34"/>
                  </a:lnTo>
                  <a:lnTo>
                    <a:pt x="14" y="21"/>
                  </a:lnTo>
                  <a:lnTo>
                    <a:pt x="17" y="10"/>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7" name="Freeform 191">
              <a:extLst>
                <a:ext uri="{FF2B5EF4-FFF2-40B4-BE49-F238E27FC236}">
                  <a16:creationId xmlns:a16="http://schemas.microsoft.com/office/drawing/2014/main" id="{F357CE90-05BF-7744-90F7-99CA6FC376C9}"/>
                </a:ext>
                <a:ext uri="{C183D7F6-B498-43B3-948B-1728B52AA6E4}">
                  <adec:decorative xmlns:adec="http://schemas.microsoft.com/office/drawing/2017/decorative" val="1"/>
                </a:ext>
              </a:extLst>
            </p:cNvPr>
            <p:cNvSpPr>
              <a:spLocks/>
            </p:cNvSpPr>
            <p:nvPr/>
          </p:nvSpPr>
          <p:spPr bwMode="auto">
            <a:xfrm>
              <a:off x="9502838" y="4202767"/>
              <a:ext cx="130973" cy="139704"/>
            </a:xfrm>
            <a:custGeom>
              <a:avLst/>
              <a:gdLst>
                <a:gd name="T0" fmla="*/ 14 w 45"/>
                <a:gd name="T1" fmla="*/ 0 h 48"/>
                <a:gd name="T2" fmla="*/ 31 w 45"/>
                <a:gd name="T3" fmla="*/ 14 h 48"/>
                <a:gd name="T4" fmla="*/ 41 w 45"/>
                <a:gd name="T5" fmla="*/ 3 h 48"/>
                <a:gd name="T6" fmla="*/ 45 w 45"/>
                <a:gd name="T7" fmla="*/ 38 h 48"/>
                <a:gd name="T8" fmla="*/ 38 w 45"/>
                <a:gd name="T9" fmla="*/ 38 h 48"/>
                <a:gd name="T10" fmla="*/ 31 w 45"/>
                <a:gd name="T11" fmla="*/ 48 h 48"/>
                <a:gd name="T12" fmla="*/ 14 w 45"/>
                <a:gd name="T13" fmla="*/ 48 h 48"/>
                <a:gd name="T14" fmla="*/ 7 w 45"/>
                <a:gd name="T15" fmla="*/ 35 h 48"/>
                <a:gd name="T16" fmla="*/ 7 w 45"/>
                <a:gd name="T17" fmla="*/ 17 h 48"/>
                <a:gd name="T18" fmla="*/ 0 w 45"/>
                <a:gd name="T19" fmla="*/ 10 h 48"/>
                <a:gd name="T20" fmla="*/ 14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0"/>
                  </a:moveTo>
                  <a:lnTo>
                    <a:pt x="31" y="14"/>
                  </a:lnTo>
                  <a:lnTo>
                    <a:pt x="41" y="3"/>
                  </a:lnTo>
                  <a:lnTo>
                    <a:pt x="45" y="38"/>
                  </a:lnTo>
                  <a:lnTo>
                    <a:pt x="38" y="38"/>
                  </a:lnTo>
                  <a:lnTo>
                    <a:pt x="31" y="48"/>
                  </a:lnTo>
                  <a:lnTo>
                    <a:pt x="14" y="48"/>
                  </a:lnTo>
                  <a:lnTo>
                    <a:pt x="7" y="35"/>
                  </a:lnTo>
                  <a:lnTo>
                    <a:pt x="7" y="17"/>
                  </a:lnTo>
                  <a:lnTo>
                    <a:pt x="0"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8" name="Freeform 192">
              <a:extLst>
                <a:ext uri="{FF2B5EF4-FFF2-40B4-BE49-F238E27FC236}">
                  <a16:creationId xmlns:a16="http://schemas.microsoft.com/office/drawing/2014/main" id="{92A056B1-6595-6699-BA19-6C57DB6D1918}"/>
                </a:ext>
                <a:ext uri="{C183D7F6-B498-43B3-948B-1728B52AA6E4}">
                  <adec:decorative xmlns:adec="http://schemas.microsoft.com/office/drawing/2017/decorative" val="1"/>
                </a:ext>
              </a:extLst>
            </p:cNvPr>
            <p:cNvSpPr>
              <a:spLocks/>
            </p:cNvSpPr>
            <p:nvPr/>
          </p:nvSpPr>
          <p:spPr bwMode="auto">
            <a:xfrm>
              <a:off x="9502838" y="4313366"/>
              <a:ext cx="212467" cy="180451"/>
            </a:xfrm>
            <a:custGeom>
              <a:avLst/>
              <a:gdLst>
                <a:gd name="T0" fmla="*/ 45 w 73"/>
                <a:gd name="T1" fmla="*/ 0 h 62"/>
                <a:gd name="T2" fmla="*/ 52 w 73"/>
                <a:gd name="T3" fmla="*/ 0 h 62"/>
                <a:gd name="T4" fmla="*/ 73 w 73"/>
                <a:gd name="T5" fmla="*/ 10 h 62"/>
                <a:gd name="T6" fmla="*/ 69 w 73"/>
                <a:gd name="T7" fmla="*/ 28 h 62"/>
                <a:gd name="T8" fmla="*/ 66 w 73"/>
                <a:gd name="T9" fmla="*/ 55 h 62"/>
                <a:gd name="T10" fmla="*/ 52 w 73"/>
                <a:gd name="T11" fmla="*/ 52 h 62"/>
                <a:gd name="T12" fmla="*/ 34 w 73"/>
                <a:gd name="T13" fmla="*/ 59 h 62"/>
                <a:gd name="T14" fmla="*/ 31 w 73"/>
                <a:gd name="T15" fmla="*/ 62 h 62"/>
                <a:gd name="T16" fmla="*/ 14 w 73"/>
                <a:gd name="T17" fmla="*/ 52 h 62"/>
                <a:gd name="T18" fmla="*/ 20 w 73"/>
                <a:gd name="T19" fmla="*/ 49 h 62"/>
                <a:gd name="T20" fmla="*/ 0 w 73"/>
                <a:gd name="T21" fmla="*/ 24 h 62"/>
                <a:gd name="T22" fmla="*/ 14 w 73"/>
                <a:gd name="T23" fmla="*/ 10 h 62"/>
                <a:gd name="T24" fmla="*/ 31 w 73"/>
                <a:gd name="T25" fmla="*/ 10 h 62"/>
                <a:gd name="T26" fmla="*/ 38 w 73"/>
                <a:gd name="T27" fmla="*/ 0 h 62"/>
                <a:gd name="T28" fmla="*/ 45 w 7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2">
                  <a:moveTo>
                    <a:pt x="45" y="0"/>
                  </a:moveTo>
                  <a:lnTo>
                    <a:pt x="52" y="0"/>
                  </a:lnTo>
                  <a:lnTo>
                    <a:pt x="73" y="10"/>
                  </a:lnTo>
                  <a:lnTo>
                    <a:pt x="69" y="28"/>
                  </a:lnTo>
                  <a:lnTo>
                    <a:pt x="66" y="55"/>
                  </a:lnTo>
                  <a:lnTo>
                    <a:pt x="52" y="52"/>
                  </a:lnTo>
                  <a:lnTo>
                    <a:pt x="34" y="59"/>
                  </a:lnTo>
                  <a:lnTo>
                    <a:pt x="31" y="62"/>
                  </a:lnTo>
                  <a:lnTo>
                    <a:pt x="14" y="52"/>
                  </a:lnTo>
                  <a:lnTo>
                    <a:pt x="20" y="49"/>
                  </a:lnTo>
                  <a:lnTo>
                    <a:pt x="0" y="24"/>
                  </a:lnTo>
                  <a:lnTo>
                    <a:pt x="14" y="10"/>
                  </a:lnTo>
                  <a:lnTo>
                    <a:pt x="31" y="10"/>
                  </a:lnTo>
                  <a:lnTo>
                    <a:pt x="38"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9" name="Freeform 193">
              <a:extLst>
                <a:ext uri="{FF2B5EF4-FFF2-40B4-BE49-F238E27FC236}">
                  <a16:creationId xmlns:a16="http://schemas.microsoft.com/office/drawing/2014/main" id="{B15FE8E6-E735-3ACB-598E-5F8AC26AB006}"/>
                </a:ext>
                <a:ext uri="{C183D7F6-B498-43B3-948B-1728B52AA6E4}">
                  <adec:decorative xmlns:adec="http://schemas.microsoft.com/office/drawing/2017/decorative" val="1"/>
                </a:ext>
              </a:extLst>
            </p:cNvPr>
            <p:cNvSpPr>
              <a:spLocks/>
            </p:cNvSpPr>
            <p:nvPr/>
          </p:nvSpPr>
          <p:spPr bwMode="auto">
            <a:xfrm>
              <a:off x="9482464" y="4566579"/>
              <a:ext cx="151346" cy="200825"/>
            </a:xfrm>
            <a:custGeom>
              <a:avLst/>
              <a:gdLst>
                <a:gd name="T0" fmla="*/ 31 w 52"/>
                <a:gd name="T1" fmla="*/ 0 h 69"/>
                <a:gd name="T2" fmla="*/ 34 w 52"/>
                <a:gd name="T3" fmla="*/ 3 h 69"/>
                <a:gd name="T4" fmla="*/ 34 w 52"/>
                <a:gd name="T5" fmla="*/ 10 h 69"/>
                <a:gd name="T6" fmla="*/ 45 w 52"/>
                <a:gd name="T7" fmla="*/ 21 h 69"/>
                <a:gd name="T8" fmla="*/ 34 w 52"/>
                <a:gd name="T9" fmla="*/ 27 h 69"/>
                <a:gd name="T10" fmla="*/ 48 w 52"/>
                <a:gd name="T11" fmla="*/ 59 h 69"/>
                <a:gd name="T12" fmla="*/ 52 w 52"/>
                <a:gd name="T13" fmla="*/ 69 h 69"/>
                <a:gd name="T14" fmla="*/ 41 w 52"/>
                <a:gd name="T15" fmla="*/ 62 h 69"/>
                <a:gd name="T16" fmla="*/ 27 w 52"/>
                <a:gd name="T17" fmla="*/ 52 h 69"/>
                <a:gd name="T18" fmla="*/ 24 w 52"/>
                <a:gd name="T19" fmla="*/ 62 h 69"/>
                <a:gd name="T20" fmla="*/ 10 w 52"/>
                <a:gd name="T21" fmla="*/ 62 h 69"/>
                <a:gd name="T22" fmla="*/ 3 w 52"/>
                <a:gd name="T23" fmla="*/ 52 h 69"/>
                <a:gd name="T24" fmla="*/ 10 w 52"/>
                <a:gd name="T25" fmla="*/ 31 h 69"/>
                <a:gd name="T26" fmla="*/ 0 w 52"/>
                <a:gd name="T27" fmla="*/ 24 h 69"/>
                <a:gd name="T28" fmla="*/ 3 w 52"/>
                <a:gd name="T29" fmla="*/ 10 h 69"/>
                <a:gd name="T30" fmla="*/ 3 w 52"/>
                <a:gd name="T31" fmla="*/ 3 h 69"/>
                <a:gd name="T32" fmla="*/ 14 w 52"/>
                <a:gd name="T33" fmla="*/ 0 h 69"/>
                <a:gd name="T34" fmla="*/ 31 w 52"/>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69">
                  <a:moveTo>
                    <a:pt x="31" y="0"/>
                  </a:moveTo>
                  <a:lnTo>
                    <a:pt x="34" y="3"/>
                  </a:lnTo>
                  <a:lnTo>
                    <a:pt x="34" y="10"/>
                  </a:lnTo>
                  <a:lnTo>
                    <a:pt x="45" y="21"/>
                  </a:lnTo>
                  <a:lnTo>
                    <a:pt x="34" y="27"/>
                  </a:lnTo>
                  <a:lnTo>
                    <a:pt x="48" y="59"/>
                  </a:lnTo>
                  <a:lnTo>
                    <a:pt x="52" y="69"/>
                  </a:lnTo>
                  <a:lnTo>
                    <a:pt x="41" y="62"/>
                  </a:lnTo>
                  <a:lnTo>
                    <a:pt x="27" y="52"/>
                  </a:lnTo>
                  <a:lnTo>
                    <a:pt x="24" y="62"/>
                  </a:lnTo>
                  <a:lnTo>
                    <a:pt x="10" y="62"/>
                  </a:lnTo>
                  <a:lnTo>
                    <a:pt x="3" y="52"/>
                  </a:lnTo>
                  <a:lnTo>
                    <a:pt x="10" y="31"/>
                  </a:lnTo>
                  <a:lnTo>
                    <a:pt x="0" y="24"/>
                  </a:lnTo>
                  <a:lnTo>
                    <a:pt x="3" y="10"/>
                  </a:lnTo>
                  <a:lnTo>
                    <a:pt x="3" y="3"/>
                  </a:lnTo>
                  <a:lnTo>
                    <a:pt x="14" y="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0" name="Freeform 194">
              <a:extLst>
                <a:ext uri="{FF2B5EF4-FFF2-40B4-BE49-F238E27FC236}">
                  <a16:creationId xmlns:a16="http://schemas.microsoft.com/office/drawing/2014/main" id="{435B56B9-F205-7F57-4633-E07ADBFCB328}"/>
                </a:ext>
                <a:ext uri="{C183D7F6-B498-43B3-948B-1728B52AA6E4}">
                  <adec:decorative xmlns:adec="http://schemas.microsoft.com/office/drawing/2017/decorative" val="1"/>
                </a:ext>
              </a:extLst>
            </p:cNvPr>
            <p:cNvSpPr>
              <a:spLocks/>
            </p:cNvSpPr>
            <p:nvPr/>
          </p:nvSpPr>
          <p:spPr bwMode="auto">
            <a:xfrm>
              <a:off x="9400970" y="4374486"/>
              <a:ext cx="160078" cy="119331"/>
            </a:xfrm>
            <a:custGeom>
              <a:avLst/>
              <a:gdLst>
                <a:gd name="T0" fmla="*/ 35 w 55"/>
                <a:gd name="T1" fmla="*/ 3 h 41"/>
                <a:gd name="T2" fmla="*/ 55 w 55"/>
                <a:gd name="T3" fmla="*/ 28 h 41"/>
                <a:gd name="T4" fmla="*/ 49 w 55"/>
                <a:gd name="T5" fmla="*/ 31 h 41"/>
                <a:gd name="T6" fmla="*/ 7 w 55"/>
                <a:gd name="T7" fmla="*/ 41 h 41"/>
                <a:gd name="T8" fmla="*/ 0 w 55"/>
                <a:gd name="T9" fmla="*/ 28 h 41"/>
                <a:gd name="T10" fmla="*/ 3 w 55"/>
                <a:gd name="T11" fmla="*/ 21 h 41"/>
                <a:gd name="T12" fmla="*/ 17 w 55"/>
                <a:gd name="T13" fmla="*/ 17 h 41"/>
                <a:gd name="T14" fmla="*/ 21 w 55"/>
                <a:gd name="T15" fmla="*/ 0 h 41"/>
                <a:gd name="T16" fmla="*/ 35 w 55"/>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35" y="3"/>
                  </a:moveTo>
                  <a:lnTo>
                    <a:pt x="55" y="28"/>
                  </a:lnTo>
                  <a:lnTo>
                    <a:pt x="49" y="31"/>
                  </a:lnTo>
                  <a:lnTo>
                    <a:pt x="7" y="41"/>
                  </a:lnTo>
                  <a:lnTo>
                    <a:pt x="0" y="28"/>
                  </a:lnTo>
                  <a:lnTo>
                    <a:pt x="3" y="21"/>
                  </a:lnTo>
                  <a:lnTo>
                    <a:pt x="17" y="17"/>
                  </a:lnTo>
                  <a:lnTo>
                    <a:pt x="21" y="0"/>
                  </a:lnTo>
                  <a:lnTo>
                    <a:pt x="35" y="3"/>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1" name="Freeform 195">
              <a:extLst>
                <a:ext uri="{FF2B5EF4-FFF2-40B4-BE49-F238E27FC236}">
                  <a16:creationId xmlns:a16="http://schemas.microsoft.com/office/drawing/2014/main" id="{ED6B615D-089C-584B-A417-91450A5E0EB7}"/>
                </a:ext>
                <a:ext uri="{C183D7F6-B498-43B3-948B-1728B52AA6E4}">
                  <adec:decorative xmlns:adec="http://schemas.microsoft.com/office/drawing/2017/decorative" val="1"/>
                </a:ext>
              </a:extLst>
            </p:cNvPr>
            <p:cNvSpPr>
              <a:spLocks/>
            </p:cNvSpPr>
            <p:nvPr/>
          </p:nvSpPr>
          <p:spPr bwMode="auto">
            <a:xfrm>
              <a:off x="9572689" y="4464712"/>
              <a:ext cx="171720" cy="130973"/>
            </a:xfrm>
            <a:custGeom>
              <a:avLst/>
              <a:gdLst>
                <a:gd name="T0" fmla="*/ 42 w 59"/>
                <a:gd name="T1" fmla="*/ 3 h 45"/>
                <a:gd name="T2" fmla="*/ 59 w 59"/>
                <a:gd name="T3" fmla="*/ 17 h 45"/>
                <a:gd name="T4" fmla="*/ 59 w 59"/>
                <a:gd name="T5" fmla="*/ 21 h 45"/>
                <a:gd name="T6" fmla="*/ 42 w 59"/>
                <a:gd name="T7" fmla="*/ 35 h 45"/>
                <a:gd name="T8" fmla="*/ 35 w 59"/>
                <a:gd name="T9" fmla="*/ 35 h 45"/>
                <a:gd name="T10" fmla="*/ 21 w 59"/>
                <a:gd name="T11" fmla="*/ 45 h 45"/>
                <a:gd name="T12" fmla="*/ 3 w 59"/>
                <a:gd name="T13" fmla="*/ 38 h 45"/>
                <a:gd name="T14" fmla="*/ 0 w 59"/>
                <a:gd name="T15" fmla="*/ 35 h 45"/>
                <a:gd name="T16" fmla="*/ 0 w 59"/>
                <a:gd name="T17" fmla="*/ 21 h 45"/>
                <a:gd name="T18" fmla="*/ 7 w 59"/>
                <a:gd name="T19" fmla="*/ 10 h 45"/>
                <a:gd name="T20" fmla="*/ 10 w 59"/>
                <a:gd name="T21" fmla="*/ 7 h 45"/>
                <a:gd name="T22" fmla="*/ 28 w 59"/>
                <a:gd name="T23" fmla="*/ 0 h 45"/>
                <a:gd name="T24" fmla="*/ 42 w 59"/>
                <a:gd name="T25"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5">
                  <a:moveTo>
                    <a:pt x="42" y="3"/>
                  </a:moveTo>
                  <a:lnTo>
                    <a:pt x="59" y="17"/>
                  </a:lnTo>
                  <a:lnTo>
                    <a:pt x="59" y="21"/>
                  </a:lnTo>
                  <a:lnTo>
                    <a:pt x="42" y="35"/>
                  </a:lnTo>
                  <a:lnTo>
                    <a:pt x="35" y="35"/>
                  </a:lnTo>
                  <a:lnTo>
                    <a:pt x="21" y="45"/>
                  </a:lnTo>
                  <a:lnTo>
                    <a:pt x="3" y="38"/>
                  </a:lnTo>
                  <a:lnTo>
                    <a:pt x="0" y="35"/>
                  </a:lnTo>
                  <a:lnTo>
                    <a:pt x="0" y="21"/>
                  </a:lnTo>
                  <a:lnTo>
                    <a:pt x="7" y="10"/>
                  </a:lnTo>
                  <a:lnTo>
                    <a:pt x="10" y="7"/>
                  </a:lnTo>
                  <a:lnTo>
                    <a:pt x="28" y="0"/>
                  </a:lnTo>
                  <a:lnTo>
                    <a:pt x="4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2" name="Freeform 196">
              <a:extLst>
                <a:ext uri="{FF2B5EF4-FFF2-40B4-BE49-F238E27FC236}">
                  <a16:creationId xmlns:a16="http://schemas.microsoft.com/office/drawing/2014/main" id="{332E170F-69AE-DF00-6026-84BFA0418F86}"/>
                </a:ext>
                <a:ext uri="{C183D7F6-B498-43B3-948B-1728B52AA6E4}">
                  <adec:decorative xmlns:adec="http://schemas.microsoft.com/office/drawing/2017/decorative" val="1"/>
                </a:ext>
              </a:extLst>
            </p:cNvPr>
            <p:cNvSpPr>
              <a:spLocks/>
            </p:cNvSpPr>
            <p:nvPr/>
          </p:nvSpPr>
          <p:spPr bwMode="auto">
            <a:xfrm>
              <a:off x="9622168" y="4162021"/>
              <a:ext cx="162988" cy="180451"/>
            </a:xfrm>
            <a:custGeom>
              <a:avLst/>
              <a:gdLst>
                <a:gd name="T0" fmla="*/ 18 w 56"/>
                <a:gd name="T1" fmla="*/ 0 h 62"/>
                <a:gd name="T2" fmla="*/ 32 w 56"/>
                <a:gd name="T3" fmla="*/ 14 h 62"/>
                <a:gd name="T4" fmla="*/ 56 w 56"/>
                <a:gd name="T5" fmla="*/ 42 h 62"/>
                <a:gd name="T6" fmla="*/ 45 w 56"/>
                <a:gd name="T7" fmla="*/ 45 h 62"/>
                <a:gd name="T8" fmla="*/ 32 w 56"/>
                <a:gd name="T9" fmla="*/ 62 h 62"/>
                <a:gd name="T10" fmla="*/ 11 w 56"/>
                <a:gd name="T11" fmla="*/ 52 h 62"/>
                <a:gd name="T12" fmla="*/ 4 w 56"/>
                <a:gd name="T13" fmla="*/ 52 h 62"/>
                <a:gd name="T14" fmla="*/ 0 w 56"/>
                <a:gd name="T15" fmla="*/ 17 h 62"/>
                <a:gd name="T16" fmla="*/ 18 w 5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2">
                  <a:moveTo>
                    <a:pt x="18" y="0"/>
                  </a:moveTo>
                  <a:lnTo>
                    <a:pt x="32" y="14"/>
                  </a:lnTo>
                  <a:lnTo>
                    <a:pt x="56" y="42"/>
                  </a:lnTo>
                  <a:lnTo>
                    <a:pt x="45" y="45"/>
                  </a:lnTo>
                  <a:lnTo>
                    <a:pt x="32" y="62"/>
                  </a:lnTo>
                  <a:lnTo>
                    <a:pt x="11" y="52"/>
                  </a:lnTo>
                  <a:lnTo>
                    <a:pt x="4" y="52"/>
                  </a:lnTo>
                  <a:lnTo>
                    <a:pt x="0" y="17"/>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13" name="Freeform 198">
              <a:extLst>
                <a:ext uri="{FF2B5EF4-FFF2-40B4-BE49-F238E27FC236}">
                  <a16:creationId xmlns:a16="http://schemas.microsoft.com/office/drawing/2014/main" id="{828FDFF1-605E-D18E-F442-EC7774CD64D5}"/>
                </a:ext>
                <a:ext uri="{C183D7F6-B498-43B3-948B-1728B52AA6E4}">
                  <adec:decorative xmlns:adec="http://schemas.microsoft.com/office/drawing/2017/decorative" val="1"/>
                </a:ext>
              </a:extLst>
            </p:cNvPr>
            <p:cNvSpPr>
              <a:spLocks/>
            </p:cNvSpPr>
            <p:nvPr/>
          </p:nvSpPr>
          <p:spPr bwMode="auto">
            <a:xfrm>
              <a:off x="9331119" y="4455980"/>
              <a:ext cx="261945" cy="261945"/>
            </a:xfrm>
            <a:custGeom>
              <a:avLst/>
              <a:gdLst>
                <a:gd name="T0" fmla="*/ 24 w 90"/>
                <a:gd name="T1" fmla="*/ 0 h 90"/>
                <a:gd name="T2" fmla="*/ 31 w 90"/>
                <a:gd name="T3" fmla="*/ 13 h 90"/>
                <a:gd name="T4" fmla="*/ 73 w 90"/>
                <a:gd name="T5" fmla="*/ 3 h 90"/>
                <a:gd name="T6" fmla="*/ 90 w 90"/>
                <a:gd name="T7" fmla="*/ 13 h 90"/>
                <a:gd name="T8" fmla="*/ 83 w 90"/>
                <a:gd name="T9" fmla="*/ 24 h 90"/>
                <a:gd name="T10" fmla="*/ 83 w 90"/>
                <a:gd name="T11" fmla="*/ 38 h 90"/>
                <a:gd name="T12" fmla="*/ 66 w 90"/>
                <a:gd name="T13" fmla="*/ 38 h 90"/>
                <a:gd name="T14" fmla="*/ 55 w 90"/>
                <a:gd name="T15" fmla="*/ 41 h 90"/>
                <a:gd name="T16" fmla="*/ 55 w 90"/>
                <a:gd name="T17" fmla="*/ 48 h 90"/>
                <a:gd name="T18" fmla="*/ 52 w 90"/>
                <a:gd name="T19" fmla="*/ 62 h 90"/>
                <a:gd name="T20" fmla="*/ 62 w 90"/>
                <a:gd name="T21" fmla="*/ 69 h 90"/>
                <a:gd name="T22" fmla="*/ 55 w 90"/>
                <a:gd name="T23" fmla="*/ 90 h 90"/>
                <a:gd name="T24" fmla="*/ 48 w 90"/>
                <a:gd name="T25" fmla="*/ 90 h 90"/>
                <a:gd name="T26" fmla="*/ 34 w 90"/>
                <a:gd name="T27" fmla="*/ 83 h 90"/>
                <a:gd name="T28" fmla="*/ 31 w 90"/>
                <a:gd name="T29" fmla="*/ 79 h 90"/>
                <a:gd name="T30" fmla="*/ 17 w 90"/>
                <a:gd name="T31" fmla="*/ 62 h 90"/>
                <a:gd name="T32" fmla="*/ 3 w 90"/>
                <a:gd name="T33" fmla="*/ 45 h 90"/>
                <a:gd name="T34" fmla="*/ 0 w 90"/>
                <a:gd name="T35" fmla="*/ 38 h 90"/>
                <a:gd name="T36" fmla="*/ 6 w 90"/>
                <a:gd name="T37" fmla="*/ 34 h 90"/>
                <a:gd name="T38" fmla="*/ 10 w 90"/>
                <a:gd name="T39" fmla="*/ 34 h 90"/>
                <a:gd name="T40" fmla="*/ 17 w 90"/>
                <a:gd name="T41" fmla="*/ 20 h 90"/>
                <a:gd name="T42" fmla="*/ 24 w 90"/>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90">
                  <a:moveTo>
                    <a:pt x="24" y="0"/>
                  </a:moveTo>
                  <a:lnTo>
                    <a:pt x="31" y="13"/>
                  </a:lnTo>
                  <a:lnTo>
                    <a:pt x="73" y="3"/>
                  </a:lnTo>
                  <a:lnTo>
                    <a:pt x="90" y="13"/>
                  </a:lnTo>
                  <a:lnTo>
                    <a:pt x="83" y="24"/>
                  </a:lnTo>
                  <a:lnTo>
                    <a:pt x="83" y="38"/>
                  </a:lnTo>
                  <a:lnTo>
                    <a:pt x="66" y="38"/>
                  </a:lnTo>
                  <a:lnTo>
                    <a:pt x="55" y="41"/>
                  </a:lnTo>
                  <a:lnTo>
                    <a:pt x="55" y="48"/>
                  </a:lnTo>
                  <a:lnTo>
                    <a:pt x="52" y="62"/>
                  </a:lnTo>
                  <a:lnTo>
                    <a:pt x="62" y="69"/>
                  </a:lnTo>
                  <a:lnTo>
                    <a:pt x="55" y="90"/>
                  </a:lnTo>
                  <a:lnTo>
                    <a:pt x="48" y="90"/>
                  </a:lnTo>
                  <a:lnTo>
                    <a:pt x="34" y="83"/>
                  </a:lnTo>
                  <a:lnTo>
                    <a:pt x="31" y="79"/>
                  </a:lnTo>
                  <a:lnTo>
                    <a:pt x="17" y="62"/>
                  </a:lnTo>
                  <a:lnTo>
                    <a:pt x="3" y="45"/>
                  </a:lnTo>
                  <a:lnTo>
                    <a:pt x="0" y="38"/>
                  </a:lnTo>
                  <a:lnTo>
                    <a:pt x="6" y="34"/>
                  </a:lnTo>
                  <a:lnTo>
                    <a:pt x="10" y="34"/>
                  </a:lnTo>
                  <a:lnTo>
                    <a:pt x="17" y="20"/>
                  </a:lnTo>
                  <a:lnTo>
                    <a:pt x="24"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4" name="Freeform 199">
              <a:extLst>
                <a:ext uri="{FF2B5EF4-FFF2-40B4-BE49-F238E27FC236}">
                  <a16:creationId xmlns:a16="http://schemas.microsoft.com/office/drawing/2014/main" id="{914CA962-8F02-9832-6C96-10138325DC5F}"/>
                </a:ext>
                <a:ext uri="{C183D7F6-B498-43B3-948B-1728B52AA6E4}">
                  <adec:decorative xmlns:adec="http://schemas.microsoft.com/office/drawing/2017/decorative" val="1"/>
                </a:ext>
              </a:extLst>
            </p:cNvPr>
            <p:cNvSpPr>
              <a:spLocks/>
            </p:cNvSpPr>
            <p:nvPr/>
          </p:nvSpPr>
          <p:spPr bwMode="auto">
            <a:xfrm>
              <a:off x="9581422" y="4525832"/>
              <a:ext cx="285229" cy="212467"/>
            </a:xfrm>
            <a:custGeom>
              <a:avLst/>
              <a:gdLst>
                <a:gd name="T0" fmla="*/ 56 w 98"/>
                <a:gd name="T1" fmla="*/ 0 h 73"/>
                <a:gd name="T2" fmla="*/ 66 w 98"/>
                <a:gd name="T3" fmla="*/ 3 h 73"/>
                <a:gd name="T4" fmla="*/ 73 w 98"/>
                <a:gd name="T5" fmla="*/ 7 h 73"/>
                <a:gd name="T6" fmla="*/ 73 w 98"/>
                <a:gd name="T7" fmla="*/ 28 h 73"/>
                <a:gd name="T8" fmla="*/ 84 w 98"/>
                <a:gd name="T9" fmla="*/ 28 h 73"/>
                <a:gd name="T10" fmla="*/ 84 w 98"/>
                <a:gd name="T11" fmla="*/ 38 h 73"/>
                <a:gd name="T12" fmla="*/ 87 w 98"/>
                <a:gd name="T13" fmla="*/ 45 h 73"/>
                <a:gd name="T14" fmla="*/ 98 w 98"/>
                <a:gd name="T15" fmla="*/ 52 h 73"/>
                <a:gd name="T16" fmla="*/ 84 w 98"/>
                <a:gd name="T17" fmla="*/ 55 h 73"/>
                <a:gd name="T18" fmla="*/ 73 w 98"/>
                <a:gd name="T19" fmla="*/ 48 h 73"/>
                <a:gd name="T20" fmla="*/ 63 w 98"/>
                <a:gd name="T21" fmla="*/ 45 h 73"/>
                <a:gd name="T22" fmla="*/ 56 w 98"/>
                <a:gd name="T23" fmla="*/ 48 h 73"/>
                <a:gd name="T24" fmla="*/ 56 w 98"/>
                <a:gd name="T25" fmla="*/ 55 h 73"/>
                <a:gd name="T26" fmla="*/ 59 w 98"/>
                <a:gd name="T27" fmla="*/ 62 h 73"/>
                <a:gd name="T28" fmla="*/ 56 w 98"/>
                <a:gd name="T29" fmla="*/ 66 h 73"/>
                <a:gd name="T30" fmla="*/ 46 w 98"/>
                <a:gd name="T31" fmla="*/ 62 h 73"/>
                <a:gd name="T32" fmla="*/ 32 w 98"/>
                <a:gd name="T33" fmla="*/ 62 h 73"/>
                <a:gd name="T34" fmla="*/ 14 w 98"/>
                <a:gd name="T35" fmla="*/ 73 h 73"/>
                <a:gd name="T36" fmla="*/ 0 w 98"/>
                <a:gd name="T37" fmla="*/ 41 h 73"/>
                <a:gd name="T38" fmla="*/ 11 w 98"/>
                <a:gd name="T39" fmla="*/ 35 h 73"/>
                <a:gd name="T40" fmla="*/ 0 w 98"/>
                <a:gd name="T41" fmla="*/ 24 h 73"/>
                <a:gd name="T42" fmla="*/ 0 w 98"/>
                <a:gd name="T43" fmla="*/ 17 h 73"/>
                <a:gd name="T44" fmla="*/ 18 w 98"/>
                <a:gd name="T45" fmla="*/ 24 h 73"/>
                <a:gd name="T46" fmla="*/ 32 w 98"/>
                <a:gd name="T47" fmla="*/ 14 h 73"/>
                <a:gd name="T48" fmla="*/ 39 w 98"/>
                <a:gd name="T49" fmla="*/ 14 h 73"/>
                <a:gd name="T50" fmla="*/ 56 w 98"/>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73">
                  <a:moveTo>
                    <a:pt x="56" y="0"/>
                  </a:moveTo>
                  <a:lnTo>
                    <a:pt x="66" y="3"/>
                  </a:lnTo>
                  <a:lnTo>
                    <a:pt x="73" y="7"/>
                  </a:lnTo>
                  <a:lnTo>
                    <a:pt x="73" y="28"/>
                  </a:lnTo>
                  <a:lnTo>
                    <a:pt x="84" y="28"/>
                  </a:lnTo>
                  <a:lnTo>
                    <a:pt x="84" y="38"/>
                  </a:lnTo>
                  <a:lnTo>
                    <a:pt x="87" y="45"/>
                  </a:lnTo>
                  <a:lnTo>
                    <a:pt x="98" y="52"/>
                  </a:lnTo>
                  <a:lnTo>
                    <a:pt x="84" y="55"/>
                  </a:lnTo>
                  <a:lnTo>
                    <a:pt x="73" y="48"/>
                  </a:lnTo>
                  <a:lnTo>
                    <a:pt x="63" y="45"/>
                  </a:lnTo>
                  <a:lnTo>
                    <a:pt x="56" y="48"/>
                  </a:lnTo>
                  <a:lnTo>
                    <a:pt x="56" y="55"/>
                  </a:lnTo>
                  <a:lnTo>
                    <a:pt x="59" y="62"/>
                  </a:lnTo>
                  <a:lnTo>
                    <a:pt x="56" y="66"/>
                  </a:lnTo>
                  <a:lnTo>
                    <a:pt x="46" y="62"/>
                  </a:lnTo>
                  <a:lnTo>
                    <a:pt x="32" y="62"/>
                  </a:lnTo>
                  <a:lnTo>
                    <a:pt x="14" y="73"/>
                  </a:lnTo>
                  <a:lnTo>
                    <a:pt x="0" y="41"/>
                  </a:lnTo>
                  <a:lnTo>
                    <a:pt x="11" y="35"/>
                  </a:lnTo>
                  <a:lnTo>
                    <a:pt x="0" y="24"/>
                  </a:lnTo>
                  <a:lnTo>
                    <a:pt x="0" y="17"/>
                  </a:lnTo>
                  <a:lnTo>
                    <a:pt x="18" y="24"/>
                  </a:lnTo>
                  <a:lnTo>
                    <a:pt x="32" y="14"/>
                  </a:lnTo>
                  <a:lnTo>
                    <a:pt x="39" y="14"/>
                  </a:lnTo>
                  <a:lnTo>
                    <a:pt x="5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5" name="Freeform 200">
              <a:extLst>
                <a:ext uri="{FF2B5EF4-FFF2-40B4-BE49-F238E27FC236}">
                  <a16:creationId xmlns:a16="http://schemas.microsoft.com/office/drawing/2014/main" id="{81B27945-C891-D881-F5D4-9EBCCA32635E}"/>
                </a:ext>
                <a:ext uri="{C183D7F6-B498-43B3-948B-1728B52AA6E4}">
                  <adec:decorative xmlns:adec="http://schemas.microsoft.com/office/drawing/2017/decorative" val="1"/>
                </a:ext>
              </a:extLst>
            </p:cNvPr>
            <p:cNvSpPr>
              <a:spLocks/>
            </p:cNvSpPr>
            <p:nvPr/>
          </p:nvSpPr>
          <p:spPr bwMode="auto">
            <a:xfrm>
              <a:off x="9470822" y="5515400"/>
              <a:ext cx="244482" cy="139704"/>
            </a:xfrm>
            <a:custGeom>
              <a:avLst/>
              <a:gdLst>
                <a:gd name="T0" fmla="*/ 52 w 84"/>
                <a:gd name="T1" fmla="*/ 7 h 48"/>
                <a:gd name="T2" fmla="*/ 77 w 84"/>
                <a:gd name="T3" fmla="*/ 0 h 48"/>
                <a:gd name="T4" fmla="*/ 80 w 84"/>
                <a:gd name="T5" fmla="*/ 0 h 48"/>
                <a:gd name="T6" fmla="*/ 84 w 84"/>
                <a:gd name="T7" fmla="*/ 34 h 48"/>
                <a:gd name="T8" fmla="*/ 70 w 84"/>
                <a:gd name="T9" fmla="*/ 41 h 48"/>
                <a:gd name="T10" fmla="*/ 63 w 84"/>
                <a:gd name="T11" fmla="*/ 34 h 48"/>
                <a:gd name="T12" fmla="*/ 59 w 84"/>
                <a:gd name="T13" fmla="*/ 41 h 48"/>
                <a:gd name="T14" fmla="*/ 42 w 84"/>
                <a:gd name="T15" fmla="*/ 38 h 48"/>
                <a:gd name="T16" fmla="*/ 38 w 84"/>
                <a:gd name="T17" fmla="*/ 38 h 48"/>
                <a:gd name="T18" fmla="*/ 25 w 84"/>
                <a:gd name="T19" fmla="*/ 48 h 48"/>
                <a:gd name="T20" fmla="*/ 7 w 84"/>
                <a:gd name="T21" fmla="*/ 41 h 48"/>
                <a:gd name="T22" fmla="*/ 0 w 84"/>
                <a:gd name="T23" fmla="*/ 38 h 48"/>
                <a:gd name="T24" fmla="*/ 4 w 84"/>
                <a:gd name="T25" fmla="*/ 31 h 48"/>
                <a:gd name="T26" fmla="*/ 0 w 84"/>
                <a:gd name="T27" fmla="*/ 24 h 48"/>
                <a:gd name="T28" fmla="*/ 4 w 84"/>
                <a:gd name="T29" fmla="*/ 21 h 48"/>
                <a:gd name="T30" fmla="*/ 21 w 84"/>
                <a:gd name="T31" fmla="*/ 14 h 48"/>
                <a:gd name="T32" fmla="*/ 21 w 84"/>
                <a:gd name="T33" fmla="*/ 7 h 48"/>
                <a:gd name="T34" fmla="*/ 38 w 84"/>
                <a:gd name="T35" fmla="*/ 14 h 48"/>
                <a:gd name="T36" fmla="*/ 52 w 84"/>
                <a:gd name="T3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48">
                  <a:moveTo>
                    <a:pt x="52" y="7"/>
                  </a:moveTo>
                  <a:lnTo>
                    <a:pt x="77" y="0"/>
                  </a:lnTo>
                  <a:lnTo>
                    <a:pt x="80" y="0"/>
                  </a:lnTo>
                  <a:lnTo>
                    <a:pt x="84" y="34"/>
                  </a:lnTo>
                  <a:lnTo>
                    <a:pt x="70" y="41"/>
                  </a:lnTo>
                  <a:lnTo>
                    <a:pt x="63" y="34"/>
                  </a:lnTo>
                  <a:lnTo>
                    <a:pt x="59" y="41"/>
                  </a:lnTo>
                  <a:lnTo>
                    <a:pt x="42" y="38"/>
                  </a:lnTo>
                  <a:lnTo>
                    <a:pt x="38" y="38"/>
                  </a:lnTo>
                  <a:lnTo>
                    <a:pt x="25" y="48"/>
                  </a:lnTo>
                  <a:lnTo>
                    <a:pt x="7" y="41"/>
                  </a:lnTo>
                  <a:lnTo>
                    <a:pt x="0" y="38"/>
                  </a:lnTo>
                  <a:lnTo>
                    <a:pt x="4" y="31"/>
                  </a:lnTo>
                  <a:lnTo>
                    <a:pt x="0" y="24"/>
                  </a:lnTo>
                  <a:lnTo>
                    <a:pt x="4" y="21"/>
                  </a:lnTo>
                  <a:lnTo>
                    <a:pt x="21" y="14"/>
                  </a:lnTo>
                  <a:lnTo>
                    <a:pt x="21" y="7"/>
                  </a:lnTo>
                  <a:lnTo>
                    <a:pt x="38" y="14"/>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6" name="Freeform 201">
              <a:extLst>
                <a:ext uri="{FF2B5EF4-FFF2-40B4-BE49-F238E27FC236}">
                  <a16:creationId xmlns:a16="http://schemas.microsoft.com/office/drawing/2014/main" id="{67FF8139-3417-BC25-337D-161C2D9BC79E}"/>
                </a:ext>
                <a:ext uri="{C183D7F6-B498-43B3-948B-1728B52AA6E4}">
                  <adec:decorative xmlns:adec="http://schemas.microsoft.com/office/drawing/2017/decorative" val="1"/>
                </a:ext>
              </a:extLst>
            </p:cNvPr>
            <p:cNvSpPr>
              <a:spLocks/>
            </p:cNvSpPr>
            <p:nvPr/>
          </p:nvSpPr>
          <p:spPr bwMode="auto">
            <a:xfrm>
              <a:off x="9552316" y="5786077"/>
              <a:ext cx="183362" cy="183362"/>
            </a:xfrm>
            <a:custGeom>
              <a:avLst/>
              <a:gdLst>
                <a:gd name="T0" fmla="*/ 63 w 63"/>
                <a:gd name="T1" fmla="*/ 21 h 63"/>
                <a:gd name="T2" fmla="*/ 63 w 63"/>
                <a:gd name="T3" fmla="*/ 32 h 63"/>
                <a:gd name="T4" fmla="*/ 59 w 63"/>
                <a:gd name="T5" fmla="*/ 42 h 63"/>
                <a:gd name="T6" fmla="*/ 45 w 63"/>
                <a:gd name="T7" fmla="*/ 35 h 63"/>
                <a:gd name="T8" fmla="*/ 35 w 63"/>
                <a:gd name="T9" fmla="*/ 46 h 63"/>
                <a:gd name="T10" fmla="*/ 28 w 63"/>
                <a:gd name="T11" fmla="*/ 59 h 63"/>
                <a:gd name="T12" fmla="*/ 24 w 63"/>
                <a:gd name="T13" fmla="*/ 56 h 63"/>
                <a:gd name="T14" fmla="*/ 14 w 63"/>
                <a:gd name="T15" fmla="*/ 56 h 63"/>
                <a:gd name="T16" fmla="*/ 10 w 63"/>
                <a:gd name="T17" fmla="*/ 63 h 63"/>
                <a:gd name="T18" fmla="*/ 3 w 63"/>
                <a:gd name="T19" fmla="*/ 59 h 63"/>
                <a:gd name="T20" fmla="*/ 0 w 63"/>
                <a:gd name="T21" fmla="*/ 56 h 63"/>
                <a:gd name="T22" fmla="*/ 7 w 63"/>
                <a:gd name="T23" fmla="*/ 49 h 63"/>
                <a:gd name="T24" fmla="*/ 0 w 63"/>
                <a:gd name="T25" fmla="*/ 28 h 63"/>
                <a:gd name="T26" fmla="*/ 14 w 63"/>
                <a:gd name="T27" fmla="*/ 18 h 63"/>
                <a:gd name="T28" fmla="*/ 24 w 63"/>
                <a:gd name="T29" fmla="*/ 4 h 63"/>
                <a:gd name="T30" fmla="*/ 31 w 63"/>
                <a:gd name="T31" fmla="*/ 0 h 63"/>
                <a:gd name="T32" fmla="*/ 38 w 63"/>
                <a:gd name="T33" fmla="*/ 7 h 63"/>
                <a:gd name="T34" fmla="*/ 49 w 63"/>
                <a:gd name="T35" fmla="*/ 4 h 63"/>
                <a:gd name="T36" fmla="*/ 63 w 63"/>
                <a:gd name="T37" fmla="*/ 18 h 63"/>
                <a:gd name="T38" fmla="*/ 63 w 63"/>
                <a:gd name="T3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3">
                  <a:moveTo>
                    <a:pt x="63" y="21"/>
                  </a:moveTo>
                  <a:lnTo>
                    <a:pt x="63" y="32"/>
                  </a:lnTo>
                  <a:lnTo>
                    <a:pt x="59" y="42"/>
                  </a:lnTo>
                  <a:lnTo>
                    <a:pt x="45" y="35"/>
                  </a:lnTo>
                  <a:lnTo>
                    <a:pt x="35" y="46"/>
                  </a:lnTo>
                  <a:lnTo>
                    <a:pt x="28" y="59"/>
                  </a:lnTo>
                  <a:lnTo>
                    <a:pt x="24" y="56"/>
                  </a:lnTo>
                  <a:lnTo>
                    <a:pt x="14" y="56"/>
                  </a:lnTo>
                  <a:lnTo>
                    <a:pt x="10" y="63"/>
                  </a:lnTo>
                  <a:lnTo>
                    <a:pt x="3" y="59"/>
                  </a:lnTo>
                  <a:lnTo>
                    <a:pt x="0" y="56"/>
                  </a:lnTo>
                  <a:lnTo>
                    <a:pt x="7" y="49"/>
                  </a:lnTo>
                  <a:lnTo>
                    <a:pt x="0" y="28"/>
                  </a:lnTo>
                  <a:lnTo>
                    <a:pt x="14" y="18"/>
                  </a:lnTo>
                  <a:lnTo>
                    <a:pt x="24" y="4"/>
                  </a:lnTo>
                  <a:lnTo>
                    <a:pt x="31" y="0"/>
                  </a:lnTo>
                  <a:lnTo>
                    <a:pt x="38" y="7"/>
                  </a:lnTo>
                  <a:lnTo>
                    <a:pt x="49" y="4"/>
                  </a:lnTo>
                  <a:lnTo>
                    <a:pt x="63" y="18"/>
                  </a:lnTo>
                  <a:lnTo>
                    <a:pt x="63"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7" name="Freeform 202">
              <a:extLst>
                <a:ext uri="{FF2B5EF4-FFF2-40B4-BE49-F238E27FC236}">
                  <a16:creationId xmlns:a16="http://schemas.microsoft.com/office/drawing/2014/main" id="{08379534-9C7C-D96D-B0D1-8249924F645F}"/>
                </a:ext>
                <a:ext uri="{C183D7F6-B498-43B3-948B-1728B52AA6E4}">
                  <adec:decorative xmlns:adec="http://schemas.microsoft.com/office/drawing/2017/decorative" val="1"/>
                </a:ext>
              </a:extLst>
            </p:cNvPr>
            <p:cNvSpPr>
              <a:spLocks/>
            </p:cNvSpPr>
            <p:nvPr/>
          </p:nvSpPr>
          <p:spPr bwMode="auto">
            <a:xfrm>
              <a:off x="9380597" y="5585252"/>
              <a:ext cx="130973" cy="151346"/>
            </a:xfrm>
            <a:custGeom>
              <a:avLst/>
              <a:gdLst>
                <a:gd name="T0" fmla="*/ 31 w 45"/>
                <a:gd name="T1" fmla="*/ 0 h 52"/>
                <a:gd name="T2" fmla="*/ 35 w 45"/>
                <a:gd name="T3" fmla="*/ 7 h 52"/>
                <a:gd name="T4" fmla="*/ 31 w 45"/>
                <a:gd name="T5" fmla="*/ 14 h 52"/>
                <a:gd name="T6" fmla="*/ 38 w 45"/>
                <a:gd name="T7" fmla="*/ 17 h 52"/>
                <a:gd name="T8" fmla="*/ 45 w 45"/>
                <a:gd name="T9" fmla="*/ 35 h 52"/>
                <a:gd name="T10" fmla="*/ 45 w 45"/>
                <a:gd name="T11" fmla="*/ 42 h 52"/>
                <a:gd name="T12" fmla="*/ 10 w 45"/>
                <a:gd name="T13" fmla="*/ 52 h 52"/>
                <a:gd name="T14" fmla="*/ 7 w 45"/>
                <a:gd name="T15" fmla="*/ 49 h 52"/>
                <a:gd name="T16" fmla="*/ 17 w 45"/>
                <a:gd name="T17" fmla="*/ 35 h 52"/>
                <a:gd name="T18" fmla="*/ 0 w 45"/>
                <a:gd name="T19" fmla="*/ 24 h 52"/>
                <a:gd name="T20" fmla="*/ 14 w 45"/>
                <a:gd name="T21" fmla="*/ 7 h 52"/>
                <a:gd name="T22" fmla="*/ 24 w 45"/>
                <a:gd name="T23" fmla="*/ 10 h 52"/>
                <a:gd name="T24" fmla="*/ 31 w 45"/>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2">
                  <a:moveTo>
                    <a:pt x="31" y="0"/>
                  </a:moveTo>
                  <a:lnTo>
                    <a:pt x="35" y="7"/>
                  </a:lnTo>
                  <a:lnTo>
                    <a:pt x="31" y="14"/>
                  </a:lnTo>
                  <a:lnTo>
                    <a:pt x="38" y="17"/>
                  </a:lnTo>
                  <a:lnTo>
                    <a:pt x="45" y="35"/>
                  </a:lnTo>
                  <a:lnTo>
                    <a:pt x="45" y="42"/>
                  </a:lnTo>
                  <a:lnTo>
                    <a:pt x="10" y="52"/>
                  </a:lnTo>
                  <a:lnTo>
                    <a:pt x="7" y="49"/>
                  </a:lnTo>
                  <a:lnTo>
                    <a:pt x="17" y="35"/>
                  </a:lnTo>
                  <a:lnTo>
                    <a:pt x="0" y="24"/>
                  </a:lnTo>
                  <a:lnTo>
                    <a:pt x="14" y="7"/>
                  </a:lnTo>
                  <a:lnTo>
                    <a:pt x="24" y="1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8" name="Freeform 203">
              <a:extLst>
                <a:ext uri="{FF2B5EF4-FFF2-40B4-BE49-F238E27FC236}">
                  <a16:creationId xmlns:a16="http://schemas.microsoft.com/office/drawing/2014/main" id="{2919477D-6A63-562E-9B53-B1E3B1A5F6A6}"/>
                </a:ext>
                <a:ext uri="{C183D7F6-B498-43B3-948B-1728B52AA6E4}">
                  <adec:decorative xmlns:adec="http://schemas.microsoft.com/office/drawing/2017/decorative" val="1"/>
                </a:ext>
              </a:extLst>
            </p:cNvPr>
            <p:cNvSpPr>
              <a:spLocks/>
            </p:cNvSpPr>
            <p:nvPr/>
          </p:nvSpPr>
          <p:spPr bwMode="auto">
            <a:xfrm>
              <a:off x="9310745" y="5524133"/>
              <a:ext cx="110599" cy="130973"/>
            </a:xfrm>
            <a:custGeom>
              <a:avLst/>
              <a:gdLst>
                <a:gd name="T0" fmla="*/ 31 w 38"/>
                <a:gd name="T1" fmla="*/ 4 h 45"/>
                <a:gd name="T2" fmla="*/ 38 w 38"/>
                <a:gd name="T3" fmla="*/ 28 h 45"/>
                <a:gd name="T4" fmla="*/ 24 w 38"/>
                <a:gd name="T5" fmla="*/ 45 h 45"/>
                <a:gd name="T6" fmla="*/ 17 w 38"/>
                <a:gd name="T7" fmla="*/ 42 h 45"/>
                <a:gd name="T8" fmla="*/ 13 w 38"/>
                <a:gd name="T9" fmla="*/ 35 h 45"/>
                <a:gd name="T10" fmla="*/ 0 w 38"/>
                <a:gd name="T11" fmla="*/ 14 h 45"/>
                <a:gd name="T12" fmla="*/ 20 w 38"/>
                <a:gd name="T13" fmla="*/ 0 h 45"/>
                <a:gd name="T14" fmla="*/ 31 w 38"/>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5">
                  <a:moveTo>
                    <a:pt x="31" y="4"/>
                  </a:moveTo>
                  <a:lnTo>
                    <a:pt x="38" y="28"/>
                  </a:lnTo>
                  <a:lnTo>
                    <a:pt x="24" y="45"/>
                  </a:lnTo>
                  <a:lnTo>
                    <a:pt x="17" y="42"/>
                  </a:lnTo>
                  <a:lnTo>
                    <a:pt x="13" y="35"/>
                  </a:lnTo>
                  <a:lnTo>
                    <a:pt x="0" y="14"/>
                  </a:lnTo>
                  <a:lnTo>
                    <a:pt x="20" y="0"/>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9" name="Freeform 204">
              <a:extLst>
                <a:ext uri="{FF2B5EF4-FFF2-40B4-BE49-F238E27FC236}">
                  <a16:creationId xmlns:a16="http://schemas.microsoft.com/office/drawing/2014/main" id="{C750087B-E041-91C3-3066-8AA5C134B143}"/>
                </a:ext>
                <a:ext uri="{C183D7F6-B498-43B3-948B-1728B52AA6E4}">
                  <adec:decorative xmlns:adec="http://schemas.microsoft.com/office/drawing/2017/decorative" val="1"/>
                </a:ext>
              </a:extLst>
            </p:cNvPr>
            <p:cNvSpPr>
              <a:spLocks/>
            </p:cNvSpPr>
            <p:nvPr/>
          </p:nvSpPr>
          <p:spPr bwMode="auto">
            <a:xfrm>
              <a:off x="9441717" y="5634731"/>
              <a:ext cx="171720" cy="244482"/>
            </a:xfrm>
            <a:custGeom>
              <a:avLst/>
              <a:gdLst>
                <a:gd name="T0" fmla="*/ 10 w 59"/>
                <a:gd name="T1" fmla="*/ 84 h 84"/>
                <a:gd name="T2" fmla="*/ 0 w 59"/>
                <a:gd name="T3" fmla="*/ 80 h 84"/>
                <a:gd name="T4" fmla="*/ 0 w 59"/>
                <a:gd name="T5" fmla="*/ 70 h 84"/>
                <a:gd name="T6" fmla="*/ 21 w 59"/>
                <a:gd name="T7" fmla="*/ 42 h 84"/>
                <a:gd name="T8" fmla="*/ 24 w 59"/>
                <a:gd name="T9" fmla="*/ 25 h 84"/>
                <a:gd name="T10" fmla="*/ 24 w 59"/>
                <a:gd name="T11" fmla="*/ 18 h 84"/>
                <a:gd name="T12" fmla="*/ 17 w 59"/>
                <a:gd name="T13" fmla="*/ 0 h 84"/>
                <a:gd name="T14" fmla="*/ 35 w 59"/>
                <a:gd name="T15" fmla="*/ 7 h 84"/>
                <a:gd name="T16" fmla="*/ 35 w 59"/>
                <a:gd name="T17" fmla="*/ 18 h 84"/>
                <a:gd name="T18" fmla="*/ 48 w 59"/>
                <a:gd name="T19" fmla="*/ 39 h 84"/>
                <a:gd name="T20" fmla="*/ 59 w 59"/>
                <a:gd name="T21" fmla="*/ 46 h 84"/>
                <a:gd name="T22" fmla="*/ 38 w 59"/>
                <a:gd name="T23" fmla="*/ 56 h 84"/>
                <a:gd name="T24" fmla="*/ 24 w 59"/>
                <a:gd name="T25" fmla="*/ 63 h 84"/>
                <a:gd name="T26" fmla="*/ 24 w 59"/>
                <a:gd name="T27" fmla="*/ 66 h 84"/>
                <a:gd name="T28" fmla="*/ 10 w 59"/>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4">
                  <a:moveTo>
                    <a:pt x="10" y="84"/>
                  </a:moveTo>
                  <a:lnTo>
                    <a:pt x="0" y="80"/>
                  </a:lnTo>
                  <a:lnTo>
                    <a:pt x="0" y="70"/>
                  </a:lnTo>
                  <a:lnTo>
                    <a:pt x="21" y="42"/>
                  </a:lnTo>
                  <a:lnTo>
                    <a:pt x="24" y="25"/>
                  </a:lnTo>
                  <a:lnTo>
                    <a:pt x="24" y="18"/>
                  </a:lnTo>
                  <a:lnTo>
                    <a:pt x="17" y="0"/>
                  </a:lnTo>
                  <a:lnTo>
                    <a:pt x="35" y="7"/>
                  </a:lnTo>
                  <a:lnTo>
                    <a:pt x="35" y="18"/>
                  </a:lnTo>
                  <a:lnTo>
                    <a:pt x="48" y="39"/>
                  </a:lnTo>
                  <a:lnTo>
                    <a:pt x="59" y="46"/>
                  </a:lnTo>
                  <a:lnTo>
                    <a:pt x="38" y="56"/>
                  </a:lnTo>
                  <a:lnTo>
                    <a:pt x="24" y="63"/>
                  </a:lnTo>
                  <a:lnTo>
                    <a:pt x="24" y="66"/>
                  </a:lnTo>
                  <a:lnTo>
                    <a:pt x="10" y="8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0" name="Freeform 206">
              <a:extLst>
                <a:ext uri="{FF2B5EF4-FFF2-40B4-BE49-F238E27FC236}">
                  <a16:creationId xmlns:a16="http://schemas.microsoft.com/office/drawing/2014/main" id="{6C41D2DD-053D-ABF8-C4C3-9CF3A4133C40}"/>
                </a:ext>
                <a:ext uri="{C183D7F6-B498-43B3-948B-1728B52AA6E4}">
                  <adec:decorative xmlns:adec="http://schemas.microsoft.com/office/drawing/2017/decorative" val="1"/>
                </a:ext>
              </a:extLst>
            </p:cNvPr>
            <p:cNvSpPr>
              <a:spLocks/>
            </p:cNvSpPr>
            <p:nvPr/>
          </p:nvSpPr>
          <p:spPr bwMode="auto">
            <a:xfrm>
              <a:off x="9258356" y="5818092"/>
              <a:ext cx="192093" cy="212467"/>
            </a:xfrm>
            <a:custGeom>
              <a:avLst/>
              <a:gdLst>
                <a:gd name="T0" fmla="*/ 66 w 66"/>
                <a:gd name="T1" fmla="*/ 28 h 73"/>
                <a:gd name="T2" fmla="*/ 59 w 66"/>
                <a:gd name="T3" fmla="*/ 31 h 73"/>
                <a:gd name="T4" fmla="*/ 63 w 66"/>
                <a:gd name="T5" fmla="*/ 38 h 73"/>
                <a:gd name="T6" fmla="*/ 63 w 66"/>
                <a:gd name="T7" fmla="*/ 41 h 73"/>
                <a:gd name="T8" fmla="*/ 56 w 66"/>
                <a:gd name="T9" fmla="*/ 73 h 73"/>
                <a:gd name="T10" fmla="*/ 45 w 66"/>
                <a:gd name="T11" fmla="*/ 69 h 73"/>
                <a:gd name="T12" fmla="*/ 25 w 66"/>
                <a:gd name="T13" fmla="*/ 66 h 73"/>
                <a:gd name="T14" fmla="*/ 0 w 66"/>
                <a:gd name="T15" fmla="*/ 45 h 73"/>
                <a:gd name="T16" fmla="*/ 4 w 66"/>
                <a:gd name="T17" fmla="*/ 45 h 73"/>
                <a:gd name="T18" fmla="*/ 7 w 66"/>
                <a:gd name="T19" fmla="*/ 38 h 73"/>
                <a:gd name="T20" fmla="*/ 18 w 66"/>
                <a:gd name="T21" fmla="*/ 41 h 73"/>
                <a:gd name="T22" fmla="*/ 28 w 66"/>
                <a:gd name="T23" fmla="*/ 35 h 73"/>
                <a:gd name="T24" fmla="*/ 25 w 66"/>
                <a:gd name="T25" fmla="*/ 17 h 73"/>
                <a:gd name="T26" fmla="*/ 28 w 66"/>
                <a:gd name="T27" fmla="*/ 10 h 73"/>
                <a:gd name="T28" fmla="*/ 38 w 66"/>
                <a:gd name="T29" fmla="*/ 3 h 73"/>
                <a:gd name="T30" fmla="*/ 45 w 66"/>
                <a:gd name="T31" fmla="*/ 0 h 73"/>
                <a:gd name="T32" fmla="*/ 59 w 66"/>
                <a:gd name="T33" fmla="*/ 10 h 73"/>
                <a:gd name="T34" fmla="*/ 56 w 66"/>
                <a:gd name="T35" fmla="*/ 17 h 73"/>
                <a:gd name="T36" fmla="*/ 66 w 66"/>
                <a:gd name="T3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3">
                  <a:moveTo>
                    <a:pt x="66" y="28"/>
                  </a:moveTo>
                  <a:lnTo>
                    <a:pt x="59" y="31"/>
                  </a:lnTo>
                  <a:lnTo>
                    <a:pt x="63" y="38"/>
                  </a:lnTo>
                  <a:lnTo>
                    <a:pt x="63" y="41"/>
                  </a:lnTo>
                  <a:lnTo>
                    <a:pt x="56" y="73"/>
                  </a:lnTo>
                  <a:lnTo>
                    <a:pt x="45" y="69"/>
                  </a:lnTo>
                  <a:lnTo>
                    <a:pt x="25" y="66"/>
                  </a:lnTo>
                  <a:lnTo>
                    <a:pt x="0" y="45"/>
                  </a:lnTo>
                  <a:lnTo>
                    <a:pt x="4" y="45"/>
                  </a:lnTo>
                  <a:lnTo>
                    <a:pt x="7" y="38"/>
                  </a:lnTo>
                  <a:lnTo>
                    <a:pt x="18" y="41"/>
                  </a:lnTo>
                  <a:lnTo>
                    <a:pt x="28" y="35"/>
                  </a:lnTo>
                  <a:lnTo>
                    <a:pt x="25" y="17"/>
                  </a:lnTo>
                  <a:lnTo>
                    <a:pt x="28" y="10"/>
                  </a:lnTo>
                  <a:lnTo>
                    <a:pt x="38" y="3"/>
                  </a:lnTo>
                  <a:lnTo>
                    <a:pt x="45" y="0"/>
                  </a:lnTo>
                  <a:lnTo>
                    <a:pt x="59" y="10"/>
                  </a:lnTo>
                  <a:lnTo>
                    <a:pt x="56" y="17"/>
                  </a:lnTo>
                  <a:lnTo>
                    <a:pt x="66"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1" name="Freeform 207">
              <a:extLst>
                <a:ext uri="{FF2B5EF4-FFF2-40B4-BE49-F238E27FC236}">
                  <a16:creationId xmlns:a16="http://schemas.microsoft.com/office/drawing/2014/main" id="{314DD68D-7B45-0420-BD1A-C4B9FA868986}"/>
                </a:ext>
                <a:ext uri="{C183D7F6-B498-43B3-948B-1728B52AA6E4}">
                  <adec:decorative xmlns:adec="http://schemas.microsoft.com/office/drawing/2017/decorative" val="1"/>
                </a:ext>
              </a:extLst>
            </p:cNvPr>
            <p:cNvSpPr>
              <a:spLocks/>
            </p:cNvSpPr>
            <p:nvPr/>
          </p:nvSpPr>
          <p:spPr bwMode="auto">
            <a:xfrm>
              <a:off x="9290371" y="5646374"/>
              <a:ext cx="139704" cy="110599"/>
            </a:xfrm>
            <a:custGeom>
              <a:avLst/>
              <a:gdLst>
                <a:gd name="T0" fmla="*/ 48 w 48"/>
                <a:gd name="T1" fmla="*/ 14 h 38"/>
                <a:gd name="T2" fmla="*/ 38 w 48"/>
                <a:gd name="T3" fmla="*/ 28 h 38"/>
                <a:gd name="T4" fmla="*/ 41 w 48"/>
                <a:gd name="T5" fmla="*/ 31 h 38"/>
                <a:gd name="T6" fmla="*/ 27 w 48"/>
                <a:gd name="T7" fmla="*/ 38 h 38"/>
                <a:gd name="T8" fmla="*/ 10 w 48"/>
                <a:gd name="T9" fmla="*/ 24 h 38"/>
                <a:gd name="T10" fmla="*/ 3 w 48"/>
                <a:gd name="T11" fmla="*/ 24 h 38"/>
                <a:gd name="T12" fmla="*/ 0 w 48"/>
                <a:gd name="T13" fmla="*/ 17 h 38"/>
                <a:gd name="T14" fmla="*/ 3 w 48"/>
                <a:gd name="T15" fmla="*/ 10 h 38"/>
                <a:gd name="T16" fmla="*/ 7 w 48"/>
                <a:gd name="T17" fmla="*/ 3 h 38"/>
                <a:gd name="T18" fmla="*/ 24 w 48"/>
                <a:gd name="T19" fmla="*/ 0 h 38"/>
                <a:gd name="T20" fmla="*/ 31 w 48"/>
                <a:gd name="T21" fmla="*/ 3 h 38"/>
                <a:gd name="T22" fmla="*/ 48 w 48"/>
                <a:gd name="T2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8">
                  <a:moveTo>
                    <a:pt x="48" y="14"/>
                  </a:moveTo>
                  <a:lnTo>
                    <a:pt x="38" y="28"/>
                  </a:lnTo>
                  <a:lnTo>
                    <a:pt x="41" y="31"/>
                  </a:lnTo>
                  <a:lnTo>
                    <a:pt x="27" y="38"/>
                  </a:lnTo>
                  <a:lnTo>
                    <a:pt x="10" y="24"/>
                  </a:lnTo>
                  <a:lnTo>
                    <a:pt x="3" y="24"/>
                  </a:lnTo>
                  <a:lnTo>
                    <a:pt x="0" y="17"/>
                  </a:lnTo>
                  <a:lnTo>
                    <a:pt x="3" y="10"/>
                  </a:lnTo>
                  <a:lnTo>
                    <a:pt x="7" y="3"/>
                  </a:lnTo>
                  <a:lnTo>
                    <a:pt x="24" y="0"/>
                  </a:lnTo>
                  <a:lnTo>
                    <a:pt x="31" y="3"/>
                  </a:lnTo>
                  <a:lnTo>
                    <a:pt x="4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2" name="Freeform 208">
              <a:extLst>
                <a:ext uri="{FF2B5EF4-FFF2-40B4-BE49-F238E27FC236}">
                  <a16:creationId xmlns:a16="http://schemas.microsoft.com/office/drawing/2014/main" id="{4FF6C1F0-4D78-5AB2-0F65-9F68CE2B1B4C}"/>
                </a:ext>
                <a:ext uri="{C183D7F6-B498-43B3-948B-1728B52AA6E4}">
                  <adec:decorative xmlns:adec="http://schemas.microsoft.com/office/drawing/2017/decorative" val="1"/>
                </a:ext>
              </a:extLst>
            </p:cNvPr>
            <p:cNvSpPr>
              <a:spLocks/>
            </p:cNvSpPr>
            <p:nvPr/>
          </p:nvSpPr>
          <p:spPr bwMode="auto">
            <a:xfrm>
              <a:off x="9368955" y="5614357"/>
              <a:ext cx="445307" cy="334708"/>
            </a:xfrm>
            <a:custGeom>
              <a:avLst/>
              <a:gdLst>
                <a:gd name="T0" fmla="*/ 129 w 153"/>
                <a:gd name="T1" fmla="*/ 80 h 115"/>
                <a:gd name="T2" fmla="*/ 126 w 153"/>
                <a:gd name="T3" fmla="*/ 80 h 115"/>
                <a:gd name="T4" fmla="*/ 126 w 153"/>
                <a:gd name="T5" fmla="*/ 77 h 115"/>
                <a:gd name="T6" fmla="*/ 112 w 153"/>
                <a:gd name="T7" fmla="*/ 63 h 115"/>
                <a:gd name="T8" fmla="*/ 101 w 153"/>
                <a:gd name="T9" fmla="*/ 66 h 115"/>
                <a:gd name="T10" fmla="*/ 94 w 153"/>
                <a:gd name="T11" fmla="*/ 59 h 115"/>
                <a:gd name="T12" fmla="*/ 87 w 153"/>
                <a:gd name="T13" fmla="*/ 63 h 115"/>
                <a:gd name="T14" fmla="*/ 77 w 153"/>
                <a:gd name="T15" fmla="*/ 77 h 115"/>
                <a:gd name="T16" fmla="*/ 63 w 153"/>
                <a:gd name="T17" fmla="*/ 87 h 115"/>
                <a:gd name="T18" fmla="*/ 70 w 153"/>
                <a:gd name="T19" fmla="*/ 108 h 115"/>
                <a:gd name="T20" fmla="*/ 63 w 153"/>
                <a:gd name="T21" fmla="*/ 115 h 115"/>
                <a:gd name="T22" fmla="*/ 53 w 153"/>
                <a:gd name="T23" fmla="*/ 111 h 115"/>
                <a:gd name="T24" fmla="*/ 35 w 153"/>
                <a:gd name="T25" fmla="*/ 105 h 115"/>
                <a:gd name="T26" fmla="*/ 25 w 153"/>
                <a:gd name="T27" fmla="*/ 108 h 115"/>
                <a:gd name="T28" fmla="*/ 21 w 153"/>
                <a:gd name="T29" fmla="*/ 101 h 115"/>
                <a:gd name="T30" fmla="*/ 28 w 153"/>
                <a:gd name="T31" fmla="*/ 98 h 115"/>
                <a:gd name="T32" fmla="*/ 18 w 153"/>
                <a:gd name="T33" fmla="*/ 87 h 115"/>
                <a:gd name="T34" fmla="*/ 21 w 153"/>
                <a:gd name="T35" fmla="*/ 80 h 115"/>
                <a:gd name="T36" fmla="*/ 7 w 153"/>
                <a:gd name="T37" fmla="*/ 70 h 115"/>
                <a:gd name="T38" fmla="*/ 0 w 153"/>
                <a:gd name="T39" fmla="*/ 49 h 115"/>
                <a:gd name="T40" fmla="*/ 14 w 153"/>
                <a:gd name="T41" fmla="*/ 42 h 115"/>
                <a:gd name="T42" fmla="*/ 49 w 153"/>
                <a:gd name="T43" fmla="*/ 32 h 115"/>
                <a:gd name="T44" fmla="*/ 46 w 153"/>
                <a:gd name="T45" fmla="*/ 49 h 115"/>
                <a:gd name="T46" fmla="*/ 25 w 153"/>
                <a:gd name="T47" fmla="*/ 77 h 115"/>
                <a:gd name="T48" fmla="*/ 25 w 153"/>
                <a:gd name="T49" fmla="*/ 87 h 115"/>
                <a:gd name="T50" fmla="*/ 35 w 153"/>
                <a:gd name="T51" fmla="*/ 91 h 115"/>
                <a:gd name="T52" fmla="*/ 49 w 153"/>
                <a:gd name="T53" fmla="*/ 73 h 115"/>
                <a:gd name="T54" fmla="*/ 49 w 153"/>
                <a:gd name="T55" fmla="*/ 70 h 115"/>
                <a:gd name="T56" fmla="*/ 63 w 153"/>
                <a:gd name="T57" fmla="*/ 63 h 115"/>
                <a:gd name="T58" fmla="*/ 84 w 153"/>
                <a:gd name="T59" fmla="*/ 53 h 115"/>
                <a:gd name="T60" fmla="*/ 73 w 153"/>
                <a:gd name="T61" fmla="*/ 46 h 115"/>
                <a:gd name="T62" fmla="*/ 60 w 153"/>
                <a:gd name="T63" fmla="*/ 25 h 115"/>
                <a:gd name="T64" fmla="*/ 60 w 153"/>
                <a:gd name="T65" fmla="*/ 14 h 115"/>
                <a:gd name="T66" fmla="*/ 73 w 153"/>
                <a:gd name="T67" fmla="*/ 4 h 115"/>
                <a:gd name="T68" fmla="*/ 77 w 153"/>
                <a:gd name="T69" fmla="*/ 4 h 115"/>
                <a:gd name="T70" fmla="*/ 94 w 153"/>
                <a:gd name="T71" fmla="*/ 7 h 115"/>
                <a:gd name="T72" fmla="*/ 98 w 153"/>
                <a:gd name="T73" fmla="*/ 0 h 115"/>
                <a:gd name="T74" fmla="*/ 105 w 153"/>
                <a:gd name="T75" fmla="*/ 7 h 115"/>
                <a:gd name="T76" fmla="*/ 119 w 153"/>
                <a:gd name="T77" fmla="*/ 0 h 115"/>
                <a:gd name="T78" fmla="*/ 132 w 153"/>
                <a:gd name="T79" fmla="*/ 7 h 115"/>
                <a:gd name="T80" fmla="*/ 132 w 153"/>
                <a:gd name="T81" fmla="*/ 14 h 115"/>
                <a:gd name="T82" fmla="*/ 139 w 153"/>
                <a:gd name="T83" fmla="*/ 14 h 115"/>
                <a:gd name="T84" fmla="*/ 150 w 153"/>
                <a:gd name="T85" fmla="*/ 21 h 115"/>
                <a:gd name="T86" fmla="*/ 153 w 153"/>
                <a:gd name="T87" fmla="*/ 46 h 115"/>
                <a:gd name="T88" fmla="*/ 132 w 153"/>
                <a:gd name="T89" fmla="*/ 59 h 115"/>
                <a:gd name="T90" fmla="*/ 129 w 153"/>
                <a:gd name="T91"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15">
                  <a:moveTo>
                    <a:pt x="129" y="80"/>
                  </a:moveTo>
                  <a:lnTo>
                    <a:pt x="126" y="80"/>
                  </a:lnTo>
                  <a:lnTo>
                    <a:pt x="126" y="77"/>
                  </a:lnTo>
                  <a:lnTo>
                    <a:pt x="112" y="63"/>
                  </a:lnTo>
                  <a:lnTo>
                    <a:pt x="101" y="66"/>
                  </a:lnTo>
                  <a:lnTo>
                    <a:pt x="94" y="59"/>
                  </a:lnTo>
                  <a:lnTo>
                    <a:pt x="87" y="63"/>
                  </a:lnTo>
                  <a:lnTo>
                    <a:pt x="77" y="77"/>
                  </a:lnTo>
                  <a:lnTo>
                    <a:pt x="63" y="87"/>
                  </a:lnTo>
                  <a:lnTo>
                    <a:pt x="70" y="108"/>
                  </a:lnTo>
                  <a:lnTo>
                    <a:pt x="63" y="115"/>
                  </a:lnTo>
                  <a:lnTo>
                    <a:pt x="53" y="111"/>
                  </a:lnTo>
                  <a:lnTo>
                    <a:pt x="35" y="105"/>
                  </a:lnTo>
                  <a:lnTo>
                    <a:pt x="25" y="108"/>
                  </a:lnTo>
                  <a:lnTo>
                    <a:pt x="21" y="101"/>
                  </a:lnTo>
                  <a:lnTo>
                    <a:pt x="28" y="98"/>
                  </a:lnTo>
                  <a:lnTo>
                    <a:pt x="18" y="87"/>
                  </a:lnTo>
                  <a:lnTo>
                    <a:pt x="21" y="80"/>
                  </a:lnTo>
                  <a:lnTo>
                    <a:pt x="7" y="70"/>
                  </a:lnTo>
                  <a:lnTo>
                    <a:pt x="0" y="49"/>
                  </a:lnTo>
                  <a:lnTo>
                    <a:pt x="14" y="42"/>
                  </a:lnTo>
                  <a:lnTo>
                    <a:pt x="49" y="32"/>
                  </a:lnTo>
                  <a:lnTo>
                    <a:pt x="46" y="49"/>
                  </a:lnTo>
                  <a:lnTo>
                    <a:pt x="25" y="77"/>
                  </a:lnTo>
                  <a:lnTo>
                    <a:pt x="25" y="87"/>
                  </a:lnTo>
                  <a:lnTo>
                    <a:pt x="35" y="91"/>
                  </a:lnTo>
                  <a:lnTo>
                    <a:pt x="49" y="73"/>
                  </a:lnTo>
                  <a:lnTo>
                    <a:pt x="49" y="70"/>
                  </a:lnTo>
                  <a:lnTo>
                    <a:pt x="63" y="63"/>
                  </a:lnTo>
                  <a:lnTo>
                    <a:pt x="84" y="53"/>
                  </a:lnTo>
                  <a:lnTo>
                    <a:pt x="73" y="46"/>
                  </a:lnTo>
                  <a:lnTo>
                    <a:pt x="60" y="25"/>
                  </a:lnTo>
                  <a:lnTo>
                    <a:pt x="60" y="14"/>
                  </a:lnTo>
                  <a:lnTo>
                    <a:pt x="73" y="4"/>
                  </a:lnTo>
                  <a:lnTo>
                    <a:pt x="77" y="4"/>
                  </a:lnTo>
                  <a:lnTo>
                    <a:pt x="94" y="7"/>
                  </a:lnTo>
                  <a:lnTo>
                    <a:pt x="98" y="0"/>
                  </a:lnTo>
                  <a:lnTo>
                    <a:pt x="105" y="7"/>
                  </a:lnTo>
                  <a:lnTo>
                    <a:pt x="119" y="0"/>
                  </a:lnTo>
                  <a:lnTo>
                    <a:pt x="132" y="7"/>
                  </a:lnTo>
                  <a:lnTo>
                    <a:pt x="132" y="14"/>
                  </a:lnTo>
                  <a:lnTo>
                    <a:pt x="139" y="14"/>
                  </a:lnTo>
                  <a:lnTo>
                    <a:pt x="150" y="21"/>
                  </a:lnTo>
                  <a:lnTo>
                    <a:pt x="153" y="46"/>
                  </a:lnTo>
                  <a:lnTo>
                    <a:pt x="132" y="59"/>
                  </a:lnTo>
                  <a:lnTo>
                    <a:pt x="129" y="8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3" name="Freeform 209">
              <a:extLst>
                <a:ext uri="{FF2B5EF4-FFF2-40B4-BE49-F238E27FC236}">
                  <a16:creationId xmlns:a16="http://schemas.microsoft.com/office/drawing/2014/main" id="{9BFAA537-3AD5-F47A-8127-BCA9C230CE30}"/>
                </a:ext>
                <a:ext uri="{C183D7F6-B498-43B3-948B-1728B52AA6E4}">
                  <adec:decorative xmlns:adec="http://schemas.microsoft.com/office/drawing/2017/decorative" val="1"/>
                </a:ext>
              </a:extLst>
            </p:cNvPr>
            <p:cNvSpPr>
              <a:spLocks/>
            </p:cNvSpPr>
            <p:nvPr/>
          </p:nvSpPr>
          <p:spPr bwMode="auto">
            <a:xfrm>
              <a:off x="9339850" y="4132916"/>
              <a:ext cx="203735" cy="110599"/>
            </a:xfrm>
            <a:custGeom>
              <a:avLst/>
              <a:gdLst>
                <a:gd name="T0" fmla="*/ 45 w 70"/>
                <a:gd name="T1" fmla="*/ 6 h 38"/>
                <a:gd name="T2" fmla="*/ 70 w 70"/>
                <a:gd name="T3" fmla="*/ 24 h 38"/>
                <a:gd name="T4" fmla="*/ 56 w 70"/>
                <a:gd name="T5" fmla="*/ 34 h 38"/>
                <a:gd name="T6" fmla="*/ 52 w 70"/>
                <a:gd name="T7" fmla="*/ 38 h 38"/>
                <a:gd name="T8" fmla="*/ 45 w 70"/>
                <a:gd name="T9" fmla="*/ 31 h 38"/>
                <a:gd name="T10" fmla="*/ 24 w 70"/>
                <a:gd name="T11" fmla="*/ 38 h 38"/>
                <a:gd name="T12" fmla="*/ 14 w 70"/>
                <a:gd name="T13" fmla="*/ 13 h 38"/>
                <a:gd name="T14" fmla="*/ 7 w 70"/>
                <a:gd name="T15" fmla="*/ 17 h 38"/>
                <a:gd name="T16" fmla="*/ 0 w 70"/>
                <a:gd name="T17" fmla="*/ 6 h 38"/>
                <a:gd name="T18" fmla="*/ 10 w 70"/>
                <a:gd name="T19" fmla="*/ 0 h 38"/>
                <a:gd name="T20" fmla="*/ 17 w 70"/>
                <a:gd name="T21" fmla="*/ 3 h 38"/>
                <a:gd name="T22" fmla="*/ 28 w 70"/>
                <a:gd name="T23" fmla="*/ 3 h 38"/>
                <a:gd name="T24" fmla="*/ 35 w 70"/>
                <a:gd name="T25" fmla="*/ 0 h 38"/>
                <a:gd name="T26" fmla="*/ 45 w 70"/>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8">
                  <a:moveTo>
                    <a:pt x="45" y="6"/>
                  </a:moveTo>
                  <a:lnTo>
                    <a:pt x="70" y="24"/>
                  </a:lnTo>
                  <a:lnTo>
                    <a:pt x="56" y="34"/>
                  </a:lnTo>
                  <a:lnTo>
                    <a:pt x="52" y="38"/>
                  </a:lnTo>
                  <a:lnTo>
                    <a:pt x="45" y="31"/>
                  </a:lnTo>
                  <a:lnTo>
                    <a:pt x="24" y="38"/>
                  </a:lnTo>
                  <a:lnTo>
                    <a:pt x="14" y="13"/>
                  </a:lnTo>
                  <a:lnTo>
                    <a:pt x="7" y="17"/>
                  </a:lnTo>
                  <a:lnTo>
                    <a:pt x="0" y="6"/>
                  </a:lnTo>
                  <a:lnTo>
                    <a:pt x="10" y="0"/>
                  </a:lnTo>
                  <a:lnTo>
                    <a:pt x="17" y="3"/>
                  </a:lnTo>
                  <a:lnTo>
                    <a:pt x="28" y="3"/>
                  </a:lnTo>
                  <a:lnTo>
                    <a:pt x="35" y="0"/>
                  </a:lnTo>
                  <a:lnTo>
                    <a:pt x="45"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4" name="Freeform 210">
              <a:extLst>
                <a:ext uri="{FF2B5EF4-FFF2-40B4-BE49-F238E27FC236}">
                  <a16:creationId xmlns:a16="http://schemas.microsoft.com/office/drawing/2014/main" id="{A0042FFA-8413-9AF5-D448-7B8CBD149186}"/>
                </a:ext>
                <a:ext uri="{C183D7F6-B498-43B3-948B-1728B52AA6E4}">
                  <adec:decorative xmlns:adec="http://schemas.microsoft.com/office/drawing/2017/decorative" val="1"/>
                </a:ext>
              </a:extLst>
            </p:cNvPr>
            <p:cNvSpPr>
              <a:spLocks/>
            </p:cNvSpPr>
            <p:nvPr/>
          </p:nvSpPr>
          <p:spPr bwMode="auto">
            <a:xfrm>
              <a:off x="9400971" y="3696340"/>
              <a:ext cx="212467" cy="264856"/>
            </a:xfrm>
            <a:custGeom>
              <a:avLst/>
              <a:gdLst>
                <a:gd name="T0" fmla="*/ 42 w 73"/>
                <a:gd name="T1" fmla="*/ 0 h 91"/>
                <a:gd name="T2" fmla="*/ 69 w 73"/>
                <a:gd name="T3" fmla="*/ 14 h 91"/>
                <a:gd name="T4" fmla="*/ 62 w 73"/>
                <a:gd name="T5" fmla="*/ 25 h 91"/>
                <a:gd name="T6" fmla="*/ 66 w 73"/>
                <a:gd name="T7" fmla="*/ 35 h 91"/>
                <a:gd name="T8" fmla="*/ 55 w 73"/>
                <a:gd name="T9" fmla="*/ 39 h 91"/>
                <a:gd name="T10" fmla="*/ 62 w 73"/>
                <a:gd name="T11" fmla="*/ 59 h 91"/>
                <a:gd name="T12" fmla="*/ 73 w 73"/>
                <a:gd name="T13" fmla="*/ 73 h 91"/>
                <a:gd name="T14" fmla="*/ 66 w 73"/>
                <a:gd name="T15" fmla="*/ 80 h 91"/>
                <a:gd name="T16" fmla="*/ 52 w 73"/>
                <a:gd name="T17" fmla="*/ 84 h 91"/>
                <a:gd name="T18" fmla="*/ 45 w 73"/>
                <a:gd name="T19" fmla="*/ 66 h 91"/>
                <a:gd name="T20" fmla="*/ 35 w 73"/>
                <a:gd name="T21" fmla="*/ 70 h 91"/>
                <a:gd name="T22" fmla="*/ 28 w 73"/>
                <a:gd name="T23" fmla="*/ 80 h 91"/>
                <a:gd name="T24" fmla="*/ 35 w 73"/>
                <a:gd name="T25" fmla="*/ 87 h 91"/>
                <a:gd name="T26" fmla="*/ 28 w 73"/>
                <a:gd name="T27" fmla="*/ 91 h 91"/>
                <a:gd name="T28" fmla="*/ 21 w 73"/>
                <a:gd name="T29" fmla="*/ 84 h 91"/>
                <a:gd name="T30" fmla="*/ 14 w 73"/>
                <a:gd name="T31" fmla="*/ 84 h 91"/>
                <a:gd name="T32" fmla="*/ 0 w 73"/>
                <a:gd name="T33" fmla="*/ 66 h 91"/>
                <a:gd name="T34" fmla="*/ 0 w 73"/>
                <a:gd name="T35" fmla="*/ 63 h 91"/>
                <a:gd name="T36" fmla="*/ 0 w 73"/>
                <a:gd name="T37" fmla="*/ 56 h 91"/>
                <a:gd name="T38" fmla="*/ 0 w 73"/>
                <a:gd name="T39" fmla="*/ 52 h 91"/>
                <a:gd name="T40" fmla="*/ 3 w 73"/>
                <a:gd name="T41" fmla="*/ 49 h 91"/>
                <a:gd name="T42" fmla="*/ 7 w 73"/>
                <a:gd name="T43" fmla="*/ 45 h 91"/>
                <a:gd name="T44" fmla="*/ 10 w 73"/>
                <a:gd name="T45" fmla="*/ 39 h 91"/>
                <a:gd name="T46" fmla="*/ 14 w 73"/>
                <a:gd name="T47" fmla="*/ 32 h 91"/>
                <a:gd name="T48" fmla="*/ 21 w 73"/>
                <a:gd name="T49" fmla="*/ 28 h 91"/>
                <a:gd name="T50" fmla="*/ 21 w 73"/>
                <a:gd name="T51" fmla="*/ 21 h 91"/>
                <a:gd name="T52" fmla="*/ 24 w 73"/>
                <a:gd name="T53" fmla="*/ 18 h 91"/>
                <a:gd name="T54" fmla="*/ 28 w 73"/>
                <a:gd name="T55" fmla="*/ 18 h 91"/>
                <a:gd name="T56" fmla="*/ 28 w 73"/>
                <a:gd name="T57" fmla="*/ 21 h 91"/>
                <a:gd name="T58" fmla="*/ 31 w 73"/>
                <a:gd name="T59" fmla="*/ 21 h 91"/>
                <a:gd name="T60" fmla="*/ 35 w 73"/>
                <a:gd name="T61" fmla="*/ 21 h 91"/>
                <a:gd name="T62" fmla="*/ 35 w 73"/>
                <a:gd name="T63" fmla="*/ 14 h 91"/>
                <a:gd name="T64" fmla="*/ 35 w 73"/>
                <a:gd name="T65" fmla="*/ 11 h 91"/>
                <a:gd name="T66" fmla="*/ 35 w 73"/>
                <a:gd name="T67" fmla="*/ 7 h 91"/>
                <a:gd name="T68" fmla="*/ 42 w 73"/>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91">
                  <a:moveTo>
                    <a:pt x="42" y="0"/>
                  </a:moveTo>
                  <a:lnTo>
                    <a:pt x="69" y="14"/>
                  </a:lnTo>
                  <a:lnTo>
                    <a:pt x="62" y="25"/>
                  </a:lnTo>
                  <a:lnTo>
                    <a:pt x="66" y="35"/>
                  </a:lnTo>
                  <a:lnTo>
                    <a:pt x="55" y="39"/>
                  </a:lnTo>
                  <a:lnTo>
                    <a:pt x="62" y="59"/>
                  </a:lnTo>
                  <a:lnTo>
                    <a:pt x="73" y="73"/>
                  </a:lnTo>
                  <a:lnTo>
                    <a:pt x="66" y="80"/>
                  </a:lnTo>
                  <a:lnTo>
                    <a:pt x="52" y="84"/>
                  </a:lnTo>
                  <a:lnTo>
                    <a:pt x="45" y="66"/>
                  </a:lnTo>
                  <a:lnTo>
                    <a:pt x="35" y="70"/>
                  </a:lnTo>
                  <a:lnTo>
                    <a:pt x="28" y="80"/>
                  </a:lnTo>
                  <a:lnTo>
                    <a:pt x="35" y="87"/>
                  </a:lnTo>
                  <a:lnTo>
                    <a:pt x="28" y="91"/>
                  </a:lnTo>
                  <a:lnTo>
                    <a:pt x="21" y="84"/>
                  </a:lnTo>
                  <a:lnTo>
                    <a:pt x="14" y="84"/>
                  </a:lnTo>
                  <a:lnTo>
                    <a:pt x="0" y="66"/>
                  </a:lnTo>
                  <a:lnTo>
                    <a:pt x="0" y="63"/>
                  </a:lnTo>
                  <a:lnTo>
                    <a:pt x="0" y="56"/>
                  </a:lnTo>
                  <a:lnTo>
                    <a:pt x="0" y="52"/>
                  </a:lnTo>
                  <a:lnTo>
                    <a:pt x="3" y="49"/>
                  </a:lnTo>
                  <a:lnTo>
                    <a:pt x="7" y="45"/>
                  </a:lnTo>
                  <a:lnTo>
                    <a:pt x="10" y="39"/>
                  </a:lnTo>
                  <a:lnTo>
                    <a:pt x="14" y="32"/>
                  </a:lnTo>
                  <a:lnTo>
                    <a:pt x="21" y="28"/>
                  </a:lnTo>
                  <a:lnTo>
                    <a:pt x="21" y="21"/>
                  </a:lnTo>
                  <a:lnTo>
                    <a:pt x="24" y="18"/>
                  </a:lnTo>
                  <a:lnTo>
                    <a:pt x="28" y="18"/>
                  </a:lnTo>
                  <a:lnTo>
                    <a:pt x="28" y="21"/>
                  </a:lnTo>
                  <a:lnTo>
                    <a:pt x="31" y="21"/>
                  </a:lnTo>
                  <a:lnTo>
                    <a:pt x="35" y="21"/>
                  </a:lnTo>
                  <a:lnTo>
                    <a:pt x="35" y="14"/>
                  </a:lnTo>
                  <a:lnTo>
                    <a:pt x="35" y="11"/>
                  </a:lnTo>
                  <a:lnTo>
                    <a:pt x="35" y="7"/>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5" name="Freeform 211">
              <a:extLst>
                <a:ext uri="{FF2B5EF4-FFF2-40B4-BE49-F238E27FC236}">
                  <a16:creationId xmlns:a16="http://schemas.microsoft.com/office/drawing/2014/main" id="{17F604A6-B32D-B992-0B66-BA7D37930ABD}"/>
                </a:ext>
                <a:ext uri="{C183D7F6-B498-43B3-948B-1728B52AA6E4}">
                  <adec:decorative xmlns:adec="http://schemas.microsoft.com/office/drawing/2017/decorative" val="1"/>
                </a:ext>
              </a:extLst>
            </p:cNvPr>
            <p:cNvSpPr>
              <a:spLocks/>
            </p:cNvSpPr>
            <p:nvPr/>
          </p:nvSpPr>
          <p:spPr bwMode="auto">
            <a:xfrm>
              <a:off x="9400970" y="3789477"/>
              <a:ext cx="20374" cy="29105"/>
            </a:xfrm>
            <a:custGeom>
              <a:avLst/>
              <a:gdLst>
                <a:gd name="T0" fmla="*/ 7 w 7"/>
                <a:gd name="T1" fmla="*/ 7 h 10"/>
                <a:gd name="T2" fmla="*/ 3 w 7"/>
                <a:gd name="T3" fmla="*/ 10 h 10"/>
                <a:gd name="T4" fmla="*/ 0 w 7"/>
                <a:gd name="T5" fmla="*/ 10 h 10"/>
                <a:gd name="T6" fmla="*/ 0 w 7"/>
                <a:gd name="T7" fmla="*/ 7 h 10"/>
                <a:gd name="T8" fmla="*/ 0 w 7"/>
                <a:gd name="T9" fmla="*/ 3 h 10"/>
                <a:gd name="T10" fmla="*/ 3 w 7"/>
                <a:gd name="T11" fmla="*/ 0 h 10"/>
                <a:gd name="T12" fmla="*/ 7 w 7"/>
                <a:gd name="T13" fmla="*/ 0 h 10"/>
                <a:gd name="T14" fmla="*/ 7 w 7"/>
                <a:gd name="T15" fmla="*/ 3 h 10"/>
                <a:gd name="T16" fmla="*/ 7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7"/>
                  </a:moveTo>
                  <a:lnTo>
                    <a:pt x="3" y="10"/>
                  </a:lnTo>
                  <a:lnTo>
                    <a:pt x="0" y="10"/>
                  </a:lnTo>
                  <a:lnTo>
                    <a:pt x="0" y="7"/>
                  </a:lnTo>
                  <a:lnTo>
                    <a:pt x="0" y="3"/>
                  </a:lnTo>
                  <a:lnTo>
                    <a:pt x="3" y="0"/>
                  </a:lnTo>
                  <a:lnTo>
                    <a:pt x="7" y="0"/>
                  </a:lnTo>
                  <a:lnTo>
                    <a:pt x="7" y="3"/>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6" name="Freeform 212">
              <a:extLst>
                <a:ext uri="{FF2B5EF4-FFF2-40B4-BE49-F238E27FC236}">
                  <a16:creationId xmlns:a16="http://schemas.microsoft.com/office/drawing/2014/main" id="{E4D449A7-56D7-9DAA-6736-9E17F1E6E52B}"/>
                </a:ext>
                <a:ext uri="{C183D7F6-B498-43B3-948B-1728B52AA6E4}">
                  <adec:decorative xmlns:adec="http://schemas.microsoft.com/office/drawing/2017/decorative" val="1"/>
                </a:ext>
              </a:extLst>
            </p:cNvPr>
            <p:cNvSpPr>
              <a:spLocks/>
            </p:cNvSpPr>
            <p:nvPr/>
          </p:nvSpPr>
          <p:spPr bwMode="auto">
            <a:xfrm>
              <a:off x="9502837" y="3999033"/>
              <a:ext cx="171720" cy="212467"/>
            </a:xfrm>
            <a:custGeom>
              <a:avLst/>
              <a:gdLst>
                <a:gd name="T0" fmla="*/ 31 w 59"/>
                <a:gd name="T1" fmla="*/ 0 h 73"/>
                <a:gd name="T2" fmla="*/ 31 w 59"/>
                <a:gd name="T3" fmla="*/ 7 h 73"/>
                <a:gd name="T4" fmla="*/ 38 w 59"/>
                <a:gd name="T5" fmla="*/ 11 h 73"/>
                <a:gd name="T6" fmla="*/ 41 w 59"/>
                <a:gd name="T7" fmla="*/ 11 h 73"/>
                <a:gd name="T8" fmla="*/ 52 w 59"/>
                <a:gd name="T9" fmla="*/ 42 h 73"/>
                <a:gd name="T10" fmla="*/ 59 w 59"/>
                <a:gd name="T11" fmla="*/ 56 h 73"/>
                <a:gd name="T12" fmla="*/ 41 w 59"/>
                <a:gd name="T13" fmla="*/ 73 h 73"/>
                <a:gd name="T14" fmla="*/ 0 w 59"/>
                <a:gd name="T15" fmla="*/ 21 h 73"/>
                <a:gd name="T16" fmla="*/ 14 w 59"/>
                <a:gd name="T17" fmla="*/ 7 h 73"/>
                <a:gd name="T18" fmla="*/ 20 w 59"/>
                <a:gd name="T19" fmla="*/ 4 h 73"/>
                <a:gd name="T20" fmla="*/ 31 w 5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3">
                  <a:moveTo>
                    <a:pt x="31" y="0"/>
                  </a:moveTo>
                  <a:lnTo>
                    <a:pt x="31" y="7"/>
                  </a:lnTo>
                  <a:lnTo>
                    <a:pt x="38" y="11"/>
                  </a:lnTo>
                  <a:lnTo>
                    <a:pt x="41" y="11"/>
                  </a:lnTo>
                  <a:lnTo>
                    <a:pt x="52" y="42"/>
                  </a:lnTo>
                  <a:lnTo>
                    <a:pt x="59" y="56"/>
                  </a:lnTo>
                  <a:lnTo>
                    <a:pt x="41" y="73"/>
                  </a:lnTo>
                  <a:lnTo>
                    <a:pt x="0" y="21"/>
                  </a:lnTo>
                  <a:lnTo>
                    <a:pt x="14" y="7"/>
                  </a:lnTo>
                  <a:lnTo>
                    <a:pt x="20" y="4"/>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7" name="Freeform 213">
              <a:extLst>
                <a:ext uri="{FF2B5EF4-FFF2-40B4-BE49-F238E27FC236}">
                  <a16:creationId xmlns:a16="http://schemas.microsoft.com/office/drawing/2014/main" id="{3BE8BAED-28B0-AEC4-5E05-F8C5F17A3970}"/>
                </a:ext>
                <a:ext uri="{C183D7F6-B498-43B3-948B-1728B52AA6E4}">
                  <adec:decorative xmlns:adec="http://schemas.microsoft.com/office/drawing/2017/decorative" val="1"/>
                </a:ext>
              </a:extLst>
            </p:cNvPr>
            <p:cNvSpPr>
              <a:spLocks/>
            </p:cNvSpPr>
            <p:nvPr/>
          </p:nvSpPr>
          <p:spPr bwMode="auto">
            <a:xfrm>
              <a:off x="9601795" y="3696340"/>
              <a:ext cx="133883" cy="113510"/>
            </a:xfrm>
            <a:custGeom>
              <a:avLst/>
              <a:gdLst>
                <a:gd name="T0" fmla="*/ 46 w 46"/>
                <a:gd name="T1" fmla="*/ 0 h 39"/>
                <a:gd name="T2" fmla="*/ 46 w 46"/>
                <a:gd name="T3" fmla="*/ 7 h 39"/>
                <a:gd name="T4" fmla="*/ 39 w 46"/>
                <a:gd name="T5" fmla="*/ 18 h 39"/>
                <a:gd name="T6" fmla="*/ 35 w 46"/>
                <a:gd name="T7" fmla="*/ 25 h 39"/>
                <a:gd name="T8" fmla="*/ 25 w 46"/>
                <a:gd name="T9" fmla="*/ 21 h 39"/>
                <a:gd name="T10" fmla="*/ 28 w 46"/>
                <a:gd name="T11" fmla="*/ 39 h 39"/>
                <a:gd name="T12" fmla="*/ 0 w 46"/>
                <a:gd name="T13" fmla="*/ 14 h 39"/>
                <a:gd name="T14" fmla="*/ 18 w 46"/>
                <a:gd name="T15" fmla="*/ 0 h 39"/>
                <a:gd name="T16" fmla="*/ 25 w 46"/>
                <a:gd name="T17" fmla="*/ 7 h 39"/>
                <a:gd name="T18" fmla="*/ 35 w 46"/>
                <a:gd name="T19" fmla="*/ 0 h 39"/>
                <a:gd name="T20" fmla="*/ 46 w 46"/>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46" y="0"/>
                  </a:moveTo>
                  <a:lnTo>
                    <a:pt x="46" y="7"/>
                  </a:lnTo>
                  <a:lnTo>
                    <a:pt x="39" y="18"/>
                  </a:lnTo>
                  <a:lnTo>
                    <a:pt x="35" y="25"/>
                  </a:lnTo>
                  <a:lnTo>
                    <a:pt x="25" y="21"/>
                  </a:lnTo>
                  <a:lnTo>
                    <a:pt x="28" y="39"/>
                  </a:lnTo>
                  <a:lnTo>
                    <a:pt x="0" y="14"/>
                  </a:lnTo>
                  <a:lnTo>
                    <a:pt x="18" y="0"/>
                  </a:lnTo>
                  <a:lnTo>
                    <a:pt x="25" y="7"/>
                  </a:lnTo>
                  <a:lnTo>
                    <a:pt x="35" y="0"/>
                  </a:lnTo>
                  <a:lnTo>
                    <a:pt x="4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8" name="Freeform 214">
              <a:extLst>
                <a:ext uri="{FF2B5EF4-FFF2-40B4-BE49-F238E27FC236}">
                  <a16:creationId xmlns:a16="http://schemas.microsoft.com/office/drawing/2014/main" id="{9477AE31-49F8-A990-270E-F2586B38280F}"/>
                </a:ext>
                <a:ext uri="{C183D7F6-B498-43B3-948B-1728B52AA6E4}">
                  <adec:decorative xmlns:adec="http://schemas.microsoft.com/office/drawing/2017/decorative" val="1"/>
                </a:ext>
              </a:extLst>
            </p:cNvPr>
            <p:cNvSpPr>
              <a:spLocks/>
            </p:cNvSpPr>
            <p:nvPr/>
          </p:nvSpPr>
          <p:spPr bwMode="auto">
            <a:xfrm>
              <a:off x="9421343" y="3888433"/>
              <a:ext cx="171720" cy="171720"/>
            </a:xfrm>
            <a:custGeom>
              <a:avLst/>
              <a:gdLst>
                <a:gd name="T0" fmla="*/ 45 w 59"/>
                <a:gd name="T1" fmla="*/ 18 h 59"/>
                <a:gd name="T2" fmla="*/ 48 w 59"/>
                <a:gd name="T3" fmla="*/ 25 h 59"/>
                <a:gd name="T4" fmla="*/ 55 w 59"/>
                <a:gd name="T5" fmla="*/ 28 h 59"/>
                <a:gd name="T6" fmla="*/ 59 w 59"/>
                <a:gd name="T7" fmla="*/ 38 h 59"/>
                <a:gd name="T8" fmla="*/ 48 w 59"/>
                <a:gd name="T9" fmla="*/ 42 h 59"/>
                <a:gd name="T10" fmla="*/ 42 w 59"/>
                <a:gd name="T11" fmla="*/ 45 h 59"/>
                <a:gd name="T12" fmla="*/ 28 w 59"/>
                <a:gd name="T13" fmla="*/ 59 h 59"/>
                <a:gd name="T14" fmla="*/ 14 w 59"/>
                <a:gd name="T15" fmla="*/ 45 h 59"/>
                <a:gd name="T16" fmla="*/ 0 w 59"/>
                <a:gd name="T17" fmla="*/ 31 h 59"/>
                <a:gd name="T18" fmla="*/ 10 w 59"/>
                <a:gd name="T19" fmla="*/ 25 h 59"/>
                <a:gd name="T20" fmla="*/ 7 w 59"/>
                <a:gd name="T21" fmla="*/ 18 h 59"/>
                <a:gd name="T22" fmla="*/ 14 w 59"/>
                <a:gd name="T23" fmla="*/ 18 h 59"/>
                <a:gd name="T24" fmla="*/ 21 w 59"/>
                <a:gd name="T25" fmla="*/ 25 h 59"/>
                <a:gd name="T26" fmla="*/ 28 w 59"/>
                <a:gd name="T27" fmla="*/ 21 h 59"/>
                <a:gd name="T28" fmla="*/ 21 w 59"/>
                <a:gd name="T29" fmla="*/ 14 h 59"/>
                <a:gd name="T30" fmla="*/ 28 w 59"/>
                <a:gd name="T31" fmla="*/ 4 h 59"/>
                <a:gd name="T32" fmla="*/ 38 w 59"/>
                <a:gd name="T33" fmla="*/ 0 h 59"/>
                <a:gd name="T34" fmla="*/ 45 w 59"/>
                <a:gd name="T3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45" y="18"/>
                  </a:moveTo>
                  <a:lnTo>
                    <a:pt x="48" y="25"/>
                  </a:lnTo>
                  <a:lnTo>
                    <a:pt x="55" y="28"/>
                  </a:lnTo>
                  <a:lnTo>
                    <a:pt x="59" y="38"/>
                  </a:lnTo>
                  <a:lnTo>
                    <a:pt x="48" y="42"/>
                  </a:lnTo>
                  <a:lnTo>
                    <a:pt x="42" y="45"/>
                  </a:lnTo>
                  <a:lnTo>
                    <a:pt x="28" y="59"/>
                  </a:lnTo>
                  <a:lnTo>
                    <a:pt x="14" y="45"/>
                  </a:lnTo>
                  <a:lnTo>
                    <a:pt x="0" y="31"/>
                  </a:lnTo>
                  <a:lnTo>
                    <a:pt x="10" y="25"/>
                  </a:lnTo>
                  <a:lnTo>
                    <a:pt x="7" y="18"/>
                  </a:lnTo>
                  <a:lnTo>
                    <a:pt x="14" y="18"/>
                  </a:lnTo>
                  <a:lnTo>
                    <a:pt x="21" y="25"/>
                  </a:lnTo>
                  <a:lnTo>
                    <a:pt x="28" y="21"/>
                  </a:lnTo>
                  <a:lnTo>
                    <a:pt x="21" y="14"/>
                  </a:lnTo>
                  <a:lnTo>
                    <a:pt x="28" y="4"/>
                  </a:lnTo>
                  <a:lnTo>
                    <a:pt x="38" y="0"/>
                  </a:lnTo>
                  <a:lnTo>
                    <a:pt x="45" y="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9" name="Freeform 215">
              <a:extLst>
                <a:ext uri="{FF2B5EF4-FFF2-40B4-BE49-F238E27FC236}">
                  <a16:creationId xmlns:a16="http://schemas.microsoft.com/office/drawing/2014/main" id="{6B31A341-7F77-D9E2-EBB5-338B85C761FE}"/>
                </a:ext>
                <a:ext uri="{C183D7F6-B498-43B3-948B-1728B52AA6E4}">
                  <adec:decorative xmlns:adec="http://schemas.microsoft.com/office/drawing/2017/decorative" val="1"/>
                </a:ext>
              </a:extLst>
            </p:cNvPr>
            <p:cNvSpPr>
              <a:spLocks/>
            </p:cNvSpPr>
            <p:nvPr/>
          </p:nvSpPr>
          <p:spPr bwMode="auto">
            <a:xfrm>
              <a:off x="9561048" y="3737087"/>
              <a:ext cx="122241" cy="171720"/>
            </a:xfrm>
            <a:custGeom>
              <a:avLst/>
              <a:gdLst>
                <a:gd name="T0" fmla="*/ 42 w 42"/>
                <a:gd name="T1" fmla="*/ 25 h 59"/>
                <a:gd name="T2" fmla="*/ 28 w 42"/>
                <a:gd name="T3" fmla="*/ 31 h 59"/>
                <a:gd name="T4" fmla="*/ 21 w 42"/>
                <a:gd name="T5" fmla="*/ 38 h 59"/>
                <a:gd name="T6" fmla="*/ 18 w 42"/>
                <a:gd name="T7" fmla="*/ 52 h 59"/>
                <a:gd name="T8" fmla="*/ 18 w 42"/>
                <a:gd name="T9" fmla="*/ 59 h 59"/>
                <a:gd name="T10" fmla="*/ 7 w 42"/>
                <a:gd name="T11" fmla="*/ 45 h 59"/>
                <a:gd name="T12" fmla="*/ 0 w 42"/>
                <a:gd name="T13" fmla="*/ 25 h 59"/>
                <a:gd name="T14" fmla="*/ 11 w 42"/>
                <a:gd name="T15" fmla="*/ 21 h 59"/>
                <a:gd name="T16" fmla="*/ 7 w 42"/>
                <a:gd name="T17" fmla="*/ 11 h 59"/>
                <a:gd name="T18" fmla="*/ 14 w 42"/>
                <a:gd name="T19" fmla="*/ 0 h 59"/>
                <a:gd name="T20" fmla="*/ 42 w 42"/>
                <a:gd name="T21"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9">
                  <a:moveTo>
                    <a:pt x="42" y="25"/>
                  </a:moveTo>
                  <a:lnTo>
                    <a:pt x="28" y="31"/>
                  </a:lnTo>
                  <a:lnTo>
                    <a:pt x="21" y="38"/>
                  </a:lnTo>
                  <a:lnTo>
                    <a:pt x="18" y="52"/>
                  </a:lnTo>
                  <a:lnTo>
                    <a:pt x="18" y="59"/>
                  </a:lnTo>
                  <a:lnTo>
                    <a:pt x="7" y="45"/>
                  </a:lnTo>
                  <a:lnTo>
                    <a:pt x="0" y="25"/>
                  </a:lnTo>
                  <a:lnTo>
                    <a:pt x="11" y="21"/>
                  </a:lnTo>
                  <a:lnTo>
                    <a:pt x="7" y="11"/>
                  </a:lnTo>
                  <a:lnTo>
                    <a:pt x="14" y="0"/>
                  </a:lnTo>
                  <a:lnTo>
                    <a:pt x="42" y="25"/>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0" name="Freeform 216">
              <a:extLst>
                <a:ext uri="{FF2B5EF4-FFF2-40B4-BE49-F238E27FC236}">
                  <a16:creationId xmlns:a16="http://schemas.microsoft.com/office/drawing/2014/main" id="{FF153D78-CC03-9AA1-C298-76A05E95AA49}"/>
                </a:ext>
                <a:ext uri="{C183D7F6-B498-43B3-948B-1728B52AA6E4}">
                  <adec:decorative xmlns:adec="http://schemas.microsoft.com/office/drawing/2017/decorative" val="1"/>
                </a:ext>
              </a:extLst>
            </p:cNvPr>
            <p:cNvSpPr>
              <a:spLocks/>
            </p:cNvSpPr>
            <p:nvPr/>
          </p:nvSpPr>
          <p:spPr bwMode="auto">
            <a:xfrm>
              <a:off x="9613437" y="3809850"/>
              <a:ext cx="192093" cy="168809"/>
            </a:xfrm>
            <a:custGeom>
              <a:avLst/>
              <a:gdLst>
                <a:gd name="T0" fmla="*/ 24 w 66"/>
                <a:gd name="T1" fmla="*/ 0 h 58"/>
                <a:gd name="T2" fmla="*/ 48 w 66"/>
                <a:gd name="T3" fmla="*/ 17 h 58"/>
                <a:gd name="T4" fmla="*/ 66 w 66"/>
                <a:gd name="T5" fmla="*/ 27 h 58"/>
                <a:gd name="T6" fmla="*/ 52 w 66"/>
                <a:gd name="T7" fmla="*/ 48 h 58"/>
                <a:gd name="T8" fmla="*/ 45 w 66"/>
                <a:gd name="T9" fmla="*/ 48 h 58"/>
                <a:gd name="T10" fmla="*/ 31 w 66"/>
                <a:gd name="T11" fmla="*/ 48 h 58"/>
                <a:gd name="T12" fmla="*/ 24 w 66"/>
                <a:gd name="T13" fmla="*/ 58 h 58"/>
                <a:gd name="T14" fmla="*/ 7 w 66"/>
                <a:gd name="T15" fmla="*/ 48 h 58"/>
                <a:gd name="T16" fmla="*/ 0 w 66"/>
                <a:gd name="T17" fmla="*/ 34 h 58"/>
                <a:gd name="T18" fmla="*/ 0 w 66"/>
                <a:gd name="T19" fmla="*/ 27 h 58"/>
                <a:gd name="T20" fmla="*/ 3 w 66"/>
                <a:gd name="T21" fmla="*/ 13 h 58"/>
                <a:gd name="T22" fmla="*/ 10 w 66"/>
                <a:gd name="T23" fmla="*/ 6 h 58"/>
                <a:gd name="T24" fmla="*/ 24 w 6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8">
                  <a:moveTo>
                    <a:pt x="24" y="0"/>
                  </a:moveTo>
                  <a:lnTo>
                    <a:pt x="48" y="17"/>
                  </a:lnTo>
                  <a:lnTo>
                    <a:pt x="66" y="27"/>
                  </a:lnTo>
                  <a:lnTo>
                    <a:pt x="52" y="48"/>
                  </a:lnTo>
                  <a:lnTo>
                    <a:pt x="45" y="48"/>
                  </a:lnTo>
                  <a:lnTo>
                    <a:pt x="31" y="48"/>
                  </a:lnTo>
                  <a:lnTo>
                    <a:pt x="24" y="58"/>
                  </a:lnTo>
                  <a:lnTo>
                    <a:pt x="7" y="48"/>
                  </a:lnTo>
                  <a:lnTo>
                    <a:pt x="0" y="34"/>
                  </a:lnTo>
                  <a:lnTo>
                    <a:pt x="0" y="27"/>
                  </a:lnTo>
                  <a:lnTo>
                    <a:pt x="3" y="13"/>
                  </a:lnTo>
                  <a:lnTo>
                    <a:pt x="10" y="6"/>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1" name="Freeform 217">
              <a:extLst>
                <a:ext uri="{FF2B5EF4-FFF2-40B4-BE49-F238E27FC236}">
                  <a16:creationId xmlns:a16="http://schemas.microsoft.com/office/drawing/2014/main" id="{C5A034EB-C7B3-D6CA-1777-87FBB54D5F0F}"/>
                </a:ext>
                <a:ext uri="{C183D7F6-B498-43B3-948B-1728B52AA6E4}">
                  <adec:decorative xmlns:adec="http://schemas.microsoft.com/office/drawing/2017/decorative" val="1"/>
                </a:ext>
              </a:extLst>
            </p:cNvPr>
            <p:cNvSpPr>
              <a:spLocks/>
            </p:cNvSpPr>
            <p:nvPr/>
          </p:nvSpPr>
          <p:spPr bwMode="auto">
            <a:xfrm>
              <a:off x="9176862" y="3868059"/>
              <a:ext cx="445307" cy="375455"/>
            </a:xfrm>
            <a:custGeom>
              <a:avLst/>
              <a:gdLst>
                <a:gd name="T0" fmla="*/ 77 w 153"/>
                <a:gd name="T1" fmla="*/ 7 h 129"/>
                <a:gd name="T2" fmla="*/ 91 w 153"/>
                <a:gd name="T3" fmla="*/ 25 h 129"/>
                <a:gd name="T4" fmla="*/ 94 w 153"/>
                <a:gd name="T5" fmla="*/ 32 h 129"/>
                <a:gd name="T6" fmla="*/ 84 w 153"/>
                <a:gd name="T7" fmla="*/ 38 h 129"/>
                <a:gd name="T8" fmla="*/ 98 w 153"/>
                <a:gd name="T9" fmla="*/ 52 h 129"/>
                <a:gd name="T10" fmla="*/ 112 w 153"/>
                <a:gd name="T11" fmla="*/ 66 h 129"/>
                <a:gd name="T12" fmla="*/ 153 w 153"/>
                <a:gd name="T13" fmla="*/ 118 h 129"/>
                <a:gd name="T14" fmla="*/ 143 w 153"/>
                <a:gd name="T15" fmla="*/ 129 h 129"/>
                <a:gd name="T16" fmla="*/ 126 w 153"/>
                <a:gd name="T17" fmla="*/ 115 h 129"/>
                <a:gd name="T18" fmla="*/ 101 w 153"/>
                <a:gd name="T19" fmla="*/ 97 h 129"/>
                <a:gd name="T20" fmla="*/ 91 w 153"/>
                <a:gd name="T21" fmla="*/ 91 h 129"/>
                <a:gd name="T22" fmla="*/ 66 w 153"/>
                <a:gd name="T23" fmla="*/ 70 h 129"/>
                <a:gd name="T24" fmla="*/ 59 w 153"/>
                <a:gd name="T25" fmla="*/ 73 h 129"/>
                <a:gd name="T26" fmla="*/ 53 w 153"/>
                <a:gd name="T27" fmla="*/ 70 h 129"/>
                <a:gd name="T28" fmla="*/ 39 w 153"/>
                <a:gd name="T29" fmla="*/ 77 h 129"/>
                <a:gd name="T30" fmla="*/ 18 w 153"/>
                <a:gd name="T31" fmla="*/ 59 h 129"/>
                <a:gd name="T32" fmla="*/ 11 w 153"/>
                <a:gd name="T33" fmla="*/ 63 h 129"/>
                <a:gd name="T34" fmla="*/ 0 w 153"/>
                <a:gd name="T35" fmla="*/ 38 h 129"/>
                <a:gd name="T36" fmla="*/ 7 w 153"/>
                <a:gd name="T37" fmla="*/ 38 h 129"/>
                <a:gd name="T38" fmla="*/ 11 w 153"/>
                <a:gd name="T39" fmla="*/ 38 h 129"/>
                <a:gd name="T40" fmla="*/ 18 w 153"/>
                <a:gd name="T41" fmla="*/ 45 h 129"/>
                <a:gd name="T42" fmla="*/ 21 w 153"/>
                <a:gd name="T43" fmla="*/ 42 h 129"/>
                <a:gd name="T44" fmla="*/ 21 w 153"/>
                <a:gd name="T45" fmla="*/ 38 h 129"/>
                <a:gd name="T46" fmla="*/ 25 w 153"/>
                <a:gd name="T47" fmla="*/ 38 h 129"/>
                <a:gd name="T48" fmla="*/ 28 w 153"/>
                <a:gd name="T49" fmla="*/ 38 h 129"/>
                <a:gd name="T50" fmla="*/ 32 w 153"/>
                <a:gd name="T51" fmla="*/ 35 h 129"/>
                <a:gd name="T52" fmla="*/ 39 w 153"/>
                <a:gd name="T53" fmla="*/ 35 h 129"/>
                <a:gd name="T54" fmla="*/ 42 w 153"/>
                <a:gd name="T55" fmla="*/ 35 h 129"/>
                <a:gd name="T56" fmla="*/ 46 w 153"/>
                <a:gd name="T57" fmla="*/ 35 h 129"/>
                <a:gd name="T58" fmla="*/ 49 w 153"/>
                <a:gd name="T59" fmla="*/ 35 h 129"/>
                <a:gd name="T60" fmla="*/ 56 w 153"/>
                <a:gd name="T61" fmla="*/ 35 h 129"/>
                <a:gd name="T62" fmla="*/ 56 w 153"/>
                <a:gd name="T63" fmla="*/ 32 h 129"/>
                <a:gd name="T64" fmla="*/ 56 w 153"/>
                <a:gd name="T65" fmla="*/ 28 h 129"/>
                <a:gd name="T66" fmla="*/ 56 w 153"/>
                <a:gd name="T67" fmla="*/ 25 h 129"/>
                <a:gd name="T68" fmla="*/ 56 w 153"/>
                <a:gd name="T69" fmla="*/ 7 h 129"/>
                <a:gd name="T70" fmla="*/ 56 w 153"/>
                <a:gd name="T71" fmla="*/ 4 h 129"/>
                <a:gd name="T72" fmla="*/ 59 w 153"/>
                <a:gd name="T73" fmla="*/ 0 h 129"/>
                <a:gd name="T74" fmla="*/ 63 w 153"/>
                <a:gd name="T75" fmla="*/ 0 h 129"/>
                <a:gd name="T76" fmla="*/ 66 w 153"/>
                <a:gd name="T77" fmla="*/ 0 h 129"/>
                <a:gd name="T78" fmla="*/ 70 w 153"/>
                <a:gd name="T79" fmla="*/ 7 h 129"/>
                <a:gd name="T80" fmla="*/ 73 w 153"/>
                <a:gd name="T81" fmla="*/ 7 h 129"/>
                <a:gd name="T82" fmla="*/ 77 w 153"/>
                <a:gd name="T83"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9">
                  <a:moveTo>
                    <a:pt x="77" y="7"/>
                  </a:moveTo>
                  <a:lnTo>
                    <a:pt x="91" y="25"/>
                  </a:lnTo>
                  <a:lnTo>
                    <a:pt x="94" y="32"/>
                  </a:lnTo>
                  <a:lnTo>
                    <a:pt x="84" y="38"/>
                  </a:lnTo>
                  <a:lnTo>
                    <a:pt x="98" y="52"/>
                  </a:lnTo>
                  <a:lnTo>
                    <a:pt x="112" y="66"/>
                  </a:lnTo>
                  <a:lnTo>
                    <a:pt x="153" y="118"/>
                  </a:lnTo>
                  <a:lnTo>
                    <a:pt x="143" y="129"/>
                  </a:lnTo>
                  <a:lnTo>
                    <a:pt x="126" y="115"/>
                  </a:lnTo>
                  <a:lnTo>
                    <a:pt x="101" y="97"/>
                  </a:lnTo>
                  <a:lnTo>
                    <a:pt x="91" y="91"/>
                  </a:lnTo>
                  <a:lnTo>
                    <a:pt x="66" y="70"/>
                  </a:lnTo>
                  <a:lnTo>
                    <a:pt x="59" y="73"/>
                  </a:lnTo>
                  <a:lnTo>
                    <a:pt x="53" y="70"/>
                  </a:lnTo>
                  <a:lnTo>
                    <a:pt x="39" y="77"/>
                  </a:lnTo>
                  <a:lnTo>
                    <a:pt x="18" y="59"/>
                  </a:lnTo>
                  <a:lnTo>
                    <a:pt x="11" y="63"/>
                  </a:lnTo>
                  <a:lnTo>
                    <a:pt x="0" y="38"/>
                  </a:lnTo>
                  <a:lnTo>
                    <a:pt x="7" y="38"/>
                  </a:lnTo>
                  <a:lnTo>
                    <a:pt x="11" y="38"/>
                  </a:lnTo>
                  <a:lnTo>
                    <a:pt x="18" y="45"/>
                  </a:lnTo>
                  <a:lnTo>
                    <a:pt x="21" y="42"/>
                  </a:lnTo>
                  <a:lnTo>
                    <a:pt x="21" y="38"/>
                  </a:lnTo>
                  <a:lnTo>
                    <a:pt x="25" y="38"/>
                  </a:lnTo>
                  <a:lnTo>
                    <a:pt x="28" y="38"/>
                  </a:lnTo>
                  <a:lnTo>
                    <a:pt x="32" y="35"/>
                  </a:lnTo>
                  <a:lnTo>
                    <a:pt x="39" y="35"/>
                  </a:lnTo>
                  <a:lnTo>
                    <a:pt x="42" y="35"/>
                  </a:lnTo>
                  <a:lnTo>
                    <a:pt x="46" y="35"/>
                  </a:lnTo>
                  <a:lnTo>
                    <a:pt x="49" y="35"/>
                  </a:lnTo>
                  <a:lnTo>
                    <a:pt x="56" y="35"/>
                  </a:lnTo>
                  <a:lnTo>
                    <a:pt x="56" y="32"/>
                  </a:lnTo>
                  <a:lnTo>
                    <a:pt x="56" y="28"/>
                  </a:lnTo>
                  <a:lnTo>
                    <a:pt x="56" y="25"/>
                  </a:lnTo>
                  <a:lnTo>
                    <a:pt x="56" y="7"/>
                  </a:lnTo>
                  <a:lnTo>
                    <a:pt x="56" y="4"/>
                  </a:lnTo>
                  <a:lnTo>
                    <a:pt x="59" y="0"/>
                  </a:lnTo>
                  <a:lnTo>
                    <a:pt x="63" y="0"/>
                  </a:lnTo>
                  <a:lnTo>
                    <a:pt x="66" y="0"/>
                  </a:lnTo>
                  <a:lnTo>
                    <a:pt x="70" y="7"/>
                  </a:lnTo>
                  <a:lnTo>
                    <a:pt x="73" y="7"/>
                  </a:lnTo>
                  <a:lnTo>
                    <a:pt x="7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2" name="Freeform 218">
              <a:extLst>
                <a:ext uri="{FF2B5EF4-FFF2-40B4-BE49-F238E27FC236}">
                  <a16:creationId xmlns:a16="http://schemas.microsoft.com/office/drawing/2014/main" id="{3C48EA8C-6B5A-D76E-20A9-3AFD8E60D2A6}"/>
                </a:ext>
                <a:ext uri="{C183D7F6-B498-43B3-948B-1728B52AA6E4}">
                  <adec:decorative xmlns:adec="http://schemas.microsoft.com/office/drawing/2017/decorative" val="1"/>
                </a:ext>
              </a:extLst>
            </p:cNvPr>
            <p:cNvSpPr>
              <a:spLocks/>
            </p:cNvSpPr>
            <p:nvPr/>
          </p:nvSpPr>
          <p:spPr bwMode="auto">
            <a:xfrm>
              <a:off x="9523211" y="3606115"/>
              <a:ext cx="241572" cy="130973"/>
            </a:xfrm>
            <a:custGeom>
              <a:avLst/>
              <a:gdLst>
                <a:gd name="T0" fmla="*/ 27 w 83"/>
                <a:gd name="T1" fmla="*/ 0 h 45"/>
                <a:gd name="T2" fmla="*/ 52 w 83"/>
                <a:gd name="T3" fmla="*/ 11 h 45"/>
                <a:gd name="T4" fmla="*/ 69 w 83"/>
                <a:gd name="T5" fmla="*/ 11 h 45"/>
                <a:gd name="T6" fmla="*/ 73 w 83"/>
                <a:gd name="T7" fmla="*/ 14 h 45"/>
                <a:gd name="T8" fmla="*/ 83 w 83"/>
                <a:gd name="T9" fmla="*/ 28 h 45"/>
                <a:gd name="T10" fmla="*/ 73 w 83"/>
                <a:gd name="T11" fmla="*/ 31 h 45"/>
                <a:gd name="T12" fmla="*/ 62 w 83"/>
                <a:gd name="T13" fmla="*/ 31 h 45"/>
                <a:gd name="T14" fmla="*/ 52 w 83"/>
                <a:gd name="T15" fmla="*/ 38 h 45"/>
                <a:gd name="T16" fmla="*/ 45 w 83"/>
                <a:gd name="T17" fmla="*/ 31 h 45"/>
                <a:gd name="T18" fmla="*/ 27 w 83"/>
                <a:gd name="T19" fmla="*/ 45 h 45"/>
                <a:gd name="T20" fmla="*/ 0 w 83"/>
                <a:gd name="T21" fmla="*/ 31 h 45"/>
                <a:gd name="T22" fmla="*/ 3 w 83"/>
                <a:gd name="T23" fmla="*/ 24 h 45"/>
                <a:gd name="T24" fmla="*/ 13 w 83"/>
                <a:gd name="T25" fmla="*/ 11 h 45"/>
                <a:gd name="T26" fmla="*/ 24 w 83"/>
                <a:gd name="T27" fmla="*/ 4 h 45"/>
                <a:gd name="T28" fmla="*/ 27 w 8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5">
                  <a:moveTo>
                    <a:pt x="27" y="0"/>
                  </a:moveTo>
                  <a:lnTo>
                    <a:pt x="52" y="11"/>
                  </a:lnTo>
                  <a:lnTo>
                    <a:pt x="69" y="11"/>
                  </a:lnTo>
                  <a:lnTo>
                    <a:pt x="73" y="14"/>
                  </a:lnTo>
                  <a:lnTo>
                    <a:pt x="83" y="28"/>
                  </a:lnTo>
                  <a:lnTo>
                    <a:pt x="73" y="31"/>
                  </a:lnTo>
                  <a:lnTo>
                    <a:pt x="62" y="31"/>
                  </a:lnTo>
                  <a:lnTo>
                    <a:pt x="52" y="38"/>
                  </a:lnTo>
                  <a:lnTo>
                    <a:pt x="45" y="31"/>
                  </a:lnTo>
                  <a:lnTo>
                    <a:pt x="27" y="45"/>
                  </a:lnTo>
                  <a:lnTo>
                    <a:pt x="0" y="31"/>
                  </a:lnTo>
                  <a:lnTo>
                    <a:pt x="3" y="24"/>
                  </a:lnTo>
                  <a:lnTo>
                    <a:pt x="13" y="11"/>
                  </a:lnTo>
                  <a:lnTo>
                    <a:pt x="24" y="4"/>
                  </a:lnTo>
                  <a:lnTo>
                    <a:pt x="2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3" name="Freeform 219">
              <a:extLst>
                <a:ext uri="{FF2B5EF4-FFF2-40B4-BE49-F238E27FC236}">
                  <a16:creationId xmlns:a16="http://schemas.microsoft.com/office/drawing/2014/main" id="{35E61772-1896-D9B0-68B0-BC573F34D98F}"/>
                </a:ext>
                <a:ext uri="{C183D7F6-B498-43B3-948B-1728B52AA6E4}">
                  <adec:decorative xmlns:adec="http://schemas.microsoft.com/office/drawing/2017/decorative" val="1"/>
                </a:ext>
              </a:extLst>
            </p:cNvPr>
            <p:cNvSpPr>
              <a:spLocks/>
            </p:cNvSpPr>
            <p:nvPr/>
          </p:nvSpPr>
          <p:spPr bwMode="auto">
            <a:xfrm>
              <a:off x="9552316" y="3908805"/>
              <a:ext cx="221198" cy="253214"/>
            </a:xfrm>
            <a:custGeom>
              <a:avLst/>
              <a:gdLst>
                <a:gd name="T0" fmla="*/ 21 w 76"/>
                <a:gd name="T1" fmla="*/ 0 h 87"/>
                <a:gd name="T2" fmla="*/ 28 w 76"/>
                <a:gd name="T3" fmla="*/ 14 h 87"/>
                <a:gd name="T4" fmla="*/ 45 w 76"/>
                <a:gd name="T5" fmla="*/ 24 h 87"/>
                <a:gd name="T6" fmla="*/ 66 w 76"/>
                <a:gd name="T7" fmla="*/ 35 h 87"/>
                <a:gd name="T8" fmla="*/ 76 w 76"/>
                <a:gd name="T9" fmla="*/ 49 h 87"/>
                <a:gd name="T10" fmla="*/ 73 w 76"/>
                <a:gd name="T11" fmla="*/ 66 h 87"/>
                <a:gd name="T12" fmla="*/ 73 w 76"/>
                <a:gd name="T13" fmla="*/ 77 h 87"/>
                <a:gd name="T14" fmla="*/ 56 w 76"/>
                <a:gd name="T15" fmla="*/ 73 h 87"/>
                <a:gd name="T16" fmla="*/ 42 w 76"/>
                <a:gd name="T17" fmla="*/ 87 h 87"/>
                <a:gd name="T18" fmla="*/ 35 w 76"/>
                <a:gd name="T19" fmla="*/ 73 h 87"/>
                <a:gd name="T20" fmla="*/ 24 w 76"/>
                <a:gd name="T21" fmla="*/ 42 h 87"/>
                <a:gd name="T22" fmla="*/ 21 w 76"/>
                <a:gd name="T23" fmla="*/ 42 h 87"/>
                <a:gd name="T24" fmla="*/ 14 w 76"/>
                <a:gd name="T25" fmla="*/ 38 h 87"/>
                <a:gd name="T26" fmla="*/ 14 w 76"/>
                <a:gd name="T27" fmla="*/ 31 h 87"/>
                <a:gd name="T28" fmla="*/ 10 w 76"/>
                <a:gd name="T29" fmla="*/ 21 h 87"/>
                <a:gd name="T30" fmla="*/ 3 w 76"/>
                <a:gd name="T31" fmla="*/ 18 h 87"/>
                <a:gd name="T32" fmla="*/ 0 w 76"/>
                <a:gd name="T33" fmla="*/ 11 h 87"/>
                <a:gd name="T34" fmla="*/ 14 w 76"/>
                <a:gd name="T35" fmla="*/ 7 h 87"/>
                <a:gd name="T36" fmla="*/ 21 w 76"/>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7">
                  <a:moveTo>
                    <a:pt x="21" y="0"/>
                  </a:moveTo>
                  <a:lnTo>
                    <a:pt x="28" y="14"/>
                  </a:lnTo>
                  <a:lnTo>
                    <a:pt x="45" y="24"/>
                  </a:lnTo>
                  <a:lnTo>
                    <a:pt x="66" y="35"/>
                  </a:lnTo>
                  <a:lnTo>
                    <a:pt x="76" y="49"/>
                  </a:lnTo>
                  <a:lnTo>
                    <a:pt x="73" y="66"/>
                  </a:lnTo>
                  <a:lnTo>
                    <a:pt x="73" y="77"/>
                  </a:lnTo>
                  <a:lnTo>
                    <a:pt x="56" y="73"/>
                  </a:lnTo>
                  <a:lnTo>
                    <a:pt x="42" y="87"/>
                  </a:lnTo>
                  <a:lnTo>
                    <a:pt x="35" y="73"/>
                  </a:lnTo>
                  <a:lnTo>
                    <a:pt x="24" y="42"/>
                  </a:lnTo>
                  <a:lnTo>
                    <a:pt x="21" y="42"/>
                  </a:lnTo>
                  <a:lnTo>
                    <a:pt x="14" y="38"/>
                  </a:lnTo>
                  <a:lnTo>
                    <a:pt x="14" y="31"/>
                  </a:lnTo>
                  <a:lnTo>
                    <a:pt x="10" y="21"/>
                  </a:lnTo>
                  <a:lnTo>
                    <a:pt x="3" y="18"/>
                  </a:lnTo>
                  <a:lnTo>
                    <a:pt x="0" y="11"/>
                  </a:lnTo>
                  <a:lnTo>
                    <a:pt x="14"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4" name="Freeform 220">
              <a:extLst>
                <a:ext uri="{FF2B5EF4-FFF2-40B4-BE49-F238E27FC236}">
                  <a16:creationId xmlns:a16="http://schemas.microsoft.com/office/drawing/2014/main" id="{5B63F3BB-B139-88BD-7016-82841DBA7093}"/>
                </a:ext>
                <a:ext uri="{C183D7F6-B498-43B3-948B-1728B52AA6E4}">
                  <adec:decorative xmlns:adec="http://schemas.microsoft.com/office/drawing/2017/decorative" val="1"/>
                </a:ext>
              </a:extLst>
            </p:cNvPr>
            <p:cNvSpPr>
              <a:spLocks/>
            </p:cNvSpPr>
            <p:nvPr/>
          </p:nvSpPr>
          <p:spPr bwMode="auto">
            <a:xfrm>
              <a:off x="9290372" y="6018917"/>
              <a:ext cx="212467" cy="323066"/>
            </a:xfrm>
            <a:custGeom>
              <a:avLst/>
              <a:gdLst>
                <a:gd name="T0" fmla="*/ 73 w 73"/>
                <a:gd name="T1" fmla="*/ 73 h 111"/>
                <a:gd name="T2" fmla="*/ 66 w 73"/>
                <a:gd name="T3" fmla="*/ 73 h 111"/>
                <a:gd name="T4" fmla="*/ 55 w 73"/>
                <a:gd name="T5" fmla="*/ 49 h 111"/>
                <a:gd name="T6" fmla="*/ 59 w 73"/>
                <a:gd name="T7" fmla="*/ 35 h 111"/>
                <a:gd name="T8" fmla="*/ 45 w 73"/>
                <a:gd name="T9" fmla="*/ 4 h 111"/>
                <a:gd name="T10" fmla="*/ 34 w 73"/>
                <a:gd name="T11" fmla="*/ 0 h 111"/>
                <a:gd name="T12" fmla="*/ 31 w 73"/>
                <a:gd name="T13" fmla="*/ 7 h 111"/>
                <a:gd name="T14" fmla="*/ 34 w 73"/>
                <a:gd name="T15" fmla="*/ 11 h 111"/>
                <a:gd name="T16" fmla="*/ 27 w 73"/>
                <a:gd name="T17" fmla="*/ 31 h 111"/>
                <a:gd name="T18" fmla="*/ 10 w 73"/>
                <a:gd name="T19" fmla="*/ 31 h 111"/>
                <a:gd name="T20" fmla="*/ 10 w 73"/>
                <a:gd name="T21" fmla="*/ 42 h 111"/>
                <a:gd name="T22" fmla="*/ 17 w 73"/>
                <a:gd name="T23" fmla="*/ 45 h 111"/>
                <a:gd name="T24" fmla="*/ 17 w 73"/>
                <a:gd name="T25" fmla="*/ 56 h 111"/>
                <a:gd name="T26" fmla="*/ 14 w 73"/>
                <a:gd name="T27" fmla="*/ 59 h 111"/>
                <a:gd name="T28" fmla="*/ 10 w 73"/>
                <a:gd name="T29" fmla="*/ 70 h 111"/>
                <a:gd name="T30" fmla="*/ 0 w 73"/>
                <a:gd name="T31" fmla="*/ 77 h 111"/>
                <a:gd name="T32" fmla="*/ 0 w 73"/>
                <a:gd name="T33" fmla="*/ 97 h 111"/>
                <a:gd name="T34" fmla="*/ 3 w 73"/>
                <a:gd name="T35" fmla="*/ 101 h 111"/>
                <a:gd name="T36" fmla="*/ 20 w 73"/>
                <a:gd name="T37" fmla="*/ 97 h 111"/>
                <a:gd name="T38" fmla="*/ 27 w 73"/>
                <a:gd name="T39" fmla="*/ 97 h 111"/>
                <a:gd name="T40" fmla="*/ 34 w 73"/>
                <a:gd name="T41" fmla="*/ 111 h 111"/>
                <a:gd name="T42" fmla="*/ 45 w 73"/>
                <a:gd name="T43" fmla="*/ 108 h 111"/>
                <a:gd name="T44" fmla="*/ 52 w 73"/>
                <a:gd name="T45" fmla="*/ 94 h 111"/>
                <a:gd name="T46" fmla="*/ 52 w 73"/>
                <a:gd name="T47" fmla="*/ 90 h 111"/>
                <a:gd name="T48" fmla="*/ 55 w 73"/>
                <a:gd name="T49" fmla="*/ 90 h 111"/>
                <a:gd name="T50" fmla="*/ 62 w 73"/>
                <a:gd name="T51" fmla="*/ 90 h 111"/>
                <a:gd name="T52" fmla="*/ 73 w 73"/>
                <a:gd name="T53" fmla="*/ 80 h 111"/>
                <a:gd name="T54" fmla="*/ 73 w 73"/>
                <a:gd name="T55"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11">
                  <a:moveTo>
                    <a:pt x="73" y="73"/>
                  </a:moveTo>
                  <a:lnTo>
                    <a:pt x="66" y="73"/>
                  </a:lnTo>
                  <a:lnTo>
                    <a:pt x="55" y="49"/>
                  </a:lnTo>
                  <a:lnTo>
                    <a:pt x="59" y="35"/>
                  </a:lnTo>
                  <a:lnTo>
                    <a:pt x="45" y="4"/>
                  </a:lnTo>
                  <a:lnTo>
                    <a:pt x="34" y="0"/>
                  </a:lnTo>
                  <a:lnTo>
                    <a:pt x="31" y="7"/>
                  </a:lnTo>
                  <a:lnTo>
                    <a:pt x="34" y="11"/>
                  </a:lnTo>
                  <a:lnTo>
                    <a:pt x="27" y="31"/>
                  </a:lnTo>
                  <a:lnTo>
                    <a:pt x="10" y="31"/>
                  </a:lnTo>
                  <a:lnTo>
                    <a:pt x="10" y="42"/>
                  </a:lnTo>
                  <a:lnTo>
                    <a:pt x="17" y="45"/>
                  </a:lnTo>
                  <a:lnTo>
                    <a:pt x="17" y="56"/>
                  </a:lnTo>
                  <a:lnTo>
                    <a:pt x="14" y="59"/>
                  </a:lnTo>
                  <a:lnTo>
                    <a:pt x="10" y="70"/>
                  </a:lnTo>
                  <a:lnTo>
                    <a:pt x="0" y="77"/>
                  </a:lnTo>
                  <a:lnTo>
                    <a:pt x="0" y="97"/>
                  </a:lnTo>
                  <a:lnTo>
                    <a:pt x="3" y="101"/>
                  </a:lnTo>
                  <a:lnTo>
                    <a:pt x="20" y="97"/>
                  </a:lnTo>
                  <a:lnTo>
                    <a:pt x="27" y="97"/>
                  </a:lnTo>
                  <a:lnTo>
                    <a:pt x="34" y="111"/>
                  </a:lnTo>
                  <a:lnTo>
                    <a:pt x="45" y="108"/>
                  </a:lnTo>
                  <a:lnTo>
                    <a:pt x="52" y="94"/>
                  </a:lnTo>
                  <a:lnTo>
                    <a:pt x="52" y="90"/>
                  </a:lnTo>
                  <a:lnTo>
                    <a:pt x="55" y="90"/>
                  </a:lnTo>
                  <a:lnTo>
                    <a:pt x="62" y="90"/>
                  </a:lnTo>
                  <a:lnTo>
                    <a:pt x="73" y="80"/>
                  </a:lnTo>
                  <a:lnTo>
                    <a:pt x="73" y="7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5" name="Freeform 221">
              <a:extLst>
                <a:ext uri="{FF2B5EF4-FFF2-40B4-BE49-F238E27FC236}">
                  <a16:creationId xmlns:a16="http://schemas.microsoft.com/office/drawing/2014/main" id="{1CB575EB-F2A2-29AB-02E0-4452A48B9150}"/>
                </a:ext>
                <a:ext uri="{C183D7F6-B498-43B3-948B-1728B52AA6E4}">
                  <adec:decorative xmlns:adec="http://schemas.microsoft.com/office/drawing/2017/decorative" val="1"/>
                </a:ext>
              </a:extLst>
            </p:cNvPr>
            <p:cNvSpPr>
              <a:spLocks/>
            </p:cNvSpPr>
            <p:nvPr/>
          </p:nvSpPr>
          <p:spPr bwMode="auto">
            <a:xfrm>
              <a:off x="9421343" y="6251757"/>
              <a:ext cx="101868" cy="142615"/>
            </a:xfrm>
            <a:custGeom>
              <a:avLst/>
              <a:gdLst>
                <a:gd name="T0" fmla="*/ 28 w 35"/>
                <a:gd name="T1" fmla="*/ 0 h 49"/>
                <a:gd name="T2" fmla="*/ 31 w 35"/>
                <a:gd name="T3" fmla="*/ 10 h 49"/>
                <a:gd name="T4" fmla="*/ 28 w 35"/>
                <a:gd name="T5" fmla="*/ 21 h 49"/>
                <a:gd name="T6" fmla="*/ 35 w 35"/>
                <a:gd name="T7" fmla="*/ 35 h 49"/>
                <a:gd name="T8" fmla="*/ 31 w 35"/>
                <a:gd name="T9" fmla="*/ 45 h 49"/>
                <a:gd name="T10" fmla="*/ 24 w 35"/>
                <a:gd name="T11" fmla="*/ 49 h 49"/>
                <a:gd name="T12" fmla="*/ 17 w 35"/>
                <a:gd name="T13" fmla="*/ 35 h 49"/>
                <a:gd name="T14" fmla="*/ 10 w 35"/>
                <a:gd name="T15" fmla="*/ 35 h 49"/>
                <a:gd name="T16" fmla="*/ 0 w 35"/>
                <a:gd name="T17" fmla="*/ 28 h 49"/>
                <a:gd name="T18" fmla="*/ 7 w 35"/>
                <a:gd name="T19" fmla="*/ 14 h 49"/>
                <a:gd name="T20" fmla="*/ 7 w 35"/>
                <a:gd name="T21" fmla="*/ 10 h 49"/>
                <a:gd name="T22" fmla="*/ 10 w 35"/>
                <a:gd name="T23" fmla="*/ 10 h 49"/>
                <a:gd name="T24" fmla="*/ 17 w 35"/>
                <a:gd name="T25" fmla="*/ 10 h 49"/>
                <a:gd name="T26" fmla="*/ 28 w 35"/>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9">
                  <a:moveTo>
                    <a:pt x="28" y="0"/>
                  </a:moveTo>
                  <a:lnTo>
                    <a:pt x="31" y="10"/>
                  </a:lnTo>
                  <a:lnTo>
                    <a:pt x="28" y="21"/>
                  </a:lnTo>
                  <a:lnTo>
                    <a:pt x="35" y="35"/>
                  </a:lnTo>
                  <a:lnTo>
                    <a:pt x="31" y="45"/>
                  </a:lnTo>
                  <a:lnTo>
                    <a:pt x="24" y="49"/>
                  </a:lnTo>
                  <a:lnTo>
                    <a:pt x="17" y="35"/>
                  </a:lnTo>
                  <a:lnTo>
                    <a:pt x="10" y="35"/>
                  </a:lnTo>
                  <a:lnTo>
                    <a:pt x="0" y="28"/>
                  </a:lnTo>
                  <a:lnTo>
                    <a:pt x="7" y="14"/>
                  </a:lnTo>
                  <a:lnTo>
                    <a:pt x="7" y="10"/>
                  </a:lnTo>
                  <a:lnTo>
                    <a:pt x="10" y="10"/>
                  </a:lnTo>
                  <a:lnTo>
                    <a:pt x="17" y="10"/>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6" name="Freeform 222">
              <a:extLst>
                <a:ext uri="{FF2B5EF4-FFF2-40B4-BE49-F238E27FC236}">
                  <a16:creationId xmlns:a16="http://schemas.microsoft.com/office/drawing/2014/main" id="{641DB66F-522E-4506-80E4-C9E143FF8FA5}"/>
                </a:ext>
                <a:ext uri="{C183D7F6-B498-43B3-948B-1728B52AA6E4}">
                  <adec:decorative xmlns:adec="http://schemas.microsoft.com/office/drawing/2017/decorative" val="1"/>
                </a:ext>
              </a:extLst>
            </p:cNvPr>
            <p:cNvSpPr>
              <a:spLocks/>
            </p:cNvSpPr>
            <p:nvPr/>
          </p:nvSpPr>
          <p:spPr bwMode="auto">
            <a:xfrm>
              <a:off x="9421344" y="5919960"/>
              <a:ext cx="212467" cy="160078"/>
            </a:xfrm>
            <a:custGeom>
              <a:avLst/>
              <a:gdLst>
                <a:gd name="T0" fmla="*/ 7 w 73"/>
                <a:gd name="T1" fmla="*/ 3 h 55"/>
                <a:gd name="T2" fmla="*/ 17 w 73"/>
                <a:gd name="T3" fmla="*/ 0 h 55"/>
                <a:gd name="T4" fmla="*/ 35 w 73"/>
                <a:gd name="T5" fmla="*/ 6 h 55"/>
                <a:gd name="T6" fmla="*/ 45 w 73"/>
                <a:gd name="T7" fmla="*/ 10 h 55"/>
                <a:gd name="T8" fmla="*/ 48 w 73"/>
                <a:gd name="T9" fmla="*/ 13 h 55"/>
                <a:gd name="T10" fmla="*/ 55 w 73"/>
                <a:gd name="T11" fmla="*/ 17 h 55"/>
                <a:gd name="T12" fmla="*/ 59 w 73"/>
                <a:gd name="T13" fmla="*/ 10 h 55"/>
                <a:gd name="T14" fmla="*/ 69 w 73"/>
                <a:gd name="T15" fmla="*/ 10 h 55"/>
                <a:gd name="T16" fmla="*/ 73 w 73"/>
                <a:gd name="T17" fmla="*/ 13 h 55"/>
                <a:gd name="T18" fmla="*/ 62 w 73"/>
                <a:gd name="T19" fmla="*/ 27 h 55"/>
                <a:gd name="T20" fmla="*/ 62 w 73"/>
                <a:gd name="T21" fmla="*/ 34 h 55"/>
                <a:gd name="T22" fmla="*/ 59 w 73"/>
                <a:gd name="T23" fmla="*/ 41 h 55"/>
                <a:gd name="T24" fmla="*/ 59 w 73"/>
                <a:gd name="T25" fmla="*/ 52 h 55"/>
                <a:gd name="T26" fmla="*/ 45 w 73"/>
                <a:gd name="T27" fmla="*/ 55 h 55"/>
                <a:gd name="T28" fmla="*/ 42 w 73"/>
                <a:gd name="T29" fmla="*/ 55 h 55"/>
                <a:gd name="T30" fmla="*/ 38 w 73"/>
                <a:gd name="T31" fmla="*/ 48 h 55"/>
                <a:gd name="T32" fmla="*/ 35 w 73"/>
                <a:gd name="T33" fmla="*/ 45 h 55"/>
                <a:gd name="T34" fmla="*/ 24 w 73"/>
                <a:gd name="T35" fmla="*/ 52 h 55"/>
                <a:gd name="T36" fmla="*/ 21 w 73"/>
                <a:gd name="T37" fmla="*/ 41 h 55"/>
                <a:gd name="T38" fmla="*/ 0 w 73"/>
                <a:gd name="T39" fmla="*/ 38 h 55"/>
                <a:gd name="T40" fmla="*/ 7 w 73"/>
                <a:gd name="T41" fmla="*/ 6 h 55"/>
                <a:gd name="T42" fmla="*/ 7 w 73"/>
                <a:gd name="T4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5">
                  <a:moveTo>
                    <a:pt x="7" y="3"/>
                  </a:moveTo>
                  <a:lnTo>
                    <a:pt x="17" y="0"/>
                  </a:lnTo>
                  <a:lnTo>
                    <a:pt x="35" y="6"/>
                  </a:lnTo>
                  <a:lnTo>
                    <a:pt x="45" y="10"/>
                  </a:lnTo>
                  <a:lnTo>
                    <a:pt x="48" y="13"/>
                  </a:lnTo>
                  <a:lnTo>
                    <a:pt x="55" y="17"/>
                  </a:lnTo>
                  <a:lnTo>
                    <a:pt x="59" y="10"/>
                  </a:lnTo>
                  <a:lnTo>
                    <a:pt x="69" y="10"/>
                  </a:lnTo>
                  <a:lnTo>
                    <a:pt x="73" y="13"/>
                  </a:lnTo>
                  <a:lnTo>
                    <a:pt x="62" y="27"/>
                  </a:lnTo>
                  <a:lnTo>
                    <a:pt x="62" y="34"/>
                  </a:lnTo>
                  <a:lnTo>
                    <a:pt x="59" y="41"/>
                  </a:lnTo>
                  <a:lnTo>
                    <a:pt x="59" y="52"/>
                  </a:lnTo>
                  <a:lnTo>
                    <a:pt x="45" y="55"/>
                  </a:lnTo>
                  <a:lnTo>
                    <a:pt x="42" y="55"/>
                  </a:lnTo>
                  <a:lnTo>
                    <a:pt x="38" y="48"/>
                  </a:lnTo>
                  <a:lnTo>
                    <a:pt x="35" y="45"/>
                  </a:lnTo>
                  <a:lnTo>
                    <a:pt x="24" y="52"/>
                  </a:lnTo>
                  <a:lnTo>
                    <a:pt x="21" y="41"/>
                  </a:lnTo>
                  <a:lnTo>
                    <a:pt x="0" y="38"/>
                  </a:lnTo>
                  <a:lnTo>
                    <a:pt x="7" y="6"/>
                  </a:lnTo>
                  <a:lnTo>
                    <a:pt x="7"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7" name="Freeform 223">
              <a:extLst>
                <a:ext uri="{FF2B5EF4-FFF2-40B4-BE49-F238E27FC236}">
                  <a16:creationId xmlns:a16="http://schemas.microsoft.com/office/drawing/2014/main" id="{0BD734ED-E72F-9C10-2E64-03C20A7040DC}"/>
                </a:ext>
                <a:ext uri="{C183D7F6-B498-43B3-948B-1728B52AA6E4}">
                  <adec:decorative xmlns:adec="http://schemas.microsoft.com/office/drawing/2017/decorative" val="1"/>
                </a:ext>
              </a:extLst>
            </p:cNvPr>
            <p:cNvSpPr>
              <a:spLocks/>
            </p:cNvSpPr>
            <p:nvPr/>
          </p:nvSpPr>
          <p:spPr bwMode="auto">
            <a:xfrm>
              <a:off x="9450448" y="6071305"/>
              <a:ext cx="162988" cy="209556"/>
            </a:xfrm>
            <a:custGeom>
              <a:avLst/>
              <a:gdLst>
                <a:gd name="T0" fmla="*/ 35 w 56"/>
                <a:gd name="T1" fmla="*/ 3 h 72"/>
                <a:gd name="T2" fmla="*/ 49 w 56"/>
                <a:gd name="T3" fmla="*/ 0 h 72"/>
                <a:gd name="T4" fmla="*/ 52 w 56"/>
                <a:gd name="T5" fmla="*/ 7 h 72"/>
                <a:gd name="T6" fmla="*/ 56 w 56"/>
                <a:gd name="T7" fmla="*/ 10 h 72"/>
                <a:gd name="T8" fmla="*/ 45 w 56"/>
                <a:gd name="T9" fmla="*/ 20 h 72"/>
                <a:gd name="T10" fmla="*/ 52 w 56"/>
                <a:gd name="T11" fmla="*/ 45 h 72"/>
                <a:gd name="T12" fmla="*/ 49 w 56"/>
                <a:gd name="T13" fmla="*/ 55 h 72"/>
                <a:gd name="T14" fmla="*/ 42 w 56"/>
                <a:gd name="T15" fmla="*/ 55 h 72"/>
                <a:gd name="T16" fmla="*/ 38 w 56"/>
                <a:gd name="T17" fmla="*/ 62 h 72"/>
                <a:gd name="T18" fmla="*/ 32 w 56"/>
                <a:gd name="T19" fmla="*/ 62 h 72"/>
                <a:gd name="T20" fmla="*/ 21 w 56"/>
                <a:gd name="T21" fmla="*/ 72 h 72"/>
                <a:gd name="T22" fmla="*/ 18 w 56"/>
                <a:gd name="T23" fmla="*/ 62 h 72"/>
                <a:gd name="T24" fmla="*/ 18 w 56"/>
                <a:gd name="T25" fmla="*/ 55 h 72"/>
                <a:gd name="T26" fmla="*/ 11 w 56"/>
                <a:gd name="T27" fmla="*/ 55 h 72"/>
                <a:gd name="T28" fmla="*/ 0 w 56"/>
                <a:gd name="T29" fmla="*/ 31 h 72"/>
                <a:gd name="T30" fmla="*/ 4 w 56"/>
                <a:gd name="T31" fmla="*/ 17 h 72"/>
                <a:gd name="T32" fmla="*/ 14 w 56"/>
                <a:gd name="T33" fmla="*/ 17 h 72"/>
                <a:gd name="T34" fmla="*/ 18 w 56"/>
                <a:gd name="T35" fmla="*/ 20 h 72"/>
                <a:gd name="T36" fmla="*/ 35 w 56"/>
                <a:gd name="T37" fmla="*/ 17 h 72"/>
                <a:gd name="T38" fmla="*/ 35 w 56"/>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2">
                  <a:moveTo>
                    <a:pt x="35" y="3"/>
                  </a:moveTo>
                  <a:lnTo>
                    <a:pt x="49" y="0"/>
                  </a:lnTo>
                  <a:lnTo>
                    <a:pt x="52" y="7"/>
                  </a:lnTo>
                  <a:lnTo>
                    <a:pt x="56" y="10"/>
                  </a:lnTo>
                  <a:lnTo>
                    <a:pt x="45" y="20"/>
                  </a:lnTo>
                  <a:lnTo>
                    <a:pt x="52" y="45"/>
                  </a:lnTo>
                  <a:lnTo>
                    <a:pt x="49" y="55"/>
                  </a:lnTo>
                  <a:lnTo>
                    <a:pt x="42" y="55"/>
                  </a:lnTo>
                  <a:lnTo>
                    <a:pt x="38" y="62"/>
                  </a:lnTo>
                  <a:lnTo>
                    <a:pt x="32" y="62"/>
                  </a:lnTo>
                  <a:lnTo>
                    <a:pt x="21" y="72"/>
                  </a:lnTo>
                  <a:lnTo>
                    <a:pt x="18" y="62"/>
                  </a:lnTo>
                  <a:lnTo>
                    <a:pt x="18" y="55"/>
                  </a:lnTo>
                  <a:lnTo>
                    <a:pt x="11" y="55"/>
                  </a:lnTo>
                  <a:lnTo>
                    <a:pt x="0" y="31"/>
                  </a:lnTo>
                  <a:lnTo>
                    <a:pt x="4" y="17"/>
                  </a:lnTo>
                  <a:lnTo>
                    <a:pt x="14" y="17"/>
                  </a:lnTo>
                  <a:lnTo>
                    <a:pt x="18" y="20"/>
                  </a:lnTo>
                  <a:lnTo>
                    <a:pt x="35" y="17"/>
                  </a:lnTo>
                  <a:lnTo>
                    <a:pt x="3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8" name="Freeform 224">
              <a:extLst>
                <a:ext uri="{FF2B5EF4-FFF2-40B4-BE49-F238E27FC236}">
                  <a16:creationId xmlns:a16="http://schemas.microsoft.com/office/drawing/2014/main" id="{6B340DF5-11D1-A515-4B06-2A83B3706DF0}"/>
                </a:ext>
                <a:ext uri="{C183D7F6-B498-43B3-948B-1728B52AA6E4}">
                  <adec:decorative xmlns:adec="http://schemas.microsoft.com/office/drawing/2017/decorative" val="1"/>
                </a:ext>
              </a:extLst>
            </p:cNvPr>
            <p:cNvSpPr>
              <a:spLocks/>
            </p:cNvSpPr>
            <p:nvPr/>
          </p:nvSpPr>
          <p:spPr bwMode="auto">
            <a:xfrm>
              <a:off x="9421344" y="6030560"/>
              <a:ext cx="130973" cy="98957"/>
            </a:xfrm>
            <a:custGeom>
              <a:avLst/>
              <a:gdLst>
                <a:gd name="T0" fmla="*/ 0 w 45"/>
                <a:gd name="T1" fmla="*/ 0 h 34"/>
                <a:gd name="T2" fmla="*/ 21 w 45"/>
                <a:gd name="T3" fmla="*/ 3 h 34"/>
                <a:gd name="T4" fmla="*/ 24 w 45"/>
                <a:gd name="T5" fmla="*/ 14 h 34"/>
                <a:gd name="T6" fmla="*/ 35 w 45"/>
                <a:gd name="T7" fmla="*/ 7 h 34"/>
                <a:gd name="T8" fmla="*/ 38 w 45"/>
                <a:gd name="T9" fmla="*/ 10 h 34"/>
                <a:gd name="T10" fmla="*/ 42 w 45"/>
                <a:gd name="T11" fmla="*/ 17 h 34"/>
                <a:gd name="T12" fmla="*/ 45 w 45"/>
                <a:gd name="T13" fmla="*/ 17 h 34"/>
                <a:gd name="T14" fmla="*/ 45 w 45"/>
                <a:gd name="T15" fmla="*/ 31 h 34"/>
                <a:gd name="T16" fmla="*/ 28 w 45"/>
                <a:gd name="T17" fmla="*/ 34 h 34"/>
                <a:gd name="T18" fmla="*/ 24 w 45"/>
                <a:gd name="T19" fmla="*/ 31 h 34"/>
                <a:gd name="T20" fmla="*/ 14 w 45"/>
                <a:gd name="T21" fmla="*/ 31 h 34"/>
                <a:gd name="T22" fmla="*/ 0 w 4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4">
                  <a:moveTo>
                    <a:pt x="0" y="0"/>
                  </a:moveTo>
                  <a:lnTo>
                    <a:pt x="21" y="3"/>
                  </a:lnTo>
                  <a:lnTo>
                    <a:pt x="24" y="14"/>
                  </a:lnTo>
                  <a:lnTo>
                    <a:pt x="35" y="7"/>
                  </a:lnTo>
                  <a:lnTo>
                    <a:pt x="38" y="10"/>
                  </a:lnTo>
                  <a:lnTo>
                    <a:pt x="42" y="17"/>
                  </a:lnTo>
                  <a:lnTo>
                    <a:pt x="45" y="17"/>
                  </a:lnTo>
                  <a:lnTo>
                    <a:pt x="45" y="31"/>
                  </a:lnTo>
                  <a:lnTo>
                    <a:pt x="28" y="34"/>
                  </a:lnTo>
                  <a:lnTo>
                    <a:pt x="24" y="31"/>
                  </a:lnTo>
                  <a:lnTo>
                    <a:pt x="14" y="31"/>
                  </a:lnTo>
                  <a:lnTo>
                    <a:pt x="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9" name="Freeform 225">
              <a:extLst>
                <a:ext uri="{FF2B5EF4-FFF2-40B4-BE49-F238E27FC236}">
                  <a16:creationId xmlns:a16="http://schemas.microsoft.com/office/drawing/2014/main" id="{815C660B-1662-36C5-11B5-B866F63EFAF1}"/>
                </a:ext>
                <a:ext uri="{C183D7F6-B498-43B3-948B-1728B52AA6E4}">
                  <adec:decorative xmlns:adec="http://schemas.microsoft.com/office/drawing/2017/decorative" val="1"/>
                </a:ext>
              </a:extLst>
            </p:cNvPr>
            <p:cNvSpPr>
              <a:spLocks/>
            </p:cNvSpPr>
            <p:nvPr/>
          </p:nvSpPr>
          <p:spPr bwMode="auto">
            <a:xfrm>
              <a:off x="9331118" y="6333251"/>
              <a:ext cx="160078" cy="98957"/>
            </a:xfrm>
            <a:custGeom>
              <a:avLst/>
              <a:gdLst>
                <a:gd name="T0" fmla="*/ 31 w 55"/>
                <a:gd name="T1" fmla="*/ 0 h 34"/>
                <a:gd name="T2" fmla="*/ 41 w 55"/>
                <a:gd name="T3" fmla="*/ 7 h 34"/>
                <a:gd name="T4" fmla="*/ 48 w 55"/>
                <a:gd name="T5" fmla="*/ 7 h 34"/>
                <a:gd name="T6" fmla="*/ 55 w 55"/>
                <a:gd name="T7" fmla="*/ 21 h 34"/>
                <a:gd name="T8" fmla="*/ 48 w 55"/>
                <a:gd name="T9" fmla="*/ 24 h 34"/>
                <a:gd name="T10" fmla="*/ 45 w 55"/>
                <a:gd name="T11" fmla="*/ 24 h 34"/>
                <a:gd name="T12" fmla="*/ 34 w 55"/>
                <a:gd name="T13" fmla="*/ 24 h 34"/>
                <a:gd name="T14" fmla="*/ 27 w 55"/>
                <a:gd name="T15" fmla="*/ 24 h 34"/>
                <a:gd name="T16" fmla="*/ 17 w 55"/>
                <a:gd name="T17" fmla="*/ 28 h 34"/>
                <a:gd name="T18" fmla="*/ 6 w 55"/>
                <a:gd name="T19" fmla="*/ 31 h 34"/>
                <a:gd name="T20" fmla="*/ 3 w 55"/>
                <a:gd name="T21" fmla="*/ 34 h 34"/>
                <a:gd name="T22" fmla="*/ 0 w 55"/>
                <a:gd name="T23" fmla="*/ 28 h 34"/>
                <a:gd name="T24" fmla="*/ 13 w 55"/>
                <a:gd name="T25" fmla="*/ 21 h 34"/>
                <a:gd name="T26" fmla="*/ 6 w 55"/>
                <a:gd name="T27" fmla="*/ 7 h 34"/>
                <a:gd name="T28" fmla="*/ 20 w 55"/>
                <a:gd name="T29" fmla="*/ 3 h 34"/>
                <a:gd name="T30" fmla="*/ 31 w 55"/>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4">
                  <a:moveTo>
                    <a:pt x="31" y="0"/>
                  </a:moveTo>
                  <a:lnTo>
                    <a:pt x="41" y="7"/>
                  </a:lnTo>
                  <a:lnTo>
                    <a:pt x="48" y="7"/>
                  </a:lnTo>
                  <a:lnTo>
                    <a:pt x="55" y="21"/>
                  </a:lnTo>
                  <a:lnTo>
                    <a:pt x="48" y="24"/>
                  </a:lnTo>
                  <a:lnTo>
                    <a:pt x="45" y="24"/>
                  </a:lnTo>
                  <a:lnTo>
                    <a:pt x="34" y="24"/>
                  </a:lnTo>
                  <a:lnTo>
                    <a:pt x="27" y="24"/>
                  </a:lnTo>
                  <a:lnTo>
                    <a:pt x="17" y="28"/>
                  </a:lnTo>
                  <a:lnTo>
                    <a:pt x="6" y="31"/>
                  </a:lnTo>
                  <a:lnTo>
                    <a:pt x="3" y="34"/>
                  </a:lnTo>
                  <a:lnTo>
                    <a:pt x="0" y="28"/>
                  </a:lnTo>
                  <a:lnTo>
                    <a:pt x="13" y="21"/>
                  </a:lnTo>
                  <a:lnTo>
                    <a:pt x="6" y="7"/>
                  </a:lnTo>
                  <a:lnTo>
                    <a:pt x="20"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0" name="Freeform 226">
              <a:extLst>
                <a:ext uri="{FF2B5EF4-FFF2-40B4-BE49-F238E27FC236}">
                  <a16:creationId xmlns:a16="http://schemas.microsoft.com/office/drawing/2014/main" id="{AD0F7A5D-3676-AEEA-C6ED-DAFBFDF6E2C2}"/>
                </a:ext>
                <a:ext uri="{C183D7F6-B498-43B3-948B-1728B52AA6E4}">
                  <adec:decorative xmlns:adec="http://schemas.microsoft.com/office/drawing/2017/decorative" val="1"/>
                </a:ext>
              </a:extLst>
            </p:cNvPr>
            <p:cNvSpPr>
              <a:spLocks/>
            </p:cNvSpPr>
            <p:nvPr/>
          </p:nvSpPr>
          <p:spPr bwMode="auto">
            <a:xfrm>
              <a:off x="9360224" y="6423476"/>
              <a:ext cx="49479" cy="29105"/>
            </a:xfrm>
            <a:custGeom>
              <a:avLst/>
              <a:gdLst>
                <a:gd name="T0" fmla="*/ 0 w 17"/>
                <a:gd name="T1" fmla="*/ 10 h 10"/>
                <a:gd name="T2" fmla="*/ 3 w 17"/>
                <a:gd name="T3" fmla="*/ 3 h 10"/>
                <a:gd name="T4" fmla="*/ 10 w 17"/>
                <a:gd name="T5" fmla="*/ 0 h 10"/>
                <a:gd name="T6" fmla="*/ 17 w 17"/>
                <a:gd name="T7" fmla="*/ 0 h 10"/>
                <a:gd name="T8" fmla="*/ 17 w 17"/>
                <a:gd name="T9" fmla="*/ 3 h 10"/>
                <a:gd name="T10" fmla="*/ 14 w 17"/>
                <a:gd name="T11" fmla="*/ 7 h 10"/>
                <a:gd name="T12" fmla="*/ 7 w 17"/>
                <a:gd name="T13" fmla="*/ 10 h 10"/>
                <a:gd name="T14" fmla="*/ 3 w 17"/>
                <a:gd name="T15" fmla="*/ 10 h 10"/>
                <a:gd name="T16" fmla="*/ 0 w 1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10"/>
                  </a:moveTo>
                  <a:lnTo>
                    <a:pt x="3" y="3"/>
                  </a:lnTo>
                  <a:lnTo>
                    <a:pt x="10" y="0"/>
                  </a:lnTo>
                  <a:lnTo>
                    <a:pt x="17" y="0"/>
                  </a:lnTo>
                  <a:lnTo>
                    <a:pt x="17" y="3"/>
                  </a:lnTo>
                  <a:lnTo>
                    <a:pt x="14" y="7"/>
                  </a:lnTo>
                  <a:lnTo>
                    <a:pt x="7"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1" name="Freeform 227">
              <a:extLst>
                <a:ext uri="{FF2B5EF4-FFF2-40B4-BE49-F238E27FC236}">
                  <a16:creationId xmlns:a16="http://schemas.microsoft.com/office/drawing/2014/main" id="{3FA87D85-AB39-31FE-26AA-ACCF27536F95}"/>
                </a:ext>
                <a:ext uri="{C183D7F6-B498-43B3-948B-1728B52AA6E4}">
                  <adec:decorative xmlns:adec="http://schemas.microsoft.com/office/drawing/2017/decorative" val="1"/>
                </a:ext>
              </a:extLst>
            </p:cNvPr>
            <p:cNvSpPr>
              <a:spLocks/>
            </p:cNvSpPr>
            <p:nvPr/>
          </p:nvSpPr>
          <p:spPr bwMode="auto">
            <a:xfrm>
              <a:off x="9290371" y="5495027"/>
              <a:ext cx="78584" cy="69852"/>
            </a:xfrm>
            <a:custGeom>
              <a:avLst/>
              <a:gdLst>
                <a:gd name="T0" fmla="*/ 27 w 27"/>
                <a:gd name="T1" fmla="*/ 10 h 24"/>
                <a:gd name="T2" fmla="*/ 7 w 27"/>
                <a:gd name="T3" fmla="*/ 24 h 24"/>
                <a:gd name="T4" fmla="*/ 0 w 27"/>
                <a:gd name="T5" fmla="*/ 21 h 24"/>
                <a:gd name="T6" fmla="*/ 0 w 27"/>
                <a:gd name="T7" fmla="*/ 10 h 24"/>
                <a:gd name="T8" fmla="*/ 14 w 27"/>
                <a:gd name="T9" fmla="*/ 3 h 24"/>
                <a:gd name="T10" fmla="*/ 17 w 27"/>
                <a:gd name="T11" fmla="*/ 0 h 24"/>
                <a:gd name="T12" fmla="*/ 27 w 27"/>
                <a:gd name="T13" fmla="*/ 0 h 24"/>
                <a:gd name="T14" fmla="*/ 27 w 27"/>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27" y="10"/>
                  </a:moveTo>
                  <a:lnTo>
                    <a:pt x="7" y="24"/>
                  </a:lnTo>
                  <a:lnTo>
                    <a:pt x="0" y="21"/>
                  </a:lnTo>
                  <a:lnTo>
                    <a:pt x="0" y="10"/>
                  </a:lnTo>
                  <a:lnTo>
                    <a:pt x="14" y="3"/>
                  </a:lnTo>
                  <a:lnTo>
                    <a:pt x="17" y="0"/>
                  </a:lnTo>
                  <a:lnTo>
                    <a:pt x="27" y="0"/>
                  </a:lnTo>
                  <a:lnTo>
                    <a:pt x="2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2" name="Freeform 228">
              <a:extLst>
                <a:ext uri="{FF2B5EF4-FFF2-40B4-BE49-F238E27FC236}">
                  <a16:creationId xmlns:a16="http://schemas.microsoft.com/office/drawing/2014/main" id="{2E20D684-9EF3-51CC-CE11-256BC21235AA}"/>
                </a:ext>
                <a:ext uri="{C183D7F6-B498-43B3-948B-1728B52AA6E4}">
                  <adec:decorative xmlns:adec="http://schemas.microsoft.com/office/drawing/2017/decorative" val="1"/>
                </a:ext>
              </a:extLst>
            </p:cNvPr>
            <p:cNvSpPr>
              <a:spLocks/>
            </p:cNvSpPr>
            <p:nvPr/>
          </p:nvSpPr>
          <p:spPr bwMode="auto">
            <a:xfrm>
              <a:off x="9208878" y="5070095"/>
              <a:ext cx="212467" cy="392918"/>
            </a:xfrm>
            <a:custGeom>
              <a:avLst/>
              <a:gdLst>
                <a:gd name="T0" fmla="*/ 24 w 73"/>
                <a:gd name="T1" fmla="*/ 0 h 135"/>
                <a:gd name="T2" fmla="*/ 48 w 73"/>
                <a:gd name="T3" fmla="*/ 21 h 135"/>
                <a:gd name="T4" fmla="*/ 55 w 73"/>
                <a:gd name="T5" fmla="*/ 17 h 135"/>
                <a:gd name="T6" fmla="*/ 66 w 73"/>
                <a:gd name="T7" fmla="*/ 45 h 135"/>
                <a:gd name="T8" fmla="*/ 73 w 73"/>
                <a:gd name="T9" fmla="*/ 73 h 135"/>
                <a:gd name="T10" fmla="*/ 62 w 73"/>
                <a:gd name="T11" fmla="*/ 76 h 135"/>
                <a:gd name="T12" fmla="*/ 59 w 73"/>
                <a:gd name="T13" fmla="*/ 101 h 135"/>
                <a:gd name="T14" fmla="*/ 55 w 73"/>
                <a:gd name="T15" fmla="*/ 104 h 135"/>
                <a:gd name="T16" fmla="*/ 55 w 73"/>
                <a:gd name="T17" fmla="*/ 132 h 135"/>
                <a:gd name="T18" fmla="*/ 35 w 73"/>
                <a:gd name="T19" fmla="*/ 135 h 135"/>
                <a:gd name="T20" fmla="*/ 28 w 73"/>
                <a:gd name="T21" fmla="*/ 125 h 135"/>
                <a:gd name="T22" fmla="*/ 31 w 73"/>
                <a:gd name="T23" fmla="*/ 101 h 135"/>
                <a:gd name="T24" fmla="*/ 14 w 73"/>
                <a:gd name="T25" fmla="*/ 108 h 135"/>
                <a:gd name="T26" fmla="*/ 0 w 73"/>
                <a:gd name="T27" fmla="*/ 104 h 135"/>
                <a:gd name="T28" fmla="*/ 0 w 73"/>
                <a:gd name="T29" fmla="*/ 90 h 135"/>
                <a:gd name="T30" fmla="*/ 21 w 73"/>
                <a:gd name="T31" fmla="*/ 76 h 135"/>
                <a:gd name="T32" fmla="*/ 42 w 73"/>
                <a:gd name="T33" fmla="*/ 73 h 135"/>
                <a:gd name="T34" fmla="*/ 42 w 73"/>
                <a:gd name="T35" fmla="*/ 66 h 135"/>
                <a:gd name="T36" fmla="*/ 17 w 73"/>
                <a:gd name="T37" fmla="*/ 42 h 135"/>
                <a:gd name="T38" fmla="*/ 21 w 73"/>
                <a:gd name="T39" fmla="*/ 17 h 135"/>
                <a:gd name="T40" fmla="*/ 17 w 73"/>
                <a:gd name="T41" fmla="*/ 11 h 135"/>
                <a:gd name="T42" fmla="*/ 24 w 73"/>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35">
                  <a:moveTo>
                    <a:pt x="24" y="0"/>
                  </a:moveTo>
                  <a:lnTo>
                    <a:pt x="48" y="21"/>
                  </a:lnTo>
                  <a:lnTo>
                    <a:pt x="55" y="17"/>
                  </a:lnTo>
                  <a:lnTo>
                    <a:pt x="66" y="45"/>
                  </a:lnTo>
                  <a:lnTo>
                    <a:pt x="73" y="73"/>
                  </a:lnTo>
                  <a:lnTo>
                    <a:pt x="62" y="76"/>
                  </a:lnTo>
                  <a:lnTo>
                    <a:pt x="59" y="101"/>
                  </a:lnTo>
                  <a:lnTo>
                    <a:pt x="55" y="104"/>
                  </a:lnTo>
                  <a:lnTo>
                    <a:pt x="55" y="132"/>
                  </a:lnTo>
                  <a:lnTo>
                    <a:pt x="35" y="135"/>
                  </a:lnTo>
                  <a:lnTo>
                    <a:pt x="28" y="125"/>
                  </a:lnTo>
                  <a:lnTo>
                    <a:pt x="31" y="101"/>
                  </a:lnTo>
                  <a:lnTo>
                    <a:pt x="14" y="108"/>
                  </a:lnTo>
                  <a:lnTo>
                    <a:pt x="0" y="104"/>
                  </a:lnTo>
                  <a:lnTo>
                    <a:pt x="0" y="90"/>
                  </a:lnTo>
                  <a:lnTo>
                    <a:pt x="21" y="76"/>
                  </a:lnTo>
                  <a:lnTo>
                    <a:pt x="42" y="73"/>
                  </a:lnTo>
                  <a:lnTo>
                    <a:pt x="42" y="66"/>
                  </a:lnTo>
                  <a:lnTo>
                    <a:pt x="17" y="42"/>
                  </a:lnTo>
                  <a:lnTo>
                    <a:pt x="21" y="17"/>
                  </a:lnTo>
                  <a:lnTo>
                    <a:pt x="17" y="11"/>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3" name="Freeform 229">
              <a:extLst>
                <a:ext uri="{FF2B5EF4-FFF2-40B4-BE49-F238E27FC236}">
                  <a16:creationId xmlns:a16="http://schemas.microsoft.com/office/drawing/2014/main" id="{3608415A-ABC2-9A36-DAC7-A51A72BB8C4C}"/>
                </a:ext>
                <a:ext uri="{C183D7F6-B498-43B3-948B-1728B52AA6E4}">
                  <adec:decorative xmlns:adec="http://schemas.microsoft.com/office/drawing/2017/decorative" val="1"/>
                </a:ext>
              </a:extLst>
            </p:cNvPr>
            <p:cNvSpPr>
              <a:spLocks/>
            </p:cNvSpPr>
            <p:nvPr/>
          </p:nvSpPr>
          <p:spPr bwMode="auto">
            <a:xfrm>
              <a:off x="9176861" y="4959496"/>
              <a:ext cx="113510" cy="151346"/>
            </a:xfrm>
            <a:custGeom>
              <a:avLst/>
              <a:gdLst>
                <a:gd name="T0" fmla="*/ 0 w 39"/>
                <a:gd name="T1" fmla="*/ 10 h 52"/>
                <a:gd name="T2" fmla="*/ 21 w 39"/>
                <a:gd name="T3" fmla="*/ 0 h 52"/>
                <a:gd name="T4" fmla="*/ 39 w 39"/>
                <a:gd name="T5" fmla="*/ 31 h 52"/>
                <a:gd name="T6" fmla="*/ 35 w 39"/>
                <a:gd name="T7" fmla="*/ 38 h 52"/>
                <a:gd name="T8" fmla="*/ 28 w 39"/>
                <a:gd name="T9" fmla="*/ 49 h 52"/>
                <a:gd name="T10" fmla="*/ 11 w 39"/>
                <a:gd name="T11" fmla="*/ 52 h 52"/>
                <a:gd name="T12" fmla="*/ 0 w 39"/>
                <a:gd name="T13" fmla="*/ 35 h 52"/>
                <a:gd name="T14" fmla="*/ 0 w 39"/>
                <a:gd name="T15" fmla="*/ 1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2">
                  <a:moveTo>
                    <a:pt x="0" y="10"/>
                  </a:moveTo>
                  <a:lnTo>
                    <a:pt x="21" y="0"/>
                  </a:lnTo>
                  <a:lnTo>
                    <a:pt x="39" y="31"/>
                  </a:lnTo>
                  <a:lnTo>
                    <a:pt x="35" y="38"/>
                  </a:lnTo>
                  <a:lnTo>
                    <a:pt x="28" y="49"/>
                  </a:lnTo>
                  <a:lnTo>
                    <a:pt x="11" y="52"/>
                  </a:lnTo>
                  <a:lnTo>
                    <a:pt x="0" y="35"/>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4" name="Freeform 230">
              <a:extLst>
                <a:ext uri="{FF2B5EF4-FFF2-40B4-BE49-F238E27FC236}">
                  <a16:creationId xmlns:a16="http://schemas.microsoft.com/office/drawing/2014/main" id="{626E28DD-FD88-88BF-1967-5FBD24E13BE2}"/>
                </a:ext>
                <a:ext uri="{C183D7F6-B498-43B3-948B-1728B52AA6E4}">
                  <adec:decorative xmlns:adec="http://schemas.microsoft.com/office/drawing/2017/decorative" val="1"/>
                </a:ext>
              </a:extLst>
            </p:cNvPr>
            <p:cNvSpPr>
              <a:spLocks/>
            </p:cNvSpPr>
            <p:nvPr/>
          </p:nvSpPr>
          <p:spPr bwMode="auto">
            <a:xfrm>
              <a:off x="9107010" y="5332040"/>
              <a:ext cx="192093" cy="130973"/>
            </a:xfrm>
            <a:custGeom>
              <a:avLst/>
              <a:gdLst>
                <a:gd name="T0" fmla="*/ 0 w 66"/>
                <a:gd name="T1" fmla="*/ 7 h 45"/>
                <a:gd name="T2" fmla="*/ 35 w 66"/>
                <a:gd name="T3" fmla="*/ 0 h 45"/>
                <a:gd name="T4" fmla="*/ 35 w 66"/>
                <a:gd name="T5" fmla="*/ 14 h 45"/>
                <a:gd name="T6" fmla="*/ 49 w 66"/>
                <a:gd name="T7" fmla="*/ 18 h 45"/>
                <a:gd name="T8" fmla="*/ 66 w 66"/>
                <a:gd name="T9" fmla="*/ 11 h 45"/>
                <a:gd name="T10" fmla="*/ 63 w 66"/>
                <a:gd name="T11" fmla="*/ 35 h 45"/>
                <a:gd name="T12" fmla="*/ 45 w 66"/>
                <a:gd name="T13" fmla="*/ 45 h 45"/>
                <a:gd name="T14" fmla="*/ 31 w 66"/>
                <a:gd name="T15" fmla="*/ 45 h 45"/>
                <a:gd name="T16" fmla="*/ 21 w 66"/>
                <a:gd name="T17" fmla="*/ 39 h 45"/>
                <a:gd name="T18" fmla="*/ 21 w 66"/>
                <a:gd name="T19" fmla="*/ 28 h 45"/>
                <a:gd name="T20" fmla="*/ 4 w 66"/>
                <a:gd name="T21" fmla="*/ 25 h 45"/>
                <a:gd name="T22" fmla="*/ 0 w 66"/>
                <a:gd name="T23" fmla="*/ 21 h 45"/>
                <a:gd name="T24" fmla="*/ 0 w 66"/>
                <a:gd name="T2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5">
                  <a:moveTo>
                    <a:pt x="0" y="7"/>
                  </a:moveTo>
                  <a:lnTo>
                    <a:pt x="35" y="0"/>
                  </a:lnTo>
                  <a:lnTo>
                    <a:pt x="35" y="14"/>
                  </a:lnTo>
                  <a:lnTo>
                    <a:pt x="49" y="18"/>
                  </a:lnTo>
                  <a:lnTo>
                    <a:pt x="66" y="11"/>
                  </a:lnTo>
                  <a:lnTo>
                    <a:pt x="63" y="35"/>
                  </a:lnTo>
                  <a:lnTo>
                    <a:pt x="45" y="45"/>
                  </a:lnTo>
                  <a:lnTo>
                    <a:pt x="31" y="45"/>
                  </a:lnTo>
                  <a:lnTo>
                    <a:pt x="21" y="39"/>
                  </a:lnTo>
                  <a:lnTo>
                    <a:pt x="21" y="28"/>
                  </a:lnTo>
                  <a:lnTo>
                    <a:pt x="4" y="25"/>
                  </a:lnTo>
                  <a:lnTo>
                    <a:pt x="0" y="2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5" name="Freeform 231">
              <a:extLst>
                <a:ext uri="{FF2B5EF4-FFF2-40B4-BE49-F238E27FC236}">
                  <a16:creationId xmlns:a16="http://schemas.microsoft.com/office/drawing/2014/main" id="{3D4C7337-96F8-BE37-7E2E-E8ADEFFB5406}"/>
                </a:ext>
                <a:ext uri="{C183D7F6-B498-43B3-948B-1728B52AA6E4}">
                  <adec:decorative xmlns:adec="http://schemas.microsoft.com/office/drawing/2017/decorative" val="1"/>
                </a:ext>
              </a:extLst>
            </p:cNvPr>
            <p:cNvSpPr>
              <a:spLocks/>
            </p:cNvSpPr>
            <p:nvPr/>
          </p:nvSpPr>
          <p:spPr bwMode="auto">
            <a:xfrm>
              <a:off x="9237983" y="4869270"/>
              <a:ext cx="285229" cy="261945"/>
            </a:xfrm>
            <a:custGeom>
              <a:avLst/>
              <a:gdLst>
                <a:gd name="T0" fmla="*/ 11 w 98"/>
                <a:gd name="T1" fmla="*/ 14 h 90"/>
                <a:gd name="T2" fmla="*/ 28 w 98"/>
                <a:gd name="T3" fmla="*/ 21 h 90"/>
                <a:gd name="T4" fmla="*/ 32 w 98"/>
                <a:gd name="T5" fmla="*/ 14 h 90"/>
                <a:gd name="T6" fmla="*/ 45 w 98"/>
                <a:gd name="T7" fmla="*/ 14 h 90"/>
                <a:gd name="T8" fmla="*/ 52 w 98"/>
                <a:gd name="T9" fmla="*/ 10 h 90"/>
                <a:gd name="T10" fmla="*/ 63 w 98"/>
                <a:gd name="T11" fmla="*/ 0 h 90"/>
                <a:gd name="T12" fmla="*/ 73 w 98"/>
                <a:gd name="T13" fmla="*/ 3 h 90"/>
                <a:gd name="T14" fmla="*/ 73 w 98"/>
                <a:gd name="T15" fmla="*/ 21 h 90"/>
                <a:gd name="T16" fmla="*/ 84 w 98"/>
                <a:gd name="T17" fmla="*/ 28 h 90"/>
                <a:gd name="T18" fmla="*/ 84 w 98"/>
                <a:gd name="T19" fmla="*/ 45 h 90"/>
                <a:gd name="T20" fmla="*/ 98 w 98"/>
                <a:gd name="T21" fmla="*/ 52 h 90"/>
                <a:gd name="T22" fmla="*/ 94 w 98"/>
                <a:gd name="T23" fmla="*/ 59 h 90"/>
                <a:gd name="T24" fmla="*/ 80 w 98"/>
                <a:gd name="T25" fmla="*/ 80 h 90"/>
                <a:gd name="T26" fmla="*/ 63 w 98"/>
                <a:gd name="T27" fmla="*/ 73 h 90"/>
                <a:gd name="T28" fmla="*/ 63 w 98"/>
                <a:gd name="T29" fmla="*/ 80 h 90"/>
                <a:gd name="T30" fmla="*/ 45 w 98"/>
                <a:gd name="T31" fmla="*/ 86 h 90"/>
                <a:gd name="T32" fmla="*/ 38 w 98"/>
                <a:gd name="T33" fmla="*/ 90 h 90"/>
                <a:gd name="T34" fmla="*/ 14 w 98"/>
                <a:gd name="T35" fmla="*/ 69 h 90"/>
                <a:gd name="T36" fmla="*/ 18 w 98"/>
                <a:gd name="T37" fmla="*/ 62 h 90"/>
                <a:gd name="T38" fmla="*/ 0 w 98"/>
                <a:gd name="T39" fmla="*/ 31 h 90"/>
                <a:gd name="T40" fmla="*/ 11 w 98"/>
                <a:gd name="T4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90">
                  <a:moveTo>
                    <a:pt x="11" y="14"/>
                  </a:moveTo>
                  <a:lnTo>
                    <a:pt x="28" y="21"/>
                  </a:lnTo>
                  <a:lnTo>
                    <a:pt x="32" y="14"/>
                  </a:lnTo>
                  <a:lnTo>
                    <a:pt x="45" y="14"/>
                  </a:lnTo>
                  <a:lnTo>
                    <a:pt x="52" y="10"/>
                  </a:lnTo>
                  <a:lnTo>
                    <a:pt x="63" y="0"/>
                  </a:lnTo>
                  <a:lnTo>
                    <a:pt x="73" y="3"/>
                  </a:lnTo>
                  <a:lnTo>
                    <a:pt x="73" y="21"/>
                  </a:lnTo>
                  <a:lnTo>
                    <a:pt x="84" y="28"/>
                  </a:lnTo>
                  <a:lnTo>
                    <a:pt x="84" y="45"/>
                  </a:lnTo>
                  <a:lnTo>
                    <a:pt x="98" y="52"/>
                  </a:lnTo>
                  <a:lnTo>
                    <a:pt x="94" y="59"/>
                  </a:lnTo>
                  <a:lnTo>
                    <a:pt x="80" y="80"/>
                  </a:lnTo>
                  <a:lnTo>
                    <a:pt x="63" y="73"/>
                  </a:lnTo>
                  <a:lnTo>
                    <a:pt x="63" y="80"/>
                  </a:lnTo>
                  <a:lnTo>
                    <a:pt x="45" y="86"/>
                  </a:lnTo>
                  <a:lnTo>
                    <a:pt x="38" y="90"/>
                  </a:lnTo>
                  <a:lnTo>
                    <a:pt x="14" y="69"/>
                  </a:lnTo>
                  <a:lnTo>
                    <a:pt x="18" y="62"/>
                  </a:lnTo>
                  <a:lnTo>
                    <a:pt x="0" y="31"/>
                  </a:lnTo>
                  <a:lnTo>
                    <a:pt x="1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6" name="Freeform 232">
              <a:extLst>
                <a:ext uri="{FF2B5EF4-FFF2-40B4-BE49-F238E27FC236}">
                  <a16:creationId xmlns:a16="http://schemas.microsoft.com/office/drawing/2014/main" id="{6B30DC14-D8E5-1945-6206-8FD530B13E3A}"/>
                </a:ext>
                <a:ext uri="{C183D7F6-B498-43B3-948B-1728B52AA6E4}">
                  <adec:decorative xmlns:adec="http://schemas.microsoft.com/office/drawing/2017/decorative" val="1"/>
                </a:ext>
              </a:extLst>
            </p:cNvPr>
            <p:cNvSpPr>
              <a:spLocks/>
            </p:cNvSpPr>
            <p:nvPr/>
          </p:nvSpPr>
          <p:spPr bwMode="auto">
            <a:xfrm>
              <a:off x="9057533" y="5180693"/>
              <a:ext cx="273587" cy="171720"/>
            </a:xfrm>
            <a:custGeom>
              <a:avLst/>
              <a:gdLst>
                <a:gd name="T0" fmla="*/ 10 w 94"/>
                <a:gd name="T1" fmla="*/ 11 h 59"/>
                <a:gd name="T2" fmla="*/ 17 w 94"/>
                <a:gd name="T3" fmla="*/ 0 h 59"/>
                <a:gd name="T4" fmla="*/ 31 w 94"/>
                <a:gd name="T5" fmla="*/ 0 h 59"/>
                <a:gd name="T6" fmla="*/ 34 w 94"/>
                <a:gd name="T7" fmla="*/ 14 h 59"/>
                <a:gd name="T8" fmla="*/ 45 w 94"/>
                <a:gd name="T9" fmla="*/ 4 h 59"/>
                <a:gd name="T10" fmla="*/ 52 w 94"/>
                <a:gd name="T11" fmla="*/ 14 h 59"/>
                <a:gd name="T12" fmla="*/ 66 w 94"/>
                <a:gd name="T13" fmla="*/ 14 h 59"/>
                <a:gd name="T14" fmla="*/ 69 w 94"/>
                <a:gd name="T15" fmla="*/ 4 h 59"/>
                <a:gd name="T16" fmla="*/ 94 w 94"/>
                <a:gd name="T17" fmla="*/ 28 h 59"/>
                <a:gd name="T18" fmla="*/ 94 w 94"/>
                <a:gd name="T19" fmla="*/ 35 h 59"/>
                <a:gd name="T20" fmla="*/ 73 w 94"/>
                <a:gd name="T21" fmla="*/ 38 h 59"/>
                <a:gd name="T22" fmla="*/ 52 w 94"/>
                <a:gd name="T23" fmla="*/ 52 h 59"/>
                <a:gd name="T24" fmla="*/ 17 w 94"/>
                <a:gd name="T25" fmla="*/ 59 h 59"/>
                <a:gd name="T26" fmla="*/ 0 w 94"/>
                <a:gd name="T27" fmla="*/ 56 h 59"/>
                <a:gd name="T28" fmla="*/ 0 w 94"/>
                <a:gd name="T29" fmla="*/ 45 h 59"/>
                <a:gd name="T30" fmla="*/ 10 w 94"/>
                <a:gd name="T31" fmla="*/ 45 h 59"/>
                <a:gd name="T32" fmla="*/ 17 w 94"/>
                <a:gd name="T33" fmla="*/ 32 h 59"/>
                <a:gd name="T34" fmla="*/ 10 w 94"/>
                <a:gd name="T3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59">
                  <a:moveTo>
                    <a:pt x="10" y="11"/>
                  </a:moveTo>
                  <a:lnTo>
                    <a:pt x="17" y="0"/>
                  </a:lnTo>
                  <a:lnTo>
                    <a:pt x="31" y="0"/>
                  </a:lnTo>
                  <a:lnTo>
                    <a:pt x="34" y="14"/>
                  </a:lnTo>
                  <a:lnTo>
                    <a:pt x="45" y="4"/>
                  </a:lnTo>
                  <a:lnTo>
                    <a:pt x="52" y="14"/>
                  </a:lnTo>
                  <a:lnTo>
                    <a:pt x="66" y="14"/>
                  </a:lnTo>
                  <a:lnTo>
                    <a:pt x="69" y="4"/>
                  </a:lnTo>
                  <a:lnTo>
                    <a:pt x="94" y="28"/>
                  </a:lnTo>
                  <a:lnTo>
                    <a:pt x="94" y="35"/>
                  </a:lnTo>
                  <a:lnTo>
                    <a:pt x="73" y="38"/>
                  </a:lnTo>
                  <a:lnTo>
                    <a:pt x="52" y="52"/>
                  </a:lnTo>
                  <a:lnTo>
                    <a:pt x="17" y="59"/>
                  </a:lnTo>
                  <a:lnTo>
                    <a:pt x="0" y="56"/>
                  </a:lnTo>
                  <a:lnTo>
                    <a:pt x="0" y="45"/>
                  </a:lnTo>
                  <a:lnTo>
                    <a:pt x="10" y="45"/>
                  </a:lnTo>
                  <a:lnTo>
                    <a:pt x="17" y="32"/>
                  </a:lnTo>
                  <a:lnTo>
                    <a:pt x="1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7" name="Freeform 233">
              <a:extLst>
                <a:ext uri="{FF2B5EF4-FFF2-40B4-BE49-F238E27FC236}">
                  <a16:creationId xmlns:a16="http://schemas.microsoft.com/office/drawing/2014/main" id="{E3B3FE9B-000E-50EC-74E7-D240D4567525}"/>
                </a:ext>
                <a:ext uri="{C183D7F6-B498-43B3-948B-1728B52AA6E4}">
                  <adec:decorative xmlns:adec="http://schemas.microsoft.com/office/drawing/2017/decorative" val="1"/>
                </a:ext>
              </a:extLst>
            </p:cNvPr>
            <p:cNvSpPr>
              <a:spLocks/>
            </p:cNvSpPr>
            <p:nvPr/>
          </p:nvSpPr>
          <p:spPr bwMode="auto">
            <a:xfrm>
              <a:off x="9176862" y="5433906"/>
              <a:ext cx="154257" cy="151346"/>
            </a:xfrm>
            <a:custGeom>
              <a:avLst/>
              <a:gdLst>
                <a:gd name="T0" fmla="*/ 39 w 53"/>
                <a:gd name="T1" fmla="*/ 0 h 52"/>
                <a:gd name="T2" fmla="*/ 46 w 53"/>
                <a:gd name="T3" fmla="*/ 10 h 52"/>
                <a:gd name="T4" fmla="*/ 53 w 53"/>
                <a:gd name="T5" fmla="*/ 24 h 52"/>
                <a:gd name="T6" fmla="*/ 39 w 53"/>
                <a:gd name="T7" fmla="*/ 31 h 52"/>
                <a:gd name="T8" fmla="*/ 39 w 53"/>
                <a:gd name="T9" fmla="*/ 42 h 52"/>
                <a:gd name="T10" fmla="*/ 32 w 53"/>
                <a:gd name="T11" fmla="*/ 45 h 52"/>
                <a:gd name="T12" fmla="*/ 35 w 53"/>
                <a:gd name="T13" fmla="*/ 52 h 52"/>
                <a:gd name="T14" fmla="*/ 14 w 53"/>
                <a:gd name="T15" fmla="*/ 52 h 52"/>
                <a:gd name="T16" fmla="*/ 11 w 53"/>
                <a:gd name="T17" fmla="*/ 49 h 52"/>
                <a:gd name="T18" fmla="*/ 14 w 53"/>
                <a:gd name="T19" fmla="*/ 42 h 52"/>
                <a:gd name="T20" fmla="*/ 0 w 53"/>
                <a:gd name="T21" fmla="*/ 24 h 52"/>
                <a:gd name="T22" fmla="*/ 7 w 53"/>
                <a:gd name="T23" fmla="*/ 17 h 52"/>
                <a:gd name="T24" fmla="*/ 7 w 53"/>
                <a:gd name="T25" fmla="*/ 10 h 52"/>
                <a:gd name="T26" fmla="*/ 21 w 53"/>
                <a:gd name="T27" fmla="*/ 10 h 52"/>
                <a:gd name="T28" fmla="*/ 39 w 53"/>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2">
                  <a:moveTo>
                    <a:pt x="39" y="0"/>
                  </a:moveTo>
                  <a:lnTo>
                    <a:pt x="46" y="10"/>
                  </a:lnTo>
                  <a:lnTo>
                    <a:pt x="53" y="24"/>
                  </a:lnTo>
                  <a:lnTo>
                    <a:pt x="39" y="31"/>
                  </a:lnTo>
                  <a:lnTo>
                    <a:pt x="39" y="42"/>
                  </a:lnTo>
                  <a:lnTo>
                    <a:pt x="32" y="45"/>
                  </a:lnTo>
                  <a:lnTo>
                    <a:pt x="35" y="52"/>
                  </a:lnTo>
                  <a:lnTo>
                    <a:pt x="14" y="52"/>
                  </a:lnTo>
                  <a:lnTo>
                    <a:pt x="11" y="49"/>
                  </a:lnTo>
                  <a:lnTo>
                    <a:pt x="14" y="42"/>
                  </a:lnTo>
                  <a:lnTo>
                    <a:pt x="0" y="24"/>
                  </a:lnTo>
                  <a:lnTo>
                    <a:pt x="7" y="17"/>
                  </a:lnTo>
                  <a:lnTo>
                    <a:pt x="7" y="10"/>
                  </a:lnTo>
                  <a:lnTo>
                    <a:pt x="21" y="10"/>
                  </a:lnTo>
                  <a:lnTo>
                    <a:pt x="3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8" name="Freeform 234">
              <a:extLst>
                <a:ext uri="{FF2B5EF4-FFF2-40B4-BE49-F238E27FC236}">
                  <a16:creationId xmlns:a16="http://schemas.microsoft.com/office/drawing/2014/main" id="{B3F9F472-9AC9-F59C-7231-D6B1D5F2417D}"/>
                </a:ext>
                <a:ext uri="{C183D7F6-B498-43B3-948B-1728B52AA6E4}">
                  <adec:decorative xmlns:adec="http://schemas.microsoft.com/office/drawing/2017/decorative" val="1"/>
                </a:ext>
              </a:extLst>
            </p:cNvPr>
            <p:cNvSpPr>
              <a:spLocks/>
            </p:cNvSpPr>
            <p:nvPr/>
          </p:nvSpPr>
          <p:spPr bwMode="auto">
            <a:xfrm>
              <a:off x="9037157" y="4988601"/>
              <a:ext cx="232840" cy="232840"/>
            </a:xfrm>
            <a:custGeom>
              <a:avLst/>
              <a:gdLst>
                <a:gd name="T0" fmla="*/ 31 w 80"/>
                <a:gd name="T1" fmla="*/ 0 h 80"/>
                <a:gd name="T2" fmla="*/ 48 w 80"/>
                <a:gd name="T3" fmla="*/ 0 h 80"/>
                <a:gd name="T4" fmla="*/ 48 w 80"/>
                <a:gd name="T5" fmla="*/ 25 h 80"/>
                <a:gd name="T6" fmla="*/ 59 w 80"/>
                <a:gd name="T7" fmla="*/ 42 h 80"/>
                <a:gd name="T8" fmla="*/ 76 w 80"/>
                <a:gd name="T9" fmla="*/ 39 h 80"/>
                <a:gd name="T10" fmla="*/ 80 w 80"/>
                <a:gd name="T11" fmla="*/ 45 h 80"/>
                <a:gd name="T12" fmla="*/ 76 w 80"/>
                <a:gd name="T13" fmla="*/ 70 h 80"/>
                <a:gd name="T14" fmla="*/ 73 w 80"/>
                <a:gd name="T15" fmla="*/ 80 h 80"/>
                <a:gd name="T16" fmla="*/ 59 w 80"/>
                <a:gd name="T17" fmla="*/ 80 h 80"/>
                <a:gd name="T18" fmla="*/ 52 w 80"/>
                <a:gd name="T19" fmla="*/ 70 h 80"/>
                <a:gd name="T20" fmla="*/ 41 w 80"/>
                <a:gd name="T21" fmla="*/ 80 h 80"/>
                <a:gd name="T22" fmla="*/ 38 w 80"/>
                <a:gd name="T23" fmla="*/ 66 h 80"/>
                <a:gd name="T24" fmla="*/ 24 w 80"/>
                <a:gd name="T25" fmla="*/ 66 h 80"/>
                <a:gd name="T26" fmla="*/ 17 w 80"/>
                <a:gd name="T27" fmla="*/ 77 h 80"/>
                <a:gd name="T28" fmla="*/ 7 w 80"/>
                <a:gd name="T29" fmla="*/ 70 h 80"/>
                <a:gd name="T30" fmla="*/ 10 w 80"/>
                <a:gd name="T31" fmla="*/ 63 h 80"/>
                <a:gd name="T32" fmla="*/ 0 w 80"/>
                <a:gd name="T33" fmla="*/ 56 h 80"/>
                <a:gd name="T34" fmla="*/ 7 w 80"/>
                <a:gd name="T35" fmla="*/ 45 h 80"/>
                <a:gd name="T36" fmla="*/ 17 w 80"/>
                <a:gd name="T37" fmla="*/ 45 h 80"/>
                <a:gd name="T38" fmla="*/ 21 w 80"/>
                <a:gd name="T39" fmla="*/ 28 h 80"/>
                <a:gd name="T40" fmla="*/ 28 w 80"/>
                <a:gd name="T41" fmla="*/ 21 h 80"/>
                <a:gd name="T42" fmla="*/ 31 w 80"/>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0">
                  <a:moveTo>
                    <a:pt x="31" y="0"/>
                  </a:moveTo>
                  <a:lnTo>
                    <a:pt x="48" y="0"/>
                  </a:lnTo>
                  <a:lnTo>
                    <a:pt x="48" y="25"/>
                  </a:lnTo>
                  <a:lnTo>
                    <a:pt x="59" y="42"/>
                  </a:lnTo>
                  <a:lnTo>
                    <a:pt x="76" y="39"/>
                  </a:lnTo>
                  <a:lnTo>
                    <a:pt x="80" y="45"/>
                  </a:lnTo>
                  <a:lnTo>
                    <a:pt x="76" y="70"/>
                  </a:lnTo>
                  <a:lnTo>
                    <a:pt x="73" y="80"/>
                  </a:lnTo>
                  <a:lnTo>
                    <a:pt x="59" y="80"/>
                  </a:lnTo>
                  <a:lnTo>
                    <a:pt x="52" y="70"/>
                  </a:lnTo>
                  <a:lnTo>
                    <a:pt x="41" y="80"/>
                  </a:lnTo>
                  <a:lnTo>
                    <a:pt x="38" y="66"/>
                  </a:lnTo>
                  <a:lnTo>
                    <a:pt x="24" y="66"/>
                  </a:lnTo>
                  <a:lnTo>
                    <a:pt x="17" y="77"/>
                  </a:lnTo>
                  <a:lnTo>
                    <a:pt x="7" y="70"/>
                  </a:lnTo>
                  <a:lnTo>
                    <a:pt x="10" y="63"/>
                  </a:lnTo>
                  <a:lnTo>
                    <a:pt x="0" y="56"/>
                  </a:lnTo>
                  <a:lnTo>
                    <a:pt x="7" y="45"/>
                  </a:lnTo>
                  <a:lnTo>
                    <a:pt x="17" y="45"/>
                  </a:lnTo>
                  <a:lnTo>
                    <a:pt x="21" y="28"/>
                  </a:lnTo>
                  <a:lnTo>
                    <a:pt x="28" y="2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9" name="Freeform 235">
              <a:extLst>
                <a:ext uri="{FF2B5EF4-FFF2-40B4-BE49-F238E27FC236}">
                  <a16:creationId xmlns:a16="http://schemas.microsoft.com/office/drawing/2014/main" id="{0D26AF81-5B27-18F3-D2C8-93B4BA5B3B48}"/>
                </a:ext>
                <a:ext uri="{C183D7F6-B498-43B3-948B-1728B52AA6E4}">
                  <adec:decorative xmlns:adec="http://schemas.microsoft.com/office/drawing/2017/decorative" val="1"/>
                </a:ext>
              </a:extLst>
            </p:cNvPr>
            <p:cNvSpPr>
              <a:spLocks/>
            </p:cNvSpPr>
            <p:nvPr/>
          </p:nvSpPr>
          <p:spPr bwMode="auto">
            <a:xfrm>
              <a:off x="9310744" y="5282560"/>
              <a:ext cx="171720" cy="253214"/>
            </a:xfrm>
            <a:custGeom>
              <a:avLst/>
              <a:gdLst>
                <a:gd name="T0" fmla="*/ 59 w 59"/>
                <a:gd name="T1" fmla="*/ 7 h 87"/>
                <a:gd name="T2" fmla="*/ 55 w 59"/>
                <a:gd name="T3" fmla="*/ 45 h 87"/>
                <a:gd name="T4" fmla="*/ 31 w 59"/>
                <a:gd name="T5" fmla="*/ 87 h 87"/>
                <a:gd name="T6" fmla="*/ 20 w 59"/>
                <a:gd name="T7" fmla="*/ 83 h 87"/>
                <a:gd name="T8" fmla="*/ 20 w 59"/>
                <a:gd name="T9" fmla="*/ 73 h 87"/>
                <a:gd name="T10" fmla="*/ 10 w 59"/>
                <a:gd name="T11" fmla="*/ 73 h 87"/>
                <a:gd name="T12" fmla="*/ 7 w 59"/>
                <a:gd name="T13" fmla="*/ 76 h 87"/>
                <a:gd name="T14" fmla="*/ 0 w 59"/>
                <a:gd name="T15" fmla="*/ 62 h 87"/>
                <a:gd name="T16" fmla="*/ 20 w 59"/>
                <a:gd name="T17" fmla="*/ 59 h 87"/>
                <a:gd name="T18" fmla="*/ 20 w 59"/>
                <a:gd name="T19" fmla="*/ 31 h 87"/>
                <a:gd name="T20" fmla="*/ 24 w 59"/>
                <a:gd name="T21" fmla="*/ 28 h 87"/>
                <a:gd name="T22" fmla="*/ 27 w 59"/>
                <a:gd name="T23" fmla="*/ 3 h 87"/>
                <a:gd name="T24" fmla="*/ 38 w 59"/>
                <a:gd name="T25" fmla="*/ 0 h 87"/>
                <a:gd name="T26" fmla="*/ 48 w 59"/>
                <a:gd name="T27" fmla="*/ 14 h 87"/>
                <a:gd name="T28" fmla="*/ 59 w 59"/>
                <a:gd name="T2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7">
                  <a:moveTo>
                    <a:pt x="59" y="7"/>
                  </a:moveTo>
                  <a:lnTo>
                    <a:pt x="55" y="45"/>
                  </a:lnTo>
                  <a:lnTo>
                    <a:pt x="31" y="87"/>
                  </a:lnTo>
                  <a:lnTo>
                    <a:pt x="20" y="83"/>
                  </a:lnTo>
                  <a:lnTo>
                    <a:pt x="20" y="73"/>
                  </a:lnTo>
                  <a:lnTo>
                    <a:pt x="10" y="73"/>
                  </a:lnTo>
                  <a:lnTo>
                    <a:pt x="7" y="76"/>
                  </a:lnTo>
                  <a:lnTo>
                    <a:pt x="0" y="62"/>
                  </a:lnTo>
                  <a:lnTo>
                    <a:pt x="20" y="59"/>
                  </a:lnTo>
                  <a:lnTo>
                    <a:pt x="20" y="31"/>
                  </a:lnTo>
                  <a:lnTo>
                    <a:pt x="24" y="28"/>
                  </a:lnTo>
                  <a:lnTo>
                    <a:pt x="27" y="3"/>
                  </a:lnTo>
                  <a:lnTo>
                    <a:pt x="38" y="0"/>
                  </a:lnTo>
                  <a:lnTo>
                    <a:pt x="48" y="14"/>
                  </a:lnTo>
                  <a:lnTo>
                    <a:pt x="59"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0" name="Freeform 237">
              <a:extLst>
                <a:ext uri="{FF2B5EF4-FFF2-40B4-BE49-F238E27FC236}">
                  <a16:creationId xmlns:a16="http://schemas.microsoft.com/office/drawing/2014/main" id="{406CFAC6-7B18-7EE5-E3F5-E4241933514F}"/>
                </a:ext>
                <a:ext uri="{C183D7F6-B498-43B3-948B-1728B52AA6E4}">
                  <adec:decorative xmlns:adec="http://schemas.microsoft.com/office/drawing/2017/decorative" val="1"/>
                </a:ext>
              </a:extLst>
            </p:cNvPr>
            <p:cNvSpPr>
              <a:spLocks/>
            </p:cNvSpPr>
            <p:nvPr/>
          </p:nvSpPr>
          <p:spPr bwMode="auto">
            <a:xfrm>
              <a:off x="9156489" y="5858839"/>
              <a:ext cx="81494" cy="98957"/>
            </a:xfrm>
            <a:custGeom>
              <a:avLst/>
              <a:gdLst>
                <a:gd name="T0" fmla="*/ 18 w 28"/>
                <a:gd name="T1" fmla="*/ 3 h 34"/>
                <a:gd name="T2" fmla="*/ 28 w 28"/>
                <a:gd name="T3" fmla="*/ 34 h 34"/>
                <a:gd name="T4" fmla="*/ 21 w 28"/>
                <a:gd name="T5" fmla="*/ 34 h 34"/>
                <a:gd name="T6" fmla="*/ 4 w 28"/>
                <a:gd name="T7" fmla="*/ 27 h 34"/>
                <a:gd name="T8" fmla="*/ 0 w 28"/>
                <a:gd name="T9" fmla="*/ 21 h 34"/>
                <a:gd name="T10" fmla="*/ 7 w 28"/>
                <a:gd name="T11" fmla="*/ 17 h 34"/>
                <a:gd name="T12" fmla="*/ 4 w 28"/>
                <a:gd name="T13" fmla="*/ 10 h 34"/>
                <a:gd name="T14" fmla="*/ 4 w 28"/>
                <a:gd name="T15" fmla="*/ 0 h 34"/>
                <a:gd name="T16" fmla="*/ 14 w 28"/>
                <a:gd name="T17" fmla="*/ 0 h 34"/>
                <a:gd name="T18" fmla="*/ 18 w 2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18" y="3"/>
                  </a:moveTo>
                  <a:lnTo>
                    <a:pt x="28" y="34"/>
                  </a:lnTo>
                  <a:lnTo>
                    <a:pt x="21" y="34"/>
                  </a:lnTo>
                  <a:lnTo>
                    <a:pt x="4" y="27"/>
                  </a:lnTo>
                  <a:lnTo>
                    <a:pt x="0" y="21"/>
                  </a:lnTo>
                  <a:lnTo>
                    <a:pt x="7" y="17"/>
                  </a:lnTo>
                  <a:lnTo>
                    <a:pt x="4" y="10"/>
                  </a:lnTo>
                  <a:lnTo>
                    <a:pt x="4" y="0"/>
                  </a:lnTo>
                  <a:lnTo>
                    <a:pt x="14" y="0"/>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1" name="Freeform 239">
              <a:extLst>
                <a:ext uri="{FF2B5EF4-FFF2-40B4-BE49-F238E27FC236}">
                  <a16:creationId xmlns:a16="http://schemas.microsoft.com/office/drawing/2014/main" id="{97B54608-D5C3-C819-6385-11427BAA0D54}"/>
                </a:ext>
                <a:ext uri="{C183D7F6-B498-43B3-948B-1728B52AA6E4}">
                  <adec:decorative xmlns:adec="http://schemas.microsoft.com/office/drawing/2017/decorative" val="1"/>
                </a:ext>
              </a:extLst>
            </p:cNvPr>
            <p:cNvSpPr>
              <a:spLocks/>
            </p:cNvSpPr>
            <p:nvPr/>
          </p:nvSpPr>
          <p:spPr bwMode="auto">
            <a:xfrm>
              <a:off x="9098279" y="5937424"/>
              <a:ext cx="90226" cy="122241"/>
            </a:xfrm>
            <a:custGeom>
              <a:avLst/>
              <a:gdLst>
                <a:gd name="T0" fmla="*/ 0 w 31"/>
                <a:gd name="T1" fmla="*/ 11 h 42"/>
                <a:gd name="T2" fmla="*/ 14 w 31"/>
                <a:gd name="T3" fmla="*/ 11 h 42"/>
                <a:gd name="T4" fmla="*/ 24 w 31"/>
                <a:gd name="T5" fmla="*/ 0 h 42"/>
                <a:gd name="T6" fmla="*/ 31 w 31"/>
                <a:gd name="T7" fmla="*/ 28 h 42"/>
                <a:gd name="T8" fmla="*/ 27 w 31"/>
                <a:gd name="T9" fmla="*/ 39 h 42"/>
                <a:gd name="T10" fmla="*/ 14 w 31"/>
                <a:gd name="T11" fmla="*/ 42 h 42"/>
                <a:gd name="T12" fmla="*/ 7 w 31"/>
                <a:gd name="T13" fmla="*/ 28 h 42"/>
                <a:gd name="T14" fmla="*/ 0 w 31"/>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0" y="11"/>
                  </a:moveTo>
                  <a:lnTo>
                    <a:pt x="14" y="11"/>
                  </a:lnTo>
                  <a:lnTo>
                    <a:pt x="24" y="0"/>
                  </a:lnTo>
                  <a:lnTo>
                    <a:pt x="31" y="28"/>
                  </a:lnTo>
                  <a:lnTo>
                    <a:pt x="27" y="39"/>
                  </a:lnTo>
                  <a:lnTo>
                    <a:pt x="14" y="42"/>
                  </a:lnTo>
                  <a:lnTo>
                    <a:pt x="7" y="28"/>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2" name="Freeform 240">
              <a:extLst>
                <a:ext uri="{FF2B5EF4-FFF2-40B4-BE49-F238E27FC236}">
                  <a16:creationId xmlns:a16="http://schemas.microsoft.com/office/drawing/2014/main" id="{1CFDD31F-C58E-2BF6-9C89-9F42C76AC465}"/>
                </a:ext>
                <a:ext uri="{C183D7F6-B498-43B3-948B-1728B52AA6E4}">
                  <adec:decorative xmlns:adec="http://schemas.microsoft.com/office/drawing/2017/decorative" val="1"/>
                </a:ext>
              </a:extLst>
            </p:cNvPr>
            <p:cNvSpPr>
              <a:spLocks/>
            </p:cNvSpPr>
            <p:nvPr/>
          </p:nvSpPr>
          <p:spPr bwMode="auto">
            <a:xfrm>
              <a:off x="9107010" y="5646373"/>
              <a:ext cx="130973" cy="139704"/>
            </a:xfrm>
            <a:custGeom>
              <a:avLst/>
              <a:gdLst>
                <a:gd name="T0" fmla="*/ 4 w 45"/>
                <a:gd name="T1" fmla="*/ 35 h 48"/>
                <a:gd name="T2" fmla="*/ 7 w 45"/>
                <a:gd name="T3" fmla="*/ 35 h 48"/>
                <a:gd name="T4" fmla="*/ 0 w 45"/>
                <a:gd name="T5" fmla="*/ 17 h 48"/>
                <a:gd name="T6" fmla="*/ 4 w 45"/>
                <a:gd name="T7" fmla="*/ 0 h 48"/>
                <a:gd name="T8" fmla="*/ 11 w 45"/>
                <a:gd name="T9" fmla="*/ 7 h 48"/>
                <a:gd name="T10" fmla="*/ 17 w 45"/>
                <a:gd name="T11" fmla="*/ 7 h 48"/>
                <a:gd name="T12" fmla="*/ 38 w 45"/>
                <a:gd name="T13" fmla="*/ 3 h 48"/>
                <a:gd name="T14" fmla="*/ 35 w 45"/>
                <a:gd name="T15" fmla="*/ 10 h 48"/>
                <a:gd name="T16" fmla="*/ 45 w 45"/>
                <a:gd name="T17" fmla="*/ 24 h 48"/>
                <a:gd name="T18" fmla="*/ 38 w 45"/>
                <a:gd name="T19" fmla="*/ 24 h 48"/>
                <a:gd name="T20" fmla="*/ 35 w 45"/>
                <a:gd name="T21" fmla="*/ 45 h 48"/>
                <a:gd name="T22" fmla="*/ 28 w 45"/>
                <a:gd name="T23" fmla="*/ 48 h 48"/>
                <a:gd name="T24" fmla="*/ 24 w 45"/>
                <a:gd name="T25" fmla="*/ 48 h 48"/>
                <a:gd name="T26" fmla="*/ 21 w 45"/>
                <a:gd name="T27" fmla="*/ 42 h 48"/>
                <a:gd name="T28" fmla="*/ 7 w 45"/>
                <a:gd name="T29" fmla="*/ 42 h 48"/>
                <a:gd name="T30" fmla="*/ 4 w 45"/>
                <a:gd name="T3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8">
                  <a:moveTo>
                    <a:pt x="4" y="35"/>
                  </a:moveTo>
                  <a:lnTo>
                    <a:pt x="7" y="35"/>
                  </a:lnTo>
                  <a:lnTo>
                    <a:pt x="0" y="17"/>
                  </a:lnTo>
                  <a:lnTo>
                    <a:pt x="4" y="0"/>
                  </a:lnTo>
                  <a:lnTo>
                    <a:pt x="11" y="7"/>
                  </a:lnTo>
                  <a:lnTo>
                    <a:pt x="17" y="7"/>
                  </a:lnTo>
                  <a:lnTo>
                    <a:pt x="38" y="3"/>
                  </a:lnTo>
                  <a:lnTo>
                    <a:pt x="35" y="10"/>
                  </a:lnTo>
                  <a:lnTo>
                    <a:pt x="45" y="24"/>
                  </a:lnTo>
                  <a:lnTo>
                    <a:pt x="38" y="24"/>
                  </a:lnTo>
                  <a:lnTo>
                    <a:pt x="35" y="45"/>
                  </a:lnTo>
                  <a:lnTo>
                    <a:pt x="28" y="48"/>
                  </a:lnTo>
                  <a:lnTo>
                    <a:pt x="24" y="48"/>
                  </a:lnTo>
                  <a:lnTo>
                    <a:pt x="21" y="42"/>
                  </a:lnTo>
                  <a:lnTo>
                    <a:pt x="7" y="42"/>
                  </a:lnTo>
                  <a:lnTo>
                    <a:pt x="4"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3" name="Freeform 241">
              <a:extLst>
                <a:ext uri="{FF2B5EF4-FFF2-40B4-BE49-F238E27FC236}">
                  <a16:creationId xmlns:a16="http://schemas.microsoft.com/office/drawing/2014/main" id="{95350382-4954-267F-3107-27E342FB7870}"/>
                </a:ext>
                <a:ext uri="{C183D7F6-B498-43B3-948B-1728B52AA6E4}">
                  <adec:decorative xmlns:adec="http://schemas.microsoft.com/office/drawing/2017/decorative" val="1"/>
                </a:ext>
              </a:extLst>
            </p:cNvPr>
            <p:cNvSpPr>
              <a:spLocks/>
            </p:cNvSpPr>
            <p:nvPr/>
          </p:nvSpPr>
          <p:spPr bwMode="auto">
            <a:xfrm>
              <a:off x="9269998" y="5786077"/>
              <a:ext cx="98957" cy="151346"/>
            </a:xfrm>
            <a:custGeom>
              <a:avLst/>
              <a:gdLst>
                <a:gd name="T0" fmla="*/ 0 w 34"/>
                <a:gd name="T1" fmla="*/ 11 h 52"/>
                <a:gd name="T2" fmla="*/ 24 w 34"/>
                <a:gd name="T3" fmla="*/ 0 h 52"/>
                <a:gd name="T4" fmla="*/ 34 w 34"/>
                <a:gd name="T5" fmla="*/ 14 h 52"/>
                <a:gd name="T6" fmla="*/ 24 w 34"/>
                <a:gd name="T7" fmla="*/ 21 h 52"/>
                <a:gd name="T8" fmla="*/ 21 w 34"/>
                <a:gd name="T9" fmla="*/ 28 h 52"/>
                <a:gd name="T10" fmla="*/ 24 w 34"/>
                <a:gd name="T11" fmla="*/ 46 h 52"/>
                <a:gd name="T12" fmla="*/ 14 w 34"/>
                <a:gd name="T13" fmla="*/ 52 h 52"/>
                <a:gd name="T14" fmla="*/ 3 w 34"/>
                <a:gd name="T15" fmla="*/ 49 h 52"/>
                <a:gd name="T16" fmla="*/ 7 w 34"/>
                <a:gd name="T17" fmla="*/ 46 h 52"/>
                <a:gd name="T18" fmla="*/ 7 w 34"/>
                <a:gd name="T19" fmla="*/ 21 h 52"/>
                <a:gd name="T20" fmla="*/ 0 w 34"/>
                <a:gd name="T21" fmla="*/ 14 h 52"/>
                <a:gd name="T22" fmla="*/ 0 w 34"/>
                <a:gd name="T23"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2">
                  <a:moveTo>
                    <a:pt x="0" y="11"/>
                  </a:moveTo>
                  <a:lnTo>
                    <a:pt x="24" y="0"/>
                  </a:lnTo>
                  <a:lnTo>
                    <a:pt x="34" y="14"/>
                  </a:lnTo>
                  <a:lnTo>
                    <a:pt x="24" y="21"/>
                  </a:lnTo>
                  <a:lnTo>
                    <a:pt x="21" y="28"/>
                  </a:lnTo>
                  <a:lnTo>
                    <a:pt x="24" y="46"/>
                  </a:lnTo>
                  <a:lnTo>
                    <a:pt x="14" y="52"/>
                  </a:lnTo>
                  <a:lnTo>
                    <a:pt x="3" y="49"/>
                  </a:lnTo>
                  <a:lnTo>
                    <a:pt x="7" y="46"/>
                  </a:lnTo>
                  <a:lnTo>
                    <a:pt x="7" y="21"/>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4" name="Freeform 243">
              <a:extLst>
                <a:ext uri="{FF2B5EF4-FFF2-40B4-BE49-F238E27FC236}">
                  <a16:creationId xmlns:a16="http://schemas.microsoft.com/office/drawing/2014/main" id="{F8C5EF30-70F6-E6AF-C577-10C6D0B12355}"/>
                </a:ext>
                <a:ext uri="{C183D7F6-B498-43B3-948B-1728B52AA6E4}">
                  <adec:decorative xmlns:adec="http://schemas.microsoft.com/office/drawing/2017/decorative" val="1"/>
                </a:ext>
              </a:extLst>
            </p:cNvPr>
            <p:cNvSpPr>
              <a:spLocks/>
            </p:cNvSpPr>
            <p:nvPr/>
          </p:nvSpPr>
          <p:spPr bwMode="auto">
            <a:xfrm>
              <a:off x="9217609" y="5556148"/>
              <a:ext cx="142615" cy="119331"/>
            </a:xfrm>
            <a:custGeom>
              <a:avLst/>
              <a:gdLst>
                <a:gd name="T0" fmla="*/ 32 w 49"/>
                <a:gd name="T1" fmla="*/ 3 h 41"/>
                <a:gd name="T2" fmla="*/ 45 w 49"/>
                <a:gd name="T3" fmla="*/ 24 h 41"/>
                <a:gd name="T4" fmla="*/ 49 w 49"/>
                <a:gd name="T5" fmla="*/ 31 h 41"/>
                <a:gd name="T6" fmla="*/ 32 w 49"/>
                <a:gd name="T7" fmla="*/ 34 h 41"/>
                <a:gd name="T8" fmla="*/ 28 w 49"/>
                <a:gd name="T9" fmla="*/ 41 h 41"/>
                <a:gd name="T10" fmla="*/ 11 w 49"/>
                <a:gd name="T11" fmla="*/ 41 h 41"/>
                <a:gd name="T12" fmla="*/ 11 w 49"/>
                <a:gd name="T13" fmla="*/ 34 h 41"/>
                <a:gd name="T14" fmla="*/ 0 w 49"/>
                <a:gd name="T15" fmla="*/ 34 h 41"/>
                <a:gd name="T16" fmla="*/ 0 w 49"/>
                <a:gd name="T17" fmla="*/ 20 h 41"/>
                <a:gd name="T18" fmla="*/ 0 w 49"/>
                <a:gd name="T19" fmla="*/ 10 h 41"/>
                <a:gd name="T20" fmla="*/ 21 w 49"/>
                <a:gd name="T21" fmla="*/ 10 h 41"/>
                <a:gd name="T22" fmla="*/ 18 w 49"/>
                <a:gd name="T23" fmla="*/ 3 h 41"/>
                <a:gd name="T24" fmla="*/ 25 w 49"/>
                <a:gd name="T25" fmla="*/ 0 h 41"/>
                <a:gd name="T26" fmla="*/ 32 w 49"/>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1">
                  <a:moveTo>
                    <a:pt x="32" y="3"/>
                  </a:moveTo>
                  <a:lnTo>
                    <a:pt x="45" y="24"/>
                  </a:lnTo>
                  <a:lnTo>
                    <a:pt x="49" y="31"/>
                  </a:lnTo>
                  <a:lnTo>
                    <a:pt x="32" y="34"/>
                  </a:lnTo>
                  <a:lnTo>
                    <a:pt x="28" y="41"/>
                  </a:lnTo>
                  <a:lnTo>
                    <a:pt x="11" y="41"/>
                  </a:lnTo>
                  <a:lnTo>
                    <a:pt x="11" y="34"/>
                  </a:lnTo>
                  <a:lnTo>
                    <a:pt x="0" y="34"/>
                  </a:lnTo>
                  <a:lnTo>
                    <a:pt x="0" y="20"/>
                  </a:lnTo>
                  <a:lnTo>
                    <a:pt x="0" y="10"/>
                  </a:lnTo>
                  <a:lnTo>
                    <a:pt x="21" y="10"/>
                  </a:lnTo>
                  <a:lnTo>
                    <a:pt x="18" y="3"/>
                  </a:lnTo>
                  <a:lnTo>
                    <a:pt x="25" y="0"/>
                  </a:lnTo>
                  <a:lnTo>
                    <a:pt x="3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5" name="Freeform 244">
              <a:extLst>
                <a:ext uri="{FF2B5EF4-FFF2-40B4-BE49-F238E27FC236}">
                  <a16:creationId xmlns:a16="http://schemas.microsoft.com/office/drawing/2014/main" id="{C2D8B4AA-6823-FFEF-57C5-6F13A123847C}"/>
                </a:ext>
                <a:ext uri="{C183D7F6-B498-43B3-948B-1728B52AA6E4}">
                  <adec:decorative xmlns:adec="http://schemas.microsoft.com/office/drawing/2017/decorative" val="1"/>
                </a:ext>
              </a:extLst>
            </p:cNvPr>
            <p:cNvSpPr>
              <a:spLocks/>
            </p:cNvSpPr>
            <p:nvPr/>
          </p:nvSpPr>
          <p:spPr bwMode="auto">
            <a:xfrm>
              <a:off x="9208878" y="5655104"/>
              <a:ext cx="180451" cy="171720"/>
            </a:xfrm>
            <a:custGeom>
              <a:avLst/>
              <a:gdLst>
                <a:gd name="T0" fmla="*/ 31 w 62"/>
                <a:gd name="T1" fmla="*/ 7 h 59"/>
                <a:gd name="T2" fmla="*/ 28 w 62"/>
                <a:gd name="T3" fmla="*/ 14 h 59"/>
                <a:gd name="T4" fmla="*/ 31 w 62"/>
                <a:gd name="T5" fmla="*/ 21 h 59"/>
                <a:gd name="T6" fmla="*/ 38 w 62"/>
                <a:gd name="T7" fmla="*/ 21 h 59"/>
                <a:gd name="T8" fmla="*/ 55 w 62"/>
                <a:gd name="T9" fmla="*/ 35 h 59"/>
                <a:gd name="T10" fmla="*/ 62 w 62"/>
                <a:gd name="T11" fmla="*/ 56 h 59"/>
                <a:gd name="T12" fmla="*/ 55 w 62"/>
                <a:gd name="T13" fmla="*/ 59 h 59"/>
                <a:gd name="T14" fmla="*/ 45 w 62"/>
                <a:gd name="T15" fmla="*/ 45 h 59"/>
                <a:gd name="T16" fmla="*/ 21 w 62"/>
                <a:gd name="T17" fmla="*/ 56 h 59"/>
                <a:gd name="T18" fmla="*/ 10 w 62"/>
                <a:gd name="T19" fmla="*/ 52 h 59"/>
                <a:gd name="T20" fmla="*/ 10 w 62"/>
                <a:gd name="T21" fmla="*/ 45 h 59"/>
                <a:gd name="T22" fmla="*/ 0 w 62"/>
                <a:gd name="T23" fmla="*/ 42 h 59"/>
                <a:gd name="T24" fmla="*/ 3 w 62"/>
                <a:gd name="T25" fmla="*/ 21 h 59"/>
                <a:gd name="T26" fmla="*/ 10 w 62"/>
                <a:gd name="T27" fmla="*/ 21 h 59"/>
                <a:gd name="T28" fmla="*/ 0 w 62"/>
                <a:gd name="T29" fmla="*/ 7 h 59"/>
                <a:gd name="T30" fmla="*/ 3 w 62"/>
                <a:gd name="T31" fmla="*/ 0 h 59"/>
                <a:gd name="T32" fmla="*/ 14 w 62"/>
                <a:gd name="T33" fmla="*/ 0 h 59"/>
                <a:gd name="T34" fmla="*/ 14 w 62"/>
                <a:gd name="T35" fmla="*/ 7 h 59"/>
                <a:gd name="T36" fmla="*/ 31 w 62"/>
                <a:gd name="T3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31" y="7"/>
                  </a:moveTo>
                  <a:lnTo>
                    <a:pt x="28" y="14"/>
                  </a:lnTo>
                  <a:lnTo>
                    <a:pt x="31" y="21"/>
                  </a:lnTo>
                  <a:lnTo>
                    <a:pt x="38" y="21"/>
                  </a:lnTo>
                  <a:lnTo>
                    <a:pt x="55" y="35"/>
                  </a:lnTo>
                  <a:lnTo>
                    <a:pt x="62" y="56"/>
                  </a:lnTo>
                  <a:lnTo>
                    <a:pt x="55" y="59"/>
                  </a:lnTo>
                  <a:lnTo>
                    <a:pt x="45" y="45"/>
                  </a:lnTo>
                  <a:lnTo>
                    <a:pt x="21" y="56"/>
                  </a:lnTo>
                  <a:lnTo>
                    <a:pt x="10" y="52"/>
                  </a:lnTo>
                  <a:lnTo>
                    <a:pt x="10" y="45"/>
                  </a:lnTo>
                  <a:lnTo>
                    <a:pt x="0" y="42"/>
                  </a:lnTo>
                  <a:lnTo>
                    <a:pt x="3" y="21"/>
                  </a:lnTo>
                  <a:lnTo>
                    <a:pt x="10" y="21"/>
                  </a:lnTo>
                  <a:lnTo>
                    <a:pt x="0" y="7"/>
                  </a:lnTo>
                  <a:lnTo>
                    <a:pt x="3" y="0"/>
                  </a:lnTo>
                  <a:lnTo>
                    <a:pt x="14" y="0"/>
                  </a:lnTo>
                  <a:lnTo>
                    <a:pt x="14" y="7"/>
                  </a:lnTo>
                  <a:lnTo>
                    <a:pt x="3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6" name="Freeform 245">
              <a:extLst>
                <a:ext uri="{FF2B5EF4-FFF2-40B4-BE49-F238E27FC236}">
                  <a16:creationId xmlns:a16="http://schemas.microsoft.com/office/drawing/2014/main" id="{BD952276-2C87-A6B1-8C7D-49116B96D400}"/>
                </a:ext>
                <a:ext uri="{C183D7F6-B498-43B3-948B-1728B52AA6E4}">
                  <adec:decorative xmlns:adec="http://schemas.microsoft.com/office/drawing/2017/decorative" val="1"/>
                </a:ext>
              </a:extLst>
            </p:cNvPr>
            <p:cNvSpPr>
              <a:spLocks/>
            </p:cNvSpPr>
            <p:nvPr/>
          </p:nvSpPr>
          <p:spPr bwMode="auto">
            <a:xfrm>
              <a:off x="9269997" y="4586953"/>
              <a:ext cx="151346" cy="180451"/>
            </a:xfrm>
            <a:custGeom>
              <a:avLst/>
              <a:gdLst>
                <a:gd name="T0" fmla="*/ 38 w 52"/>
                <a:gd name="T1" fmla="*/ 17 h 62"/>
                <a:gd name="T2" fmla="*/ 52 w 52"/>
                <a:gd name="T3" fmla="*/ 34 h 62"/>
                <a:gd name="T4" fmla="*/ 45 w 52"/>
                <a:gd name="T5" fmla="*/ 38 h 62"/>
                <a:gd name="T6" fmla="*/ 38 w 52"/>
                <a:gd name="T7" fmla="*/ 41 h 62"/>
                <a:gd name="T8" fmla="*/ 24 w 52"/>
                <a:gd name="T9" fmla="*/ 62 h 62"/>
                <a:gd name="T10" fmla="*/ 14 w 52"/>
                <a:gd name="T11" fmla="*/ 59 h 62"/>
                <a:gd name="T12" fmla="*/ 0 w 52"/>
                <a:gd name="T13" fmla="*/ 41 h 62"/>
                <a:gd name="T14" fmla="*/ 0 w 52"/>
                <a:gd name="T15" fmla="*/ 31 h 62"/>
                <a:gd name="T16" fmla="*/ 10 w 52"/>
                <a:gd name="T17" fmla="*/ 10 h 62"/>
                <a:gd name="T18" fmla="*/ 24 w 52"/>
                <a:gd name="T19" fmla="*/ 0 h 62"/>
                <a:gd name="T20" fmla="*/ 38 w 52"/>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2">
                  <a:moveTo>
                    <a:pt x="38" y="17"/>
                  </a:moveTo>
                  <a:lnTo>
                    <a:pt x="52" y="34"/>
                  </a:lnTo>
                  <a:lnTo>
                    <a:pt x="45" y="38"/>
                  </a:lnTo>
                  <a:lnTo>
                    <a:pt x="38" y="41"/>
                  </a:lnTo>
                  <a:lnTo>
                    <a:pt x="24" y="62"/>
                  </a:lnTo>
                  <a:lnTo>
                    <a:pt x="14" y="59"/>
                  </a:lnTo>
                  <a:lnTo>
                    <a:pt x="0" y="41"/>
                  </a:lnTo>
                  <a:lnTo>
                    <a:pt x="0" y="31"/>
                  </a:lnTo>
                  <a:lnTo>
                    <a:pt x="10" y="10"/>
                  </a:lnTo>
                  <a:lnTo>
                    <a:pt x="24" y="0"/>
                  </a:lnTo>
                  <a:lnTo>
                    <a:pt x="38"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7" name="Freeform 246">
              <a:extLst>
                <a:ext uri="{FF2B5EF4-FFF2-40B4-BE49-F238E27FC236}">
                  <a16:creationId xmlns:a16="http://schemas.microsoft.com/office/drawing/2014/main" id="{1E92CF72-47E8-F9B5-E38B-7A37C5717C95}"/>
                </a:ext>
                <a:ext uri="{C183D7F6-B498-43B3-948B-1728B52AA6E4}">
                  <adec:decorative xmlns:adec="http://schemas.microsoft.com/office/drawing/2017/decorative" val="1"/>
                </a:ext>
              </a:extLst>
            </p:cNvPr>
            <p:cNvSpPr>
              <a:spLocks/>
            </p:cNvSpPr>
            <p:nvPr/>
          </p:nvSpPr>
          <p:spPr bwMode="auto">
            <a:xfrm>
              <a:off x="9188503" y="4039779"/>
              <a:ext cx="253214" cy="264856"/>
            </a:xfrm>
            <a:custGeom>
              <a:avLst/>
              <a:gdLst>
                <a:gd name="T0" fmla="*/ 0 w 87"/>
                <a:gd name="T1" fmla="*/ 11 h 91"/>
                <a:gd name="T2" fmla="*/ 7 w 87"/>
                <a:gd name="T3" fmla="*/ 4 h 91"/>
                <a:gd name="T4" fmla="*/ 14 w 87"/>
                <a:gd name="T5" fmla="*/ 0 h 91"/>
                <a:gd name="T6" fmla="*/ 35 w 87"/>
                <a:gd name="T7" fmla="*/ 18 h 91"/>
                <a:gd name="T8" fmla="*/ 49 w 87"/>
                <a:gd name="T9" fmla="*/ 11 h 91"/>
                <a:gd name="T10" fmla="*/ 55 w 87"/>
                <a:gd name="T11" fmla="*/ 14 h 91"/>
                <a:gd name="T12" fmla="*/ 62 w 87"/>
                <a:gd name="T13" fmla="*/ 11 h 91"/>
                <a:gd name="T14" fmla="*/ 87 w 87"/>
                <a:gd name="T15" fmla="*/ 32 h 91"/>
                <a:gd name="T16" fmla="*/ 80 w 87"/>
                <a:gd name="T17" fmla="*/ 35 h 91"/>
                <a:gd name="T18" fmla="*/ 69 w 87"/>
                <a:gd name="T19" fmla="*/ 35 h 91"/>
                <a:gd name="T20" fmla="*/ 62 w 87"/>
                <a:gd name="T21" fmla="*/ 32 h 91"/>
                <a:gd name="T22" fmla="*/ 52 w 87"/>
                <a:gd name="T23" fmla="*/ 38 h 91"/>
                <a:gd name="T24" fmla="*/ 59 w 87"/>
                <a:gd name="T25" fmla="*/ 49 h 91"/>
                <a:gd name="T26" fmla="*/ 66 w 87"/>
                <a:gd name="T27" fmla="*/ 45 h 91"/>
                <a:gd name="T28" fmla="*/ 76 w 87"/>
                <a:gd name="T29" fmla="*/ 70 h 91"/>
                <a:gd name="T30" fmla="*/ 76 w 87"/>
                <a:gd name="T31" fmla="*/ 91 h 91"/>
                <a:gd name="T32" fmla="*/ 66 w 87"/>
                <a:gd name="T33" fmla="*/ 80 h 91"/>
                <a:gd name="T34" fmla="*/ 52 w 87"/>
                <a:gd name="T35" fmla="*/ 70 h 91"/>
                <a:gd name="T36" fmla="*/ 28 w 87"/>
                <a:gd name="T37" fmla="*/ 38 h 91"/>
                <a:gd name="T38" fmla="*/ 14 w 87"/>
                <a:gd name="T39" fmla="*/ 28 h 91"/>
                <a:gd name="T40" fmla="*/ 0 w 87"/>
                <a:gd name="T4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1">
                  <a:moveTo>
                    <a:pt x="0" y="11"/>
                  </a:moveTo>
                  <a:lnTo>
                    <a:pt x="7" y="4"/>
                  </a:lnTo>
                  <a:lnTo>
                    <a:pt x="14" y="0"/>
                  </a:lnTo>
                  <a:lnTo>
                    <a:pt x="35" y="18"/>
                  </a:lnTo>
                  <a:lnTo>
                    <a:pt x="49" y="11"/>
                  </a:lnTo>
                  <a:lnTo>
                    <a:pt x="55" y="14"/>
                  </a:lnTo>
                  <a:lnTo>
                    <a:pt x="62" y="11"/>
                  </a:lnTo>
                  <a:lnTo>
                    <a:pt x="87" y="32"/>
                  </a:lnTo>
                  <a:lnTo>
                    <a:pt x="80" y="35"/>
                  </a:lnTo>
                  <a:lnTo>
                    <a:pt x="69" y="35"/>
                  </a:lnTo>
                  <a:lnTo>
                    <a:pt x="62" y="32"/>
                  </a:lnTo>
                  <a:lnTo>
                    <a:pt x="52" y="38"/>
                  </a:lnTo>
                  <a:lnTo>
                    <a:pt x="59" y="49"/>
                  </a:lnTo>
                  <a:lnTo>
                    <a:pt x="66" y="45"/>
                  </a:lnTo>
                  <a:lnTo>
                    <a:pt x="76" y="70"/>
                  </a:lnTo>
                  <a:lnTo>
                    <a:pt x="76" y="91"/>
                  </a:lnTo>
                  <a:lnTo>
                    <a:pt x="66" y="80"/>
                  </a:lnTo>
                  <a:lnTo>
                    <a:pt x="52" y="70"/>
                  </a:lnTo>
                  <a:lnTo>
                    <a:pt x="28" y="38"/>
                  </a:lnTo>
                  <a:lnTo>
                    <a:pt x="14" y="28"/>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8" name="Freeform 247">
              <a:extLst>
                <a:ext uri="{FF2B5EF4-FFF2-40B4-BE49-F238E27FC236}">
                  <a16:creationId xmlns:a16="http://schemas.microsoft.com/office/drawing/2014/main" id="{B8322D9C-D547-543E-15AA-FE167482232A}"/>
                </a:ext>
                <a:ext uri="{C183D7F6-B498-43B3-948B-1728B52AA6E4}">
                  <adec:decorative xmlns:adec="http://schemas.microsoft.com/office/drawing/2017/decorative" val="1"/>
                </a:ext>
              </a:extLst>
            </p:cNvPr>
            <p:cNvSpPr>
              <a:spLocks/>
            </p:cNvSpPr>
            <p:nvPr/>
          </p:nvSpPr>
          <p:spPr bwMode="auto">
            <a:xfrm>
              <a:off x="9066263" y="4313366"/>
              <a:ext cx="273587" cy="212467"/>
            </a:xfrm>
            <a:custGeom>
              <a:avLst/>
              <a:gdLst>
                <a:gd name="T0" fmla="*/ 70 w 94"/>
                <a:gd name="T1" fmla="*/ 0 h 73"/>
                <a:gd name="T2" fmla="*/ 70 w 94"/>
                <a:gd name="T3" fmla="*/ 7 h 73"/>
                <a:gd name="T4" fmla="*/ 80 w 94"/>
                <a:gd name="T5" fmla="*/ 14 h 73"/>
                <a:gd name="T6" fmla="*/ 87 w 94"/>
                <a:gd name="T7" fmla="*/ 10 h 73"/>
                <a:gd name="T8" fmla="*/ 94 w 94"/>
                <a:gd name="T9" fmla="*/ 17 h 73"/>
                <a:gd name="T10" fmla="*/ 80 w 94"/>
                <a:gd name="T11" fmla="*/ 35 h 73"/>
                <a:gd name="T12" fmla="*/ 91 w 94"/>
                <a:gd name="T13" fmla="*/ 45 h 73"/>
                <a:gd name="T14" fmla="*/ 91 w 94"/>
                <a:gd name="T15" fmla="*/ 66 h 73"/>
                <a:gd name="T16" fmla="*/ 77 w 94"/>
                <a:gd name="T17" fmla="*/ 73 h 73"/>
                <a:gd name="T18" fmla="*/ 52 w 94"/>
                <a:gd name="T19" fmla="*/ 73 h 73"/>
                <a:gd name="T20" fmla="*/ 35 w 94"/>
                <a:gd name="T21" fmla="*/ 62 h 73"/>
                <a:gd name="T22" fmla="*/ 25 w 94"/>
                <a:gd name="T23" fmla="*/ 69 h 73"/>
                <a:gd name="T24" fmla="*/ 11 w 94"/>
                <a:gd name="T25" fmla="*/ 62 h 73"/>
                <a:gd name="T26" fmla="*/ 0 w 94"/>
                <a:gd name="T27" fmla="*/ 62 h 73"/>
                <a:gd name="T28" fmla="*/ 4 w 94"/>
                <a:gd name="T29" fmla="*/ 55 h 73"/>
                <a:gd name="T30" fmla="*/ 7 w 94"/>
                <a:gd name="T31" fmla="*/ 52 h 73"/>
                <a:gd name="T32" fmla="*/ 18 w 94"/>
                <a:gd name="T33" fmla="*/ 49 h 73"/>
                <a:gd name="T34" fmla="*/ 14 w 94"/>
                <a:gd name="T35" fmla="*/ 35 h 73"/>
                <a:gd name="T36" fmla="*/ 7 w 94"/>
                <a:gd name="T37" fmla="*/ 35 h 73"/>
                <a:gd name="T38" fmla="*/ 7 w 94"/>
                <a:gd name="T39" fmla="*/ 14 h 73"/>
                <a:gd name="T40" fmla="*/ 28 w 94"/>
                <a:gd name="T41" fmla="*/ 3 h 73"/>
                <a:gd name="T42" fmla="*/ 49 w 94"/>
                <a:gd name="T43" fmla="*/ 0 h 73"/>
                <a:gd name="T44" fmla="*/ 63 w 94"/>
                <a:gd name="T45" fmla="*/ 3 h 73"/>
                <a:gd name="T46" fmla="*/ 70 w 94"/>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3">
                  <a:moveTo>
                    <a:pt x="70" y="0"/>
                  </a:moveTo>
                  <a:lnTo>
                    <a:pt x="70" y="7"/>
                  </a:lnTo>
                  <a:lnTo>
                    <a:pt x="80" y="14"/>
                  </a:lnTo>
                  <a:lnTo>
                    <a:pt x="87" y="10"/>
                  </a:lnTo>
                  <a:lnTo>
                    <a:pt x="94" y="17"/>
                  </a:lnTo>
                  <a:lnTo>
                    <a:pt x="80" y="35"/>
                  </a:lnTo>
                  <a:lnTo>
                    <a:pt x="91" y="45"/>
                  </a:lnTo>
                  <a:lnTo>
                    <a:pt x="91" y="66"/>
                  </a:lnTo>
                  <a:lnTo>
                    <a:pt x="77" y="73"/>
                  </a:lnTo>
                  <a:lnTo>
                    <a:pt x="52" y="73"/>
                  </a:lnTo>
                  <a:lnTo>
                    <a:pt x="35" y="62"/>
                  </a:lnTo>
                  <a:lnTo>
                    <a:pt x="25" y="69"/>
                  </a:lnTo>
                  <a:lnTo>
                    <a:pt x="11" y="62"/>
                  </a:lnTo>
                  <a:lnTo>
                    <a:pt x="0" y="62"/>
                  </a:lnTo>
                  <a:lnTo>
                    <a:pt x="4" y="55"/>
                  </a:lnTo>
                  <a:lnTo>
                    <a:pt x="7" y="52"/>
                  </a:lnTo>
                  <a:lnTo>
                    <a:pt x="18" y="49"/>
                  </a:lnTo>
                  <a:lnTo>
                    <a:pt x="14" y="35"/>
                  </a:lnTo>
                  <a:lnTo>
                    <a:pt x="7" y="35"/>
                  </a:lnTo>
                  <a:lnTo>
                    <a:pt x="7" y="14"/>
                  </a:lnTo>
                  <a:lnTo>
                    <a:pt x="28" y="3"/>
                  </a:lnTo>
                  <a:lnTo>
                    <a:pt x="49" y="0"/>
                  </a:lnTo>
                  <a:lnTo>
                    <a:pt x="63" y="3"/>
                  </a:lnTo>
                  <a:lnTo>
                    <a:pt x="7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9" name="Freeform 248">
              <a:extLst>
                <a:ext uri="{FF2B5EF4-FFF2-40B4-BE49-F238E27FC236}">
                  <a16:creationId xmlns:a16="http://schemas.microsoft.com/office/drawing/2014/main" id="{26502589-33B2-6CAF-84DD-5AA889DA05CF}"/>
                </a:ext>
                <a:ext uri="{C183D7F6-B498-43B3-948B-1728B52AA6E4}">
                  <adec:decorative xmlns:adec="http://schemas.microsoft.com/office/drawing/2017/decorative" val="1"/>
                </a:ext>
              </a:extLst>
            </p:cNvPr>
            <p:cNvSpPr>
              <a:spLocks/>
            </p:cNvSpPr>
            <p:nvPr/>
          </p:nvSpPr>
          <p:spPr bwMode="auto">
            <a:xfrm>
              <a:off x="9086637" y="4080527"/>
              <a:ext cx="90226" cy="61121"/>
            </a:xfrm>
            <a:custGeom>
              <a:avLst/>
              <a:gdLst>
                <a:gd name="T0" fmla="*/ 18 w 31"/>
                <a:gd name="T1" fmla="*/ 0 h 21"/>
                <a:gd name="T2" fmla="*/ 21 w 31"/>
                <a:gd name="T3" fmla="*/ 0 h 21"/>
                <a:gd name="T4" fmla="*/ 31 w 31"/>
                <a:gd name="T5" fmla="*/ 4 h 21"/>
                <a:gd name="T6" fmla="*/ 24 w 31"/>
                <a:gd name="T7" fmla="*/ 21 h 21"/>
                <a:gd name="T8" fmla="*/ 4 w 31"/>
                <a:gd name="T9" fmla="*/ 21 h 21"/>
                <a:gd name="T10" fmla="*/ 0 w 31"/>
                <a:gd name="T11" fmla="*/ 18 h 21"/>
                <a:gd name="T12" fmla="*/ 0 w 31"/>
                <a:gd name="T13" fmla="*/ 14 h 21"/>
                <a:gd name="T14" fmla="*/ 4 w 31"/>
                <a:gd name="T15" fmla="*/ 11 h 21"/>
                <a:gd name="T16" fmla="*/ 11 w 31"/>
                <a:gd name="T17" fmla="*/ 11 h 21"/>
                <a:gd name="T18" fmla="*/ 11 w 31"/>
                <a:gd name="T19" fmla="*/ 7 h 21"/>
                <a:gd name="T20" fmla="*/ 14 w 31"/>
                <a:gd name="T21" fmla="*/ 4 h 21"/>
                <a:gd name="T22" fmla="*/ 18 w 31"/>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8" y="0"/>
                  </a:moveTo>
                  <a:lnTo>
                    <a:pt x="21" y="0"/>
                  </a:lnTo>
                  <a:lnTo>
                    <a:pt x="31" y="4"/>
                  </a:lnTo>
                  <a:lnTo>
                    <a:pt x="24" y="21"/>
                  </a:lnTo>
                  <a:lnTo>
                    <a:pt x="4" y="21"/>
                  </a:lnTo>
                  <a:lnTo>
                    <a:pt x="0" y="18"/>
                  </a:lnTo>
                  <a:lnTo>
                    <a:pt x="0" y="14"/>
                  </a:lnTo>
                  <a:lnTo>
                    <a:pt x="4" y="11"/>
                  </a:lnTo>
                  <a:lnTo>
                    <a:pt x="11" y="11"/>
                  </a:lnTo>
                  <a:lnTo>
                    <a:pt x="11" y="7"/>
                  </a:lnTo>
                  <a:lnTo>
                    <a:pt x="14" y="4"/>
                  </a:lnTo>
                  <a:lnTo>
                    <a:pt x="1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0" name="Freeform 249">
              <a:extLst>
                <a:ext uri="{FF2B5EF4-FFF2-40B4-BE49-F238E27FC236}">
                  <a16:creationId xmlns:a16="http://schemas.microsoft.com/office/drawing/2014/main" id="{A2FA0DDA-A1E6-81B6-B24D-8E85670723C4}"/>
                </a:ext>
                <a:ext uri="{C183D7F6-B498-43B3-948B-1728B52AA6E4}">
                  <adec:decorative xmlns:adec="http://schemas.microsoft.com/office/drawing/2017/decorative" val="1"/>
                </a:ext>
              </a:extLst>
            </p:cNvPr>
            <p:cNvSpPr>
              <a:spLocks/>
            </p:cNvSpPr>
            <p:nvPr/>
          </p:nvSpPr>
          <p:spPr bwMode="auto">
            <a:xfrm>
              <a:off x="9139026" y="3978657"/>
              <a:ext cx="69852" cy="113510"/>
            </a:xfrm>
            <a:custGeom>
              <a:avLst/>
              <a:gdLst>
                <a:gd name="T0" fmla="*/ 13 w 24"/>
                <a:gd name="T1" fmla="*/ 0 h 39"/>
                <a:gd name="T2" fmla="*/ 24 w 24"/>
                <a:gd name="T3" fmla="*/ 25 h 39"/>
                <a:gd name="T4" fmla="*/ 17 w 24"/>
                <a:gd name="T5" fmla="*/ 32 h 39"/>
                <a:gd name="T6" fmla="*/ 13 w 24"/>
                <a:gd name="T7" fmla="*/ 35 h 39"/>
                <a:gd name="T8" fmla="*/ 13 w 24"/>
                <a:gd name="T9" fmla="*/ 39 h 39"/>
                <a:gd name="T10" fmla="*/ 3 w 24"/>
                <a:gd name="T11" fmla="*/ 35 h 39"/>
                <a:gd name="T12" fmla="*/ 0 w 24"/>
                <a:gd name="T13" fmla="*/ 35 h 39"/>
                <a:gd name="T14" fmla="*/ 3 w 24"/>
                <a:gd name="T15" fmla="*/ 35 h 39"/>
                <a:gd name="T16" fmla="*/ 3 w 24"/>
                <a:gd name="T17" fmla="*/ 32 h 39"/>
                <a:gd name="T18" fmla="*/ 3 w 24"/>
                <a:gd name="T19" fmla="*/ 25 h 39"/>
                <a:gd name="T20" fmla="*/ 0 w 24"/>
                <a:gd name="T21" fmla="*/ 18 h 39"/>
                <a:gd name="T22" fmla="*/ 0 w 24"/>
                <a:gd name="T23" fmla="*/ 14 h 39"/>
                <a:gd name="T24" fmla="*/ 3 w 24"/>
                <a:gd name="T25" fmla="*/ 11 h 39"/>
                <a:gd name="T26" fmla="*/ 6 w 24"/>
                <a:gd name="T27" fmla="*/ 11 h 39"/>
                <a:gd name="T28" fmla="*/ 10 w 24"/>
                <a:gd name="T29" fmla="*/ 4 h 39"/>
                <a:gd name="T30" fmla="*/ 13 w 24"/>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9">
                  <a:moveTo>
                    <a:pt x="13" y="0"/>
                  </a:moveTo>
                  <a:lnTo>
                    <a:pt x="24" y="25"/>
                  </a:lnTo>
                  <a:lnTo>
                    <a:pt x="17" y="32"/>
                  </a:lnTo>
                  <a:lnTo>
                    <a:pt x="13" y="35"/>
                  </a:lnTo>
                  <a:lnTo>
                    <a:pt x="13" y="39"/>
                  </a:lnTo>
                  <a:lnTo>
                    <a:pt x="3" y="35"/>
                  </a:lnTo>
                  <a:lnTo>
                    <a:pt x="0" y="35"/>
                  </a:lnTo>
                  <a:lnTo>
                    <a:pt x="3" y="35"/>
                  </a:lnTo>
                  <a:lnTo>
                    <a:pt x="3" y="32"/>
                  </a:lnTo>
                  <a:lnTo>
                    <a:pt x="3" y="25"/>
                  </a:lnTo>
                  <a:lnTo>
                    <a:pt x="0" y="18"/>
                  </a:lnTo>
                  <a:lnTo>
                    <a:pt x="0" y="14"/>
                  </a:lnTo>
                  <a:lnTo>
                    <a:pt x="3" y="11"/>
                  </a:lnTo>
                  <a:lnTo>
                    <a:pt x="6" y="11"/>
                  </a:lnTo>
                  <a:lnTo>
                    <a:pt x="10" y="4"/>
                  </a:lnTo>
                  <a:lnTo>
                    <a:pt x="1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1" name="Freeform 250">
              <a:extLst>
                <a:ext uri="{FF2B5EF4-FFF2-40B4-BE49-F238E27FC236}">
                  <a16:creationId xmlns:a16="http://schemas.microsoft.com/office/drawing/2014/main" id="{C3BD4357-C8AC-A0BE-9C0E-60F7DA511210}"/>
                </a:ext>
                <a:ext uri="{C183D7F6-B498-43B3-948B-1728B52AA6E4}">
                  <adec:decorative xmlns:adec="http://schemas.microsoft.com/office/drawing/2017/decorative" val="1"/>
                </a:ext>
              </a:extLst>
            </p:cNvPr>
            <p:cNvSpPr>
              <a:spLocks/>
            </p:cNvSpPr>
            <p:nvPr/>
          </p:nvSpPr>
          <p:spPr bwMode="auto">
            <a:xfrm>
              <a:off x="9107009" y="4010675"/>
              <a:ext cx="20374" cy="49479"/>
            </a:xfrm>
            <a:custGeom>
              <a:avLst/>
              <a:gdLst>
                <a:gd name="T0" fmla="*/ 0 w 7"/>
                <a:gd name="T1" fmla="*/ 10 h 17"/>
                <a:gd name="T2" fmla="*/ 0 w 7"/>
                <a:gd name="T3" fmla="*/ 7 h 17"/>
                <a:gd name="T4" fmla="*/ 0 w 7"/>
                <a:gd name="T5" fmla="*/ 3 h 17"/>
                <a:gd name="T6" fmla="*/ 4 w 7"/>
                <a:gd name="T7" fmla="*/ 0 h 17"/>
                <a:gd name="T8" fmla="*/ 7 w 7"/>
                <a:gd name="T9" fmla="*/ 3 h 17"/>
                <a:gd name="T10" fmla="*/ 7 w 7"/>
                <a:gd name="T11" fmla="*/ 7 h 17"/>
                <a:gd name="T12" fmla="*/ 7 w 7"/>
                <a:gd name="T13" fmla="*/ 14 h 17"/>
                <a:gd name="T14" fmla="*/ 4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7"/>
                  </a:lnTo>
                  <a:lnTo>
                    <a:pt x="0" y="3"/>
                  </a:lnTo>
                  <a:lnTo>
                    <a:pt x="4" y="0"/>
                  </a:lnTo>
                  <a:lnTo>
                    <a:pt x="7" y="3"/>
                  </a:lnTo>
                  <a:lnTo>
                    <a:pt x="7" y="7"/>
                  </a:lnTo>
                  <a:lnTo>
                    <a:pt x="7" y="14"/>
                  </a:lnTo>
                  <a:lnTo>
                    <a:pt x="4" y="17"/>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2" name="Freeform 251">
              <a:extLst>
                <a:ext uri="{FF2B5EF4-FFF2-40B4-BE49-F238E27FC236}">
                  <a16:creationId xmlns:a16="http://schemas.microsoft.com/office/drawing/2014/main" id="{8D3878ED-B042-C763-4BCE-9484E1EA55E4}"/>
                </a:ext>
                <a:ext uri="{C183D7F6-B498-43B3-948B-1728B52AA6E4}">
                  <adec:decorative xmlns:adec="http://schemas.microsoft.com/office/drawing/2017/decorative" val="1"/>
                </a:ext>
              </a:extLst>
            </p:cNvPr>
            <p:cNvSpPr>
              <a:spLocks/>
            </p:cNvSpPr>
            <p:nvPr/>
          </p:nvSpPr>
          <p:spPr bwMode="auto">
            <a:xfrm>
              <a:off x="9269997" y="4243514"/>
              <a:ext cx="139704" cy="119331"/>
            </a:xfrm>
            <a:custGeom>
              <a:avLst/>
              <a:gdLst>
                <a:gd name="T0" fmla="*/ 48 w 48"/>
                <a:gd name="T1" fmla="*/ 21 h 41"/>
                <a:gd name="T2" fmla="*/ 45 w 48"/>
                <a:gd name="T3" fmla="*/ 38 h 41"/>
                <a:gd name="T4" fmla="*/ 38 w 48"/>
                <a:gd name="T5" fmla="*/ 41 h 41"/>
                <a:gd name="T6" fmla="*/ 31 w 48"/>
                <a:gd name="T7" fmla="*/ 34 h 41"/>
                <a:gd name="T8" fmla="*/ 24 w 48"/>
                <a:gd name="T9" fmla="*/ 41 h 41"/>
                <a:gd name="T10" fmla="*/ 17 w 48"/>
                <a:gd name="T11" fmla="*/ 34 h 41"/>
                <a:gd name="T12" fmla="*/ 10 w 48"/>
                <a:gd name="T13" fmla="*/ 38 h 41"/>
                <a:gd name="T14" fmla="*/ 0 w 48"/>
                <a:gd name="T15" fmla="*/ 31 h 41"/>
                <a:gd name="T16" fmla="*/ 0 w 48"/>
                <a:gd name="T17" fmla="*/ 24 h 41"/>
                <a:gd name="T18" fmla="*/ 0 w 48"/>
                <a:gd name="T19" fmla="*/ 21 h 41"/>
                <a:gd name="T20" fmla="*/ 7 w 48"/>
                <a:gd name="T21" fmla="*/ 3 h 41"/>
                <a:gd name="T22" fmla="*/ 24 w 48"/>
                <a:gd name="T23" fmla="*/ 0 h 41"/>
                <a:gd name="T24" fmla="*/ 38 w 48"/>
                <a:gd name="T25" fmla="*/ 10 h 41"/>
                <a:gd name="T26" fmla="*/ 48 w 48"/>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1">
                  <a:moveTo>
                    <a:pt x="48" y="21"/>
                  </a:moveTo>
                  <a:lnTo>
                    <a:pt x="45" y="38"/>
                  </a:lnTo>
                  <a:lnTo>
                    <a:pt x="38" y="41"/>
                  </a:lnTo>
                  <a:lnTo>
                    <a:pt x="31" y="34"/>
                  </a:lnTo>
                  <a:lnTo>
                    <a:pt x="24" y="41"/>
                  </a:lnTo>
                  <a:lnTo>
                    <a:pt x="17" y="34"/>
                  </a:lnTo>
                  <a:lnTo>
                    <a:pt x="10" y="38"/>
                  </a:lnTo>
                  <a:lnTo>
                    <a:pt x="0" y="31"/>
                  </a:lnTo>
                  <a:lnTo>
                    <a:pt x="0" y="24"/>
                  </a:lnTo>
                  <a:lnTo>
                    <a:pt x="0" y="21"/>
                  </a:lnTo>
                  <a:lnTo>
                    <a:pt x="7" y="3"/>
                  </a:lnTo>
                  <a:lnTo>
                    <a:pt x="24" y="0"/>
                  </a:lnTo>
                  <a:lnTo>
                    <a:pt x="38" y="10"/>
                  </a:lnTo>
                  <a:lnTo>
                    <a:pt x="48"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63" name="Freeform 253">
              <a:extLst>
                <a:ext uri="{FF2B5EF4-FFF2-40B4-BE49-F238E27FC236}">
                  <a16:creationId xmlns:a16="http://schemas.microsoft.com/office/drawing/2014/main" id="{704A6117-DFF6-0BE5-C644-6E84E14F9899}"/>
                </a:ext>
                <a:ext uri="{C183D7F6-B498-43B3-948B-1728B52AA6E4}">
                  <adec:decorative xmlns:adec="http://schemas.microsoft.com/office/drawing/2017/decorative" val="1"/>
                </a:ext>
              </a:extLst>
            </p:cNvPr>
            <p:cNvSpPr>
              <a:spLocks/>
            </p:cNvSpPr>
            <p:nvPr/>
          </p:nvSpPr>
          <p:spPr bwMode="auto">
            <a:xfrm>
              <a:off x="8996411" y="4132915"/>
              <a:ext cx="212467" cy="221198"/>
            </a:xfrm>
            <a:custGeom>
              <a:avLst/>
              <a:gdLst>
                <a:gd name="T0" fmla="*/ 31 w 73"/>
                <a:gd name="T1" fmla="*/ 0 h 76"/>
                <a:gd name="T2" fmla="*/ 35 w 73"/>
                <a:gd name="T3" fmla="*/ 3 h 76"/>
                <a:gd name="T4" fmla="*/ 66 w 73"/>
                <a:gd name="T5" fmla="*/ 27 h 76"/>
                <a:gd name="T6" fmla="*/ 62 w 73"/>
                <a:gd name="T7" fmla="*/ 52 h 76"/>
                <a:gd name="T8" fmla="*/ 73 w 73"/>
                <a:gd name="T9" fmla="*/ 62 h 76"/>
                <a:gd name="T10" fmla="*/ 52 w 73"/>
                <a:gd name="T11" fmla="*/ 65 h 76"/>
                <a:gd name="T12" fmla="*/ 31 w 73"/>
                <a:gd name="T13" fmla="*/ 76 h 76"/>
                <a:gd name="T14" fmla="*/ 24 w 73"/>
                <a:gd name="T15" fmla="*/ 65 h 76"/>
                <a:gd name="T16" fmla="*/ 14 w 73"/>
                <a:gd name="T17" fmla="*/ 65 h 76"/>
                <a:gd name="T18" fmla="*/ 14 w 73"/>
                <a:gd name="T19" fmla="*/ 62 h 76"/>
                <a:gd name="T20" fmla="*/ 14 w 73"/>
                <a:gd name="T21" fmla="*/ 59 h 76"/>
                <a:gd name="T22" fmla="*/ 10 w 73"/>
                <a:gd name="T23" fmla="*/ 52 h 76"/>
                <a:gd name="T24" fmla="*/ 7 w 73"/>
                <a:gd name="T25" fmla="*/ 45 h 76"/>
                <a:gd name="T26" fmla="*/ 3 w 73"/>
                <a:gd name="T27" fmla="*/ 38 h 76"/>
                <a:gd name="T28" fmla="*/ 0 w 73"/>
                <a:gd name="T29" fmla="*/ 34 h 76"/>
                <a:gd name="T30" fmla="*/ 3 w 73"/>
                <a:gd name="T31" fmla="*/ 31 h 76"/>
                <a:gd name="T32" fmla="*/ 7 w 73"/>
                <a:gd name="T33" fmla="*/ 31 h 76"/>
                <a:gd name="T34" fmla="*/ 10 w 73"/>
                <a:gd name="T35" fmla="*/ 27 h 76"/>
                <a:gd name="T36" fmla="*/ 10 w 73"/>
                <a:gd name="T37" fmla="*/ 24 h 76"/>
                <a:gd name="T38" fmla="*/ 10 w 73"/>
                <a:gd name="T39" fmla="*/ 20 h 76"/>
                <a:gd name="T40" fmla="*/ 10 w 73"/>
                <a:gd name="T41" fmla="*/ 17 h 76"/>
                <a:gd name="T42" fmla="*/ 14 w 73"/>
                <a:gd name="T43" fmla="*/ 13 h 76"/>
                <a:gd name="T44" fmla="*/ 17 w 73"/>
                <a:gd name="T45" fmla="*/ 13 h 76"/>
                <a:gd name="T46" fmla="*/ 17 w 73"/>
                <a:gd name="T47" fmla="*/ 20 h 76"/>
                <a:gd name="T48" fmla="*/ 21 w 73"/>
                <a:gd name="T49" fmla="*/ 20 h 76"/>
                <a:gd name="T50" fmla="*/ 24 w 73"/>
                <a:gd name="T51" fmla="*/ 17 h 76"/>
                <a:gd name="T52" fmla="*/ 24 w 73"/>
                <a:gd name="T53" fmla="*/ 10 h 76"/>
                <a:gd name="T54" fmla="*/ 24 w 73"/>
                <a:gd name="T55" fmla="*/ 6 h 76"/>
                <a:gd name="T56" fmla="*/ 28 w 73"/>
                <a:gd name="T57" fmla="*/ 6 h 76"/>
                <a:gd name="T58" fmla="*/ 28 w 73"/>
                <a:gd name="T59" fmla="*/ 3 h 76"/>
                <a:gd name="T60" fmla="*/ 31 w 73"/>
                <a:gd name="T61" fmla="*/ 3 h 76"/>
                <a:gd name="T62" fmla="*/ 31 w 73"/>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76">
                  <a:moveTo>
                    <a:pt x="31" y="0"/>
                  </a:moveTo>
                  <a:lnTo>
                    <a:pt x="35" y="3"/>
                  </a:lnTo>
                  <a:lnTo>
                    <a:pt x="66" y="27"/>
                  </a:lnTo>
                  <a:lnTo>
                    <a:pt x="62" y="52"/>
                  </a:lnTo>
                  <a:lnTo>
                    <a:pt x="73" y="62"/>
                  </a:lnTo>
                  <a:lnTo>
                    <a:pt x="52" y="65"/>
                  </a:lnTo>
                  <a:lnTo>
                    <a:pt x="31" y="76"/>
                  </a:lnTo>
                  <a:lnTo>
                    <a:pt x="24" y="65"/>
                  </a:lnTo>
                  <a:lnTo>
                    <a:pt x="14" y="65"/>
                  </a:lnTo>
                  <a:lnTo>
                    <a:pt x="14" y="62"/>
                  </a:lnTo>
                  <a:lnTo>
                    <a:pt x="14" y="59"/>
                  </a:lnTo>
                  <a:lnTo>
                    <a:pt x="10" y="52"/>
                  </a:lnTo>
                  <a:lnTo>
                    <a:pt x="7" y="45"/>
                  </a:lnTo>
                  <a:lnTo>
                    <a:pt x="3" y="38"/>
                  </a:lnTo>
                  <a:lnTo>
                    <a:pt x="0" y="34"/>
                  </a:lnTo>
                  <a:lnTo>
                    <a:pt x="3" y="31"/>
                  </a:lnTo>
                  <a:lnTo>
                    <a:pt x="7" y="31"/>
                  </a:lnTo>
                  <a:lnTo>
                    <a:pt x="10" y="27"/>
                  </a:lnTo>
                  <a:lnTo>
                    <a:pt x="10" y="24"/>
                  </a:lnTo>
                  <a:lnTo>
                    <a:pt x="10" y="20"/>
                  </a:lnTo>
                  <a:lnTo>
                    <a:pt x="10" y="17"/>
                  </a:lnTo>
                  <a:lnTo>
                    <a:pt x="14" y="13"/>
                  </a:lnTo>
                  <a:lnTo>
                    <a:pt x="17" y="13"/>
                  </a:lnTo>
                  <a:lnTo>
                    <a:pt x="17" y="20"/>
                  </a:lnTo>
                  <a:lnTo>
                    <a:pt x="21" y="20"/>
                  </a:lnTo>
                  <a:lnTo>
                    <a:pt x="24" y="17"/>
                  </a:lnTo>
                  <a:lnTo>
                    <a:pt x="24" y="10"/>
                  </a:lnTo>
                  <a:lnTo>
                    <a:pt x="24" y="6"/>
                  </a:lnTo>
                  <a:lnTo>
                    <a:pt x="28" y="6"/>
                  </a:lnTo>
                  <a:lnTo>
                    <a:pt x="28" y="3"/>
                  </a:lnTo>
                  <a:lnTo>
                    <a:pt x="31"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4" name="Freeform 254">
              <a:extLst>
                <a:ext uri="{FF2B5EF4-FFF2-40B4-BE49-F238E27FC236}">
                  <a16:creationId xmlns:a16="http://schemas.microsoft.com/office/drawing/2014/main" id="{290A808A-FBC4-E97C-278A-5F62B1BDA575}"/>
                </a:ext>
                <a:ext uri="{C183D7F6-B498-43B3-948B-1728B52AA6E4}">
                  <adec:decorative xmlns:adec="http://schemas.microsoft.com/office/drawing/2017/decorative" val="1"/>
                </a:ext>
              </a:extLst>
            </p:cNvPr>
            <p:cNvSpPr>
              <a:spLocks/>
            </p:cNvSpPr>
            <p:nvPr/>
          </p:nvSpPr>
          <p:spPr bwMode="auto">
            <a:xfrm>
              <a:off x="9299102" y="4304634"/>
              <a:ext cx="162988" cy="250303"/>
            </a:xfrm>
            <a:custGeom>
              <a:avLst/>
              <a:gdLst>
                <a:gd name="T0" fmla="*/ 14 w 56"/>
                <a:gd name="T1" fmla="*/ 20 h 86"/>
                <a:gd name="T2" fmla="*/ 21 w 56"/>
                <a:gd name="T3" fmla="*/ 13 h 86"/>
                <a:gd name="T4" fmla="*/ 28 w 56"/>
                <a:gd name="T5" fmla="*/ 20 h 86"/>
                <a:gd name="T6" fmla="*/ 35 w 56"/>
                <a:gd name="T7" fmla="*/ 17 h 86"/>
                <a:gd name="T8" fmla="*/ 38 w 56"/>
                <a:gd name="T9" fmla="*/ 0 h 86"/>
                <a:gd name="T10" fmla="*/ 56 w 56"/>
                <a:gd name="T11" fmla="*/ 24 h 86"/>
                <a:gd name="T12" fmla="*/ 52 w 56"/>
                <a:gd name="T13" fmla="*/ 41 h 86"/>
                <a:gd name="T14" fmla="*/ 38 w 56"/>
                <a:gd name="T15" fmla="*/ 45 h 86"/>
                <a:gd name="T16" fmla="*/ 35 w 56"/>
                <a:gd name="T17" fmla="*/ 52 h 86"/>
                <a:gd name="T18" fmla="*/ 28 w 56"/>
                <a:gd name="T19" fmla="*/ 72 h 86"/>
                <a:gd name="T20" fmla="*/ 21 w 56"/>
                <a:gd name="T21" fmla="*/ 86 h 86"/>
                <a:gd name="T22" fmla="*/ 17 w 56"/>
                <a:gd name="T23" fmla="*/ 86 h 86"/>
                <a:gd name="T24" fmla="*/ 11 w 56"/>
                <a:gd name="T25" fmla="*/ 69 h 86"/>
                <a:gd name="T26" fmla="*/ 11 w 56"/>
                <a:gd name="T27" fmla="*/ 48 h 86"/>
                <a:gd name="T28" fmla="*/ 0 w 56"/>
                <a:gd name="T29" fmla="*/ 38 h 86"/>
                <a:gd name="T30" fmla="*/ 14 w 56"/>
                <a:gd name="T3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6">
                  <a:moveTo>
                    <a:pt x="14" y="20"/>
                  </a:moveTo>
                  <a:lnTo>
                    <a:pt x="21" y="13"/>
                  </a:lnTo>
                  <a:lnTo>
                    <a:pt x="28" y="20"/>
                  </a:lnTo>
                  <a:lnTo>
                    <a:pt x="35" y="17"/>
                  </a:lnTo>
                  <a:lnTo>
                    <a:pt x="38" y="0"/>
                  </a:lnTo>
                  <a:lnTo>
                    <a:pt x="56" y="24"/>
                  </a:lnTo>
                  <a:lnTo>
                    <a:pt x="52" y="41"/>
                  </a:lnTo>
                  <a:lnTo>
                    <a:pt x="38" y="45"/>
                  </a:lnTo>
                  <a:lnTo>
                    <a:pt x="35" y="52"/>
                  </a:lnTo>
                  <a:lnTo>
                    <a:pt x="28" y="72"/>
                  </a:lnTo>
                  <a:lnTo>
                    <a:pt x="21" y="86"/>
                  </a:lnTo>
                  <a:lnTo>
                    <a:pt x="17" y="86"/>
                  </a:lnTo>
                  <a:lnTo>
                    <a:pt x="11" y="69"/>
                  </a:lnTo>
                  <a:lnTo>
                    <a:pt x="11" y="48"/>
                  </a:lnTo>
                  <a:lnTo>
                    <a:pt x="0" y="38"/>
                  </a:lnTo>
                  <a:lnTo>
                    <a:pt x="14" y="2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65" name="Freeform 255">
              <a:extLst>
                <a:ext uri="{FF2B5EF4-FFF2-40B4-BE49-F238E27FC236}">
                  <a16:creationId xmlns:a16="http://schemas.microsoft.com/office/drawing/2014/main" id="{341993AD-98A2-0104-0E6D-002458114C65}"/>
                </a:ext>
                <a:ext uri="{C183D7F6-B498-43B3-948B-1728B52AA6E4}">
                  <adec:decorative xmlns:adec="http://schemas.microsoft.com/office/drawing/2017/decorative" val="1"/>
                </a:ext>
              </a:extLst>
            </p:cNvPr>
            <p:cNvSpPr>
              <a:spLocks/>
            </p:cNvSpPr>
            <p:nvPr/>
          </p:nvSpPr>
          <p:spPr bwMode="auto">
            <a:xfrm>
              <a:off x="8984769" y="4493817"/>
              <a:ext cx="293961" cy="465679"/>
            </a:xfrm>
            <a:custGeom>
              <a:avLst/>
              <a:gdLst>
                <a:gd name="T0" fmla="*/ 56 w 101"/>
                <a:gd name="T1" fmla="*/ 39 h 160"/>
                <a:gd name="T2" fmla="*/ 77 w 101"/>
                <a:gd name="T3" fmla="*/ 46 h 160"/>
                <a:gd name="T4" fmla="*/ 73 w 101"/>
                <a:gd name="T5" fmla="*/ 59 h 160"/>
                <a:gd name="T6" fmla="*/ 87 w 101"/>
                <a:gd name="T7" fmla="*/ 56 h 160"/>
                <a:gd name="T8" fmla="*/ 98 w 101"/>
                <a:gd name="T9" fmla="*/ 63 h 160"/>
                <a:gd name="T10" fmla="*/ 98 w 101"/>
                <a:gd name="T11" fmla="*/ 73 h 160"/>
                <a:gd name="T12" fmla="*/ 91 w 101"/>
                <a:gd name="T13" fmla="*/ 77 h 160"/>
                <a:gd name="T14" fmla="*/ 87 w 101"/>
                <a:gd name="T15" fmla="*/ 84 h 160"/>
                <a:gd name="T16" fmla="*/ 98 w 101"/>
                <a:gd name="T17" fmla="*/ 104 h 160"/>
                <a:gd name="T18" fmla="*/ 94 w 101"/>
                <a:gd name="T19" fmla="*/ 111 h 160"/>
                <a:gd name="T20" fmla="*/ 101 w 101"/>
                <a:gd name="T21" fmla="*/ 136 h 160"/>
                <a:gd name="T22" fmla="*/ 98 w 101"/>
                <a:gd name="T23" fmla="*/ 143 h 160"/>
                <a:gd name="T24" fmla="*/ 87 w 101"/>
                <a:gd name="T25" fmla="*/ 160 h 160"/>
                <a:gd name="T26" fmla="*/ 73 w 101"/>
                <a:gd name="T27" fmla="*/ 150 h 160"/>
                <a:gd name="T28" fmla="*/ 80 w 101"/>
                <a:gd name="T29" fmla="*/ 146 h 160"/>
                <a:gd name="T30" fmla="*/ 66 w 101"/>
                <a:gd name="T31" fmla="*/ 111 h 160"/>
                <a:gd name="T32" fmla="*/ 63 w 101"/>
                <a:gd name="T33" fmla="*/ 115 h 160"/>
                <a:gd name="T34" fmla="*/ 56 w 101"/>
                <a:gd name="T35" fmla="*/ 94 h 160"/>
                <a:gd name="T36" fmla="*/ 56 w 101"/>
                <a:gd name="T37" fmla="*/ 84 h 160"/>
                <a:gd name="T38" fmla="*/ 39 w 101"/>
                <a:gd name="T39" fmla="*/ 66 h 160"/>
                <a:gd name="T40" fmla="*/ 39 w 101"/>
                <a:gd name="T41" fmla="*/ 59 h 160"/>
                <a:gd name="T42" fmla="*/ 53 w 101"/>
                <a:gd name="T43" fmla="*/ 49 h 160"/>
                <a:gd name="T44" fmla="*/ 42 w 101"/>
                <a:gd name="T45" fmla="*/ 42 h 160"/>
                <a:gd name="T46" fmla="*/ 0 w 101"/>
                <a:gd name="T47" fmla="*/ 52 h 160"/>
                <a:gd name="T48" fmla="*/ 11 w 101"/>
                <a:gd name="T49" fmla="*/ 39 h 160"/>
                <a:gd name="T50" fmla="*/ 11 w 101"/>
                <a:gd name="T51" fmla="*/ 28 h 160"/>
                <a:gd name="T52" fmla="*/ 28 w 101"/>
                <a:gd name="T53" fmla="*/ 0 h 160"/>
                <a:gd name="T54" fmla="*/ 39 w 101"/>
                <a:gd name="T55" fmla="*/ 0 h 160"/>
                <a:gd name="T56" fmla="*/ 53 w 101"/>
                <a:gd name="T57" fmla="*/ 7 h 160"/>
                <a:gd name="T58" fmla="*/ 59 w 101"/>
                <a:gd name="T59" fmla="*/ 28 h 160"/>
                <a:gd name="T60" fmla="*/ 56 w 101"/>
                <a:gd name="T61"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60">
                  <a:moveTo>
                    <a:pt x="56" y="39"/>
                  </a:moveTo>
                  <a:lnTo>
                    <a:pt x="77" y="46"/>
                  </a:lnTo>
                  <a:lnTo>
                    <a:pt x="73" y="59"/>
                  </a:lnTo>
                  <a:lnTo>
                    <a:pt x="87" y="56"/>
                  </a:lnTo>
                  <a:lnTo>
                    <a:pt x="98" y="63"/>
                  </a:lnTo>
                  <a:lnTo>
                    <a:pt x="98" y="73"/>
                  </a:lnTo>
                  <a:lnTo>
                    <a:pt x="91" y="77"/>
                  </a:lnTo>
                  <a:lnTo>
                    <a:pt x="87" y="84"/>
                  </a:lnTo>
                  <a:lnTo>
                    <a:pt x="98" y="104"/>
                  </a:lnTo>
                  <a:lnTo>
                    <a:pt x="94" y="111"/>
                  </a:lnTo>
                  <a:lnTo>
                    <a:pt x="101" y="136"/>
                  </a:lnTo>
                  <a:lnTo>
                    <a:pt x="98" y="143"/>
                  </a:lnTo>
                  <a:lnTo>
                    <a:pt x="87" y="160"/>
                  </a:lnTo>
                  <a:lnTo>
                    <a:pt x="73" y="150"/>
                  </a:lnTo>
                  <a:lnTo>
                    <a:pt x="80" y="146"/>
                  </a:lnTo>
                  <a:lnTo>
                    <a:pt x="66" y="111"/>
                  </a:lnTo>
                  <a:lnTo>
                    <a:pt x="63" y="115"/>
                  </a:lnTo>
                  <a:lnTo>
                    <a:pt x="56" y="94"/>
                  </a:lnTo>
                  <a:lnTo>
                    <a:pt x="56" y="84"/>
                  </a:lnTo>
                  <a:lnTo>
                    <a:pt x="39" y="66"/>
                  </a:lnTo>
                  <a:lnTo>
                    <a:pt x="39" y="59"/>
                  </a:lnTo>
                  <a:lnTo>
                    <a:pt x="53" y="49"/>
                  </a:lnTo>
                  <a:lnTo>
                    <a:pt x="42" y="42"/>
                  </a:lnTo>
                  <a:lnTo>
                    <a:pt x="0" y="52"/>
                  </a:lnTo>
                  <a:lnTo>
                    <a:pt x="11" y="39"/>
                  </a:lnTo>
                  <a:lnTo>
                    <a:pt x="11" y="28"/>
                  </a:lnTo>
                  <a:lnTo>
                    <a:pt x="28" y="0"/>
                  </a:lnTo>
                  <a:lnTo>
                    <a:pt x="39" y="0"/>
                  </a:lnTo>
                  <a:lnTo>
                    <a:pt x="53" y="7"/>
                  </a:lnTo>
                  <a:lnTo>
                    <a:pt x="59" y="28"/>
                  </a:lnTo>
                  <a:lnTo>
                    <a:pt x="56" y="3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6" name="Freeform 256">
              <a:extLst>
                <a:ext uri="{FF2B5EF4-FFF2-40B4-BE49-F238E27FC236}">
                  <a16:creationId xmlns:a16="http://schemas.microsoft.com/office/drawing/2014/main" id="{C21CC467-0A2E-00ED-69EF-4F2FB0BE1BDE}"/>
                </a:ext>
                <a:ext uri="{C183D7F6-B498-43B3-948B-1728B52AA6E4}">
                  <adec:decorative xmlns:adec="http://schemas.microsoft.com/office/drawing/2017/decorative" val="1"/>
                </a:ext>
              </a:extLst>
            </p:cNvPr>
            <p:cNvSpPr>
              <a:spLocks/>
            </p:cNvSpPr>
            <p:nvPr/>
          </p:nvSpPr>
          <p:spPr bwMode="auto">
            <a:xfrm>
              <a:off x="9098279" y="4071794"/>
              <a:ext cx="241572" cy="250303"/>
            </a:xfrm>
            <a:custGeom>
              <a:avLst/>
              <a:gdLst>
                <a:gd name="T0" fmla="*/ 31 w 83"/>
                <a:gd name="T1" fmla="*/ 0 h 86"/>
                <a:gd name="T2" fmla="*/ 45 w 83"/>
                <a:gd name="T3" fmla="*/ 17 h 86"/>
                <a:gd name="T4" fmla="*/ 59 w 83"/>
                <a:gd name="T5" fmla="*/ 27 h 86"/>
                <a:gd name="T6" fmla="*/ 83 w 83"/>
                <a:gd name="T7" fmla="*/ 59 h 86"/>
                <a:gd name="T8" fmla="*/ 66 w 83"/>
                <a:gd name="T9" fmla="*/ 62 h 86"/>
                <a:gd name="T10" fmla="*/ 59 w 83"/>
                <a:gd name="T11" fmla="*/ 80 h 86"/>
                <a:gd name="T12" fmla="*/ 59 w 83"/>
                <a:gd name="T13" fmla="*/ 83 h 86"/>
                <a:gd name="T14" fmla="*/ 52 w 83"/>
                <a:gd name="T15" fmla="*/ 86 h 86"/>
                <a:gd name="T16" fmla="*/ 38 w 83"/>
                <a:gd name="T17" fmla="*/ 83 h 86"/>
                <a:gd name="T18" fmla="*/ 27 w 83"/>
                <a:gd name="T19" fmla="*/ 73 h 86"/>
                <a:gd name="T20" fmla="*/ 31 w 83"/>
                <a:gd name="T21" fmla="*/ 48 h 86"/>
                <a:gd name="T22" fmla="*/ 0 w 83"/>
                <a:gd name="T23" fmla="*/ 24 h 86"/>
                <a:gd name="T24" fmla="*/ 20 w 83"/>
                <a:gd name="T25" fmla="*/ 24 h 86"/>
                <a:gd name="T26" fmla="*/ 27 w 83"/>
                <a:gd name="T27" fmla="*/ 7 h 86"/>
                <a:gd name="T28" fmla="*/ 27 w 83"/>
                <a:gd name="T29" fmla="*/ 3 h 86"/>
                <a:gd name="T30" fmla="*/ 31 w 83"/>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6">
                  <a:moveTo>
                    <a:pt x="31" y="0"/>
                  </a:moveTo>
                  <a:lnTo>
                    <a:pt x="45" y="17"/>
                  </a:lnTo>
                  <a:lnTo>
                    <a:pt x="59" y="27"/>
                  </a:lnTo>
                  <a:lnTo>
                    <a:pt x="83" y="59"/>
                  </a:lnTo>
                  <a:lnTo>
                    <a:pt x="66" y="62"/>
                  </a:lnTo>
                  <a:lnTo>
                    <a:pt x="59" y="80"/>
                  </a:lnTo>
                  <a:lnTo>
                    <a:pt x="59" y="83"/>
                  </a:lnTo>
                  <a:lnTo>
                    <a:pt x="52" y="86"/>
                  </a:lnTo>
                  <a:lnTo>
                    <a:pt x="38" y="83"/>
                  </a:lnTo>
                  <a:lnTo>
                    <a:pt x="27" y="73"/>
                  </a:lnTo>
                  <a:lnTo>
                    <a:pt x="31" y="48"/>
                  </a:lnTo>
                  <a:lnTo>
                    <a:pt x="0" y="24"/>
                  </a:lnTo>
                  <a:lnTo>
                    <a:pt x="20" y="24"/>
                  </a:lnTo>
                  <a:lnTo>
                    <a:pt x="27" y="7"/>
                  </a:lnTo>
                  <a:lnTo>
                    <a:pt x="27"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7" name="Freeform 257">
              <a:extLst>
                <a:ext uri="{FF2B5EF4-FFF2-40B4-BE49-F238E27FC236}">
                  <a16:creationId xmlns:a16="http://schemas.microsoft.com/office/drawing/2014/main" id="{3BE3BD2B-131E-DEB1-B190-A77514BFC47F}"/>
                </a:ext>
                <a:ext uri="{C183D7F6-B498-43B3-948B-1728B52AA6E4}">
                  <adec:decorative xmlns:adec="http://schemas.microsoft.com/office/drawing/2017/decorative" val="1"/>
                </a:ext>
              </a:extLst>
            </p:cNvPr>
            <p:cNvSpPr>
              <a:spLocks/>
            </p:cNvSpPr>
            <p:nvPr/>
          </p:nvSpPr>
          <p:spPr bwMode="auto">
            <a:xfrm>
              <a:off x="9237982" y="4685909"/>
              <a:ext cx="232840" cy="244482"/>
            </a:xfrm>
            <a:custGeom>
              <a:avLst/>
              <a:gdLst>
                <a:gd name="T0" fmla="*/ 80 w 80"/>
                <a:gd name="T1" fmla="*/ 21 h 84"/>
                <a:gd name="T2" fmla="*/ 80 w 80"/>
                <a:gd name="T3" fmla="*/ 11 h 84"/>
                <a:gd name="T4" fmla="*/ 66 w 80"/>
                <a:gd name="T5" fmla="*/ 4 h 84"/>
                <a:gd name="T6" fmla="*/ 63 w 80"/>
                <a:gd name="T7" fmla="*/ 0 h 84"/>
                <a:gd name="T8" fmla="*/ 56 w 80"/>
                <a:gd name="T9" fmla="*/ 4 h 84"/>
                <a:gd name="T10" fmla="*/ 49 w 80"/>
                <a:gd name="T11" fmla="*/ 7 h 84"/>
                <a:gd name="T12" fmla="*/ 35 w 80"/>
                <a:gd name="T13" fmla="*/ 28 h 84"/>
                <a:gd name="T14" fmla="*/ 25 w 80"/>
                <a:gd name="T15" fmla="*/ 25 h 84"/>
                <a:gd name="T16" fmla="*/ 11 w 80"/>
                <a:gd name="T17" fmla="*/ 7 h 84"/>
                <a:gd name="T18" fmla="*/ 4 w 80"/>
                <a:gd name="T19" fmla="*/ 11 h 84"/>
                <a:gd name="T20" fmla="*/ 0 w 80"/>
                <a:gd name="T21" fmla="*/ 18 h 84"/>
                <a:gd name="T22" fmla="*/ 11 w 80"/>
                <a:gd name="T23" fmla="*/ 38 h 84"/>
                <a:gd name="T24" fmla="*/ 7 w 80"/>
                <a:gd name="T25" fmla="*/ 45 h 84"/>
                <a:gd name="T26" fmla="*/ 14 w 80"/>
                <a:gd name="T27" fmla="*/ 70 h 84"/>
                <a:gd name="T28" fmla="*/ 11 w 80"/>
                <a:gd name="T29" fmla="*/ 77 h 84"/>
                <a:gd name="T30" fmla="*/ 28 w 80"/>
                <a:gd name="T31" fmla="*/ 84 h 84"/>
                <a:gd name="T32" fmla="*/ 32 w 80"/>
                <a:gd name="T33" fmla="*/ 77 h 84"/>
                <a:gd name="T34" fmla="*/ 45 w 80"/>
                <a:gd name="T35" fmla="*/ 77 h 84"/>
                <a:gd name="T36" fmla="*/ 52 w 80"/>
                <a:gd name="T37" fmla="*/ 73 h 84"/>
                <a:gd name="T38" fmla="*/ 63 w 80"/>
                <a:gd name="T39" fmla="*/ 63 h 84"/>
                <a:gd name="T40" fmla="*/ 77 w 80"/>
                <a:gd name="T41" fmla="*/ 45 h 84"/>
                <a:gd name="T42" fmla="*/ 80 w 80"/>
                <a:gd name="T43" fmla="*/ 45 h 84"/>
                <a:gd name="T44" fmla="*/ 77 w 80"/>
                <a:gd name="T45" fmla="*/ 32 h 84"/>
                <a:gd name="T46" fmla="*/ 80 w 80"/>
                <a:gd name="T47"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4">
                  <a:moveTo>
                    <a:pt x="80" y="21"/>
                  </a:moveTo>
                  <a:lnTo>
                    <a:pt x="80" y="11"/>
                  </a:lnTo>
                  <a:lnTo>
                    <a:pt x="66" y="4"/>
                  </a:lnTo>
                  <a:lnTo>
                    <a:pt x="63" y="0"/>
                  </a:lnTo>
                  <a:lnTo>
                    <a:pt x="56" y="4"/>
                  </a:lnTo>
                  <a:lnTo>
                    <a:pt x="49" y="7"/>
                  </a:lnTo>
                  <a:lnTo>
                    <a:pt x="35" y="28"/>
                  </a:lnTo>
                  <a:lnTo>
                    <a:pt x="25" y="25"/>
                  </a:lnTo>
                  <a:lnTo>
                    <a:pt x="11" y="7"/>
                  </a:lnTo>
                  <a:lnTo>
                    <a:pt x="4" y="11"/>
                  </a:lnTo>
                  <a:lnTo>
                    <a:pt x="0" y="18"/>
                  </a:lnTo>
                  <a:lnTo>
                    <a:pt x="11" y="38"/>
                  </a:lnTo>
                  <a:lnTo>
                    <a:pt x="7" y="45"/>
                  </a:lnTo>
                  <a:lnTo>
                    <a:pt x="14" y="70"/>
                  </a:lnTo>
                  <a:lnTo>
                    <a:pt x="11" y="77"/>
                  </a:lnTo>
                  <a:lnTo>
                    <a:pt x="28" y="84"/>
                  </a:lnTo>
                  <a:lnTo>
                    <a:pt x="32" y="77"/>
                  </a:lnTo>
                  <a:lnTo>
                    <a:pt x="45" y="77"/>
                  </a:lnTo>
                  <a:lnTo>
                    <a:pt x="52" y="73"/>
                  </a:lnTo>
                  <a:lnTo>
                    <a:pt x="63" y="63"/>
                  </a:lnTo>
                  <a:lnTo>
                    <a:pt x="77" y="45"/>
                  </a:lnTo>
                  <a:lnTo>
                    <a:pt x="80" y="45"/>
                  </a:lnTo>
                  <a:lnTo>
                    <a:pt x="77" y="32"/>
                  </a:lnTo>
                  <a:lnTo>
                    <a:pt x="8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8" name="Freeform 258">
              <a:extLst>
                <a:ext uri="{FF2B5EF4-FFF2-40B4-BE49-F238E27FC236}">
                  <a16:creationId xmlns:a16="http://schemas.microsoft.com/office/drawing/2014/main" id="{14758909-79A8-11A6-AEFB-9FAC2340B020}"/>
                </a:ext>
                <a:ext uri="{C183D7F6-B498-43B3-948B-1728B52AA6E4}">
                  <adec:decorative xmlns:adec="http://schemas.microsoft.com/office/drawing/2017/decorative" val="1"/>
                </a:ext>
              </a:extLst>
            </p:cNvPr>
            <p:cNvSpPr>
              <a:spLocks/>
            </p:cNvSpPr>
            <p:nvPr/>
          </p:nvSpPr>
          <p:spPr bwMode="auto">
            <a:xfrm>
              <a:off x="8976038" y="5605627"/>
              <a:ext cx="151346" cy="180451"/>
            </a:xfrm>
            <a:custGeom>
              <a:avLst/>
              <a:gdLst>
                <a:gd name="T0" fmla="*/ 17 w 52"/>
                <a:gd name="T1" fmla="*/ 7 h 62"/>
                <a:gd name="T2" fmla="*/ 35 w 52"/>
                <a:gd name="T3" fmla="*/ 14 h 62"/>
                <a:gd name="T4" fmla="*/ 38 w 52"/>
                <a:gd name="T5" fmla="*/ 7 h 62"/>
                <a:gd name="T6" fmla="*/ 49 w 52"/>
                <a:gd name="T7" fmla="*/ 14 h 62"/>
                <a:gd name="T8" fmla="*/ 45 w 52"/>
                <a:gd name="T9" fmla="*/ 31 h 62"/>
                <a:gd name="T10" fmla="*/ 52 w 52"/>
                <a:gd name="T11" fmla="*/ 49 h 62"/>
                <a:gd name="T12" fmla="*/ 49 w 52"/>
                <a:gd name="T13" fmla="*/ 49 h 62"/>
                <a:gd name="T14" fmla="*/ 35 w 52"/>
                <a:gd name="T15" fmla="*/ 45 h 62"/>
                <a:gd name="T16" fmla="*/ 31 w 52"/>
                <a:gd name="T17" fmla="*/ 62 h 62"/>
                <a:gd name="T18" fmla="*/ 21 w 52"/>
                <a:gd name="T19" fmla="*/ 59 h 62"/>
                <a:gd name="T20" fmla="*/ 7 w 52"/>
                <a:gd name="T21" fmla="*/ 56 h 62"/>
                <a:gd name="T22" fmla="*/ 7 w 52"/>
                <a:gd name="T23" fmla="*/ 38 h 62"/>
                <a:gd name="T24" fmla="*/ 0 w 52"/>
                <a:gd name="T25" fmla="*/ 17 h 62"/>
                <a:gd name="T26" fmla="*/ 3 w 52"/>
                <a:gd name="T27" fmla="*/ 21 h 62"/>
                <a:gd name="T28" fmla="*/ 14 w 52"/>
                <a:gd name="T29" fmla="*/ 0 h 62"/>
                <a:gd name="T30" fmla="*/ 17 w 52"/>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2">
                  <a:moveTo>
                    <a:pt x="17" y="7"/>
                  </a:moveTo>
                  <a:lnTo>
                    <a:pt x="35" y="14"/>
                  </a:lnTo>
                  <a:lnTo>
                    <a:pt x="38" y="7"/>
                  </a:lnTo>
                  <a:lnTo>
                    <a:pt x="49" y="14"/>
                  </a:lnTo>
                  <a:lnTo>
                    <a:pt x="45" y="31"/>
                  </a:lnTo>
                  <a:lnTo>
                    <a:pt x="52" y="49"/>
                  </a:lnTo>
                  <a:lnTo>
                    <a:pt x="49" y="49"/>
                  </a:lnTo>
                  <a:lnTo>
                    <a:pt x="35" y="45"/>
                  </a:lnTo>
                  <a:lnTo>
                    <a:pt x="31" y="62"/>
                  </a:lnTo>
                  <a:lnTo>
                    <a:pt x="21" y="59"/>
                  </a:lnTo>
                  <a:lnTo>
                    <a:pt x="7" y="56"/>
                  </a:lnTo>
                  <a:lnTo>
                    <a:pt x="7" y="38"/>
                  </a:lnTo>
                  <a:lnTo>
                    <a:pt x="0" y="17"/>
                  </a:lnTo>
                  <a:lnTo>
                    <a:pt x="3" y="21"/>
                  </a:lnTo>
                  <a:lnTo>
                    <a:pt x="14" y="0"/>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9" name="Freeform 259">
              <a:extLst>
                <a:ext uri="{FF2B5EF4-FFF2-40B4-BE49-F238E27FC236}">
                  <a16:creationId xmlns:a16="http://schemas.microsoft.com/office/drawing/2014/main" id="{922DE5C7-1860-7C90-6091-59DC7D05F8A3}"/>
                </a:ext>
                <a:ext uri="{C183D7F6-B498-43B3-948B-1728B52AA6E4}">
                  <adec:decorative xmlns:adec="http://schemas.microsoft.com/office/drawing/2017/decorative" val="1"/>
                </a:ext>
              </a:extLst>
            </p:cNvPr>
            <p:cNvSpPr>
              <a:spLocks/>
            </p:cNvSpPr>
            <p:nvPr/>
          </p:nvSpPr>
          <p:spPr bwMode="auto">
            <a:xfrm>
              <a:off x="8984769" y="5818091"/>
              <a:ext cx="72763" cy="69852"/>
            </a:xfrm>
            <a:custGeom>
              <a:avLst/>
              <a:gdLst>
                <a:gd name="T0" fmla="*/ 4 w 25"/>
                <a:gd name="T1" fmla="*/ 3 h 24"/>
                <a:gd name="T2" fmla="*/ 7 w 25"/>
                <a:gd name="T3" fmla="*/ 7 h 24"/>
                <a:gd name="T4" fmla="*/ 14 w 25"/>
                <a:gd name="T5" fmla="*/ 3 h 24"/>
                <a:gd name="T6" fmla="*/ 25 w 25"/>
                <a:gd name="T7" fmla="*/ 0 h 24"/>
                <a:gd name="T8" fmla="*/ 25 w 25"/>
                <a:gd name="T9" fmla="*/ 7 h 24"/>
                <a:gd name="T10" fmla="*/ 25 w 25"/>
                <a:gd name="T11" fmla="*/ 24 h 24"/>
                <a:gd name="T12" fmla="*/ 0 w 25"/>
                <a:gd name="T13" fmla="*/ 21 h 24"/>
                <a:gd name="T14" fmla="*/ 0 w 25"/>
                <a:gd name="T15" fmla="*/ 10 h 24"/>
                <a:gd name="T16" fmla="*/ 4 w 2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4">
                  <a:moveTo>
                    <a:pt x="4" y="3"/>
                  </a:moveTo>
                  <a:lnTo>
                    <a:pt x="7" y="7"/>
                  </a:lnTo>
                  <a:lnTo>
                    <a:pt x="14" y="3"/>
                  </a:lnTo>
                  <a:lnTo>
                    <a:pt x="25" y="0"/>
                  </a:lnTo>
                  <a:lnTo>
                    <a:pt x="25" y="7"/>
                  </a:lnTo>
                  <a:lnTo>
                    <a:pt x="25" y="24"/>
                  </a:lnTo>
                  <a:lnTo>
                    <a:pt x="0" y="21"/>
                  </a:lnTo>
                  <a:lnTo>
                    <a:pt x="0" y="10"/>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0" name="Freeform 260">
              <a:extLst>
                <a:ext uri="{FF2B5EF4-FFF2-40B4-BE49-F238E27FC236}">
                  <a16:creationId xmlns:a16="http://schemas.microsoft.com/office/drawing/2014/main" id="{7CE22B20-7B82-B56C-FB6C-D814AC7E782D}"/>
                </a:ext>
                <a:ext uri="{C183D7F6-B498-43B3-948B-1728B52AA6E4}">
                  <adec:decorative xmlns:adec="http://schemas.microsoft.com/office/drawing/2017/decorative" val="1"/>
                </a:ext>
              </a:extLst>
            </p:cNvPr>
            <p:cNvSpPr>
              <a:spLocks/>
            </p:cNvSpPr>
            <p:nvPr/>
          </p:nvSpPr>
          <p:spPr bwMode="auto">
            <a:xfrm>
              <a:off x="9045890" y="5969438"/>
              <a:ext cx="93136" cy="122241"/>
            </a:xfrm>
            <a:custGeom>
              <a:avLst/>
              <a:gdLst>
                <a:gd name="T0" fmla="*/ 18 w 32"/>
                <a:gd name="T1" fmla="*/ 0 h 42"/>
                <a:gd name="T2" fmla="*/ 25 w 32"/>
                <a:gd name="T3" fmla="*/ 17 h 42"/>
                <a:gd name="T4" fmla="*/ 32 w 32"/>
                <a:gd name="T5" fmla="*/ 31 h 42"/>
                <a:gd name="T6" fmla="*/ 4 w 32"/>
                <a:gd name="T7" fmla="*/ 42 h 42"/>
                <a:gd name="T8" fmla="*/ 4 w 32"/>
                <a:gd name="T9" fmla="*/ 38 h 42"/>
                <a:gd name="T10" fmla="*/ 0 w 32"/>
                <a:gd name="T11" fmla="*/ 28 h 42"/>
                <a:gd name="T12" fmla="*/ 7 w 32"/>
                <a:gd name="T13" fmla="*/ 17 h 42"/>
                <a:gd name="T14" fmla="*/ 18 w 3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2">
                  <a:moveTo>
                    <a:pt x="18" y="0"/>
                  </a:moveTo>
                  <a:lnTo>
                    <a:pt x="25" y="17"/>
                  </a:lnTo>
                  <a:lnTo>
                    <a:pt x="32" y="31"/>
                  </a:lnTo>
                  <a:lnTo>
                    <a:pt x="4" y="42"/>
                  </a:lnTo>
                  <a:lnTo>
                    <a:pt x="4" y="38"/>
                  </a:lnTo>
                  <a:lnTo>
                    <a:pt x="0" y="28"/>
                  </a:lnTo>
                  <a:lnTo>
                    <a:pt x="7" y="17"/>
                  </a:lnTo>
                  <a:lnTo>
                    <a:pt x="1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1" name="Freeform 262">
              <a:extLst>
                <a:ext uri="{FF2B5EF4-FFF2-40B4-BE49-F238E27FC236}">
                  <a16:creationId xmlns:a16="http://schemas.microsoft.com/office/drawing/2014/main" id="{8B39C1A3-8C3E-316B-7FD6-0DC8BBECF56A}"/>
                </a:ext>
                <a:ext uri="{C183D7F6-B498-43B3-948B-1728B52AA6E4}">
                  <adec:decorative xmlns:adec="http://schemas.microsoft.com/office/drawing/2017/decorative" val="1"/>
                </a:ext>
              </a:extLst>
            </p:cNvPr>
            <p:cNvSpPr>
              <a:spLocks/>
            </p:cNvSpPr>
            <p:nvPr/>
          </p:nvSpPr>
          <p:spPr bwMode="auto">
            <a:xfrm>
              <a:off x="8865439" y="5806450"/>
              <a:ext cx="232840" cy="212467"/>
            </a:xfrm>
            <a:custGeom>
              <a:avLst/>
              <a:gdLst>
                <a:gd name="T0" fmla="*/ 41 w 80"/>
                <a:gd name="T1" fmla="*/ 0 h 73"/>
                <a:gd name="T2" fmla="*/ 45 w 80"/>
                <a:gd name="T3" fmla="*/ 7 h 73"/>
                <a:gd name="T4" fmla="*/ 41 w 80"/>
                <a:gd name="T5" fmla="*/ 14 h 73"/>
                <a:gd name="T6" fmla="*/ 41 w 80"/>
                <a:gd name="T7" fmla="*/ 25 h 73"/>
                <a:gd name="T8" fmla="*/ 66 w 80"/>
                <a:gd name="T9" fmla="*/ 28 h 73"/>
                <a:gd name="T10" fmla="*/ 69 w 80"/>
                <a:gd name="T11" fmla="*/ 39 h 73"/>
                <a:gd name="T12" fmla="*/ 76 w 80"/>
                <a:gd name="T13" fmla="*/ 45 h 73"/>
                <a:gd name="T14" fmla="*/ 80 w 80"/>
                <a:gd name="T15" fmla="*/ 56 h 73"/>
                <a:gd name="T16" fmla="*/ 69 w 80"/>
                <a:gd name="T17" fmla="*/ 73 h 73"/>
                <a:gd name="T18" fmla="*/ 55 w 80"/>
                <a:gd name="T19" fmla="*/ 70 h 73"/>
                <a:gd name="T20" fmla="*/ 55 w 80"/>
                <a:gd name="T21" fmla="*/ 63 h 73"/>
                <a:gd name="T22" fmla="*/ 41 w 80"/>
                <a:gd name="T23" fmla="*/ 59 h 73"/>
                <a:gd name="T24" fmla="*/ 34 w 80"/>
                <a:gd name="T25" fmla="*/ 52 h 73"/>
                <a:gd name="T26" fmla="*/ 28 w 80"/>
                <a:gd name="T27" fmla="*/ 42 h 73"/>
                <a:gd name="T28" fmla="*/ 14 w 80"/>
                <a:gd name="T29" fmla="*/ 32 h 73"/>
                <a:gd name="T30" fmla="*/ 0 w 80"/>
                <a:gd name="T31" fmla="*/ 11 h 73"/>
                <a:gd name="T32" fmla="*/ 14 w 80"/>
                <a:gd name="T33" fmla="*/ 0 h 73"/>
                <a:gd name="T34" fmla="*/ 24 w 80"/>
                <a:gd name="T35" fmla="*/ 4 h 73"/>
                <a:gd name="T36" fmla="*/ 41 w 80"/>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3">
                  <a:moveTo>
                    <a:pt x="41" y="0"/>
                  </a:moveTo>
                  <a:lnTo>
                    <a:pt x="45" y="7"/>
                  </a:lnTo>
                  <a:lnTo>
                    <a:pt x="41" y="14"/>
                  </a:lnTo>
                  <a:lnTo>
                    <a:pt x="41" y="25"/>
                  </a:lnTo>
                  <a:lnTo>
                    <a:pt x="66" y="28"/>
                  </a:lnTo>
                  <a:lnTo>
                    <a:pt x="69" y="39"/>
                  </a:lnTo>
                  <a:lnTo>
                    <a:pt x="76" y="45"/>
                  </a:lnTo>
                  <a:lnTo>
                    <a:pt x="80" y="56"/>
                  </a:lnTo>
                  <a:lnTo>
                    <a:pt x="69" y="73"/>
                  </a:lnTo>
                  <a:lnTo>
                    <a:pt x="55" y="70"/>
                  </a:lnTo>
                  <a:lnTo>
                    <a:pt x="55" y="63"/>
                  </a:lnTo>
                  <a:lnTo>
                    <a:pt x="41" y="59"/>
                  </a:lnTo>
                  <a:lnTo>
                    <a:pt x="34" y="52"/>
                  </a:lnTo>
                  <a:lnTo>
                    <a:pt x="28" y="42"/>
                  </a:lnTo>
                  <a:lnTo>
                    <a:pt x="14" y="32"/>
                  </a:lnTo>
                  <a:lnTo>
                    <a:pt x="0" y="11"/>
                  </a:lnTo>
                  <a:lnTo>
                    <a:pt x="14" y="0"/>
                  </a:lnTo>
                  <a:lnTo>
                    <a:pt x="24" y="4"/>
                  </a:lnTo>
                  <a:lnTo>
                    <a:pt x="4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2" name="Freeform 263">
              <a:extLst>
                <a:ext uri="{FF2B5EF4-FFF2-40B4-BE49-F238E27FC236}">
                  <a16:creationId xmlns:a16="http://schemas.microsoft.com/office/drawing/2014/main" id="{F1B584BB-4BA1-07E7-A0DE-B4E85AE5F472}"/>
                </a:ext>
                <a:ext uri="{C183D7F6-B498-43B3-948B-1728B52AA6E4}">
                  <adec:decorative xmlns:adec="http://schemas.microsoft.com/office/drawing/2017/decorative" val="1"/>
                </a:ext>
              </a:extLst>
            </p:cNvPr>
            <p:cNvSpPr>
              <a:spLocks/>
            </p:cNvSpPr>
            <p:nvPr/>
          </p:nvSpPr>
          <p:spPr bwMode="auto">
            <a:xfrm>
              <a:off x="8946933" y="5928690"/>
              <a:ext cx="78584" cy="101868"/>
            </a:xfrm>
            <a:custGeom>
              <a:avLst/>
              <a:gdLst>
                <a:gd name="T0" fmla="*/ 0 w 27"/>
                <a:gd name="T1" fmla="*/ 0 h 35"/>
                <a:gd name="T2" fmla="*/ 6 w 27"/>
                <a:gd name="T3" fmla="*/ 10 h 35"/>
                <a:gd name="T4" fmla="*/ 13 w 27"/>
                <a:gd name="T5" fmla="*/ 17 h 35"/>
                <a:gd name="T6" fmla="*/ 27 w 27"/>
                <a:gd name="T7" fmla="*/ 21 h 35"/>
                <a:gd name="T8" fmla="*/ 27 w 27"/>
                <a:gd name="T9" fmla="*/ 28 h 35"/>
                <a:gd name="T10" fmla="*/ 20 w 27"/>
                <a:gd name="T11" fmla="*/ 35 h 35"/>
                <a:gd name="T12" fmla="*/ 13 w 27"/>
                <a:gd name="T13" fmla="*/ 31 h 35"/>
                <a:gd name="T14" fmla="*/ 6 w 27"/>
                <a:gd name="T15" fmla="*/ 35 h 35"/>
                <a:gd name="T16" fmla="*/ 3 w 27"/>
                <a:gd name="T17" fmla="*/ 24 h 35"/>
                <a:gd name="T18" fmla="*/ 0 w 2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5">
                  <a:moveTo>
                    <a:pt x="0" y="0"/>
                  </a:moveTo>
                  <a:lnTo>
                    <a:pt x="6" y="10"/>
                  </a:lnTo>
                  <a:lnTo>
                    <a:pt x="13" y="17"/>
                  </a:lnTo>
                  <a:lnTo>
                    <a:pt x="27" y="21"/>
                  </a:lnTo>
                  <a:lnTo>
                    <a:pt x="27" y="28"/>
                  </a:lnTo>
                  <a:lnTo>
                    <a:pt x="20" y="35"/>
                  </a:lnTo>
                  <a:lnTo>
                    <a:pt x="13" y="31"/>
                  </a:lnTo>
                  <a:lnTo>
                    <a:pt x="6" y="35"/>
                  </a:lnTo>
                  <a:lnTo>
                    <a:pt x="3" y="2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3" name="Freeform 264">
              <a:extLst>
                <a:ext uri="{FF2B5EF4-FFF2-40B4-BE49-F238E27FC236}">
                  <a16:creationId xmlns:a16="http://schemas.microsoft.com/office/drawing/2014/main" id="{FED3EBA5-5138-2399-83BA-EC1C530DDFAF}"/>
                </a:ext>
                <a:ext uri="{C183D7F6-B498-43B3-948B-1728B52AA6E4}">
                  <adec:decorative xmlns:adec="http://schemas.microsoft.com/office/drawing/2017/decorative" val="1"/>
                </a:ext>
              </a:extLst>
            </p:cNvPr>
            <p:cNvSpPr>
              <a:spLocks/>
            </p:cNvSpPr>
            <p:nvPr/>
          </p:nvSpPr>
          <p:spPr bwMode="auto">
            <a:xfrm>
              <a:off x="8914916" y="5998543"/>
              <a:ext cx="151346" cy="122241"/>
            </a:xfrm>
            <a:custGeom>
              <a:avLst/>
              <a:gdLst>
                <a:gd name="T0" fmla="*/ 52 w 52"/>
                <a:gd name="T1" fmla="*/ 7 h 42"/>
                <a:gd name="T2" fmla="*/ 38 w 52"/>
                <a:gd name="T3" fmla="*/ 4 h 42"/>
                <a:gd name="T4" fmla="*/ 31 w 52"/>
                <a:gd name="T5" fmla="*/ 11 h 42"/>
                <a:gd name="T6" fmla="*/ 24 w 52"/>
                <a:gd name="T7" fmla="*/ 7 h 42"/>
                <a:gd name="T8" fmla="*/ 17 w 52"/>
                <a:gd name="T9" fmla="*/ 11 h 42"/>
                <a:gd name="T10" fmla="*/ 14 w 52"/>
                <a:gd name="T11" fmla="*/ 0 h 42"/>
                <a:gd name="T12" fmla="*/ 0 w 52"/>
                <a:gd name="T13" fmla="*/ 38 h 42"/>
                <a:gd name="T14" fmla="*/ 4 w 52"/>
                <a:gd name="T15" fmla="*/ 42 h 42"/>
                <a:gd name="T16" fmla="*/ 24 w 52"/>
                <a:gd name="T17" fmla="*/ 32 h 42"/>
                <a:gd name="T18" fmla="*/ 31 w 52"/>
                <a:gd name="T19" fmla="*/ 25 h 42"/>
                <a:gd name="T20" fmla="*/ 35 w 52"/>
                <a:gd name="T21" fmla="*/ 25 h 42"/>
                <a:gd name="T22" fmla="*/ 49 w 52"/>
                <a:gd name="T23" fmla="*/ 28 h 42"/>
                <a:gd name="T24" fmla="*/ 45 w 52"/>
                <a:gd name="T25" fmla="*/ 18 h 42"/>
                <a:gd name="T26" fmla="*/ 52 w 52"/>
                <a:gd name="T2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7"/>
                  </a:moveTo>
                  <a:lnTo>
                    <a:pt x="38" y="4"/>
                  </a:lnTo>
                  <a:lnTo>
                    <a:pt x="31" y="11"/>
                  </a:lnTo>
                  <a:lnTo>
                    <a:pt x="24" y="7"/>
                  </a:lnTo>
                  <a:lnTo>
                    <a:pt x="17" y="11"/>
                  </a:lnTo>
                  <a:lnTo>
                    <a:pt x="14" y="0"/>
                  </a:lnTo>
                  <a:lnTo>
                    <a:pt x="0" y="38"/>
                  </a:lnTo>
                  <a:lnTo>
                    <a:pt x="4" y="42"/>
                  </a:lnTo>
                  <a:lnTo>
                    <a:pt x="24" y="32"/>
                  </a:lnTo>
                  <a:lnTo>
                    <a:pt x="31" y="25"/>
                  </a:lnTo>
                  <a:lnTo>
                    <a:pt x="35" y="25"/>
                  </a:lnTo>
                  <a:lnTo>
                    <a:pt x="49" y="28"/>
                  </a:lnTo>
                  <a:lnTo>
                    <a:pt x="45" y="18"/>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4" name="Freeform 265">
              <a:extLst>
                <a:ext uri="{FF2B5EF4-FFF2-40B4-BE49-F238E27FC236}">
                  <a16:creationId xmlns:a16="http://schemas.microsoft.com/office/drawing/2014/main" id="{9E9086E4-F7A9-94AC-E784-64E265480833}"/>
                </a:ext>
                <a:ext uri="{C183D7F6-B498-43B3-948B-1728B52AA6E4}">
                  <adec:decorative xmlns:adec="http://schemas.microsoft.com/office/drawing/2017/decorative" val="1"/>
                </a:ext>
              </a:extLst>
            </p:cNvPr>
            <p:cNvSpPr>
              <a:spLocks/>
            </p:cNvSpPr>
            <p:nvPr/>
          </p:nvSpPr>
          <p:spPr bwMode="auto">
            <a:xfrm>
              <a:off x="8885811" y="5614358"/>
              <a:ext cx="151346" cy="203735"/>
            </a:xfrm>
            <a:custGeom>
              <a:avLst/>
              <a:gdLst>
                <a:gd name="T0" fmla="*/ 52 w 52"/>
                <a:gd name="T1" fmla="*/ 56 h 70"/>
                <a:gd name="T2" fmla="*/ 38 w 52"/>
                <a:gd name="T3" fmla="*/ 53 h 70"/>
                <a:gd name="T4" fmla="*/ 38 w 52"/>
                <a:gd name="T5" fmla="*/ 35 h 70"/>
                <a:gd name="T6" fmla="*/ 31 w 52"/>
                <a:gd name="T7" fmla="*/ 14 h 70"/>
                <a:gd name="T8" fmla="*/ 10 w 52"/>
                <a:gd name="T9" fmla="*/ 11 h 70"/>
                <a:gd name="T10" fmla="*/ 3 w 52"/>
                <a:gd name="T11" fmla="*/ 0 h 70"/>
                <a:gd name="T12" fmla="*/ 0 w 52"/>
                <a:gd name="T13" fmla="*/ 7 h 70"/>
                <a:gd name="T14" fmla="*/ 0 w 52"/>
                <a:gd name="T15" fmla="*/ 11 h 70"/>
                <a:gd name="T16" fmla="*/ 3 w 52"/>
                <a:gd name="T17" fmla="*/ 18 h 70"/>
                <a:gd name="T18" fmla="*/ 3 w 52"/>
                <a:gd name="T19" fmla="*/ 32 h 70"/>
                <a:gd name="T20" fmla="*/ 3 w 52"/>
                <a:gd name="T21" fmla="*/ 56 h 70"/>
                <a:gd name="T22" fmla="*/ 7 w 52"/>
                <a:gd name="T23" fmla="*/ 66 h 70"/>
                <a:gd name="T24" fmla="*/ 17 w 52"/>
                <a:gd name="T25" fmla="*/ 70 h 70"/>
                <a:gd name="T26" fmla="*/ 34 w 52"/>
                <a:gd name="T27" fmla="*/ 66 h 70"/>
                <a:gd name="T28" fmla="*/ 31 w 52"/>
                <a:gd name="T29" fmla="*/ 59 h 70"/>
                <a:gd name="T30" fmla="*/ 52 w 52"/>
                <a:gd name="T3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0">
                  <a:moveTo>
                    <a:pt x="52" y="56"/>
                  </a:moveTo>
                  <a:lnTo>
                    <a:pt x="38" y="53"/>
                  </a:lnTo>
                  <a:lnTo>
                    <a:pt x="38" y="35"/>
                  </a:lnTo>
                  <a:lnTo>
                    <a:pt x="31" y="14"/>
                  </a:lnTo>
                  <a:lnTo>
                    <a:pt x="10" y="11"/>
                  </a:lnTo>
                  <a:lnTo>
                    <a:pt x="3" y="0"/>
                  </a:lnTo>
                  <a:lnTo>
                    <a:pt x="0" y="7"/>
                  </a:lnTo>
                  <a:lnTo>
                    <a:pt x="0" y="11"/>
                  </a:lnTo>
                  <a:lnTo>
                    <a:pt x="3" y="18"/>
                  </a:lnTo>
                  <a:lnTo>
                    <a:pt x="3" y="32"/>
                  </a:lnTo>
                  <a:lnTo>
                    <a:pt x="3" y="56"/>
                  </a:lnTo>
                  <a:lnTo>
                    <a:pt x="7" y="66"/>
                  </a:lnTo>
                  <a:lnTo>
                    <a:pt x="17" y="70"/>
                  </a:lnTo>
                  <a:lnTo>
                    <a:pt x="34" y="66"/>
                  </a:lnTo>
                  <a:lnTo>
                    <a:pt x="31" y="59"/>
                  </a:lnTo>
                  <a:lnTo>
                    <a:pt x="52" y="5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5" name="Freeform 266">
              <a:extLst>
                <a:ext uri="{FF2B5EF4-FFF2-40B4-BE49-F238E27FC236}">
                  <a16:creationId xmlns:a16="http://schemas.microsoft.com/office/drawing/2014/main" id="{C5BD3777-4EFF-3C36-C63C-36C22A598B91}"/>
                </a:ext>
                <a:ext uri="{C183D7F6-B498-43B3-948B-1728B52AA6E4}">
                  <adec:decorative xmlns:adec="http://schemas.microsoft.com/office/drawing/2017/decorative" val="1"/>
                </a:ext>
              </a:extLst>
            </p:cNvPr>
            <p:cNvSpPr>
              <a:spLocks/>
            </p:cNvSpPr>
            <p:nvPr/>
          </p:nvSpPr>
          <p:spPr bwMode="auto">
            <a:xfrm>
              <a:off x="9025515" y="5192336"/>
              <a:ext cx="81494" cy="119331"/>
            </a:xfrm>
            <a:custGeom>
              <a:avLst/>
              <a:gdLst>
                <a:gd name="T0" fmla="*/ 11 w 28"/>
                <a:gd name="T1" fmla="*/ 0 h 41"/>
                <a:gd name="T2" fmla="*/ 21 w 28"/>
                <a:gd name="T3" fmla="*/ 7 h 41"/>
                <a:gd name="T4" fmla="*/ 28 w 28"/>
                <a:gd name="T5" fmla="*/ 28 h 41"/>
                <a:gd name="T6" fmla="*/ 21 w 28"/>
                <a:gd name="T7" fmla="*/ 41 h 41"/>
                <a:gd name="T8" fmla="*/ 11 w 28"/>
                <a:gd name="T9" fmla="*/ 41 h 41"/>
                <a:gd name="T10" fmla="*/ 11 w 28"/>
                <a:gd name="T11" fmla="*/ 34 h 41"/>
                <a:gd name="T12" fmla="*/ 0 w 28"/>
                <a:gd name="T13" fmla="*/ 31 h 41"/>
                <a:gd name="T14" fmla="*/ 4 w 28"/>
                <a:gd name="T15" fmla="*/ 14 h 41"/>
                <a:gd name="T16" fmla="*/ 0 w 28"/>
                <a:gd name="T17" fmla="*/ 10 h 41"/>
                <a:gd name="T18" fmla="*/ 0 w 28"/>
                <a:gd name="T19" fmla="*/ 3 h 41"/>
                <a:gd name="T20" fmla="*/ 11 w 2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1">
                  <a:moveTo>
                    <a:pt x="11" y="0"/>
                  </a:moveTo>
                  <a:lnTo>
                    <a:pt x="21" y="7"/>
                  </a:lnTo>
                  <a:lnTo>
                    <a:pt x="28" y="28"/>
                  </a:lnTo>
                  <a:lnTo>
                    <a:pt x="21" y="41"/>
                  </a:lnTo>
                  <a:lnTo>
                    <a:pt x="11" y="41"/>
                  </a:lnTo>
                  <a:lnTo>
                    <a:pt x="11" y="34"/>
                  </a:lnTo>
                  <a:lnTo>
                    <a:pt x="0" y="31"/>
                  </a:lnTo>
                  <a:lnTo>
                    <a:pt x="4" y="14"/>
                  </a:lnTo>
                  <a:lnTo>
                    <a:pt x="0" y="10"/>
                  </a:lnTo>
                  <a:lnTo>
                    <a:pt x="0" y="3"/>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6" name="Freeform 267">
              <a:extLst>
                <a:ext uri="{FF2B5EF4-FFF2-40B4-BE49-F238E27FC236}">
                  <a16:creationId xmlns:a16="http://schemas.microsoft.com/office/drawing/2014/main" id="{49C62DE1-CB84-3E52-259B-9743DE034D0D}"/>
                </a:ext>
                <a:ext uri="{C183D7F6-B498-43B3-948B-1728B52AA6E4}">
                  <adec:decorative xmlns:adec="http://schemas.microsoft.com/office/drawing/2017/decorative" val="1"/>
                </a:ext>
              </a:extLst>
            </p:cNvPr>
            <p:cNvSpPr>
              <a:spLocks/>
            </p:cNvSpPr>
            <p:nvPr/>
          </p:nvSpPr>
          <p:spPr bwMode="auto">
            <a:xfrm>
              <a:off x="8783946" y="5282560"/>
              <a:ext cx="192093" cy="90226"/>
            </a:xfrm>
            <a:custGeom>
              <a:avLst/>
              <a:gdLst>
                <a:gd name="T0" fmla="*/ 31 w 66"/>
                <a:gd name="T1" fmla="*/ 0 h 31"/>
                <a:gd name="T2" fmla="*/ 42 w 66"/>
                <a:gd name="T3" fmla="*/ 3 h 31"/>
                <a:gd name="T4" fmla="*/ 45 w 66"/>
                <a:gd name="T5" fmla="*/ 10 h 31"/>
                <a:gd name="T6" fmla="*/ 52 w 66"/>
                <a:gd name="T7" fmla="*/ 3 h 31"/>
                <a:gd name="T8" fmla="*/ 66 w 66"/>
                <a:gd name="T9" fmla="*/ 10 h 31"/>
                <a:gd name="T10" fmla="*/ 59 w 66"/>
                <a:gd name="T11" fmla="*/ 17 h 31"/>
                <a:gd name="T12" fmla="*/ 56 w 66"/>
                <a:gd name="T13" fmla="*/ 17 h 31"/>
                <a:gd name="T14" fmla="*/ 42 w 66"/>
                <a:gd name="T15" fmla="*/ 31 h 31"/>
                <a:gd name="T16" fmla="*/ 24 w 66"/>
                <a:gd name="T17" fmla="*/ 31 h 31"/>
                <a:gd name="T18" fmla="*/ 7 w 66"/>
                <a:gd name="T19" fmla="*/ 14 h 31"/>
                <a:gd name="T20" fmla="*/ 0 w 66"/>
                <a:gd name="T21" fmla="*/ 10 h 31"/>
                <a:gd name="T22" fmla="*/ 0 w 66"/>
                <a:gd name="T23" fmla="*/ 3 h 31"/>
                <a:gd name="T24" fmla="*/ 21 w 66"/>
                <a:gd name="T25" fmla="*/ 3 h 31"/>
                <a:gd name="T26" fmla="*/ 28 w 66"/>
                <a:gd name="T27" fmla="*/ 10 h 31"/>
                <a:gd name="T28" fmla="*/ 31 w 6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1">
                  <a:moveTo>
                    <a:pt x="31" y="0"/>
                  </a:moveTo>
                  <a:lnTo>
                    <a:pt x="42" y="3"/>
                  </a:lnTo>
                  <a:lnTo>
                    <a:pt x="45" y="10"/>
                  </a:lnTo>
                  <a:lnTo>
                    <a:pt x="52" y="3"/>
                  </a:lnTo>
                  <a:lnTo>
                    <a:pt x="66" y="10"/>
                  </a:lnTo>
                  <a:lnTo>
                    <a:pt x="59" y="17"/>
                  </a:lnTo>
                  <a:lnTo>
                    <a:pt x="56" y="17"/>
                  </a:lnTo>
                  <a:lnTo>
                    <a:pt x="42" y="31"/>
                  </a:lnTo>
                  <a:lnTo>
                    <a:pt x="24" y="31"/>
                  </a:lnTo>
                  <a:lnTo>
                    <a:pt x="7" y="14"/>
                  </a:lnTo>
                  <a:lnTo>
                    <a:pt x="0" y="10"/>
                  </a:lnTo>
                  <a:lnTo>
                    <a:pt x="0" y="3"/>
                  </a:lnTo>
                  <a:lnTo>
                    <a:pt x="21" y="3"/>
                  </a:lnTo>
                  <a:lnTo>
                    <a:pt x="28" y="1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7" name="Freeform 268">
              <a:extLst>
                <a:ext uri="{FF2B5EF4-FFF2-40B4-BE49-F238E27FC236}">
                  <a16:creationId xmlns:a16="http://schemas.microsoft.com/office/drawing/2014/main" id="{C95A5CC4-4282-DA99-966B-79C15B916B1E}"/>
                </a:ext>
                <a:ext uri="{C183D7F6-B498-43B3-948B-1728B52AA6E4}">
                  <adec:decorative xmlns:adec="http://schemas.microsoft.com/office/drawing/2017/decorative" val="1"/>
                </a:ext>
              </a:extLst>
            </p:cNvPr>
            <p:cNvSpPr>
              <a:spLocks/>
            </p:cNvSpPr>
            <p:nvPr/>
          </p:nvSpPr>
          <p:spPr bwMode="auto">
            <a:xfrm>
              <a:off x="8783946" y="5413534"/>
              <a:ext cx="192093" cy="110599"/>
            </a:xfrm>
            <a:custGeom>
              <a:avLst/>
              <a:gdLst>
                <a:gd name="T0" fmla="*/ 17 w 66"/>
                <a:gd name="T1" fmla="*/ 7 h 38"/>
                <a:gd name="T2" fmla="*/ 35 w 66"/>
                <a:gd name="T3" fmla="*/ 0 h 38"/>
                <a:gd name="T4" fmla="*/ 49 w 66"/>
                <a:gd name="T5" fmla="*/ 0 h 38"/>
                <a:gd name="T6" fmla="*/ 66 w 66"/>
                <a:gd name="T7" fmla="*/ 21 h 38"/>
                <a:gd name="T8" fmla="*/ 52 w 66"/>
                <a:gd name="T9" fmla="*/ 31 h 38"/>
                <a:gd name="T10" fmla="*/ 38 w 66"/>
                <a:gd name="T11" fmla="*/ 35 h 38"/>
                <a:gd name="T12" fmla="*/ 35 w 66"/>
                <a:gd name="T13" fmla="*/ 31 h 38"/>
                <a:gd name="T14" fmla="*/ 28 w 66"/>
                <a:gd name="T15" fmla="*/ 31 h 38"/>
                <a:gd name="T16" fmla="*/ 7 w 66"/>
                <a:gd name="T17" fmla="*/ 35 h 38"/>
                <a:gd name="T18" fmla="*/ 0 w 66"/>
                <a:gd name="T19" fmla="*/ 38 h 38"/>
                <a:gd name="T20" fmla="*/ 7 w 66"/>
                <a:gd name="T21" fmla="*/ 24 h 38"/>
                <a:gd name="T22" fmla="*/ 10 w 66"/>
                <a:gd name="T23" fmla="*/ 21 h 38"/>
                <a:gd name="T24" fmla="*/ 17 w 66"/>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8">
                  <a:moveTo>
                    <a:pt x="17" y="7"/>
                  </a:moveTo>
                  <a:lnTo>
                    <a:pt x="35" y="0"/>
                  </a:lnTo>
                  <a:lnTo>
                    <a:pt x="49" y="0"/>
                  </a:lnTo>
                  <a:lnTo>
                    <a:pt x="66" y="21"/>
                  </a:lnTo>
                  <a:lnTo>
                    <a:pt x="52" y="31"/>
                  </a:lnTo>
                  <a:lnTo>
                    <a:pt x="38" y="35"/>
                  </a:lnTo>
                  <a:lnTo>
                    <a:pt x="35" y="31"/>
                  </a:lnTo>
                  <a:lnTo>
                    <a:pt x="28" y="31"/>
                  </a:lnTo>
                  <a:lnTo>
                    <a:pt x="7" y="35"/>
                  </a:lnTo>
                  <a:lnTo>
                    <a:pt x="0" y="38"/>
                  </a:lnTo>
                  <a:lnTo>
                    <a:pt x="7" y="24"/>
                  </a:lnTo>
                  <a:lnTo>
                    <a:pt x="10" y="21"/>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8" name="Freeform 269">
              <a:extLst>
                <a:ext uri="{FF2B5EF4-FFF2-40B4-BE49-F238E27FC236}">
                  <a16:creationId xmlns:a16="http://schemas.microsoft.com/office/drawing/2014/main" id="{2D7D3552-5478-E5A5-FAFD-A979F106B97F}"/>
                </a:ext>
                <a:ext uri="{C183D7F6-B498-43B3-948B-1728B52AA6E4}">
                  <adec:decorative xmlns:adec="http://schemas.microsoft.com/office/drawing/2017/decorative" val="1"/>
                </a:ext>
              </a:extLst>
            </p:cNvPr>
            <p:cNvSpPr>
              <a:spLocks/>
            </p:cNvSpPr>
            <p:nvPr/>
          </p:nvSpPr>
          <p:spPr bwMode="auto">
            <a:xfrm>
              <a:off x="8865440" y="5139948"/>
              <a:ext cx="200825" cy="203735"/>
            </a:xfrm>
            <a:custGeom>
              <a:avLst/>
              <a:gdLst>
                <a:gd name="T0" fmla="*/ 45 w 69"/>
                <a:gd name="T1" fmla="*/ 4 h 70"/>
                <a:gd name="T2" fmla="*/ 52 w 69"/>
                <a:gd name="T3" fmla="*/ 0 h 70"/>
                <a:gd name="T4" fmla="*/ 59 w 69"/>
                <a:gd name="T5" fmla="*/ 4 h 70"/>
                <a:gd name="T6" fmla="*/ 69 w 69"/>
                <a:gd name="T7" fmla="*/ 11 h 70"/>
                <a:gd name="T8" fmla="*/ 66 w 69"/>
                <a:gd name="T9" fmla="*/ 18 h 70"/>
                <a:gd name="T10" fmla="*/ 55 w 69"/>
                <a:gd name="T11" fmla="*/ 21 h 70"/>
                <a:gd name="T12" fmla="*/ 55 w 69"/>
                <a:gd name="T13" fmla="*/ 28 h 70"/>
                <a:gd name="T14" fmla="*/ 59 w 69"/>
                <a:gd name="T15" fmla="*/ 32 h 70"/>
                <a:gd name="T16" fmla="*/ 55 w 69"/>
                <a:gd name="T17" fmla="*/ 49 h 70"/>
                <a:gd name="T18" fmla="*/ 66 w 69"/>
                <a:gd name="T19" fmla="*/ 52 h 70"/>
                <a:gd name="T20" fmla="*/ 66 w 69"/>
                <a:gd name="T21" fmla="*/ 59 h 70"/>
                <a:gd name="T22" fmla="*/ 66 w 69"/>
                <a:gd name="T23" fmla="*/ 70 h 70"/>
                <a:gd name="T24" fmla="*/ 55 w 69"/>
                <a:gd name="T25" fmla="*/ 70 h 70"/>
                <a:gd name="T26" fmla="*/ 38 w 69"/>
                <a:gd name="T27" fmla="*/ 59 h 70"/>
                <a:gd name="T28" fmla="*/ 24 w 69"/>
                <a:gd name="T29" fmla="*/ 52 h 70"/>
                <a:gd name="T30" fmla="*/ 17 w 69"/>
                <a:gd name="T31" fmla="*/ 59 h 70"/>
                <a:gd name="T32" fmla="*/ 14 w 69"/>
                <a:gd name="T33" fmla="*/ 52 h 70"/>
                <a:gd name="T34" fmla="*/ 3 w 69"/>
                <a:gd name="T35" fmla="*/ 49 h 70"/>
                <a:gd name="T36" fmla="*/ 0 w 69"/>
                <a:gd name="T37" fmla="*/ 46 h 70"/>
                <a:gd name="T38" fmla="*/ 14 w 69"/>
                <a:gd name="T39" fmla="*/ 21 h 70"/>
                <a:gd name="T40" fmla="*/ 17 w 69"/>
                <a:gd name="T41" fmla="*/ 21 h 70"/>
                <a:gd name="T42" fmla="*/ 24 w 69"/>
                <a:gd name="T43" fmla="*/ 21 h 70"/>
                <a:gd name="T44" fmla="*/ 34 w 69"/>
                <a:gd name="T45" fmla="*/ 14 h 70"/>
                <a:gd name="T46" fmla="*/ 38 w 69"/>
                <a:gd name="T47" fmla="*/ 4 h 70"/>
                <a:gd name="T48" fmla="*/ 45 w 69"/>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70">
                  <a:moveTo>
                    <a:pt x="45" y="4"/>
                  </a:moveTo>
                  <a:lnTo>
                    <a:pt x="52" y="0"/>
                  </a:lnTo>
                  <a:lnTo>
                    <a:pt x="59" y="4"/>
                  </a:lnTo>
                  <a:lnTo>
                    <a:pt x="69" y="11"/>
                  </a:lnTo>
                  <a:lnTo>
                    <a:pt x="66" y="18"/>
                  </a:lnTo>
                  <a:lnTo>
                    <a:pt x="55" y="21"/>
                  </a:lnTo>
                  <a:lnTo>
                    <a:pt x="55" y="28"/>
                  </a:lnTo>
                  <a:lnTo>
                    <a:pt x="59" y="32"/>
                  </a:lnTo>
                  <a:lnTo>
                    <a:pt x="55" y="49"/>
                  </a:lnTo>
                  <a:lnTo>
                    <a:pt x="66" y="52"/>
                  </a:lnTo>
                  <a:lnTo>
                    <a:pt x="66" y="59"/>
                  </a:lnTo>
                  <a:lnTo>
                    <a:pt x="66" y="70"/>
                  </a:lnTo>
                  <a:lnTo>
                    <a:pt x="55" y="70"/>
                  </a:lnTo>
                  <a:lnTo>
                    <a:pt x="38" y="59"/>
                  </a:lnTo>
                  <a:lnTo>
                    <a:pt x="24" y="52"/>
                  </a:lnTo>
                  <a:lnTo>
                    <a:pt x="17" y="59"/>
                  </a:lnTo>
                  <a:lnTo>
                    <a:pt x="14" y="52"/>
                  </a:lnTo>
                  <a:lnTo>
                    <a:pt x="3" y="49"/>
                  </a:lnTo>
                  <a:lnTo>
                    <a:pt x="0" y="46"/>
                  </a:lnTo>
                  <a:lnTo>
                    <a:pt x="14" y="21"/>
                  </a:lnTo>
                  <a:lnTo>
                    <a:pt x="17" y="21"/>
                  </a:lnTo>
                  <a:lnTo>
                    <a:pt x="24" y="21"/>
                  </a:lnTo>
                  <a:lnTo>
                    <a:pt x="34" y="14"/>
                  </a:lnTo>
                  <a:lnTo>
                    <a:pt x="38" y="4"/>
                  </a:lnTo>
                  <a:lnTo>
                    <a:pt x="4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9" name="Freeform 270">
              <a:extLst>
                <a:ext uri="{FF2B5EF4-FFF2-40B4-BE49-F238E27FC236}">
                  <a16:creationId xmlns:a16="http://schemas.microsoft.com/office/drawing/2014/main" id="{CE211B74-4770-3423-4D04-669690F04D51}"/>
                </a:ext>
                <a:ext uri="{C183D7F6-B498-43B3-948B-1728B52AA6E4}">
                  <adec:decorative xmlns:adec="http://schemas.microsoft.com/office/drawing/2017/decorative" val="1"/>
                </a:ext>
              </a:extLst>
            </p:cNvPr>
            <p:cNvSpPr>
              <a:spLocks/>
            </p:cNvSpPr>
            <p:nvPr/>
          </p:nvSpPr>
          <p:spPr bwMode="auto">
            <a:xfrm>
              <a:off x="8751930" y="5503758"/>
              <a:ext cx="133883" cy="81494"/>
            </a:xfrm>
            <a:custGeom>
              <a:avLst/>
              <a:gdLst>
                <a:gd name="T0" fmla="*/ 11 w 46"/>
                <a:gd name="T1" fmla="*/ 7 h 28"/>
                <a:gd name="T2" fmla="*/ 18 w 46"/>
                <a:gd name="T3" fmla="*/ 4 h 28"/>
                <a:gd name="T4" fmla="*/ 39 w 46"/>
                <a:gd name="T5" fmla="*/ 0 h 28"/>
                <a:gd name="T6" fmla="*/ 46 w 46"/>
                <a:gd name="T7" fmla="*/ 0 h 28"/>
                <a:gd name="T8" fmla="*/ 35 w 46"/>
                <a:gd name="T9" fmla="*/ 11 h 28"/>
                <a:gd name="T10" fmla="*/ 35 w 46"/>
                <a:gd name="T11" fmla="*/ 18 h 28"/>
                <a:gd name="T12" fmla="*/ 25 w 46"/>
                <a:gd name="T13" fmla="*/ 25 h 28"/>
                <a:gd name="T14" fmla="*/ 28 w 46"/>
                <a:gd name="T15" fmla="*/ 28 h 28"/>
                <a:gd name="T16" fmla="*/ 21 w 46"/>
                <a:gd name="T17" fmla="*/ 25 h 28"/>
                <a:gd name="T18" fmla="*/ 14 w 46"/>
                <a:gd name="T19" fmla="*/ 28 h 28"/>
                <a:gd name="T20" fmla="*/ 7 w 46"/>
                <a:gd name="T21" fmla="*/ 18 h 28"/>
                <a:gd name="T22" fmla="*/ 0 w 46"/>
                <a:gd name="T23" fmla="*/ 7 h 28"/>
                <a:gd name="T24" fmla="*/ 11 w 46"/>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11" y="7"/>
                  </a:moveTo>
                  <a:lnTo>
                    <a:pt x="18" y="4"/>
                  </a:lnTo>
                  <a:lnTo>
                    <a:pt x="39" y="0"/>
                  </a:lnTo>
                  <a:lnTo>
                    <a:pt x="46" y="0"/>
                  </a:lnTo>
                  <a:lnTo>
                    <a:pt x="35" y="11"/>
                  </a:lnTo>
                  <a:lnTo>
                    <a:pt x="35" y="18"/>
                  </a:lnTo>
                  <a:lnTo>
                    <a:pt x="25" y="25"/>
                  </a:lnTo>
                  <a:lnTo>
                    <a:pt x="28" y="28"/>
                  </a:lnTo>
                  <a:lnTo>
                    <a:pt x="21" y="25"/>
                  </a:lnTo>
                  <a:lnTo>
                    <a:pt x="14" y="28"/>
                  </a:lnTo>
                  <a:lnTo>
                    <a:pt x="7" y="18"/>
                  </a:lnTo>
                  <a:lnTo>
                    <a:pt x="0" y="7"/>
                  </a:lnTo>
                  <a:lnTo>
                    <a:pt x="1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0" name="Freeform 271">
              <a:extLst>
                <a:ext uri="{FF2B5EF4-FFF2-40B4-BE49-F238E27FC236}">
                  <a16:creationId xmlns:a16="http://schemas.microsoft.com/office/drawing/2014/main" id="{9E7A9D1A-3B60-89FB-4010-C3C65E58FB09}"/>
                </a:ext>
                <a:ext uri="{C183D7F6-B498-43B3-948B-1728B52AA6E4}">
                  <adec:decorative xmlns:adec="http://schemas.microsoft.com/office/drawing/2017/decorative" val="1"/>
                </a:ext>
              </a:extLst>
            </p:cNvPr>
            <p:cNvSpPr>
              <a:spLocks/>
            </p:cNvSpPr>
            <p:nvPr/>
          </p:nvSpPr>
          <p:spPr bwMode="auto">
            <a:xfrm>
              <a:off x="8824693" y="5503758"/>
              <a:ext cx="110599" cy="101868"/>
            </a:xfrm>
            <a:custGeom>
              <a:avLst/>
              <a:gdLst>
                <a:gd name="T0" fmla="*/ 21 w 38"/>
                <a:gd name="T1" fmla="*/ 0 h 35"/>
                <a:gd name="T2" fmla="*/ 24 w 38"/>
                <a:gd name="T3" fmla="*/ 4 h 35"/>
                <a:gd name="T4" fmla="*/ 38 w 38"/>
                <a:gd name="T5" fmla="*/ 21 h 35"/>
                <a:gd name="T6" fmla="*/ 31 w 38"/>
                <a:gd name="T7" fmla="*/ 32 h 35"/>
                <a:gd name="T8" fmla="*/ 21 w 38"/>
                <a:gd name="T9" fmla="*/ 32 h 35"/>
                <a:gd name="T10" fmla="*/ 21 w 38"/>
                <a:gd name="T11" fmla="*/ 35 h 35"/>
                <a:gd name="T12" fmla="*/ 14 w 38"/>
                <a:gd name="T13" fmla="*/ 35 h 35"/>
                <a:gd name="T14" fmla="*/ 3 w 38"/>
                <a:gd name="T15" fmla="*/ 28 h 35"/>
                <a:gd name="T16" fmla="*/ 0 w 38"/>
                <a:gd name="T17" fmla="*/ 25 h 35"/>
                <a:gd name="T18" fmla="*/ 10 w 38"/>
                <a:gd name="T19" fmla="*/ 18 h 35"/>
                <a:gd name="T20" fmla="*/ 10 w 38"/>
                <a:gd name="T21" fmla="*/ 11 h 35"/>
                <a:gd name="T22" fmla="*/ 21 w 38"/>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5">
                  <a:moveTo>
                    <a:pt x="21" y="0"/>
                  </a:moveTo>
                  <a:lnTo>
                    <a:pt x="24" y="4"/>
                  </a:lnTo>
                  <a:lnTo>
                    <a:pt x="38" y="21"/>
                  </a:lnTo>
                  <a:lnTo>
                    <a:pt x="31" y="32"/>
                  </a:lnTo>
                  <a:lnTo>
                    <a:pt x="21" y="32"/>
                  </a:lnTo>
                  <a:lnTo>
                    <a:pt x="21" y="35"/>
                  </a:lnTo>
                  <a:lnTo>
                    <a:pt x="14" y="35"/>
                  </a:lnTo>
                  <a:lnTo>
                    <a:pt x="3" y="28"/>
                  </a:lnTo>
                  <a:lnTo>
                    <a:pt x="0" y="25"/>
                  </a:lnTo>
                  <a:lnTo>
                    <a:pt x="10" y="18"/>
                  </a:lnTo>
                  <a:lnTo>
                    <a:pt x="10" y="11"/>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1" name="Freeform 272">
              <a:extLst>
                <a:ext uri="{FF2B5EF4-FFF2-40B4-BE49-F238E27FC236}">
                  <a16:creationId xmlns:a16="http://schemas.microsoft.com/office/drawing/2014/main" id="{23AA6A43-0F77-26F5-243F-455A06F69286}"/>
                </a:ext>
                <a:ext uri="{C183D7F6-B498-43B3-948B-1728B52AA6E4}">
                  <adec:decorative xmlns:adec="http://schemas.microsoft.com/office/drawing/2017/decorative" val="1"/>
                </a:ext>
              </a:extLst>
            </p:cNvPr>
            <p:cNvSpPr>
              <a:spLocks/>
            </p:cNvSpPr>
            <p:nvPr/>
          </p:nvSpPr>
          <p:spPr bwMode="auto">
            <a:xfrm>
              <a:off x="8885812" y="5474654"/>
              <a:ext cx="130973" cy="192093"/>
            </a:xfrm>
            <a:custGeom>
              <a:avLst/>
              <a:gdLst>
                <a:gd name="T0" fmla="*/ 3 w 45"/>
                <a:gd name="T1" fmla="*/ 14 h 66"/>
                <a:gd name="T2" fmla="*/ 17 w 45"/>
                <a:gd name="T3" fmla="*/ 10 h 66"/>
                <a:gd name="T4" fmla="*/ 31 w 45"/>
                <a:gd name="T5" fmla="*/ 0 h 66"/>
                <a:gd name="T6" fmla="*/ 45 w 45"/>
                <a:gd name="T7" fmla="*/ 17 h 66"/>
                <a:gd name="T8" fmla="*/ 38 w 45"/>
                <a:gd name="T9" fmla="*/ 21 h 66"/>
                <a:gd name="T10" fmla="*/ 38 w 45"/>
                <a:gd name="T11" fmla="*/ 31 h 66"/>
                <a:gd name="T12" fmla="*/ 45 w 45"/>
                <a:gd name="T13" fmla="*/ 45 h 66"/>
                <a:gd name="T14" fmla="*/ 34 w 45"/>
                <a:gd name="T15" fmla="*/ 66 h 66"/>
                <a:gd name="T16" fmla="*/ 31 w 45"/>
                <a:gd name="T17" fmla="*/ 62 h 66"/>
                <a:gd name="T18" fmla="*/ 10 w 45"/>
                <a:gd name="T19" fmla="*/ 59 h 66"/>
                <a:gd name="T20" fmla="*/ 3 w 45"/>
                <a:gd name="T21" fmla="*/ 48 h 66"/>
                <a:gd name="T22" fmla="*/ 0 w 45"/>
                <a:gd name="T23" fmla="*/ 45 h 66"/>
                <a:gd name="T24" fmla="*/ 0 w 45"/>
                <a:gd name="T25" fmla="*/ 42 h 66"/>
                <a:gd name="T26" fmla="*/ 10 w 45"/>
                <a:gd name="T27" fmla="*/ 42 h 66"/>
                <a:gd name="T28" fmla="*/ 17 w 45"/>
                <a:gd name="T29" fmla="*/ 31 h 66"/>
                <a:gd name="T30" fmla="*/ 3 w 45"/>
                <a:gd name="T31"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6">
                  <a:moveTo>
                    <a:pt x="3" y="14"/>
                  </a:moveTo>
                  <a:lnTo>
                    <a:pt x="17" y="10"/>
                  </a:lnTo>
                  <a:lnTo>
                    <a:pt x="31" y="0"/>
                  </a:lnTo>
                  <a:lnTo>
                    <a:pt x="45" y="17"/>
                  </a:lnTo>
                  <a:lnTo>
                    <a:pt x="38" y="21"/>
                  </a:lnTo>
                  <a:lnTo>
                    <a:pt x="38" y="31"/>
                  </a:lnTo>
                  <a:lnTo>
                    <a:pt x="45" y="45"/>
                  </a:lnTo>
                  <a:lnTo>
                    <a:pt x="34" y="66"/>
                  </a:lnTo>
                  <a:lnTo>
                    <a:pt x="31" y="62"/>
                  </a:lnTo>
                  <a:lnTo>
                    <a:pt x="10" y="59"/>
                  </a:lnTo>
                  <a:lnTo>
                    <a:pt x="3" y="48"/>
                  </a:lnTo>
                  <a:lnTo>
                    <a:pt x="0" y="45"/>
                  </a:lnTo>
                  <a:lnTo>
                    <a:pt x="0" y="42"/>
                  </a:lnTo>
                  <a:lnTo>
                    <a:pt x="10" y="42"/>
                  </a:lnTo>
                  <a:lnTo>
                    <a:pt x="17" y="31"/>
                  </a:lnTo>
                  <a:lnTo>
                    <a:pt x="3"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2" name="Freeform 273">
              <a:extLst>
                <a:ext uri="{FF2B5EF4-FFF2-40B4-BE49-F238E27FC236}">
                  <a16:creationId xmlns:a16="http://schemas.microsoft.com/office/drawing/2014/main" id="{9B57DB2D-C786-02A1-CFBE-30F05743F584}"/>
                </a:ext>
                <a:ext uri="{C183D7F6-B498-43B3-948B-1728B52AA6E4}">
                  <adec:decorative xmlns:adec="http://schemas.microsoft.com/office/drawing/2017/decorative" val="1"/>
                </a:ext>
              </a:extLst>
            </p:cNvPr>
            <p:cNvSpPr>
              <a:spLocks/>
            </p:cNvSpPr>
            <p:nvPr/>
          </p:nvSpPr>
          <p:spPr bwMode="auto">
            <a:xfrm>
              <a:off x="8976038" y="5343681"/>
              <a:ext cx="241572" cy="323066"/>
            </a:xfrm>
            <a:custGeom>
              <a:avLst/>
              <a:gdLst>
                <a:gd name="T0" fmla="*/ 83 w 83"/>
                <a:gd name="T1" fmla="*/ 93 h 111"/>
                <a:gd name="T2" fmla="*/ 83 w 83"/>
                <a:gd name="T3" fmla="*/ 83 h 111"/>
                <a:gd name="T4" fmla="*/ 80 w 83"/>
                <a:gd name="T5" fmla="*/ 80 h 111"/>
                <a:gd name="T6" fmla="*/ 83 w 83"/>
                <a:gd name="T7" fmla="*/ 73 h 111"/>
                <a:gd name="T8" fmla="*/ 69 w 83"/>
                <a:gd name="T9" fmla="*/ 55 h 111"/>
                <a:gd name="T10" fmla="*/ 76 w 83"/>
                <a:gd name="T11" fmla="*/ 48 h 111"/>
                <a:gd name="T12" fmla="*/ 76 w 83"/>
                <a:gd name="T13" fmla="*/ 41 h 111"/>
                <a:gd name="T14" fmla="*/ 66 w 83"/>
                <a:gd name="T15" fmla="*/ 35 h 111"/>
                <a:gd name="T16" fmla="*/ 66 w 83"/>
                <a:gd name="T17" fmla="*/ 24 h 111"/>
                <a:gd name="T18" fmla="*/ 49 w 83"/>
                <a:gd name="T19" fmla="*/ 21 h 111"/>
                <a:gd name="T20" fmla="*/ 45 w 83"/>
                <a:gd name="T21" fmla="*/ 17 h 111"/>
                <a:gd name="T22" fmla="*/ 45 w 83"/>
                <a:gd name="T23" fmla="*/ 3 h 111"/>
                <a:gd name="T24" fmla="*/ 28 w 83"/>
                <a:gd name="T25" fmla="*/ 0 h 111"/>
                <a:gd name="T26" fmla="*/ 28 w 83"/>
                <a:gd name="T27" fmla="*/ 7 h 111"/>
                <a:gd name="T28" fmla="*/ 31 w 83"/>
                <a:gd name="T29" fmla="*/ 14 h 111"/>
                <a:gd name="T30" fmla="*/ 21 w 83"/>
                <a:gd name="T31" fmla="*/ 21 h 111"/>
                <a:gd name="T32" fmla="*/ 21 w 83"/>
                <a:gd name="T33" fmla="*/ 31 h 111"/>
                <a:gd name="T34" fmla="*/ 17 w 83"/>
                <a:gd name="T35" fmla="*/ 35 h 111"/>
                <a:gd name="T36" fmla="*/ 0 w 83"/>
                <a:gd name="T37" fmla="*/ 45 h 111"/>
                <a:gd name="T38" fmla="*/ 14 w 83"/>
                <a:gd name="T39" fmla="*/ 62 h 111"/>
                <a:gd name="T40" fmla="*/ 7 w 83"/>
                <a:gd name="T41" fmla="*/ 66 h 111"/>
                <a:gd name="T42" fmla="*/ 7 w 83"/>
                <a:gd name="T43" fmla="*/ 76 h 111"/>
                <a:gd name="T44" fmla="*/ 14 w 83"/>
                <a:gd name="T45" fmla="*/ 90 h 111"/>
                <a:gd name="T46" fmla="*/ 17 w 83"/>
                <a:gd name="T47" fmla="*/ 97 h 111"/>
                <a:gd name="T48" fmla="*/ 35 w 83"/>
                <a:gd name="T49" fmla="*/ 104 h 111"/>
                <a:gd name="T50" fmla="*/ 38 w 83"/>
                <a:gd name="T51" fmla="*/ 97 h 111"/>
                <a:gd name="T52" fmla="*/ 49 w 83"/>
                <a:gd name="T53" fmla="*/ 104 h 111"/>
                <a:gd name="T54" fmla="*/ 56 w 83"/>
                <a:gd name="T55" fmla="*/ 111 h 111"/>
                <a:gd name="T56" fmla="*/ 62 w 83"/>
                <a:gd name="T57" fmla="*/ 111 h 111"/>
                <a:gd name="T58" fmla="*/ 83 w 83"/>
                <a:gd name="T59" fmla="*/ 107 h 111"/>
                <a:gd name="T60" fmla="*/ 83 w 83"/>
                <a:gd name="T61"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11">
                  <a:moveTo>
                    <a:pt x="83" y="93"/>
                  </a:moveTo>
                  <a:lnTo>
                    <a:pt x="83" y="83"/>
                  </a:lnTo>
                  <a:lnTo>
                    <a:pt x="80" y="80"/>
                  </a:lnTo>
                  <a:lnTo>
                    <a:pt x="83" y="73"/>
                  </a:lnTo>
                  <a:lnTo>
                    <a:pt x="69" y="55"/>
                  </a:lnTo>
                  <a:lnTo>
                    <a:pt x="76" y="48"/>
                  </a:lnTo>
                  <a:lnTo>
                    <a:pt x="76" y="41"/>
                  </a:lnTo>
                  <a:lnTo>
                    <a:pt x="66" y="35"/>
                  </a:lnTo>
                  <a:lnTo>
                    <a:pt x="66" y="24"/>
                  </a:lnTo>
                  <a:lnTo>
                    <a:pt x="49" y="21"/>
                  </a:lnTo>
                  <a:lnTo>
                    <a:pt x="45" y="17"/>
                  </a:lnTo>
                  <a:lnTo>
                    <a:pt x="45" y="3"/>
                  </a:lnTo>
                  <a:lnTo>
                    <a:pt x="28" y="0"/>
                  </a:lnTo>
                  <a:lnTo>
                    <a:pt x="28" y="7"/>
                  </a:lnTo>
                  <a:lnTo>
                    <a:pt x="31" y="14"/>
                  </a:lnTo>
                  <a:lnTo>
                    <a:pt x="21" y="21"/>
                  </a:lnTo>
                  <a:lnTo>
                    <a:pt x="21" y="31"/>
                  </a:lnTo>
                  <a:lnTo>
                    <a:pt x="17" y="35"/>
                  </a:lnTo>
                  <a:lnTo>
                    <a:pt x="0" y="45"/>
                  </a:lnTo>
                  <a:lnTo>
                    <a:pt x="14" y="62"/>
                  </a:lnTo>
                  <a:lnTo>
                    <a:pt x="7" y="66"/>
                  </a:lnTo>
                  <a:lnTo>
                    <a:pt x="7" y="76"/>
                  </a:lnTo>
                  <a:lnTo>
                    <a:pt x="14" y="90"/>
                  </a:lnTo>
                  <a:lnTo>
                    <a:pt x="17" y="97"/>
                  </a:lnTo>
                  <a:lnTo>
                    <a:pt x="35" y="104"/>
                  </a:lnTo>
                  <a:lnTo>
                    <a:pt x="38" y="97"/>
                  </a:lnTo>
                  <a:lnTo>
                    <a:pt x="49" y="104"/>
                  </a:lnTo>
                  <a:lnTo>
                    <a:pt x="56" y="111"/>
                  </a:lnTo>
                  <a:lnTo>
                    <a:pt x="62" y="111"/>
                  </a:lnTo>
                  <a:lnTo>
                    <a:pt x="83" y="107"/>
                  </a:lnTo>
                  <a:lnTo>
                    <a:pt x="83" y="9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3" name="Freeform 274">
              <a:extLst>
                <a:ext uri="{FF2B5EF4-FFF2-40B4-BE49-F238E27FC236}">
                  <a16:creationId xmlns:a16="http://schemas.microsoft.com/office/drawing/2014/main" id="{B8E8578A-58F2-0FBD-DD3F-642A437A694A}"/>
                </a:ext>
                <a:ext uri="{C183D7F6-B498-43B3-948B-1728B52AA6E4}">
                  <adec:decorative xmlns:adec="http://schemas.microsoft.com/office/drawing/2017/decorative" val="1"/>
                </a:ext>
              </a:extLst>
            </p:cNvPr>
            <p:cNvSpPr>
              <a:spLocks/>
            </p:cNvSpPr>
            <p:nvPr/>
          </p:nvSpPr>
          <p:spPr bwMode="auto">
            <a:xfrm>
              <a:off x="8682077" y="5291292"/>
              <a:ext cx="384186" cy="232840"/>
            </a:xfrm>
            <a:custGeom>
              <a:avLst/>
              <a:gdLst>
                <a:gd name="T0" fmla="*/ 132 w 132"/>
                <a:gd name="T1" fmla="*/ 32 h 80"/>
                <a:gd name="T2" fmla="*/ 129 w 132"/>
                <a:gd name="T3" fmla="*/ 25 h 80"/>
                <a:gd name="T4" fmla="*/ 129 w 132"/>
                <a:gd name="T5" fmla="*/ 18 h 80"/>
                <a:gd name="T6" fmla="*/ 118 w 132"/>
                <a:gd name="T7" fmla="*/ 18 h 80"/>
                <a:gd name="T8" fmla="*/ 101 w 132"/>
                <a:gd name="T9" fmla="*/ 7 h 80"/>
                <a:gd name="T10" fmla="*/ 94 w 132"/>
                <a:gd name="T11" fmla="*/ 14 h 80"/>
                <a:gd name="T12" fmla="*/ 91 w 132"/>
                <a:gd name="T13" fmla="*/ 14 h 80"/>
                <a:gd name="T14" fmla="*/ 77 w 132"/>
                <a:gd name="T15" fmla="*/ 28 h 80"/>
                <a:gd name="T16" fmla="*/ 59 w 132"/>
                <a:gd name="T17" fmla="*/ 28 h 80"/>
                <a:gd name="T18" fmla="*/ 42 w 132"/>
                <a:gd name="T19" fmla="*/ 11 h 80"/>
                <a:gd name="T20" fmla="*/ 35 w 132"/>
                <a:gd name="T21" fmla="*/ 7 h 80"/>
                <a:gd name="T22" fmla="*/ 35 w 132"/>
                <a:gd name="T23" fmla="*/ 0 h 80"/>
                <a:gd name="T24" fmla="*/ 14 w 132"/>
                <a:gd name="T25" fmla="*/ 4 h 80"/>
                <a:gd name="T26" fmla="*/ 14 w 132"/>
                <a:gd name="T27" fmla="*/ 14 h 80"/>
                <a:gd name="T28" fmla="*/ 14 w 132"/>
                <a:gd name="T29" fmla="*/ 18 h 80"/>
                <a:gd name="T30" fmla="*/ 14 w 132"/>
                <a:gd name="T31" fmla="*/ 21 h 80"/>
                <a:gd name="T32" fmla="*/ 21 w 132"/>
                <a:gd name="T33" fmla="*/ 35 h 80"/>
                <a:gd name="T34" fmla="*/ 21 w 132"/>
                <a:gd name="T35" fmla="*/ 39 h 80"/>
                <a:gd name="T36" fmla="*/ 18 w 132"/>
                <a:gd name="T37" fmla="*/ 39 h 80"/>
                <a:gd name="T38" fmla="*/ 11 w 132"/>
                <a:gd name="T39" fmla="*/ 32 h 80"/>
                <a:gd name="T40" fmla="*/ 7 w 132"/>
                <a:gd name="T41" fmla="*/ 32 h 80"/>
                <a:gd name="T42" fmla="*/ 4 w 132"/>
                <a:gd name="T43" fmla="*/ 35 h 80"/>
                <a:gd name="T44" fmla="*/ 7 w 132"/>
                <a:gd name="T45" fmla="*/ 42 h 80"/>
                <a:gd name="T46" fmla="*/ 11 w 132"/>
                <a:gd name="T47" fmla="*/ 46 h 80"/>
                <a:gd name="T48" fmla="*/ 14 w 132"/>
                <a:gd name="T49" fmla="*/ 49 h 80"/>
                <a:gd name="T50" fmla="*/ 14 w 132"/>
                <a:gd name="T51" fmla="*/ 53 h 80"/>
                <a:gd name="T52" fmla="*/ 11 w 132"/>
                <a:gd name="T53" fmla="*/ 53 h 80"/>
                <a:gd name="T54" fmla="*/ 4 w 132"/>
                <a:gd name="T55" fmla="*/ 49 h 80"/>
                <a:gd name="T56" fmla="*/ 0 w 132"/>
                <a:gd name="T57" fmla="*/ 49 h 80"/>
                <a:gd name="T58" fmla="*/ 4 w 132"/>
                <a:gd name="T59" fmla="*/ 53 h 80"/>
                <a:gd name="T60" fmla="*/ 7 w 132"/>
                <a:gd name="T61" fmla="*/ 56 h 80"/>
                <a:gd name="T62" fmla="*/ 11 w 132"/>
                <a:gd name="T63" fmla="*/ 56 h 80"/>
                <a:gd name="T64" fmla="*/ 11 w 132"/>
                <a:gd name="T65" fmla="*/ 59 h 80"/>
                <a:gd name="T66" fmla="*/ 14 w 132"/>
                <a:gd name="T67" fmla="*/ 63 h 80"/>
                <a:gd name="T68" fmla="*/ 11 w 132"/>
                <a:gd name="T69" fmla="*/ 63 h 80"/>
                <a:gd name="T70" fmla="*/ 7 w 132"/>
                <a:gd name="T71" fmla="*/ 63 h 80"/>
                <a:gd name="T72" fmla="*/ 11 w 132"/>
                <a:gd name="T73" fmla="*/ 70 h 80"/>
                <a:gd name="T74" fmla="*/ 21 w 132"/>
                <a:gd name="T75" fmla="*/ 73 h 80"/>
                <a:gd name="T76" fmla="*/ 24 w 132"/>
                <a:gd name="T77" fmla="*/ 80 h 80"/>
                <a:gd name="T78" fmla="*/ 35 w 132"/>
                <a:gd name="T79" fmla="*/ 80 h 80"/>
                <a:gd name="T80" fmla="*/ 42 w 132"/>
                <a:gd name="T81" fmla="*/ 66 h 80"/>
                <a:gd name="T82" fmla="*/ 45 w 132"/>
                <a:gd name="T83" fmla="*/ 63 h 80"/>
                <a:gd name="T84" fmla="*/ 52 w 132"/>
                <a:gd name="T85" fmla="*/ 49 h 80"/>
                <a:gd name="T86" fmla="*/ 70 w 132"/>
                <a:gd name="T87" fmla="*/ 42 h 80"/>
                <a:gd name="T88" fmla="*/ 84 w 132"/>
                <a:gd name="T89" fmla="*/ 42 h 80"/>
                <a:gd name="T90" fmla="*/ 101 w 132"/>
                <a:gd name="T91" fmla="*/ 63 h 80"/>
                <a:gd name="T92" fmla="*/ 118 w 132"/>
                <a:gd name="T93" fmla="*/ 53 h 80"/>
                <a:gd name="T94" fmla="*/ 122 w 132"/>
                <a:gd name="T95" fmla="*/ 49 h 80"/>
                <a:gd name="T96" fmla="*/ 122 w 132"/>
                <a:gd name="T97" fmla="*/ 39 h 80"/>
                <a:gd name="T98" fmla="*/ 132 w 132"/>
                <a:gd name="T9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80">
                  <a:moveTo>
                    <a:pt x="132" y="32"/>
                  </a:moveTo>
                  <a:lnTo>
                    <a:pt x="129" y="25"/>
                  </a:lnTo>
                  <a:lnTo>
                    <a:pt x="129" y="18"/>
                  </a:lnTo>
                  <a:lnTo>
                    <a:pt x="118" y="18"/>
                  </a:lnTo>
                  <a:lnTo>
                    <a:pt x="101" y="7"/>
                  </a:lnTo>
                  <a:lnTo>
                    <a:pt x="94" y="14"/>
                  </a:lnTo>
                  <a:lnTo>
                    <a:pt x="91" y="14"/>
                  </a:lnTo>
                  <a:lnTo>
                    <a:pt x="77" y="28"/>
                  </a:lnTo>
                  <a:lnTo>
                    <a:pt x="59" y="28"/>
                  </a:lnTo>
                  <a:lnTo>
                    <a:pt x="42" y="11"/>
                  </a:lnTo>
                  <a:lnTo>
                    <a:pt x="35" y="7"/>
                  </a:lnTo>
                  <a:lnTo>
                    <a:pt x="35" y="0"/>
                  </a:lnTo>
                  <a:lnTo>
                    <a:pt x="14" y="4"/>
                  </a:lnTo>
                  <a:lnTo>
                    <a:pt x="14" y="14"/>
                  </a:lnTo>
                  <a:lnTo>
                    <a:pt x="14" y="18"/>
                  </a:lnTo>
                  <a:lnTo>
                    <a:pt x="14" y="21"/>
                  </a:lnTo>
                  <a:lnTo>
                    <a:pt x="21" y="35"/>
                  </a:lnTo>
                  <a:lnTo>
                    <a:pt x="21" y="39"/>
                  </a:lnTo>
                  <a:lnTo>
                    <a:pt x="18" y="39"/>
                  </a:lnTo>
                  <a:lnTo>
                    <a:pt x="11" y="32"/>
                  </a:lnTo>
                  <a:lnTo>
                    <a:pt x="7" y="32"/>
                  </a:lnTo>
                  <a:lnTo>
                    <a:pt x="4" y="35"/>
                  </a:lnTo>
                  <a:lnTo>
                    <a:pt x="7" y="42"/>
                  </a:lnTo>
                  <a:lnTo>
                    <a:pt x="11" y="46"/>
                  </a:lnTo>
                  <a:lnTo>
                    <a:pt x="14" y="49"/>
                  </a:lnTo>
                  <a:lnTo>
                    <a:pt x="14" y="53"/>
                  </a:lnTo>
                  <a:lnTo>
                    <a:pt x="11" y="53"/>
                  </a:lnTo>
                  <a:lnTo>
                    <a:pt x="4" y="49"/>
                  </a:lnTo>
                  <a:lnTo>
                    <a:pt x="0" y="49"/>
                  </a:lnTo>
                  <a:lnTo>
                    <a:pt x="4" y="53"/>
                  </a:lnTo>
                  <a:lnTo>
                    <a:pt x="7" y="56"/>
                  </a:lnTo>
                  <a:lnTo>
                    <a:pt x="11" y="56"/>
                  </a:lnTo>
                  <a:lnTo>
                    <a:pt x="11" y="59"/>
                  </a:lnTo>
                  <a:lnTo>
                    <a:pt x="14" y="63"/>
                  </a:lnTo>
                  <a:lnTo>
                    <a:pt x="11" y="63"/>
                  </a:lnTo>
                  <a:lnTo>
                    <a:pt x="7" y="63"/>
                  </a:lnTo>
                  <a:lnTo>
                    <a:pt x="11" y="70"/>
                  </a:lnTo>
                  <a:lnTo>
                    <a:pt x="21" y="73"/>
                  </a:lnTo>
                  <a:lnTo>
                    <a:pt x="24" y="80"/>
                  </a:lnTo>
                  <a:lnTo>
                    <a:pt x="35" y="80"/>
                  </a:lnTo>
                  <a:lnTo>
                    <a:pt x="42" y="66"/>
                  </a:lnTo>
                  <a:lnTo>
                    <a:pt x="45" y="63"/>
                  </a:lnTo>
                  <a:lnTo>
                    <a:pt x="52" y="49"/>
                  </a:lnTo>
                  <a:lnTo>
                    <a:pt x="70" y="42"/>
                  </a:lnTo>
                  <a:lnTo>
                    <a:pt x="84" y="42"/>
                  </a:lnTo>
                  <a:lnTo>
                    <a:pt x="101" y="63"/>
                  </a:lnTo>
                  <a:lnTo>
                    <a:pt x="118" y="53"/>
                  </a:lnTo>
                  <a:lnTo>
                    <a:pt x="122" y="49"/>
                  </a:lnTo>
                  <a:lnTo>
                    <a:pt x="122" y="39"/>
                  </a:lnTo>
                  <a:lnTo>
                    <a:pt x="132" y="3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4" name="Freeform 275">
              <a:extLst>
                <a:ext uri="{FF2B5EF4-FFF2-40B4-BE49-F238E27FC236}">
                  <a16:creationId xmlns:a16="http://schemas.microsoft.com/office/drawing/2014/main" id="{57BA1DEE-E5AE-5E16-AFFA-F5DEE8E967F3}"/>
                </a:ext>
                <a:ext uri="{C183D7F6-B498-43B3-948B-1728B52AA6E4}">
                  <adec:decorative xmlns:adec="http://schemas.microsoft.com/office/drawing/2017/decorative" val="1"/>
                </a:ext>
              </a:extLst>
            </p:cNvPr>
            <p:cNvSpPr>
              <a:spLocks/>
            </p:cNvSpPr>
            <p:nvPr/>
          </p:nvSpPr>
          <p:spPr bwMode="auto">
            <a:xfrm>
              <a:off x="8673347" y="5332040"/>
              <a:ext cx="40747" cy="40747"/>
            </a:xfrm>
            <a:custGeom>
              <a:avLst/>
              <a:gdLst>
                <a:gd name="T0" fmla="*/ 14 w 14"/>
                <a:gd name="T1" fmla="*/ 14 h 14"/>
                <a:gd name="T2" fmla="*/ 14 w 14"/>
                <a:gd name="T3" fmla="*/ 11 h 14"/>
                <a:gd name="T4" fmla="*/ 10 w 14"/>
                <a:gd name="T5" fmla="*/ 7 h 14"/>
                <a:gd name="T6" fmla="*/ 7 w 14"/>
                <a:gd name="T7" fmla="*/ 4 h 14"/>
                <a:gd name="T8" fmla="*/ 7 w 14"/>
                <a:gd name="T9" fmla="*/ 0 h 14"/>
                <a:gd name="T10" fmla="*/ 3 w 14"/>
                <a:gd name="T11" fmla="*/ 0 h 14"/>
                <a:gd name="T12" fmla="*/ 3 w 14"/>
                <a:gd name="T13" fmla="*/ 7 h 14"/>
                <a:gd name="T14" fmla="*/ 0 w 14"/>
                <a:gd name="T15" fmla="*/ 11 h 14"/>
                <a:gd name="T16" fmla="*/ 3 w 14"/>
                <a:gd name="T17" fmla="*/ 14 h 14"/>
                <a:gd name="T18" fmla="*/ 7 w 14"/>
                <a:gd name="T19" fmla="*/ 14 h 14"/>
                <a:gd name="T20" fmla="*/ 10 w 14"/>
                <a:gd name="T21" fmla="*/ 14 h 14"/>
                <a:gd name="T22" fmla="*/ 14 w 1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14" y="14"/>
                  </a:moveTo>
                  <a:lnTo>
                    <a:pt x="14" y="11"/>
                  </a:lnTo>
                  <a:lnTo>
                    <a:pt x="10" y="7"/>
                  </a:lnTo>
                  <a:lnTo>
                    <a:pt x="7" y="4"/>
                  </a:lnTo>
                  <a:lnTo>
                    <a:pt x="7" y="0"/>
                  </a:lnTo>
                  <a:lnTo>
                    <a:pt x="3" y="0"/>
                  </a:lnTo>
                  <a:lnTo>
                    <a:pt x="3" y="7"/>
                  </a:lnTo>
                  <a:lnTo>
                    <a:pt x="0" y="11"/>
                  </a:lnTo>
                  <a:lnTo>
                    <a:pt x="3" y="14"/>
                  </a:lnTo>
                  <a:lnTo>
                    <a:pt x="7" y="14"/>
                  </a:lnTo>
                  <a:lnTo>
                    <a:pt x="10" y="14"/>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5" name="Freeform 276">
              <a:extLst>
                <a:ext uri="{FF2B5EF4-FFF2-40B4-BE49-F238E27FC236}">
                  <a16:creationId xmlns:a16="http://schemas.microsoft.com/office/drawing/2014/main" id="{87C1CA5D-7CF4-784C-46D7-3651943EE7A9}"/>
                </a:ext>
                <a:ext uri="{C183D7F6-B498-43B3-948B-1728B52AA6E4}">
                  <adec:decorative xmlns:adec="http://schemas.microsoft.com/office/drawing/2017/decorative" val="1"/>
                </a:ext>
              </a:extLst>
            </p:cNvPr>
            <p:cNvSpPr>
              <a:spLocks/>
            </p:cNvSpPr>
            <p:nvPr/>
          </p:nvSpPr>
          <p:spPr bwMode="auto">
            <a:xfrm>
              <a:off x="8661704" y="5474654"/>
              <a:ext cx="151346" cy="192093"/>
            </a:xfrm>
            <a:custGeom>
              <a:avLst/>
              <a:gdLst>
                <a:gd name="T0" fmla="*/ 52 w 52"/>
                <a:gd name="T1" fmla="*/ 62 h 66"/>
                <a:gd name="T2" fmla="*/ 49 w 52"/>
                <a:gd name="T3" fmla="*/ 59 h 66"/>
                <a:gd name="T4" fmla="*/ 45 w 52"/>
                <a:gd name="T5" fmla="*/ 38 h 66"/>
                <a:gd name="T6" fmla="*/ 38 w 52"/>
                <a:gd name="T7" fmla="*/ 28 h 66"/>
                <a:gd name="T8" fmla="*/ 31 w 52"/>
                <a:gd name="T9" fmla="*/ 17 h 66"/>
                <a:gd name="T10" fmla="*/ 28 w 52"/>
                <a:gd name="T11" fmla="*/ 10 h 66"/>
                <a:gd name="T12" fmla="*/ 18 w 52"/>
                <a:gd name="T13" fmla="*/ 7 h 66"/>
                <a:gd name="T14" fmla="*/ 14 w 52"/>
                <a:gd name="T15" fmla="*/ 0 h 66"/>
                <a:gd name="T16" fmla="*/ 7 w 52"/>
                <a:gd name="T17" fmla="*/ 0 h 66"/>
                <a:gd name="T18" fmla="*/ 7 w 52"/>
                <a:gd name="T19" fmla="*/ 3 h 66"/>
                <a:gd name="T20" fmla="*/ 11 w 52"/>
                <a:gd name="T21" fmla="*/ 14 h 66"/>
                <a:gd name="T22" fmla="*/ 11 w 52"/>
                <a:gd name="T23" fmla="*/ 21 h 66"/>
                <a:gd name="T24" fmla="*/ 11 w 52"/>
                <a:gd name="T25" fmla="*/ 28 h 66"/>
                <a:gd name="T26" fmla="*/ 11 w 52"/>
                <a:gd name="T27" fmla="*/ 31 h 66"/>
                <a:gd name="T28" fmla="*/ 7 w 52"/>
                <a:gd name="T29" fmla="*/ 35 h 66"/>
                <a:gd name="T30" fmla="*/ 7 w 52"/>
                <a:gd name="T31" fmla="*/ 38 h 66"/>
                <a:gd name="T32" fmla="*/ 11 w 52"/>
                <a:gd name="T33" fmla="*/ 38 h 66"/>
                <a:gd name="T34" fmla="*/ 11 w 52"/>
                <a:gd name="T35" fmla="*/ 42 h 66"/>
                <a:gd name="T36" fmla="*/ 7 w 52"/>
                <a:gd name="T37" fmla="*/ 45 h 66"/>
                <a:gd name="T38" fmla="*/ 4 w 52"/>
                <a:gd name="T39" fmla="*/ 42 h 66"/>
                <a:gd name="T40" fmla="*/ 0 w 52"/>
                <a:gd name="T41" fmla="*/ 42 h 66"/>
                <a:gd name="T42" fmla="*/ 0 w 52"/>
                <a:gd name="T43" fmla="*/ 48 h 66"/>
                <a:gd name="T44" fmla="*/ 18 w 52"/>
                <a:gd name="T45" fmla="*/ 59 h 66"/>
                <a:gd name="T46" fmla="*/ 21 w 52"/>
                <a:gd name="T47" fmla="*/ 66 h 66"/>
                <a:gd name="T48" fmla="*/ 42 w 52"/>
                <a:gd name="T49" fmla="*/ 66 h 66"/>
                <a:gd name="T50" fmla="*/ 45 w 52"/>
                <a:gd name="T51" fmla="*/ 66 h 66"/>
                <a:gd name="T52" fmla="*/ 52 w 52"/>
                <a:gd name="T53"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6">
                  <a:moveTo>
                    <a:pt x="52" y="62"/>
                  </a:moveTo>
                  <a:lnTo>
                    <a:pt x="49" y="59"/>
                  </a:lnTo>
                  <a:lnTo>
                    <a:pt x="45" y="38"/>
                  </a:lnTo>
                  <a:lnTo>
                    <a:pt x="38" y="28"/>
                  </a:lnTo>
                  <a:lnTo>
                    <a:pt x="31" y="17"/>
                  </a:lnTo>
                  <a:lnTo>
                    <a:pt x="28" y="10"/>
                  </a:lnTo>
                  <a:lnTo>
                    <a:pt x="18" y="7"/>
                  </a:lnTo>
                  <a:lnTo>
                    <a:pt x="14" y="0"/>
                  </a:lnTo>
                  <a:lnTo>
                    <a:pt x="7" y="0"/>
                  </a:lnTo>
                  <a:lnTo>
                    <a:pt x="7" y="3"/>
                  </a:lnTo>
                  <a:lnTo>
                    <a:pt x="11" y="14"/>
                  </a:lnTo>
                  <a:lnTo>
                    <a:pt x="11" y="21"/>
                  </a:lnTo>
                  <a:lnTo>
                    <a:pt x="11" y="28"/>
                  </a:lnTo>
                  <a:lnTo>
                    <a:pt x="11" y="31"/>
                  </a:lnTo>
                  <a:lnTo>
                    <a:pt x="7" y="35"/>
                  </a:lnTo>
                  <a:lnTo>
                    <a:pt x="7" y="38"/>
                  </a:lnTo>
                  <a:lnTo>
                    <a:pt x="11" y="38"/>
                  </a:lnTo>
                  <a:lnTo>
                    <a:pt x="11" y="42"/>
                  </a:lnTo>
                  <a:lnTo>
                    <a:pt x="7" y="45"/>
                  </a:lnTo>
                  <a:lnTo>
                    <a:pt x="4" y="42"/>
                  </a:lnTo>
                  <a:lnTo>
                    <a:pt x="0" y="42"/>
                  </a:lnTo>
                  <a:lnTo>
                    <a:pt x="0" y="48"/>
                  </a:lnTo>
                  <a:lnTo>
                    <a:pt x="18" y="59"/>
                  </a:lnTo>
                  <a:lnTo>
                    <a:pt x="21" y="66"/>
                  </a:lnTo>
                  <a:lnTo>
                    <a:pt x="42" y="66"/>
                  </a:lnTo>
                  <a:lnTo>
                    <a:pt x="45" y="66"/>
                  </a:lnTo>
                  <a:lnTo>
                    <a:pt x="52"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6" name="Freeform 277">
              <a:extLst>
                <a:ext uri="{FF2B5EF4-FFF2-40B4-BE49-F238E27FC236}">
                  <a16:creationId xmlns:a16="http://schemas.microsoft.com/office/drawing/2014/main" id="{DE4276CE-FCB1-72D6-B351-C7AED03ED30F}"/>
                </a:ext>
                <a:ext uri="{C183D7F6-B498-43B3-948B-1728B52AA6E4}">
                  <adec:decorative xmlns:adec="http://schemas.microsoft.com/office/drawing/2017/decorative" val="1"/>
                </a:ext>
              </a:extLst>
            </p:cNvPr>
            <p:cNvSpPr>
              <a:spLocks/>
            </p:cNvSpPr>
            <p:nvPr/>
          </p:nvSpPr>
          <p:spPr bwMode="auto">
            <a:xfrm>
              <a:off x="8792677" y="4607325"/>
              <a:ext cx="445307" cy="381276"/>
            </a:xfrm>
            <a:custGeom>
              <a:avLst/>
              <a:gdLst>
                <a:gd name="T0" fmla="*/ 153 w 153"/>
                <a:gd name="T1" fmla="*/ 121 h 131"/>
                <a:gd name="T2" fmla="*/ 139 w 153"/>
                <a:gd name="T3" fmla="*/ 111 h 131"/>
                <a:gd name="T4" fmla="*/ 146 w 153"/>
                <a:gd name="T5" fmla="*/ 107 h 131"/>
                <a:gd name="T6" fmla="*/ 132 w 153"/>
                <a:gd name="T7" fmla="*/ 72 h 131"/>
                <a:gd name="T8" fmla="*/ 129 w 153"/>
                <a:gd name="T9" fmla="*/ 76 h 131"/>
                <a:gd name="T10" fmla="*/ 122 w 153"/>
                <a:gd name="T11" fmla="*/ 55 h 131"/>
                <a:gd name="T12" fmla="*/ 98 w 153"/>
                <a:gd name="T13" fmla="*/ 59 h 131"/>
                <a:gd name="T14" fmla="*/ 84 w 153"/>
                <a:gd name="T15" fmla="*/ 48 h 131"/>
                <a:gd name="T16" fmla="*/ 49 w 153"/>
                <a:gd name="T17" fmla="*/ 34 h 131"/>
                <a:gd name="T18" fmla="*/ 53 w 153"/>
                <a:gd name="T19" fmla="*/ 31 h 131"/>
                <a:gd name="T20" fmla="*/ 56 w 153"/>
                <a:gd name="T21" fmla="*/ 24 h 131"/>
                <a:gd name="T22" fmla="*/ 32 w 153"/>
                <a:gd name="T23" fmla="*/ 13 h 131"/>
                <a:gd name="T24" fmla="*/ 14 w 153"/>
                <a:gd name="T25" fmla="*/ 0 h 131"/>
                <a:gd name="T26" fmla="*/ 11 w 153"/>
                <a:gd name="T27" fmla="*/ 7 h 131"/>
                <a:gd name="T28" fmla="*/ 11 w 153"/>
                <a:gd name="T29" fmla="*/ 17 h 131"/>
                <a:gd name="T30" fmla="*/ 11 w 153"/>
                <a:gd name="T31" fmla="*/ 27 h 131"/>
                <a:gd name="T32" fmla="*/ 11 w 153"/>
                <a:gd name="T33" fmla="*/ 34 h 131"/>
                <a:gd name="T34" fmla="*/ 0 w 153"/>
                <a:gd name="T35" fmla="*/ 48 h 131"/>
                <a:gd name="T36" fmla="*/ 14 w 153"/>
                <a:gd name="T37" fmla="*/ 48 h 131"/>
                <a:gd name="T38" fmla="*/ 14 w 153"/>
                <a:gd name="T39" fmla="*/ 55 h 131"/>
                <a:gd name="T40" fmla="*/ 28 w 153"/>
                <a:gd name="T41" fmla="*/ 59 h 131"/>
                <a:gd name="T42" fmla="*/ 32 w 153"/>
                <a:gd name="T43" fmla="*/ 52 h 131"/>
                <a:gd name="T44" fmla="*/ 42 w 153"/>
                <a:gd name="T45" fmla="*/ 52 h 131"/>
                <a:gd name="T46" fmla="*/ 39 w 153"/>
                <a:gd name="T47" fmla="*/ 69 h 131"/>
                <a:gd name="T48" fmla="*/ 49 w 153"/>
                <a:gd name="T49" fmla="*/ 69 h 131"/>
                <a:gd name="T50" fmla="*/ 53 w 153"/>
                <a:gd name="T51" fmla="*/ 65 h 131"/>
                <a:gd name="T52" fmla="*/ 70 w 153"/>
                <a:gd name="T53" fmla="*/ 76 h 131"/>
                <a:gd name="T54" fmla="*/ 70 w 153"/>
                <a:gd name="T55" fmla="*/ 79 h 131"/>
                <a:gd name="T56" fmla="*/ 91 w 153"/>
                <a:gd name="T57" fmla="*/ 90 h 131"/>
                <a:gd name="T58" fmla="*/ 98 w 153"/>
                <a:gd name="T59" fmla="*/ 114 h 131"/>
                <a:gd name="T60" fmla="*/ 91 w 153"/>
                <a:gd name="T61" fmla="*/ 124 h 131"/>
                <a:gd name="T62" fmla="*/ 108 w 153"/>
                <a:gd name="T63" fmla="*/ 131 h 131"/>
                <a:gd name="T64" fmla="*/ 115 w 153"/>
                <a:gd name="T65" fmla="*/ 131 h 131"/>
                <a:gd name="T66" fmla="*/ 132 w 153"/>
                <a:gd name="T67" fmla="*/ 131 h 131"/>
                <a:gd name="T68" fmla="*/ 153 w 153"/>
                <a:gd name="T6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31">
                  <a:moveTo>
                    <a:pt x="153" y="121"/>
                  </a:moveTo>
                  <a:lnTo>
                    <a:pt x="139" y="111"/>
                  </a:lnTo>
                  <a:lnTo>
                    <a:pt x="146" y="107"/>
                  </a:lnTo>
                  <a:lnTo>
                    <a:pt x="132" y="72"/>
                  </a:lnTo>
                  <a:lnTo>
                    <a:pt x="129" y="76"/>
                  </a:lnTo>
                  <a:lnTo>
                    <a:pt x="122" y="55"/>
                  </a:lnTo>
                  <a:lnTo>
                    <a:pt x="98" y="59"/>
                  </a:lnTo>
                  <a:lnTo>
                    <a:pt x="84" y="48"/>
                  </a:lnTo>
                  <a:lnTo>
                    <a:pt x="49" y="34"/>
                  </a:lnTo>
                  <a:lnTo>
                    <a:pt x="53" y="31"/>
                  </a:lnTo>
                  <a:lnTo>
                    <a:pt x="56" y="24"/>
                  </a:lnTo>
                  <a:lnTo>
                    <a:pt x="32" y="13"/>
                  </a:lnTo>
                  <a:lnTo>
                    <a:pt x="14" y="0"/>
                  </a:lnTo>
                  <a:lnTo>
                    <a:pt x="11" y="7"/>
                  </a:lnTo>
                  <a:lnTo>
                    <a:pt x="11" y="17"/>
                  </a:lnTo>
                  <a:lnTo>
                    <a:pt x="11" y="27"/>
                  </a:lnTo>
                  <a:lnTo>
                    <a:pt x="11" y="34"/>
                  </a:lnTo>
                  <a:lnTo>
                    <a:pt x="0" y="48"/>
                  </a:lnTo>
                  <a:lnTo>
                    <a:pt x="14" y="48"/>
                  </a:lnTo>
                  <a:lnTo>
                    <a:pt x="14" y="55"/>
                  </a:lnTo>
                  <a:lnTo>
                    <a:pt x="28" y="59"/>
                  </a:lnTo>
                  <a:lnTo>
                    <a:pt x="32" y="52"/>
                  </a:lnTo>
                  <a:lnTo>
                    <a:pt x="42" y="52"/>
                  </a:lnTo>
                  <a:lnTo>
                    <a:pt x="39" y="69"/>
                  </a:lnTo>
                  <a:lnTo>
                    <a:pt x="49" y="69"/>
                  </a:lnTo>
                  <a:lnTo>
                    <a:pt x="53" y="65"/>
                  </a:lnTo>
                  <a:lnTo>
                    <a:pt x="70" y="76"/>
                  </a:lnTo>
                  <a:lnTo>
                    <a:pt x="70" y="79"/>
                  </a:lnTo>
                  <a:lnTo>
                    <a:pt x="91" y="90"/>
                  </a:lnTo>
                  <a:lnTo>
                    <a:pt x="98" y="114"/>
                  </a:lnTo>
                  <a:lnTo>
                    <a:pt x="91" y="124"/>
                  </a:lnTo>
                  <a:lnTo>
                    <a:pt x="108" y="131"/>
                  </a:lnTo>
                  <a:lnTo>
                    <a:pt x="115" y="131"/>
                  </a:lnTo>
                  <a:lnTo>
                    <a:pt x="132" y="131"/>
                  </a:lnTo>
                  <a:lnTo>
                    <a:pt x="153" y="1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7" name="Freeform 278">
              <a:extLst>
                <a:ext uri="{FF2B5EF4-FFF2-40B4-BE49-F238E27FC236}">
                  <a16:creationId xmlns:a16="http://schemas.microsoft.com/office/drawing/2014/main" id="{B3E4AFE6-3210-FE4E-E82D-331D1E3E2D13}"/>
                </a:ext>
                <a:ext uri="{C183D7F6-B498-43B3-948B-1728B52AA6E4}">
                  <adec:decorative xmlns:adec="http://schemas.microsoft.com/office/drawing/2017/decorative" val="1"/>
                </a:ext>
              </a:extLst>
            </p:cNvPr>
            <p:cNvSpPr>
              <a:spLocks/>
            </p:cNvSpPr>
            <p:nvPr/>
          </p:nvSpPr>
          <p:spPr bwMode="auto">
            <a:xfrm>
              <a:off x="8632600" y="4656805"/>
              <a:ext cx="192093" cy="282319"/>
            </a:xfrm>
            <a:custGeom>
              <a:avLst/>
              <a:gdLst>
                <a:gd name="T0" fmla="*/ 0 w 66"/>
                <a:gd name="T1" fmla="*/ 17 h 97"/>
                <a:gd name="T2" fmla="*/ 24 w 66"/>
                <a:gd name="T3" fmla="*/ 17 h 97"/>
                <a:gd name="T4" fmla="*/ 28 w 66"/>
                <a:gd name="T5" fmla="*/ 0 h 97"/>
                <a:gd name="T6" fmla="*/ 66 w 66"/>
                <a:gd name="T7" fmla="*/ 0 h 97"/>
                <a:gd name="T8" fmla="*/ 66 w 66"/>
                <a:gd name="T9" fmla="*/ 10 h 97"/>
                <a:gd name="T10" fmla="*/ 66 w 66"/>
                <a:gd name="T11" fmla="*/ 17 h 97"/>
                <a:gd name="T12" fmla="*/ 55 w 66"/>
                <a:gd name="T13" fmla="*/ 31 h 97"/>
                <a:gd name="T14" fmla="*/ 52 w 66"/>
                <a:gd name="T15" fmla="*/ 35 h 97"/>
                <a:gd name="T16" fmla="*/ 41 w 66"/>
                <a:gd name="T17" fmla="*/ 73 h 97"/>
                <a:gd name="T18" fmla="*/ 41 w 66"/>
                <a:gd name="T19" fmla="*/ 76 h 97"/>
                <a:gd name="T20" fmla="*/ 31 w 66"/>
                <a:gd name="T21" fmla="*/ 90 h 97"/>
                <a:gd name="T22" fmla="*/ 17 w 66"/>
                <a:gd name="T23" fmla="*/ 97 h 97"/>
                <a:gd name="T24" fmla="*/ 21 w 66"/>
                <a:gd name="T25" fmla="*/ 90 h 97"/>
                <a:gd name="T26" fmla="*/ 21 w 66"/>
                <a:gd name="T27" fmla="*/ 87 h 97"/>
                <a:gd name="T28" fmla="*/ 21 w 66"/>
                <a:gd name="T29" fmla="*/ 83 h 97"/>
                <a:gd name="T30" fmla="*/ 17 w 66"/>
                <a:gd name="T31" fmla="*/ 83 h 97"/>
                <a:gd name="T32" fmla="*/ 14 w 66"/>
                <a:gd name="T33" fmla="*/ 83 h 97"/>
                <a:gd name="T34" fmla="*/ 21 w 66"/>
                <a:gd name="T35" fmla="*/ 73 h 97"/>
                <a:gd name="T36" fmla="*/ 14 w 66"/>
                <a:gd name="T37" fmla="*/ 66 h 97"/>
                <a:gd name="T38" fmla="*/ 3 w 66"/>
                <a:gd name="T39" fmla="*/ 73 h 97"/>
                <a:gd name="T40" fmla="*/ 3 w 66"/>
                <a:gd name="T41" fmla="*/ 69 h 97"/>
                <a:gd name="T42" fmla="*/ 7 w 66"/>
                <a:gd name="T43" fmla="*/ 62 h 97"/>
                <a:gd name="T44" fmla="*/ 7 w 66"/>
                <a:gd name="T45" fmla="*/ 59 h 97"/>
                <a:gd name="T46" fmla="*/ 3 w 66"/>
                <a:gd name="T47" fmla="*/ 59 h 97"/>
                <a:gd name="T48" fmla="*/ 3 w 66"/>
                <a:gd name="T49" fmla="*/ 55 h 97"/>
                <a:gd name="T50" fmla="*/ 3 w 66"/>
                <a:gd name="T51" fmla="*/ 52 h 97"/>
                <a:gd name="T52" fmla="*/ 3 w 66"/>
                <a:gd name="T53" fmla="*/ 45 h 97"/>
                <a:gd name="T54" fmla="*/ 10 w 66"/>
                <a:gd name="T55" fmla="*/ 35 h 97"/>
                <a:gd name="T56" fmla="*/ 10 w 66"/>
                <a:gd name="T57" fmla="*/ 31 h 97"/>
                <a:gd name="T58" fmla="*/ 10 w 66"/>
                <a:gd name="T59" fmla="*/ 28 h 97"/>
                <a:gd name="T60" fmla="*/ 7 w 66"/>
                <a:gd name="T61" fmla="*/ 28 h 97"/>
                <a:gd name="T62" fmla="*/ 3 w 66"/>
                <a:gd name="T63" fmla="*/ 28 h 97"/>
                <a:gd name="T64" fmla="*/ 0 w 66"/>
                <a:gd name="T65" fmla="*/ 28 h 97"/>
                <a:gd name="T66" fmla="*/ 0 w 66"/>
                <a:gd name="T67" fmla="*/ 1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7">
                  <a:moveTo>
                    <a:pt x="0" y="17"/>
                  </a:moveTo>
                  <a:lnTo>
                    <a:pt x="24" y="17"/>
                  </a:lnTo>
                  <a:lnTo>
                    <a:pt x="28" y="0"/>
                  </a:lnTo>
                  <a:lnTo>
                    <a:pt x="66" y="0"/>
                  </a:lnTo>
                  <a:lnTo>
                    <a:pt x="66" y="10"/>
                  </a:lnTo>
                  <a:lnTo>
                    <a:pt x="66" y="17"/>
                  </a:lnTo>
                  <a:lnTo>
                    <a:pt x="55" y="31"/>
                  </a:lnTo>
                  <a:lnTo>
                    <a:pt x="52" y="35"/>
                  </a:lnTo>
                  <a:lnTo>
                    <a:pt x="41" y="73"/>
                  </a:lnTo>
                  <a:lnTo>
                    <a:pt x="41" y="76"/>
                  </a:lnTo>
                  <a:lnTo>
                    <a:pt x="31" y="90"/>
                  </a:lnTo>
                  <a:lnTo>
                    <a:pt x="17" y="97"/>
                  </a:lnTo>
                  <a:lnTo>
                    <a:pt x="21" y="90"/>
                  </a:lnTo>
                  <a:lnTo>
                    <a:pt x="21" y="87"/>
                  </a:lnTo>
                  <a:lnTo>
                    <a:pt x="21" y="83"/>
                  </a:lnTo>
                  <a:lnTo>
                    <a:pt x="17" y="83"/>
                  </a:lnTo>
                  <a:lnTo>
                    <a:pt x="14" y="83"/>
                  </a:lnTo>
                  <a:lnTo>
                    <a:pt x="21" y="73"/>
                  </a:lnTo>
                  <a:lnTo>
                    <a:pt x="14" y="66"/>
                  </a:lnTo>
                  <a:lnTo>
                    <a:pt x="3" y="73"/>
                  </a:lnTo>
                  <a:lnTo>
                    <a:pt x="3" y="69"/>
                  </a:lnTo>
                  <a:lnTo>
                    <a:pt x="7" y="62"/>
                  </a:lnTo>
                  <a:lnTo>
                    <a:pt x="7" y="59"/>
                  </a:lnTo>
                  <a:lnTo>
                    <a:pt x="3" y="59"/>
                  </a:lnTo>
                  <a:lnTo>
                    <a:pt x="3" y="55"/>
                  </a:lnTo>
                  <a:lnTo>
                    <a:pt x="3" y="52"/>
                  </a:lnTo>
                  <a:lnTo>
                    <a:pt x="3" y="45"/>
                  </a:lnTo>
                  <a:lnTo>
                    <a:pt x="10" y="35"/>
                  </a:lnTo>
                  <a:lnTo>
                    <a:pt x="10" y="31"/>
                  </a:lnTo>
                  <a:lnTo>
                    <a:pt x="10" y="28"/>
                  </a:lnTo>
                  <a:lnTo>
                    <a:pt x="7" y="28"/>
                  </a:lnTo>
                  <a:lnTo>
                    <a:pt x="3" y="28"/>
                  </a:lnTo>
                  <a:lnTo>
                    <a:pt x="0" y="28"/>
                  </a:lnTo>
                  <a:lnTo>
                    <a:pt x="0"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8" name="Freeform 279">
              <a:extLst>
                <a:ext uri="{FF2B5EF4-FFF2-40B4-BE49-F238E27FC236}">
                  <a16:creationId xmlns:a16="http://schemas.microsoft.com/office/drawing/2014/main" id="{5DF01CA6-21D1-C80C-D339-DADEBF1703C1}"/>
                </a:ext>
                <a:ext uri="{C183D7F6-B498-43B3-948B-1728B52AA6E4}">
                  <adec:decorative xmlns:adec="http://schemas.microsoft.com/office/drawing/2017/decorative" val="1"/>
                </a:ext>
              </a:extLst>
            </p:cNvPr>
            <p:cNvSpPr>
              <a:spLocks/>
            </p:cNvSpPr>
            <p:nvPr/>
          </p:nvSpPr>
          <p:spPr bwMode="auto">
            <a:xfrm>
              <a:off x="8620957" y="4758672"/>
              <a:ext cx="20374" cy="29105"/>
            </a:xfrm>
            <a:custGeom>
              <a:avLst/>
              <a:gdLst>
                <a:gd name="T0" fmla="*/ 0 w 7"/>
                <a:gd name="T1" fmla="*/ 7 h 10"/>
                <a:gd name="T2" fmla="*/ 0 w 7"/>
                <a:gd name="T3" fmla="*/ 3 h 10"/>
                <a:gd name="T4" fmla="*/ 0 w 7"/>
                <a:gd name="T5" fmla="*/ 0 h 10"/>
                <a:gd name="T6" fmla="*/ 4 w 7"/>
                <a:gd name="T7" fmla="*/ 0 h 10"/>
                <a:gd name="T8" fmla="*/ 4 w 7"/>
                <a:gd name="T9" fmla="*/ 3 h 10"/>
                <a:gd name="T10" fmla="*/ 7 w 7"/>
                <a:gd name="T11" fmla="*/ 7 h 10"/>
                <a:gd name="T12" fmla="*/ 4 w 7"/>
                <a:gd name="T13" fmla="*/ 10 h 10"/>
                <a:gd name="T14" fmla="*/ 0 w 7"/>
                <a:gd name="T15" fmla="*/ 10 h 10"/>
                <a:gd name="T16" fmla="*/ 0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7"/>
                  </a:moveTo>
                  <a:lnTo>
                    <a:pt x="0" y="3"/>
                  </a:lnTo>
                  <a:lnTo>
                    <a:pt x="0" y="0"/>
                  </a:lnTo>
                  <a:lnTo>
                    <a:pt x="4" y="0"/>
                  </a:lnTo>
                  <a:lnTo>
                    <a:pt x="4" y="3"/>
                  </a:lnTo>
                  <a:lnTo>
                    <a:pt x="7" y="7"/>
                  </a:lnTo>
                  <a:lnTo>
                    <a:pt x="4" y="10"/>
                  </a:lnTo>
                  <a:lnTo>
                    <a:pt x="0"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9" name="Freeform 280">
              <a:extLst>
                <a:ext uri="{FF2B5EF4-FFF2-40B4-BE49-F238E27FC236}">
                  <a16:creationId xmlns:a16="http://schemas.microsoft.com/office/drawing/2014/main" id="{8EA71474-60D0-0AD3-3563-73A4551C2406}"/>
                </a:ext>
                <a:ext uri="{C183D7F6-B498-43B3-948B-1728B52AA6E4}">
                  <adec:decorative xmlns:adec="http://schemas.microsoft.com/office/drawing/2017/decorative" val="1"/>
                </a:ext>
              </a:extLst>
            </p:cNvPr>
            <p:cNvSpPr>
              <a:spLocks/>
            </p:cNvSpPr>
            <p:nvPr/>
          </p:nvSpPr>
          <p:spPr bwMode="auto">
            <a:xfrm>
              <a:off x="8751929" y="4747029"/>
              <a:ext cx="162988" cy="171720"/>
            </a:xfrm>
            <a:custGeom>
              <a:avLst/>
              <a:gdLst>
                <a:gd name="T0" fmla="*/ 14 w 56"/>
                <a:gd name="T1" fmla="*/ 0 h 59"/>
                <a:gd name="T2" fmla="*/ 28 w 56"/>
                <a:gd name="T3" fmla="*/ 0 h 59"/>
                <a:gd name="T4" fmla="*/ 28 w 56"/>
                <a:gd name="T5" fmla="*/ 7 h 59"/>
                <a:gd name="T6" fmla="*/ 42 w 56"/>
                <a:gd name="T7" fmla="*/ 11 h 59"/>
                <a:gd name="T8" fmla="*/ 46 w 56"/>
                <a:gd name="T9" fmla="*/ 4 h 59"/>
                <a:gd name="T10" fmla="*/ 56 w 56"/>
                <a:gd name="T11" fmla="*/ 4 h 59"/>
                <a:gd name="T12" fmla="*/ 53 w 56"/>
                <a:gd name="T13" fmla="*/ 21 h 59"/>
                <a:gd name="T14" fmla="*/ 42 w 56"/>
                <a:gd name="T15" fmla="*/ 42 h 59"/>
                <a:gd name="T16" fmla="*/ 32 w 56"/>
                <a:gd name="T17" fmla="*/ 59 h 59"/>
                <a:gd name="T18" fmla="*/ 0 w 56"/>
                <a:gd name="T19" fmla="*/ 42 h 59"/>
                <a:gd name="T20" fmla="*/ 11 w 56"/>
                <a:gd name="T21" fmla="*/ 4 h 59"/>
                <a:gd name="T22" fmla="*/ 14 w 5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14" y="0"/>
                  </a:moveTo>
                  <a:lnTo>
                    <a:pt x="28" y="0"/>
                  </a:lnTo>
                  <a:lnTo>
                    <a:pt x="28" y="7"/>
                  </a:lnTo>
                  <a:lnTo>
                    <a:pt x="42" y="11"/>
                  </a:lnTo>
                  <a:lnTo>
                    <a:pt x="46" y="4"/>
                  </a:lnTo>
                  <a:lnTo>
                    <a:pt x="56" y="4"/>
                  </a:lnTo>
                  <a:lnTo>
                    <a:pt x="53" y="21"/>
                  </a:lnTo>
                  <a:lnTo>
                    <a:pt x="42" y="42"/>
                  </a:lnTo>
                  <a:lnTo>
                    <a:pt x="32" y="59"/>
                  </a:lnTo>
                  <a:lnTo>
                    <a:pt x="0" y="42"/>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0" name="Freeform 281">
              <a:extLst>
                <a:ext uri="{FF2B5EF4-FFF2-40B4-BE49-F238E27FC236}">
                  <a16:creationId xmlns:a16="http://schemas.microsoft.com/office/drawing/2014/main" id="{384C2197-FDEE-DC4D-30C2-61C412B6B8C2}"/>
                </a:ext>
                <a:ext uri="{C183D7F6-B498-43B3-948B-1728B52AA6E4}">
                  <adec:decorative xmlns:adec="http://schemas.microsoft.com/office/drawing/2017/decorative" val="1"/>
                </a:ext>
              </a:extLst>
            </p:cNvPr>
            <p:cNvSpPr>
              <a:spLocks/>
            </p:cNvSpPr>
            <p:nvPr/>
          </p:nvSpPr>
          <p:spPr bwMode="auto">
            <a:xfrm>
              <a:off x="8641331" y="4848898"/>
              <a:ext cx="52389" cy="49479"/>
            </a:xfrm>
            <a:custGeom>
              <a:avLst/>
              <a:gdLst>
                <a:gd name="T0" fmla="*/ 0 w 18"/>
                <a:gd name="T1" fmla="*/ 7 h 17"/>
                <a:gd name="T2" fmla="*/ 11 w 18"/>
                <a:gd name="T3" fmla="*/ 0 h 17"/>
                <a:gd name="T4" fmla="*/ 18 w 18"/>
                <a:gd name="T5" fmla="*/ 7 h 17"/>
                <a:gd name="T6" fmla="*/ 11 w 18"/>
                <a:gd name="T7" fmla="*/ 17 h 17"/>
                <a:gd name="T8" fmla="*/ 4 w 18"/>
                <a:gd name="T9" fmla="*/ 17 h 17"/>
                <a:gd name="T10" fmla="*/ 0 w 18"/>
                <a:gd name="T11" fmla="*/ 14 h 17"/>
                <a:gd name="T12" fmla="*/ 0 w 18"/>
                <a:gd name="T13" fmla="*/ 10 h 17"/>
                <a:gd name="T14" fmla="*/ 0 w 18"/>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7"/>
                  </a:moveTo>
                  <a:lnTo>
                    <a:pt x="11" y="0"/>
                  </a:lnTo>
                  <a:lnTo>
                    <a:pt x="18" y="7"/>
                  </a:lnTo>
                  <a:lnTo>
                    <a:pt x="11" y="17"/>
                  </a:lnTo>
                  <a:lnTo>
                    <a:pt x="4" y="17"/>
                  </a:lnTo>
                  <a:lnTo>
                    <a:pt x="0" y="14"/>
                  </a:lnTo>
                  <a:lnTo>
                    <a:pt x="0"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1" name="Freeform 282">
              <a:extLst>
                <a:ext uri="{FF2B5EF4-FFF2-40B4-BE49-F238E27FC236}">
                  <a16:creationId xmlns:a16="http://schemas.microsoft.com/office/drawing/2014/main" id="{81B80F72-39DD-BEB1-93F5-D7F711794F1E}"/>
                </a:ext>
                <a:ext uri="{C183D7F6-B498-43B3-948B-1728B52AA6E4}">
                  <adec:decorative xmlns:adec="http://schemas.microsoft.com/office/drawing/2017/decorative" val="1"/>
                </a:ext>
              </a:extLst>
            </p:cNvPr>
            <p:cNvSpPr>
              <a:spLocks/>
            </p:cNvSpPr>
            <p:nvPr/>
          </p:nvSpPr>
          <p:spPr bwMode="auto">
            <a:xfrm>
              <a:off x="8845065" y="4796509"/>
              <a:ext cx="232840" cy="293961"/>
            </a:xfrm>
            <a:custGeom>
              <a:avLst/>
              <a:gdLst>
                <a:gd name="T0" fmla="*/ 21 w 80"/>
                <a:gd name="T1" fmla="*/ 4 h 101"/>
                <a:gd name="T2" fmla="*/ 31 w 80"/>
                <a:gd name="T3" fmla="*/ 4 h 101"/>
                <a:gd name="T4" fmla="*/ 35 w 80"/>
                <a:gd name="T5" fmla="*/ 0 h 101"/>
                <a:gd name="T6" fmla="*/ 52 w 80"/>
                <a:gd name="T7" fmla="*/ 11 h 101"/>
                <a:gd name="T8" fmla="*/ 52 w 80"/>
                <a:gd name="T9" fmla="*/ 14 h 101"/>
                <a:gd name="T10" fmla="*/ 73 w 80"/>
                <a:gd name="T11" fmla="*/ 25 h 101"/>
                <a:gd name="T12" fmla="*/ 80 w 80"/>
                <a:gd name="T13" fmla="*/ 49 h 101"/>
                <a:gd name="T14" fmla="*/ 73 w 80"/>
                <a:gd name="T15" fmla="*/ 59 h 101"/>
                <a:gd name="T16" fmla="*/ 66 w 80"/>
                <a:gd name="T17" fmla="*/ 77 h 101"/>
                <a:gd name="T18" fmla="*/ 52 w 80"/>
                <a:gd name="T19" fmla="*/ 80 h 101"/>
                <a:gd name="T20" fmla="*/ 48 w 80"/>
                <a:gd name="T21" fmla="*/ 91 h 101"/>
                <a:gd name="T22" fmla="*/ 41 w 80"/>
                <a:gd name="T23" fmla="*/ 101 h 101"/>
                <a:gd name="T24" fmla="*/ 31 w 80"/>
                <a:gd name="T25" fmla="*/ 101 h 101"/>
                <a:gd name="T26" fmla="*/ 28 w 80"/>
                <a:gd name="T27" fmla="*/ 94 h 101"/>
                <a:gd name="T28" fmla="*/ 3 w 80"/>
                <a:gd name="T29" fmla="*/ 56 h 101"/>
                <a:gd name="T30" fmla="*/ 0 w 80"/>
                <a:gd name="T31" fmla="*/ 42 h 101"/>
                <a:gd name="T32" fmla="*/ 10 w 80"/>
                <a:gd name="T33" fmla="*/ 25 h 101"/>
                <a:gd name="T34" fmla="*/ 21 w 80"/>
                <a:gd name="T35"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01">
                  <a:moveTo>
                    <a:pt x="21" y="4"/>
                  </a:moveTo>
                  <a:lnTo>
                    <a:pt x="31" y="4"/>
                  </a:lnTo>
                  <a:lnTo>
                    <a:pt x="35" y="0"/>
                  </a:lnTo>
                  <a:lnTo>
                    <a:pt x="52" y="11"/>
                  </a:lnTo>
                  <a:lnTo>
                    <a:pt x="52" y="14"/>
                  </a:lnTo>
                  <a:lnTo>
                    <a:pt x="73" y="25"/>
                  </a:lnTo>
                  <a:lnTo>
                    <a:pt x="80" y="49"/>
                  </a:lnTo>
                  <a:lnTo>
                    <a:pt x="73" y="59"/>
                  </a:lnTo>
                  <a:lnTo>
                    <a:pt x="66" y="77"/>
                  </a:lnTo>
                  <a:lnTo>
                    <a:pt x="52" y="80"/>
                  </a:lnTo>
                  <a:lnTo>
                    <a:pt x="48" y="91"/>
                  </a:lnTo>
                  <a:lnTo>
                    <a:pt x="41" y="101"/>
                  </a:lnTo>
                  <a:lnTo>
                    <a:pt x="31" y="101"/>
                  </a:lnTo>
                  <a:lnTo>
                    <a:pt x="28" y="94"/>
                  </a:lnTo>
                  <a:lnTo>
                    <a:pt x="3" y="56"/>
                  </a:lnTo>
                  <a:lnTo>
                    <a:pt x="0" y="42"/>
                  </a:lnTo>
                  <a:lnTo>
                    <a:pt x="10" y="25"/>
                  </a:lnTo>
                  <a:lnTo>
                    <a:pt x="2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2" name="Freeform 283">
              <a:extLst>
                <a:ext uri="{FF2B5EF4-FFF2-40B4-BE49-F238E27FC236}">
                  <a16:creationId xmlns:a16="http://schemas.microsoft.com/office/drawing/2014/main" id="{B9A6D05D-C5BB-496C-30D9-46A62AE06F64}"/>
                </a:ext>
                <a:ext uri="{C183D7F6-B498-43B3-948B-1728B52AA6E4}">
                  <adec:decorative xmlns:adec="http://schemas.microsoft.com/office/drawing/2017/decorative" val="1"/>
                </a:ext>
              </a:extLst>
            </p:cNvPr>
            <p:cNvSpPr>
              <a:spLocks/>
            </p:cNvSpPr>
            <p:nvPr/>
          </p:nvSpPr>
          <p:spPr bwMode="auto">
            <a:xfrm>
              <a:off x="8935292" y="4616057"/>
              <a:ext cx="212467" cy="162988"/>
            </a:xfrm>
            <a:custGeom>
              <a:avLst/>
              <a:gdLst>
                <a:gd name="T0" fmla="*/ 70 w 73"/>
                <a:gd name="T1" fmla="*/ 7 h 56"/>
                <a:gd name="T2" fmla="*/ 56 w 73"/>
                <a:gd name="T3" fmla="*/ 17 h 56"/>
                <a:gd name="T4" fmla="*/ 56 w 73"/>
                <a:gd name="T5" fmla="*/ 24 h 56"/>
                <a:gd name="T6" fmla="*/ 73 w 73"/>
                <a:gd name="T7" fmla="*/ 42 h 56"/>
                <a:gd name="T8" fmla="*/ 73 w 73"/>
                <a:gd name="T9" fmla="*/ 52 h 56"/>
                <a:gd name="T10" fmla="*/ 49 w 73"/>
                <a:gd name="T11" fmla="*/ 56 h 56"/>
                <a:gd name="T12" fmla="*/ 35 w 73"/>
                <a:gd name="T13" fmla="*/ 45 h 56"/>
                <a:gd name="T14" fmla="*/ 0 w 73"/>
                <a:gd name="T15" fmla="*/ 31 h 56"/>
                <a:gd name="T16" fmla="*/ 4 w 73"/>
                <a:gd name="T17" fmla="*/ 28 h 56"/>
                <a:gd name="T18" fmla="*/ 7 w 73"/>
                <a:gd name="T19" fmla="*/ 21 h 56"/>
                <a:gd name="T20" fmla="*/ 17 w 73"/>
                <a:gd name="T21" fmla="*/ 10 h 56"/>
                <a:gd name="T22" fmla="*/ 59 w 73"/>
                <a:gd name="T23" fmla="*/ 0 h 56"/>
                <a:gd name="T24" fmla="*/ 70 w 73"/>
                <a:gd name="T2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6">
                  <a:moveTo>
                    <a:pt x="70" y="7"/>
                  </a:moveTo>
                  <a:lnTo>
                    <a:pt x="56" y="17"/>
                  </a:lnTo>
                  <a:lnTo>
                    <a:pt x="56" y="24"/>
                  </a:lnTo>
                  <a:lnTo>
                    <a:pt x="73" y="42"/>
                  </a:lnTo>
                  <a:lnTo>
                    <a:pt x="73" y="52"/>
                  </a:lnTo>
                  <a:lnTo>
                    <a:pt x="49" y="56"/>
                  </a:lnTo>
                  <a:lnTo>
                    <a:pt x="35" y="45"/>
                  </a:lnTo>
                  <a:lnTo>
                    <a:pt x="0" y="31"/>
                  </a:lnTo>
                  <a:lnTo>
                    <a:pt x="4" y="28"/>
                  </a:lnTo>
                  <a:lnTo>
                    <a:pt x="7" y="21"/>
                  </a:lnTo>
                  <a:lnTo>
                    <a:pt x="17" y="10"/>
                  </a:lnTo>
                  <a:lnTo>
                    <a:pt x="59" y="0"/>
                  </a:lnTo>
                  <a:lnTo>
                    <a:pt x="7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3" name="Freeform 284">
              <a:extLst>
                <a:ext uri="{FF2B5EF4-FFF2-40B4-BE49-F238E27FC236}">
                  <a16:creationId xmlns:a16="http://schemas.microsoft.com/office/drawing/2014/main" id="{B4B28307-88B4-F666-6204-17106D018049}"/>
                </a:ext>
                <a:ext uri="{C183D7F6-B498-43B3-948B-1728B52AA6E4}">
                  <adec:decorative xmlns:adec="http://schemas.microsoft.com/office/drawing/2017/decorative" val="1"/>
                </a:ext>
              </a:extLst>
            </p:cNvPr>
            <p:cNvSpPr>
              <a:spLocks/>
            </p:cNvSpPr>
            <p:nvPr/>
          </p:nvSpPr>
          <p:spPr bwMode="auto">
            <a:xfrm>
              <a:off x="8885812" y="6091678"/>
              <a:ext cx="98957" cy="78584"/>
            </a:xfrm>
            <a:custGeom>
              <a:avLst/>
              <a:gdLst>
                <a:gd name="T0" fmla="*/ 34 w 34"/>
                <a:gd name="T1" fmla="*/ 0 h 27"/>
                <a:gd name="T2" fmla="*/ 31 w 34"/>
                <a:gd name="T3" fmla="*/ 24 h 27"/>
                <a:gd name="T4" fmla="*/ 27 w 34"/>
                <a:gd name="T5" fmla="*/ 24 h 27"/>
                <a:gd name="T6" fmla="*/ 27 w 34"/>
                <a:gd name="T7" fmla="*/ 27 h 27"/>
                <a:gd name="T8" fmla="*/ 24 w 34"/>
                <a:gd name="T9" fmla="*/ 24 h 27"/>
                <a:gd name="T10" fmla="*/ 21 w 34"/>
                <a:gd name="T11" fmla="*/ 24 h 27"/>
                <a:gd name="T12" fmla="*/ 17 w 34"/>
                <a:gd name="T13" fmla="*/ 24 h 27"/>
                <a:gd name="T14" fmla="*/ 14 w 34"/>
                <a:gd name="T15" fmla="*/ 27 h 27"/>
                <a:gd name="T16" fmla="*/ 7 w 34"/>
                <a:gd name="T17" fmla="*/ 27 h 27"/>
                <a:gd name="T18" fmla="*/ 3 w 34"/>
                <a:gd name="T19" fmla="*/ 27 h 27"/>
                <a:gd name="T20" fmla="*/ 0 w 34"/>
                <a:gd name="T21" fmla="*/ 17 h 27"/>
                <a:gd name="T22" fmla="*/ 10 w 34"/>
                <a:gd name="T23" fmla="*/ 6 h 27"/>
                <a:gd name="T24" fmla="*/ 14 w 34"/>
                <a:gd name="T25" fmla="*/ 10 h 27"/>
                <a:gd name="T26" fmla="*/ 34 w 3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7">
                  <a:moveTo>
                    <a:pt x="34" y="0"/>
                  </a:moveTo>
                  <a:lnTo>
                    <a:pt x="31" y="24"/>
                  </a:lnTo>
                  <a:lnTo>
                    <a:pt x="27" y="24"/>
                  </a:lnTo>
                  <a:lnTo>
                    <a:pt x="27" y="27"/>
                  </a:lnTo>
                  <a:lnTo>
                    <a:pt x="24" y="24"/>
                  </a:lnTo>
                  <a:lnTo>
                    <a:pt x="21" y="24"/>
                  </a:lnTo>
                  <a:lnTo>
                    <a:pt x="17" y="24"/>
                  </a:lnTo>
                  <a:lnTo>
                    <a:pt x="14" y="27"/>
                  </a:lnTo>
                  <a:lnTo>
                    <a:pt x="7" y="27"/>
                  </a:lnTo>
                  <a:lnTo>
                    <a:pt x="3" y="27"/>
                  </a:lnTo>
                  <a:lnTo>
                    <a:pt x="0" y="17"/>
                  </a:lnTo>
                  <a:lnTo>
                    <a:pt x="10" y="6"/>
                  </a:lnTo>
                  <a:lnTo>
                    <a:pt x="14" y="10"/>
                  </a:lnTo>
                  <a:lnTo>
                    <a:pt x="3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4" name="Freeform 285">
              <a:extLst>
                <a:ext uri="{FF2B5EF4-FFF2-40B4-BE49-F238E27FC236}">
                  <a16:creationId xmlns:a16="http://schemas.microsoft.com/office/drawing/2014/main" id="{936F0513-1C15-C8E0-07DE-6B8F696D8E20}"/>
                </a:ext>
                <a:ext uri="{C183D7F6-B498-43B3-948B-1728B52AA6E4}">
                  <adec:decorative xmlns:adec="http://schemas.microsoft.com/office/drawing/2017/decorative" val="1"/>
                </a:ext>
              </a:extLst>
            </p:cNvPr>
            <p:cNvSpPr>
              <a:spLocks/>
            </p:cNvSpPr>
            <p:nvPr/>
          </p:nvSpPr>
          <p:spPr bwMode="auto">
            <a:xfrm>
              <a:off x="8734466" y="6080037"/>
              <a:ext cx="58210" cy="122241"/>
            </a:xfrm>
            <a:custGeom>
              <a:avLst/>
              <a:gdLst>
                <a:gd name="T0" fmla="*/ 10 w 20"/>
                <a:gd name="T1" fmla="*/ 10 h 42"/>
                <a:gd name="T2" fmla="*/ 13 w 20"/>
                <a:gd name="T3" fmla="*/ 10 h 42"/>
                <a:gd name="T4" fmla="*/ 20 w 20"/>
                <a:gd name="T5" fmla="*/ 24 h 42"/>
                <a:gd name="T6" fmla="*/ 20 w 20"/>
                <a:gd name="T7" fmla="*/ 28 h 42"/>
                <a:gd name="T8" fmla="*/ 20 w 20"/>
                <a:gd name="T9" fmla="*/ 38 h 42"/>
                <a:gd name="T10" fmla="*/ 17 w 20"/>
                <a:gd name="T11" fmla="*/ 42 h 42"/>
                <a:gd name="T12" fmla="*/ 13 w 20"/>
                <a:gd name="T13" fmla="*/ 42 h 42"/>
                <a:gd name="T14" fmla="*/ 10 w 20"/>
                <a:gd name="T15" fmla="*/ 42 h 42"/>
                <a:gd name="T16" fmla="*/ 10 w 20"/>
                <a:gd name="T17" fmla="*/ 38 h 42"/>
                <a:gd name="T18" fmla="*/ 6 w 20"/>
                <a:gd name="T19" fmla="*/ 35 h 42"/>
                <a:gd name="T20" fmla="*/ 10 w 20"/>
                <a:gd name="T21" fmla="*/ 31 h 42"/>
                <a:gd name="T22" fmla="*/ 10 w 20"/>
                <a:gd name="T23" fmla="*/ 28 h 42"/>
                <a:gd name="T24" fmla="*/ 3 w 20"/>
                <a:gd name="T25" fmla="*/ 21 h 42"/>
                <a:gd name="T26" fmla="*/ 0 w 20"/>
                <a:gd name="T27" fmla="*/ 14 h 42"/>
                <a:gd name="T28" fmla="*/ 0 w 20"/>
                <a:gd name="T29" fmla="*/ 10 h 42"/>
                <a:gd name="T30" fmla="*/ 0 w 20"/>
                <a:gd name="T31" fmla="*/ 7 h 42"/>
                <a:gd name="T32" fmla="*/ 0 w 20"/>
                <a:gd name="T33" fmla="*/ 4 h 42"/>
                <a:gd name="T34" fmla="*/ 3 w 20"/>
                <a:gd name="T35" fmla="*/ 0 h 42"/>
                <a:gd name="T36" fmla="*/ 6 w 20"/>
                <a:gd name="T37" fmla="*/ 4 h 42"/>
                <a:gd name="T38" fmla="*/ 10 w 20"/>
                <a:gd name="T39" fmla="*/ 7 h 42"/>
                <a:gd name="T40" fmla="*/ 10 w 20"/>
                <a:gd name="T4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42">
                  <a:moveTo>
                    <a:pt x="10" y="10"/>
                  </a:moveTo>
                  <a:lnTo>
                    <a:pt x="13" y="10"/>
                  </a:lnTo>
                  <a:lnTo>
                    <a:pt x="20" y="24"/>
                  </a:lnTo>
                  <a:lnTo>
                    <a:pt x="20" y="28"/>
                  </a:lnTo>
                  <a:lnTo>
                    <a:pt x="20" y="38"/>
                  </a:lnTo>
                  <a:lnTo>
                    <a:pt x="17" y="42"/>
                  </a:lnTo>
                  <a:lnTo>
                    <a:pt x="13" y="42"/>
                  </a:lnTo>
                  <a:lnTo>
                    <a:pt x="10" y="42"/>
                  </a:lnTo>
                  <a:lnTo>
                    <a:pt x="10" y="38"/>
                  </a:lnTo>
                  <a:lnTo>
                    <a:pt x="6" y="35"/>
                  </a:lnTo>
                  <a:lnTo>
                    <a:pt x="10" y="31"/>
                  </a:lnTo>
                  <a:lnTo>
                    <a:pt x="10" y="28"/>
                  </a:lnTo>
                  <a:lnTo>
                    <a:pt x="3" y="21"/>
                  </a:lnTo>
                  <a:lnTo>
                    <a:pt x="0" y="14"/>
                  </a:lnTo>
                  <a:lnTo>
                    <a:pt x="0" y="10"/>
                  </a:lnTo>
                  <a:lnTo>
                    <a:pt x="0" y="7"/>
                  </a:lnTo>
                  <a:lnTo>
                    <a:pt x="0" y="4"/>
                  </a:lnTo>
                  <a:lnTo>
                    <a:pt x="3" y="0"/>
                  </a:lnTo>
                  <a:lnTo>
                    <a:pt x="6" y="4"/>
                  </a:lnTo>
                  <a:lnTo>
                    <a:pt x="10" y="7"/>
                  </a:lnTo>
                  <a:lnTo>
                    <a:pt x="1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5" name="Freeform 286">
              <a:extLst>
                <a:ext uri="{FF2B5EF4-FFF2-40B4-BE49-F238E27FC236}">
                  <a16:creationId xmlns:a16="http://schemas.microsoft.com/office/drawing/2014/main" id="{F1A3C2D0-8478-7FFF-5907-5B972C5DFD81}"/>
                </a:ext>
                <a:ext uri="{C183D7F6-B498-43B3-948B-1728B52AA6E4}">
                  <adec:decorative xmlns:adec="http://schemas.microsoft.com/office/drawing/2017/decorative" val="1"/>
                </a:ext>
              </a:extLst>
            </p:cNvPr>
            <p:cNvSpPr>
              <a:spLocks/>
            </p:cNvSpPr>
            <p:nvPr/>
          </p:nvSpPr>
          <p:spPr bwMode="auto">
            <a:xfrm>
              <a:off x="8693720" y="6141158"/>
              <a:ext cx="29105" cy="40747"/>
            </a:xfrm>
            <a:custGeom>
              <a:avLst/>
              <a:gdLst>
                <a:gd name="T0" fmla="*/ 0 w 10"/>
                <a:gd name="T1" fmla="*/ 0 h 14"/>
                <a:gd name="T2" fmla="*/ 7 w 10"/>
                <a:gd name="T3" fmla="*/ 0 h 14"/>
                <a:gd name="T4" fmla="*/ 10 w 10"/>
                <a:gd name="T5" fmla="*/ 3 h 14"/>
                <a:gd name="T6" fmla="*/ 10 w 10"/>
                <a:gd name="T7" fmla="*/ 7 h 14"/>
                <a:gd name="T8" fmla="*/ 10 w 10"/>
                <a:gd name="T9" fmla="*/ 10 h 14"/>
                <a:gd name="T10" fmla="*/ 3 w 10"/>
                <a:gd name="T11" fmla="*/ 14 h 14"/>
                <a:gd name="T12" fmla="*/ 0 w 10"/>
                <a:gd name="T13" fmla="*/ 10 h 14"/>
                <a:gd name="T14" fmla="*/ 0 w 10"/>
                <a:gd name="T15" fmla="*/ 7 h 14"/>
                <a:gd name="T16" fmla="*/ 0 w 10"/>
                <a:gd name="T17" fmla="*/ 3 h 14"/>
                <a:gd name="T18" fmla="*/ 0 w 1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0"/>
                  </a:moveTo>
                  <a:lnTo>
                    <a:pt x="7" y="0"/>
                  </a:lnTo>
                  <a:lnTo>
                    <a:pt x="10" y="3"/>
                  </a:lnTo>
                  <a:lnTo>
                    <a:pt x="10" y="7"/>
                  </a:lnTo>
                  <a:lnTo>
                    <a:pt x="10" y="10"/>
                  </a:lnTo>
                  <a:lnTo>
                    <a:pt x="3" y="14"/>
                  </a:lnTo>
                  <a:lnTo>
                    <a:pt x="0" y="10"/>
                  </a:lnTo>
                  <a:lnTo>
                    <a:pt x="0" y="7"/>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6" name="Freeform 287">
              <a:extLst>
                <a:ext uri="{FF2B5EF4-FFF2-40B4-BE49-F238E27FC236}">
                  <a16:creationId xmlns:a16="http://schemas.microsoft.com/office/drawing/2014/main" id="{9C0BD07F-9747-9554-ADB9-E3BE74E378B5}"/>
                </a:ext>
                <a:ext uri="{C183D7F6-B498-43B3-948B-1728B52AA6E4}">
                  <adec:decorative xmlns:adec="http://schemas.microsoft.com/office/drawing/2017/decorative" val="1"/>
                </a:ext>
              </a:extLst>
            </p:cNvPr>
            <p:cNvSpPr>
              <a:spLocks/>
            </p:cNvSpPr>
            <p:nvPr/>
          </p:nvSpPr>
          <p:spPr bwMode="auto">
            <a:xfrm>
              <a:off x="8702451" y="6039290"/>
              <a:ext cx="69852" cy="40747"/>
            </a:xfrm>
            <a:custGeom>
              <a:avLst/>
              <a:gdLst>
                <a:gd name="T0" fmla="*/ 11 w 24"/>
                <a:gd name="T1" fmla="*/ 0 h 14"/>
                <a:gd name="T2" fmla="*/ 11 w 24"/>
                <a:gd name="T3" fmla="*/ 7 h 14"/>
                <a:gd name="T4" fmla="*/ 24 w 24"/>
                <a:gd name="T5" fmla="*/ 11 h 14"/>
                <a:gd name="T6" fmla="*/ 21 w 24"/>
                <a:gd name="T7" fmla="*/ 11 h 14"/>
                <a:gd name="T8" fmla="*/ 14 w 24"/>
                <a:gd name="T9" fmla="*/ 11 h 14"/>
                <a:gd name="T10" fmla="*/ 11 w 24"/>
                <a:gd name="T11" fmla="*/ 11 h 14"/>
                <a:gd name="T12" fmla="*/ 7 w 24"/>
                <a:gd name="T13" fmla="*/ 14 h 14"/>
                <a:gd name="T14" fmla="*/ 4 w 24"/>
                <a:gd name="T15" fmla="*/ 14 h 14"/>
                <a:gd name="T16" fmla="*/ 0 w 24"/>
                <a:gd name="T17" fmla="*/ 14 h 14"/>
                <a:gd name="T18" fmla="*/ 4 w 24"/>
                <a:gd name="T19" fmla="*/ 11 h 14"/>
                <a:gd name="T20" fmla="*/ 4 w 24"/>
                <a:gd name="T21" fmla="*/ 4 h 14"/>
                <a:gd name="T22" fmla="*/ 7 w 24"/>
                <a:gd name="T23" fmla="*/ 0 h 14"/>
                <a:gd name="T24" fmla="*/ 11 w 2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1" y="0"/>
                  </a:moveTo>
                  <a:lnTo>
                    <a:pt x="11" y="7"/>
                  </a:lnTo>
                  <a:lnTo>
                    <a:pt x="24" y="11"/>
                  </a:lnTo>
                  <a:lnTo>
                    <a:pt x="21" y="11"/>
                  </a:lnTo>
                  <a:lnTo>
                    <a:pt x="14" y="11"/>
                  </a:lnTo>
                  <a:lnTo>
                    <a:pt x="11" y="11"/>
                  </a:lnTo>
                  <a:lnTo>
                    <a:pt x="7" y="14"/>
                  </a:lnTo>
                  <a:lnTo>
                    <a:pt x="4" y="14"/>
                  </a:lnTo>
                  <a:lnTo>
                    <a:pt x="0" y="14"/>
                  </a:lnTo>
                  <a:lnTo>
                    <a:pt x="4" y="11"/>
                  </a:lnTo>
                  <a:lnTo>
                    <a:pt x="4" y="4"/>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7" name="Freeform 288">
              <a:extLst>
                <a:ext uri="{FF2B5EF4-FFF2-40B4-BE49-F238E27FC236}">
                  <a16:creationId xmlns:a16="http://schemas.microsoft.com/office/drawing/2014/main" id="{718FE41E-97B9-44DF-1A1C-74DDA7D2C6D5}"/>
                </a:ext>
                <a:ext uri="{C183D7F6-B498-43B3-948B-1728B52AA6E4}">
                  <adec:decorative xmlns:adec="http://schemas.microsoft.com/office/drawing/2017/decorative" val="1"/>
                </a:ext>
              </a:extLst>
            </p:cNvPr>
            <p:cNvSpPr>
              <a:spLocks/>
            </p:cNvSpPr>
            <p:nvPr/>
          </p:nvSpPr>
          <p:spPr bwMode="auto">
            <a:xfrm>
              <a:off x="8783946" y="6059665"/>
              <a:ext cx="49479" cy="61121"/>
            </a:xfrm>
            <a:custGeom>
              <a:avLst/>
              <a:gdLst>
                <a:gd name="T0" fmla="*/ 3 w 17"/>
                <a:gd name="T1" fmla="*/ 4 h 21"/>
                <a:gd name="T2" fmla="*/ 7 w 17"/>
                <a:gd name="T3" fmla="*/ 4 h 21"/>
                <a:gd name="T4" fmla="*/ 17 w 17"/>
                <a:gd name="T5" fmla="*/ 0 h 21"/>
                <a:gd name="T6" fmla="*/ 14 w 17"/>
                <a:gd name="T7" fmla="*/ 17 h 21"/>
                <a:gd name="T8" fmla="*/ 10 w 17"/>
                <a:gd name="T9" fmla="*/ 17 h 21"/>
                <a:gd name="T10" fmla="*/ 10 w 17"/>
                <a:gd name="T11" fmla="*/ 21 h 21"/>
                <a:gd name="T12" fmla="*/ 7 w 17"/>
                <a:gd name="T13" fmla="*/ 21 h 21"/>
                <a:gd name="T14" fmla="*/ 3 w 17"/>
                <a:gd name="T15" fmla="*/ 21 h 21"/>
                <a:gd name="T16" fmla="*/ 0 w 17"/>
                <a:gd name="T17" fmla="*/ 17 h 21"/>
                <a:gd name="T18" fmla="*/ 0 w 17"/>
                <a:gd name="T19" fmla="*/ 14 h 21"/>
                <a:gd name="T20" fmla="*/ 3 w 17"/>
                <a:gd name="T21" fmla="*/ 14 h 21"/>
                <a:gd name="T22" fmla="*/ 7 w 17"/>
                <a:gd name="T23" fmla="*/ 14 h 21"/>
                <a:gd name="T24" fmla="*/ 7 w 17"/>
                <a:gd name="T25" fmla="*/ 11 h 21"/>
                <a:gd name="T26" fmla="*/ 7 w 17"/>
                <a:gd name="T27" fmla="*/ 7 h 21"/>
                <a:gd name="T28" fmla="*/ 3 w 17"/>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1">
                  <a:moveTo>
                    <a:pt x="3" y="4"/>
                  </a:moveTo>
                  <a:lnTo>
                    <a:pt x="7" y="4"/>
                  </a:lnTo>
                  <a:lnTo>
                    <a:pt x="17" y="0"/>
                  </a:lnTo>
                  <a:lnTo>
                    <a:pt x="14" y="17"/>
                  </a:lnTo>
                  <a:lnTo>
                    <a:pt x="10" y="17"/>
                  </a:lnTo>
                  <a:lnTo>
                    <a:pt x="10" y="21"/>
                  </a:lnTo>
                  <a:lnTo>
                    <a:pt x="7" y="21"/>
                  </a:lnTo>
                  <a:lnTo>
                    <a:pt x="3" y="21"/>
                  </a:lnTo>
                  <a:lnTo>
                    <a:pt x="0" y="17"/>
                  </a:lnTo>
                  <a:lnTo>
                    <a:pt x="0" y="14"/>
                  </a:lnTo>
                  <a:lnTo>
                    <a:pt x="3" y="14"/>
                  </a:lnTo>
                  <a:lnTo>
                    <a:pt x="7" y="14"/>
                  </a:lnTo>
                  <a:lnTo>
                    <a:pt x="7" y="11"/>
                  </a:lnTo>
                  <a:lnTo>
                    <a:pt x="7" y="7"/>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8" name="Freeform 289">
              <a:extLst>
                <a:ext uri="{FF2B5EF4-FFF2-40B4-BE49-F238E27FC236}">
                  <a16:creationId xmlns:a16="http://schemas.microsoft.com/office/drawing/2014/main" id="{0534253B-AB8D-2911-A399-F5A497C76E94}"/>
                </a:ext>
                <a:ext uri="{C183D7F6-B498-43B3-948B-1728B52AA6E4}">
                  <adec:decorative xmlns:adec="http://schemas.microsoft.com/office/drawing/2017/decorative" val="1"/>
                </a:ext>
              </a:extLst>
            </p:cNvPr>
            <p:cNvSpPr>
              <a:spLocks/>
            </p:cNvSpPr>
            <p:nvPr/>
          </p:nvSpPr>
          <p:spPr bwMode="auto">
            <a:xfrm>
              <a:off x="8652973" y="6091679"/>
              <a:ext cx="40747" cy="37837"/>
            </a:xfrm>
            <a:custGeom>
              <a:avLst/>
              <a:gdLst>
                <a:gd name="T0" fmla="*/ 0 w 14"/>
                <a:gd name="T1" fmla="*/ 6 h 13"/>
                <a:gd name="T2" fmla="*/ 3 w 14"/>
                <a:gd name="T3" fmla="*/ 3 h 13"/>
                <a:gd name="T4" fmla="*/ 10 w 14"/>
                <a:gd name="T5" fmla="*/ 0 h 13"/>
                <a:gd name="T6" fmla="*/ 14 w 14"/>
                <a:gd name="T7" fmla="*/ 6 h 13"/>
                <a:gd name="T8" fmla="*/ 10 w 14"/>
                <a:gd name="T9" fmla="*/ 10 h 13"/>
                <a:gd name="T10" fmla="*/ 7 w 14"/>
                <a:gd name="T11" fmla="*/ 13 h 13"/>
                <a:gd name="T12" fmla="*/ 3 w 14"/>
                <a:gd name="T13" fmla="*/ 13 h 13"/>
                <a:gd name="T14" fmla="*/ 0 w 1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0" y="6"/>
                  </a:moveTo>
                  <a:lnTo>
                    <a:pt x="3" y="3"/>
                  </a:lnTo>
                  <a:lnTo>
                    <a:pt x="10" y="0"/>
                  </a:lnTo>
                  <a:lnTo>
                    <a:pt x="14" y="6"/>
                  </a:lnTo>
                  <a:lnTo>
                    <a:pt x="10" y="10"/>
                  </a:lnTo>
                  <a:lnTo>
                    <a:pt x="7" y="13"/>
                  </a:lnTo>
                  <a:lnTo>
                    <a:pt x="3" y="13"/>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9" name="Freeform 290">
              <a:extLst>
                <a:ext uri="{FF2B5EF4-FFF2-40B4-BE49-F238E27FC236}">
                  <a16:creationId xmlns:a16="http://schemas.microsoft.com/office/drawing/2014/main" id="{B6EB03A1-573B-CD10-DE65-FA1FF3EEB965}"/>
                </a:ext>
                <a:ext uri="{C183D7F6-B498-43B3-948B-1728B52AA6E4}">
                  <adec:decorative xmlns:adec="http://schemas.microsoft.com/office/drawing/2017/decorative" val="1"/>
                </a:ext>
              </a:extLst>
            </p:cNvPr>
            <p:cNvSpPr>
              <a:spLocks/>
            </p:cNvSpPr>
            <p:nvPr/>
          </p:nvSpPr>
          <p:spPr bwMode="auto">
            <a:xfrm>
              <a:off x="8894544" y="6243024"/>
              <a:ext cx="171720" cy="151346"/>
            </a:xfrm>
            <a:custGeom>
              <a:avLst/>
              <a:gdLst>
                <a:gd name="T0" fmla="*/ 21 w 59"/>
                <a:gd name="T1" fmla="*/ 48 h 52"/>
                <a:gd name="T2" fmla="*/ 14 w 59"/>
                <a:gd name="T3" fmla="*/ 52 h 52"/>
                <a:gd name="T4" fmla="*/ 7 w 59"/>
                <a:gd name="T5" fmla="*/ 52 h 52"/>
                <a:gd name="T6" fmla="*/ 4 w 59"/>
                <a:gd name="T7" fmla="*/ 52 h 52"/>
                <a:gd name="T8" fmla="*/ 0 w 59"/>
                <a:gd name="T9" fmla="*/ 45 h 52"/>
                <a:gd name="T10" fmla="*/ 0 w 59"/>
                <a:gd name="T11" fmla="*/ 38 h 52"/>
                <a:gd name="T12" fmla="*/ 0 w 59"/>
                <a:gd name="T13" fmla="*/ 34 h 52"/>
                <a:gd name="T14" fmla="*/ 4 w 59"/>
                <a:gd name="T15" fmla="*/ 31 h 52"/>
                <a:gd name="T16" fmla="*/ 11 w 59"/>
                <a:gd name="T17" fmla="*/ 27 h 52"/>
                <a:gd name="T18" fmla="*/ 11 w 59"/>
                <a:gd name="T19" fmla="*/ 24 h 52"/>
                <a:gd name="T20" fmla="*/ 11 w 59"/>
                <a:gd name="T21" fmla="*/ 20 h 52"/>
                <a:gd name="T22" fmla="*/ 7 w 59"/>
                <a:gd name="T23" fmla="*/ 17 h 52"/>
                <a:gd name="T24" fmla="*/ 11 w 59"/>
                <a:gd name="T25" fmla="*/ 13 h 52"/>
                <a:gd name="T26" fmla="*/ 11 w 59"/>
                <a:gd name="T27" fmla="*/ 6 h 52"/>
                <a:gd name="T28" fmla="*/ 14 w 59"/>
                <a:gd name="T29" fmla="*/ 6 h 52"/>
                <a:gd name="T30" fmla="*/ 18 w 59"/>
                <a:gd name="T31" fmla="*/ 10 h 52"/>
                <a:gd name="T32" fmla="*/ 24 w 59"/>
                <a:gd name="T33" fmla="*/ 10 h 52"/>
                <a:gd name="T34" fmla="*/ 42 w 59"/>
                <a:gd name="T35" fmla="*/ 3 h 52"/>
                <a:gd name="T36" fmla="*/ 52 w 59"/>
                <a:gd name="T37" fmla="*/ 0 h 52"/>
                <a:gd name="T38" fmla="*/ 59 w 59"/>
                <a:gd name="T39" fmla="*/ 0 h 52"/>
                <a:gd name="T40" fmla="*/ 59 w 59"/>
                <a:gd name="T41" fmla="*/ 3 h 52"/>
                <a:gd name="T42" fmla="*/ 52 w 59"/>
                <a:gd name="T43" fmla="*/ 10 h 52"/>
                <a:gd name="T44" fmla="*/ 52 w 59"/>
                <a:gd name="T45" fmla="*/ 17 h 52"/>
                <a:gd name="T46" fmla="*/ 52 w 59"/>
                <a:gd name="T47" fmla="*/ 24 h 52"/>
                <a:gd name="T48" fmla="*/ 56 w 59"/>
                <a:gd name="T49" fmla="*/ 27 h 52"/>
                <a:gd name="T50" fmla="*/ 52 w 59"/>
                <a:gd name="T51" fmla="*/ 31 h 52"/>
                <a:gd name="T52" fmla="*/ 52 w 59"/>
                <a:gd name="T53" fmla="*/ 34 h 52"/>
                <a:gd name="T54" fmla="*/ 45 w 59"/>
                <a:gd name="T55" fmla="*/ 38 h 52"/>
                <a:gd name="T56" fmla="*/ 42 w 59"/>
                <a:gd name="T57" fmla="*/ 41 h 52"/>
                <a:gd name="T58" fmla="*/ 42 w 59"/>
                <a:gd name="T59" fmla="*/ 45 h 52"/>
                <a:gd name="T60" fmla="*/ 42 w 59"/>
                <a:gd name="T61" fmla="*/ 48 h 52"/>
                <a:gd name="T62" fmla="*/ 38 w 59"/>
                <a:gd name="T63" fmla="*/ 52 h 52"/>
                <a:gd name="T64" fmla="*/ 31 w 59"/>
                <a:gd name="T65" fmla="*/ 52 h 52"/>
                <a:gd name="T66" fmla="*/ 24 w 59"/>
                <a:gd name="T67" fmla="*/ 48 h 52"/>
                <a:gd name="T68" fmla="*/ 21 w 59"/>
                <a:gd name="T6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2">
                  <a:moveTo>
                    <a:pt x="21" y="48"/>
                  </a:moveTo>
                  <a:lnTo>
                    <a:pt x="14" y="52"/>
                  </a:lnTo>
                  <a:lnTo>
                    <a:pt x="7" y="52"/>
                  </a:lnTo>
                  <a:lnTo>
                    <a:pt x="4" y="52"/>
                  </a:lnTo>
                  <a:lnTo>
                    <a:pt x="0" y="45"/>
                  </a:lnTo>
                  <a:lnTo>
                    <a:pt x="0" y="38"/>
                  </a:lnTo>
                  <a:lnTo>
                    <a:pt x="0" y="34"/>
                  </a:lnTo>
                  <a:lnTo>
                    <a:pt x="4" y="31"/>
                  </a:lnTo>
                  <a:lnTo>
                    <a:pt x="11" y="27"/>
                  </a:lnTo>
                  <a:lnTo>
                    <a:pt x="11" y="24"/>
                  </a:lnTo>
                  <a:lnTo>
                    <a:pt x="11" y="20"/>
                  </a:lnTo>
                  <a:lnTo>
                    <a:pt x="7" y="17"/>
                  </a:lnTo>
                  <a:lnTo>
                    <a:pt x="11" y="13"/>
                  </a:lnTo>
                  <a:lnTo>
                    <a:pt x="11" y="6"/>
                  </a:lnTo>
                  <a:lnTo>
                    <a:pt x="14" y="6"/>
                  </a:lnTo>
                  <a:lnTo>
                    <a:pt x="18" y="10"/>
                  </a:lnTo>
                  <a:lnTo>
                    <a:pt x="24" y="10"/>
                  </a:lnTo>
                  <a:lnTo>
                    <a:pt x="42" y="3"/>
                  </a:lnTo>
                  <a:lnTo>
                    <a:pt x="52" y="0"/>
                  </a:lnTo>
                  <a:lnTo>
                    <a:pt x="59" y="0"/>
                  </a:lnTo>
                  <a:lnTo>
                    <a:pt x="59" y="3"/>
                  </a:lnTo>
                  <a:lnTo>
                    <a:pt x="52" y="10"/>
                  </a:lnTo>
                  <a:lnTo>
                    <a:pt x="52" y="17"/>
                  </a:lnTo>
                  <a:lnTo>
                    <a:pt x="52" y="24"/>
                  </a:lnTo>
                  <a:lnTo>
                    <a:pt x="56" y="27"/>
                  </a:lnTo>
                  <a:lnTo>
                    <a:pt x="52" y="31"/>
                  </a:lnTo>
                  <a:lnTo>
                    <a:pt x="52" y="34"/>
                  </a:lnTo>
                  <a:lnTo>
                    <a:pt x="45" y="38"/>
                  </a:lnTo>
                  <a:lnTo>
                    <a:pt x="42" y="41"/>
                  </a:lnTo>
                  <a:lnTo>
                    <a:pt x="42" y="45"/>
                  </a:lnTo>
                  <a:lnTo>
                    <a:pt x="42" y="48"/>
                  </a:lnTo>
                  <a:lnTo>
                    <a:pt x="38" y="52"/>
                  </a:lnTo>
                  <a:lnTo>
                    <a:pt x="31" y="52"/>
                  </a:lnTo>
                  <a:lnTo>
                    <a:pt x="24" y="48"/>
                  </a:lnTo>
                  <a:lnTo>
                    <a:pt x="21"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0" name="Freeform 291">
              <a:extLst>
                <a:ext uri="{FF2B5EF4-FFF2-40B4-BE49-F238E27FC236}">
                  <a16:creationId xmlns:a16="http://schemas.microsoft.com/office/drawing/2014/main" id="{C7701D00-3211-383E-47D7-FD2FF96D3E0D}"/>
                </a:ext>
                <a:ext uri="{C183D7F6-B498-43B3-948B-1728B52AA6E4}">
                  <adec:decorative xmlns:adec="http://schemas.microsoft.com/office/drawing/2017/decorative" val="1"/>
                </a:ext>
              </a:extLst>
            </p:cNvPr>
            <p:cNvSpPr>
              <a:spLocks/>
            </p:cNvSpPr>
            <p:nvPr/>
          </p:nvSpPr>
          <p:spPr bwMode="auto">
            <a:xfrm>
              <a:off x="8935292" y="6414745"/>
              <a:ext cx="40747" cy="29105"/>
            </a:xfrm>
            <a:custGeom>
              <a:avLst/>
              <a:gdLst>
                <a:gd name="T0" fmla="*/ 0 w 14"/>
                <a:gd name="T1" fmla="*/ 0 h 10"/>
                <a:gd name="T2" fmla="*/ 4 w 14"/>
                <a:gd name="T3" fmla="*/ 0 h 10"/>
                <a:gd name="T4" fmla="*/ 10 w 14"/>
                <a:gd name="T5" fmla="*/ 0 h 10"/>
                <a:gd name="T6" fmla="*/ 14 w 14"/>
                <a:gd name="T7" fmla="*/ 3 h 10"/>
                <a:gd name="T8" fmla="*/ 14 w 14"/>
                <a:gd name="T9" fmla="*/ 6 h 10"/>
                <a:gd name="T10" fmla="*/ 14 w 14"/>
                <a:gd name="T11" fmla="*/ 10 h 10"/>
                <a:gd name="T12" fmla="*/ 10 w 14"/>
                <a:gd name="T13" fmla="*/ 10 h 10"/>
                <a:gd name="T14" fmla="*/ 4 w 14"/>
                <a:gd name="T15" fmla="*/ 10 h 10"/>
                <a:gd name="T16" fmla="*/ 0 w 14"/>
                <a:gd name="T17" fmla="*/ 6 h 10"/>
                <a:gd name="T18" fmla="*/ 0 w 14"/>
                <a:gd name="T19" fmla="*/ 3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4" y="0"/>
                  </a:lnTo>
                  <a:lnTo>
                    <a:pt x="10" y="0"/>
                  </a:lnTo>
                  <a:lnTo>
                    <a:pt x="14" y="3"/>
                  </a:lnTo>
                  <a:lnTo>
                    <a:pt x="14" y="6"/>
                  </a:lnTo>
                  <a:lnTo>
                    <a:pt x="14" y="10"/>
                  </a:lnTo>
                  <a:lnTo>
                    <a:pt x="10" y="10"/>
                  </a:lnTo>
                  <a:lnTo>
                    <a:pt x="4" y="10"/>
                  </a:lnTo>
                  <a:lnTo>
                    <a:pt x="0" y="6"/>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1" name="Freeform 292">
              <a:extLst>
                <a:ext uri="{FF2B5EF4-FFF2-40B4-BE49-F238E27FC236}">
                  <a16:creationId xmlns:a16="http://schemas.microsoft.com/office/drawing/2014/main" id="{F071A624-2281-8F41-4621-698752F8BBD4}"/>
                </a:ext>
                <a:ext uri="{C183D7F6-B498-43B3-948B-1728B52AA6E4}">
                  <adec:decorative xmlns:adec="http://schemas.microsoft.com/office/drawing/2017/decorative" val="1"/>
                </a:ext>
              </a:extLst>
            </p:cNvPr>
            <p:cNvSpPr>
              <a:spLocks/>
            </p:cNvSpPr>
            <p:nvPr/>
          </p:nvSpPr>
          <p:spPr bwMode="auto">
            <a:xfrm>
              <a:off x="8885812" y="6464223"/>
              <a:ext cx="49479" cy="29105"/>
            </a:xfrm>
            <a:custGeom>
              <a:avLst/>
              <a:gdLst>
                <a:gd name="T0" fmla="*/ 0 w 17"/>
                <a:gd name="T1" fmla="*/ 10 h 10"/>
                <a:gd name="T2" fmla="*/ 0 w 17"/>
                <a:gd name="T3" fmla="*/ 7 h 10"/>
                <a:gd name="T4" fmla="*/ 3 w 17"/>
                <a:gd name="T5" fmla="*/ 7 h 10"/>
                <a:gd name="T6" fmla="*/ 7 w 17"/>
                <a:gd name="T7" fmla="*/ 3 h 10"/>
                <a:gd name="T8" fmla="*/ 10 w 17"/>
                <a:gd name="T9" fmla="*/ 0 h 10"/>
                <a:gd name="T10" fmla="*/ 17 w 17"/>
                <a:gd name="T11" fmla="*/ 0 h 10"/>
                <a:gd name="T12" fmla="*/ 17 w 17"/>
                <a:gd name="T13" fmla="*/ 3 h 10"/>
                <a:gd name="T14" fmla="*/ 14 w 17"/>
                <a:gd name="T15" fmla="*/ 10 h 10"/>
                <a:gd name="T16" fmla="*/ 10 w 17"/>
                <a:gd name="T17" fmla="*/ 10 h 10"/>
                <a:gd name="T18" fmla="*/ 3 w 17"/>
                <a:gd name="T19" fmla="*/ 10 h 10"/>
                <a:gd name="T20" fmla="*/ 0 w 1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0" y="10"/>
                  </a:moveTo>
                  <a:lnTo>
                    <a:pt x="0" y="7"/>
                  </a:lnTo>
                  <a:lnTo>
                    <a:pt x="3" y="7"/>
                  </a:lnTo>
                  <a:lnTo>
                    <a:pt x="7" y="3"/>
                  </a:lnTo>
                  <a:lnTo>
                    <a:pt x="10" y="0"/>
                  </a:lnTo>
                  <a:lnTo>
                    <a:pt x="17" y="0"/>
                  </a:lnTo>
                  <a:lnTo>
                    <a:pt x="17" y="3"/>
                  </a:lnTo>
                  <a:lnTo>
                    <a:pt x="14" y="10"/>
                  </a:lnTo>
                  <a:lnTo>
                    <a:pt x="10"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2" name="Freeform 293">
              <a:extLst>
                <a:ext uri="{FF2B5EF4-FFF2-40B4-BE49-F238E27FC236}">
                  <a16:creationId xmlns:a16="http://schemas.microsoft.com/office/drawing/2014/main" id="{339558B5-1770-66A0-60AF-0480D9803F84}"/>
                </a:ext>
                <a:ext uri="{C183D7F6-B498-43B3-948B-1728B52AA6E4}">
                  <adec:decorative xmlns:adec="http://schemas.microsoft.com/office/drawing/2017/decorative" val="1"/>
                </a:ext>
              </a:extLst>
            </p:cNvPr>
            <p:cNvSpPr>
              <a:spLocks/>
            </p:cNvSpPr>
            <p:nvPr/>
          </p:nvSpPr>
          <p:spPr bwMode="auto">
            <a:xfrm>
              <a:off x="8874169" y="6403103"/>
              <a:ext cx="32016" cy="29105"/>
            </a:xfrm>
            <a:custGeom>
              <a:avLst/>
              <a:gdLst>
                <a:gd name="T0" fmla="*/ 0 w 11"/>
                <a:gd name="T1" fmla="*/ 7 h 10"/>
                <a:gd name="T2" fmla="*/ 4 w 11"/>
                <a:gd name="T3" fmla="*/ 4 h 10"/>
                <a:gd name="T4" fmla="*/ 4 w 11"/>
                <a:gd name="T5" fmla="*/ 0 h 10"/>
                <a:gd name="T6" fmla="*/ 7 w 11"/>
                <a:gd name="T7" fmla="*/ 0 h 10"/>
                <a:gd name="T8" fmla="*/ 11 w 11"/>
                <a:gd name="T9" fmla="*/ 0 h 10"/>
                <a:gd name="T10" fmla="*/ 11 w 11"/>
                <a:gd name="T11" fmla="*/ 4 h 10"/>
                <a:gd name="T12" fmla="*/ 11 w 11"/>
                <a:gd name="T13" fmla="*/ 10 h 10"/>
                <a:gd name="T14" fmla="*/ 7 w 11"/>
                <a:gd name="T15" fmla="*/ 10 h 10"/>
                <a:gd name="T16" fmla="*/ 4 w 11"/>
                <a:gd name="T17" fmla="*/ 10 h 10"/>
                <a:gd name="T18" fmla="*/ 0 w 11"/>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7"/>
                  </a:moveTo>
                  <a:lnTo>
                    <a:pt x="4" y="4"/>
                  </a:lnTo>
                  <a:lnTo>
                    <a:pt x="4" y="0"/>
                  </a:lnTo>
                  <a:lnTo>
                    <a:pt x="7" y="0"/>
                  </a:lnTo>
                  <a:lnTo>
                    <a:pt x="11" y="0"/>
                  </a:lnTo>
                  <a:lnTo>
                    <a:pt x="11" y="4"/>
                  </a:lnTo>
                  <a:lnTo>
                    <a:pt x="11" y="10"/>
                  </a:lnTo>
                  <a:lnTo>
                    <a:pt x="7" y="10"/>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3" name="Freeform 294">
              <a:extLst>
                <a:ext uri="{FF2B5EF4-FFF2-40B4-BE49-F238E27FC236}">
                  <a16:creationId xmlns:a16="http://schemas.microsoft.com/office/drawing/2014/main" id="{C6368B2E-E5CD-F323-E8D3-2870D4B9A462}"/>
                </a:ext>
                <a:ext uri="{C183D7F6-B498-43B3-948B-1728B52AA6E4}">
                  <adec:decorative xmlns:adec="http://schemas.microsoft.com/office/drawing/2017/decorative" val="1"/>
                </a:ext>
              </a:extLst>
            </p:cNvPr>
            <p:cNvSpPr>
              <a:spLocks/>
            </p:cNvSpPr>
            <p:nvPr/>
          </p:nvSpPr>
          <p:spPr bwMode="auto">
            <a:xfrm>
              <a:off x="8824693" y="6059665"/>
              <a:ext cx="49479" cy="49479"/>
            </a:xfrm>
            <a:custGeom>
              <a:avLst/>
              <a:gdLst>
                <a:gd name="T0" fmla="*/ 7 w 17"/>
                <a:gd name="T1" fmla="*/ 0 h 17"/>
                <a:gd name="T2" fmla="*/ 17 w 17"/>
                <a:gd name="T3" fmla="*/ 7 h 17"/>
                <a:gd name="T4" fmla="*/ 14 w 17"/>
                <a:gd name="T5" fmla="*/ 17 h 17"/>
                <a:gd name="T6" fmla="*/ 0 w 17"/>
                <a:gd name="T7" fmla="*/ 17 h 17"/>
                <a:gd name="T8" fmla="*/ 3 w 17"/>
                <a:gd name="T9" fmla="*/ 0 h 17"/>
                <a:gd name="T10" fmla="*/ 7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7" y="0"/>
                  </a:moveTo>
                  <a:lnTo>
                    <a:pt x="17" y="7"/>
                  </a:lnTo>
                  <a:lnTo>
                    <a:pt x="14" y="17"/>
                  </a:lnTo>
                  <a:lnTo>
                    <a:pt x="0" y="17"/>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4" name="Freeform 295">
              <a:extLst>
                <a:ext uri="{FF2B5EF4-FFF2-40B4-BE49-F238E27FC236}">
                  <a16:creationId xmlns:a16="http://schemas.microsoft.com/office/drawing/2014/main" id="{E9A9B808-5F9B-6595-7A9C-897F75B8DE39}"/>
                </a:ext>
                <a:ext uri="{C183D7F6-B498-43B3-948B-1728B52AA6E4}">
                  <adec:decorative xmlns:adec="http://schemas.microsoft.com/office/drawing/2017/decorative" val="1"/>
                </a:ext>
              </a:extLst>
            </p:cNvPr>
            <p:cNvSpPr>
              <a:spLocks/>
            </p:cNvSpPr>
            <p:nvPr/>
          </p:nvSpPr>
          <p:spPr bwMode="auto">
            <a:xfrm>
              <a:off x="8935292" y="6161530"/>
              <a:ext cx="122241" cy="90226"/>
            </a:xfrm>
            <a:custGeom>
              <a:avLst/>
              <a:gdLst>
                <a:gd name="T0" fmla="*/ 10 w 42"/>
                <a:gd name="T1" fmla="*/ 3 h 31"/>
                <a:gd name="T2" fmla="*/ 10 w 42"/>
                <a:gd name="T3" fmla="*/ 0 h 31"/>
                <a:gd name="T4" fmla="*/ 14 w 42"/>
                <a:gd name="T5" fmla="*/ 0 h 31"/>
                <a:gd name="T6" fmla="*/ 38 w 42"/>
                <a:gd name="T7" fmla="*/ 3 h 31"/>
                <a:gd name="T8" fmla="*/ 42 w 42"/>
                <a:gd name="T9" fmla="*/ 21 h 31"/>
                <a:gd name="T10" fmla="*/ 38 w 42"/>
                <a:gd name="T11" fmla="*/ 21 h 31"/>
                <a:gd name="T12" fmla="*/ 38 w 42"/>
                <a:gd name="T13" fmla="*/ 24 h 31"/>
                <a:gd name="T14" fmla="*/ 31 w 42"/>
                <a:gd name="T15" fmla="*/ 28 h 31"/>
                <a:gd name="T16" fmla="*/ 24 w 42"/>
                <a:gd name="T17" fmla="*/ 28 h 31"/>
                <a:gd name="T18" fmla="*/ 17 w 42"/>
                <a:gd name="T19" fmla="*/ 31 h 31"/>
                <a:gd name="T20" fmla="*/ 14 w 42"/>
                <a:gd name="T21" fmla="*/ 28 h 31"/>
                <a:gd name="T22" fmla="*/ 10 w 42"/>
                <a:gd name="T23" fmla="*/ 24 h 31"/>
                <a:gd name="T24" fmla="*/ 4 w 42"/>
                <a:gd name="T25" fmla="*/ 24 h 31"/>
                <a:gd name="T26" fmla="*/ 0 w 42"/>
                <a:gd name="T27" fmla="*/ 24 h 31"/>
                <a:gd name="T28" fmla="*/ 0 w 42"/>
                <a:gd name="T29" fmla="*/ 21 h 31"/>
                <a:gd name="T30" fmla="*/ 7 w 42"/>
                <a:gd name="T31" fmla="*/ 10 h 31"/>
                <a:gd name="T32" fmla="*/ 7 w 42"/>
                <a:gd name="T33" fmla="*/ 7 h 31"/>
                <a:gd name="T34" fmla="*/ 10 w 42"/>
                <a:gd name="T3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1">
                  <a:moveTo>
                    <a:pt x="10" y="3"/>
                  </a:moveTo>
                  <a:lnTo>
                    <a:pt x="10" y="0"/>
                  </a:lnTo>
                  <a:lnTo>
                    <a:pt x="14" y="0"/>
                  </a:lnTo>
                  <a:lnTo>
                    <a:pt x="38" y="3"/>
                  </a:lnTo>
                  <a:lnTo>
                    <a:pt x="42" y="21"/>
                  </a:lnTo>
                  <a:lnTo>
                    <a:pt x="38" y="21"/>
                  </a:lnTo>
                  <a:lnTo>
                    <a:pt x="38" y="24"/>
                  </a:lnTo>
                  <a:lnTo>
                    <a:pt x="31" y="28"/>
                  </a:lnTo>
                  <a:lnTo>
                    <a:pt x="24" y="28"/>
                  </a:lnTo>
                  <a:lnTo>
                    <a:pt x="17" y="31"/>
                  </a:lnTo>
                  <a:lnTo>
                    <a:pt x="14" y="28"/>
                  </a:lnTo>
                  <a:lnTo>
                    <a:pt x="10" y="24"/>
                  </a:lnTo>
                  <a:lnTo>
                    <a:pt x="4" y="24"/>
                  </a:lnTo>
                  <a:lnTo>
                    <a:pt x="0" y="24"/>
                  </a:lnTo>
                  <a:lnTo>
                    <a:pt x="0" y="21"/>
                  </a:lnTo>
                  <a:lnTo>
                    <a:pt x="7" y="10"/>
                  </a:lnTo>
                  <a:lnTo>
                    <a:pt x="7" y="7"/>
                  </a:lnTo>
                  <a:lnTo>
                    <a:pt x="1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5" name="Freeform 296">
              <a:extLst>
                <a:ext uri="{FF2B5EF4-FFF2-40B4-BE49-F238E27FC236}">
                  <a16:creationId xmlns:a16="http://schemas.microsoft.com/office/drawing/2014/main" id="{8915FDE9-23CB-E2FD-7D53-0F57A65F4524}"/>
                </a:ext>
                <a:ext uri="{C183D7F6-B498-43B3-948B-1728B52AA6E4}">
                  <adec:decorative xmlns:adec="http://schemas.microsoft.com/office/drawing/2017/decorative" val="1"/>
                </a:ext>
              </a:extLst>
            </p:cNvPr>
            <p:cNvSpPr>
              <a:spLocks/>
            </p:cNvSpPr>
            <p:nvPr/>
          </p:nvSpPr>
          <p:spPr bwMode="auto">
            <a:xfrm>
              <a:off x="9045891" y="6464223"/>
              <a:ext cx="130973" cy="61121"/>
            </a:xfrm>
            <a:custGeom>
              <a:avLst/>
              <a:gdLst>
                <a:gd name="T0" fmla="*/ 25 w 45"/>
                <a:gd name="T1" fmla="*/ 0 h 21"/>
                <a:gd name="T2" fmla="*/ 45 w 45"/>
                <a:gd name="T3" fmla="*/ 3 h 21"/>
                <a:gd name="T4" fmla="*/ 45 w 45"/>
                <a:gd name="T5" fmla="*/ 7 h 21"/>
                <a:gd name="T6" fmla="*/ 45 w 45"/>
                <a:gd name="T7" fmla="*/ 10 h 21"/>
                <a:gd name="T8" fmla="*/ 38 w 45"/>
                <a:gd name="T9" fmla="*/ 14 h 21"/>
                <a:gd name="T10" fmla="*/ 35 w 45"/>
                <a:gd name="T11" fmla="*/ 17 h 21"/>
                <a:gd name="T12" fmla="*/ 32 w 45"/>
                <a:gd name="T13" fmla="*/ 17 h 21"/>
                <a:gd name="T14" fmla="*/ 25 w 45"/>
                <a:gd name="T15" fmla="*/ 17 h 21"/>
                <a:gd name="T16" fmla="*/ 21 w 45"/>
                <a:gd name="T17" fmla="*/ 17 h 21"/>
                <a:gd name="T18" fmla="*/ 14 w 45"/>
                <a:gd name="T19" fmla="*/ 17 h 21"/>
                <a:gd name="T20" fmla="*/ 11 w 45"/>
                <a:gd name="T21" fmla="*/ 21 h 21"/>
                <a:gd name="T22" fmla="*/ 4 w 45"/>
                <a:gd name="T23" fmla="*/ 21 h 21"/>
                <a:gd name="T24" fmla="*/ 0 w 45"/>
                <a:gd name="T25" fmla="*/ 21 h 21"/>
                <a:gd name="T26" fmla="*/ 0 w 45"/>
                <a:gd name="T27" fmla="*/ 17 h 21"/>
                <a:gd name="T28" fmla="*/ 0 w 45"/>
                <a:gd name="T29" fmla="*/ 14 h 21"/>
                <a:gd name="T30" fmla="*/ 7 w 45"/>
                <a:gd name="T31" fmla="*/ 10 h 21"/>
                <a:gd name="T32" fmla="*/ 14 w 45"/>
                <a:gd name="T33" fmla="*/ 7 h 21"/>
                <a:gd name="T34" fmla="*/ 21 w 45"/>
                <a:gd name="T35" fmla="*/ 7 h 21"/>
                <a:gd name="T36" fmla="*/ 25 w 45"/>
                <a:gd name="T37" fmla="*/ 3 h 21"/>
                <a:gd name="T38" fmla="*/ 25 w 45"/>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1">
                  <a:moveTo>
                    <a:pt x="25" y="0"/>
                  </a:moveTo>
                  <a:lnTo>
                    <a:pt x="45" y="3"/>
                  </a:lnTo>
                  <a:lnTo>
                    <a:pt x="45" y="7"/>
                  </a:lnTo>
                  <a:lnTo>
                    <a:pt x="45" y="10"/>
                  </a:lnTo>
                  <a:lnTo>
                    <a:pt x="38" y="14"/>
                  </a:lnTo>
                  <a:lnTo>
                    <a:pt x="35" y="17"/>
                  </a:lnTo>
                  <a:lnTo>
                    <a:pt x="32" y="17"/>
                  </a:lnTo>
                  <a:lnTo>
                    <a:pt x="25" y="17"/>
                  </a:lnTo>
                  <a:lnTo>
                    <a:pt x="21" y="17"/>
                  </a:lnTo>
                  <a:lnTo>
                    <a:pt x="14" y="17"/>
                  </a:lnTo>
                  <a:lnTo>
                    <a:pt x="11" y="21"/>
                  </a:lnTo>
                  <a:lnTo>
                    <a:pt x="4" y="21"/>
                  </a:lnTo>
                  <a:lnTo>
                    <a:pt x="0" y="21"/>
                  </a:lnTo>
                  <a:lnTo>
                    <a:pt x="0" y="17"/>
                  </a:lnTo>
                  <a:lnTo>
                    <a:pt x="0" y="14"/>
                  </a:lnTo>
                  <a:lnTo>
                    <a:pt x="7" y="10"/>
                  </a:lnTo>
                  <a:lnTo>
                    <a:pt x="14" y="7"/>
                  </a:lnTo>
                  <a:lnTo>
                    <a:pt x="21" y="7"/>
                  </a:lnTo>
                  <a:lnTo>
                    <a:pt x="25" y="3"/>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6" name="Freeform 297">
              <a:extLst>
                <a:ext uri="{FF2B5EF4-FFF2-40B4-BE49-F238E27FC236}">
                  <a16:creationId xmlns:a16="http://schemas.microsoft.com/office/drawing/2014/main" id="{1933876A-4CD2-6A3A-4911-F1A915A8107E}"/>
                </a:ext>
                <a:ext uri="{C183D7F6-B498-43B3-948B-1728B52AA6E4}">
                  <adec:decorative xmlns:adec="http://schemas.microsoft.com/office/drawing/2017/decorative" val="1"/>
                </a:ext>
              </a:extLst>
            </p:cNvPr>
            <p:cNvSpPr>
              <a:spLocks/>
            </p:cNvSpPr>
            <p:nvPr/>
          </p:nvSpPr>
          <p:spPr bwMode="auto">
            <a:xfrm>
              <a:off x="8976038" y="6071306"/>
              <a:ext cx="90226" cy="98957"/>
            </a:xfrm>
            <a:custGeom>
              <a:avLst/>
              <a:gdLst>
                <a:gd name="T0" fmla="*/ 10 w 31"/>
                <a:gd name="T1" fmla="*/ 0 h 34"/>
                <a:gd name="T2" fmla="*/ 14 w 31"/>
                <a:gd name="T3" fmla="*/ 0 h 34"/>
                <a:gd name="T4" fmla="*/ 28 w 31"/>
                <a:gd name="T5" fmla="*/ 3 h 34"/>
                <a:gd name="T6" fmla="*/ 28 w 31"/>
                <a:gd name="T7" fmla="*/ 7 h 34"/>
                <a:gd name="T8" fmla="*/ 31 w 31"/>
                <a:gd name="T9" fmla="*/ 17 h 34"/>
                <a:gd name="T10" fmla="*/ 24 w 31"/>
                <a:gd name="T11" fmla="*/ 34 h 34"/>
                <a:gd name="T12" fmla="*/ 0 w 31"/>
                <a:gd name="T13" fmla="*/ 31 h 34"/>
                <a:gd name="T14" fmla="*/ 3 w 31"/>
                <a:gd name="T15" fmla="*/ 7 h 34"/>
                <a:gd name="T16" fmla="*/ 10 w 3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0" y="0"/>
                  </a:moveTo>
                  <a:lnTo>
                    <a:pt x="14" y="0"/>
                  </a:lnTo>
                  <a:lnTo>
                    <a:pt x="28" y="3"/>
                  </a:lnTo>
                  <a:lnTo>
                    <a:pt x="28" y="7"/>
                  </a:lnTo>
                  <a:lnTo>
                    <a:pt x="31" y="17"/>
                  </a:lnTo>
                  <a:lnTo>
                    <a:pt x="24" y="34"/>
                  </a:lnTo>
                  <a:lnTo>
                    <a:pt x="0" y="31"/>
                  </a:lnTo>
                  <a:lnTo>
                    <a:pt x="3"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7" name="Freeform 298">
              <a:extLst>
                <a:ext uri="{FF2B5EF4-FFF2-40B4-BE49-F238E27FC236}">
                  <a16:creationId xmlns:a16="http://schemas.microsoft.com/office/drawing/2014/main" id="{59BFAA82-3770-DAF0-3BE1-1056EC3419F1}"/>
                </a:ext>
                <a:ext uri="{C183D7F6-B498-43B3-948B-1728B52AA6E4}">
                  <adec:decorative xmlns:adec="http://schemas.microsoft.com/office/drawing/2017/decorative" val="1"/>
                </a:ext>
              </a:extLst>
            </p:cNvPr>
            <p:cNvSpPr>
              <a:spLocks/>
            </p:cNvSpPr>
            <p:nvPr/>
          </p:nvSpPr>
          <p:spPr bwMode="auto">
            <a:xfrm>
              <a:off x="8824693" y="6181904"/>
              <a:ext cx="122241" cy="90226"/>
            </a:xfrm>
            <a:custGeom>
              <a:avLst/>
              <a:gdLst>
                <a:gd name="T0" fmla="*/ 0 w 42"/>
                <a:gd name="T1" fmla="*/ 10 h 31"/>
                <a:gd name="T2" fmla="*/ 0 w 42"/>
                <a:gd name="T3" fmla="*/ 3 h 31"/>
                <a:gd name="T4" fmla="*/ 3 w 42"/>
                <a:gd name="T5" fmla="*/ 0 h 31"/>
                <a:gd name="T6" fmla="*/ 10 w 42"/>
                <a:gd name="T7" fmla="*/ 3 h 31"/>
                <a:gd name="T8" fmla="*/ 21 w 42"/>
                <a:gd name="T9" fmla="*/ 3 h 31"/>
                <a:gd name="T10" fmla="*/ 24 w 42"/>
                <a:gd name="T11" fmla="*/ 0 h 31"/>
                <a:gd name="T12" fmla="*/ 31 w 42"/>
                <a:gd name="T13" fmla="*/ 0 h 31"/>
                <a:gd name="T14" fmla="*/ 35 w 42"/>
                <a:gd name="T15" fmla="*/ 0 h 31"/>
                <a:gd name="T16" fmla="*/ 38 w 42"/>
                <a:gd name="T17" fmla="*/ 0 h 31"/>
                <a:gd name="T18" fmla="*/ 42 w 42"/>
                <a:gd name="T19" fmla="*/ 0 h 31"/>
                <a:gd name="T20" fmla="*/ 42 w 42"/>
                <a:gd name="T21" fmla="*/ 3 h 31"/>
                <a:gd name="T22" fmla="*/ 38 w 42"/>
                <a:gd name="T23" fmla="*/ 7 h 31"/>
                <a:gd name="T24" fmla="*/ 35 w 42"/>
                <a:gd name="T25" fmla="*/ 10 h 31"/>
                <a:gd name="T26" fmla="*/ 31 w 42"/>
                <a:gd name="T27" fmla="*/ 17 h 31"/>
                <a:gd name="T28" fmla="*/ 28 w 42"/>
                <a:gd name="T29" fmla="*/ 21 h 31"/>
                <a:gd name="T30" fmla="*/ 24 w 42"/>
                <a:gd name="T31" fmla="*/ 24 h 31"/>
                <a:gd name="T32" fmla="*/ 21 w 42"/>
                <a:gd name="T33" fmla="*/ 27 h 31"/>
                <a:gd name="T34" fmla="*/ 17 w 42"/>
                <a:gd name="T35" fmla="*/ 31 h 31"/>
                <a:gd name="T36" fmla="*/ 10 w 42"/>
                <a:gd name="T37" fmla="*/ 31 h 31"/>
                <a:gd name="T38" fmla="*/ 7 w 42"/>
                <a:gd name="T39" fmla="*/ 27 h 31"/>
                <a:gd name="T40" fmla="*/ 7 w 42"/>
                <a:gd name="T41" fmla="*/ 24 h 31"/>
                <a:gd name="T42" fmla="*/ 7 w 42"/>
                <a:gd name="T43" fmla="*/ 21 h 31"/>
                <a:gd name="T44" fmla="*/ 0 w 42"/>
                <a:gd name="T45" fmla="*/ 17 h 31"/>
                <a:gd name="T46" fmla="*/ 0 w 42"/>
                <a:gd name="T4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0" y="10"/>
                  </a:moveTo>
                  <a:lnTo>
                    <a:pt x="0" y="3"/>
                  </a:lnTo>
                  <a:lnTo>
                    <a:pt x="3" y="0"/>
                  </a:lnTo>
                  <a:lnTo>
                    <a:pt x="10" y="3"/>
                  </a:lnTo>
                  <a:lnTo>
                    <a:pt x="21" y="3"/>
                  </a:lnTo>
                  <a:lnTo>
                    <a:pt x="24" y="0"/>
                  </a:lnTo>
                  <a:lnTo>
                    <a:pt x="31" y="0"/>
                  </a:lnTo>
                  <a:lnTo>
                    <a:pt x="35" y="0"/>
                  </a:lnTo>
                  <a:lnTo>
                    <a:pt x="38" y="0"/>
                  </a:lnTo>
                  <a:lnTo>
                    <a:pt x="42" y="0"/>
                  </a:lnTo>
                  <a:lnTo>
                    <a:pt x="42" y="3"/>
                  </a:lnTo>
                  <a:lnTo>
                    <a:pt x="38" y="7"/>
                  </a:lnTo>
                  <a:lnTo>
                    <a:pt x="35" y="10"/>
                  </a:lnTo>
                  <a:lnTo>
                    <a:pt x="31" y="17"/>
                  </a:lnTo>
                  <a:lnTo>
                    <a:pt x="28" y="21"/>
                  </a:lnTo>
                  <a:lnTo>
                    <a:pt x="24" y="24"/>
                  </a:lnTo>
                  <a:lnTo>
                    <a:pt x="21" y="27"/>
                  </a:lnTo>
                  <a:lnTo>
                    <a:pt x="17" y="31"/>
                  </a:lnTo>
                  <a:lnTo>
                    <a:pt x="10" y="31"/>
                  </a:lnTo>
                  <a:lnTo>
                    <a:pt x="7" y="27"/>
                  </a:lnTo>
                  <a:lnTo>
                    <a:pt x="7" y="24"/>
                  </a:lnTo>
                  <a:lnTo>
                    <a:pt x="7" y="21"/>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8" name="Freeform 299">
              <a:extLst>
                <a:ext uri="{FF2B5EF4-FFF2-40B4-BE49-F238E27FC236}">
                  <a16:creationId xmlns:a16="http://schemas.microsoft.com/office/drawing/2014/main" id="{E61088DD-B51F-99BE-037C-B6E4846D2007}"/>
                </a:ext>
                <a:ext uri="{C183D7F6-B498-43B3-948B-1728B52AA6E4}">
                  <adec:decorative xmlns:adec="http://schemas.microsoft.com/office/drawing/2017/decorative" val="1"/>
                </a:ext>
              </a:extLst>
            </p:cNvPr>
            <p:cNvSpPr>
              <a:spLocks/>
            </p:cNvSpPr>
            <p:nvPr/>
          </p:nvSpPr>
          <p:spPr bwMode="auto">
            <a:xfrm>
              <a:off x="8559837" y="6222652"/>
              <a:ext cx="61121" cy="37837"/>
            </a:xfrm>
            <a:custGeom>
              <a:avLst/>
              <a:gdLst>
                <a:gd name="T0" fmla="*/ 11 w 21"/>
                <a:gd name="T1" fmla="*/ 3 h 13"/>
                <a:gd name="T2" fmla="*/ 18 w 21"/>
                <a:gd name="T3" fmla="*/ 3 h 13"/>
                <a:gd name="T4" fmla="*/ 21 w 21"/>
                <a:gd name="T5" fmla="*/ 3 h 13"/>
                <a:gd name="T6" fmla="*/ 21 w 21"/>
                <a:gd name="T7" fmla="*/ 10 h 13"/>
                <a:gd name="T8" fmla="*/ 18 w 21"/>
                <a:gd name="T9" fmla="*/ 13 h 13"/>
                <a:gd name="T10" fmla="*/ 11 w 21"/>
                <a:gd name="T11" fmla="*/ 13 h 13"/>
                <a:gd name="T12" fmla="*/ 4 w 21"/>
                <a:gd name="T13" fmla="*/ 13 h 13"/>
                <a:gd name="T14" fmla="*/ 0 w 21"/>
                <a:gd name="T15" fmla="*/ 10 h 13"/>
                <a:gd name="T16" fmla="*/ 0 w 21"/>
                <a:gd name="T17" fmla="*/ 7 h 13"/>
                <a:gd name="T18" fmla="*/ 0 w 21"/>
                <a:gd name="T19" fmla="*/ 0 h 13"/>
                <a:gd name="T20" fmla="*/ 4 w 21"/>
                <a:gd name="T21" fmla="*/ 0 h 13"/>
                <a:gd name="T22" fmla="*/ 11 w 2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1" y="3"/>
                  </a:moveTo>
                  <a:lnTo>
                    <a:pt x="18" y="3"/>
                  </a:lnTo>
                  <a:lnTo>
                    <a:pt x="21" y="3"/>
                  </a:lnTo>
                  <a:lnTo>
                    <a:pt x="21" y="10"/>
                  </a:lnTo>
                  <a:lnTo>
                    <a:pt x="18" y="13"/>
                  </a:lnTo>
                  <a:lnTo>
                    <a:pt x="11" y="13"/>
                  </a:lnTo>
                  <a:lnTo>
                    <a:pt x="4" y="13"/>
                  </a:lnTo>
                  <a:lnTo>
                    <a:pt x="0" y="10"/>
                  </a:lnTo>
                  <a:lnTo>
                    <a:pt x="0" y="7"/>
                  </a:lnTo>
                  <a:lnTo>
                    <a:pt x="0" y="0"/>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9" name="Freeform 300">
              <a:extLst>
                <a:ext uri="{FF2B5EF4-FFF2-40B4-BE49-F238E27FC236}">
                  <a16:creationId xmlns:a16="http://schemas.microsoft.com/office/drawing/2014/main" id="{DF49D29A-BF87-F845-1799-266F94DE6D4C}"/>
                </a:ext>
                <a:ext uri="{C183D7F6-B498-43B3-948B-1728B52AA6E4}">
                  <adec:decorative xmlns:adec="http://schemas.microsoft.com/office/drawing/2017/decorative" val="1"/>
                </a:ext>
              </a:extLst>
            </p:cNvPr>
            <p:cNvSpPr>
              <a:spLocks/>
            </p:cNvSpPr>
            <p:nvPr/>
          </p:nvSpPr>
          <p:spPr bwMode="auto">
            <a:xfrm>
              <a:off x="8591853" y="6100411"/>
              <a:ext cx="29105" cy="40747"/>
            </a:xfrm>
            <a:custGeom>
              <a:avLst/>
              <a:gdLst>
                <a:gd name="T0" fmla="*/ 0 w 10"/>
                <a:gd name="T1" fmla="*/ 3 h 14"/>
                <a:gd name="T2" fmla="*/ 3 w 10"/>
                <a:gd name="T3" fmla="*/ 0 h 14"/>
                <a:gd name="T4" fmla="*/ 7 w 10"/>
                <a:gd name="T5" fmla="*/ 0 h 14"/>
                <a:gd name="T6" fmla="*/ 10 w 10"/>
                <a:gd name="T7" fmla="*/ 0 h 14"/>
                <a:gd name="T8" fmla="*/ 10 w 10"/>
                <a:gd name="T9" fmla="*/ 7 h 14"/>
                <a:gd name="T10" fmla="*/ 10 w 10"/>
                <a:gd name="T11" fmla="*/ 10 h 14"/>
                <a:gd name="T12" fmla="*/ 7 w 10"/>
                <a:gd name="T13" fmla="*/ 14 h 14"/>
                <a:gd name="T14" fmla="*/ 3 w 10"/>
                <a:gd name="T15" fmla="*/ 14 h 14"/>
                <a:gd name="T16" fmla="*/ 3 w 10"/>
                <a:gd name="T17" fmla="*/ 7 h 14"/>
                <a:gd name="T18" fmla="*/ 0 w 10"/>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3"/>
                  </a:moveTo>
                  <a:lnTo>
                    <a:pt x="3" y="0"/>
                  </a:lnTo>
                  <a:lnTo>
                    <a:pt x="7" y="0"/>
                  </a:lnTo>
                  <a:lnTo>
                    <a:pt x="10" y="0"/>
                  </a:lnTo>
                  <a:lnTo>
                    <a:pt x="10" y="7"/>
                  </a:lnTo>
                  <a:lnTo>
                    <a:pt x="10" y="10"/>
                  </a:lnTo>
                  <a:lnTo>
                    <a:pt x="7" y="14"/>
                  </a:lnTo>
                  <a:lnTo>
                    <a:pt x="3" y="14"/>
                  </a:lnTo>
                  <a:lnTo>
                    <a:pt x="3"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0" name="Freeform 301">
              <a:extLst>
                <a:ext uri="{FF2B5EF4-FFF2-40B4-BE49-F238E27FC236}">
                  <a16:creationId xmlns:a16="http://schemas.microsoft.com/office/drawing/2014/main" id="{CA55622B-EBBF-C7B2-2D52-13112D05F277}"/>
                </a:ext>
                <a:ext uri="{C183D7F6-B498-43B3-948B-1728B52AA6E4}">
                  <adec:decorative xmlns:adec="http://schemas.microsoft.com/office/drawing/2017/decorative" val="1"/>
                </a:ext>
              </a:extLst>
            </p:cNvPr>
            <p:cNvSpPr>
              <a:spLocks/>
            </p:cNvSpPr>
            <p:nvPr/>
          </p:nvSpPr>
          <p:spPr bwMode="auto">
            <a:xfrm>
              <a:off x="8853798" y="6272130"/>
              <a:ext cx="61121" cy="40747"/>
            </a:xfrm>
            <a:custGeom>
              <a:avLst/>
              <a:gdLst>
                <a:gd name="T0" fmla="*/ 14 w 21"/>
                <a:gd name="T1" fmla="*/ 10 h 14"/>
                <a:gd name="T2" fmla="*/ 11 w 21"/>
                <a:gd name="T3" fmla="*/ 14 h 14"/>
                <a:gd name="T4" fmla="*/ 7 w 21"/>
                <a:gd name="T5" fmla="*/ 14 h 14"/>
                <a:gd name="T6" fmla="*/ 4 w 21"/>
                <a:gd name="T7" fmla="*/ 14 h 14"/>
                <a:gd name="T8" fmla="*/ 0 w 21"/>
                <a:gd name="T9" fmla="*/ 10 h 14"/>
                <a:gd name="T10" fmla="*/ 4 w 21"/>
                <a:gd name="T11" fmla="*/ 3 h 14"/>
                <a:gd name="T12" fmla="*/ 11 w 21"/>
                <a:gd name="T13" fmla="*/ 0 h 14"/>
                <a:gd name="T14" fmla="*/ 14 w 21"/>
                <a:gd name="T15" fmla="*/ 0 h 14"/>
                <a:gd name="T16" fmla="*/ 18 w 21"/>
                <a:gd name="T17" fmla="*/ 0 h 14"/>
                <a:gd name="T18" fmla="*/ 21 w 21"/>
                <a:gd name="T19" fmla="*/ 0 h 14"/>
                <a:gd name="T20" fmla="*/ 18 w 21"/>
                <a:gd name="T21" fmla="*/ 3 h 14"/>
                <a:gd name="T22" fmla="*/ 14 w 21"/>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4" y="10"/>
                  </a:moveTo>
                  <a:lnTo>
                    <a:pt x="11" y="14"/>
                  </a:lnTo>
                  <a:lnTo>
                    <a:pt x="7" y="14"/>
                  </a:lnTo>
                  <a:lnTo>
                    <a:pt x="4" y="14"/>
                  </a:lnTo>
                  <a:lnTo>
                    <a:pt x="0" y="10"/>
                  </a:lnTo>
                  <a:lnTo>
                    <a:pt x="4" y="3"/>
                  </a:lnTo>
                  <a:lnTo>
                    <a:pt x="11" y="0"/>
                  </a:lnTo>
                  <a:lnTo>
                    <a:pt x="14" y="0"/>
                  </a:lnTo>
                  <a:lnTo>
                    <a:pt x="18" y="0"/>
                  </a:lnTo>
                  <a:lnTo>
                    <a:pt x="21" y="0"/>
                  </a:lnTo>
                  <a:lnTo>
                    <a:pt x="18" y="3"/>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1" name="Freeform 302">
              <a:extLst>
                <a:ext uri="{FF2B5EF4-FFF2-40B4-BE49-F238E27FC236}">
                  <a16:creationId xmlns:a16="http://schemas.microsoft.com/office/drawing/2014/main" id="{FCD5EC63-6235-5374-9529-04E321BD7B09}"/>
                </a:ext>
                <a:ext uri="{C183D7F6-B498-43B3-948B-1728B52AA6E4}">
                  <adec:decorative xmlns:adec="http://schemas.microsoft.com/office/drawing/2017/decorative" val="1"/>
                </a:ext>
              </a:extLst>
            </p:cNvPr>
            <p:cNvSpPr>
              <a:spLocks/>
            </p:cNvSpPr>
            <p:nvPr/>
          </p:nvSpPr>
          <p:spPr bwMode="auto">
            <a:xfrm>
              <a:off x="8722825" y="6292504"/>
              <a:ext cx="61121" cy="29105"/>
            </a:xfrm>
            <a:custGeom>
              <a:avLst/>
              <a:gdLst>
                <a:gd name="T0" fmla="*/ 17 w 21"/>
                <a:gd name="T1" fmla="*/ 3 h 10"/>
                <a:gd name="T2" fmla="*/ 21 w 21"/>
                <a:gd name="T3" fmla="*/ 3 h 10"/>
                <a:gd name="T4" fmla="*/ 21 w 21"/>
                <a:gd name="T5" fmla="*/ 7 h 10"/>
                <a:gd name="T6" fmla="*/ 21 w 21"/>
                <a:gd name="T7" fmla="*/ 10 h 10"/>
                <a:gd name="T8" fmla="*/ 17 w 21"/>
                <a:gd name="T9" fmla="*/ 10 h 10"/>
                <a:gd name="T10" fmla="*/ 10 w 21"/>
                <a:gd name="T11" fmla="*/ 10 h 10"/>
                <a:gd name="T12" fmla="*/ 4 w 21"/>
                <a:gd name="T13" fmla="*/ 7 h 10"/>
                <a:gd name="T14" fmla="*/ 0 w 21"/>
                <a:gd name="T15" fmla="*/ 3 h 10"/>
                <a:gd name="T16" fmla="*/ 4 w 21"/>
                <a:gd name="T17" fmla="*/ 3 h 10"/>
                <a:gd name="T18" fmla="*/ 4 w 21"/>
                <a:gd name="T19" fmla="*/ 0 h 10"/>
                <a:gd name="T20" fmla="*/ 7 w 21"/>
                <a:gd name="T21" fmla="*/ 0 h 10"/>
                <a:gd name="T22" fmla="*/ 14 w 21"/>
                <a:gd name="T23" fmla="*/ 0 h 10"/>
                <a:gd name="T24" fmla="*/ 17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17" y="3"/>
                  </a:moveTo>
                  <a:lnTo>
                    <a:pt x="21" y="3"/>
                  </a:lnTo>
                  <a:lnTo>
                    <a:pt x="21" y="7"/>
                  </a:lnTo>
                  <a:lnTo>
                    <a:pt x="21" y="10"/>
                  </a:lnTo>
                  <a:lnTo>
                    <a:pt x="17" y="10"/>
                  </a:lnTo>
                  <a:lnTo>
                    <a:pt x="10" y="10"/>
                  </a:lnTo>
                  <a:lnTo>
                    <a:pt x="4" y="7"/>
                  </a:lnTo>
                  <a:lnTo>
                    <a:pt x="0" y="3"/>
                  </a:lnTo>
                  <a:lnTo>
                    <a:pt x="4" y="3"/>
                  </a:lnTo>
                  <a:lnTo>
                    <a:pt x="4" y="0"/>
                  </a:lnTo>
                  <a:lnTo>
                    <a:pt x="7" y="0"/>
                  </a:lnTo>
                  <a:lnTo>
                    <a:pt x="14" y="0"/>
                  </a:lnTo>
                  <a:lnTo>
                    <a:pt x="1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2" name="Freeform 303">
              <a:extLst>
                <a:ext uri="{FF2B5EF4-FFF2-40B4-BE49-F238E27FC236}">
                  <a16:creationId xmlns:a16="http://schemas.microsoft.com/office/drawing/2014/main" id="{85E1F2FC-573B-6AF4-7257-FBAF4E6E610B}"/>
                </a:ext>
                <a:ext uri="{C183D7F6-B498-43B3-948B-1728B52AA6E4}">
                  <adec:decorative xmlns:adec="http://schemas.microsoft.com/office/drawing/2017/decorative" val="1"/>
                </a:ext>
              </a:extLst>
            </p:cNvPr>
            <p:cNvSpPr>
              <a:spLocks/>
            </p:cNvSpPr>
            <p:nvPr/>
          </p:nvSpPr>
          <p:spPr bwMode="auto">
            <a:xfrm>
              <a:off x="8620958" y="6472954"/>
              <a:ext cx="40747" cy="20374"/>
            </a:xfrm>
            <a:custGeom>
              <a:avLst/>
              <a:gdLst>
                <a:gd name="T0" fmla="*/ 0 w 14"/>
                <a:gd name="T1" fmla="*/ 7 h 7"/>
                <a:gd name="T2" fmla="*/ 0 w 14"/>
                <a:gd name="T3" fmla="*/ 4 h 7"/>
                <a:gd name="T4" fmla="*/ 4 w 14"/>
                <a:gd name="T5" fmla="*/ 0 h 7"/>
                <a:gd name="T6" fmla="*/ 7 w 14"/>
                <a:gd name="T7" fmla="*/ 0 h 7"/>
                <a:gd name="T8" fmla="*/ 14 w 14"/>
                <a:gd name="T9" fmla="*/ 0 h 7"/>
                <a:gd name="T10" fmla="*/ 14 w 14"/>
                <a:gd name="T11" fmla="*/ 4 h 7"/>
                <a:gd name="T12" fmla="*/ 11 w 14"/>
                <a:gd name="T13" fmla="*/ 7 h 7"/>
                <a:gd name="T14" fmla="*/ 7 w 14"/>
                <a:gd name="T15" fmla="*/ 7 h 7"/>
                <a:gd name="T16" fmla="*/ 4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4"/>
                  </a:lnTo>
                  <a:lnTo>
                    <a:pt x="4" y="0"/>
                  </a:lnTo>
                  <a:lnTo>
                    <a:pt x="7" y="0"/>
                  </a:lnTo>
                  <a:lnTo>
                    <a:pt x="14" y="0"/>
                  </a:lnTo>
                  <a:lnTo>
                    <a:pt x="14" y="4"/>
                  </a:lnTo>
                  <a:lnTo>
                    <a:pt x="11" y="7"/>
                  </a:lnTo>
                  <a:lnTo>
                    <a:pt x="7" y="7"/>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3" name="Freeform 304">
              <a:extLst>
                <a:ext uri="{FF2B5EF4-FFF2-40B4-BE49-F238E27FC236}">
                  <a16:creationId xmlns:a16="http://schemas.microsoft.com/office/drawing/2014/main" id="{14503969-5939-C50D-7A47-C9A1AF1B70E2}"/>
                </a:ext>
                <a:ext uri="{C183D7F6-B498-43B3-948B-1728B52AA6E4}">
                  <adec:decorative xmlns:adec="http://schemas.microsoft.com/office/drawing/2017/decorative" val="1"/>
                </a:ext>
              </a:extLst>
            </p:cNvPr>
            <p:cNvSpPr>
              <a:spLocks/>
            </p:cNvSpPr>
            <p:nvPr/>
          </p:nvSpPr>
          <p:spPr bwMode="auto">
            <a:xfrm>
              <a:off x="8682077" y="6403103"/>
              <a:ext cx="32016" cy="40747"/>
            </a:xfrm>
            <a:custGeom>
              <a:avLst/>
              <a:gdLst>
                <a:gd name="T0" fmla="*/ 0 w 11"/>
                <a:gd name="T1" fmla="*/ 7 h 14"/>
                <a:gd name="T2" fmla="*/ 4 w 11"/>
                <a:gd name="T3" fmla="*/ 4 h 14"/>
                <a:gd name="T4" fmla="*/ 4 w 11"/>
                <a:gd name="T5" fmla="*/ 0 h 14"/>
                <a:gd name="T6" fmla="*/ 7 w 11"/>
                <a:gd name="T7" fmla="*/ 0 h 14"/>
                <a:gd name="T8" fmla="*/ 11 w 11"/>
                <a:gd name="T9" fmla="*/ 0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4"/>
                  </a:lnTo>
                  <a:lnTo>
                    <a:pt x="4" y="0"/>
                  </a:lnTo>
                  <a:lnTo>
                    <a:pt x="7" y="0"/>
                  </a:lnTo>
                  <a:lnTo>
                    <a:pt x="11" y="0"/>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4" name="Freeform 305">
              <a:extLst>
                <a:ext uri="{FF2B5EF4-FFF2-40B4-BE49-F238E27FC236}">
                  <a16:creationId xmlns:a16="http://schemas.microsoft.com/office/drawing/2014/main" id="{D4C6B0EB-8E27-9891-9753-56C4B21BAECE}"/>
                </a:ext>
                <a:ext uri="{C183D7F6-B498-43B3-948B-1728B52AA6E4}">
                  <adec:decorative xmlns:adec="http://schemas.microsoft.com/office/drawing/2017/decorative" val="1"/>
                </a:ext>
              </a:extLst>
            </p:cNvPr>
            <p:cNvSpPr>
              <a:spLocks/>
            </p:cNvSpPr>
            <p:nvPr/>
          </p:nvSpPr>
          <p:spPr bwMode="auto">
            <a:xfrm>
              <a:off x="8620958" y="6251757"/>
              <a:ext cx="61121" cy="61121"/>
            </a:xfrm>
            <a:custGeom>
              <a:avLst/>
              <a:gdLst>
                <a:gd name="T0" fmla="*/ 0 w 21"/>
                <a:gd name="T1" fmla="*/ 17 h 21"/>
                <a:gd name="T2" fmla="*/ 4 w 21"/>
                <a:gd name="T3" fmla="*/ 14 h 21"/>
                <a:gd name="T4" fmla="*/ 4 w 21"/>
                <a:gd name="T5" fmla="*/ 10 h 21"/>
                <a:gd name="T6" fmla="*/ 11 w 21"/>
                <a:gd name="T7" fmla="*/ 3 h 21"/>
                <a:gd name="T8" fmla="*/ 18 w 21"/>
                <a:gd name="T9" fmla="*/ 0 h 21"/>
                <a:gd name="T10" fmla="*/ 21 w 21"/>
                <a:gd name="T11" fmla="*/ 0 h 21"/>
                <a:gd name="T12" fmla="*/ 21 w 21"/>
                <a:gd name="T13" fmla="*/ 3 h 21"/>
                <a:gd name="T14" fmla="*/ 21 w 21"/>
                <a:gd name="T15" fmla="*/ 10 h 21"/>
                <a:gd name="T16" fmla="*/ 18 w 21"/>
                <a:gd name="T17" fmla="*/ 17 h 21"/>
                <a:gd name="T18" fmla="*/ 14 w 21"/>
                <a:gd name="T19" fmla="*/ 21 h 21"/>
                <a:gd name="T20" fmla="*/ 11 w 21"/>
                <a:gd name="T21" fmla="*/ 21 h 21"/>
                <a:gd name="T22" fmla="*/ 7 w 21"/>
                <a:gd name="T23" fmla="*/ 21 h 21"/>
                <a:gd name="T24" fmla="*/ 4 w 21"/>
                <a:gd name="T25" fmla="*/ 17 h 21"/>
                <a:gd name="T26" fmla="*/ 0 w 21"/>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0" y="17"/>
                  </a:moveTo>
                  <a:lnTo>
                    <a:pt x="4" y="14"/>
                  </a:lnTo>
                  <a:lnTo>
                    <a:pt x="4" y="10"/>
                  </a:lnTo>
                  <a:lnTo>
                    <a:pt x="11" y="3"/>
                  </a:lnTo>
                  <a:lnTo>
                    <a:pt x="18" y="0"/>
                  </a:lnTo>
                  <a:lnTo>
                    <a:pt x="21" y="0"/>
                  </a:lnTo>
                  <a:lnTo>
                    <a:pt x="21" y="3"/>
                  </a:lnTo>
                  <a:lnTo>
                    <a:pt x="21" y="10"/>
                  </a:lnTo>
                  <a:lnTo>
                    <a:pt x="18" y="17"/>
                  </a:lnTo>
                  <a:lnTo>
                    <a:pt x="14" y="21"/>
                  </a:lnTo>
                  <a:lnTo>
                    <a:pt x="11" y="21"/>
                  </a:lnTo>
                  <a:lnTo>
                    <a:pt x="7" y="21"/>
                  </a:lnTo>
                  <a:lnTo>
                    <a:pt x="4" y="17"/>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5" name="Freeform 306">
              <a:extLst>
                <a:ext uri="{FF2B5EF4-FFF2-40B4-BE49-F238E27FC236}">
                  <a16:creationId xmlns:a16="http://schemas.microsoft.com/office/drawing/2014/main" id="{15527ADA-956A-56F5-8080-DCC80F196237}"/>
                </a:ext>
                <a:ext uri="{C183D7F6-B498-43B3-948B-1728B52AA6E4}">
                  <adec:decorative xmlns:adec="http://schemas.microsoft.com/office/drawing/2017/decorative" val="1"/>
                </a:ext>
              </a:extLst>
            </p:cNvPr>
            <p:cNvSpPr>
              <a:spLocks/>
            </p:cNvSpPr>
            <p:nvPr/>
          </p:nvSpPr>
          <p:spPr bwMode="auto">
            <a:xfrm>
              <a:off x="8772304" y="6251757"/>
              <a:ext cx="40747" cy="40747"/>
            </a:xfrm>
            <a:custGeom>
              <a:avLst/>
              <a:gdLst>
                <a:gd name="T0" fmla="*/ 0 w 14"/>
                <a:gd name="T1" fmla="*/ 10 h 14"/>
                <a:gd name="T2" fmla="*/ 0 w 14"/>
                <a:gd name="T3" fmla="*/ 7 h 14"/>
                <a:gd name="T4" fmla="*/ 4 w 14"/>
                <a:gd name="T5" fmla="*/ 3 h 14"/>
                <a:gd name="T6" fmla="*/ 11 w 14"/>
                <a:gd name="T7" fmla="*/ 0 h 14"/>
                <a:gd name="T8" fmla="*/ 14 w 14"/>
                <a:gd name="T9" fmla="*/ 0 h 14"/>
                <a:gd name="T10" fmla="*/ 14 w 14"/>
                <a:gd name="T11" fmla="*/ 3 h 14"/>
                <a:gd name="T12" fmla="*/ 14 w 14"/>
                <a:gd name="T13" fmla="*/ 7 h 14"/>
                <a:gd name="T14" fmla="*/ 11 w 14"/>
                <a:gd name="T15" fmla="*/ 10 h 14"/>
                <a:gd name="T16" fmla="*/ 11 w 14"/>
                <a:gd name="T17" fmla="*/ 14 h 14"/>
                <a:gd name="T18" fmla="*/ 4 w 14"/>
                <a:gd name="T19" fmla="*/ 14 h 14"/>
                <a:gd name="T20" fmla="*/ 0 w 14"/>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0"/>
                  </a:moveTo>
                  <a:lnTo>
                    <a:pt x="0" y="7"/>
                  </a:lnTo>
                  <a:lnTo>
                    <a:pt x="4" y="3"/>
                  </a:lnTo>
                  <a:lnTo>
                    <a:pt x="11" y="0"/>
                  </a:lnTo>
                  <a:lnTo>
                    <a:pt x="14" y="0"/>
                  </a:lnTo>
                  <a:lnTo>
                    <a:pt x="14" y="3"/>
                  </a:lnTo>
                  <a:lnTo>
                    <a:pt x="14" y="7"/>
                  </a:lnTo>
                  <a:lnTo>
                    <a:pt x="11" y="10"/>
                  </a:lnTo>
                  <a:lnTo>
                    <a:pt x="11" y="14"/>
                  </a:lnTo>
                  <a:lnTo>
                    <a:pt x="4"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6" name="Freeform 307">
              <a:extLst>
                <a:ext uri="{FF2B5EF4-FFF2-40B4-BE49-F238E27FC236}">
                  <a16:creationId xmlns:a16="http://schemas.microsoft.com/office/drawing/2014/main" id="{DF86C097-5F29-5C9F-64A6-0BDD625F0626}"/>
                </a:ext>
                <a:ext uri="{C183D7F6-B498-43B3-948B-1728B52AA6E4}">
                  <adec:decorative xmlns:adec="http://schemas.microsoft.com/office/drawing/2017/decorative" val="1"/>
                </a:ext>
              </a:extLst>
            </p:cNvPr>
            <p:cNvSpPr>
              <a:spLocks/>
            </p:cNvSpPr>
            <p:nvPr/>
          </p:nvSpPr>
          <p:spPr bwMode="auto">
            <a:xfrm>
              <a:off x="8693719" y="6251757"/>
              <a:ext cx="69852" cy="61121"/>
            </a:xfrm>
            <a:custGeom>
              <a:avLst/>
              <a:gdLst>
                <a:gd name="T0" fmla="*/ 10 w 24"/>
                <a:gd name="T1" fmla="*/ 17 h 21"/>
                <a:gd name="T2" fmla="*/ 7 w 24"/>
                <a:gd name="T3" fmla="*/ 17 h 21"/>
                <a:gd name="T4" fmla="*/ 7 w 24"/>
                <a:gd name="T5" fmla="*/ 21 h 21"/>
                <a:gd name="T6" fmla="*/ 3 w 24"/>
                <a:gd name="T7" fmla="*/ 21 h 21"/>
                <a:gd name="T8" fmla="*/ 0 w 24"/>
                <a:gd name="T9" fmla="*/ 17 h 21"/>
                <a:gd name="T10" fmla="*/ 3 w 24"/>
                <a:gd name="T11" fmla="*/ 3 h 21"/>
                <a:gd name="T12" fmla="*/ 7 w 24"/>
                <a:gd name="T13" fmla="*/ 0 h 21"/>
                <a:gd name="T14" fmla="*/ 14 w 24"/>
                <a:gd name="T15" fmla="*/ 0 h 21"/>
                <a:gd name="T16" fmla="*/ 20 w 24"/>
                <a:gd name="T17" fmla="*/ 0 h 21"/>
                <a:gd name="T18" fmla="*/ 24 w 24"/>
                <a:gd name="T19" fmla="*/ 3 h 21"/>
                <a:gd name="T20" fmla="*/ 24 w 24"/>
                <a:gd name="T21" fmla="*/ 7 h 21"/>
                <a:gd name="T22" fmla="*/ 20 w 24"/>
                <a:gd name="T23" fmla="*/ 7 h 21"/>
                <a:gd name="T24" fmla="*/ 14 w 24"/>
                <a:gd name="T25" fmla="*/ 10 h 21"/>
                <a:gd name="T26" fmla="*/ 10 w 24"/>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10" y="17"/>
                  </a:moveTo>
                  <a:lnTo>
                    <a:pt x="7" y="17"/>
                  </a:lnTo>
                  <a:lnTo>
                    <a:pt x="7" y="21"/>
                  </a:lnTo>
                  <a:lnTo>
                    <a:pt x="3" y="21"/>
                  </a:lnTo>
                  <a:lnTo>
                    <a:pt x="0" y="17"/>
                  </a:lnTo>
                  <a:lnTo>
                    <a:pt x="3" y="3"/>
                  </a:lnTo>
                  <a:lnTo>
                    <a:pt x="7" y="0"/>
                  </a:lnTo>
                  <a:lnTo>
                    <a:pt x="14" y="0"/>
                  </a:lnTo>
                  <a:lnTo>
                    <a:pt x="20" y="0"/>
                  </a:lnTo>
                  <a:lnTo>
                    <a:pt x="24" y="3"/>
                  </a:lnTo>
                  <a:lnTo>
                    <a:pt x="24" y="7"/>
                  </a:lnTo>
                  <a:lnTo>
                    <a:pt x="20" y="7"/>
                  </a:lnTo>
                  <a:lnTo>
                    <a:pt x="14" y="10"/>
                  </a:lnTo>
                  <a:lnTo>
                    <a:pt x="1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7" name="Freeform 308">
              <a:extLst>
                <a:ext uri="{FF2B5EF4-FFF2-40B4-BE49-F238E27FC236}">
                  <a16:creationId xmlns:a16="http://schemas.microsoft.com/office/drawing/2014/main" id="{0D010F1D-22B0-63D5-09A5-F192F882FE88}"/>
                </a:ext>
                <a:ext uri="{C183D7F6-B498-43B3-948B-1728B52AA6E4}">
                  <adec:decorative xmlns:adec="http://schemas.microsoft.com/office/drawing/2017/decorative" val="1"/>
                </a:ext>
              </a:extLst>
            </p:cNvPr>
            <p:cNvSpPr>
              <a:spLocks/>
            </p:cNvSpPr>
            <p:nvPr/>
          </p:nvSpPr>
          <p:spPr bwMode="auto">
            <a:xfrm>
              <a:off x="8542374" y="6091679"/>
              <a:ext cx="17463" cy="29105"/>
            </a:xfrm>
            <a:custGeom>
              <a:avLst/>
              <a:gdLst>
                <a:gd name="T0" fmla="*/ 0 w 6"/>
                <a:gd name="T1" fmla="*/ 6 h 10"/>
                <a:gd name="T2" fmla="*/ 0 w 6"/>
                <a:gd name="T3" fmla="*/ 3 h 10"/>
                <a:gd name="T4" fmla="*/ 0 w 6"/>
                <a:gd name="T5" fmla="*/ 0 h 10"/>
                <a:gd name="T6" fmla="*/ 3 w 6"/>
                <a:gd name="T7" fmla="*/ 0 h 10"/>
                <a:gd name="T8" fmla="*/ 6 w 6"/>
                <a:gd name="T9" fmla="*/ 3 h 10"/>
                <a:gd name="T10" fmla="*/ 6 w 6"/>
                <a:gd name="T11" fmla="*/ 6 h 10"/>
                <a:gd name="T12" fmla="*/ 3 w 6"/>
                <a:gd name="T13" fmla="*/ 10 h 10"/>
                <a:gd name="T14" fmla="*/ 0 w 6"/>
                <a:gd name="T15" fmla="*/ 10 h 10"/>
                <a:gd name="T16" fmla="*/ 0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6"/>
                  </a:moveTo>
                  <a:lnTo>
                    <a:pt x="0" y="3"/>
                  </a:lnTo>
                  <a:lnTo>
                    <a:pt x="0" y="0"/>
                  </a:lnTo>
                  <a:lnTo>
                    <a:pt x="3" y="0"/>
                  </a:lnTo>
                  <a:lnTo>
                    <a:pt x="6" y="3"/>
                  </a:lnTo>
                  <a:lnTo>
                    <a:pt x="6" y="6"/>
                  </a:lnTo>
                  <a:lnTo>
                    <a:pt x="3" y="10"/>
                  </a:lnTo>
                  <a:lnTo>
                    <a:pt x="0" y="10"/>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8" name="Freeform 309">
              <a:extLst>
                <a:ext uri="{FF2B5EF4-FFF2-40B4-BE49-F238E27FC236}">
                  <a16:creationId xmlns:a16="http://schemas.microsoft.com/office/drawing/2014/main" id="{20C9818F-695C-C591-2EA0-2593CF34C491}"/>
                </a:ext>
                <a:ext uri="{C183D7F6-B498-43B3-948B-1728B52AA6E4}">
                  <adec:decorative xmlns:adec="http://schemas.microsoft.com/office/drawing/2017/decorative" val="1"/>
                </a:ext>
              </a:extLst>
            </p:cNvPr>
            <p:cNvSpPr>
              <a:spLocks/>
            </p:cNvSpPr>
            <p:nvPr/>
          </p:nvSpPr>
          <p:spPr bwMode="auto">
            <a:xfrm>
              <a:off x="8641330" y="6190636"/>
              <a:ext cx="32016" cy="61121"/>
            </a:xfrm>
            <a:custGeom>
              <a:avLst/>
              <a:gdLst>
                <a:gd name="T0" fmla="*/ 0 w 11"/>
                <a:gd name="T1" fmla="*/ 18 h 21"/>
                <a:gd name="T2" fmla="*/ 0 w 11"/>
                <a:gd name="T3" fmla="*/ 14 h 21"/>
                <a:gd name="T4" fmla="*/ 0 w 11"/>
                <a:gd name="T5" fmla="*/ 4 h 21"/>
                <a:gd name="T6" fmla="*/ 4 w 11"/>
                <a:gd name="T7" fmla="*/ 0 h 21"/>
                <a:gd name="T8" fmla="*/ 7 w 11"/>
                <a:gd name="T9" fmla="*/ 4 h 21"/>
                <a:gd name="T10" fmla="*/ 11 w 11"/>
                <a:gd name="T11" fmla="*/ 11 h 21"/>
                <a:gd name="T12" fmla="*/ 11 w 11"/>
                <a:gd name="T13" fmla="*/ 14 h 21"/>
                <a:gd name="T14" fmla="*/ 11 w 11"/>
                <a:gd name="T15" fmla="*/ 18 h 21"/>
                <a:gd name="T16" fmla="*/ 7 w 11"/>
                <a:gd name="T17" fmla="*/ 21 h 21"/>
                <a:gd name="T18" fmla="*/ 4 w 11"/>
                <a:gd name="T19" fmla="*/ 21 h 21"/>
                <a:gd name="T20" fmla="*/ 4 w 11"/>
                <a:gd name="T21" fmla="*/ 18 h 21"/>
                <a:gd name="T22" fmla="*/ 0 w 1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18"/>
                  </a:moveTo>
                  <a:lnTo>
                    <a:pt x="0" y="14"/>
                  </a:lnTo>
                  <a:lnTo>
                    <a:pt x="0" y="4"/>
                  </a:lnTo>
                  <a:lnTo>
                    <a:pt x="4" y="0"/>
                  </a:lnTo>
                  <a:lnTo>
                    <a:pt x="7" y="4"/>
                  </a:lnTo>
                  <a:lnTo>
                    <a:pt x="11" y="11"/>
                  </a:lnTo>
                  <a:lnTo>
                    <a:pt x="11" y="14"/>
                  </a:lnTo>
                  <a:lnTo>
                    <a:pt x="11" y="18"/>
                  </a:lnTo>
                  <a:lnTo>
                    <a:pt x="7" y="21"/>
                  </a:lnTo>
                  <a:lnTo>
                    <a:pt x="4" y="21"/>
                  </a:lnTo>
                  <a:lnTo>
                    <a:pt x="4" y="18"/>
                  </a:lnTo>
                  <a:lnTo>
                    <a:pt x="0"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9" name="Freeform 310">
              <a:extLst>
                <a:ext uri="{FF2B5EF4-FFF2-40B4-BE49-F238E27FC236}">
                  <a16:creationId xmlns:a16="http://schemas.microsoft.com/office/drawing/2014/main" id="{8CD7A0AF-FBD2-5E08-7EC7-1EBF3EBCB689}"/>
                </a:ext>
                <a:ext uri="{C183D7F6-B498-43B3-948B-1728B52AA6E4}">
                  <adec:decorative xmlns:adec="http://schemas.microsoft.com/office/drawing/2017/decorative" val="1"/>
                </a:ext>
              </a:extLst>
            </p:cNvPr>
            <p:cNvSpPr>
              <a:spLocks/>
            </p:cNvSpPr>
            <p:nvPr/>
          </p:nvSpPr>
          <p:spPr bwMode="auto">
            <a:xfrm>
              <a:off x="8591853" y="6190635"/>
              <a:ext cx="29105" cy="32016"/>
            </a:xfrm>
            <a:custGeom>
              <a:avLst/>
              <a:gdLst>
                <a:gd name="T0" fmla="*/ 3 w 10"/>
                <a:gd name="T1" fmla="*/ 11 h 11"/>
                <a:gd name="T2" fmla="*/ 0 w 10"/>
                <a:gd name="T3" fmla="*/ 11 h 11"/>
                <a:gd name="T4" fmla="*/ 0 w 10"/>
                <a:gd name="T5" fmla="*/ 4 h 11"/>
                <a:gd name="T6" fmla="*/ 7 w 10"/>
                <a:gd name="T7" fmla="*/ 0 h 11"/>
                <a:gd name="T8" fmla="*/ 10 w 10"/>
                <a:gd name="T9" fmla="*/ 0 h 11"/>
                <a:gd name="T10" fmla="*/ 10 w 10"/>
                <a:gd name="T11" fmla="*/ 7 h 11"/>
                <a:gd name="T12" fmla="*/ 7 w 10"/>
                <a:gd name="T13" fmla="*/ 11 h 11"/>
                <a:gd name="T14" fmla="*/ 3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3" y="11"/>
                  </a:moveTo>
                  <a:lnTo>
                    <a:pt x="0" y="11"/>
                  </a:lnTo>
                  <a:lnTo>
                    <a:pt x="0" y="4"/>
                  </a:lnTo>
                  <a:lnTo>
                    <a:pt x="7" y="0"/>
                  </a:lnTo>
                  <a:lnTo>
                    <a:pt x="10" y="0"/>
                  </a:lnTo>
                  <a:lnTo>
                    <a:pt x="10" y="7"/>
                  </a:lnTo>
                  <a:lnTo>
                    <a:pt x="7" y="11"/>
                  </a:lnTo>
                  <a:lnTo>
                    <a:pt x="3"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0" name="Freeform 311">
              <a:extLst>
                <a:ext uri="{FF2B5EF4-FFF2-40B4-BE49-F238E27FC236}">
                  <a16:creationId xmlns:a16="http://schemas.microsoft.com/office/drawing/2014/main" id="{A23A1813-595B-B307-6EE8-169534823418}"/>
                </a:ext>
                <a:ext uri="{C183D7F6-B498-43B3-948B-1728B52AA6E4}">
                  <adec:decorative xmlns:adec="http://schemas.microsoft.com/office/drawing/2017/decorative" val="1"/>
                </a:ext>
              </a:extLst>
            </p:cNvPr>
            <p:cNvSpPr>
              <a:spLocks/>
            </p:cNvSpPr>
            <p:nvPr/>
          </p:nvSpPr>
          <p:spPr bwMode="auto">
            <a:xfrm>
              <a:off x="8559836" y="6129515"/>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4 w 11"/>
                <a:gd name="T15" fmla="*/ 7 h 7"/>
                <a:gd name="T16" fmla="*/ 0 w 1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4"/>
                  </a:moveTo>
                  <a:lnTo>
                    <a:pt x="4" y="0"/>
                  </a:lnTo>
                  <a:lnTo>
                    <a:pt x="7" y="0"/>
                  </a:lnTo>
                  <a:lnTo>
                    <a:pt x="11" y="0"/>
                  </a:lnTo>
                  <a:lnTo>
                    <a:pt x="11" y="4"/>
                  </a:lnTo>
                  <a:lnTo>
                    <a:pt x="11" y="7"/>
                  </a:lnTo>
                  <a:lnTo>
                    <a:pt x="7" y="7"/>
                  </a:lnTo>
                  <a:lnTo>
                    <a:pt x="4"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1" name="Freeform 312">
              <a:extLst>
                <a:ext uri="{FF2B5EF4-FFF2-40B4-BE49-F238E27FC236}">
                  <a16:creationId xmlns:a16="http://schemas.microsoft.com/office/drawing/2014/main" id="{30687E48-4D3C-6E75-36C5-B981DB002C58}"/>
                </a:ext>
                <a:ext uri="{C183D7F6-B498-43B3-948B-1728B52AA6E4}">
                  <adec:decorative xmlns:adec="http://schemas.microsoft.com/office/drawing/2017/decorative" val="1"/>
                </a:ext>
              </a:extLst>
            </p:cNvPr>
            <p:cNvSpPr>
              <a:spLocks/>
            </p:cNvSpPr>
            <p:nvPr/>
          </p:nvSpPr>
          <p:spPr bwMode="auto">
            <a:xfrm>
              <a:off x="9037158" y="6292504"/>
              <a:ext cx="352171" cy="180451"/>
            </a:xfrm>
            <a:custGeom>
              <a:avLst/>
              <a:gdLst>
                <a:gd name="T0" fmla="*/ 21 w 121"/>
                <a:gd name="T1" fmla="*/ 17 h 62"/>
                <a:gd name="T2" fmla="*/ 28 w 121"/>
                <a:gd name="T3" fmla="*/ 17 h 62"/>
                <a:gd name="T4" fmla="*/ 38 w 121"/>
                <a:gd name="T5" fmla="*/ 17 h 62"/>
                <a:gd name="T6" fmla="*/ 52 w 121"/>
                <a:gd name="T7" fmla="*/ 3 h 62"/>
                <a:gd name="T8" fmla="*/ 59 w 121"/>
                <a:gd name="T9" fmla="*/ 10 h 62"/>
                <a:gd name="T10" fmla="*/ 76 w 121"/>
                <a:gd name="T11" fmla="*/ 0 h 62"/>
                <a:gd name="T12" fmla="*/ 87 w 121"/>
                <a:gd name="T13" fmla="*/ 3 h 62"/>
                <a:gd name="T14" fmla="*/ 90 w 121"/>
                <a:gd name="T15" fmla="*/ 7 h 62"/>
                <a:gd name="T16" fmla="*/ 107 w 121"/>
                <a:gd name="T17" fmla="*/ 3 h 62"/>
                <a:gd name="T18" fmla="*/ 114 w 121"/>
                <a:gd name="T19" fmla="*/ 3 h 62"/>
                <a:gd name="T20" fmla="*/ 121 w 121"/>
                <a:gd name="T21" fmla="*/ 17 h 62"/>
                <a:gd name="T22" fmla="*/ 107 w 121"/>
                <a:gd name="T23" fmla="*/ 21 h 62"/>
                <a:gd name="T24" fmla="*/ 114 w 121"/>
                <a:gd name="T25" fmla="*/ 35 h 62"/>
                <a:gd name="T26" fmla="*/ 101 w 121"/>
                <a:gd name="T27" fmla="*/ 42 h 62"/>
                <a:gd name="T28" fmla="*/ 104 w 121"/>
                <a:gd name="T29" fmla="*/ 48 h 62"/>
                <a:gd name="T30" fmla="*/ 101 w 121"/>
                <a:gd name="T31" fmla="*/ 48 h 62"/>
                <a:gd name="T32" fmla="*/ 97 w 121"/>
                <a:gd name="T33" fmla="*/ 52 h 62"/>
                <a:gd name="T34" fmla="*/ 94 w 121"/>
                <a:gd name="T35" fmla="*/ 48 h 62"/>
                <a:gd name="T36" fmla="*/ 90 w 121"/>
                <a:gd name="T37" fmla="*/ 48 h 62"/>
                <a:gd name="T38" fmla="*/ 90 w 121"/>
                <a:gd name="T39" fmla="*/ 52 h 62"/>
                <a:gd name="T40" fmla="*/ 90 w 121"/>
                <a:gd name="T41" fmla="*/ 55 h 62"/>
                <a:gd name="T42" fmla="*/ 90 w 121"/>
                <a:gd name="T43" fmla="*/ 59 h 62"/>
                <a:gd name="T44" fmla="*/ 87 w 121"/>
                <a:gd name="T45" fmla="*/ 59 h 62"/>
                <a:gd name="T46" fmla="*/ 83 w 121"/>
                <a:gd name="T47" fmla="*/ 59 h 62"/>
                <a:gd name="T48" fmla="*/ 80 w 121"/>
                <a:gd name="T49" fmla="*/ 59 h 62"/>
                <a:gd name="T50" fmla="*/ 73 w 121"/>
                <a:gd name="T51" fmla="*/ 59 h 62"/>
                <a:gd name="T52" fmla="*/ 66 w 121"/>
                <a:gd name="T53" fmla="*/ 62 h 62"/>
                <a:gd name="T54" fmla="*/ 62 w 121"/>
                <a:gd name="T55" fmla="*/ 59 h 62"/>
                <a:gd name="T56" fmla="*/ 59 w 121"/>
                <a:gd name="T57" fmla="*/ 55 h 62"/>
                <a:gd name="T58" fmla="*/ 55 w 121"/>
                <a:gd name="T59" fmla="*/ 55 h 62"/>
                <a:gd name="T60" fmla="*/ 52 w 121"/>
                <a:gd name="T61" fmla="*/ 59 h 62"/>
                <a:gd name="T62" fmla="*/ 48 w 121"/>
                <a:gd name="T63" fmla="*/ 59 h 62"/>
                <a:gd name="T64" fmla="*/ 48 w 121"/>
                <a:gd name="T65" fmla="*/ 62 h 62"/>
                <a:gd name="T66" fmla="*/ 28 w 121"/>
                <a:gd name="T67" fmla="*/ 59 h 62"/>
                <a:gd name="T68" fmla="*/ 31 w 121"/>
                <a:gd name="T69" fmla="*/ 59 h 62"/>
                <a:gd name="T70" fmla="*/ 31 w 121"/>
                <a:gd name="T71" fmla="*/ 48 h 62"/>
                <a:gd name="T72" fmla="*/ 31 w 121"/>
                <a:gd name="T73" fmla="*/ 45 h 62"/>
                <a:gd name="T74" fmla="*/ 28 w 121"/>
                <a:gd name="T75" fmla="*/ 42 h 62"/>
                <a:gd name="T76" fmla="*/ 24 w 121"/>
                <a:gd name="T77" fmla="*/ 45 h 62"/>
                <a:gd name="T78" fmla="*/ 24 w 121"/>
                <a:gd name="T79" fmla="*/ 48 h 62"/>
                <a:gd name="T80" fmla="*/ 24 w 121"/>
                <a:gd name="T81" fmla="*/ 55 h 62"/>
                <a:gd name="T82" fmla="*/ 21 w 121"/>
                <a:gd name="T83" fmla="*/ 59 h 62"/>
                <a:gd name="T84" fmla="*/ 17 w 121"/>
                <a:gd name="T85" fmla="*/ 55 h 62"/>
                <a:gd name="T86" fmla="*/ 14 w 121"/>
                <a:gd name="T87" fmla="*/ 55 h 62"/>
                <a:gd name="T88" fmla="*/ 7 w 121"/>
                <a:gd name="T89" fmla="*/ 55 h 62"/>
                <a:gd name="T90" fmla="*/ 3 w 121"/>
                <a:gd name="T91" fmla="*/ 52 h 62"/>
                <a:gd name="T92" fmla="*/ 0 w 121"/>
                <a:gd name="T93" fmla="*/ 48 h 62"/>
                <a:gd name="T94" fmla="*/ 0 w 121"/>
                <a:gd name="T95" fmla="*/ 42 h 62"/>
                <a:gd name="T96" fmla="*/ 3 w 121"/>
                <a:gd name="T97" fmla="*/ 38 h 62"/>
                <a:gd name="T98" fmla="*/ 10 w 121"/>
                <a:gd name="T99" fmla="*/ 38 h 62"/>
                <a:gd name="T100" fmla="*/ 14 w 121"/>
                <a:gd name="T101" fmla="*/ 42 h 62"/>
                <a:gd name="T102" fmla="*/ 17 w 121"/>
                <a:gd name="T103" fmla="*/ 42 h 62"/>
                <a:gd name="T104" fmla="*/ 17 w 121"/>
                <a:gd name="T105" fmla="*/ 31 h 62"/>
                <a:gd name="T106" fmla="*/ 21 w 121"/>
                <a:gd name="T107"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62">
                  <a:moveTo>
                    <a:pt x="21" y="17"/>
                  </a:moveTo>
                  <a:lnTo>
                    <a:pt x="28" y="17"/>
                  </a:lnTo>
                  <a:lnTo>
                    <a:pt x="38" y="17"/>
                  </a:lnTo>
                  <a:lnTo>
                    <a:pt x="52" y="3"/>
                  </a:lnTo>
                  <a:lnTo>
                    <a:pt x="59" y="10"/>
                  </a:lnTo>
                  <a:lnTo>
                    <a:pt x="76" y="0"/>
                  </a:lnTo>
                  <a:lnTo>
                    <a:pt x="87" y="3"/>
                  </a:lnTo>
                  <a:lnTo>
                    <a:pt x="90" y="7"/>
                  </a:lnTo>
                  <a:lnTo>
                    <a:pt x="107" y="3"/>
                  </a:lnTo>
                  <a:lnTo>
                    <a:pt x="114" y="3"/>
                  </a:lnTo>
                  <a:lnTo>
                    <a:pt x="121" y="17"/>
                  </a:lnTo>
                  <a:lnTo>
                    <a:pt x="107" y="21"/>
                  </a:lnTo>
                  <a:lnTo>
                    <a:pt x="114" y="35"/>
                  </a:lnTo>
                  <a:lnTo>
                    <a:pt x="101" y="42"/>
                  </a:lnTo>
                  <a:lnTo>
                    <a:pt x="104" y="48"/>
                  </a:lnTo>
                  <a:lnTo>
                    <a:pt x="101" y="48"/>
                  </a:lnTo>
                  <a:lnTo>
                    <a:pt x="97" y="52"/>
                  </a:lnTo>
                  <a:lnTo>
                    <a:pt x="94" y="48"/>
                  </a:lnTo>
                  <a:lnTo>
                    <a:pt x="90" y="48"/>
                  </a:lnTo>
                  <a:lnTo>
                    <a:pt x="90" y="52"/>
                  </a:lnTo>
                  <a:lnTo>
                    <a:pt x="90" y="55"/>
                  </a:lnTo>
                  <a:lnTo>
                    <a:pt x="90" y="59"/>
                  </a:lnTo>
                  <a:lnTo>
                    <a:pt x="87" y="59"/>
                  </a:lnTo>
                  <a:lnTo>
                    <a:pt x="83" y="59"/>
                  </a:lnTo>
                  <a:lnTo>
                    <a:pt x="80" y="59"/>
                  </a:lnTo>
                  <a:lnTo>
                    <a:pt x="73" y="59"/>
                  </a:lnTo>
                  <a:lnTo>
                    <a:pt x="66" y="62"/>
                  </a:lnTo>
                  <a:lnTo>
                    <a:pt x="62" y="59"/>
                  </a:lnTo>
                  <a:lnTo>
                    <a:pt x="59" y="55"/>
                  </a:lnTo>
                  <a:lnTo>
                    <a:pt x="55" y="55"/>
                  </a:lnTo>
                  <a:lnTo>
                    <a:pt x="52" y="59"/>
                  </a:lnTo>
                  <a:lnTo>
                    <a:pt x="48" y="59"/>
                  </a:lnTo>
                  <a:lnTo>
                    <a:pt x="48" y="62"/>
                  </a:lnTo>
                  <a:lnTo>
                    <a:pt x="28" y="59"/>
                  </a:lnTo>
                  <a:lnTo>
                    <a:pt x="31" y="59"/>
                  </a:lnTo>
                  <a:lnTo>
                    <a:pt x="31" y="48"/>
                  </a:lnTo>
                  <a:lnTo>
                    <a:pt x="31" y="45"/>
                  </a:lnTo>
                  <a:lnTo>
                    <a:pt x="28" y="42"/>
                  </a:lnTo>
                  <a:lnTo>
                    <a:pt x="24" y="45"/>
                  </a:lnTo>
                  <a:lnTo>
                    <a:pt x="24" y="48"/>
                  </a:lnTo>
                  <a:lnTo>
                    <a:pt x="24" y="55"/>
                  </a:lnTo>
                  <a:lnTo>
                    <a:pt x="21" y="59"/>
                  </a:lnTo>
                  <a:lnTo>
                    <a:pt x="17" y="55"/>
                  </a:lnTo>
                  <a:lnTo>
                    <a:pt x="14" y="55"/>
                  </a:lnTo>
                  <a:lnTo>
                    <a:pt x="7" y="55"/>
                  </a:lnTo>
                  <a:lnTo>
                    <a:pt x="3" y="52"/>
                  </a:lnTo>
                  <a:lnTo>
                    <a:pt x="0" y="48"/>
                  </a:lnTo>
                  <a:lnTo>
                    <a:pt x="0" y="42"/>
                  </a:lnTo>
                  <a:lnTo>
                    <a:pt x="3" y="38"/>
                  </a:lnTo>
                  <a:lnTo>
                    <a:pt x="10" y="38"/>
                  </a:lnTo>
                  <a:lnTo>
                    <a:pt x="14" y="42"/>
                  </a:lnTo>
                  <a:lnTo>
                    <a:pt x="17" y="42"/>
                  </a:lnTo>
                  <a:lnTo>
                    <a:pt x="17" y="31"/>
                  </a:lnTo>
                  <a:lnTo>
                    <a:pt x="21"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2" name="Freeform 313">
              <a:extLst>
                <a:ext uri="{FF2B5EF4-FFF2-40B4-BE49-F238E27FC236}">
                  <a16:creationId xmlns:a16="http://schemas.microsoft.com/office/drawing/2014/main" id="{81043597-0224-2AE4-4946-158EB1F2F668}"/>
                </a:ext>
                <a:ext uri="{C183D7F6-B498-43B3-948B-1728B52AA6E4}">
                  <adec:decorative xmlns:adec="http://schemas.microsoft.com/office/drawing/2017/decorative" val="1"/>
                </a:ext>
              </a:extLst>
            </p:cNvPr>
            <p:cNvSpPr>
              <a:spLocks/>
            </p:cNvSpPr>
            <p:nvPr/>
          </p:nvSpPr>
          <p:spPr bwMode="auto">
            <a:xfrm>
              <a:off x="9197236" y="6484596"/>
              <a:ext cx="40747" cy="20374"/>
            </a:xfrm>
            <a:custGeom>
              <a:avLst/>
              <a:gdLst>
                <a:gd name="T0" fmla="*/ 0 w 14"/>
                <a:gd name="T1" fmla="*/ 7 h 7"/>
                <a:gd name="T2" fmla="*/ 0 w 14"/>
                <a:gd name="T3" fmla="*/ 3 h 7"/>
                <a:gd name="T4" fmla="*/ 4 w 14"/>
                <a:gd name="T5" fmla="*/ 0 h 7"/>
                <a:gd name="T6" fmla="*/ 7 w 14"/>
                <a:gd name="T7" fmla="*/ 0 h 7"/>
                <a:gd name="T8" fmla="*/ 11 w 14"/>
                <a:gd name="T9" fmla="*/ 0 h 7"/>
                <a:gd name="T10" fmla="*/ 14 w 14"/>
                <a:gd name="T11" fmla="*/ 0 h 7"/>
                <a:gd name="T12" fmla="*/ 14 w 14"/>
                <a:gd name="T13" fmla="*/ 3 h 7"/>
                <a:gd name="T14" fmla="*/ 11 w 14"/>
                <a:gd name="T15" fmla="*/ 3 h 7"/>
                <a:gd name="T16" fmla="*/ 7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3"/>
                  </a:lnTo>
                  <a:lnTo>
                    <a:pt x="4" y="0"/>
                  </a:lnTo>
                  <a:lnTo>
                    <a:pt x="7" y="0"/>
                  </a:lnTo>
                  <a:lnTo>
                    <a:pt x="11" y="0"/>
                  </a:lnTo>
                  <a:lnTo>
                    <a:pt x="14" y="0"/>
                  </a:lnTo>
                  <a:lnTo>
                    <a:pt x="14" y="3"/>
                  </a:lnTo>
                  <a:lnTo>
                    <a:pt x="11" y="3"/>
                  </a:lnTo>
                  <a:lnTo>
                    <a:pt x="7"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3" name="Freeform 315">
              <a:extLst>
                <a:ext uri="{FF2B5EF4-FFF2-40B4-BE49-F238E27FC236}">
                  <a16:creationId xmlns:a16="http://schemas.microsoft.com/office/drawing/2014/main" id="{D95B4533-F090-F9A2-B6CC-BC5D0D071F19}"/>
                </a:ext>
                <a:ext uri="{C183D7F6-B498-43B3-948B-1728B52AA6E4}">
                  <adec:decorative xmlns:adec="http://schemas.microsoft.com/office/drawing/2017/decorative" val="1"/>
                </a:ext>
              </a:extLst>
            </p:cNvPr>
            <p:cNvSpPr>
              <a:spLocks/>
            </p:cNvSpPr>
            <p:nvPr/>
          </p:nvSpPr>
          <p:spPr bwMode="auto">
            <a:xfrm>
              <a:off x="9037158" y="6362356"/>
              <a:ext cx="29105" cy="40747"/>
            </a:xfrm>
            <a:custGeom>
              <a:avLst/>
              <a:gdLst>
                <a:gd name="T0" fmla="*/ 0 w 10"/>
                <a:gd name="T1" fmla="*/ 7 h 14"/>
                <a:gd name="T2" fmla="*/ 0 w 10"/>
                <a:gd name="T3" fmla="*/ 4 h 14"/>
                <a:gd name="T4" fmla="*/ 3 w 10"/>
                <a:gd name="T5" fmla="*/ 0 h 14"/>
                <a:gd name="T6" fmla="*/ 7 w 10"/>
                <a:gd name="T7" fmla="*/ 0 h 14"/>
                <a:gd name="T8" fmla="*/ 10 w 10"/>
                <a:gd name="T9" fmla="*/ 4 h 14"/>
                <a:gd name="T10" fmla="*/ 10 w 10"/>
                <a:gd name="T11" fmla="*/ 11 h 14"/>
                <a:gd name="T12" fmla="*/ 3 w 10"/>
                <a:gd name="T13" fmla="*/ 14 h 14"/>
                <a:gd name="T14" fmla="*/ 0 w 10"/>
                <a:gd name="T15" fmla="*/ 11 h 14"/>
                <a:gd name="T16" fmla="*/ 0 w 10"/>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7"/>
                  </a:moveTo>
                  <a:lnTo>
                    <a:pt x="0" y="4"/>
                  </a:lnTo>
                  <a:lnTo>
                    <a:pt x="3" y="0"/>
                  </a:lnTo>
                  <a:lnTo>
                    <a:pt x="7" y="0"/>
                  </a:lnTo>
                  <a:lnTo>
                    <a:pt x="10" y="4"/>
                  </a:lnTo>
                  <a:lnTo>
                    <a:pt x="10" y="11"/>
                  </a:lnTo>
                  <a:lnTo>
                    <a:pt x="3"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4" name="Freeform 316">
              <a:extLst>
                <a:ext uri="{FF2B5EF4-FFF2-40B4-BE49-F238E27FC236}">
                  <a16:creationId xmlns:a16="http://schemas.microsoft.com/office/drawing/2014/main" id="{EC352176-7544-BBA4-657F-E9472AE7AEDE}"/>
                </a:ext>
                <a:ext uri="{C183D7F6-B498-43B3-948B-1728B52AA6E4}">
                  <adec:decorative xmlns:adec="http://schemas.microsoft.com/office/drawing/2017/decorative" val="1"/>
                </a:ext>
              </a:extLst>
            </p:cNvPr>
            <p:cNvSpPr>
              <a:spLocks/>
            </p:cNvSpPr>
            <p:nvPr/>
          </p:nvSpPr>
          <p:spPr bwMode="auto">
            <a:xfrm>
              <a:off x="9045890" y="6333250"/>
              <a:ext cx="32016" cy="20374"/>
            </a:xfrm>
            <a:custGeom>
              <a:avLst/>
              <a:gdLst>
                <a:gd name="T0" fmla="*/ 0 w 11"/>
                <a:gd name="T1" fmla="*/ 3 h 7"/>
                <a:gd name="T2" fmla="*/ 4 w 11"/>
                <a:gd name="T3" fmla="*/ 0 h 7"/>
                <a:gd name="T4" fmla="*/ 7 w 11"/>
                <a:gd name="T5" fmla="*/ 0 h 7"/>
                <a:gd name="T6" fmla="*/ 11 w 11"/>
                <a:gd name="T7" fmla="*/ 0 h 7"/>
                <a:gd name="T8" fmla="*/ 11 w 11"/>
                <a:gd name="T9" fmla="*/ 3 h 7"/>
                <a:gd name="T10" fmla="*/ 7 w 11"/>
                <a:gd name="T11" fmla="*/ 7 h 7"/>
                <a:gd name="T12" fmla="*/ 4 w 11"/>
                <a:gd name="T13" fmla="*/ 7 h 7"/>
                <a:gd name="T14" fmla="*/ 0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3"/>
                  </a:moveTo>
                  <a:lnTo>
                    <a:pt x="4" y="0"/>
                  </a:lnTo>
                  <a:lnTo>
                    <a:pt x="7" y="0"/>
                  </a:lnTo>
                  <a:lnTo>
                    <a:pt x="11" y="0"/>
                  </a:lnTo>
                  <a:lnTo>
                    <a:pt x="11" y="3"/>
                  </a:lnTo>
                  <a:lnTo>
                    <a:pt x="7" y="7"/>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5" name="Freeform 317">
              <a:extLst>
                <a:ext uri="{FF2B5EF4-FFF2-40B4-BE49-F238E27FC236}">
                  <a16:creationId xmlns:a16="http://schemas.microsoft.com/office/drawing/2014/main" id="{635C6E88-57F7-0891-18F4-D8BB30C84B8E}"/>
                </a:ext>
                <a:ext uri="{C183D7F6-B498-43B3-948B-1728B52AA6E4}">
                  <adec:decorative xmlns:adec="http://schemas.microsoft.com/office/drawing/2017/decorative" val="1"/>
                </a:ext>
              </a:extLst>
            </p:cNvPr>
            <p:cNvSpPr>
              <a:spLocks/>
            </p:cNvSpPr>
            <p:nvPr/>
          </p:nvSpPr>
          <p:spPr bwMode="auto">
            <a:xfrm>
              <a:off x="8408491" y="6382729"/>
              <a:ext cx="52389" cy="40747"/>
            </a:xfrm>
            <a:custGeom>
              <a:avLst/>
              <a:gdLst>
                <a:gd name="T0" fmla="*/ 0 w 18"/>
                <a:gd name="T1" fmla="*/ 7 h 14"/>
                <a:gd name="T2" fmla="*/ 0 w 18"/>
                <a:gd name="T3" fmla="*/ 4 h 14"/>
                <a:gd name="T4" fmla="*/ 4 w 18"/>
                <a:gd name="T5" fmla="*/ 0 h 14"/>
                <a:gd name="T6" fmla="*/ 7 w 18"/>
                <a:gd name="T7" fmla="*/ 0 h 14"/>
                <a:gd name="T8" fmla="*/ 11 w 18"/>
                <a:gd name="T9" fmla="*/ 0 h 14"/>
                <a:gd name="T10" fmla="*/ 18 w 18"/>
                <a:gd name="T11" fmla="*/ 0 h 14"/>
                <a:gd name="T12" fmla="*/ 18 w 18"/>
                <a:gd name="T13" fmla="*/ 4 h 14"/>
                <a:gd name="T14" fmla="*/ 18 w 18"/>
                <a:gd name="T15" fmla="*/ 7 h 14"/>
                <a:gd name="T16" fmla="*/ 18 w 18"/>
                <a:gd name="T17" fmla="*/ 11 h 14"/>
                <a:gd name="T18" fmla="*/ 14 w 18"/>
                <a:gd name="T19" fmla="*/ 11 h 14"/>
                <a:gd name="T20" fmla="*/ 11 w 18"/>
                <a:gd name="T21" fmla="*/ 11 h 14"/>
                <a:gd name="T22" fmla="*/ 7 w 18"/>
                <a:gd name="T23" fmla="*/ 14 h 14"/>
                <a:gd name="T24" fmla="*/ 0 w 18"/>
                <a:gd name="T25" fmla="*/ 11 h 14"/>
                <a:gd name="T26" fmla="*/ 0 w 18"/>
                <a:gd name="T2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7"/>
                  </a:moveTo>
                  <a:lnTo>
                    <a:pt x="0" y="4"/>
                  </a:lnTo>
                  <a:lnTo>
                    <a:pt x="4" y="0"/>
                  </a:lnTo>
                  <a:lnTo>
                    <a:pt x="7" y="0"/>
                  </a:lnTo>
                  <a:lnTo>
                    <a:pt x="11" y="0"/>
                  </a:lnTo>
                  <a:lnTo>
                    <a:pt x="18" y="0"/>
                  </a:lnTo>
                  <a:lnTo>
                    <a:pt x="18" y="4"/>
                  </a:lnTo>
                  <a:lnTo>
                    <a:pt x="18" y="7"/>
                  </a:lnTo>
                  <a:lnTo>
                    <a:pt x="18" y="11"/>
                  </a:lnTo>
                  <a:lnTo>
                    <a:pt x="14" y="11"/>
                  </a:lnTo>
                  <a:lnTo>
                    <a:pt x="11" y="11"/>
                  </a:lnTo>
                  <a:lnTo>
                    <a:pt x="7"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6" name="Freeform 318">
              <a:extLst>
                <a:ext uri="{FF2B5EF4-FFF2-40B4-BE49-F238E27FC236}">
                  <a16:creationId xmlns:a16="http://schemas.microsoft.com/office/drawing/2014/main" id="{B1558E5F-C2FB-E142-A98C-04B4200AD037}"/>
                </a:ext>
                <a:ext uri="{C183D7F6-B498-43B3-948B-1728B52AA6E4}">
                  <adec:decorative xmlns:adec="http://schemas.microsoft.com/office/drawing/2017/decorative" val="1"/>
                </a:ext>
              </a:extLst>
            </p:cNvPr>
            <p:cNvSpPr>
              <a:spLocks/>
            </p:cNvSpPr>
            <p:nvPr/>
          </p:nvSpPr>
          <p:spPr bwMode="auto">
            <a:xfrm>
              <a:off x="8865440" y="5061362"/>
              <a:ext cx="130973" cy="139704"/>
            </a:xfrm>
            <a:custGeom>
              <a:avLst/>
              <a:gdLst>
                <a:gd name="T0" fmla="*/ 24 w 45"/>
                <a:gd name="T1" fmla="*/ 10 h 48"/>
                <a:gd name="T2" fmla="*/ 34 w 45"/>
                <a:gd name="T3" fmla="*/ 10 h 48"/>
                <a:gd name="T4" fmla="*/ 41 w 45"/>
                <a:gd name="T5" fmla="*/ 0 h 48"/>
                <a:gd name="T6" fmla="*/ 45 w 45"/>
                <a:gd name="T7" fmla="*/ 3 h 48"/>
                <a:gd name="T8" fmla="*/ 45 w 45"/>
                <a:gd name="T9" fmla="*/ 31 h 48"/>
                <a:gd name="T10" fmla="*/ 38 w 45"/>
                <a:gd name="T11" fmla="*/ 31 h 48"/>
                <a:gd name="T12" fmla="*/ 34 w 45"/>
                <a:gd name="T13" fmla="*/ 41 h 48"/>
                <a:gd name="T14" fmla="*/ 24 w 45"/>
                <a:gd name="T15" fmla="*/ 48 h 48"/>
                <a:gd name="T16" fmla="*/ 17 w 45"/>
                <a:gd name="T17" fmla="*/ 48 h 48"/>
                <a:gd name="T18" fmla="*/ 14 w 45"/>
                <a:gd name="T19" fmla="*/ 48 h 48"/>
                <a:gd name="T20" fmla="*/ 3 w 45"/>
                <a:gd name="T21" fmla="*/ 45 h 48"/>
                <a:gd name="T22" fmla="*/ 0 w 45"/>
                <a:gd name="T23" fmla="*/ 31 h 48"/>
                <a:gd name="T24" fmla="*/ 24 w 45"/>
                <a:gd name="T2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4" y="10"/>
                  </a:moveTo>
                  <a:lnTo>
                    <a:pt x="34" y="10"/>
                  </a:lnTo>
                  <a:lnTo>
                    <a:pt x="41" y="0"/>
                  </a:lnTo>
                  <a:lnTo>
                    <a:pt x="45" y="3"/>
                  </a:lnTo>
                  <a:lnTo>
                    <a:pt x="45" y="31"/>
                  </a:lnTo>
                  <a:lnTo>
                    <a:pt x="38" y="31"/>
                  </a:lnTo>
                  <a:lnTo>
                    <a:pt x="34" y="41"/>
                  </a:lnTo>
                  <a:lnTo>
                    <a:pt x="24" y="48"/>
                  </a:lnTo>
                  <a:lnTo>
                    <a:pt x="17" y="48"/>
                  </a:lnTo>
                  <a:lnTo>
                    <a:pt x="14" y="48"/>
                  </a:lnTo>
                  <a:lnTo>
                    <a:pt x="3" y="45"/>
                  </a:lnTo>
                  <a:lnTo>
                    <a:pt x="0" y="31"/>
                  </a:lnTo>
                  <a:lnTo>
                    <a:pt x="2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7" name="Freeform 319">
              <a:extLst>
                <a:ext uri="{FF2B5EF4-FFF2-40B4-BE49-F238E27FC236}">
                  <a16:creationId xmlns:a16="http://schemas.microsoft.com/office/drawing/2014/main" id="{EAE85470-B914-665D-BA1D-8223B7E1C204}"/>
                </a:ext>
                <a:ext uri="{C183D7F6-B498-43B3-948B-1728B52AA6E4}">
                  <adec:decorative xmlns:adec="http://schemas.microsoft.com/office/drawing/2017/decorative" val="1"/>
                </a:ext>
              </a:extLst>
            </p:cNvPr>
            <p:cNvSpPr>
              <a:spLocks/>
            </p:cNvSpPr>
            <p:nvPr/>
          </p:nvSpPr>
          <p:spPr bwMode="auto">
            <a:xfrm>
              <a:off x="8751929" y="4869270"/>
              <a:ext cx="101868" cy="130973"/>
            </a:xfrm>
            <a:custGeom>
              <a:avLst/>
              <a:gdLst>
                <a:gd name="T0" fmla="*/ 0 w 35"/>
                <a:gd name="T1" fmla="*/ 3 h 45"/>
                <a:gd name="T2" fmla="*/ 0 w 35"/>
                <a:gd name="T3" fmla="*/ 0 h 45"/>
                <a:gd name="T4" fmla="*/ 32 w 35"/>
                <a:gd name="T5" fmla="*/ 17 h 45"/>
                <a:gd name="T6" fmla="*/ 35 w 35"/>
                <a:gd name="T7" fmla="*/ 31 h 45"/>
                <a:gd name="T8" fmla="*/ 28 w 35"/>
                <a:gd name="T9" fmla="*/ 34 h 45"/>
                <a:gd name="T10" fmla="*/ 28 w 35"/>
                <a:gd name="T11" fmla="*/ 45 h 45"/>
                <a:gd name="T12" fmla="*/ 18 w 35"/>
                <a:gd name="T13" fmla="*/ 45 h 45"/>
                <a:gd name="T14" fmla="*/ 18 w 35"/>
                <a:gd name="T15" fmla="*/ 38 h 45"/>
                <a:gd name="T16" fmla="*/ 11 w 35"/>
                <a:gd name="T17" fmla="*/ 34 h 45"/>
                <a:gd name="T18" fmla="*/ 11 w 35"/>
                <a:gd name="T19" fmla="*/ 17 h 45"/>
                <a:gd name="T20" fmla="*/ 4 w 35"/>
                <a:gd name="T21" fmla="*/ 14 h 45"/>
                <a:gd name="T22" fmla="*/ 0 w 35"/>
                <a:gd name="T23"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0" y="3"/>
                  </a:moveTo>
                  <a:lnTo>
                    <a:pt x="0" y="0"/>
                  </a:lnTo>
                  <a:lnTo>
                    <a:pt x="32" y="17"/>
                  </a:lnTo>
                  <a:lnTo>
                    <a:pt x="35" y="31"/>
                  </a:lnTo>
                  <a:lnTo>
                    <a:pt x="28" y="34"/>
                  </a:lnTo>
                  <a:lnTo>
                    <a:pt x="28" y="45"/>
                  </a:lnTo>
                  <a:lnTo>
                    <a:pt x="18" y="45"/>
                  </a:lnTo>
                  <a:lnTo>
                    <a:pt x="18" y="38"/>
                  </a:lnTo>
                  <a:lnTo>
                    <a:pt x="11" y="34"/>
                  </a:lnTo>
                  <a:lnTo>
                    <a:pt x="11" y="17"/>
                  </a:lnTo>
                  <a:lnTo>
                    <a:pt x="4" y="14"/>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8" name="Freeform 320">
              <a:extLst>
                <a:ext uri="{FF2B5EF4-FFF2-40B4-BE49-F238E27FC236}">
                  <a16:creationId xmlns:a16="http://schemas.microsoft.com/office/drawing/2014/main" id="{9C27CC30-6BF7-63CE-0A1A-735C4E4ECF57}"/>
                </a:ext>
                <a:ext uri="{C183D7F6-B498-43B3-948B-1728B52AA6E4}">
                  <adec:decorative xmlns:adec="http://schemas.microsoft.com/office/drawing/2017/decorative" val="1"/>
                </a:ext>
              </a:extLst>
            </p:cNvPr>
            <p:cNvSpPr>
              <a:spLocks/>
            </p:cNvSpPr>
            <p:nvPr/>
          </p:nvSpPr>
          <p:spPr bwMode="auto">
            <a:xfrm>
              <a:off x="8763571" y="4959497"/>
              <a:ext cx="171720" cy="192093"/>
            </a:xfrm>
            <a:custGeom>
              <a:avLst/>
              <a:gdLst>
                <a:gd name="T0" fmla="*/ 31 w 59"/>
                <a:gd name="T1" fmla="*/ 0 h 66"/>
                <a:gd name="T2" fmla="*/ 56 w 59"/>
                <a:gd name="T3" fmla="*/ 38 h 66"/>
                <a:gd name="T4" fmla="*/ 59 w 59"/>
                <a:gd name="T5" fmla="*/ 45 h 66"/>
                <a:gd name="T6" fmla="*/ 35 w 59"/>
                <a:gd name="T7" fmla="*/ 66 h 66"/>
                <a:gd name="T8" fmla="*/ 21 w 59"/>
                <a:gd name="T9" fmla="*/ 62 h 66"/>
                <a:gd name="T10" fmla="*/ 10 w 59"/>
                <a:gd name="T11" fmla="*/ 62 h 66"/>
                <a:gd name="T12" fmla="*/ 0 w 59"/>
                <a:gd name="T13" fmla="*/ 55 h 66"/>
                <a:gd name="T14" fmla="*/ 3 w 59"/>
                <a:gd name="T15" fmla="*/ 35 h 66"/>
                <a:gd name="T16" fmla="*/ 10 w 59"/>
                <a:gd name="T17" fmla="*/ 31 h 66"/>
                <a:gd name="T18" fmla="*/ 7 w 59"/>
                <a:gd name="T19" fmla="*/ 21 h 66"/>
                <a:gd name="T20" fmla="*/ 14 w 59"/>
                <a:gd name="T21" fmla="*/ 14 h 66"/>
                <a:gd name="T22" fmla="*/ 24 w 59"/>
                <a:gd name="T23" fmla="*/ 14 h 66"/>
                <a:gd name="T24" fmla="*/ 24 w 59"/>
                <a:gd name="T25" fmla="*/ 3 h 66"/>
                <a:gd name="T26" fmla="*/ 31 w 59"/>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6">
                  <a:moveTo>
                    <a:pt x="31" y="0"/>
                  </a:moveTo>
                  <a:lnTo>
                    <a:pt x="56" y="38"/>
                  </a:lnTo>
                  <a:lnTo>
                    <a:pt x="59" y="45"/>
                  </a:lnTo>
                  <a:lnTo>
                    <a:pt x="35" y="66"/>
                  </a:lnTo>
                  <a:lnTo>
                    <a:pt x="21" y="62"/>
                  </a:lnTo>
                  <a:lnTo>
                    <a:pt x="10" y="62"/>
                  </a:lnTo>
                  <a:lnTo>
                    <a:pt x="0" y="55"/>
                  </a:lnTo>
                  <a:lnTo>
                    <a:pt x="3" y="35"/>
                  </a:lnTo>
                  <a:lnTo>
                    <a:pt x="10" y="31"/>
                  </a:lnTo>
                  <a:lnTo>
                    <a:pt x="7" y="21"/>
                  </a:lnTo>
                  <a:lnTo>
                    <a:pt x="14" y="14"/>
                  </a:lnTo>
                  <a:lnTo>
                    <a:pt x="24" y="14"/>
                  </a:lnTo>
                  <a:lnTo>
                    <a:pt x="24"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9" name="Freeform 321">
              <a:extLst>
                <a:ext uri="{FF2B5EF4-FFF2-40B4-BE49-F238E27FC236}">
                  <a16:creationId xmlns:a16="http://schemas.microsoft.com/office/drawing/2014/main" id="{3059C95F-2A5B-BDD8-AFB4-C4F9D94D53CC}"/>
                </a:ext>
                <a:ext uri="{C183D7F6-B498-43B3-948B-1728B52AA6E4}">
                  <adec:decorative xmlns:adec="http://schemas.microsoft.com/office/drawing/2017/decorative" val="1"/>
                </a:ext>
              </a:extLst>
            </p:cNvPr>
            <p:cNvSpPr>
              <a:spLocks/>
            </p:cNvSpPr>
            <p:nvPr/>
          </p:nvSpPr>
          <p:spPr bwMode="auto">
            <a:xfrm>
              <a:off x="8673347" y="5119572"/>
              <a:ext cx="119331" cy="183362"/>
            </a:xfrm>
            <a:custGeom>
              <a:avLst/>
              <a:gdLst>
                <a:gd name="T0" fmla="*/ 31 w 41"/>
                <a:gd name="T1" fmla="*/ 0 h 63"/>
                <a:gd name="T2" fmla="*/ 41 w 41"/>
                <a:gd name="T3" fmla="*/ 7 h 63"/>
                <a:gd name="T4" fmla="*/ 38 w 41"/>
                <a:gd name="T5" fmla="*/ 32 h 63"/>
                <a:gd name="T6" fmla="*/ 31 w 41"/>
                <a:gd name="T7" fmla="*/ 32 h 63"/>
                <a:gd name="T8" fmla="*/ 31 w 41"/>
                <a:gd name="T9" fmla="*/ 42 h 63"/>
                <a:gd name="T10" fmla="*/ 38 w 41"/>
                <a:gd name="T11" fmla="*/ 59 h 63"/>
                <a:gd name="T12" fmla="*/ 17 w 41"/>
                <a:gd name="T13" fmla="*/ 63 h 63"/>
                <a:gd name="T14" fmla="*/ 14 w 41"/>
                <a:gd name="T15" fmla="*/ 56 h 63"/>
                <a:gd name="T16" fmla="*/ 10 w 41"/>
                <a:gd name="T17" fmla="*/ 53 h 63"/>
                <a:gd name="T18" fmla="*/ 7 w 41"/>
                <a:gd name="T19" fmla="*/ 49 h 63"/>
                <a:gd name="T20" fmla="*/ 7 w 41"/>
                <a:gd name="T21" fmla="*/ 46 h 63"/>
                <a:gd name="T22" fmla="*/ 7 w 41"/>
                <a:gd name="T23" fmla="*/ 42 h 63"/>
                <a:gd name="T24" fmla="*/ 14 w 41"/>
                <a:gd name="T25" fmla="*/ 46 h 63"/>
                <a:gd name="T26" fmla="*/ 14 w 41"/>
                <a:gd name="T27" fmla="*/ 42 h 63"/>
                <a:gd name="T28" fmla="*/ 14 w 41"/>
                <a:gd name="T29" fmla="*/ 39 h 63"/>
                <a:gd name="T30" fmla="*/ 10 w 41"/>
                <a:gd name="T31" fmla="*/ 35 h 63"/>
                <a:gd name="T32" fmla="*/ 10 w 41"/>
                <a:gd name="T33" fmla="*/ 32 h 63"/>
                <a:gd name="T34" fmla="*/ 7 w 41"/>
                <a:gd name="T35" fmla="*/ 21 h 63"/>
                <a:gd name="T36" fmla="*/ 3 w 41"/>
                <a:gd name="T37" fmla="*/ 18 h 63"/>
                <a:gd name="T38" fmla="*/ 0 w 41"/>
                <a:gd name="T39" fmla="*/ 14 h 63"/>
                <a:gd name="T40" fmla="*/ 0 w 41"/>
                <a:gd name="T41" fmla="*/ 11 h 63"/>
                <a:gd name="T42" fmla="*/ 10 w 41"/>
                <a:gd name="T43" fmla="*/ 4 h 63"/>
                <a:gd name="T44" fmla="*/ 31 w 41"/>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3">
                  <a:moveTo>
                    <a:pt x="31" y="0"/>
                  </a:moveTo>
                  <a:lnTo>
                    <a:pt x="41" y="7"/>
                  </a:lnTo>
                  <a:lnTo>
                    <a:pt x="38" y="32"/>
                  </a:lnTo>
                  <a:lnTo>
                    <a:pt x="31" y="32"/>
                  </a:lnTo>
                  <a:lnTo>
                    <a:pt x="31" y="42"/>
                  </a:lnTo>
                  <a:lnTo>
                    <a:pt x="38" y="59"/>
                  </a:lnTo>
                  <a:lnTo>
                    <a:pt x="17" y="63"/>
                  </a:lnTo>
                  <a:lnTo>
                    <a:pt x="14" y="56"/>
                  </a:lnTo>
                  <a:lnTo>
                    <a:pt x="10" y="53"/>
                  </a:lnTo>
                  <a:lnTo>
                    <a:pt x="7" y="49"/>
                  </a:lnTo>
                  <a:lnTo>
                    <a:pt x="7" y="46"/>
                  </a:lnTo>
                  <a:lnTo>
                    <a:pt x="7" y="42"/>
                  </a:lnTo>
                  <a:lnTo>
                    <a:pt x="14" y="46"/>
                  </a:lnTo>
                  <a:lnTo>
                    <a:pt x="14" y="42"/>
                  </a:lnTo>
                  <a:lnTo>
                    <a:pt x="14" y="39"/>
                  </a:lnTo>
                  <a:lnTo>
                    <a:pt x="10" y="35"/>
                  </a:lnTo>
                  <a:lnTo>
                    <a:pt x="10" y="32"/>
                  </a:lnTo>
                  <a:lnTo>
                    <a:pt x="7" y="21"/>
                  </a:lnTo>
                  <a:lnTo>
                    <a:pt x="3" y="18"/>
                  </a:lnTo>
                  <a:lnTo>
                    <a:pt x="0" y="14"/>
                  </a:lnTo>
                  <a:lnTo>
                    <a:pt x="0" y="11"/>
                  </a:lnTo>
                  <a:lnTo>
                    <a:pt x="10" y="4"/>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0" name="Freeform 322">
              <a:extLst>
                <a:ext uri="{FF2B5EF4-FFF2-40B4-BE49-F238E27FC236}">
                  <a16:creationId xmlns:a16="http://schemas.microsoft.com/office/drawing/2014/main" id="{8DB78598-5FA6-8897-0F6D-E89BF3026B04}"/>
                </a:ext>
                <a:ext uri="{C183D7F6-B498-43B3-948B-1728B52AA6E4}">
                  <adec:decorative xmlns:adec="http://schemas.microsoft.com/office/drawing/2017/decorative" val="1"/>
                </a:ext>
              </a:extLst>
            </p:cNvPr>
            <p:cNvSpPr>
              <a:spLocks/>
            </p:cNvSpPr>
            <p:nvPr/>
          </p:nvSpPr>
          <p:spPr bwMode="auto">
            <a:xfrm>
              <a:off x="8984769" y="4968226"/>
              <a:ext cx="142615" cy="183362"/>
            </a:xfrm>
            <a:custGeom>
              <a:avLst/>
              <a:gdLst>
                <a:gd name="T0" fmla="*/ 25 w 49"/>
                <a:gd name="T1" fmla="*/ 0 h 63"/>
                <a:gd name="T2" fmla="*/ 42 w 49"/>
                <a:gd name="T3" fmla="*/ 7 h 63"/>
                <a:gd name="T4" fmla="*/ 49 w 49"/>
                <a:gd name="T5" fmla="*/ 7 h 63"/>
                <a:gd name="T6" fmla="*/ 46 w 49"/>
                <a:gd name="T7" fmla="*/ 28 h 63"/>
                <a:gd name="T8" fmla="*/ 39 w 49"/>
                <a:gd name="T9" fmla="*/ 35 h 63"/>
                <a:gd name="T10" fmla="*/ 35 w 49"/>
                <a:gd name="T11" fmla="*/ 52 h 63"/>
                <a:gd name="T12" fmla="*/ 25 w 49"/>
                <a:gd name="T13" fmla="*/ 52 h 63"/>
                <a:gd name="T14" fmla="*/ 18 w 49"/>
                <a:gd name="T15" fmla="*/ 63 h 63"/>
                <a:gd name="T16" fmla="*/ 11 w 49"/>
                <a:gd name="T17" fmla="*/ 59 h 63"/>
                <a:gd name="T18" fmla="*/ 4 w 49"/>
                <a:gd name="T19" fmla="*/ 63 h 63"/>
                <a:gd name="T20" fmla="*/ 4 w 49"/>
                <a:gd name="T21" fmla="*/ 35 h 63"/>
                <a:gd name="T22" fmla="*/ 0 w 49"/>
                <a:gd name="T23" fmla="*/ 32 h 63"/>
                <a:gd name="T24" fmla="*/ 4 w 49"/>
                <a:gd name="T25" fmla="*/ 21 h 63"/>
                <a:gd name="T26" fmla="*/ 18 w 49"/>
                <a:gd name="T27" fmla="*/ 18 h 63"/>
                <a:gd name="T28" fmla="*/ 25 w 49"/>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3">
                  <a:moveTo>
                    <a:pt x="25" y="0"/>
                  </a:moveTo>
                  <a:lnTo>
                    <a:pt x="42" y="7"/>
                  </a:lnTo>
                  <a:lnTo>
                    <a:pt x="49" y="7"/>
                  </a:lnTo>
                  <a:lnTo>
                    <a:pt x="46" y="28"/>
                  </a:lnTo>
                  <a:lnTo>
                    <a:pt x="39" y="35"/>
                  </a:lnTo>
                  <a:lnTo>
                    <a:pt x="35" y="52"/>
                  </a:lnTo>
                  <a:lnTo>
                    <a:pt x="25" y="52"/>
                  </a:lnTo>
                  <a:lnTo>
                    <a:pt x="18" y="63"/>
                  </a:lnTo>
                  <a:lnTo>
                    <a:pt x="11" y="59"/>
                  </a:lnTo>
                  <a:lnTo>
                    <a:pt x="4" y="63"/>
                  </a:lnTo>
                  <a:lnTo>
                    <a:pt x="4" y="35"/>
                  </a:lnTo>
                  <a:lnTo>
                    <a:pt x="0" y="32"/>
                  </a:lnTo>
                  <a:lnTo>
                    <a:pt x="4" y="21"/>
                  </a:lnTo>
                  <a:lnTo>
                    <a:pt x="18" y="18"/>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1" name="Freeform 323">
              <a:extLst>
                <a:ext uri="{FF2B5EF4-FFF2-40B4-BE49-F238E27FC236}">
                  <a16:creationId xmlns:a16="http://schemas.microsoft.com/office/drawing/2014/main" id="{B09DEB5F-5BCA-67F7-3DE9-F54F27AE59F8}"/>
                </a:ext>
                <a:ext uri="{C183D7F6-B498-43B3-948B-1728B52AA6E4}">
                  <adec:decorative xmlns:adec="http://schemas.microsoft.com/office/drawing/2017/decorative" val="1"/>
                </a:ext>
              </a:extLst>
            </p:cNvPr>
            <p:cNvSpPr>
              <a:spLocks/>
            </p:cNvSpPr>
            <p:nvPr/>
          </p:nvSpPr>
          <p:spPr bwMode="auto">
            <a:xfrm>
              <a:off x="8763572" y="5139947"/>
              <a:ext cx="142615" cy="171720"/>
            </a:xfrm>
            <a:custGeom>
              <a:avLst/>
              <a:gdLst>
                <a:gd name="T0" fmla="*/ 10 w 49"/>
                <a:gd name="T1" fmla="*/ 0 h 59"/>
                <a:gd name="T2" fmla="*/ 21 w 49"/>
                <a:gd name="T3" fmla="*/ 0 h 59"/>
                <a:gd name="T4" fmla="*/ 35 w 49"/>
                <a:gd name="T5" fmla="*/ 4 h 59"/>
                <a:gd name="T6" fmla="*/ 38 w 49"/>
                <a:gd name="T7" fmla="*/ 18 h 59"/>
                <a:gd name="T8" fmla="*/ 49 w 49"/>
                <a:gd name="T9" fmla="*/ 21 h 59"/>
                <a:gd name="T10" fmla="*/ 35 w 49"/>
                <a:gd name="T11" fmla="*/ 46 h 59"/>
                <a:gd name="T12" fmla="*/ 38 w 49"/>
                <a:gd name="T13" fmla="*/ 49 h 59"/>
                <a:gd name="T14" fmla="*/ 35 w 49"/>
                <a:gd name="T15" fmla="*/ 59 h 59"/>
                <a:gd name="T16" fmla="*/ 28 w 49"/>
                <a:gd name="T17" fmla="*/ 52 h 59"/>
                <a:gd name="T18" fmla="*/ 7 w 49"/>
                <a:gd name="T19" fmla="*/ 52 h 59"/>
                <a:gd name="T20" fmla="*/ 0 w 49"/>
                <a:gd name="T21" fmla="*/ 35 h 59"/>
                <a:gd name="T22" fmla="*/ 0 w 49"/>
                <a:gd name="T23" fmla="*/ 25 h 59"/>
                <a:gd name="T24" fmla="*/ 7 w 49"/>
                <a:gd name="T25" fmla="*/ 25 h 59"/>
                <a:gd name="T26" fmla="*/ 10 w 49"/>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9">
                  <a:moveTo>
                    <a:pt x="10" y="0"/>
                  </a:moveTo>
                  <a:lnTo>
                    <a:pt x="21" y="0"/>
                  </a:lnTo>
                  <a:lnTo>
                    <a:pt x="35" y="4"/>
                  </a:lnTo>
                  <a:lnTo>
                    <a:pt x="38" y="18"/>
                  </a:lnTo>
                  <a:lnTo>
                    <a:pt x="49" y="21"/>
                  </a:lnTo>
                  <a:lnTo>
                    <a:pt x="35" y="46"/>
                  </a:lnTo>
                  <a:lnTo>
                    <a:pt x="38" y="49"/>
                  </a:lnTo>
                  <a:lnTo>
                    <a:pt x="35" y="59"/>
                  </a:lnTo>
                  <a:lnTo>
                    <a:pt x="28" y="52"/>
                  </a:lnTo>
                  <a:lnTo>
                    <a:pt x="7" y="52"/>
                  </a:lnTo>
                  <a:lnTo>
                    <a:pt x="0" y="35"/>
                  </a:lnTo>
                  <a:lnTo>
                    <a:pt x="0" y="25"/>
                  </a:lnTo>
                  <a:lnTo>
                    <a:pt x="7" y="25"/>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2" name="Freeform 324">
              <a:extLst>
                <a:ext uri="{FF2B5EF4-FFF2-40B4-BE49-F238E27FC236}">
                  <a16:creationId xmlns:a16="http://schemas.microsoft.com/office/drawing/2014/main" id="{8043523D-9118-F856-440E-BA1D9DCD09CC}"/>
                </a:ext>
                <a:ext uri="{C183D7F6-B498-43B3-948B-1728B52AA6E4}">
                  <adec:decorative xmlns:adec="http://schemas.microsoft.com/office/drawing/2017/decorative" val="1"/>
                </a:ext>
              </a:extLst>
            </p:cNvPr>
            <p:cNvSpPr>
              <a:spLocks/>
            </p:cNvSpPr>
            <p:nvPr/>
          </p:nvSpPr>
          <p:spPr bwMode="auto">
            <a:xfrm>
              <a:off x="8652972" y="4878003"/>
              <a:ext cx="151346" cy="273587"/>
            </a:xfrm>
            <a:custGeom>
              <a:avLst/>
              <a:gdLst>
                <a:gd name="T0" fmla="*/ 10 w 52"/>
                <a:gd name="T1" fmla="*/ 21 h 94"/>
                <a:gd name="T2" fmla="*/ 24 w 52"/>
                <a:gd name="T3" fmla="*/ 14 h 94"/>
                <a:gd name="T4" fmla="*/ 34 w 52"/>
                <a:gd name="T5" fmla="*/ 0 h 94"/>
                <a:gd name="T6" fmla="*/ 38 w 52"/>
                <a:gd name="T7" fmla="*/ 11 h 94"/>
                <a:gd name="T8" fmla="*/ 45 w 52"/>
                <a:gd name="T9" fmla="*/ 14 h 94"/>
                <a:gd name="T10" fmla="*/ 45 w 52"/>
                <a:gd name="T11" fmla="*/ 31 h 94"/>
                <a:gd name="T12" fmla="*/ 52 w 52"/>
                <a:gd name="T13" fmla="*/ 35 h 94"/>
                <a:gd name="T14" fmla="*/ 52 w 52"/>
                <a:gd name="T15" fmla="*/ 42 h 94"/>
                <a:gd name="T16" fmla="*/ 45 w 52"/>
                <a:gd name="T17" fmla="*/ 49 h 94"/>
                <a:gd name="T18" fmla="*/ 48 w 52"/>
                <a:gd name="T19" fmla="*/ 59 h 94"/>
                <a:gd name="T20" fmla="*/ 41 w 52"/>
                <a:gd name="T21" fmla="*/ 63 h 94"/>
                <a:gd name="T22" fmla="*/ 38 w 52"/>
                <a:gd name="T23" fmla="*/ 83 h 94"/>
                <a:gd name="T24" fmla="*/ 17 w 52"/>
                <a:gd name="T25" fmla="*/ 87 h 94"/>
                <a:gd name="T26" fmla="*/ 7 w 52"/>
                <a:gd name="T27" fmla="*/ 94 h 94"/>
                <a:gd name="T28" fmla="*/ 3 w 52"/>
                <a:gd name="T29" fmla="*/ 87 h 94"/>
                <a:gd name="T30" fmla="*/ 0 w 52"/>
                <a:gd name="T31" fmla="*/ 83 h 94"/>
                <a:gd name="T32" fmla="*/ 3 w 52"/>
                <a:gd name="T33" fmla="*/ 73 h 94"/>
                <a:gd name="T34" fmla="*/ 7 w 52"/>
                <a:gd name="T35" fmla="*/ 66 h 94"/>
                <a:gd name="T36" fmla="*/ 10 w 52"/>
                <a:gd name="T37" fmla="*/ 56 h 94"/>
                <a:gd name="T38" fmla="*/ 10 w 52"/>
                <a:gd name="T39" fmla="*/ 49 h 94"/>
                <a:gd name="T40" fmla="*/ 14 w 52"/>
                <a:gd name="T41" fmla="*/ 45 h 94"/>
                <a:gd name="T42" fmla="*/ 17 w 52"/>
                <a:gd name="T43" fmla="*/ 42 h 94"/>
                <a:gd name="T44" fmla="*/ 17 w 52"/>
                <a:gd name="T45" fmla="*/ 38 h 94"/>
                <a:gd name="T46" fmla="*/ 21 w 52"/>
                <a:gd name="T47" fmla="*/ 35 h 94"/>
                <a:gd name="T48" fmla="*/ 17 w 52"/>
                <a:gd name="T49" fmla="*/ 31 h 94"/>
                <a:gd name="T50" fmla="*/ 10 w 52"/>
                <a:gd name="T51" fmla="*/ 31 h 94"/>
                <a:gd name="T52" fmla="*/ 7 w 52"/>
                <a:gd name="T53" fmla="*/ 31 h 94"/>
                <a:gd name="T54" fmla="*/ 7 w 52"/>
                <a:gd name="T55" fmla="*/ 28 h 94"/>
                <a:gd name="T56" fmla="*/ 10 w 52"/>
                <a:gd name="T57"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4">
                  <a:moveTo>
                    <a:pt x="10" y="21"/>
                  </a:moveTo>
                  <a:lnTo>
                    <a:pt x="24" y="14"/>
                  </a:lnTo>
                  <a:lnTo>
                    <a:pt x="34" y="0"/>
                  </a:lnTo>
                  <a:lnTo>
                    <a:pt x="38" y="11"/>
                  </a:lnTo>
                  <a:lnTo>
                    <a:pt x="45" y="14"/>
                  </a:lnTo>
                  <a:lnTo>
                    <a:pt x="45" y="31"/>
                  </a:lnTo>
                  <a:lnTo>
                    <a:pt x="52" y="35"/>
                  </a:lnTo>
                  <a:lnTo>
                    <a:pt x="52" y="42"/>
                  </a:lnTo>
                  <a:lnTo>
                    <a:pt x="45" y="49"/>
                  </a:lnTo>
                  <a:lnTo>
                    <a:pt x="48" y="59"/>
                  </a:lnTo>
                  <a:lnTo>
                    <a:pt x="41" y="63"/>
                  </a:lnTo>
                  <a:lnTo>
                    <a:pt x="38" y="83"/>
                  </a:lnTo>
                  <a:lnTo>
                    <a:pt x="17" y="87"/>
                  </a:lnTo>
                  <a:lnTo>
                    <a:pt x="7" y="94"/>
                  </a:lnTo>
                  <a:lnTo>
                    <a:pt x="3" y="87"/>
                  </a:lnTo>
                  <a:lnTo>
                    <a:pt x="0" y="83"/>
                  </a:lnTo>
                  <a:lnTo>
                    <a:pt x="3" y="73"/>
                  </a:lnTo>
                  <a:lnTo>
                    <a:pt x="7" y="66"/>
                  </a:lnTo>
                  <a:lnTo>
                    <a:pt x="10" y="56"/>
                  </a:lnTo>
                  <a:lnTo>
                    <a:pt x="10" y="49"/>
                  </a:lnTo>
                  <a:lnTo>
                    <a:pt x="14" y="45"/>
                  </a:lnTo>
                  <a:lnTo>
                    <a:pt x="17" y="42"/>
                  </a:lnTo>
                  <a:lnTo>
                    <a:pt x="17" y="38"/>
                  </a:lnTo>
                  <a:lnTo>
                    <a:pt x="21" y="35"/>
                  </a:lnTo>
                  <a:lnTo>
                    <a:pt x="17" y="31"/>
                  </a:lnTo>
                  <a:lnTo>
                    <a:pt x="10" y="31"/>
                  </a:lnTo>
                  <a:lnTo>
                    <a:pt x="7" y="31"/>
                  </a:lnTo>
                  <a:lnTo>
                    <a:pt x="7" y="28"/>
                  </a:lnTo>
                  <a:lnTo>
                    <a:pt x="1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3" name="Freeform 325">
              <a:extLst>
                <a:ext uri="{FF2B5EF4-FFF2-40B4-BE49-F238E27FC236}">
                  <a16:creationId xmlns:a16="http://schemas.microsoft.com/office/drawing/2014/main" id="{04B272DA-28FF-87CD-0078-7703225624BE}"/>
                </a:ext>
                <a:ext uri="{C183D7F6-B498-43B3-948B-1728B52AA6E4}">
                  <adec:decorative xmlns:adec="http://schemas.microsoft.com/office/drawing/2017/decorative" val="1"/>
                </a:ext>
              </a:extLst>
            </p:cNvPr>
            <p:cNvSpPr>
              <a:spLocks/>
            </p:cNvSpPr>
            <p:nvPr/>
          </p:nvSpPr>
          <p:spPr bwMode="auto">
            <a:xfrm>
              <a:off x="8632599" y="4575311"/>
              <a:ext cx="90226" cy="130973"/>
            </a:xfrm>
            <a:custGeom>
              <a:avLst/>
              <a:gdLst>
                <a:gd name="T0" fmla="*/ 28 w 31"/>
                <a:gd name="T1" fmla="*/ 0 h 45"/>
                <a:gd name="T2" fmla="*/ 31 w 31"/>
                <a:gd name="T3" fmla="*/ 11 h 45"/>
                <a:gd name="T4" fmla="*/ 28 w 31"/>
                <a:gd name="T5" fmla="*/ 14 h 45"/>
                <a:gd name="T6" fmla="*/ 28 w 31"/>
                <a:gd name="T7" fmla="*/ 28 h 45"/>
                <a:gd name="T8" fmla="*/ 24 w 31"/>
                <a:gd name="T9" fmla="*/ 45 h 45"/>
                <a:gd name="T10" fmla="*/ 0 w 31"/>
                <a:gd name="T11" fmla="*/ 45 h 45"/>
                <a:gd name="T12" fmla="*/ 3 w 31"/>
                <a:gd name="T13" fmla="*/ 42 h 45"/>
                <a:gd name="T14" fmla="*/ 3 w 31"/>
                <a:gd name="T15" fmla="*/ 38 h 45"/>
                <a:gd name="T16" fmla="*/ 7 w 31"/>
                <a:gd name="T17" fmla="*/ 38 h 45"/>
                <a:gd name="T18" fmla="*/ 10 w 31"/>
                <a:gd name="T19" fmla="*/ 31 h 45"/>
                <a:gd name="T20" fmla="*/ 10 w 31"/>
                <a:gd name="T21" fmla="*/ 24 h 45"/>
                <a:gd name="T22" fmla="*/ 7 w 31"/>
                <a:gd name="T23" fmla="*/ 21 h 45"/>
                <a:gd name="T24" fmla="*/ 7 w 31"/>
                <a:gd name="T25" fmla="*/ 18 h 45"/>
                <a:gd name="T26" fmla="*/ 10 w 31"/>
                <a:gd name="T27" fmla="*/ 18 h 45"/>
                <a:gd name="T28" fmla="*/ 17 w 31"/>
                <a:gd name="T29" fmla="*/ 18 h 45"/>
                <a:gd name="T30" fmla="*/ 17 w 31"/>
                <a:gd name="T31" fmla="*/ 14 h 45"/>
                <a:gd name="T32" fmla="*/ 21 w 31"/>
                <a:gd name="T33" fmla="*/ 7 h 45"/>
                <a:gd name="T34" fmla="*/ 21 w 31"/>
                <a:gd name="T35" fmla="*/ 0 h 45"/>
                <a:gd name="T36" fmla="*/ 24 w 31"/>
                <a:gd name="T37" fmla="*/ 0 h 45"/>
                <a:gd name="T38" fmla="*/ 28 w 31"/>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5">
                  <a:moveTo>
                    <a:pt x="28" y="0"/>
                  </a:moveTo>
                  <a:lnTo>
                    <a:pt x="31" y="11"/>
                  </a:lnTo>
                  <a:lnTo>
                    <a:pt x="28" y="14"/>
                  </a:lnTo>
                  <a:lnTo>
                    <a:pt x="28" y="28"/>
                  </a:lnTo>
                  <a:lnTo>
                    <a:pt x="24" y="45"/>
                  </a:lnTo>
                  <a:lnTo>
                    <a:pt x="0" y="45"/>
                  </a:lnTo>
                  <a:lnTo>
                    <a:pt x="3" y="42"/>
                  </a:lnTo>
                  <a:lnTo>
                    <a:pt x="3" y="38"/>
                  </a:lnTo>
                  <a:lnTo>
                    <a:pt x="7" y="38"/>
                  </a:lnTo>
                  <a:lnTo>
                    <a:pt x="10" y="31"/>
                  </a:lnTo>
                  <a:lnTo>
                    <a:pt x="10" y="24"/>
                  </a:lnTo>
                  <a:lnTo>
                    <a:pt x="7" y="21"/>
                  </a:lnTo>
                  <a:lnTo>
                    <a:pt x="7" y="18"/>
                  </a:lnTo>
                  <a:lnTo>
                    <a:pt x="10" y="18"/>
                  </a:lnTo>
                  <a:lnTo>
                    <a:pt x="17" y="18"/>
                  </a:lnTo>
                  <a:lnTo>
                    <a:pt x="17" y="14"/>
                  </a:lnTo>
                  <a:lnTo>
                    <a:pt x="21" y="7"/>
                  </a:lnTo>
                  <a:lnTo>
                    <a:pt x="21" y="0"/>
                  </a:lnTo>
                  <a:lnTo>
                    <a:pt x="24" y="0"/>
                  </a:lnTo>
                  <a:lnTo>
                    <a:pt x="2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4" name="Freeform 326">
              <a:extLst>
                <a:ext uri="{FF2B5EF4-FFF2-40B4-BE49-F238E27FC236}">
                  <a16:creationId xmlns:a16="http://schemas.microsoft.com/office/drawing/2014/main" id="{F6120AAE-1362-5765-71F1-A300C201DC15}"/>
                </a:ext>
                <a:ext uri="{C183D7F6-B498-43B3-948B-1728B52AA6E4}">
                  <adec:decorative xmlns:adec="http://schemas.microsoft.com/office/drawing/2017/decorative" val="1"/>
                </a:ext>
              </a:extLst>
            </p:cNvPr>
            <p:cNvSpPr>
              <a:spLocks/>
            </p:cNvSpPr>
            <p:nvPr/>
          </p:nvSpPr>
          <p:spPr bwMode="auto">
            <a:xfrm>
              <a:off x="8620957" y="4645162"/>
              <a:ext cx="20374" cy="32016"/>
            </a:xfrm>
            <a:custGeom>
              <a:avLst/>
              <a:gdLst>
                <a:gd name="T0" fmla="*/ 0 w 7"/>
                <a:gd name="T1" fmla="*/ 7 h 11"/>
                <a:gd name="T2" fmla="*/ 0 w 7"/>
                <a:gd name="T3" fmla="*/ 4 h 11"/>
                <a:gd name="T4" fmla="*/ 4 w 7"/>
                <a:gd name="T5" fmla="*/ 0 h 11"/>
                <a:gd name="T6" fmla="*/ 7 w 7"/>
                <a:gd name="T7" fmla="*/ 4 h 11"/>
                <a:gd name="T8" fmla="*/ 7 w 7"/>
                <a:gd name="T9" fmla="*/ 7 h 11"/>
                <a:gd name="T10" fmla="*/ 7 w 7"/>
                <a:gd name="T11" fmla="*/ 11 h 11"/>
                <a:gd name="T12" fmla="*/ 4 w 7"/>
                <a:gd name="T13" fmla="*/ 11 h 11"/>
                <a:gd name="T14" fmla="*/ 0 w 7"/>
                <a:gd name="T15" fmla="*/ 11 h 11"/>
                <a:gd name="T16" fmla="*/ 0 w 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0" y="7"/>
                  </a:moveTo>
                  <a:lnTo>
                    <a:pt x="0" y="4"/>
                  </a:lnTo>
                  <a:lnTo>
                    <a:pt x="4" y="0"/>
                  </a:lnTo>
                  <a:lnTo>
                    <a:pt x="7" y="4"/>
                  </a:lnTo>
                  <a:lnTo>
                    <a:pt x="7" y="7"/>
                  </a:lnTo>
                  <a:lnTo>
                    <a:pt x="7" y="11"/>
                  </a:lnTo>
                  <a:lnTo>
                    <a:pt x="4" y="11"/>
                  </a:lnTo>
                  <a:lnTo>
                    <a:pt x="0"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5" name="Freeform 327">
              <a:extLst>
                <a:ext uri="{FF2B5EF4-FFF2-40B4-BE49-F238E27FC236}">
                  <a16:creationId xmlns:a16="http://schemas.microsoft.com/office/drawing/2014/main" id="{74D1CACA-86BE-E9C1-88CD-59547406508F}"/>
                </a:ext>
                <a:ext uri="{C183D7F6-B498-43B3-948B-1728B52AA6E4}">
                  <adec:decorative xmlns:adec="http://schemas.microsoft.com/office/drawing/2017/decorative" val="1"/>
                </a:ext>
              </a:extLst>
            </p:cNvPr>
            <p:cNvSpPr>
              <a:spLocks/>
            </p:cNvSpPr>
            <p:nvPr/>
          </p:nvSpPr>
          <p:spPr bwMode="auto">
            <a:xfrm>
              <a:off x="8641331" y="4586953"/>
              <a:ext cx="40747" cy="29105"/>
            </a:xfrm>
            <a:custGeom>
              <a:avLst/>
              <a:gdLst>
                <a:gd name="T0" fmla="*/ 0 w 14"/>
                <a:gd name="T1" fmla="*/ 7 h 10"/>
                <a:gd name="T2" fmla="*/ 0 w 14"/>
                <a:gd name="T3" fmla="*/ 3 h 10"/>
                <a:gd name="T4" fmla="*/ 4 w 14"/>
                <a:gd name="T5" fmla="*/ 0 h 10"/>
                <a:gd name="T6" fmla="*/ 7 w 14"/>
                <a:gd name="T7" fmla="*/ 0 h 10"/>
                <a:gd name="T8" fmla="*/ 11 w 14"/>
                <a:gd name="T9" fmla="*/ 0 h 10"/>
                <a:gd name="T10" fmla="*/ 14 w 14"/>
                <a:gd name="T11" fmla="*/ 0 h 10"/>
                <a:gd name="T12" fmla="*/ 14 w 14"/>
                <a:gd name="T13" fmla="*/ 3 h 10"/>
                <a:gd name="T14" fmla="*/ 11 w 14"/>
                <a:gd name="T15" fmla="*/ 7 h 10"/>
                <a:gd name="T16" fmla="*/ 7 w 14"/>
                <a:gd name="T17" fmla="*/ 10 h 10"/>
                <a:gd name="T18" fmla="*/ 4 w 14"/>
                <a:gd name="T19" fmla="*/ 7 h 10"/>
                <a:gd name="T20" fmla="*/ 0 w 14"/>
                <a:gd name="T2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7"/>
                  </a:moveTo>
                  <a:lnTo>
                    <a:pt x="0" y="3"/>
                  </a:lnTo>
                  <a:lnTo>
                    <a:pt x="4" y="0"/>
                  </a:lnTo>
                  <a:lnTo>
                    <a:pt x="7" y="0"/>
                  </a:lnTo>
                  <a:lnTo>
                    <a:pt x="11" y="0"/>
                  </a:lnTo>
                  <a:lnTo>
                    <a:pt x="14" y="0"/>
                  </a:lnTo>
                  <a:lnTo>
                    <a:pt x="14" y="3"/>
                  </a:lnTo>
                  <a:lnTo>
                    <a:pt x="11" y="7"/>
                  </a:lnTo>
                  <a:lnTo>
                    <a:pt x="7" y="10"/>
                  </a:lnTo>
                  <a:lnTo>
                    <a:pt x="4" y="7"/>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6" name="Freeform 328">
              <a:extLst>
                <a:ext uri="{FF2B5EF4-FFF2-40B4-BE49-F238E27FC236}">
                  <a16:creationId xmlns:a16="http://schemas.microsoft.com/office/drawing/2014/main" id="{672D8D0A-4509-491D-49C7-6AE48B93F99F}"/>
                </a:ext>
                <a:ext uri="{C183D7F6-B498-43B3-948B-1728B52AA6E4}">
                  <adec:decorative xmlns:adec="http://schemas.microsoft.com/office/drawing/2017/decorative" val="1"/>
                </a:ext>
              </a:extLst>
            </p:cNvPr>
            <p:cNvSpPr>
              <a:spLocks/>
            </p:cNvSpPr>
            <p:nvPr/>
          </p:nvSpPr>
          <p:spPr bwMode="auto">
            <a:xfrm>
              <a:off x="8833423" y="4485085"/>
              <a:ext cx="151346" cy="192093"/>
            </a:xfrm>
            <a:custGeom>
              <a:avLst/>
              <a:gdLst>
                <a:gd name="T0" fmla="*/ 39 w 52"/>
                <a:gd name="T1" fmla="*/ 21 h 66"/>
                <a:gd name="T2" fmla="*/ 45 w 52"/>
                <a:gd name="T3" fmla="*/ 38 h 66"/>
                <a:gd name="T4" fmla="*/ 52 w 52"/>
                <a:gd name="T5" fmla="*/ 55 h 66"/>
                <a:gd name="T6" fmla="*/ 42 w 52"/>
                <a:gd name="T7" fmla="*/ 66 h 66"/>
                <a:gd name="T8" fmla="*/ 18 w 52"/>
                <a:gd name="T9" fmla="*/ 55 h 66"/>
                <a:gd name="T10" fmla="*/ 0 w 52"/>
                <a:gd name="T11" fmla="*/ 42 h 66"/>
                <a:gd name="T12" fmla="*/ 4 w 52"/>
                <a:gd name="T13" fmla="*/ 31 h 66"/>
                <a:gd name="T14" fmla="*/ 18 w 52"/>
                <a:gd name="T15" fmla="*/ 0 h 66"/>
                <a:gd name="T16" fmla="*/ 39 w 52"/>
                <a:gd name="T1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39" y="21"/>
                  </a:moveTo>
                  <a:lnTo>
                    <a:pt x="45" y="38"/>
                  </a:lnTo>
                  <a:lnTo>
                    <a:pt x="52" y="55"/>
                  </a:lnTo>
                  <a:lnTo>
                    <a:pt x="42" y="66"/>
                  </a:lnTo>
                  <a:lnTo>
                    <a:pt x="18" y="55"/>
                  </a:lnTo>
                  <a:lnTo>
                    <a:pt x="0" y="42"/>
                  </a:lnTo>
                  <a:lnTo>
                    <a:pt x="4" y="31"/>
                  </a:lnTo>
                  <a:lnTo>
                    <a:pt x="18" y="0"/>
                  </a:lnTo>
                  <a:lnTo>
                    <a:pt x="39"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7" name="Freeform 329">
              <a:extLst>
                <a:ext uri="{FF2B5EF4-FFF2-40B4-BE49-F238E27FC236}">
                  <a16:creationId xmlns:a16="http://schemas.microsoft.com/office/drawing/2014/main" id="{F693D883-4E5B-366C-52C5-EA41E6479E85}"/>
                </a:ext>
                <a:ext uri="{C183D7F6-B498-43B3-948B-1728B52AA6E4}">
                  <adec:decorative xmlns:adec="http://schemas.microsoft.com/office/drawing/2017/decorative" val="1"/>
                </a:ext>
              </a:extLst>
            </p:cNvPr>
            <p:cNvSpPr>
              <a:spLocks/>
            </p:cNvSpPr>
            <p:nvPr/>
          </p:nvSpPr>
          <p:spPr bwMode="auto">
            <a:xfrm>
              <a:off x="8946933" y="4464712"/>
              <a:ext cx="139704" cy="180451"/>
            </a:xfrm>
            <a:custGeom>
              <a:avLst/>
              <a:gdLst>
                <a:gd name="T0" fmla="*/ 41 w 48"/>
                <a:gd name="T1" fmla="*/ 10 h 62"/>
                <a:gd name="T2" fmla="*/ 24 w 48"/>
                <a:gd name="T3" fmla="*/ 38 h 62"/>
                <a:gd name="T4" fmla="*/ 24 w 48"/>
                <a:gd name="T5" fmla="*/ 49 h 62"/>
                <a:gd name="T6" fmla="*/ 13 w 48"/>
                <a:gd name="T7" fmla="*/ 62 h 62"/>
                <a:gd name="T8" fmla="*/ 6 w 48"/>
                <a:gd name="T9" fmla="*/ 45 h 62"/>
                <a:gd name="T10" fmla="*/ 0 w 48"/>
                <a:gd name="T11" fmla="*/ 28 h 62"/>
                <a:gd name="T12" fmla="*/ 13 w 48"/>
                <a:gd name="T13" fmla="*/ 7 h 62"/>
                <a:gd name="T14" fmla="*/ 24 w 48"/>
                <a:gd name="T15" fmla="*/ 10 h 62"/>
                <a:gd name="T16" fmla="*/ 34 w 48"/>
                <a:gd name="T17" fmla="*/ 3 h 62"/>
                <a:gd name="T18" fmla="*/ 48 w 48"/>
                <a:gd name="T19" fmla="*/ 0 h 62"/>
                <a:gd name="T20" fmla="*/ 45 w 48"/>
                <a:gd name="T21" fmla="*/ 3 h 62"/>
                <a:gd name="T22" fmla="*/ 41 w 48"/>
                <a:gd name="T2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2">
                  <a:moveTo>
                    <a:pt x="41" y="10"/>
                  </a:moveTo>
                  <a:lnTo>
                    <a:pt x="24" y="38"/>
                  </a:lnTo>
                  <a:lnTo>
                    <a:pt x="24" y="49"/>
                  </a:lnTo>
                  <a:lnTo>
                    <a:pt x="13" y="62"/>
                  </a:lnTo>
                  <a:lnTo>
                    <a:pt x="6" y="45"/>
                  </a:lnTo>
                  <a:lnTo>
                    <a:pt x="0" y="28"/>
                  </a:lnTo>
                  <a:lnTo>
                    <a:pt x="13" y="7"/>
                  </a:lnTo>
                  <a:lnTo>
                    <a:pt x="24" y="10"/>
                  </a:lnTo>
                  <a:lnTo>
                    <a:pt x="34" y="3"/>
                  </a:lnTo>
                  <a:lnTo>
                    <a:pt x="48" y="0"/>
                  </a:lnTo>
                  <a:lnTo>
                    <a:pt x="45" y="3"/>
                  </a:lnTo>
                  <a:lnTo>
                    <a:pt x="41"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8" name="Freeform 330">
              <a:extLst>
                <a:ext uri="{FF2B5EF4-FFF2-40B4-BE49-F238E27FC236}">
                  <a16:creationId xmlns:a16="http://schemas.microsoft.com/office/drawing/2014/main" id="{C21608FC-48A5-AE3D-D808-06AA02E33502}"/>
                </a:ext>
                <a:ext uri="{C183D7F6-B498-43B3-948B-1728B52AA6E4}">
                  <adec:decorative xmlns:adec="http://schemas.microsoft.com/office/drawing/2017/decorative" val="1"/>
                </a:ext>
              </a:extLst>
            </p:cNvPr>
            <p:cNvSpPr>
              <a:spLocks/>
            </p:cNvSpPr>
            <p:nvPr/>
          </p:nvSpPr>
          <p:spPr bwMode="auto">
            <a:xfrm>
              <a:off x="8783945" y="4333738"/>
              <a:ext cx="151346" cy="241572"/>
            </a:xfrm>
            <a:custGeom>
              <a:avLst/>
              <a:gdLst>
                <a:gd name="T0" fmla="*/ 3 w 52"/>
                <a:gd name="T1" fmla="*/ 24 h 83"/>
                <a:gd name="T2" fmla="*/ 3 w 52"/>
                <a:gd name="T3" fmla="*/ 17 h 83"/>
                <a:gd name="T4" fmla="*/ 3 w 52"/>
                <a:gd name="T5" fmla="*/ 7 h 83"/>
                <a:gd name="T6" fmla="*/ 7 w 52"/>
                <a:gd name="T7" fmla="*/ 3 h 83"/>
                <a:gd name="T8" fmla="*/ 7 w 52"/>
                <a:gd name="T9" fmla="*/ 0 h 83"/>
                <a:gd name="T10" fmla="*/ 10 w 52"/>
                <a:gd name="T11" fmla="*/ 0 h 83"/>
                <a:gd name="T12" fmla="*/ 10 w 52"/>
                <a:gd name="T13" fmla="*/ 3 h 83"/>
                <a:gd name="T14" fmla="*/ 10 w 52"/>
                <a:gd name="T15" fmla="*/ 7 h 83"/>
                <a:gd name="T16" fmla="*/ 14 w 52"/>
                <a:gd name="T17" fmla="*/ 10 h 83"/>
                <a:gd name="T18" fmla="*/ 21 w 52"/>
                <a:gd name="T19" fmla="*/ 14 h 83"/>
                <a:gd name="T20" fmla="*/ 28 w 52"/>
                <a:gd name="T21" fmla="*/ 7 h 83"/>
                <a:gd name="T22" fmla="*/ 31 w 52"/>
                <a:gd name="T23" fmla="*/ 7 h 83"/>
                <a:gd name="T24" fmla="*/ 35 w 52"/>
                <a:gd name="T25" fmla="*/ 7 h 83"/>
                <a:gd name="T26" fmla="*/ 38 w 52"/>
                <a:gd name="T27" fmla="*/ 3 h 83"/>
                <a:gd name="T28" fmla="*/ 45 w 52"/>
                <a:gd name="T29" fmla="*/ 7 h 83"/>
                <a:gd name="T30" fmla="*/ 52 w 52"/>
                <a:gd name="T31" fmla="*/ 28 h 83"/>
                <a:gd name="T32" fmla="*/ 52 w 52"/>
                <a:gd name="T33" fmla="*/ 35 h 83"/>
                <a:gd name="T34" fmla="*/ 35 w 52"/>
                <a:gd name="T35" fmla="*/ 52 h 83"/>
                <a:gd name="T36" fmla="*/ 21 w 52"/>
                <a:gd name="T37" fmla="*/ 83 h 83"/>
                <a:gd name="T38" fmla="*/ 0 w 52"/>
                <a:gd name="T39" fmla="*/ 62 h 83"/>
                <a:gd name="T40" fmla="*/ 10 w 52"/>
                <a:gd name="T41" fmla="*/ 48 h 83"/>
                <a:gd name="T42" fmla="*/ 21 w 52"/>
                <a:gd name="T43" fmla="*/ 52 h 83"/>
                <a:gd name="T44" fmla="*/ 28 w 52"/>
                <a:gd name="T45" fmla="*/ 42 h 83"/>
                <a:gd name="T46" fmla="*/ 28 w 52"/>
                <a:gd name="T47" fmla="*/ 28 h 83"/>
                <a:gd name="T48" fmla="*/ 21 w 52"/>
                <a:gd name="T49" fmla="*/ 24 h 83"/>
                <a:gd name="T50" fmla="*/ 14 w 52"/>
                <a:gd name="T51" fmla="*/ 31 h 83"/>
                <a:gd name="T52" fmla="*/ 3 w 52"/>
                <a:gd name="T5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3">
                  <a:moveTo>
                    <a:pt x="3" y="24"/>
                  </a:moveTo>
                  <a:lnTo>
                    <a:pt x="3" y="17"/>
                  </a:lnTo>
                  <a:lnTo>
                    <a:pt x="3" y="7"/>
                  </a:lnTo>
                  <a:lnTo>
                    <a:pt x="7" y="3"/>
                  </a:lnTo>
                  <a:lnTo>
                    <a:pt x="7" y="0"/>
                  </a:lnTo>
                  <a:lnTo>
                    <a:pt x="10" y="0"/>
                  </a:lnTo>
                  <a:lnTo>
                    <a:pt x="10" y="3"/>
                  </a:lnTo>
                  <a:lnTo>
                    <a:pt x="10" y="7"/>
                  </a:lnTo>
                  <a:lnTo>
                    <a:pt x="14" y="10"/>
                  </a:lnTo>
                  <a:lnTo>
                    <a:pt x="21" y="14"/>
                  </a:lnTo>
                  <a:lnTo>
                    <a:pt x="28" y="7"/>
                  </a:lnTo>
                  <a:lnTo>
                    <a:pt x="31" y="7"/>
                  </a:lnTo>
                  <a:lnTo>
                    <a:pt x="35" y="7"/>
                  </a:lnTo>
                  <a:lnTo>
                    <a:pt x="38" y="3"/>
                  </a:lnTo>
                  <a:lnTo>
                    <a:pt x="45" y="7"/>
                  </a:lnTo>
                  <a:lnTo>
                    <a:pt x="52" y="28"/>
                  </a:lnTo>
                  <a:lnTo>
                    <a:pt x="52" y="35"/>
                  </a:lnTo>
                  <a:lnTo>
                    <a:pt x="35" y="52"/>
                  </a:lnTo>
                  <a:lnTo>
                    <a:pt x="21" y="83"/>
                  </a:lnTo>
                  <a:lnTo>
                    <a:pt x="0" y="62"/>
                  </a:lnTo>
                  <a:lnTo>
                    <a:pt x="10" y="48"/>
                  </a:lnTo>
                  <a:lnTo>
                    <a:pt x="21" y="52"/>
                  </a:lnTo>
                  <a:lnTo>
                    <a:pt x="28" y="42"/>
                  </a:lnTo>
                  <a:lnTo>
                    <a:pt x="28" y="28"/>
                  </a:lnTo>
                  <a:lnTo>
                    <a:pt x="21" y="24"/>
                  </a:lnTo>
                  <a:lnTo>
                    <a:pt x="14" y="31"/>
                  </a:lnTo>
                  <a:lnTo>
                    <a:pt x="3"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9" name="Freeform 331">
              <a:extLst>
                <a:ext uri="{FF2B5EF4-FFF2-40B4-BE49-F238E27FC236}">
                  <a16:creationId xmlns:a16="http://schemas.microsoft.com/office/drawing/2014/main" id="{C007D2B4-44D2-A315-0AC6-CD005A174E35}"/>
                </a:ext>
                <a:ext uri="{C183D7F6-B498-43B3-948B-1728B52AA6E4}">
                  <adec:decorative xmlns:adec="http://schemas.microsoft.com/office/drawing/2017/decorative" val="1"/>
                </a:ext>
              </a:extLst>
            </p:cNvPr>
            <p:cNvSpPr>
              <a:spLocks/>
            </p:cNvSpPr>
            <p:nvPr/>
          </p:nvSpPr>
          <p:spPr bwMode="auto">
            <a:xfrm>
              <a:off x="8722825" y="4272618"/>
              <a:ext cx="40747" cy="32016"/>
            </a:xfrm>
            <a:custGeom>
              <a:avLst/>
              <a:gdLst>
                <a:gd name="T0" fmla="*/ 0 w 14"/>
                <a:gd name="T1" fmla="*/ 7 h 11"/>
                <a:gd name="T2" fmla="*/ 4 w 14"/>
                <a:gd name="T3" fmla="*/ 4 h 11"/>
                <a:gd name="T4" fmla="*/ 7 w 14"/>
                <a:gd name="T5" fmla="*/ 0 h 11"/>
                <a:gd name="T6" fmla="*/ 14 w 14"/>
                <a:gd name="T7" fmla="*/ 0 h 11"/>
                <a:gd name="T8" fmla="*/ 14 w 14"/>
                <a:gd name="T9" fmla="*/ 4 h 11"/>
                <a:gd name="T10" fmla="*/ 14 w 14"/>
                <a:gd name="T11" fmla="*/ 7 h 11"/>
                <a:gd name="T12" fmla="*/ 14 w 14"/>
                <a:gd name="T13" fmla="*/ 11 h 11"/>
                <a:gd name="T14" fmla="*/ 10 w 14"/>
                <a:gd name="T15" fmla="*/ 11 h 11"/>
                <a:gd name="T16" fmla="*/ 4 w 14"/>
                <a:gd name="T17" fmla="*/ 11 h 11"/>
                <a:gd name="T18" fmla="*/ 0 w 14"/>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7"/>
                  </a:moveTo>
                  <a:lnTo>
                    <a:pt x="4" y="4"/>
                  </a:lnTo>
                  <a:lnTo>
                    <a:pt x="7" y="0"/>
                  </a:lnTo>
                  <a:lnTo>
                    <a:pt x="14" y="0"/>
                  </a:lnTo>
                  <a:lnTo>
                    <a:pt x="14" y="4"/>
                  </a:lnTo>
                  <a:lnTo>
                    <a:pt x="14" y="7"/>
                  </a:lnTo>
                  <a:lnTo>
                    <a:pt x="14" y="11"/>
                  </a:lnTo>
                  <a:lnTo>
                    <a:pt x="10" y="11"/>
                  </a:lnTo>
                  <a:lnTo>
                    <a:pt x="4"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0" name="Freeform 332">
              <a:extLst>
                <a:ext uri="{FF2B5EF4-FFF2-40B4-BE49-F238E27FC236}">
                  <a16:creationId xmlns:a16="http://schemas.microsoft.com/office/drawing/2014/main" id="{A36EE1B1-0EAD-72F7-52BE-B4A8F301AA66}"/>
                </a:ext>
                <a:ext uri="{C183D7F6-B498-43B3-948B-1728B52AA6E4}">
                  <adec:decorative xmlns:adec="http://schemas.microsoft.com/office/drawing/2017/decorative" val="1"/>
                </a:ext>
              </a:extLst>
            </p:cNvPr>
            <p:cNvSpPr>
              <a:spLocks/>
            </p:cNvSpPr>
            <p:nvPr/>
          </p:nvSpPr>
          <p:spPr bwMode="auto">
            <a:xfrm>
              <a:off x="8824693" y="4313366"/>
              <a:ext cx="40747" cy="40747"/>
            </a:xfrm>
            <a:custGeom>
              <a:avLst/>
              <a:gdLst>
                <a:gd name="T0" fmla="*/ 0 w 14"/>
                <a:gd name="T1" fmla="*/ 10 h 14"/>
                <a:gd name="T2" fmla="*/ 3 w 14"/>
                <a:gd name="T3" fmla="*/ 7 h 14"/>
                <a:gd name="T4" fmla="*/ 3 w 14"/>
                <a:gd name="T5" fmla="*/ 0 h 14"/>
                <a:gd name="T6" fmla="*/ 7 w 14"/>
                <a:gd name="T7" fmla="*/ 0 h 14"/>
                <a:gd name="T8" fmla="*/ 10 w 14"/>
                <a:gd name="T9" fmla="*/ 0 h 14"/>
                <a:gd name="T10" fmla="*/ 14 w 14"/>
                <a:gd name="T11" fmla="*/ 3 h 14"/>
                <a:gd name="T12" fmla="*/ 14 w 14"/>
                <a:gd name="T13" fmla="*/ 7 h 14"/>
                <a:gd name="T14" fmla="*/ 14 w 14"/>
                <a:gd name="T15" fmla="*/ 10 h 14"/>
                <a:gd name="T16" fmla="*/ 10 w 14"/>
                <a:gd name="T17" fmla="*/ 10 h 14"/>
                <a:gd name="T18" fmla="*/ 7 w 14"/>
                <a:gd name="T19" fmla="*/ 7 h 14"/>
                <a:gd name="T20" fmla="*/ 7 w 14"/>
                <a:gd name="T21" fmla="*/ 10 h 14"/>
                <a:gd name="T22" fmla="*/ 3 w 14"/>
                <a:gd name="T23" fmla="*/ 14 h 14"/>
                <a:gd name="T24" fmla="*/ 0 w 14"/>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0" y="10"/>
                  </a:moveTo>
                  <a:lnTo>
                    <a:pt x="3" y="7"/>
                  </a:lnTo>
                  <a:lnTo>
                    <a:pt x="3" y="0"/>
                  </a:lnTo>
                  <a:lnTo>
                    <a:pt x="7" y="0"/>
                  </a:lnTo>
                  <a:lnTo>
                    <a:pt x="10" y="0"/>
                  </a:lnTo>
                  <a:lnTo>
                    <a:pt x="14" y="3"/>
                  </a:lnTo>
                  <a:lnTo>
                    <a:pt x="14" y="7"/>
                  </a:lnTo>
                  <a:lnTo>
                    <a:pt x="14" y="10"/>
                  </a:lnTo>
                  <a:lnTo>
                    <a:pt x="10" y="10"/>
                  </a:lnTo>
                  <a:lnTo>
                    <a:pt x="7" y="7"/>
                  </a:lnTo>
                  <a:lnTo>
                    <a:pt x="7" y="10"/>
                  </a:lnTo>
                  <a:lnTo>
                    <a:pt x="3"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1" name="Freeform 333">
              <a:extLst>
                <a:ext uri="{FF2B5EF4-FFF2-40B4-BE49-F238E27FC236}">
                  <a16:creationId xmlns:a16="http://schemas.microsoft.com/office/drawing/2014/main" id="{D6F744A8-4903-53C0-3A1E-BC7C509347EC}"/>
                </a:ext>
                <a:ext uri="{C183D7F6-B498-43B3-948B-1728B52AA6E4}">
                  <adec:decorative xmlns:adec="http://schemas.microsoft.com/office/drawing/2017/decorative" val="1"/>
                </a:ext>
              </a:extLst>
            </p:cNvPr>
            <p:cNvSpPr>
              <a:spLocks/>
            </p:cNvSpPr>
            <p:nvPr/>
          </p:nvSpPr>
          <p:spPr bwMode="auto">
            <a:xfrm>
              <a:off x="8673347" y="4304634"/>
              <a:ext cx="98957" cy="98957"/>
            </a:xfrm>
            <a:custGeom>
              <a:avLst/>
              <a:gdLst>
                <a:gd name="T0" fmla="*/ 0 w 34"/>
                <a:gd name="T1" fmla="*/ 6 h 34"/>
                <a:gd name="T2" fmla="*/ 0 w 34"/>
                <a:gd name="T3" fmla="*/ 3 h 34"/>
                <a:gd name="T4" fmla="*/ 3 w 34"/>
                <a:gd name="T5" fmla="*/ 3 h 34"/>
                <a:gd name="T6" fmla="*/ 7 w 34"/>
                <a:gd name="T7" fmla="*/ 6 h 34"/>
                <a:gd name="T8" fmla="*/ 10 w 34"/>
                <a:gd name="T9" fmla="*/ 3 h 34"/>
                <a:gd name="T10" fmla="*/ 14 w 34"/>
                <a:gd name="T11" fmla="*/ 0 h 34"/>
                <a:gd name="T12" fmla="*/ 17 w 34"/>
                <a:gd name="T13" fmla="*/ 3 h 34"/>
                <a:gd name="T14" fmla="*/ 17 w 34"/>
                <a:gd name="T15" fmla="*/ 10 h 34"/>
                <a:gd name="T16" fmla="*/ 14 w 34"/>
                <a:gd name="T17" fmla="*/ 10 h 34"/>
                <a:gd name="T18" fmla="*/ 14 w 34"/>
                <a:gd name="T19" fmla="*/ 13 h 34"/>
                <a:gd name="T20" fmla="*/ 14 w 34"/>
                <a:gd name="T21" fmla="*/ 17 h 34"/>
                <a:gd name="T22" fmla="*/ 21 w 34"/>
                <a:gd name="T23" fmla="*/ 17 h 34"/>
                <a:gd name="T24" fmla="*/ 24 w 34"/>
                <a:gd name="T25" fmla="*/ 13 h 34"/>
                <a:gd name="T26" fmla="*/ 27 w 34"/>
                <a:gd name="T27" fmla="*/ 10 h 34"/>
                <a:gd name="T28" fmla="*/ 31 w 34"/>
                <a:gd name="T29" fmla="*/ 13 h 34"/>
                <a:gd name="T30" fmla="*/ 34 w 34"/>
                <a:gd name="T31" fmla="*/ 20 h 34"/>
                <a:gd name="T32" fmla="*/ 34 w 34"/>
                <a:gd name="T33" fmla="*/ 27 h 34"/>
                <a:gd name="T34" fmla="*/ 31 w 34"/>
                <a:gd name="T35" fmla="*/ 27 h 34"/>
                <a:gd name="T36" fmla="*/ 27 w 34"/>
                <a:gd name="T37" fmla="*/ 27 h 34"/>
                <a:gd name="T38" fmla="*/ 24 w 34"/>
                <a:gd name="T39" fmla="*/ 27 h 34"/>
                <a:gd name="T40" fmla="*/ 21 w 34"/>
                <a:gd name="T41" fmla="*/ 31 h 34"/>
                <a:gd name="T42" fmla="*/ 21 w 34"/>
                <a:gd name="T43" fmla="*/ 34 h 34"/>
                <a:gd name="T44" fmla="*/ 14 w 34"/>
                <a:gd name="T45" fmla="*/ 34 h 34"/>
                <a:gd name="T46" fmla="*/ 10 w 34"/>
                <a:gd name="T47" fmla="*/ 31 h 34"/>
                <a:gd name="T48" fmla="*/ 7 w 34"/>
                <a:gd name="T49" fmla="*/ 27 h 34"/>
                <a:gd name="T50" fmla="*/ 3 w 34"/>
                <a:gd name="T51" fmla="*/ 27 h 34"/>
                <a:gd name="T52" fmla="*/ 3 w 34"/>
                <a:gd name="T53" fmla="*/ 20 h 34"/>
                <a:gd name="T54" fmla="*/ 0 w 34"/>
                <a:gd name="T5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4">
                  <a:moveTo>
                    <a:pt x="0" y="6"/>
                  </a:moveTo>
                  <a:lnTo>
                    <a:pt x="0" y="3"/>
                  </a:lnTo>
                  <a:lnTo>
                    <a:pt x="3" y="3"/>
                  </a:lnTo>
                  <a:lnTo>
                    <a:pt x="7" y="6"/>
                  </a:lnTo>
                  <a:lnTo>
                    <a:pt x="10" y="3"/>
                  </a:lnTo>
                  <a:lnTo>
                    <a:pt x="14" y="0"/>
                  </a:lnTo>
                  <a:lnTo>
                    <a:pt x="17" y="3"/>
                  </a:lnTo>
                  <a:lnTo>
                    <a:pt x="17" y="10"/>
                  </a:lnTo>
                  <a:lnTo>
                    <a:pt x="14" y="10"/>
                  </a:lnTo>
                  <a:lnTo>
                    <a:pt x="14" y="13"/>
                  </a:lnTo>
                  <a:lnTo>
                    <a:pt x="14" y="17"/>
                  </a:lnTo>
                  <a:lnTo>
                    <a:pt x="21" y="17"/>
                  </a:lnTo>
                  <a:lnTo>
                    <a:pt x="24" y="13"/>
                  </a:lnTo>
                  <a:lnTo>
                    <a:pt x="27" y="10"/>
                  </a:lnTo>
                  <a:lnTo>
                    <a:pt x="31" y="13"/>
                  </a:lnTo>
                  <a:lnTo>
                    <a:pt x="34" y="20"/>
                  </a:lnTo>
                  <a:lnTo>
                    <a:pt x="34" y="27"/>
                  </a:lnTo>
                  <a:lnTo>
                    <a:pt x="31" y="27"/>
                  </a:lnTo>
                  <a:lnTo>
                    <a:pt x="27" y="27"/>
                  </a:lnTo>
                  <a:lnTo>
                    <a:pt x="24" y="27"/>
                  </a:lnTo>
                  <a:lnTo>
                    <a:pt x="21" y="31"/>
                  </a:lnTo>
                  <a:lnTo>
                    <a:pt x="21" y="34"/>
                  </a:lnTo>
                  <a:lnTo>
                    <a:pt x="14" y="34"/>
                  </a:lnTo>
                  <a:lnTo>
                    <a:pt x="10" y="31"/>
                  </a:lnTo>
                  <a:lnTo>
                    <a:pt x="7" y="27"/>
                  </a:lnTo>
                  <a:lnTo>
                    <a:pt x="3" y="27"/>
                  </a:lnTo>
                  <a:lnTo>
                    <a:pt x="3" y="20"/>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2" name="Freeform 334">
              <a:extLst>
                <a:ext uri="{FF2B5EF4-FFF2-40B4-BE49-F238E27FC236}">
                  <a16:creationId xmlns:a16="http://schemas.microsoft.com/office/drawing/2014/main" id="{845447B6-6D8E-6D22-9FC5-24E95E693B9F}"/>
                </a:ext>
                <a:ext uri="{C183D7F6-B498-43B3-948B-1728B52AA6E4}">
                  <adec:decorative xmlns:adec="http://schemas.microsoft.com/office/drawing/2017/decorative" val="1"/>
                </a:ext>
              </a:extLst>
            </p:cNvPr>
            <p:cNvSpPr>
              <a:spLocks/>
            </p:cNvSpPr>
            <p:nvPr/>
          </p:nvSpPr>
          <p:spPr bwMode="auto">
            <a:xfrm>
              <a:off x="8693720" y="4252245"/>
              <a:ext cx="29105" cy="40747"/>
            </a:xfrm>
            <a:custGeom>
              <a:avLst/>
              <a:gdLst>
                <a:gd name="T0" fmla="*/ 0 w 10"/>
                <a:gd name="T1" fmla="*/ 11 h 14"/>
                <a:gd name="T2" fmla="*/ 7 w 10"/>
                <a:gd name="T3" fmla="*/ 0 h 14"/>
                <a:gd name="T4" fmla="*/ 10 w 10"/>
                <a:gd name="T5" fmla="*/ 0 h 14"/>
                <a:gd name="T6" fmla="*/ 10 w 10"/>
                <a:gd name="T7" fmla="*/ 7 h 14"/>
                <a:gd name="T8" fmla="*/ 7 w 10"/>
                <a:gd name="T9" fmla="*/ 11 h 14"/>
                <a:gd name="T10" fmla="*/ 7 w 10"/>
                <a:gd name="T11" fmla="*/ 14 h 14"/>
                <a:gd name="T12" fmla="*/ 3 w 10"/>
                <a:gd name="T13" fmla="*/ 14 h 14"/>
                <a:gd name="T14" fmla="*/ 0 w 10"/>
                <a:gd name="T15" fmla="*/ 14 h 14"/>
                <a:gd name="T16" fmla="*/ 0 w 10"/>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11"/>
                  </a:moveTo>
                  <a:lnTo>
                    <a:pt x="7" y="0"/>
                  </a:lnTo>
                  <a:lnTo>
                    <a:pt x="10" y="0"/>
                  </a:lnTo>
                  <a:lnTo>
                    <a:pt x="10" y="7"/>
                  </a:lnTo>
                  <a:lnTo>
                    <a:pt x="7" y="11"/>
                  </a:lnTo>
                  <a:lnTo>
                    <a:pt x="7" y="14"/>
                  </a:lnTo>
                  <a:lnTo>
                    <a:pt x="3" y="14"/>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3" name="Freeform 335">
              <a:extLst>
                <a:ext uri="{FF2B5EF4-FFF2-40B4-BE49-F238E27FC236}">
                  <a16:creationId xmlns:a16="http://schemas.microsoft.com/office/drawing/2014/main" id="{058EAF72-26A9-D847-8EDD-5982DF005167}"/>
                </a:ext>
                <a:ext uri="{C183D7F6-B498-43B3-948B-1728B52AA6E4}">
                  <adec:decorative xmlns:adec="http://schemas.microsoft.com/office/drawing/2017/decorative" val="1"/>
                </a:ext>
              </a:extLst>
            </p:cNvPr>
            <p:cNvSpPr>
              <a:spLocks/>
            </p:cNvSpPr>
            <p:nvPr/>
          </p:nvSpPr>
          <p:spPr bwMode="auto">
            <a:xfrm>
              <a:off x="8714094" y="4505458"/>
              <a:ext cx="130973" cy="151346"/>
            </a:xfrm>
            <a:custGeom>
              <a:avLst/>
              <a:gdLst>
                <a:gd name="T0" fmla="*/ 0 w 45"/>
                <a:gd name="T1" fmla="*/ 24 h 52"/>
                <a:gd name="T2" fmla="*/ 3 w 45"/>
                <a:gd name="T3" fmla="*/ 24 h 52"/>
                <a:gd name="T4" fmla="*/ 7 w 45"/>
                <a:gd name="T5" fmla="*/ 28 h 52"/>
                <a:gd name="T6" fmla="*/ 10 w 45"/>
                <a:gd name="T7" fmla="*/ 24 h 52"/>
                <a:gd name="T8" fmla="*/ 10 w 45"/>
                <a:gd name="T9" fmla="*/ 17 h 52"/>
                <a:gd name="T10" fmla="*/ 13 w 45"/>
                <a:gd name="T11" fmla="*/ 10 h 52"/>
                <a:gd name="T12" fmla="*/ 17 w 45"/>
                <a:gd name="T13" fmla="*/ 10 h 52"/>
                <a:gd name="T14" fmla="*/ 17 w 45"/>
                <a:gd name="T15" fmla="*/ 7 h 52"/>
                <a:gd name="T16" fmla="*/ 17 w 45"/>
                <a:gd name="T17" fmla="*/ 3 h 52"/>
                <a:gd name="T18" fmla="*/ 17 w 45"/>
                <a:gd name="T19" fmla="*/ 0 h 52"/>
                <a:gd name="T20" fmla="*/ 24 w 45"/>
                <a:gd name="T21" fmla="*/ 3 h 52"/>
                <a:gd name="T22" fmla="*/ 45 w 45"/>
                <a:gd name="T23" fmla="*/ 24 h 52"/>
                <a:gd name="T24" fmla="*/ 41 w 45"/>
                <a:gd name="T25" fmla="*/ 35 h 52"/>
                <a:gd name="T26" fmla="*/ 38 w 45"/>
                <a:gd name="T27" fmla="*/ 42 h 52"/>
                <a:gd name="T28" fmla="*/ 38 w 45"/>
                <a:gd name="T29" fmla="*/ 52 h 52"/>
                <a:gd name="T30" fmla="*/ 0 w 45"/>
                <a:gd name="T31" fmla="*/ 52 h 52"/>
                <a:gd name="T32" fmla="*/ 0 w 45"/>
                <a:gd name="T33" fmla="*/ 38 h 52"/>
                <a:gd name="T34" fmla="*/ 3 w 45"/>
                <a:gd name="T35" fmla="*/ 35 h 52"/>
                <a:gd name="T36" fmla="*/ 0 w 45"/>
                <a:gd name="T3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0" y="24"/>
                  </a:moveTo>
                  <a:lnTo>
                    <a:pt x="3" y="24"/>
                  </a:lnTo>
                  <a:lnTo>
                    <a:pt x="7" y="28"/>
                  </a:lnTo>
                  <a:lnTo>
                    <a:pt x="10" y="24"/>
                  </a:lnTo>
                  <a:lnTo>
                    <a:pt x="10" y="17"/>
                  </a:lnTo>
                  <a:lnTo>
                    <a:pt x="13" y="10"/>
                  </a:lnTo>
                  <a:lnTo>
                    <a:pt x="17" y="10"/>
                  </a:lnTo>
                  <a:lnTo>
                    <a:pt x="17" y="7"/>
                  </a:lnTo>
                  <a:lnTo>
                    <a:pt x="17" y="3"/>
                  </a:lnTo>
                  <a:lnTo>
                    <a:pt x="17" y="0"/>
                  </a:lnTo>
                  <a:lnTo>
                    <a:pt x="24" y="3"/>
                  </a:lnTo>
                  <a:lnTo>
                    <a:pt x="45" y="24"/>
                  </a:lnTo>
                  <a:lnTo>
                    <a:pt x="41" y="35"/>
                  </a:lnTo>
                  <a:lnTo>
                    <a:pt x="38" y="42"/>
                  </a:lnTo>
                  <a:lnTo>
                    <a:pt x="38" y="52"/>
                  </a:lnTo>
                  <a:lnTo>
                    <a:pt x="0" y="52"/>
                  </a:lnTo>
                  <a:lnTo>
                    <a:pt x="0" y="38"/>
                  </a:lnTo>
                  <a:lnTo>
                    <a:pt x="3" y="35"/>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4" name="Freeform 336">
              <a:extLst>
                <a:ext uri="{FF2B5EF4-FFF2-40B4-BE49-F238E27FC236}">
                  <a16:creationId xmlns:a16="http://schemas.microsoft.com/office/drawing/2014/main" id="{6A94855D-BD01-1430-AA36-FB2BB850F70D}"/>
                </a:ext>
                <a:ext uri="{C183D7F6-B498-43B3-948B-1728B52AA6E4}">
                  <adec:decorative xmlns:adec="http://schemas.microsoft.com/office/drawing/2017/decorative" val="1"/>
                </a:ext>
              </a:extLst>
            </p:cNvPr>
            <p:cNvSpPr>
              <a:spLocks/>
            </p:cNvSpPr>
            <p:nvPr/>
          </p:nvSpPr>
          <p:spPr bwMode="auto">
            <a:xfrm>
              <a:off x="8673346" y="4485085"/>
              <a:ext cx="20374" cy="40747"/>
            </a:xfrm>
            <a:custGeom>
              <a:avLst/>
              <a:gdLst>
                <a:gd name="T0" fmla="*/ 0 w 7"/>
                <a:gd name="T1" fmla="*/ 10 h 14"/>
                <a:gd name="T2" fmla="*/ 0 w 7"/>
                <a:gd name="T3" fmla="*/ 3 h 14"/>
                <a:gd name="T4" fmla="*/ 0 w 7"/>
                <a:gd name="T5" fmla="*/ 0 h 14"/>
                <a:gd name="T6" fmla="*/ 3 w 7"/>
                <a:gd name="T7" fmla="*/ 0 h 14"/>
                <a:gd name="T8" fmla="*/ 7 w 7"/>
                <a:gd name="T9" fmla="*/ 3 h 14"/>
                <a:gd name="T10" fmla="*/ 7 w 7"/>
                <a:gd name="T11" fmla="*/ 10 h 14"/>
                <a:gd name="T12" fmla="*/ 7 w 7"/>
                <a:gd name="T13" fmla="*/ 14 h 14"/>
                <a:gd name="T14" fmla="*/ 3 w 7"/>
                <a:gd name="T15" fmla="*/ 14 h 14"/>
                <a:gd name="T16" fmla="*/ 0 w 7"/>
                <a:gd name="T17" fmla="*/ 14 h 14"/>
                <a:gd name="T18" fmla="*/ 0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10"/>
                  </a:moveTo>
                  <a:lnTo>
                    <a:pt x="0" y="3"/>
                  </a:lnTo>
                  <a:lnTo>
                    <a:pt x="0" y="0"/>
                  </a:lnTo>
                  <a:lnTo>
                    <a:pt x="3" y="0"/>
                  </a:lnTo>
                  <a:lnTo>
                    <a:pt x="7" y="3"/>
                  </a:lnTo>
                  <a:lnTo>
                    <a:pt x="7" y="10"/>
                  </a:lnTo>
                  <a:lnTo>
                    <a:pt x="7"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5" name="Freeform 337">
              <a:extLst>
                <a:ext uri="{FF2B5EF4-FFF2-40B4-BE49-F238E27FC236}">
                  <a16:creationId xmlns:a16="http://schemas.microsoft.com/office/drawing/2014/main" id="{34430AF7-65B3-3FE7-C178-D3A049D16C0B}"/>
                </a:ext>
                <a:ext uri="{C183D7F6-B498-43B3-948B-1728B52AA6E4}">
                  <adec:decorative xmlns:adec="http://schemas.microsoft.com/office/drawing/2017/decorative" val="1"/>
                </a:ext>
              </a:extLst>
            </p:cNvPr>
            <p:cNvSpPr>
              <a:spLocks/>
            </p:cNvSpPr>
            <p:nvPr/>
          </p:nvSpPr>
          <p:spPr bwMode="auto">
            <a:xfrm>
              <a:off x="8571479" y="4485085"/>
              <a:ext cx="29105" cy="29105"/>
            </a:xfrm>
            <a:custGeom>
              <a:avLst/>
              <a:gdLst>
                <a:gd name="T0" fmla="*/ 0 w 10"/>
                <a:gd name="T1" fmla="*/ 7 h 10"/>
                <a:gd name="T2" fmla="*/ 3 w 10"/>
                <a:gd name="T3" fmla="*/ 3 h 10"/>
                <a:gd name="T4" fmla="*/ 3 w 10"/>
                <a:gd name="T5" fmla="*/ 0 h 10"/>
                <a:gd name="T6" fmla="*/ 7 w 10"/>
                <a:gd name="T7" fmla="*/ 0 h 10"/>
                <a:gd name="T8" fmla="*/ 10 w 10"/>
                <a:gd name="T9" fmla="*/ 3 h 10"/>
                <a:gd name="T10" fmla="*/ 10 w 10"/>
                <a:gd name="T11" fmla="*/ 7 h 10"/>
                <a:gd name="T12" fmla="*/ 7 w 10"/>
                <a:gd name="T13" fmla="*/ 10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3" y="3"/>
                  </a:lnTo>
                  <a:lnTo>
                    <a:pt x="3" y="0"/>
                  </a:lnTo>
                  <a:lnTo>
                    <a:pt x="7" y="0"/>
                  </a:lnTo>
                  <a:lnTo>
                    <a:pt x="10" y="3"/>
                  </a:lnTo>
                  <a:lnTo>
                    <a:pt x="10" y="7"/>
                  </a:lnTo>
                  <a:lnTo>
                    <a:pt x="7" y="10"/>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6" name="Freeform 338">
              <a:extLst>
                <a:ext uri="{FF2B5EF4-FFF2-40B4-BE49-F238E27FC236}">
                  <a16:creationId xmlns:a16="http://schemas.microsoft.com/office/drawing/2014/main" id="{CEF4079F-DAE0-65EA-C198-D2D63980E48B}"/>
                </a:ext>
                <a:ext uri="{C183D7F6-B498-43B3-948B-1728B52AA6E4}">
                  <adec:decorative xmlns:adec="http://schemas.microsoft.com/office/drawing/2017/decorative" val="1"/>
                </a:ext>
              </a:extLst>
            </p:cNvPr>
            <p:cNvSpPr>
              <a:spLocks/>
            </p:cNvSpPr>
            <p:nvPr/>
          </p:nvSpPr>
          <p:spPr bwMode="auto">
            <a:xfrm>
              <a:off x="8914917" y="4322096"/>
              <a:ext cx="203735" cy="171720"/>
            </a:xfrm>
            <a:custGeom>
              <a:avLst/>
              <a:gdLst>
                <a:gd name="T0" fmla="*/ 42 w 70"/>
                <a:gd name="T1" fmla="*/ 0 h 59"/>
                <a:gd name="T2" fmla="*/ 52 w 70"/>
                <a:gd name="T3" fmla="*/ 0 h 59"/>
                <a:gd name="T4" fmla="*/ 59 w 70"/>
                <a:gd name="T5" fmla="*/ 11 h 59"/>
                <a:gd name="T6" fmla="*/ 59 w 70"/>
                <a:gd name="T7" fmla="*/ 32 h 59"/>
                <a:gd name="T8" fmla="*/ 66 w 70"/>
                <a:gd name="T9" fmla="*/ 32 h 59"/>
                <a:gd name="T10" fmla="*/ 70 w 70"/>
                <a:gd name="T11" fmla="*/ 46 h 59"/>
                <a:gd name="T12" fmla="*/ 59 w 70"/>
                <a:gd name="T13" fmla="*/ 49 h 59"/>
                <a:gd name="T14" fmla="*/ 45 w 70"/>
                <a:gd name="T15" fmla="*/ 52 h 59"/>
                <a:gd name="T16" fmla="*/ 35 w 70"/>
                <a:gd name="T17" fmla="*/ 59 h 59"/>
                <a:gd name="T18" fmla="*/ 24 w 70"/>
                <a:gd name="T19" fmla="*/ 56 h 59"/>
                <a:gd name="T20" fmla="*/ 7 w 70"/>
                <a:gd name="T21" fmla="*/ 39 h 59"/>
                <a:gd name="T22" fmla="*/ 7 w 70"/>
                <a:gd name="T23" fmla="*/ 32 h 59"/>
                <a:gd name="T24" fmla="*/ 0 w 70"/>
                <a:gd name="T25" fmla="*/ 11 h 59"/>
                <a:gd name="T26" fmla="*/ 17 w 70"/>
                <a:gd name="T27" fmla="*/ 14 h 59"/>
                <a:gd name="T28" fmla="*/ 17 w 70"/>
                <a:gd name="T29" fmla="*/ 18 h 59"/>
                <a:gd name="T30" fmla="*/ 24 w 70"/>
                <a:gd name="T31" fmla="*/ 18 h 59"/>
                <a:gd name="T32" fmla="*/ 24 w 70"/>
                <a:gd name="T33" fmla="*/ 14 h 59"/>
                <a:gd name="T34" fmla="*/ 28 w 70"/>
                <a:gd name="T35" fmla="*/ 14 h 59"/>
                <a:gd name="T36" fmla="*/ 31 w 70"/>
                <a:gd name="T37" fmla="*/ 4 h 59"/>
                <a:gd name="T38" fmla="*/ 38 w 70"/>
                <a:gd name="T39" fmla="*/ 4 h 59"/>
                <a:gd name="T40" fmla="*/ 42 w 70"/>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9">
                  <a:moveTo>
                    <a:pt x="42" y="0"/>
                  </a:moveTo>
                  <a:lnTo>
                    <a:pt x="52" y="0"/>
                  </a:lnTo>
                  <a:lnTo>
                    <a:pt x="59" y="11"/>
                  </a:lnTo>
                  <a:lnTo>
                    <a:pt x="59" y="32"/>
                  </a:lnTo>
                  <a:lnTo>
                    <a:pt x="66" y="32"/>
                  </a:lnTo>
                  <a:lnTo>
                    <a:pt x="70" y="46"/>
                  </a:lnTo>
                  <a:lnTo>
                    <a:pt x="59" y="49"/>
                  </a:lnTo>
                  <a:lnTo>
                    <a:pt x="45" y="52"/>
                  </a:lnTo>
                  <a:lnTo>
                    <a:pt x="35" y="59"/>
                  </a:lnTo>
                  <a:lnTo>
                    <a:pt x="24" y="56"/>
                  </a:lnTo>
                  <a:lnTo>
                    <a:pt x="7" y="39"/>
                  </a:lnTo>
                  <a:lnTo>
                    <a:pt x="7" y="32"/>
                  </a:lnTo>
                  <a:lnTo>
                    <a:pt x="0" y="11"/>
                  </a:lnTo>
                  <a:lnTo>
                    <a:pt x="17" y="14"/>
                  </a:lnTo>
                  <a:lnTo>
                    <a:pt x="17" y="18"/>
                  </a:lnTo>
                  <a:lnTo>
                    <a:pt x="24" y="18"/>
                  </a:lnTo>
                  <a:lnTo>
                    <a:pt x="24" y="14"/>
                  </a:lnTo>
                  <a:lnTo>
                    <a:pt x="28" y="14"/>
                  </a:lnTo>
                  <a:lnTo>
                    <a:pt x="31"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7" name="Freeform 339">
              <a:extLst>
                <a:ext uri="{FF2B5EF4-FFF2-40B4-BE49-F238E27FC236}">
                  <a16:creationId xmlns:a16="http://schemas.microsoft.com/office/drawing/2014/main" id="{3FDCDF5B-EADB-83C5-9138-E847B36482B2}"/>
                </a:ext>
                <a:ext uri="{C183D7F6-B498-43B3-948B-1728B52AA6E4}">
                  <adec:decorative xmlns:adec="http://schemas.microsoft.com/office/drawing/2017/decorative" val="1"/>
                </a:ext>
              </a:extLst>
            </p:cNvPr>
            <p:cNvSpPr>
              <a:spLocks/>
            </p:cNvSpPr>
            <p:nvPr/>
          </p:nvSpPr>
          <p:spPr bwMode="auto">
            <a:xfrm>
              <a:off x="8914917" y="4272619"/>
              <a:ext cx="49479" cy="40747"/>
            </a:xfrm>
            <a:custGeom>
              <a:avLst/>
              <a:gdLst>
                <a:gd name="T0" fmla="*/ 0 w 17"/>
                <a:gd name="T1" fmla="*/ 14 h 14"/>
                <a:gd name="T2" fmla="*/ 0 w 17"/>
                <a:gd name="T3" fmla="*/ 11 h 14"/>
                <a:gd name="T4" fmla="*/ 4 w 17"/>
                <a:gd name="T5" fmla="*/ 7 h 14"/>
                <a:gd name="T6" fmla="*/ 7 w 17"/>
                <a:gd name="T7" fmla="*/ 4 h 14"/>
                <a:gd name="T8" fmla="*/ 11 w 17"/>
                <a:gd name="T9" fmla="*/ 0 h 14"/>
                <a:gd name="T10" fmla="*/ 14 w 17"/>
                <a:gd name="T11" fmla="*/ 4 h 14"/>
                <a:gd name="T12" fmla="*/ 17 w 17"/>
                <a:gd name="T13" fmla="*/ 4 h 14"/>
                <a:gd name="T14" fmla="*/ 14 w 17"/>
                <a:gd name="T15" fmla="*/ 7 h 14"/>
                <a:gd name="T16" fmla="*/ 7 w 17"/>
                <a:gd name="T17" fmla="*/ 11 h 14"/>
                <a:gd name="T18" fmla="*/ 4 w 17"/>
                <a:gd name="T19" fmla="*/ 14 h 14"/>
                <a:gd name="T20" fmla="*/ 0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0" y="14"/>
                  </a:moveTo>
                  <a:lnTo>
                    <a:pt x="0" y="11"/>
                  </a:lnTo>
                  <a:lnTo>
                    <a:pt x="4" y="7"/>
                  </a:lnTo>
                  <a:lnTo>
                    <a:pt x="7" y="4"/>
                  </a:lnTo>
                  <a:lnTo>
                    <a:pt x="11" y="0"/>
                  </a:lnTo>
                  <a:lnTo>
                    <a:pt x="14" y="4"/>
                  </a:lnTo>
                  <a:lnTo>
                    <a:pt x="17" y="4"/>
                  </a:lnTo>
                  <a:lnTo>
                    <a:pt x="14" y="7"/>
                  </a:lnTo>
                  <a:lnTo>
                    <a:pt x="7" y="11"/>
                  </a:lnTo>
                  <a:lnTo>
                    <a:pt x="4" y="14"/>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8" name="Freeform 340">
              <a:extLst>
                <a:ext uri="{FF2B5EF4-FFF2-40B4-BE49-F238E27FC236}">
                  <a16:creationId xmlns:a16="http://schemas.microsoft.com/office/drawing/2014/main" id="{B4AF96B0-A7D4-C0AE-64B8-71EF71EB28E0}"/>
                </a:ext>
                <a:ext uri="{C183D7F6-B498-43B3-948B-1728B52AA6E4}">
                  <adec:decorative xmlns:adec="http://schemas.microsoft.com/office/drawing/2017/decorative" val="1"/>
                </a:ext>
              </a:extLst>
            </p:cNvPr>
            <p:cNvSpPr>
              <a:spLocks/>
            </p:cNvSpPr>
            <p:nvPr/>
          </p:nvSpPr>
          <p:spPr bwMode="auto">
            <a:xfrm>
              <a:off x="8874169" y="4223140"/>
              <a:ext cx="20374" cy="29105"/>
            </a:xfrm>
            <a:custGeom>
              <a:avLst/>
              <a:gdLst>
                <a:gd name="T0" fmla="*/ 0 w 7"/>
                <a:gd name="T1" fmla="*/ 3 h 10"/>
                <a:gd name="T2" fmla="*/ 4 w 7"/>
                <a:gd name="T3" fmla="*/ 0 h 10"/>
                <a:gd name="T4" fmla="*/ 7 w 7"/>
                <a:gd name="T5" fmla="*/ 3 h 10"/>
                <a:gd name="T6" fmla="*/ 7 w 7"/>
                <a:gd name="T7" fmla="*/ 7 h 10"/>
                <a:gd name="T8" fmla="*/ 7 w 7"/>
                <a:gd name="T9" fmla="*/ 10 h 10"/>
                <a:gd name="T10" fmla="*/ 4 w 7"/>
                <a:gd name="T11" fmla="*/ 10 h 10"/>
                <a:gd name="T12" fmla="*/ 0 w 7"/>
                <a:gd name="T13" fmla="*/ 10 h 10"/>
                <a:gd name="T14" fmla="*/ 0 w 7"/>
                <a:gd name="T15" fmla="*/ 7 h 10"/>
                <a:gd name="T16" fmla="*/ 0 w 7"/>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3"/>
                  </a:moveTo>
                  <a:lnTo>
                    <a:pt x="4" y="0"/>
                  </a:lnTo>
                  <a:lnTo>
                    <a:pt x="7" y="3"/>
                  </a:lnTo>
                  <a:lnTo>
                    <a:pt x="7" y="7"/>
                  </a:lnTo>
                  <a:lnTo>
                    <a:pt x="7" y="10"/>
                  </a:lnTo>
                  <a:lnTo>
                    <a:pt x="4" y="10"/>
                  </a:lnTo>
                  <a:lnTo>
                    <a:pt x="0" y="10"/>
                  </a:lnTo>
                  <a:lnTo>
                    <a:pt x="0" y="7"/>
                  </a:lnTo>
                  <a:lnTo>
                    <a:pt x="0"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9" name="Freeform 341">
              <a:extLst>
                <a:ext uri="{FF2B5EF4-FFF2-40B4-BE49-F238E27FC236}">
                  <a16:creationId xmlns:a16="http://schemas.microsoft.com/office/drawing/2014/main" id="{BFC45FBD-811F-790F-7E8E-BCFF4F736A3E}"/>
                </a:ext>
                <a:ext uri="{C183D7F6-B498-43B3-948B-1728B52AA6E4}">
                  <adec:decorative xmlns:adec="http://schemas.microsoft.com/office/drawing/2017/decorative" val="1"/>
                </a:ext>
              </a:extLst>
            </p:cNvPr>
            <p:cNvSpPr>
              <a:spLocks/>
            </p:cNvSpPr>
            <p:nvPr/>
          </p:nvSpPr>
          <p:spPr bwMode="auto">
            <a:xfrm>
              <a:off x="8926558" y="4313366"/>
              <a:ext cx="69852" cy="40747"/>
            </a:xfrm>
            <a:custGeom>
              <a:avLst/>
              <a:gdLst>
                <a:gd name="T0" fmla="*/ 13 w 24"/>
                <a:gd name="T1" fmla="*/ 14 h 14"/>
                <a:gd name="T2" fmla="*/ 10 w 24"/>
                <a:gd name="T3" fmla="*/ 14 h 14"/>
                <a:gd name="T4" fmla="*/ 7 w 24"/>
                <a:gd name="T5" fmla="*/ 10 h 14"/>
                <a:gd name="T6" fmla="*/ 3 w 24"/>
                <a:gd name="T7" fmla="*/ 10 h 14"/>
                <a:gd name="T8" fmla="*/ 0 w 24"/>
                <a:gd name="T9" fmla="*/ 10 h 14"/>
                <a:gd name="T10" fmla="*/ 0 w 24"/>
                <a:gd name="T11" fmla="*/ 7 h 14"/>
                <a:gd name="T12" fmla="*/ 3 w 24"/>
                <a:gd name="T13" fmla="*/ 3 h 14"/>
                <a:gd name="T14" fmla="*/ 7 w 24"/>
                <a:gd name="T15" fmla="*/ 0 h 14"/>
                <a:gd name="T16" fmla="*/ 10 w 24"/>
                <a:gd name="T17" fmla="*/ 0 h 14"/>
                <a:gd name="T18" fmla="*/ 13 w 24"/>
                <a:gd name="T19" fmla="*/ 3 h 14"/>
                <a:gd name="T20" fmla="*/ 17 w 24"/>
                <a:gd name="T21" fmla="*/ 3 h 14"/>
                <a:gd name="T22" fmla="*/ 20 w 24"/>
                <a:gd name="T23" fmla="*/ 0 h 14"/>
                <a:gd name="T24" fmla="*/ 24 w 24"/>
                <a:gd name="T25" fmla="*/ 0 h 14"/>
                <a:gd name="T26" fmla="*/ 24 w 24"/>
                <a:gd name="T27" fmla="*/ 7 h 14"/>
                <a:gd name="T28" fmla="*/ 20 w 24"/>
                <a:gd name="T29" fmla="*/ 10 h 14"/>
                <a:gd name="T30" fmla="*/ 20 w 24"/>
                <a:gd name="T31" fmla="*/ 14 h 14"/>
                <a:gd name="T32" fmla="*/ 17 w 24"/>
                <a:gd name="T33" fmla="*/ 14 h 14"/>
                <a:gd name="T34" fmla="*/ 13 w 2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4">
                  <a:moveTo>
                    <a:pt x="13" y="14"/>
                  </a:moveTo>
                  <a:lnTo>
                    <a:pt x="10" y="14"/>
                  </a:lnTo>
                  <a:lnTo>
                    <a:pt x="7" y="10"/>
                  </a:lnTo>
                  <a:lnTo>
                    <a:pt x="3" y="10"/>
                  </a:lnTo>
                  <a:lnTo>
                    <a:pt x="0" y="10"/>
                  </a:lnTo>
                  <a:lnTo>
                    <a:pt x="0" y="7"/>
                  </a:lnTo>
                  <a:lnTo>
                    <a:pt x="3" y="3"/>
                  </a:lnTo>
                  <a:lnTo>
                    <a:pt x="7" y="0"/>
                  </a:lnTo>
                  <a:lnTo>
                    <a:pt x="10" y="0"/>
                  </a:lnTo>
                  <a:lnTo>
                    <a:pt x="13" y="3"/>
                  </a:lnTo>
                  <a:lnTo>
                    <a:pt x="17" y="3"/>
                  </a:lnTo>
                  <a:lnTo>
                    <a:pt x="20" y="0"/>
                  </a:lnTo>
                  <a:lnTo>
                    <a:pt x="24" y="0"/>
                  </a:lnTo>
                  <a:lnTo>
                    <a:pt x="24" y="7"/>
                  </a:lnTo>
                  <a:lnTo>
                    <a:pt x="20" y="10"/>
                  </a:lnTo>
                  <a:lnTo>
                    <a:pt x="20" y="14"/>
                  </a:lnTo>
                  <a:lnTo>
                    <a:pt x="17" y="14"/>
                  </a:lnTo>
                  <a:lnTo>
                    <a:pt x="13"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50" name="Freeform 342">
              <a:extLst>
                <a:ext uri="{FF2B5EF4-FFF2-40B4-BE49-F238E27FC236}">
                  <a16:creationId xmlns:a16="http://schemas.microsoft.com/office/drawing/2014/main" id="{85341760-6A36-E23C-2795-DD6886040AED}"/>
                </a:ext>
                <a:ext uri="{C183D7F6-B498-43B3-948B-1728B52AA6E4}">
                  <adec:decorative xmlns:adec="http://schemas.microsoft.com/office/drawing/2017/decorative" val="1"/>
                </a:ext>
              </a:extLst>
            </p:cNvPr>
            <p:cNvSpPr>
              <a:spLocks/>
            </p:cNvSpPr>
            <p:nvPr/>
          </p:nvSpPr>
          <p:spPr bwMode="auto">
            <a:xfrm>
              <a:off x="8743199" y="4403591"/>
              <a:ext cx="122241" cy="110599"/>
            </a:xfrm>
            <a:custGeom>
              <a:avLst/>
              <a:gdLst>
                <a:gd name="T0" fmla="*/ 42 w 42"/>
                <a:gd name="T1" fmla="*/ 4 h 38"/>
                <a:gd name="T2" fmla="*/ 35 w 42"/>
                <a:gd name="T3" fmla="*/ 0 h 38"/>
                <a:gd name="T4" fmla="*/ 28 w 42"/>
                <a:gd name="T5" fmla="*/ 7 h 38"/>
                <a:gd name="T6" fmla="*/ 17 w 42"/>
                <a:gd name="T7" fmla="*/ 0 h 38"/>
                <a:gd name="T8" fmla="*/ 14 w 42"/>
                <a:gd name="T9" fmla="*/ 0 h 38"/>
                <a:gd name="T10" fmla="*/ 14 w 42"/>
                <a:gd name="T11" fmla="*/ 4 h 38"/>
                <a:gd name="T12" fmla="*/ 14 w 42"/>
                <a:gd name="T13" fmla="*/ 7 h 38"/>
                <a:gd name="T14" fmla="*/ 14 w 42"/>
                <a:gd name="T15" fmla="*/ 11 h 38"/>
                <a:gd name="T16" fmla="*/ 21 w 42"/>
                <a:gd name="T17" fmla="*/ 14 h 38"/>
                <a:gd name="T18" fmla="*/ 21 w 42"/>
                <a:gd name="T19" fmla="*/ 18 h 38"/>
                <a:gd name="T20" fmla="*/ 21 w 42"/>
                <a:gd name="T21" fmla="*/ 21 h 38"/>
                <a:gd name="T22" fmla="*/ 21 w 42"/>
                <a:gd name="T23" fmla="*/ 24 h 38"/>
                <a:gd name="T24" fmla="*/ 17 w 42"/>
                <a:gd name="T25" fmla="*/ 24 h 38"/>
                <a:gd name="T26" fmla="*/ 14 w 42"/>
                <a:gd name="T27" fmla="*/ 21 h 38"/>
                <a:gd name="T28" fmla="*/ 10 w 42"/>
                <a:gd name="T29" fmla="*/ 24 h 38"/>
                <a:gd name="T30" fmla="*/ 7 w 42"/>
                <a:gd name="T31" fmla="*/ 24 h 38"/>
                <a:gd name="T32" fmla="*/ 7 w 42"/>
                <a:gd name="T33" fmla="*/ 21 h 38"/>
                <a:gd name="T34" fmla="*/ 3 w 42"/>
                <a:gd name="T35" fmla="*/ 18 h 38"/>
                <a:gd name="T36" fmla="*/ 0 w 42"/>
                <a:gd name="T37" fmla="*/ 18 h 38"/>
                <a:gd name="T38" fmla="*/ 0 w 42"/>
                <a:gd name="T39" fmla="*/ 21 h 38"/>
                <a:gd name="T40" fmla="*/ 0 w 42"/>
                <a:gd name="T41" fmla="*/ 24 h 38"/>
                <a:gd name="T42" fmla="*/ 0 w 42"/>
                <a:gd name="T43" fmla="*/ 28 h 38"/>
                <a:gd name="T44" fmla="*/ 3 w 42"/>
                <a:gd name="T45" fmla="*/ 28 h 38"/>
                <a:gd name="T46" fmla="*/ 3 w 42"/>
                <a:gd name="T47" fmla="*/ 31 h 38"/>
                <a:gd name="T48" fmla="*/ 7 w 42"/>
                <a:gd name="T49" fmla="*/ 31 h 38"/>
                <a:gd name="T50" fmla="*/ 7 w 42"/>
                <a:gd name="T51" fmla="*/ 35 h 38"/>
                <a:gd name="T52" fmla="*/ 14 w 42"/>
                <a:gd name="T53" fmla="*/ 38 h 38"/>
                <a:gd name="T54" fmla="*/ 24 w 42"/>
                <a:gd name="T55" fmla="*/ 24 h 38"/>
                <a:gd name="T56" fmla="*/ 35 w 42"/>
                <a:gd name="T57" fmla="*/ 28 h 38"/>
                <a:gd name="T58" fmla="*/ 42 w 42"/>
                <a:gd name="T59" fmla="*/ 18 h 38"/>
                <a:gd name="T60" fmla="*/ 42 w 42"/>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8">
                  <a:moveTo>
                    <a:pt x="42" y="4"/>
                  </a:moveTo>
                  <a:lnTo>
                    <a:pt x="35" y="0"/>
                  </a:lnTo>
                  <a:lnTo>
                    <a:pt x="28" y="7"/>
                  </a:lnTo>
                  <a:lnTo>
                    <a:pt x="17" y="0"/>
                  </a:lnTo>
                  <a:lnTo>
                    <a:pt x="14" y="0"/>
                  </a:lnTo>
                  <a:lnTo>
                    <a:pt x="14" y="4"/>
                  </a:lnTo>
                  <a:lnTo>
                    <a:pt x="14" y="7"/>
                  </a:lnTo>
                  <a:lnTo>
                    <a:pt x="14" y="11"/>
                  </a:lnTo>
                  <a:lnTo>
                    <a:pt x="21" y="14"/>
                  </a:lnTo>
                  <a:lnTo>
                    <a:pt x="21" y="18"/>
                  </a:lnTo>
                  <a:lnTo>
                    <a:pt x="21" y="21"/>
                  </a:lnTo>
                  <a:lnTo>
                    <a:pt x="21" y="24"/>
                  </a:lnTo>
                  <a:lnTo>
                    <a:pt x="17" y="24"/>
                  </a:lnTo>
                  <a:lnTo>
                    <a:pt x="14" y="21"/>
                  </a:lnTo>
                  <a:lnTo>
                    <a:pt x="10" y="24"/>
                  </a:lnTo>
                  <a:lnTo>
                    <a:pt x="7" y="24"/>
                  </a:lnTo>
                  <a:lnTo>
                    <a:pt x="7" y="21"/>
                  </a:lnTo>
                  <a:lnTo>
                    <a:pt x="3" y="18"/>
                  </a:lnTo>
                  <a:lnTo>
                    <a:pt x="0" y="18"/>
                  </a:lnTo>
                  <a:lnTo>
                    <a:pt x="0" y="21"/>
                  </a:lnTo>
                  <a:lnTo>
                    <a:pt x="0" y="24"/>
                  </a:lnTo>
                  <a:lnTo>
                    <a:pt x="0" y="28"/>
                  </a:lnTo>
                  <a:lnTo>
                    <a:pt x="3" y="28"/>
                  </a:lnTo>
                  <a:lnTo>
                    <a:pt x="3" y="31"/>
                  </a:lnTo>
                  <a:lnTo>
                    <a:pt x="7" y="31"/>
                  </a:lnTo>
                  <a:lnTo>
                    <a:pt x="7" y="35"/>
                  </a:lnTo>
                  <a:lnTo>
                    <a:pt x="14" y="38"/>
                  </a:lnTo>
                  <a:lnTo>
                    <a:pt x="24" y="24"/>
                  </a:lnTo>
                  <a:lnTo>
                    <a:pt x="35" y="28"/>
                  </a:lnTo>
                  <a:lnTo>
                    <a:pt x="42" y="18"/>
                  </a:lnTo>
                  <a:lnTo>
                    <a:pt x="42"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51" name="Freeform 343">
              <a:extLst>
                <a:ext uri="{FF2B5EF4-FFF2-40B4-BE49-F238E27FC236}">
                  <a16:creationId xmlns:a16="http://schemas.microsoft.com/office/drawing/2014/main" id="{DDB8A614-C8F9-0553-4370-5998B4C19991}"/>
                </a:ext>
                <a:ext uri="{C183D7F6-B498-43B3-948B-1728B52AA6E4}">
                  <adec:decorative xmlns:adec="http://schemas.microsoft.com/office/drawing/2017/decorative" val="1"/>
                </a:ext>
              </a:extLst>
            </p:cNvPr>
            <p:cNvSpPr>
              <a:spLocks/>
            </p:cNvSpPr>
            <p:nvPr/>
          </p:nvSpPr>
          <p:spPr bwMode="auto">
            <a:xfrm>
              <a:off x="8885812" y="4435607"/>
              <a:ext cx="98957" cy="110599"/>
            </a:xfrm>
            <a:custGeom>
              <a:avLst/>
              <a:gdLst>
                <a:gd name="T0" fmla="*/ 34 w 34"/>
                <a:gd name="T1" fmla="*/ 17 h 38"/>
                <a:gd name="T2" fmla="*/ 17 w 34"/>
                <a:gd name="T3" fmla="*/ 0 h 38"/>
                <a:gd name="T4" fmla="*/ 0 w 34"/>
                <a:gd name="T5" fmla="*/ 17 h 38"/>
                <a:gd name="T6" fmla="*/ 21 w 34"/>
                <a:gd name="T7" fmla="*/ 38 h 38"/>
                <a:gd name="T8" fmla="*/ 34 w 34"/>
                <a:gd name="T9" fmla="*/ 17 h 38"/>
              </a:gdLst>
              <a:ahLst/>
              <a:cxnLst>
                <a:cxn ang="0">
                  <a:pos x="T0" y="T1"/>
                </a:cxn>
                <a:cxn ang="0">
                  <a:pos x="T2" y="T3"/>
                </a:cxn>
                <a:cxn ang="0">
                  <a:pos x="T4" y="T5"/>
                </a:cxn>
                <a:cxn ang="0">
                  <a:pos x="T6" y="T7"/>
                </a:cxn>
                <a:cxn ang="0">
                  <a:pos x="T8" y="T9"/>
                </a:cxn>
              </a:cxnLst>
              <a:rect l="0" t="0" r="r" b="b"/>
              <a:pathLst>
                <a:path w="34" h="38">
                  <a:moveTo>
                    <a:pt x="34" y="17"/>
                  </a:moveTo>
                  <a:lnTo>
                    <a:pt x="17" y="0"/>
                  </a:lnTo>
                  <a:lnTo>
                    <a:pt x="0" y="17"/>
                  </a:lnTo>
                  <a:lnTo>
                    <a:pt x="21" y="38"/>
                  </a:lnTo>
                  <a:lnTo>
                    <a:pt x="34"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52" name="Freeform 344">
              <a:extLst>
                <a:ext uri="{FF2B5EF4-FFF2-40B4-BE49-F238E27FC236}">
                  <a16:creationId xmlns:a16="http://schemas.microsoft.com/office/drawing/2014/main" id="{DB75FE52-9E14-62C4-4ECE-7C06F4D52A83}"/>
                </a:ext>
                <a:ext uri="{C183D7F6-B498-43B3-948B-1728B52AA6E4}">
                  <adec:decorative xmlns:adec="http://schemas.microsoft.com/office/drawing/2017/decorative" val="1"/>
                </a:ext>
              </a:extLst>
            </p:cNvPr>
            <p:cNvSpPr>
              <a:spLocks/>
            </p:cNvSpPr>
            <p:nvPr/>
          </p:nvSpPr>
          <p:spPr bwMode="auto">
            <a:xfrm>
              <a:off x="8734466" y="5989812"/>
              <a:ext cx="151346" cy="81494"/>
            </a:xfrm>
            <a:custGeom>
              <a:avLst/>
              <a:gdLst>
                <a:gd name="T0" fmla="*/ 0 w 52"/>
                <a:gd name="T1" fmla="*/ 17 h 28"/>
                <a:gd name="T2" fmla="*/ 3 w 52"/>
                <a:gd name="T3" fmla="*/ 17 h 28"/>
                <a:gd name="T4" fmla="*/ 6 w 52"/>
                <a:gd name="T5" fmla="*/ 14 h 28"/>
                <a:gd name="T6" fmla="*/ 6 w 52"/>
                <a:gd name="T7" fmla="*/ 7 h 28"/>
                <a:gd name="T8" fmla="*/ 13 w 52"/>
                <a:gd name="T9" fmla="*/ 10 h 28"/>
                <a:gd name="T10" fmla="*/ 20 w 52"/>
                <a:gd name="T11" fmla="*/ 3 h 28"/>
                <a:gd name="T12" fmla="*/ 31 w 52"/>
                <a:gd name="T13" fmla="*/ 14 h 28"/>
                <a:gd name="T14" fmla="*/ 48 w 52"/>
                <a:gd name="T15" fmla="*/ 0 h 28"/>
                <a:gd name="T16" fmla="*/ 52 w 52"/>
                <a:gd name="T17" fmla="*/ 0 h 28"/>
                <a:gd name="T18" fmla="*/ 48 w 52"/>
                <a:gd name="T19" fmla="*/ 7 h 28"/>
                <a:gd name="T20" fmla="*/ 38 w 52"/>
                <a:gd name="T21" fmla="*/ 24 h 28"/>
                <a:gd name="T22" fmla="*/ 34 w 52"/>
                <a:gd name="T23" fmla="*/ 24 h 28"/>
                <a:gd name="T24" fmla="*/ 24 w 52"/>
                <a:gd name="T25" fmla="*/ 28 h 28"/>
                <a:gd name="T26" fmla="*/ 20 w 52"/>
                <a:gd name="T27" fmla="*/ 28 h 28"/>
                <a:gd name="T28" fmla="*/ 17 w 52"/>
                <a:gd name="T29" fmla="*/ 28 h 28"/>
                <a:gd name="T30" fmla="*/ 13 w 52"/>
                <a:gd name="T31" fmla="*/ 28 h 28"/>
                <a:gd name="T32" fmla="*/ 0 w 52"/>
                <a:gd name="T33" fmla="*/ 24 h 28"/>
                <a:gd name="T34" fmla="*/ 0 w 52"/>
                <a:gd name="T3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8">
                  <a:moveTo>
                    <a:pt x="0" y="17"/>
                  </a:moveTo>
                  <a:lnTo>
                    <a:pt x="3" y="17"/>
                  </a:lnTo>
                  <a:lnTo>
                    <a:pt x="6" y="14"/>
                  </a:lnTo>
                  <a:lnTo>
                    <a:pt x="6" y="7"/>
                  </a:lnTo>
                  <a:lnTo>
                    <a:pt x="13" y="10"/>
                  </a:lnTo>
                  <a:lnTo>
                    <a:pt x="20" y="3"/>
                  </a:lnTo>
                  <a:lnTo>
                    <a:pt x="31" y="14"/>
                  </a:lnTo>
                  <a:lnTo>
                    <a:pt x="48" y="0"/>
                  </a:lnTo>
                  <a:lnTo>
                    <a:pt x="52" y="0"/>
                  </a:lnTo>
                  <a:lnTo>
                    <a:pt x="48" y="7"/>
                  </a:lnTo>
                  <a:lnTo>
                    <a:pt x="38" y="24"/>
                  </a:lnTo>
                  <a:lnTo>
                    <a:pt x="34" y="24"/>
                  </a:lnTo>
                  <a:lnTo>
                    <a:pt x="24" y="28"/>
                  </a:lnTo>
                  <a:lnTo>
                    <a:pt x="20" y="28"/>
                  </a:lnTo>
                  <a:lnTo>
                    <a:pt x="17" y="28"/>
                  </a:lnTo>
                  <a:lnTo>
                    <a:pt x="13" y="28"/>
                  </a:lnTo>
                  <a:lnTo>
                    <a:pt x="0" y="24"/>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3" name="Freeform 345">
              <a:extLst>
                <a:ext uri="{FF2B5EF4-FFF2-40B4-BE49-F238E27FC236}">
                  <a16:creationId xmlns:a16="http://schemas.microsoft.com/office/drawing/2014/main" id="{87838DAB-9CA8-FBFF-2156-47B9C5C13D78}"/>
                </a:ext>
                <a:ext uri="{C183D7F6-B498-43B3-948B-1728B52AA6E4}">
                  <adec:decorative xmlns:adec="http://schemas.microsoft.com/office/drawing/2017/decorative" val="1"/>
                </a:ext>
              </a:extLst>
            </p:cNvPr>
            <p:cNvSpPr>
              <a:spLocks/>
            </p:cNvSpPr>
            <p:nvPr/>
          </p:nvSpPr>
          <p:spPr bwMode="auto">
            <a:xfrm>
              <a:off x="8792677" y="5928690"/>
              <a:ext cx="154257" cy="101868"/>
            </a:xfrm>
            <a:custGeom>
              <a:avLst/>
              <a:gdLst>
                <a:gd name="T0" fmla="*/ 32 w 53"/>
                <a:gd name="T1" fmla="*/ 21 h 35"/>
                <a:gd name="T2" fmla="*/ 28 w 53"/>
                <a:gd name="T3" fmla="*/ 21 h 35"/>
                <a:gd name="T4" fmla="*/ 11 w 53"/>
                <a:gd name="T5" fmla="*/ 35 h 35"/>
                <a:gd name="T6" fmla="*/ 0 w 53"/>
                <a:gd name="T7" fmla="*/ 24 h 35"/>
                <a:gd name="T8" fmla="*/ 4 w 53"/>
                <a:gd name="T9" fmla="*/ 21 h 35"/>
                <a:gd name="T10" fmla="*/ 14 w 53"/>
                <a:gd name="T11" fmla="*/ 10 h 35"/>
                <a:gd name="T12" fmla="*/ 39 w 53"/>
                <a:gd name="T13" fmla="*/ 3 h 35"/>
                <a:gd name="T14" fmla="*/ 53 w 53"/>
                <a:gd name="T15" fmla="*/ 0 h 35"/>
                <a:gd name="T16" fmla="*/ 32 w 53"/>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32" y="21"/>
                  </a:moveTo>
                  <a:lnTo>
                    <a:pt x="28" y="21"/>
                  </a:lnTo>
                  <a:lnTo>
                    <a:pt x="11" y="35"/>
                  </a:lnTo>
                  <a:lnTo>
                    <a:pt x="0" y="24"/>
                  </a:lnTo>
                  <a:lnTo>
                    <a:pt x="4" y="21"/>
                  </a:lnTo>
                  <a:lnTo>
                    <a:pt x="14" y="10"/>
                  </a:lnTo>
                  <a:lnTo>
                    <a:pt x="39" y="3"/>
                  </a:lnTo>
                  <a:lnTo>
                    <a:pt x="53" y="0"/>
                  </a:lnTo>
                  <a:lnTo>
                    <a:pt x="32"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4" name="Freeform 346">
              <a:extLst>
                <a:ext uri="{FF2B5EF4-FFF2-40B4-BE49-F238E27FC236}">
                  <a16:creationId xmlns:a16="http://schemas.microsoft.com/office/drawing/2014/main" id="{A94D51EC-AE04-079F-FD4C-65252552471F}"/>
                </a:ext>
                <a:ext uri="{C183D7F6-B498-43B3-948B-1728B52AA6E4}">
                  <adec:decorative xmlns:adec="http://schemas.microsoft.com/office/drawing/2017/decorative" val="1"/>
                </a:ext>
              </a:extLst>
            </p:cNvPr>
            <p:cNvSpPr>
              <a:spLocks/>
            </p:cNvSpPr>
            <p:nvPr/>
          </p:nvSpPr>
          <p:spPr bwMode="auto">
            <a:xfrm>
              <a:off x="8845065" y="5928690"/>
              <a:ext cx="101868" cy="151346"/>
            </a:xfrm>
            <a:custGeom>
              <a:avLst/>
              <a:gdLst>
                <a:gd name="T0" fmla="*/ 21 w 35"/>
                <a:gd name="T1" fmla="*/ 35 h 52"/>
                <a:gd name="T2" fmla="*/ 10 w 35"/>
                <a:gd name="T3" fmla="*/ 52 h 52"/>
                <a:gd name="T4" fmla="*/ 0 w 35"/>
                <a:gd name="T5" fmla="*/ 45 h 52"/>
                <a:gd name="T6" fmla="*/ 10 w 35"/>
                <a:gd name="T7" fmla="*/ 28 h 52"/>
                <a:gd name="T8" fmla="*/ 14 w 35"/>
                <a:gd name="T9" fmla="*/ 21 h 52"/>
                <a:gd name="T10" fmla="*/ 35 w 35"/>
                <a:gd name="T11" fmla="*/ 0 h 52"/>
                <a:gd name="T12" fmla="*/ 28 w 35"/>
                <a:gd name="T13" fmla="*/ 21 h 52"/>
                <a:gd name="T14" fmla="*/ 21 w 35"/>
                <a:gd name="T15" fmla="*/ 3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2">
                  <a:moveTo>
                    <a:pt x="21" y="35"/>
                  </a:moveTo>
                  <a:lnTo>
                    <a:pt x="10" y="52"/>
                  </a:lnTo>
                  <a:lnTo>
                    <a:pt x="0" y="45"/>
                  </a:lnTo>
                  <a:lnTo>
                    <a:pt x="10" y="28"/>
                  </a:lnTo>
                  <a:lnTo>
                    <a:pt x="14" y="21"/>
                  </a:lnTo>
                  <a:lnTo>
                    <a:pt x="35" y="0"/>
                  </a:lnTo>
                  <a:lnTo>
                    <a:pt x="28" y="21"/>
                  </a:lnTo>
                  <a:lnTo>
                    <a:pt x="21"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5" name="Freeform 347">
              <a:extLst>
                <a:ext uri="{FF2B5EF4-FFF2-40B4-BE49-F238E27FC236}">
                  <a16:creationId xmlns:a16="http://schemas.microsoft.com/office/drawing/2014/main" id="{6EF3CB48-C736-C674-9E0A-713A94C43DE2}"/>
                </a:ext>
                <a:ext uri="{C183D7F6-B498-43B3-948B-1728B52AA6E4}">
                  <adec:decorative xmlns:adec="http://schemas.microsoft.com/office/drawing/2017/decorative" val="1"/>
                </a:ext>
              </a:extLst>
            </p:cNvPr>
            <p:cNvSpPr>
              <a:spLocks/>
            </p:cNvSpPr>
            <p:nvPr/>
          </p:nvSpPr>
          <p:spPr bwMode="auto">
            <a:xfrm>
              <a:off x="8620957" y="5978170"/>
              <a:ext cx="101868" cy="93136"/>
            </a:xfrm>
            <a:custGeom>
              <a:avLst/>
              <a:gdLst>
                <a:gd name="T0" fmla="*/ 0 w 35"/>
                <a:gd name="T1" fmla="*/ 0 h 32"/>
                <a:gd name="T2" fmla="*/ 11 w 35"/>
                <a:gd name="T3" fmla="*/ 0 h 32"/>
                <a:gd name="T4" fmla="*/ 18 w 35"/>
                <a:gd name="T5" fmla="*/ 4 h 32"/>
                <a:gd name="T6" fmla="*/ 28 w 35"/>
                <a:gd name="T7" fmla="*/ 7 h 32"/>
                <a:gd name="T8" fmla="*/ 35 w 35"/>
                <a:gd name="T9" fmla="*/ 11 h 32"/>
                <a:gd name="T10" fmla="*/ 28 w 35"/>
                <a:gd name="T11" fmla="*/ 14 h 32"/>
                <a:gd name="T12" fmla="*/ 28 w 35"/>
                <a:gd name="T13" fmla="*/ 21 h 32"/>
                <a:gd name="T14" fmla="*/ 25 w 35"/>
                <a:gd name="T15" fmla="*/ 28 h 32"/>
                <a:gd name="T16" fmla="*/ 25 w 35"/>
                <a:gd name="T17" fmla="*/ 32 h 32"/>
                <a:gd name="T18" fmla="*/ 18 w 35"/>
                <a:gd name="T19" fmla="*/ 28 h 32"/>
                <a:gd name="T20" fmla="*/ 14 w 35"/>
                <a:gd name="T21" fmla="*/ 25 h 32"/>
                <a:gd name="T22" fmla="*/ 14 w 35"/>
                <a:gd name="T23" fmla="*/ 18 h 32"/>
                <a:gd name="T24" fmla="*/ 11 w 35"/>
                <a:gd name="T25" fmla="*/ 14 h 32"/>
                <a:gd name="T26" fmla="*/ 7 w 35"/>
                <a:gd name="T27" fmla="*/ 11 h 32"/>
                <a:gd name="T28" fmla="*/ 4 w 35"/>
                <a:gd name="T29" fmla="*/ 7 h 32"/>
                <a:gd name="T30" fmla="*/ 4 w 35"/>
                <a:gd name="T31" fmla="*/ 4 h 32"/>
                <a:gd name="T32" fmla="*/ 0 w 3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2">
                  <a:moveTo>
                    <a:pt x="0" y="0"/>
                  </a:moveTo>
                  <a:lnTo>
                    <a:pt x="11" y="0"/>
                  </a:lnTo>
                  <a:lnTo>
                    <a:pt x="18" y="4"/>
                  </a:lnTo>
                  <a:lnTo>
                    <a:pt x="28" y="7"/>
                  </a:lnTo>
                  <a:lnTo>
                    <a:pt x="35" y="11"/>
                  </a:lnTo>
                  <a:lnTo>
                    <a:pt x="28" y="14"/>
                  </a:lnTo>
                  <a:lnTo>
                    <a:pt x="28" y="21"/>
                  </a:lnTo>
                  <a:lnTo>
                    <a:pt x="25" y="28"/>
                  </a:lnTo>
                  <a:lnTo>
                    <a:pt x="25" y="32"/>
                  </a:lnTo>
                  <a:lnTo>
                    <a:pt x="18" y="28"/>
                  </a:lnTo>
                  <a:lnTo>
                    <a:pt x="14" y="25"/>
                  </a:lnTo>
                  <a:lnTo>
                    <a:pt x="14" y="18"/>
                  </a:lnTo>
                  <a:lnTo>
                    <a:pt x="11" y="14"/>
                  </a:lnTo>
                  <a:lnTo>
                    <a:pt x="7" y="11"/>
                  </a:lnTo>
                  <a:lnTo>
                    <a:pt x="4" y="7"/>
                  </a:lnTo>
                  <a:lnTo>
                    <a:pt x="4"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6" name="Freeform 348">
              <a:extLst>
                <a:ext uri="{FF2B5EF4-FFF2-40B4-BE49-F238E27FC236}">
                  <a16:creationId xmlns:a16="http://schemas.microsoft.com/office/drawing/2014/main" id="{84A86FAE-56D3-6C4A-F413-8E858B8989CF}"/>
                </a:ext>
                <a:ext uri="{C183D7F6-B498-43B3-948B-1728B52AA6E4}">
                  <adec:decorative xmlns:adec="http://schemas.microsoft.com/office/drawing/2017/decorative" val="1"/>
                </a:ext>
              </a:extLst>
            </p:cNvPr>
            <p:cNvSpPr>
              <a:spLocks/>
            </p:cNvSpPr>
            <p:nvPr/>
          </p:nvSpPr>
          <p:spPr bwMode="auto">
            <a:xfrm>
              <a:off x="8743199" y="5818092"/>
              <a:ext cx="203735" cy="200825"/>
            </a:xfrm>
            <a:custGeom>
              <a:avLst/>
              <a:gdLst>
                <a:gd name="T0" fmla="*/ 38 w 70"/>
                <a:gd name="T1" fmla="*/ 0 h 69"/>
                <a:gd name="T2" fmla="*/ 42 w 70"/>
                <a:gd name="T3" fmla="*/ 7 h 69"/>
                <a:gd name="T4" fmla="*/ 56 w 70"/>
                <a:gd name="T5" fmla="*/ 28 h 69"/>
                <a:gd name="T6" fmla="*/ 70 w 70"/>
                <a:gd name="T7" fmla="*/ 38 h 69"/>
                <a:gd name="T8" fmla="*/ 56 w 70"/>
                <a:gd name="T9" fmla="*/ 41 h 69"/>
                <a:gd name="T10" fmla="*/ 31 w 70"/>
                <a:gd name="T11" fmla="*/ 48 h 69"/>
                <a:gd name="T12" fmla="*/ 21 w 70"/>
                <a:gd name="T13" fmla="*/ 59 h 69"/>
                <a:gd name="T14" fmla="*/ 17 w 70"/>
                <a:gd name="T15" fmla="*/ 62 h 69"/>
                <a:gd name="T16" fmla="*/ 10 w 70"/>
                <a:gd name="T17" fmla="*/ 69 h 69"/>
                <a:gd name="T18" fmla="*/ 3 w 70"/>
                <a:gd name="T19" fmla="*/ 66 h 69"/>
                <a:gd name="T20" fmla="*/ 3 w 70"/>
                <a:gd name="T21" fmla="*/ 62 h 69"/>
                <a:gd name="T22" fmla="*/ 0 w 70"/>
                <a:gd name="T23" fmla="*/ 62 h 69"/>
                <a:gd name="T24" fmla="*/ 0 w 70"/>
                <a:gd name="T25" fmla="*/ 48 h 69"/>
                <a:gd name="T26" fmla="*/ 0 w 70"/>
                <a:gd name="T27" fmla="*/ 31 h 69"/>
                <a:gd name="T28" fmla="*/ 28 w 70"/>
                <a:gd name="T29" fmla="*/ 14 h 69"/>
                <a:gd name="T30" fmla="*/ 38 w 7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8" y="0"/>
                  </a:moveTo>
                  <a:lnTo>
                    <a:pt x="42" y="7"/>
                  </a:lnTo>
                  <a:lnTo>
                    <a:pt x="56" y="28"/>
                  </a:lnTo>
                  <a:lnTo>
                    <a:pt x="70" y="38"/>
                  </a:lnTo>
                  <a:lnTo>
                    <a:pt x="56" y="41"/>
                  </a:lnTo>
                  <a:lnTo>
                    <a:pt x="31" y="48"/>
                  </a:lnTo>
                  <a:lnTo>
                    <a:pt x="21" y="59"/>
                  </a:lnTo>
                  <a:lnTo>
                    <a:pt x="17" y="62"/>
                  </a:lnTo>
                  <a:lnTo>
                    <a:pt x="10" y="69"/>
                  </a:lnTo>
                  <a:lnTo>
                    <a:pt x="3" y="66"/>
                  </a:lnTo>
                  <a:lnTo>
                    <a:pt x="3" y="62"/>
                  </a:lnTo>
                  <a:lnTo>
                    <a:pt x="0" y="62"/>
                  </a:lnTo>
                  <a:lnTo>
                    <a:pt x="0" y="48"/>
                  </a:lnTo>
                  <a:lnTo>
                    <a:pt x="0" y="31"/>
                  </a:lnTo>
                  <a:lnTo>
                    <a:pt x="28" y="1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7" name="Freeform 349">
              <a:extLst>
                <a:ext uri="{FF2B5EF4-FFF2-40B4-BE49-F238E27FC236}">
                  <a16:creationId xmlns:a16="http://schemas.microsoft.com/office/drawing/2014/main" id="{55177451-42CF-96A1-DD69-11FAE114AC0A}"/>
                </a:ext>
                <a:ext uri="{C183D7F6-B498-43B3-948B-1728B52AA6E4}">
                  <adec:decorative xmlns:adec="http://schemas.microsoft.com/office/drawing/2017/decorative" val="1"/>
                </a:ext>
              </a:extLst>
            </p:cNvPr>
            <p:cNvSpPr>
              <a:spLocks/>
            </p:cNvSpPr>
            <p:nvPr/>
          </p:nvSpPr>
          <p:spPr bwMode="auto">
            <a:xfrm>
              <a:off x="8673346" y="5908318"/>
              <a:ext cx="69852" cy="101868"/>
            </a:xfrm>
            <a:custGeom>
              <a:avLst/>
              <a:gdLst>
                <a:gd name="T0" fmla="*/ 24 w 24"/>
                <a:gd name="T1" fmla="*/ 0 h 35"/>
                <a:gd name="T2" fmla="*/ 24 w 24"/>
                <a:gd name="T3" fmla="*/ 17 h 35"/>
                <a:gd name="T4" fmla="*/ 24 w 24"/>
                <a:gd name="T5" fmla="*/ 31 h 35"/>
                <a:gd name="T6" fmla="*/ 21 w 24"/>
                <a:gd name="T7" fmla="*/ 31 h 35"/>
                <a:gd name="T8" fmla="*/ 17 w 24"/>
                <a:gd name="T9" fmla="*/ 35 h 35"/>
                <a:gd name="T10" fmla="*/ 10 w 24"/>
                <a:gd name="T11" fmla="*/ 31 h 35"/>
                <a:gd name="T12" fmla="*/ 0 w 24"/>
                <a:gd name="T13" fmla="*/ 28 h 35"/>
                <a:gd name="T14" fmla="*/ 0 w 24"/>
                <a:gd name="T15" fmla="*/ 7 h 35"/>
                <a:gd name="T16" fmla="*/ 21 w 24"/>
                <a:gd name="T17" fmla="*/ 0 h 35"/>
                <a:gd name="T18" fmla="*/ 24 w 2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24" y="0"/>
                  </a:moveTo>
                  <a:lnTo>
                    <a:pt x="24" y="17"/>
                  </a:lnTo>
                  <a:lnTo>
                    <a:pt x="24" y="31"/>
                  </a:lnTo>
                  <a:lnTo>
                    <a:pt x="21" y="31"/>
                  </a:lnTo>
                  <a:lnTo>
                    <a:pt x="17" y="35"/>
                  </a:lnTo>
                  <a:lnTo>
                    <a:pt x="10" y="31"/>
                  </a:lnTo>
                  <a:lnTo>
                    <a:pt x="0" y="28"/>
                  </a:lnTo>
                  <a:lnTo>
                    <a:pt x="0" y="7"/>
                  </a:lnTo>
                  <a:lnTo>
                    <a:pt x="21" y="0"/>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8" name="Freeform 350">
              <a:extLst>
                <a:ext uri="{FF2B5EF4-FFF2-40B4-BE49-F238E27FC236}">
                  <a16:creationId xmlns:a16="http://schemas.microsoft.com/office/drawing/2014/main" id="{281DF24B-878D-356D-857D-BFF09225BABA}"/>
                </a:ext>
                <a:ext uri="{C183D7F6-B498-43B3-948B-1728B52AA6E4}">
                  <adec:decorative xmlns:adec="http://schemas.microsoft.com/office/drawing/2017/decorative" val="1"/>
                </a:ext>
              </a:extLst>
            </p:cNvPr>
            <p:cNvSpPr>
              <a:spLocks/>
            </p:cNvSpPr>
            <p:nvPr/>
          </p:nvSpPr>
          <p:spPr bwMode="auto">
            <a:xfrm>
              <a:off x="8824693" y="5928690"/>
              <a:ext cx="130973" cy="253214"/>
            </a:xfrm>
            <a:custGeom>
              <a:avLst/>
              <a:gdLst>
                <a:gd name="T0" fmla="*/ 0 w 45"/>
                <a:gd name="T1" fmla="*/ 62 h 87"/>
                <a:gd name="T2" fmla="*/ 14 w 45"/>
                <a:gd name="T3" fmla="*/ 62 h 87"/>
                <a:gd name="T4" fmla="*/ 17 w 45"/>
                <a:gd name="T5" fmla="*/ 52 h 87"/>
                <a:gd name="T6" fmla="*/ 28 w 45"/>
                <a:gd name="T7" fmla="*/ 35 h 87"/>
                <a:gd name="T8" fmla="*/ 35 w 45"/>
                <a:gd name="T9" fmla="*/ 21 h 87"/>
                <a:gd name="T10" fmla="*/ 42 w 45"/>
                <a:gd name="T11" fmla="*/ 0 h 87"/>
                <a:gd name="T12" fmla="*/ 45 w 45"/>
                <a:gd name="T13" fmla="*/ 24 h 87"/>
                <a:gd name="T14" fmla="*/ 31 w 45"/>
                <a:gd name="T15" fmla="*/ 62 h 87"/>
                <a:gd name="T16" fmla="*/ 21 w 45"/>
                <a:gd name="T17" fmla="*/ 73 h 87"/>
                <a:gd name="T18" fmla="*/ 24 w 45"/>
                <a:gd name="T19" fmla="*/ 83 h 87"/>
                <a:gd name="T20" fmla="*/ 21 w 45"/>
                <a:gd name="T21" fmla="*/ 87 h 87"/>
                <a:gd name="T22" fmla="*/ 17 w 45"/>
                <a:gd name="T23" fmla="*/ 87 h 87"/>
                <a:gd name="T24" fmla="*/ 14 w 45"/>
                <a:gd name="T25" fmla="*/ 87 h 87"/>
                <a:gd name="T26" fmla="*/ 10 w 45"/>
                <a:gd name="T27" fmla="*/ 83 h 87"/>
                <a:gd name="T28" fmla="*/ 7 w 45"/>
                <a:gd name="T29" fmla="*/ 80 h 87"/>
                <a:gd name="T30" fmla="*/ 3 w 45"/>
                <a:gd name="T31" fmla="*/ 80 h 87"/>
                <a:gd name="T32" fmla="*/ 0 w 45"/>
                <a:gd name="T33" fmla="*/ 80 h 87"/>
                <a:gd name="T34" fmla="*/ 0 w 45"/>
                <a:gd name="T35" fmla="*/ 76 h 87"/>
                <a:gd name="T36" fmla="*/ 0 w 45"/>
                <a:gd name="T37" fmla="*/ 69 h 87"/>
                <a:gd name="T38" fmla="*/ 0 w 45"/>
                <a:gd name="T39" fmla="*/ 66 h 87"/>
                <a:gd name="T40" fmla="*/ 0 w 45"/>
                <a:gd name="T41"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87">
                  <a:moveTo>
                    <a:pt x="0" y="62"/>
                  </a:moveTo>
                  <a:lnTo>
                    <a:pt x="14" y="62"/>
                  </a:lnTo>
                  <a:lnTo>
                    <a:pt x="17" y="52"/>
                  </a:lnTo>
                  <a:lnTo>
                    <a:pt x="28" y="35"/>
                  </a:lnTo>
                  <a:lnTo>
                    <a:pt x="35" y="21"/>
                  </a:lnTo>
                  <a:lnTo>
                    <a:pt x="42" y="0"/>
                  </a:lnTo>
                  <a:lnTo>
                    <a:pt x="45" y="24"/>
                  </a:lnTo>
                  <a:lnTo>
                    <a:pt x="31" y="62"/>
                  </a:lnTo>
                  <a:lnTo>
                    <a:pt x="21" y="73"/>
                  </a:lnTo>
                  <a:lnTo>
                    <a:pt x="24" y="83"/>
                  </a:lnTo>
                  <a:lnTo>
                    <a:pt x="21" y="87"/>
                  </a:lnTo>
                  <a:lnTo>
                    <a:pt x="17" y="87"/>
                  </a:lnTo>
                  <a:lnTo>
                    <a:pt x="14" y="87"/>
                  </a:lnTo>
                  <a:lnTo>
                    <a:pt x="10" y="83"/>
                  </a:lnTo>
                  <a:lnTo>
                    <a:pt x="7" y="80"/>
                  </a:lnTo>
                  <a:lnTo>
                    <a:pt x="3" y="80"/>
                  </a:lnTo>
                  <a:lnTo>
                    <a:pt x="0" y="80"/>
                  </a:lnTo>
                  <a:lnTo>
                    <a:pt x="0" y="76"/>
                  </a:lnTo>
                  <a:lnTo>
                    <a:pt x="0" y="69"/>
                  </a:lnTo>
                  <a:lnTo>
                    <a:pt x="0" y="66"/>
                  </a:lnTo>
                  <a:lnTo>
                    <a:pt x="0"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9" name="Freeform 351">
              <a:extLst>
                <a:ext uri="{FF2B5EF4-FFF2-40B4-BE49-F238E27FC236}">
                  <a16:creationId xmlns:a16="http://schemas.microsoft.com/office/drawing/2014/main" id="{1DC32BE2-6D14-B47A-29A3-0356A8E8A175}"/>
                </a:ext>
                <a:ext uri="{C183D7F6-B498-43B3-948B-1728B52AA6E4}">
                  <adec:decorative xmlns:adec="http://schemas.microsoft.com/office/drawing/2017/decorative" val="1"/>
                </a:ext>
              </a:extLst>
            </p:cNvPr>
            <p:cNvSpPr>
              <a:spLocks/>
            </p:cNvSpPr>
            <p:nvPr/>
          </p:nvSpPr>
          <p:spPr bwMode="auto">
            <a:xfrm>
              <a:off x="8600584" y="6010185"/>
              <a:ext cx="40747" cy="61121"/>
            </a:xfrm>
            <a:custGeom>
              <a:avLst/>
              <a:gdLst>
                <a:gd name="T0" fmla="*/ 14 w 14"/>
                <a:gd name="T1" fmla="*/ 14 h 21"/>
                <a:gd name="T2" fmla="*/ 14 w 14"/>
                <a:gd name="T3" fmla="*/ 17 h 21"/>
                <a:gd name="T4" fmla="*/ 14 w 14"/>
                <a:gd name="T5" fmla="*/ 21 h 21"/>
                <a:gd name="T6" fmla="*/ 11 w 14"/>
                <a:gd name="T7" fmla="*/ 21 h 21"/>
                <a:gd name="T8" fmla="*/ 4 w 14"/>
                <a:gd name="T9" fmla="*/ 17 h 21"/>
                <a:gd name="T10" fmla="*/ 0 w 14"/>
                <a:gd name="T11" fmla="*/ 10 h 21"/>
                <a:gd name="T12" fmla="*/ 0 w 14"/>
                <a:gd name="T13" fmla="*/ 7 h 21"/>
                <a:gd name="T14" fmla="*/ 0 w 14"/>
                <a:gd name="T15" fmla="*/ 3 h 21"/>
                <a:gd name="T16" fmla="*/ 4 w 14"/>
                <a:gd name="T17" fmla="*/ 0 h 21"/>
                <a:gd name="T18" fmla="*/ 11 w 14"/>
                <a:gd name="T19" fmla="*/ 3 h 21"/>
                <a:gd name="T20" fmla="*/ 14 w 14"/>
                <a:gd name="T21" fmla="*/ 10 h 21"/>
                <a:gd name="T22" fmla="*/ 14 w 14"/>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4" y="14"/>
                  </a:moveTo>
                  <a:lnTo>
                    <a:pt x="14" y="17"/>
                  </a:lnTo>
                  <a:lnTo>
                    <a:pt x="14" y="21"/>
                  </a:lnTo>
                  <a:lnTo>
                    <a:pt x="11" y="21"/>
                  </a:lnTo>
                  <a:lnTo>
                    <a:pt x="4" y="17"/>
                  </a:lnTo>
                  <a:lnTo>
                    <a:pt x="0" y="10"/>
                  </a:lnTo>
                  <a:lnTo>
                    <a:pt x="0" y="7"/>
                  </a:lnTo>
                  <a:lnTo>
                    <a:pt x="0" y="3"/>
                  </a:lnTo>
                  <a:lnTo>
                    <a:pt x="4" y="0"/>
                  </a:lnTo>
                  <a:lnTo>
                    <a:pt x="11" y="3"/>
                  </a:lnTo>
                  <a:lnTo>
                    <a:pt x="14" y="10"/>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0" name="Freeform 352">
              <a:extLst>
                <a:ext uri="{FF2B5EF4-FFF2-40B4-BE49-F238E27FC236}">
                  <a16:creationId xmlns:a16="http://schemas.microsoft.com/office/drawing/2014/main" id="{7CD2AAF0-8C5C-F7EC-9A16-303125817696}"/>
                </a:ext>
                <a:ext uri="{C183D7F6-B498-43B3-948B-1728B52AA6E4}">
                  <adec:decorative xmlns:adec="http://schemas.microsoft.com/office/drawing/2017/decorative" val="1"/>
                </a:ext>
              </a:extLst>
            </p:cNvPr>
            <p:cNvSpPr>
              <a:spLocks/>
            </p:cNvSpPr>
            <p:nvPr/>
          </p:nvSpPr>
          <p:spPr bwMode="auto">
            <a:xfrm>
              <a:off x="8559836" y="6010185"/>
              <a:ext cx="32016" cy="49479"/>
            </a:xfrm>
            <a:custGeom>
              <a:avLst/>
              <a:gdLst>
                <a:gd name="T0" fmla="*/ 0 w 11"/>
                <a:gd name="T1" fmla="*/ 0 h 17"/>
                <a:gd name="T2" fmla="*/ 4 w 11"/>
                <a:gd name="T3" fmla="*/ 0 h 17"/>
                <a:gd name="T4" fmla="*/ 7 w 11"/>
                <a:gd name="T5" fmla="*/ 3 h 17"/>
                <a:gd name="T6" fmla="*/ 11 w 11"/>
                <a:gd name="T7" fmla="*/ 10 h 17"/>
                <a:gd name="T8" fmla="*/ 11 w 11"/>
                <a:gd name="T9" fmla="*/ 17 h 17"/>
                <a:gd name="T10" fmla="*/ 7 w 11"/>
                <a:gd name="T11" fmla="*/ 17 h 17"/>
                <a:gd name="T12" fmla="*/ 4 w 11"/>
                <a:gd name="T13" fmla="*/ 17 h 17"/>
                <a:gd name="T14" fmla="*/ 4 w 11"/>
                <a:gd name="T15" fmla="*/ 14 h 17"/>
                <a:gd name="T16" fmla="*/ 0 w 11"/>
                <a:gd name="T17" fmla="*/ 3 h 17"/>
                <a:gd name="T18" fmla="*/ 0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0" y="0"/>
                  </a:moveTo>
                  <a:lnTo>
                    <a:pt x="4" y="0"/>
                  </a:lnTo>
                  <a:lnTo>
                    <a:pt x="7" y="3"/>
                  </a:lnTo>
                  <a:lnTo>
                    <a:pt x="11" y="10"/>
                  </a:lnTo>
                  <a:lnTo>
                    <a:pt x="11" y="17"/>
                  </a:lnTo>
                  <a:lnTo>
                    <a:pt x="7" y="17"/>
                  </a:lnTo>
                  <a:lnTo>
                    <a:pt x="4" y="17"/>
                  </a:lnTo>
                  <a:lnTo>
                    <a:pt x="4" y="14"/>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1" name="Freeform 353">
              <a:extLst>
                <a:ext uri="{FF2B5EF4-FFF2-40B4-BE49-F238E27FC236}">
                  <a16:creationId xmlns:a16="http://schemas.microsoft.com/office/drawing/2014/main" id="{102A37C9-59E8-1986-3BDA-4B3C2D27276F}"/>
                </a:ext>
                <a:ext uri="{C183D7F6-B498-43B3-948B-1728B52AA6E4}">
                  <adec:decorative xmlns:adec="http://schemas.microsoft.com/office/drawing/2017/decorative" val="1"/>
                </a:ext>
              </a:extLst>
            </p:cNvPr>
            <p:cNvSpPr>
              <a:spLocks/>
            </p:cNvSpPr>
            <p:nvPr/>
          </p:nvSpPr>
          <p:spPr bwMode="auto">
            <a:xfrm>
              <a:off x="8559837" y="5957796"/>
              <a:ext cx="40747" cy="52389"/>
            </a:xfrm>
            <a:custGeom>
              <a:avLst/>
              <a:gdLst>
                <a:gd name="T0" fmla="*/ 11 w 14"/>
                <a:gd name="T1" fmla="*/ 0 h 18"/>
                <a:gd name="T2" fmla="*/ 11 w 14"/>
                <a:gd name="T3" fmla="*/ 4 h 18"/>
                <a:gd name="T4" fmla="*/ 14 w 14"/>
                <a:gd name="T5" fmla="*/ 14 h 18"/>
                <a:gd name="T6" fmla="*/ 11 w 14"/>
                <a:gd name="T7" fmla="*/ 18 h 18"/>
                <a:gd name="T8" fmla="*/ 7 w 14"/>
                <a:gd name="T9" fmla="*/ 18 h 18"/>
                <a:gd name="T10" fmla="*/ 4 w 14"/>
                <a:gd name="T11" fmla="*/ 14 h 18"/>
                <a:gd name="T12" fmla="*/ 4 w 14"/>
                <a:gd name="T13" fmla="*/ 7 h 18"/>
                <a:gd name="T14" fmla="*/ 0 w 14"/>
                <a:gd name="T15" fmla="*/ 4 h 18"/>
                <a:gd name="T16" fmla="*/ 4 w 14"/>
                <a:gd name="T17" fmla="*/ 4 h 18"/>
                <a:gd name="T18" fmla="*/ 4 w 14"/>
                <a:gd name="T19" fmla="*/ 0 h 18"/>
                <a:gd name="T20" fmla="*/ 7 w 14"/>
                <a:gd name="T21" fmla="*/ 0 h 18"/>
                <a:gd name="T22" fmla="*/ 11 w 1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11" y="0"/>
                  </a:moveTo>
                  <a:lnTo>
                    <a:pt x="11" y="4"/>
                  </a:lnTo>
                  <a:lnTo>
                    <a:pt x="14" y="14"/>
                  </a:lnTo>
                  <a:lnTo>
                    <a:pt x="11" y="18"/>
                  </a:lnTo>
                  <a:lnTo>
                    <a:pt x="7" y="18"/>
                  </a:lnTo>
                  <a:lnTo>
                    <a:pt x="4" y="14"/>
                  </a:lnTo>
                  <a:lnTo>
                    <a:pt x="4" y="7"/>
                  </a:lnTo>
                  <a:lnTo>
                    <a:pt x="0" y="4"/>
                  </a:lnTo>
                  <a:lnTo>
                    <a:pt x="4" y="4"/>
                  </a:lnTo>
                  <a:lnTo>
                    <a:pt x="4" y="0"/>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2" name="Freeform 354">
              <a:extLst>
                <a:ext uri="{FF2B5EF4-FFF2-40B4-BE49-F238E27FC236}">
                  <a16:creationId xmlns:a16="http://schemas.microsoft.com/office/drawing/2014/main" id="{5990C62A-35A7-45A4-062D-C7131CEDE2BF}"/>
                </a:ext>
                <a:ext uri="{C183D7F6-B498-43B3-948B-1728B52AA6E4}">
                  <adec:decorative xmlns:adec="http://schemas.microsoft.com/office/drawing/2017/decorative" val="1"/>
                </a:ext>
              </a:extLst>
            </p:cNvPr>
            <p:cNvSpPr>
              <a:spLocks/>
            </p:cNvSpPr>
            <p:nvPr/>
          </p:nvSpPr>
          <p:spPr bwMode="auto">
            <a:xfrm>
              <a:off x="8783946" y="5576522"/>
              <a:ext cx="122241" cy="261945"/>
            </a:xfrm>
            <a:custGeom>
              <a:avLst/>
              <a:gdLst>
                <a:gd name="T0" fmla="*/ 42 w 42"/>
                <a:gd name="T1" fmla="*/ 79 h 90"/>
                <a:gd name="T2" fmla="*/ 28 w 42"/>
                <a:gd name="T3" fmla="*/ 90 h 90"/>
                <a:gd name="T4" fmla="*/ 24 w 42"/>
                <a:gd name="T5" fmla="*/ 83 h 90"/>
                <a:gd name="T6" fmla="*/ 7 w 42"/>
                <a:gd name="T7" fmla="*/ 79 h 90"/>
                <a:gd name="T8" fmla="*/ 0 w 42"/>
                <a:gd name="T9" fmla="*/ 62 h 90"/>
                <a:gd name="T10" fmla="*/ 21 w 42"/>
                <a:gd name="T11" fmla="*/ 55 h 90"/>
                <a:gd name="T12" fmla="*/ 17 w 42"/>
                <a:gd name="T13" fmla="*/ 45 h 90"/>
                <a:gd name="T14" fmla="*/ 10 w 42"/>
                <a:gd name="T15" fmla="*/ 41 h 90"/>
                <a:gd name="T16" fmla="*/ 3 w 42"/>
                <a:gd name="T17" fmla="*/ 31 h 90"/>
                <a:gd name="T18" fmla="*/ 10 w 42"/>
                <a:gd name="T19" fmla="*/ 27 h 90"/>
                <a:gd name="T20" fmla="*/ 7 w 42"/>
                <a:gd name="T21" fmla="*/ 24 h 90"/>
                <a:gd name="T22" fmla="*/ 3 w 42"/>
                <a:gd name="T23" fmla="*/ 3 h 90"/>
                <a:gd name="T24" fmla="*/ 10 w 42"/>
                <a:gd name="T25" fmla="*/ 0 h 90"/>
                <a:gd name="T26" fmla="*/ 17 w 42"/>
                <a:gd name="T27" fmla="*/ 3 h 90"/>
                <a:gd name="T28" fmla="*/ 28 w 42"/>
                <a:gd name="T29" fmla="*/ 10 h 90"/>
                <a:gd name="T30" fmla="*/ 35 w 42"/>
                <a:gd name="T31" fmla="*/ 10 h 90"/>
                <a:gd name="T32" fmla="*/ 38 w 42"/>
                <a:gd name="T33" fmla="*/ 13 h 90"/>
                <a:gd name="T34" fmla="*/ 35 w 42"/>
                <a:gd name="T35" fmla="*/ 20 h 90"/>
                <a:gd name="T36" fmla="*/ 35 w 42"/>
                <a:gd name="T37" fmla="*/ 24 h 90"/>
                <a:gd name="T38" fmla="*/ 38 w 42"/>
                <a:gd name="T39" fmla="*/ 31 h 90"/>
                <a:gd name="T40" fmla="*/ 38 w 42"/>
                <a:gd name="T41" fmla="*/ 45 h 90"/>
                <a:gd name="T42" fmla="*/ 38 w 42"/>
                <a:gd name="T43" fmla="*/ 69 h 90"/>
                <a:gd name="T44" fmla="*/ 42 w 42"/>
                <a:gd name="T45"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0">
                  <a:moveTo>
                    <a:pt x="42" y="79"/>
                  </a:moveTo>
                  <a:lnTo>
                    <a:pt x="28" y="90"/>
                  </a:lnTo>
                  <a:lnTo>
                    <a:pt x="24" y="83"/>
                  </a:lnTo>
                  <a:lnTo>
                    <a:pt x="7" y="79"/>
                  </a:lnTo>
                  <a:lnTo>
                    <a:pt x="0" y="62"/>
                  </a:lnTo>
                  <a:lnTo>
                    <a:pt x="21" y="55"/>
                  </a:lnTo>
                  <a:lnTo>
                    <a:pt x="17" y="45"/>
                  </a:lnTo>
                  <a:lnTo>
                    <a:pt x="10" y="41"/>
                  </a:lnTo>
                  <a:lnTo>
                    <a:pt x="3" y="31"/>
                  </a:lnTo>
                  <a:lnTo>
                    <a:pt x="10" y="27"/>
                  </a:lnTo>
                  <a:lnTo>
                    <a:pt x="7" y="24"/>
                  </a:lnTo>
                  <a:lnTo>
                    <a:pt x="3" y="3"/>
                  </a:lnTo>
                  <a:lnTo>
                    <a:pt x="10" y="0"/>
                  </a:lnTo>
                  <a:lnTo>
                    <a:pt x="17" y="3"/>
                  </a:lnTo>
                  <a:lnTo>
                    <a:pt x="28" y="10"/>
                  </a:lnTo>
                  <a:lnTo>
                    <a:pt x="35" y="10"/>
                  </a:lnTo>
                  <a:lnTo>
                    <a:pt x="38" y="13"/>
                  </a:lnTo>
                  <a:lnTo>
                    <a:pt x="35" y="20"/>
                  </a:lnTo>
                  <a:lnTo>
                    <a:pt x="35" y="24"/>
                  </a:lnTo>
                  <a:lnTo>
                    <a:pt x="38" y="31"/>
                  </a:lnTo>
                  <a:lnTo>
                    <a:pt x="38" y="45"/>
                  </a:lnTo>
                  <a:lnTo>
                    <a:pt x="38" y="69"/>
                  </a:lnTo>
                  <a:lnTo>
                    <a:pt x="42" y="7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3" name="Freeform 355">
              <a:extLst>
                <a:ext uri="{FF2B5EF4-FFF2-40B4-BE49-F238E27FC236}">
                  <a16:creationId xmlns:a16="http://schemas.microsoft.com/office/drawing/2014/main" id="{5D4BDB86-77D4-6339-9655-DD9B38B4B094}"/>
                </a:ext>
                <a:ext uri="{C183D7F6-B498-43B3-948B-1728B52AA6E4}">
                  <adec:decorative xmlns:adec="http://schemas.microsoft.com/office/drawing/2017/decorative" val="1"/>
                </a:ext>
              </a:extLst>
            </p:cNvPr>
            <p:cNvSpPr>
              <a:spLocks/>
            </p:cNvSpPr>
            <p:nvPr/>
          </p:nvSpPr>
          <p:spPr bwMode="auto">
            <a:xfrm>
              <a:off x="8612226" y="5695851"/>
              <a:ext cx="110599" cy="130973"/>
            </a:xfrm>
            <a:custGeom>
              <a:avLst/>
              <a:gdLst>
                <a:gd name="T0" fmla="*/ 7 w 38"/>
                <a:gd name="T1" fmla="*/ 0 h 45"/>
                <a:gd name="T2" fmla="*/ 17 w 38"/>
                <a:gd name="T3" fmla="*/ 14 h 45"/>
                <a:gd name="T4" fmla="*/ 24 w 38"/>
                <a:gd name="T5" fmla="*/ 14 h 45"/>
                <a:gd name="T6" fmla="*/ 31 w 38"/>
                <a:gd name="T7" fmla="*/ 7 h 45"/>
                <a:gd name="T8" fmla="*/ 38 w 38"/>
                <a:gd name="T9" fmla="*/ 25 h 45"/>
                <a:gd name="T10" fmla="*/ 28 w 38"/>
                <a:gd name="T11" fmla="*/ 31 h 45"/>
                <a:gd name="T12" fmla="*/ 21 w 38"/>
                <a:gd name="T13" fmla="*/ 25 h 45"/>
                <a:gd name="T14" fmla="*/ 21 w 38"/>
                <a:gd name="T15" fmla="*/ 45 h 45"/>
                <a:gd name="T16" fmla="*/ 14 w 38"/>
                <a:gd name="T17" fmla="*/ 45 h 45"/>
                <a:gd name="T18" fmla="*/ 0 w 38"/>
                <a:gd name="T19" fmla="*/ 18 h 45"/>
                <a:gd name="T20" fmla="*/ 3 w 38"/>
                <a:gd name="T21" fmla="*/ 21 h 45"/>
                <a:gd name="T22" fmla="*/ 7 w 38"/>
                <a:gd name="T23" fmla="*/ 28 h 45"/>
                <a:gd name="T24" fmla="*/ 10 w 38"/>
                <a:gd name="T25" fmla="*/ 31 h 45"/>
                <a:gd name="T26" fmla="*/ 10 w 38"/>
                <a:gd name="T27" fmla="*/ 28 h 45"/>
                <a:gd name="T28" fmla="*/ 10 w 38"/>
                <a:gd name="T29" fmla="*/ 25 h 45"/>
                <a:gd name="T30" fmla="*/ 3 w 38"/>
                <a:gd name="T31" fmla="*/ 18 h 45"/>
                <a:gd name="T32" fmla="*/ 0 w 38"/>
                <a:gd name="T33" fmla="*/ 4 h 45"/>
                <a:gd name="T34" fmla="*/ 0 w 38"/>
                <a:gd name="T35" fmla="*/ 0 h 45"/>
                <a:gd name="T36" fmla="*/ 3 w 38"/>
                <a:gd name="T37" fmla="*/ 0 h 45"/>
                <a:gd name="T38" fmla="*/ 7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7" y="0"/>
                  </a:moveTo>
                  <a:lnTo>
                    <a:pt x="17" y="14"/>
                  </a:lnTo>
                  <a:lnTo>
                    <a:pt x="24" y="14"/>
                  </a:lnTo>
                  <a:lnTo>
                    <a:pt x="31" y="7"/>
                  </a:lnTo>
                  <a:lnTo>
                    <a:pt x="38" y="25"/>
                  </a:lnTo>
                  <a:lnTo>
                    <a:pt x="28" y="31"/>
                  </a:lnTo>
                  <a:lnTo>
                    <a:pt x="21" y="25"/>
                  </a:lnTo>
                  <a:lnTo>
                    <a:pt x="21" y="45"/>
                  </a:lnTo>
                  <a:lnTo>
                    <a:pt x="14" y="45"/>
                  </a:lnTo>
                  <a:lnTo>
                    <a:pt x="0" y="18"/>
                  </a:lnTo>
                  <a:lnTo>
                    <a:pt x="3" y="21"/>
                  </a:lnTo>
                  <a:lnTo>
                    <a:pt x="7" y="28"/>
                  </a:lnTo>
                  <a:lnTo>
                    <a:pt x="10" y="31"/>
                  </a:lnTo>
                  <a:lnTo>
                    <a:pt x="10" y="28"/>
                  </a:lnTo>
                  <a:lnTo>
                    <a:pt x="10" y="25"/>
                  </a:lnTo>
                  <a:lnTo>
                    <a:pt x="3" y="18"/>
                  </a:lnTo>
                  <a:lnTo>
                    <a:pt x="0" y="4"/>
                  </a:lnTo>
                  <a:lnTo>
                    <a:pt x="0" y="0"/>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4" name="Freeform 356">
              <a:extLst>
                <a:ext uri="{FF2B5EF4-FFF2-40B4-BE49-F238E27FC236}">
                  <a16:creationId xmlns:a16="http://schemas.microsoft.com/office/drawing/2014/main" id="{9E246631-6C1E-845B-4C8C-2ED99E8D3B21}"/>
                </a:ext>
                <a:ext uri="{C183D7F6-B498-43B3-948B-1728B52AA6E4}">
                  <adec:decorative xmlns:adec="http://schemas.microsoft.com/office/drawing/2017/decorative" val="1"/>
                </a:ext>
              </a:extLst>
            </p:cNvPr>
            <p:cNvSpPr>
              <a:spLocks/>
            </p:cNvSpPr>
            <p:nvPr/>
          </p:nvSpPr>
          <p:spPr bwMode="auto">
            <a:xfrm>
              <a:off x="8673347" y="5736597"/>
              <a:ext cx="180451" cy="171720"/>
            </a:xfrm>
            <a:custGeom>
              <a:avLst/>
              <a:gdLst>
                <a:gd name="T0" fmla="*/ 31 w 62"/>
                <a:gd name="T1" fmla="*/ 0 h 59"/>
                <a:gd name="T2" fmla="*/ 38 w 62"/>
                <a:gd name="T3" fmla="*/ 7 h 59"/>
                <a:gd name="T4" fmla="*/ 45 w 62"/>
                <a:gd name="T5" fmla="*/ 24 h 59"/>
                <a:gd name="T6" fmla="*/ 62 w 62"/>
                <a:gd name="T7" fmla="*/ 28 h 59"/>
                <a:gd name="T8" fmla="*/ 52 w 62"/>
                <a:gd name="T9" fmla="*/ 42 h 59"/>
                <a:gd name="T10" fmla="*/ 24 w 62"/>
                <a:gd name="T11" fmla="*/ 59 h 59"/>
                <a:gd name="T12" fmla="*/ 21 w 62"/>
                <a:gd name="T13" fmla="*/ 59 h 59"/>
                <a:gd name="T14" fmla="*/ 14 w 62"/>
                <a:gd name="T15" fmla="*/ 45 h 59"/>
                <a:gd name="T16" fmla="*/ 3 w 62"/>
                <a:gd name="T17" fmla="*/ 38 h 59"/>
                <a:gd name="T18" fmla="*/ 0 w 62"/>
                <a:gd name="T19" fmla="*/ 31 h 59"/>
                <a:gd name="T20" fmla="*/ 0 w 62"/>
                <a:gd name="T21" fmla="*/ 11 h 59"/>
                <a:gd name="T22" fmla="*/ 7 w 62"/>
                <a:gd name="T23" fmla="*/ 17 h 59"/>
                <a:gd name="T24" fmla="*/ 17 w 62"/>
                <a:gd name="T25" fmla="*/ 11 h 59"/>
                <a:gd name="T26" fmla="*/ 31 w 62"/>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9">
                  <a:moveTo>
                    <a:pt x="31" y="0"/>
                  </a:moveTo>
                  <a:lnTo>
                    <a:pt x="38" y="7"/>
                  </a:lnTo>
                  <a:lnTo>
                    <a:pt x="45" y="24"/>
                  </a:lnTo>
                  <a:lnTo>
                    <a:pt x="62" y="28"/>
                  </a:lnTo>
                  <a:lnTo>
                    <a:pt x="52" y="42"/>
                  </a:lnTo>
                  <a:lnTo>
                    <a:pt x="24" y="59"/>
                  </a:lnTo>
                  <a:lnTo>
                    <a:pt x="21" y="59"/>
                  </a:lnTo>
                  <a:lnTo>
                    <a:pt x="14" y="45"/>
                  </a:lnTo>
                  <a:lnTo>
                    <a:pt x="3" y="38"/>
                  </a:lnTo>
                  <a:lnTo>
                    <a:pt x="0" y="31"/>
                  </a:lnTo>
                  <a:lnTo>
                    <a:pt x="0" y="11"/>
                  </a:lnTo>
                  <a:lnTo>
                    <a:pt x="7" y="17"/>
                  </a:lnTo>
                  <a:lnTo>
                    <a:pt x="17"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5" name="Freeform 357">
              <a:extLst>
                <a:ext uri="{FF2B5EF4-FFF2-40B4-BE49-F238E27FC236}">
                  <a16:creationId xmlns:a16="http://schemas.microsoft.com/office/drawing/2014/main" id="{C5063513-03F7-5909-6487-4C60449505A4}"/>
                </a:ext>
                <a:ext uri="{C183D7F6-B498-43B3-948B-1728B52AA6E4}">
                  <adec:decorative xmlns:adec="http://schemas.microsoft.com/office/drawing/2017/decorative" val="1"/>
                </a:ext>
              </a:extLst>
            </p:cNvPr>
            <p:cNvSpPr>
              <a:spLocks/>
            </p:cNvSpPr>
            <p:nvPr/>
          </p:nvSpPr>
          <p:spPr bwMode="auto">
            <a:xfrm>
              <a:off x="8632600" y="5614358"/>
              <a:ext cx="212467" cy="154257"/>
            </a:xfrm>
            <a:custGeom>
              <a:avLst/>
              <a:gdLst>
                <a:gd name="T0" fmla="*/ 10 w 73"/>
                <a:gd name="T1" fmla="*/ 0 h 53"/>
                <a:gd name="T2" fmla="*/ 28 w 73"/>
                <a:gd name="T3" fmla="*/ 11 h 53"/>
                <a:gd name="T4" fmla="*/ 31 w 73"/>
                <a:gd name="T5" fmla="*/ 18 h 53"/>
                <a:gd name="T6" fmla="*/ 52 w 73"/>
                <a:gd name="T7" fmla="*/ 18 h 53"/>
                <a:gd name="T8" fmla="*/ 55 w 73"/>
                <a:gd name="T9" fmla="*/ 18 h 53"/>
                <a:gd name="T10" fmla="*/ 62 w 73"/>
                <a:gd name="T11" fmla="*/ 28 h 53"/>
                <a:gd name="T12" fmla="*/ 69 w 73"/>
                <a:gd name="T13" fmla="*/ 32 h 53"/>
                <a:gd name="T14" fmla="*/ 73 w 73"/>
                <a:gd name="T15" fmla="*/ 42 h 53"/>
                <a:gd name="T16" fmla="*/ 52 w 73"/>
                <a:gd name="T17" fmla="*/ 49 h 53"/>
                <a:gd name="T18" fmla="*/ 45 w 73"/>
                <a:gd name="T19" fmla="*/ 42 h 53"/>
                <a:gd name="T20" fmla="*/ 31 w 73"/>
                <a:gd name="T21" fmla="*/ 53 h 53"/>
                <a:gd name="T22" fmla="*/ 24 w 73"/>
                <a:gd name="T23" fmla="*/ 35 h 53"/>
                <a:gd name="T24" fmla="*/ 17 w 73"/>
                <a:gd name="T25" fmla="*/ 42 h 53"/>
                <a:gd name="T26" fmla="*/ 10 w 73"/>
                <a:gd name="T27" fmla="*/ 42 h 53"/>
                <a:gd name="T28" fmla="*/ 0 w 73"/>
                <a:gd name="T29" fmla="*/ 28 h 53"/>
                <a:gd name="T30" fmla="*/ 3 w 73"/>
                <a:gd name="T31" fmla="*/ 28 h 53"/>
                <a:gd name="T32" fmla="*/ 7 w 73"/>
                <a:gd name="T33" fmla="*/ 28 h 53"/>
                <a:gd name="T34" fmla="*/ 7 w 73"/>
                <a:gd name="T35" fmla="*/ 25 h 53"/>
                <a:gd name="T36" fmla="*/ 7 w 73"/>
                <a:gd name="T37" fmla="*/ 21 h 53"/>
                <a:gd name="T38" fmla="*/ 10 w 73"/>
                <a:gd name="T39" fmla="*/ 11 h 53"/>
                <a:gd name="T40" fmla="*/ 10 w 73"/>
                <a:gd name="T41" fmla="*/ 7 h 53"/>
                <a:gd name="T42" fmla="*/ 10 w 73"/>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3">
                  <a:moveTo>
                    <a:pt x="10" y="0"/>
                  </a:moveTo>
                  <a:lnTo>
                    <a:pt x="28" y="11"/>
                  </a:lnTo>
                  <a:lnTo>
                    <a:pt x="31" y="18"/>
                  </a:lnTo>
                  <a:lnTo>
                    <a:pt x="52" y="18"/>
                  </a:lnTo>
                  <a:lnTo>
                    <a:pt x="55" y="18"/>
                  </a:lnTo>
                  <a:lnTo>
                    <a:pt x="62" y="28"/>
                  </a:lnTo>
                  <a:lnTo>
                    <a:pt x="69" y="32"/>
                  </a:lnTo>
                  <a:lnTo>
                    <a:pt x="73" y="42"/>
                  </a:lnTo>
                  <a:lnTo>
                    <a:pt x="52" y="49"/>
                  </a:lnTo>
                  <a:lnTo>
                    <a:pt x="45" y="42"/>
                  </a:lnTo>
                  <a:lnTo>
                    <a:pt x="31" y="53"/>
                  </a:lnTo>
                  <a:lnTo>
                    <a:pt x="24" y="35"/>
                  </a:lnTo>
                  <a:lnTo>
                    <a:pt x="17" y="42"/>
                  </a:lnTo>
                  <a:lnTo>
                    <a:pt x="10" y="42"/>
                  </a:lnTo>
                  <a:lnTo>
                    <a:pt x="0" y="28"/>
                  </a:lnTo>
                  <a:lnTo>
                    <a:pt x="3" y="28"/>
                  </a:lnTo>
                  <a:lnTo>
                    <a:pt x="7" y="28"/>
                  </a:lnTo>
                  <a:lnTo>
                    <a:pt x="7" y="25"/>
                  </a:lnTo>
                  <a:lnTo>
                    <a:pt x="7" y="21"/>
                  </a:lnTo>
                  <a:lnTo>
                    <a:pt x="10" y="11"/>
                  </a:lnTo>
                  <a:lnTo>
                    <a:pt x="10"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6" name="Freeform 358">
              <a:extLst>
                <a:ext uri="{FF2B5EF4-FFF2-40B4-BE49-F238E27FC236}">
                  <a16:creationId xmlns:a16="http://schemas.microsoft.com/office/drawing/2014/main" id="{1821DF9D-A627-E418-A61E-934CF9455C7C}"/>
                </a:ext>
                <a:ext uri="{C183D7F6-B498-43B3-948B-1728B52AA6E4}">
                  <adec:decorative xmlns:adec="http://schemas.microsoft.com/office/drawing/2017/decorative" val="1"/>
                </a:ext>
              </a:extLst>
            </p:cNvPr>
            <p:cNvSpPr>
              <a:spLocks/>
            </p:cNvSpPr>
            <p:nvPr/>
          </p:nvSpPr>
          <p:spPr bwMode="auto">
            <a:xfrm>
              <a:off x="8632599" y="5614357"/>
              <a:ext cx="20374" cy="32016"/>
            </a:xfrm>
            <a:custGeom>
              <a:avLst/>
              <a:gdLst>
                <a:gd name="T0" fmla="*/ 7 w 7"/>
                <a:gd name="T1" fmla="*/ 7 h 11"/>
                <a:gd name="T2" fmla="*/ 3 w 7"/>
                <a:gd name="T3" fmla="*/ 11 h 11"/>
                <a:gd name="T4" fmla="*/ 0 w 7"/>
                <a:gd name="T5" fmla="*/ 7 h 11"/>
                <a:gd name="T6" fmla="*/ 0 w 7"/>
                <a:gd name="T7" fmla="*/ 4 h 11"/>
                <a:gd name="T8" fmla="*/ 0 w 7"/>
                <a:gd name="T9" fmla="*/ 0 h 11"/>
                <a:gd name="T10" fmla="*/ 3 w 7"/>
                <a:gd name="T11" fmla="*/ 0 h 11"/>
                <a:gd name="T12" fmla="*/ 7 w 7"/>
                <a:gd name="T13" fmla="*/ 0 h 11"/>
                <a:gd name="T14" fmla="*/ 7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7"/>
                  </a:moveTo>
                  <a:lnTo>
                    <a:pt x="3" y="11"/>
                  </a:lnTo>
                  <a:lnTo>
                    <a:pt x="0" y="7"/>
                  </a:lnTo>
                  <a:lnTo>
                    <a:pt x="0" y="4"/>
                  </a:lnTo>
                  <a:lnTo>
                    <a:pt x="0" y="0"/>
                  </a:lnTo>
                  <a:lnTo>
                    <a:pt x="3" y="0"/>
                  </a:lnTo>
                  <a:lnTo>
                    <a:pt x="7" y="0"/>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7" name="Freeform 359">
              <a:extLst>
                <a:ext uri="{FF2B5EF4-FFF2-40B4-BE49-F238E27FC236}">
                  <a16:creationId xmlns:a16="http://schemas.microsoft.com/office/drawing/2014/main" id="{E4BCC0D9-D806-66D0-851C-4580C50777A5}"/>
                </a:ext>
                <a:ext uri="{C183D7F6-B498-43B3-948B-1728B52AA6E4}">
                  <adec:decorative xmlns:adec="http://schemas.microsoft.com/office/drawing/2017/decorative" val="1"/>
                </a:ext>
              </a:extLst>
            </p:cNvPr>
            <p:cNvSpPr>
              <a:spLocks/>
            </p:cNvSpPr>
            <p:nvPr/>
          </p:nvSpPr>
          <p:spPr bwMode="auto">
            <a:xfrm>
              <a:off x="8571478" y="5748239"/>
              <a:ext cx="162988" cy="241572"/>
            </a:xfrm>
            <a:custGeom>
              <a:avLst/>
              <a:gdLst>
                <a:gd name="T0" fmla="*/ 14 w 56"/>
                <a:gd name="T1" fmla="*/ 0 h 83"/>
                <a:gd name="T2" fmla="*/ 28 w 56"/>
                <a:gd name="T3" fmla="*/ 27 h 83"/>
                <a:gd name="T4" fmla="*/ 35 w 56"/>
                <a:gd name="T5" fmla="*/ 27 h 83"/>
                <a:gd name="T6" fmla="*/ 38 w 56"/>
                <a:gd name="T7" fmla="*/ 34 h 83"/>
                <a:gd name="T8" fmla="*/ 49 w 56"/>
                <a:gd name="T9" fmla="*/ 41 h 83"/>
                <a:gd name="T10" fmla="*/ 56 w 56"/>
                <a:gd name="T11" fmla="*/ 55 h 83"/>
                <a:gd name="T12" fmla="*/ 35 w 56"/>
                <a:gd name="T13" fmla="*/ 62 h 83"/>
                <a:gd name="T14" fmla="*/ 35 w 56"/>
                <a:gd name="T15" fmla="*/ 83 h 83"/>
                <a:gd name="T16" fmla="*/ 28 w 56"/>
                <a:gd name="T17" fmla="*/ 79 h 83"/>
                <a:gd name="T18" fmla="*/ 17 w 56"/>
                <a:gd name="T19" fmla="*/ 79 h 83"/>
                <a:gd name="T20" fmla="*/ 17 w 56"/>
                <a:gd name="T21" fmla="*/ 76 h 83"/>
                <a:gd name="T22" fmla="*/ 14 w 56"/>
                <a:gd name="T23" fmla="*/ 69 h 83"/>
                <a:gd name="T24" fmla="*/ 14 w 56"/>
                <a:gd name="T25" fmla="*/ 62 h 83"/>
                <a:gd name="T26" fmla="*/ 14 w 56"/>
                <a:gd name="T27" fmla="*/ 55 h 83"/>
                <a:gd name="T28" fmla="*/ 14 w 56"/>
                <a:gd name="T29" fmla="*/ 52 h 83"/>
                <a:gd name="T30" fmla="*/ 10 w 56"/>
                <a:gd name="T31" fmla="*/ 48 h 83"/>
                <a:gd name="T32" fmla="*/ 10 w 56"/>
                <a:gd name="T33" fmla="*/ 38 h 83"/>
                <a:gd name="T34" fmla="*/ 7 w 56"/>
                <a:gd name="T35" fmla="*/ 34 h 83"/>
                <a:gd name="T36" fmla="*/ 10 w 56"/>
                <a:gd name="T37" fmla="*/ 31 h 83"/>
                <a:gd name="T38" fmla="*/ 14 w 56"/>
                <a:gd name="T39" fmla="*/ 27 h 83"/>
                <a:gd name="T40" fmla="*/ 10 w 56"/>
                <a:gd name="T41" fmla="*/ 24 h 83"/>
                <a:gd name="T42" fmla="*/ 3 w 56"/>
                <a:gd name="T43" fmla="*/ 20 h 83"/>
                <a:gd name="T44" fmla="*/ 0 w 56"/>
                <a:gd name="T45" fmla="*/ 17 h 83"/>
                <a:gd name="T46" fmla="*/ 3 w 56"/>
                <a:gd name="T47" fmla="*/ 13 h 83"/>
                <a:gd name="T48" fmla="*/ 10 w 56"/>
                <a:gd name="T49" fmla="*/ 13 h 83"/>
                <a:gd name="T50" fmla="*/ 10 w 56"/>
                <a:gd name="T51" fmla="*/ 10 h 83"/>
                <a:gd name="T52" fmla="*/ 10 w 56"/>
                <a:gd name="T53" fmla="*/ 7 h 83"/>
                <a:gd name="T54" fmla="*/ 7 w 56"/>
                <a:gd name="T55" fmla="*/ 3 h 83"/>
                <a:gd name="T56" fmla="*/ 10 w 56"/>
                <a:gd name="T57" fmla="*/ 0 h 83"/>
                <a:gd name="T58" fmla="*/ 14 w 56"/>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83">
                  <a:moveTo>
                    <a:pt x="14" y="0"/>
                  </a:moveTo>
                  <a:lnTo>
                    <a:pt x="28" y="27"/>
                  </a:lnTo>
                  <a:lnTo>
                    <a:pt x="35" y="27"/>
                  </a:lnTo>
                  <a:lnTo>
                    <a:pt x="38" y="34"/>
                  </a:lnTo>
                  <a:lnTo>
                    <a:pt x="49" y="41"/>
                  </a:lnTo>
                  <a:lnTo>
                    <a:pt x="56" y="55"/>
                  </a:lnTo>
                  <a:lnTo>
                    <a:pt x="35" y="62"/>
                  </a:lnTo>
                  <a:lnTo>
                    <a:pt x="35" y="83"/>
                  </a:lnTo>
                  <a:lnTo>
                    <a:pt x="28" y="79"/>
                  </a:lnTo>
                  <a:lnTo>
                    <a:pt x="17" y="79"/>
                  </a:lnTo>
                  <a:lnTo>
                    <a:pt x="17" y="76"/>
                  </a:lnTo>
                  <a:lnTo>
                    <a:pt x="14" y="69"/>
                  </a:lnTo>
                  <a:lnTo>
                    <a:pt x="14" y="62"/>
                  </a:lnTo>
                  <a:lnTo>
                    <a:pt x="14" y="55"/>
                  </a:lnTo>
                  <a:lnTo>
                    <a:pt x="14" y="52"/>
                  </a:lnTo>
                  <a:lnTo>
                    <a:pt x="10" y="48"/>
                  </a:lnTo>
                  <a:lnTo>
                    <a:pt x="10" y="38"/>
                  </a:lnTo>
                  <a:lnTo>
                    <a:pt x="7" y="34"/>
                  </a:lnTo>
                  <a:lnTo>
                    <a:pt x="10" y="31"/>
                  </a:lnTo>
                  <a:lnTo>
                    <a:pt x="14" y="27"/>
                  </a:lnTo>
                  <a:lnTo>
                    <a:pt x="10" y="24"/>
                  </a:lnTo>
                  <a:lnTo>
                    <a:pt x="3" y="20"/>
                  </a:lnTo>
                  <a:lnTo>
                    <a:pt x="0" y="17"/>
                  </a:lnTo>
                  <a:lnTo>
                    <a:pt x="3" y="13"/>
                  </a:lnTo>
                  <a:lnTo>
                    <a:pt x="10" y="13"/>
                  </a:lnTo>
                  <a:lnTo>
                    <a:pt x="10" y="10"/>
                  </a:lnTo>
                  <a:lnTo>
                    <a:pt x="10" y="7"/>
                  </a:lnTo>
                  <a:lnTo>
                    <a:pt x="7" y="3"/>
                  </a:lnTo>
                  <a:lnTo>
                    <a:pt x="10" y="0"/>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8" name="Freeform 360">
              <a:extLst>
                <a:ext uri="{FF2B5EF4-FFF2-40B4-BE49-F238E27FC236}">
                  <a16:creationId xmlns:a16="http://schemas.microsoft.com/office/drawing/2014/main" id="{F2A8A91A-CC15-308F-A048-0940CF7658FD}"/>
                </a:ext>
                <a:ext uri="{C183D7F6-B498-43B3-948B-1728B52AA6E4}">
                  <adec:decorative xmlns:adec="http://schemas.microsoft.com/office/drawing/2017/decorative" val="1"/>
                </a:ext>
              </a:extLst>
            </p:cNvPr>
            <p:cNvSpPr>
              <a:spLocks/>
            </p:cNvSpPr>
            <p:nvPr/>
          </p:nvSpPr>
          <p:spPr bwMode="auto">
            <a:xfrm>
              <a:off x="8501627" y="6018918"/>
              <a:ext cx="29105" cy="72763"/>
            </a:xfrm>
            <a:custGeom>
              <a:avLst/>
              <a:gdLst>
                <a:gd name="T0" fmla="*/ 7 w 10"/>
                <a:gd name="T1" fmla="*/ 25 h 25"/>
                <a:gd name="T2" fmla="*/ 3 w 10"/>
                <a:gd name="T3" fmla="*/ 21 h 25"/>
                <a:gd name="T4" fmla="*/ 0 w 10"/>
                <a:gd name="T5" fmla="*/ 14 h 25"/>
                <a:gd name="T6" fmla="*/ 0 w 10"/>
                <a:gd name="T7" fmla="*/ 4 h 25"/>
                <a:gd name="T8" fmla="*/ 0 w 10"/>
                <a:gd name="T9" fmla="*/ 0 h 25"/>
                <a:gd name="T10" fmla="*/ 3 w 10"/>
                <a:gd name="T11" fmla="*/ 0 h 25"/>
                <a:gd name="T12" fmla="*/ 7 w 10"/>
                <a:gd name="T13" fmla="*/ 4 h 25"/>
                <a:gd name="T14" fmla="*/ 10 w 10"/>
                <a:gd name="T15" fmla="*/ 11 h 25"/>
                <a:gd name="T16" fmla="*/ 10 w 10"/>
                <a:gd name="T17" fmla="*/ 14 h 25"/>
                <a:gd name="T18" fmla="*/ 10 w 10"/>
                <a:gd name="T19" fmla="*/ 18 h 25"/>
                <a:gd name="T20" fmla="*/ 7 w 1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7" y="25"/>
                  </a:moveTo>
                  <a:lnTo>
                    <a:pt x="3" y="21"/>
                  </a:lnTo>
                  <a:lnTo>
                    <a:pt x="0" y="14"/>
                  </a:lnTo>
                  <a:lnTo>
                    <a:pt x="0" y="4"/>
                  </a:lnTo>
                  <a:lnTo>
                    <a:pt x="0" y="0"/>
                  </a:lnTo>
                  <a:lnTo>
                    <a:pt x="3" y="0"/>
                  </a:lnTo>
                  <a:lnTo>
                    <a:pt x="7" y="4"/>
                  </a:lnTo>
                  <a:lnTo>
                    <a:pt x="10" y="11"/>
                  </a:lnTo>
                  <a:lnTo>
                    <a:pt x="10" y="14"/>
                  </a:lnTo>
                  <a:lnTo>
                    <a:pt x="10" y="18"/>
                  </a:lnTo>
                  <a:lnTo>
                    <a:pt x="7" y="2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9" name="Freeform 361">
              <a:extLst>
                <a:ext uri="{FF2B5EF4-FFF2-40B4-BE49-F238E27FC236}">
                  <a16:creationId xmlns:a16="http://schemas.microsoft.com/office/drawing/2014/main" id="{2366D211-382F-3E4B-CC2B-DDE4C462EB49}"/>
                </a:ext>
                <a:ext uri="{C183D7F6-B498-43B3-948B-1728B52AA6E4}">
                  <adec:decorative xmlns:adec="http://schemas.microsoft.com/office/drawing/2017/decorative" val="1"/>
                </a:ext>
              </a:extLst>
            </p:cNvPr>
            <p:cNvSpPr>
              <a:spLocks/>
            </p:cNvSpPr>
            <p:nvPr/>
          </p:nvSpPr>
          <p:spPr bwMode="auto">
            <a:xfrm>
              <a:off x="8460879" y="6050932"/>
              <a:ext cx="20374" cy="49479"/>
            </a:xfrm>
            <a:custGeom>
              <a:avLst/>
              <a:gdLst>
                <a:gd name="T0" fmla="*/ 0 w 7"/>
                <a:gd name="T1" fmla="*/ 10 h 17"/>
                <a:gd name="T2" fmla="*/ 0 w 7"/>
                <a:gd name="T3" fmla="*/ 3 h 17"/>
                <a:gd name="T4" fmla="*/ 3 w 7"/>
                <a:gd name="T5" fmla="*/ 0 h 17"/>
                <a:gd name="T6" fmla="*/ 7 w 7"/>
                <a:gd name="T7" fmla="*/ 3 h 17"/>
                <a:gd name="T8" fmla="*/ 7 w 7"/>
                <a:gd name="T9" fmla="*/ 7 h 17"/>
                <a:gd name="T10" fmla="*/ 7 w 7"/>
                <a:gd name="T11" fmla="*/ 14 h 17"/>
                <a:gd name="T12" fmla="*/ 7 w 7"/>
                <a:gd name="T13" fmla="*/ 17 h 17"/>
                <a:gd name="T14" fmla="*/ 3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3"/>
                  </a:lnTo>
                  <a:lnTo>
                    <a:pt x="3" y="0"/>
                  </a:lnTo>
                  <a:lnTo>
                    <a:pt x="7" y="3"/>
                  </a:lnTo>
                  <a:lnTo>
                    <a:pt x="7" y="7"/>
                  </a:lnTo>
                  <a:lnTo>
                    <a:pt x="7" y="14"/>
                  </a:lnTo>
                  <a:lnTo>
                    <a:pt x="7" y="17"/>
                  </a:lnTo>
                  <a:lnTo>
                    <a:pt x="3" y="17"/>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0" name="Freeform 362">
              <a:extLst>
                <a:ext uri="{FF2B5EF4-FFF2-40B4-BE49-F238E27FC236}">
                  <a16:creationId xmlns:a16="http://schemas.microsoft.com/office/drawing/2014/main" id="{FCAA3CA3-DDD2-96AD-B808-EED74B8AEA0C}"/>
                </a:ext>
                <a:ext uri="{C183D7F6-B498-43B3-948B-1728B52AA6E4}">
                  <adec:decorative xmlns:adec="http://schemas.microsoft.com/office/drawing/2017/decorative" val="1"/>
                </a:ext>
              </a:extLst>
            </p:cNvPr>
            <p:cNvSpPr>
              <a:spLocks/>
            </p:cNvSpPr>
            <p:nvPr/>
          </p:nvSpPr>
          <p:spPr bwMode="auto">
            <a:xfrm>
              <a:off x="8489984" y="6100411"/>
              <a:ext cx="32016" cy="49479"/>
            </a:xfrm>
            <a:custGeom>
              <a:avLst/>
              <a:gdLst>
                <a:gd name="T0" fmla="*/ 11 w 11"/>
                <a:gd name="T1" fmla="*/ 3 h 17"/>
                <a:gd name="T2" fmla="*/ 7 w 11"/>
                <a:gd name="T3" fmla="*/ 17 h 17"/>
                <a:gd name="T4" fmla="*/ 4 w 11"/>
                <a:gd name="T5" fmla="*/ 17 h 17"/>
                <a:gd name="T6" fmla="*/ 0 w 11"/>
                <a:gd name="T7" fmla="*/ 14 h 17"/>
                <a:gd name="T8" fmla="*/ 0 w 11"/>
                <a:gd name="T9" fmla="*/ 7 h 17"/>
                <a:gd name="T10" fmla="*/ 0 w 11"/>
                <a:gd name="T11" fmla="*/ 3 h 17"/>
                <a:gd name="T12" fmla="*/ 4 w 11"/>
                <a:gd name="T13" fmla="*/ 0 h 17"/>
                <a:gd name="T14" fmla="*/ 11 w 1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3"/>
                  </a:moveTo>
                  <a:lnTo>
                    <a:pt x="7" y="17"/>
                  </a:lnTo>
                  <a:lnTo>
                    <a:pt x="4" y="17"/>
                  </a:lnTo>
                  <a:lnTo>
                    <a:pt x="0" y="14"/>
                  </a:lnTo>
                  <a:lnTo>
                    <a:pt x="0" y="7"/>
                  </a:lnTo>
                  <a:lnTo>
                    <a:pt x="0" y="3"/>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1" name="Freeform 363">
              <a:extLst>
                <a:ext uri="{FF2B5EF4-FFF2-40B4-BE49-F238E27FC236}">
                  <a16:creationId xmlns:a16="http://schemas.microsoft.com/office/drawing/2014/main" id="{0435E207-97E4-E3B2-99A0-4ED1DA31AEC2}"/>
                </a:ext>
                <a:ext uri="{C183D7F6-B498-43B3-948B-1728B52AA6E4}">
                  <adec:decorative xmlns:adec="http://schemas.microsoft.com/office/drawing/2017/decorative" val="1"/>
                </a:ext>
              </a:extLst>
            </p:cNvPr>
            <p:cNvSpPr>
              <a:spLocks/>
            </p:cNvSpPr>
            <p:nvPr/>
          </p:nvSpPr>
          <p:spPr bwMode="auto">
            <a:xfrm>
              <a:off x="8399761" y="6170263"/>
              <a:ext cx="29105" cy="40747"/>
            </a:xfrm>
            <a:custGeom>
              <a:avLst/>
              <a:gdLst>
                <a:gd name="T0" fmla="*/ 0 w 10"/>
                <a:gd name="T1" fmla="*/ 4 h 14"/>
                <a:gd name="T2" fmla="*/ 7 w 10"/>
                <a:gd name="T3" fmla="*/ 0 h 14"/>
                <a:gd name="T4" fmla="*/ 10 w 10"/>
                <a:gd name="T5" fmla="*/ 4 h 14"/>
                <a:gd name="T6" fmla="*/ 10 w 10"/>
                <a:gd name="T7" fmla="*/ 11 h 14"/>
                <a:gd name="T8" fmla="*/ 7 w 10"/>
                <a:gd name="T9" fmla="*/ 14 h 14"/>
                <a:gd name="T10" fmla="*/ 3 w 10"/>
                <a:gd name="T11" fmla="*/ 14 h 14"/>
                <a:gd name="T12" fmla="*/ 0 w 10"/>
                <a:gd name="T13" fmla="*/ 14 h 14"/>
                <a:gd name="T14" fmla="*/ 0 w 10"/>
                <a:gd name="T15" fmla="*/ 11 h 14"/>
                <a:gd name="T16" fmla="*/ 0 w 10"/>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4"/>
                  </a:moveTo>
                  <a:lnTo>
                    <a:pt x="7" y="0"/>
                  </a:lnTo>
                  <a:lnTo>
                    <a:pt x="10" y="4"/>
                  </a:lnTo>
                  <a:lnTo>
                    <a:pt x="10" y="11"/>
                  </a:lnTo>
                  <a:lnTo>
                    <a:pt x="7" y="14"/>
                  </a:lnTo>
                  <a:lnTo>
                    <a:pt x="3" y="14"/>
                  </a:lnTo>
                  <a:lnTo>
                    <a:pt x="0" y="14"/>
                  </a:lnTo>
                  <a:lnTo>
                    <a:pt x="0" y="11"/>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2" name="Freeform 364">
              <a:extLst>
                <a:ext uri="{FF2B5EF4-FFF2-40B4-BE49-F238E27FC236}">
                  <a16:creationId xmlns:a16="http://schemas.microsoft.com/office/drawing/2014/main" id="{5C216A24-0E5D-70C0-0FA9-750DC9174034}"/>
                </a:ext>
                <a:ext uri="{C183D7F6-B498-43B3-948B-1728B52AA6E4}">
                  <adec:decorative xmlns:adec="http://schemas.microsoft.com/office/drawing/2017/decorative" val="1"/>
                </a:ext>
              </a:extLst>
            </p:cNvPr>
            <p:cNvSpPr>
              <a:spLocks/>
            </p:cNvSpPr>
            <p:nvPr/>
          </p:nvSpPr>
          <p:spPr bwMode="auto">
            <a:xfrm>
              <a:off x="8428864" y="6120784"/>
              <a:ext cx="32016" cy="40747"/>
            </a:xfrm>
            <a:custGeom>
              <a:avLst/>
              <a:gdLst>
                <a:gd name="T0" fmla="*/ 0 w 11"/>
                <a:gd name="T1" fmla="*/ 7 h 14"/>
                <a:gd name="T2" fmla="*/ 4 w 11"/>
                <a:gd name="T3" fmla="*/ 0 h 14"/>
                <a:gd name="T4" fmla="*/ 7 w 11"/>
                <a:gd name="T5" fmla="*/ 0 h 14"/>
                <a:gd name="T6" fmla="*/ 7 w 11"/>
                <a:gd name="T7" fmla="*/ 3 h 14"/>
                <a:gd name="T8" fmla="*/ 11 w 11"/>
                <a:gd name="T9" fmla="*/ 7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0"/>
                  </a:lnTo>
                  <a:lnTo>
                    <a:pt x="7" y="0"/>
                  </a:lnTo>
                  <a:lnTo>
                    <a:pt x="7" y="3"/>
                  </a:lnTo>
                  <a:lnTo>
                    <a:pt x="11" y="7"/>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3" name="Freeform 365">
              <a:extLst>
                <a:ext uri="{FF2B5EF4-FFF2-40B4-BE49-F238E27FC236}">
                  <a16:creationId xmlns:a16="http://schemas.microsoft.com/office/drawing/2014/main" id="{9688CFA7-91F2-9444-800E-F2B9BC2434F4}"/>
                </a:ext>
                <a:ext uri="{C183D7F6-B498-43B3-948B-1728B52AA6E4}">
                  <adec:decorative xmlns:adec="http://schemas.microsoft.com/office/drawing/2017/decorative" val="1"/>
                </a:ext>
              </a:extLst>
            </p:cNvPr>
            <p:cNvSpPr>
              <a:spLocks/>
            </p:cNvSpPr>
            <p:nvPr/>
          </p:nvSpPr>
          <p:spPr bwMode="auto">
            <a:xfrm>
              <a:off x="8359014" y="6202278"/>
              <a:ext cx="29105" cy="40747"/>
            </a:xfrm>
            <a:custGeom>
              <a:avLst/>
              <a:gdLst>
                <a:gd name="T0" fmla="*/ 0 w 10"/>
                <a:gd name="T1" fmla="*/ 3 h 14"/>
                <a:gd name="T2" fmla="*/ 3 w 10"/>
                <a:gd name="T3" fmla="*/ 3 h 14"/>
                <a:gd name="T4" fmla="*/ 3 w 10"/>
                <a:gd name="T5" fmla="*/ 0 h 14"/>
                <a:gd name="T6" fmla="*/ 10 w 10"/>
                <a:gd name="T7" fmla="*/ 3 h 14"/>
                <a:gd name="T8" fmla="*/ 10 w 10"/>
                <a:gd name="T9" fmla="*/ 7 h 14"/>
                <a:gd name="T10" fmla="*/ 10 w 10"/>
                <a:gd name="T11" fmla="*/ 10 h 14"/>
                <a:gd name="T12" fmla="*/ 7 w 10"/>
                <a:gd name="T13" fmla="*/ 14 h 14"/>
                <a:gd name="T14" fmla="*/ 3 w 10"/>
                <a:gd name="T15" fmla="*/ 10 h 14"/>
                <a:gd name="T16" fmla="*/ 0 w 1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3"/>
                  </a:moveTo>
                  <a:lnTo>
                    <a:pt x="3" y="3"/>
                  </a:lnTo>
                  <a:lnTo>
                    <a:pt x="3" y="0"/>
                  </a:lnTo>
                  <a:lnTo>
                    <a:pt x="10" y="3"/>
                  </a:lnTo>
                  <a:lnTo>
                    <a:pt x="10" y="7"/>
                  </a:lnTo>
                  <a:lnTo>
                    <a:pt x="10" y="10"/>
                  </a:lnTo>
                  <a:lnTo>
                    <a:pt x="7" y="14"/>
                  </a:lnTo>
                  <a:lnTo>
                    <a:pt x="3" y="1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4" name="Freeform 366">
              <a:extLst>
                <a:ext uri="{FF2B5EF4-FFF2-40B4-BE49-F238E27FC236}">
                  <a16:creationId xmlns:a16="http://schemas.microsoft.com/office/drawing/2014/main" id="{674F1603-C51C-6C22-0EBF-70A01542D60F}"/>
                </a:ext>
                <a:ext uri="{C183D7F6-B498-43B3-948B-1728B52AA6E4}">
                  <adec:decorative xmlns:adec="http://schemas.microsoft.com/office/drawing/2017/decorative" val="1"/>
                </a:ext>
              </a:extLst>
            </p:cNvPr>
            <p:cNvSpPr>
              <a:spLocks/>
            </p:cNvSpPr>
            <p:nvPr/>
          </p:nvSpPr>
          <p:spPr bwMode="auto">
            <a:xfrm>
              <a:off x="8388118" y="6129515"/>
              <a:ext cx="32016" cy="32016"/>
            </a:xfrm>
            <a:custGeom>
              <a:avLst/>
              <a:gdLst>
                <a:gd name="T0" fmla="*/ 0 w 11"/>
                <a:gd name="T1" fmla="*/ 7 h 11"/>
                <a:gd name="T2" fmla="*/ 4 w 11"/>
                <a:gd name="T3" fmla="*/ 0 h 11"/>
                <a:gd name="T4" fmla="*/ 7 w 11"/>
                <a:gd name="T5" fmla="*/ 0 h 11"/>
                <a:gd name="T6" fmla="*/ 11 w 11"/>
                <a:gd name="T7" fmla="*/ 0 h 11"/>
                <a:gd name="T8" fmla="*/ 11 w 11"/>
                <a:gd name="T9" fmla="*/ 4 h 11"/>
                <a:gd name="T10" fmla="*/ 7 w 11"/>
                <a:gd name="T11" fmla="*/ 7 h 11"/>
                <a:gd name="T12" fmla="*/ 7 w 11"/>
                <a:gd name="T13" fmla="*/ 11 h 11"/>
                <a:gd name="T14" fmla="*/ 4 w 11"/>
                <a:gd name="T15" fmla="*/ 11 h 11"/>
                <a:gd name="T16" fmla="*/ 0 w 11"/>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7"/>
                  </a:moveTo>
                  <a:lnTo>
                    <a:pt x="4" y="0"/>
                  </a:lnTo>
                  <a:lnTo>
                    <a:pt x="7" y="0"/>
                  </a:lnTo>
                  <a:lnTo>
                    <a:pt x="11" y="0"/>
                  </a:lnTo>
                  <a:lnTo>
                    <a:pt x="11" y="4"/>
                  </a:lnTo>
                  <a:lnTo>
                    <a:pt x="7" y="7"/>
                  </a:lnTo>
                  <a:lnTo>
                    <a:pt x="7" y="11"/>
                  </a:lnTo>
                  <a:lnTo>
                    <a:pt x="4"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5" name="Freeform 367">
              <a:extLst>
                <a:ext uri="{FF2B5EF4-FFF2-40B4-BE49-F238E27FC236}">
                  <a16:creationId xmlns:a16="http://schemas.microsoft.com/office/drawing/2014/main" id="{84C6B009-49F2-4D5F-8F43-3C1B5734233D}"/>
                </a:ext>
                <a:ext uri="{C183D7F6-B498-43B3-948B-1728B52AA6E4}">
                  <adec:decorative xmlns:adec="http://schemas.microsoft.com/office/drawing/2017/decorative" val="1"/>
                </a:ext>
              </a:extLst>
            </p:cNvPr>
            <p:cNvSpPr>
              <a:spLocks/>
            </p:cNvSpPr>
            <p:nvPr/>
          </p:nvSpPr>
          <p:spPr bwMode="auto">
            <a:xfrm>
              <a:off x="8268787" y="6149889"/>
              <a:ext cx="29105" cy="72763"/>
            </a:xfrm>
            <a:custGeom>
              <a:avLst/>
              <a:gdLst>
                <a:gd name="T0" fmla="*/ 0 w 10"/>
                <a:gd name="T1" fmla="*/ 11 h 25"/>
                <a:gd name="T2" fmla="*/ 0 w 10"/>
                <a:gd name="T3" fmla="*/ 7 h 25"/>
                <a:gd name="T4" fmla="*/ 3 w 10"/>
                <a:gd name="T5" fmla="*/ 4 h 25"/>
                <a:gd name="T6" fmla="*/ 7 w 10"/>
                <a:gd name="T7" fmla="*/ 4 h 25"/>
                <a:gd name="T8" fmla="*/ 10 w 10"/>
                <a:gd name="T9" fmla="*/ 0 h 25"/>
                <a:gd name="T10" fmla="*/ 10 w 10"/>
                <a:gd name="T11" fmla="*/ 4 h 25"/>
                <a:gd name="T12" fmla="*/ 10 w 10"/>
                <a:gd name="T13" fmla="*/ 7 h 25"/>
                <a:gd name="T14" fmla="*/ 10 w 10"/>
                <a:gd name="T15" fmla="*/ 11 h 25"/>
                <a:gd name="T16" fmla="*/ 10 w 10"/>
                <a:gd name="T17" fmla="*/ 14 h 25"/>
                <a:gd name="T18" fmla="*/ 10 w 10"/>
                <a:gd name="T19" fmla="*/ 18 h 25"/>
                <a:gd name="T20" fmla="*/ 10 w 10"/>
                <a:gd name="T21" fmla="*/ 21 h 25"/>
                <a:gd name="T22" fmla="*/ 7 w 10"/>
                <a:gd name="T23" fmla="*/ 25 h 25"/>
                <a:gd name="T24" fmla="*/ 3 w 10"/>
                <a:gd name="T25" fmla="*/ 25 h 25"/>
                <a:gd name="T26" fmla="*/ 3 w 10"/>
                <a:gd name="T27" fmla="*/ 21 h 25"/>
                <a:gd name="T28" fmla="*/ 3 w 10"/>
                <a:gd name="T29" fmla="*/ 18 h 25"/>
                <a:gd name="T30" fmla="*/ 3 w 10"/>
                <a:gd name="T31" fmla="*/ 14 h 25"/>
                <a:gd name="T32" fmla="*/ 0 w 10"/>
                <a:gd name="T3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5">
                  <a:moveTo>
                    <a:pt x="0" y="11"/>
                  </a:moveTo>
                  <a:lnTo>
                    <a:pt x="0" y="7"/>
                  </a:lnTo>
                  <a:lnTo>
                    <a:pt x="3" y="4"/>
                  </a:lnTo>
                  <a:lnTo>
                    <a:pt x="7" y="4"/>
                  </a:lnTo>
                  <a:lnTo>
                    <a:pt x="10" y="0"/>
                  </a:lnTo>
                  <a:lnTo>
                    <a:pt x="10" y="4"/>
                  </a:lnTo>
                  <a:lnTo>
                    <a:pt x="10" y="7"/>
                  </a:lnTo>
                  <a:lnTo>
                    <a:pt x="10" y="11"/>
                  </a:lnTo>
                  <a:lnTo>
                    <a:pt x="10" y="14"/>
                  </a:lnTo>
                  <a:lnTo>
                    <a:pt x="10" y="18"/>
                  </a:lnTo>
                  <a:lnTo>
                    <a:pt x="10" y="21"/>
                  </a:lnTo>
                  <a:lnTo>
                    <a:pt x="7" y="25"/>
                  </a:lnTo>
                  <a:lnTo>
                    <a:pt x="3" y="25"/>
                  </a:lnTo>
                  <a:lnTo>
                    <a:pt x="3" y="21"/>
                  </a:lnTo>
                  <a:lnTo>
                    <a:pt x="3" y="18"/>
                  </a:lnTo>
                  <a:lnTo>
                    <a:pt x="3" y="14"/>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6" name="Freeform 368">
              <a:extLst>
                <a:ext uri="{FF2B5EF4-FFF2-40B4-BE49-F238E27FC236}">
                  <a16:creationId xmlns:a16="http://schemas.microsoft.com/office/drawing/2014/main" id="{99EB26D8-BDF1-274E-F45B-082370D277C1}"/>
                </a:ext>
                <a:ext uri="{C183D7F6-B498-43B3-948B-1728B52AA6E4}">
                  <adec:decorative xmlns:adec="http://schemas.microsoft.com/office/drawing/2017/decorative" val="1"/>
                </a:ext>
              </a:extLst>
            </p:cNvPr>
            <p:cNvSpPr>
              <a:spLocks/>
            </p:cNvSpPr>
            <p:nvPr/>
          </p:nvSpPr>
          <p:spPr bwMode="auto">
            <a:xfrm>
              <a:off x="8257145" y="6109141"/>
              <a:ext cx="52389" cy="32016"/>
            </a:xfrm>
            <a:custGeom>
              <a:avLst/>
              <a:gdLst>
                <a:gd name="T0" fmla="*/ 4 w 18"/>
                <a:gd name="T1" fmla="*/ 7 h 11"/>
                <a:gd name="T2" fmla="*/ 0 w 18"/>
                <a:gd name="T3" fmla="*/ 4 h 11"/>
                <a:gd name="T4" fmla="*/ 4 w 18"/>
                <a:gd name="T5" fmla="*/ 4 h 11"/>
                <a:gd name="T6" fmla="*/ 7 w 18"/>
                <a:gd name="T7" fmla="*/ 0 h 11"/>
                <a:gd name="T8" fmla="*/ 11 w 18"/>
                <a:gd name="T9" fmla="*/ 4 h 11"/>
                <a:gd name="T10" fmla="*/ 14 w 18"/>
                <a:gd name="T11" fmla="*/ 7 h 11"/>
                <a:gd name="T12" fmla="*/ 18 w 18"/>
                <a:gd name="T13" fmla="*/ 7 h 11"/>
                <a:gd name="T14" fmla="*/ 18 w 18"/>
                <a:gd name="T15" fmla="*/ 11 h 11"/>
                <a:gd name="T16" fmla="*/ 14 w 18"/>
                <a:gd name="T17" fmla="*/ 11 h 11"/>
                <a:gd name="T18" fmla="*/ 11 w 18"/>
                <a:gd name="T19" fmla="*/ 11 h 11"/>
                <a:gd name="T20" fmla="*/ 4 w 18"/>
                <a:gd name="T21" fmla="*/ 11 h 11"/>
                <a:gd name="T22" fmla="*/ 4 w 18"/>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4" y="7"/>
                  </a:moveTo>
                  <a:lnTo>
                    <a:pt x="0" y="4"/>
                  </a:lnTo>
                  <a:lnTo>
                    <a:pt x="4" y="4"/>
                  </a:lnTo>
                  <a:lnTo>
                    <a:pt x="7" y="0"/>
                  </a:lnTo>
                  <a:lnTo>
                    <a:pt x="11" y="4"/>
                  </a:lnTo>
                  <a:lnTo>
                    <a:pt x="14" y="7"/>
                  </a:lnTo>
                  <a:lnTo>
                    <a:pt x="18" y="7"/>
                  </a:lnTo>
                  <a:lnTo>
                    <a:pt x="18" y="11"/>
                  </a:lnTo>
                  <a:lnTo>
                    <a:pt x="14" y="11"/>
                  </a:lnTo>
                  <a:lnTo>
                    <a:pt x="11" y="11"/>
                  </a:lnTo>
                  <a:lnTo>
                    <a:pt x="4" y="11"/>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7" name="Freeform 369">
              <a:extLst>
                <a:ext uri="{FF2B5EF4-FFF2-40B4-BE49-F238E27FC236}">
                  <a16:creationId xmlns:a16="http://schemas.microsoft.com/office/drawing/2014/main" id="{D020C8F1-1AA5-9D6B-604B-291253809C64}"/>
                </a:ext>
                <a:ext uri="{C183D7F6-B498-43B3-948B-1728B52AA6E4}">
                  <adec:decorative xmlns:adec="http://schemas.microsoft.com/office/drawing/2017/decorative" val="1"/>
                </a:ext>
              </a:extLst>
            </p:cNvPr>
            <p:cNvSpPr>
              <a:spLocks/>
            </p:cNvSpPr>
            <p:nvPr/>
          </p:nvSpPr>
          <p:spPr bwMode="auto">
            <a:xfrm>
              <a:off x="8338639" y="6231383"/>
              <a:ext cx="40747" cy="61121"/>
            </a:xfrm>
            <a:custGeom>
              <a:avLst/>
              <a:gdLst>
                <a:gd name="T0" fmla="*/ 7 w 14"/>
                <a:gd name="T1" fmla="*/ 4 h 21"/>
                <a:gd name="T2" fmla="*/ 10 w 14"/>
                <a:gd name="T3" fmla="*/ 4 h 21"/>
                <a:gd name="T4" fmla="*/ 14 w 14"/>
                <a:gd name="T5" fmla="*/ 10 h 21"/>
                <a:gd name="T6" fmla="*/ 14 w 14"/>
                <a:gd name="T7" fmla="*/ 14 h 21"/>
                <a:gd name="T8" fmla="*/ 14 w 14"/>
                <a:gd name="T9" fmla="*/ 17 h 21"/>
                <a:gd name="T10" fmla="*/ 14 w 14"/>
                <a:gd name="T11" fmla="*/ 21 h 21"/>
                <a:gd name="T12" fmla="*/ 7 w 14"/>
                <a:gd name="T13" fmla="*/ 21 h 21"/>
                <a:gd name="T14" fmla="*/ 3 w 14"/>
                <a:gd name="T15" fmla="*/ 10 h 21"/>
                <a:gd name="T16" fmla="*/ 0 w 14"/>
                <a:gd name="T17" fmla="*/ 7 h 21"/>
                <a:gd name="T18" fmla="*/ 3 w 14"/>
                <a:gd name="T19" fmla="*/ 4 h 21"/>
                <a:gd name="T20" fmla="*/ 7 w 14"/>
                <a:gd name="T21" fmla="*/ 0 h 21"/>
                <a:gd name="T22" fmla="*/ 7 w 14"/>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7" y="4"/>
                  </a:moveTo>
                  <a:lnTo>
                    <a:pt x="10" y="4"/>
                  </a:lnTo>
                  <a:lnTo>
                    <a:pt x="14" y="10"/>
                  </a:lnTo>
                  <a:lnTo>
                    <a:pt x="14" y="14"/>
                  </a:lnTo>
                  <a:lnTo>
                    <a:pt x="14" y="17"/>
                  </a:lnTo>
                  <a:lnTo>
                    <a:pt x="14" y="21"/>
                  </a:lnTo>
                  <a:lnTo>
                    <a:pt x="7" y="21"/>
                  </a:lnTo>
                  <a:lnTo>
                    <a:pt x="3" y="10"/>
                  </a:lnTo>
                  <a:lnTo>
                    <a:pt x="0" y="7"/>
                  </a:lnTo>
                  <a:lnTo>
                    <a:pt x="3" y="4"/>
                  </a:lnTo>
                  <a:lnTo>
                    <a:pt x="7" y="0"/>
                  </a:lnTo>
                  <a:lnTo>
                    <a:pt x="7"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8" name="Freeform 370">
              <a:extLst>
                <a:ext uri="{FF2B5EF4-FFF2-40B4-BE49-F238E27FC236}">
                  <a16:creationId xmlns:a16="http://schemas.microsoft.com/office/drawing/2014/main" id="{93D64AB8-90F9-FD6B-98E1-3D2834EE7E9B}"/>
                </a:ext>
                <a:ext uri="{C183D7F6-B498-43B3-948B-1728B52AA6E4}">
                  <adec:decorative xmlns:adec="http://schemas.microsoft.com/office/drawing/2017/decorative" val="1"/>
                </a:ext>
              </a:extLst>
            </p:cNvPr>
            <p:cNvSpPr>
              <a:spLocks/>
            </p:cNvSpPr>
            <p:nvPr/>
          </p:nvSpPr>
          <p:spPr bwMode="auto">
            <a:xfrm>
              <a:off x="8248414" y="6312877"/>
              <a:ext cx="90226" cy="40747"/>
            </a:xfrm>
            <a:custGeom>
              <a:avLst/>
              <a:gdLst>
                <a:gd name="T0" fmla="*/ 0 w 31"/>
                <a:gd name="T1" fmla="*/ 10 h 14"/>
                <a:gd name="T2" fmla="*/ 3 w 31"/>
                <a:gd name="T3" fmla="*/ 7 h 14"/>
                <a:gd name="T4" fmla="*/ 10 w 31"/>
                <a:gd name="T5" fmla="*/ 3 h 14"/>
                <a:gd name="T6" fmla="*/ 14 w 31"/>
                <a:gd name="T7" fmla="*/ 0 h 14"/>
                <a:gd name="T8" fmla="*/ 17 w 31"/>
                <a:gd name="T9" fmla="*/ 0 h 14"/>
                <a:gd name="T10" fmla="*/ 21 w 31"/>
                <a:gd name="T11" fmla="*/ 0 h 14"/>
                <a:gd name="T12" fmla="*/ 24 w 31"/>
                <a:gd name="T13" fmla="*/ 0 h 14"/>
                <a:gd name="T14" fmla="*/ 28 w 31"/>
                <a:gd name="T15" fmla="*/ 3 h 14"/>
                <a:gd name="T16" fmla="*/ 31 w 31"/>
                <a:gd name="T17" fmla="*/ 3 h 14"/>
                <a:gd name="T18" fmla="*/ 31 w 31"/>
                <a:gd name="T19" fmla="*/ 7 h 14"/>
                <a:gd name="T20" fmla="*/ 28 w 31"/>
                <a:gd name="T21" fmla="*/ 10 h 14"/>
                <a:gd name="T22" fmla="*/ 24 w 31"/>
                <a:gd name="T23" fmla="*/ 10 h 14"/>
                <a:gd name="T24" fmla="*/ 14 w 31"/>
                <a:gd name="T25" fmla="*/ 14 h 14"/>
                <a:gd name="T26" fmla="*/ 10 w 31"/>
                <a:gd name="T27" fmla="*/ 14 h 14"/>
                <a:gd name="T28" fmla="*/ 3 w 31"/>
                <a:gd name="T29" fmla="*/ 14 h 14"/>
                <a:gd name="T30" fmla="*/ 0 w 31"/>
                <a:gd name="T31" fmla="*/ 14 h 14"/>
                <a:gd name="T32" fmla="*/ 0 w 31"/>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4">
                  <a:moveTo>
                    <a:pt x="0" y="10"/>
                  </a:moveTo>
                  <a:lnTo>
                    <a:pt x="3" y="7"/>
                  </a:lnTo>
                  <a:lnTo>
                    <a:pt x="10" y="3"/>
                  </a:lnTo>
                  <a:lnTo>
                    <a:pt x="14" y="0"/>
                  </a:lnTo>
                  <a:lnTo>
                    <a:pt x="17" y="0"/>
                  </a:lnTo>
                  <a:lnTo>
                    <a:pt x="21" y="0"/>
                  </a:lnTo>
                  <a:lnTo>
                    <a:pt x="24" y="0"/>
                  </a:lnTo>
                  <a:lnTo>
                    <a:pt x="28" y="3"/>
                  </a:lnTo>
                  <a:lnTo>
                    <a:pt x="31" y="3"/>
                  </a:lnTo>
                  <a:lnTo>
                    <a:pt x="31" y="7"/>
                  </a:lnTo>
                  <a:lnTo>
                    <a:pt x="28" y="10"/>
                  </a:lnTo>
                  <a:lnTo>
                    <a:pt x="24" y="10"/>
                  </a:lnTo>
                  <a:lnTo>
                    <a:pt x="14" y="14"/>
                  </a:lnTo>
                  <a:lnTo>
                    <a:pt x="10"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9" name="Freeform 371">
              <a:extLst>
                <a:ext uri="{FF2B5EF4-FFF2-40B4-BE49-F238E27FC236}">
                  <a16:creationId xmlns:a16="http://schemas.microsoft.com/office/drawing/2014/main" id="{C16BE04D-6501-E181-38FB-121B8C1B3B25}"/>
                </a:ext>
                <a:ext uri="{C183D7F6-B498-43B3-948B-1728B52AA6E4}">
                  <adec:decorative xmlns:adec="http://schemas.microsoft.com/office/drawing/2017/decorative" val="1"/>
                </a:ext>
              </a:extLst>
            </p:cNvPr>
            <p:cNvSpPr>
              <a:spLocks/>
            </p:cNvSpPr>
            <p:nvPr/>
          </p:nvSpPr>
          <p:spPr bwMode="auto">
            <a:xfrm>
              <a:off x="8297892" y="6272130"/>
              <a:ext cx="40747" cy="29105"/>
            </a:xfrm>
            <a:custGeom>
              <a:avLst/>
              <a:gdLst>
                <a:gd name="T0" fmla="*/ 0 w 14"/>
                <a:gd name="T1" fmla="*/ 3 h 10"/>
                <a:gd name="T2" fmla="*/ 4 w 14"/>
                <a:gd name="T3" fmla="*/ 0 h 10"/>
                <a:gd name="T4" fmla="*/ 7 w 14"/>
                <a:gd name="T5" fmla="*/ 0 h 10"/>
                <a:gd name="T6" fmla="*/ 11 w 14"/>
                <a:gd name="T7" fmla="*/ 3 h 10"/>
                <a:gd name="T8" fmla="*/ 14 w 14"/>
                <a:gd name="T9" fmla="*/ 7 h 10"/>
                <a:gd name="T10" fmla="*/ 14 w 14"/>
                <a:gd name="T11" fmla="*/ 10 h 10"/>
                <a:gd name="T12" fmla="*/ 7 w 14"/>
                <a:gd name="T13" fmla="*/ 10 h 10"/>
                <a:gd name="T14" fmla="*/ 4 w 14"/>
                <a:gd name="T15" fmla="*/ 7 h 10"/>
                <a:gd name="T16" fmla="*/ 0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3"/>
                  </a:moveTo>
                  <a:lnTo>
                    <a:pt x="4" y="0"/>
                  </a:lnTo>
                  <a:lnTo>
                    <a:pt x="7" y="0"/>
                  </a:lnTo>
                  <a:lnTo>
                    <a:pt x="11" y="3"/>
                  </a:lnTo>
                  <a:lnTo>
                    <a:pt x="14" y="7"/>
                  </a:lnTo>
                  <a:lnTo>
                    <a:pt x="14" y="10"/>
                  </a:lnTo>
                  <a:lnTo>
                    <a:pt x="7" y="10"/>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0" name="Freeform 372">
              <a:extLst>
                <a:ext uri="{FF2B5EF4-FFF2-40B4-BE49-F238E27FC236}">
                  <a16:creationId xmlns:a16="http://schemas.microsoft.com/office/drawing/2014/main" id="{79540A84-8F7C-B832-A154-9CEDFE55280F}"/>
                </a:ext>
                <a:ext uri="{C183D7F6-B498-43B3-948B-1728B52AA6E4}">
                  <adec:decorative xmlns:adec="http://schemas.microsoft.com/office/drawing/2017/decorative" val="1"/>
                </a:ext>
              </a:extLst>
            </p:cNvPr>
            <p:cNvSpPr>
              <a:spLocks/>
            </p:cNvSpPr>
            <p:nvPr/>
          </p:nvSpPr>
          <p:spPr bwMode="auto">
            <a:xfrm>
              <a:off x="8155279" y="6272129"/>
              <a:ext cx="72763" cy="81494"/>
            </a:xfrm>
            <a:custGeom>
              <a:avLst/>
              <a:gdLst>
                <a:gd name="T0" fmla="*/ 0 w 25"/>
                <a:gd name="T1" fmla="*/ 10 h 28"/>
                <a:gd name="T2" fmla="*/ 0 w 25"/>
                <a:gd name="T3" fmla="*/ 0 h 28"/>
                <a:gd name="T4" fmla="*/ 0 w 25"/>
                <a:gd name="T5" fmla="*/ 3 h 28"/>
                <a:gd name="T6" fmla="*/ 4 w 25"/>
                <a:gd name="T7" fmla="*/ 3 h 28"/>
                <a:gd name="T8" fmla="*/ 7 w 25"/>
                <a:gd name="T9" fmla="*/ 3 h 28"/>
                <a:gd name="T10" fmla="*/ 11 w 25"/>
                <a:gd name="T11" fmla="*/ 0 h 28"/>
                <a:gd name="T12" fmla="*/ 14 w 25"/>
                <a:gd name="T13" fmla="*/ 0 h 28"/>
                <a:gd name="T14" fmla="*/ 18 w 25"/>
                <a:gd name="T15" fmla="*/ 3 h 28"/>
                <a:gd name="T16" fmla="*/ 21 w 25"/>
                <a:gd name="T17" fmla="*/ 3 h 28"/>
                <a:gd name="T18" fmla="*/ 25 w 25"/>
                <a:gd name="T19" fmla="*/ 10 h 28"/>
                <a:gd name="T20" fmla="*/ 21 w 25"/>
                <a:gd name="T21" fmla="*/ 14 h 28"/>
                <a:gd name="T22" fmla="*/ 21 w 25"/>
                <a:gd name="T23" fmla="*/ 17 h 28"/>
                <a:gd name="T24" fmla="*/ 25 w 25"/>
                <a:gd name="T25" fmla="*/ 21 h 28"/>
                <a:gd name="T26" fmla="*/ 25 w 25"/>
                <a:gd name="T27" fmla="*/ 24 h 28"/>
                <a:gd name="T28" fmla="*/ 21 w 25"/>
                <a:gd name="T29" fmla="*/ 28 h 28"/>
                <a:gd name="T30" fmla="*/ 18 w 25"/>
                <a:gd name="T31" fmla="*/ 28 h 28"/>
                <a:gd name="T32" fmla="*/ 14 w 25"/>
                <a:gd name="T33" fmla="*/ 24 h 28"/>
                <a:gd name="T34" fmla="*/ 11 w 25"/>
                <a:gd name="T35" fmla="*/ 24 h 28"/>
                <a:gd name="T36" fmla="*/ 11 w 25"/>
                <a:gd name="T37" fmla="*/ 21 h 28"/>
                <a:gd name="T38" fmla="*/ 7 w 25"/>
                <a:gd name="T39" fmla="*/ 14 h 28"/>
                <a:gd name="T40" fmla="*/ 0 w 25"/>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0" y="10"/>
                  </a:moveTo>
                  <a:lnTo>
                    <a:pt x="0" y="0"/>
                  </a:lnTo>
                  <a:lnTo>
                    <a:pt x="0" y="3"/>
                  </a:lnTo>
                  <a:lnTo>
                    <a:pt x="4" y="3"/>
                  </a:lnTo>
                  <a:lnTo>
                    <a:pt x="7" y="3"/>
                  </a:lnTo>
                  <a:lnTo>
                    <a:pt x="11" y="0"/>
                  </a:lnTo>
                  <a:lnTo>
                    <a:pt x="14" y="0"/>
                  </a:lnTo>
                  <a:lnTo>
                    <a:pt x="18" y="3"/>
                  </a:lnTo>
                  <a:lnTo>
                    <a:pt x="21" y="3"/>
                  </a:lnTo>
                  <a:lnTo>
                    <a:pt x="25" y="10"/>
                  </a:lnTo>
                  <a:lnTo>
                    <a:pt x="21" y="14"/>
                  </a:lnTo>
                  <a:lnTo>
                    <a:pt x="21" y="17"/>
                  </a:lnTo>
                  <a:lnTo>
                    <a:pt x="25" y="21"/>
                  </a:lnTo>
                  <a:lnTo>
                    <a:pt x="25" y="24"/>
                  </a:lnTo>
                  <a:lnTo>
                    <a:pt x="21" y="28"/>
                  </a:lnTo>
                  <a:lnTo>
                    <a:pt x="18" y="28"/>
                  </a:lnTo>
                  <a:lnTo>
                    <a:pt x="14" y="24"/>
                  </a:lnTo>
                  <a:lnTo>
                    <a:pt x="11" y="24"/>
                  </a:lnTo>
                  <a:lnTo>
                    <a:pt x="11" y="21"/>
                  </a:lnTo>
                  <a:lnTo>
                    <a:pt x="7"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1" name="Freeform 373">
              <a:extLst>
                <a:ext uri="{FF2B5EF4-FFF2-40B4-BE49-F238E27FC236}">
                  <a16:creationId xmlns:a16="http://schemas.microsoft.com/office/drawing/2014/main" id="{7B4FD69E-5E6E-AC02-E83A-57E362ABCC49}"/>
                </a:ext>
                <a:ext uri="{C183D7F6-B498-43B3-948B-1728B52AA6E4}">
                  <adec:decorative xmlns:adec="http://schemas.microsoft.com/office/drawing/2017/decorative" val="1"/>
                </a:ext>
              </a:extLst>
            </p:cNvPr>
            <p:cNvSpPr>
              <a:spLocks/>
            </p:cNvSpPr>
            <p:nvPr/>
          </p:nvSpPr>
          <p:spPr bwMode="auto">
            <a:xfrm>
              <a:off x="8097068" y="6059665"/>
              <a:ext cx="69852" cy="61121"/>
            </a:xfrm>
            <a:custGeom>
              <a:avLst/>
              <a:gdLst>
                <a:gd name="T0" fmla="*/ 24 w 24"/>
                <a:gd name="T1" fmla="*/ 11 h 21"/>
                <a:gd name="T2" fmla="*/ 10 w 24"/>
                <a:gd name="T3" fmla="*/ 21 h 21"/>
                <a:gd name="T4" fmla="*/ 10 w 24"/>
                <a:gd name="T5" fmla="*/ 17 h 21"/>
                <a:gd name="T6" fmla="*/ 7 w 24"/>
                <a:gd name="T7" fmla="*/ 17 h 21"/>
                <a:gd name="T8" fmla="*/ 3 w 24"/>
                <a:gd name="T9" fmla="*/ 17 h 21"/>
                <a:gd name="T10" fmla="*/ 0 w 24"/>
                <a:gd name="T11" fmla="*/ 14 h 21"/>
                <a:gd name="T12" fmla="*/ 3 w 24"/>
                <a:gd name="T13" fmla="*/ 14 h 21"/>
                <a:gd name="T14" fmla="*/ 3 w 24"/>
                <a:gd name="T15" fmla="*/ 7 h 21"/>
                <a:gd name="T16" fmla="*/ 7 w 24"/>
                <a:gd name="T17" fmla="*/ 4 h 21"/>
                <a:gd name="T18" fmla="*/ 14 w 24"/>
                <a:gd name="T19" fmla="*/ 4 h 21"/>
                <a:gd name="T20" fmla="*/ 14 w 24"/>
                <a:gd name="T21" fmla="*/ 0 h 21"/>
                <a:gd name="T22" fmla="*/ 17 w 24"/>
                <a:gd name="T23" fmla="*/ 4 h 21"/>
                <a:gd name="T24" fmla="*/ 24 w 24"/>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24" y="11"/>
                  </a:moveTo>
                  <a:lnTo>
                    <a:pt x="10" y="21"/>
                  </a:lnTo>
                  <a:lnTo>
                    <a:pt x="10" y="17"/>
                  </a:lnTo>
                  <a:lnTo>
                    <a:pt x="7" y="17"/>
                  </a:lnTo>
                  <a:lnTo>
                    <a:pt x="3" y="17"/>
                  </a:lnTo>
                  <a:lnTo>
                    <a:pt x="0" y="14"/>
                  </a:lnTo>
                  <a:lnTo>
                    <a:pt x="3" y="14"/>
                  </a:lnTo>
                  <a:lnTo>
                    <a:pt x="3" y="7"/>
                  </a:lnTo>
                  <a:lnTo>
                    <a:pt x="7" y="4"/>
                  </a:lnTo>
                  <a:lnTo>
                    <a:pt x="14" y="4"/>
                  </a:lnTo>
                  <a:lnTo>
                    <a:pt x="14" y="0"/>
                  </a:lnTo>
                  <a:lnTo>
                    <a:pt x="17" y="4"/>
                  </a:lnTo>
                  <a:lnTo>
                    <a:pt x="24"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2" name="Freeform 374">
              <a:extLst>
                <a:ext uri="{FF2B5EF4-FFF2-40B4-BE49-F238E27FC236}">
                  <a16:creationId xmlns:a16="http://schemas.microsoft.com/office/drawing/2014/main" id="{191F2322-1743-15E9-0133-D7630D99CA75}"/>
                </a:ext>
                <a:ext uri="{C183D7F6-B498-43B3-948B-1728B52AA6E4}">
                  <adec:decorative xmlns:adec="http://schemas.microsoft.com/office/drawing/2017/decorative" val="1"/>
                </a:ext>
              </a:extLst>
            </p:cNvPr>
            <p:cNvSpPr>
              <a:spLocks/>
            </p:cNvSpPr>
            <p:nvPr/>
          </p:nvSpPr>
          <p:spPr bwMode="auto">
            <a:xfrm>
              <a:off x="8117441" y="6243024"/>
              <a:ext cx="37837" cy="58210"/>
            </a:xfrm>
            <a:custGeom>
              <a:avLst/>
              <a:gdLst>
                <a:gd name="T0" fmla="*/ 13 w 13"/>
                <a:gd name="T1" fmla="*/ 10 h 20"/>
                <a:gd name="T2" fmla="*/ 13 w 13"/>
                <a:gd name="T3" fmla="*/ 20 h 20"/>
                <a:gd name="T4" fmla="*/ 3 w 13"/>
                <a:gd name="T5" fmla="*/ 20 h 20"/>
                <a:gd name="T6" fmla="*/ 3 w 13"/>
                <a:gd name="T7" fmla="*/ 13 h 20"/>
                <a:gd name="T8" fmla="*/ 3 w 13"/>
                <a:gd name="T9" fmla="*/ 10 h 20"/>
                <a:gd name="T10" fmla="*/ 0 w 13"/>
                <a:gd name="T11" fmla="*/ 10 h 20"/>
                <a:gd name="T12" fmla="*/ 0 w 13"/>
                <a:gd name="T13" fmla="*/ 0 h 20"/>
                <a:gd name="T14" fmla="*/ 10 w 13"/>
                <a:gd name="T15" fmla="*/ 0 h 20"/>
                <a:gd name="T16" fmla="*/ 13 w 13"/>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13" y="10"/>
                  </a:moveTo>
                  <a:lnTo>
                    <a:pt x="13" y="20"/>
                  </a:lnTo>
                  <a:lnTo>
                    <a:pt x="3" y="20"/>
                  </a:lnTo>
                  <a:lnTo>
                    <a:pt x="3" y="13"/>
                  </a:lnTo>
                  <a:lnTo>
                    <a:pt x="3" y="10"/>
                  </a:lnTo>
                  <a:lnTo>
                    <a:pt x="0" y="10"/>
                  </a:lnTo>
                  <a:lnTo>
                    <a:pt x="0" y="0"/>
                  </a:lnTo>
                  <a:lnTo>
                    <a:pt x="10" y="0"/>
                  </a:lnTo>
                  <a:lnTo>
                    <a:pt x="1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3" name="Freeform 375">
              <a:extLst>
                <a:ext uri="{FF2B5EF4-FFF2-40B4-BE49-F238E27FC236}">
                  <a16:creationId xmlns:a16="http://schemas.microsoft.com/office/drawing/2014/main" id="{0AFFCCD6-1842-7CE5-2A5B-C42174C9A046}"/>
                </a:ext>
                <a:ext uri="{C183D7F6-B498-43B3-948B-1728B52AA6E4}">
                  <adec:decorative xmlns:adec="http://schemas.microsoft.com/office/drawing/2017/decorative" val="1"/>
                </a:ext>
              </a:extLst>
            </p:cNvPr>
            <p:cNvSpPr>
              <a:spLocks/>
            </p:cNvSpPr>
            <p:nvPr/>
          </p:nvSpPr>
          <p:spPr bwMode="auto">
            <a:xfrm>
              <a:off x="8044680" y="6120784"/>
              <a:ext cx="72763" cy="122241"/>
            </a:xfrm>
            <a:custGeom>
              <a:avLst/>
              <a:gdLst>
                <a:gd name="T0" fmla="*/ 0 w 25"/>
                <a:gd name="T1" fmla="*/ 3 h 42"/>
                <a:gd name="T2" fmla="*/ 4 w 25"/>
                <a:gd name="T3" fmla="*/ 3 h 42"/>
                <a:gd name="T4" fmla="*/ 7 w 25"/>
                <a:gd name="T5" fmla="*/ 7 h 42"/>
                <a:gd name="T6" fmla="*/ 11 w 25"/>
                <a:gd name="T7" fmla="*/ 3 h 42"/>
                <a:gd name="T8" fmla="*/ 14 w 25"/>
                <a:gd name="T9" fmla="*/ 3 h 42"/>
                <a:gd name="T10" fmla="*/ 18 w 25"/>
                <a:gd name="T11" fmla="*/ 0 h 42"/>
                <a:gd name="T12" fmla="*/ 21 w 25"/>
                <a:gd name="T13" fmla="*/ 0 h 42"/>
                <a:gd name="T14" fmla="*/ 25 w 25"/>
                <a:gd name="T15" fmla="*/ 3 h 42"/>
                <a:gd name="T16" fmla="*/ 25 w 25"/>
                <a:gd name="T17" fmla="*/ 7 h 42"/>
                <a:gd name="T18" fmla="*/ 21 w 25"/>
                <a:gd name="T19" fmla="*/ 14 h 42"/>
                <a:gd name="T20" fmla="*/ 21 w 25"/>
                <a:gd name="T21" fmla="*/ 24 h 42"/>
                <a:gd name="T22" fmla="*/ 25 w 25"/>
                <a:gd name="T23" fmla="*/ 31 h 42"/>
                <a:gd name="T24" fmla="*/ 11 w 25"/>
                <a:gd name="T25" fmla="*/ 42 h 42"/>
                <a:gd name="T26" fmla="*/ 11 w 25"/>
                <a:gd name="T27" fmla="*/ 38 h 42"/>
                <a:gd name="T28" fmla="*/ 7 w 25"/>
                <a:gd name="T29" fmla="*/ 35 h 42"/>
                <a:gd name="T30" fmla="*/ 7 w 25"/>
                <a:gd name="T31" fmla="*/ 31 h 42"/>
                <a:gd name="T32" fmla="*/ 0 w 25"/>
                <a:gd name="T3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0" y="3"/>
                  </a:moveTo>
                  <a:lnTo>
                    <a:pt x="4" y="3"/>
                  </a:lnTo>
                  <a:lnTo>
                    <a:pt x="7" y="7"/>
                  </a:lnTo>
                  <a:lnTo>
                    <a:pt x="11" y="3"/>
                  </a:lnTo>
                  <a:lnTo>
                    <a:pt x="14" y="3"/>
                  </a:lnTo>
                  <a:lnTo>
                    <a:pt x="18" y="0"/>
                  </a:lnTo>
                  <a:lnTo>
                    <a:pt x="21" y="0"/>
                  </a:lnTo>
                  <a:lnTo>
                    <a:pt x="25" y="3"/>
                  </a:lnTo>
                  <a:lnTo>
                    <a:pt x="25" y="7"/>
                  </a:lnTo>
                  <a:lnTo>
                    <a:pt x="21" y="14"/>
                  </a:lnTo>
                  <a:lnTo>
                    <a:pt x="21" y="24"/>
                  </a:lnTo>
                  <a:lnTo>
                    <a:pt x="25" y="31"/>
                  </a:lnTo>
                  <a:lnTo>
                    <a:pt x="11" y="42"/>
                  </a:lnTo>
                  <a:lnTo>
                    <a:pt x="11" y="38"/>
                  </a:lnTo>
                  <a:lnTo>
                    <a:pt x="7" y="35"/>
                  </a:lnTo>
                  <a:lnTo>
                    <a:pt x="7" y="31"/>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4" name="Freeform 376">
              <a:extLst>
                <a:ext uri="{FF2B5EF4-FFF2-40B4-BE49-F238E27FC236}">
                  <a16:creationId xmlns:a16="http://schemas.microsoft.com/office/drawing/2014/main" id="{5F9564AD-8371-6EAF-F5F1-E2556EB9E579}"/>
                </a:ext>
                <a:ext uri="{C183D7F6-B498-43B3-948B-1728B52AA6E4}">
                  <adec:decorative xmlns:adec="http://schemas.microsoft.com/office/drawing/2017/decorative" val="1"/>
                </a:ext>
              </a:extLst>
            </p:cNvPr>
            <p:cNvSpPr>
              <a:spLocks/>
            </p:cNvSpPr>
            <p:nvPr/>
          </p:nvSpPr>
          <p:spPr bwMode="auto">
            <a:xfrm>
              <a:off x="8166920" y="6141157"/>
              <a:ext cx="81494" cy="81494"/>
            </a:xfrm>
            <a:custGeom>
              <a:avLst/>
              <a:gdLst>
                <a:gd name="T0" fmla="*/ 0 w 28"/>
                <a:gd name="T1" fmla="*/ 21 h 28"/>
                <a:gd name="T2" fmla="*/ 3 w 28"/>
                <a:gd name="T3" fmla="*/ 17 h 28"/>
                <a:gd name="T4" fmla="*/ 17 w 28"/>
                <a:gd name="T5" fmla="*/ 7 h 28"/>
                <a:gd name="T6" fmla="*/ 21 w 28"/>
                <a:gd name="T7" fmla="*/ 0 h 28"/>
                <a:gd name="T8" fmla="*/ 21 w 28"/>
                <a:gd name="T9" fmla="*/ 3 h 28"/>
                <a:gd name="T10" fmla="*/ 28 w 28"/>
                <a:gd name="T11" fmla="*/ 7 h 28"/>
                <a:gd name="T12" fmla="*/ 28 w 28"/>
                <a:gd name="T13" fmla="*/ 10 h 28"/>
                <a:gd name="T14" fmla="*/ 28 w 28"/>
                <a:gd name="T15" fmla="*/ 17 h 28"/>
                <a:gd name="T16" fmla="*/ 28 w 28"/>
                <a:gd name="T17" fmla="*/ 21 h 28"/>
                <a:gd name="T18" fmla="*/ 24 w 28"/>
                <a:gd name="T19" fmla="*/ 24 h 28"/>
                <a:gd name="T20" fmla="*/ 17 w 28"/>
                <a:gd name="T21" fmla="*/ 24 h 28"/>
                <a:gd name="T22" fmla="*/ 14 w 28"/>
                <a:gd name="T23" fmla="*/ 28 h 28"/>
                <a:gd name="T24" fmla="*/ 10 w 28"/>
                <a:gd name="T25" fmla="*/ 28 h 28"/>
                <a:gd name="T26" fmla="*/ 7 w 28"/>
                <a:gd name="T27" fmla="*/ 24 h 28"/>
                <a:gd name="T28" fmla="*/ 3 w 28"/>
                <a:gd name="T29" fmla="*/ 21 h 28"/>
                <a:gd name="T30" fmla="*/ 0 w 28"/>
                <a:gd name="T3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21"/>
                  </a:moveTo>
                  <a:lnTo>
                    <a:pt x="3" y="17"/>
                  </a:lnTo>
                  <a:lnTo>
                    <a:pt x="17" y="7"/>
                  </a:lnTo>
                  <a:lnTo>
                    <a:pt x="21" y="0"/>
                  </a:lnTo>
                  <a:lnTo>
                    <a:pt x="21" y="3"/>
                  </a:lnTo>
                  <a:lnTo>
                    <a:pt x="28" y="7"/>
                  </a:lnTo>
                  <a:lnTo>
                    <a:pt x="28" y="10"/>
                  </a:lnTo>
                  <a:lnTo>
                    <a:pt x="28" y="17"/>
                  </a:lnTo>
                  <a:lnTo>
                    <a:pt x="28" y="21"/>
                  </a:lnTo>
                  <a:lnTo>
                    <a:pt x="24" y="24"/>
                  </a:lnTo>
                  <a:lnTo>
                    <a:pt x="17" y="24"/>
                  </a:lnTo>
                  <a:lnTo>
                    <a:pt x="14" y="28"/>
                  </a:lnTo>
                  <a:lnTo>
                    <a:pt x="10" y="28"/>
                  </a:lnTo>
                  <a:lnTo>
                    <a:pt x="7" y="24"/>
                  </a:lnTo>
                  <a:lnTo>
                    <a:pt x="3" y="21"/>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5" name="Freeform 377">
              <a:extLst>
                <a:ext uri="{FF2B5EF4-FFF2-40B4-BE49-F238E27FC236}">
                  <a16:creationId xmlns:a16="http://schemas.microsoft.com/office/drawing/2014/main" id="{2471A53C-37E6-D882-5CA8-F0A29F62F85E}"/>
                </a:ext>
                <a:ext uri="{C183D7F6-B498-43B3-948B-1728B52AA6E4}">
                  <adec:decorative xmlns:adec="http://schemas.microsoft.com/office/drawing/2017/decorative" val="1"/>
                </a:ext>
              </a:extLst>
            </p:cNvPr>
            <p:cNvSpPr>
              <a:spLocks/>
            </p:cNvSpPr>
            <p:nvPr/>
          </p:nvSpPr>
          <p:spPr bwMode="auto">
            <a:xfrm>
              <a:off x="8003933" y="6129515"/>
              <a:ext cx="61121" cy="101868"/>
            </a:xfrm>
            <a:custGeom>
              <a:avLst/>
              <a:gdLst>
                <a:gd name="T0" fmla="*/ 14 w 21"/>
                <a:gd name="T1" fmla="*/ 0 h 35"/>
                <a:gd name="T2" fmla="*/ 21 w 21"/>
                <a:gd name="T3" fmla="*/ 28 h 35"/>
                <a:gd name="T4" fmla="*/ 18 w 21"/>
                <a:gd name="T5" fmla="*/ 28 h 35"/>
                <a:gd name="T6" fmla="*/ 14 w 21"/>
                <a:gd name="T7" fmla="*/ 28 h 35"/>
                <a:gd name="T8" fmla="*/ 11 w 21"/>
                <a:gd name="T9" fmla="*/ 28 h 35"/>
                <a:gd name="T10" fmla="*/ 7 w 21"/>
                <a:gd name="T11" fmla="*/ 32 h 35"/>
                <a:gd name="T12" fmla="*/ 4 w 21"/>
                <a:gd name="T13" fmla="*/ 35 h 35"/>
                <a:gd name="T14" fmla="*/ 4 w 21"/>
                <a:gd name="T15" fmla="*/ 32 h 35"/>
                <a:gd name="T16" fmla="*/ 0 w 21"/>
                <a:gd name="T17" fmla="*/ 28 h 35"/>
                <a:gd name="T18" fmla="*/ 0 w 21"/>
                <a:gd name="T19" fmla="*/ 21 h 35"/>
                <a:gd name="T20" fmla="*/ 4 w 21"/>
                <a:gd name="T21" fmla="*/ 18 h 35"/>
                <a:gd name="T22" fmla="*/ 4 w 21"/>
                <a:gd name="T23" fmla="*/ 14 h 35"/>
                <a:gd name="T24" fmla="*/ 0 w 21"/>
                <a:gd name="T25" fmla="*/ 14 h 35"/>
                <a:gd name="T26" fmla="*/ 0 w 21"/>
                <a:gd name="T27" fmla="*/ 11 h 35"/>
                <a:gd name="T28" fmla="*/ 0 w 21"/>
                <a:gd name="T29" fmla="*/ 7 h 35"/>
                <a:gd name="T30" fmla="*/ 7 w 21"/>
                <a:gd name="T31" fmla="*/ 7 h 35"/>
                <a:gd name="T32" fmla="*/ 11 w 21"/>
                <a:gd name="T33" fmla="*/ 4 h 35"/>
                <a:gd name="T34" fmla="*/ 14 w 21"/>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5">
                  <a:moveTo>
                    <a:pt x="14" y="0"/>
                  </a:moveTo>
                  <a:lnTo>
                    <a:pt x="21" y="28"/>
                  </a:lnTo>
                  <a:lnTo>
                    <a:pt x="18" y="28"/>
                  </a:lnTo>
                  <a:lnTo>
                    <a:pt x="14" y="28"/>
                  </a:lnTo>
                  <a:lnTo>
                    <a:pt x="11" y="28"/>
                  </a:lnTo>
                  <a:lnTo>
                    <a:pt x="7" y="32"/>
                  </a:lnTo>
                  <a:lnTo>
                    <a:pt x="4" y="35"/>
                  </a:lnTo>
                  <a:lnTo>
                    <a:pt x="4" y="32"/>
                  </a:lnTo>
                  <a:lnTo>
                    <a:pt x="0" y="28"/>
                  </a:lnTo>
                  <a:lnTo>
                    <a:pt x="0" y="21"/>
                  </a:lnTo>
                  <a:lnTo>
                    <a:pt x="4" y="18"/>
                  </a:lnTo>
                  <a:lnTo>
                    <a:pt x="4" y="14"/>
                  </a:lnTo>
                  <a:lnTo>
                    <a:pt x="0" y="14"/>
                  </a:lnTo>
                  <a:lnTo>
                    <a:pt x="0" y="11"/>
                  </a:lnTo>
                  <a:lnTo>
                    <a:pt x="0" y="7"/>
                  </a:lnTo>
                  <a:lnTo>
                    <a:pt x="7" y="7"/>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6" name="Freeform 378">
              <a:extLst>
                <a:ext uri="{FF2B5EF4-FFF2-40B4-BE49-F238E27FC236}">
                  <a16:creationId xmlns:a16="http://schemas.microsoft.com/office/drawing/2014/main" id="{9FD7408E-C23D-2018-F189-9D50DE1CED49}"/>
                </a:ext>
                <a:ext uri="{C183D7F6-B498-43B3-948B-1728B52AA6E4}">
                  <adec:decorative xmlns:adec="http://schemas.microsoft.com/office/drawing/2017/decorative" val="1"/>
                </a:ext>
              </a:extLst>
            </p:cNvPr>
            <p:cNvSpPr>
              <a:spLocks/>
            </p:cNvSpPr>
            <p:nvPr/>
          </p:nvSpPr>
          <p:spPr bwMode="auto">
            <a:xfrm>
              <a:off x="8105798" y="6091679"/>
              <a:ext cx="69852" cy="130973"/>
            </a:xfrm>
            <a:custGeom>
              <a:avLst/>
              <a:gdLst>
                <a:gd name="T0" fmla="*/ 0 w 24"/>
                <a:gd name="T1" fmla="*/ 24 h 45"/>
                <a:gd name="T2" fmla="*/ 7 w 24"/>
                <a:gd name="T3" fmla="*/ 24 h 45"/>
                <a:gd name="T4" fmla="*/ 7 w 24"/>
                <a:gd name="T5" fmla="*/ 20 h 45"/>
                <a:gd name="T6" fmla="*/ 7 w 24"/>
                <a:gd name="T7" fmla="*/ 17 h 45"/>
                <a:gd name="T8" fmla="*/ 7 w 24"/>
                <a:gd name="T9" fmla="*/ 10 h 45"/>
                <a:gd name="T10" fmla="*/ 21 w 24"/>
                <a:gd name="T11" fmla="*/ 0 h 45"/>
                <a:gd name="T12" fmla="*/ 24 w 24"/>
                <a:gd name="T13" fmla="*/ 0 h 45"/>
                <a:gd name="T14" fmla="*/ 17 w 24"/>
                <a:gd name="T15" fmla="*/ 17 h 45"/>
                <a:gd name="T16" fmla="*/ 24 w 24"/>
                <a:gd name="T17" fmla="*/ 34 h 45"/>
                <a:gd name="T18" fmla="*/ 21 w 24"/>
                <a:gd name="T19" fmla="*/ 38 h 45"/>
                <a:gd name="T20" fmla="*/ 17 w 24"/>
                <a:gd name="T21" fmla="*/ 41 h 45"/>
                <a:gd name="T22" fmla="*/ 21 w 24"/>
                <a:gd name="T23" fmla="*/ 45 h 45"/>
                <a:gd name="T24" fmla="*/ 11 w 24"/>
                <a:gd name="T25" fmla="*/ 38 h 45"/>
                <a:gd name="T26" fmla="*/ 4 w 24"/>
                <a:gd name="T27" fmla="*/ 41 h 45"/>
                <a:gd name="T28" fmla="*/ 0 w 24"/>
                <a:gd name="T29" fmla="*/ 34 h 45"/>
                <a:gd name="T30" fmla="*/ 0 w 2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5">
                  <a:moveTo>
                    <a:pt x="0" y="24"/>
                  </a:moveTo>
                  <a:lnTo>
                    <a:pt x="7" y="24"/>
                  </a:lnTo>
                  <a:lnTo>
                    <a:pt x="7" y="20"/>
                  </a:lnTo>
                  <a:lnTo>
                    <a:pt x="7" y="17"/>
                  </a:lnTo>
                  <a:lnTo>
                    <a:pt x="7" y="10"/>
                  </a:lnTo>
                  <a:lnTo>
                    <a:pt x="21" y="0"/>
                  </a:lnTo>
                  <a:lnTo>
                    <a:pt x="24" y="0"/>
                  </a:lnTo>
                  <a:lnTo>
                    <a:pt x="17" y="17"/>
                  </a:lnTo>
                  <a:lnTo>
                    <a:pt x="24" y="34"/>
                  </a:lnTo>
                  <a:lnTo>
                    <a:pt x="21" y="38"/>
                  </a:lnTo>
                  <a:lnTo>
                    <a:pt x="17" y="41"/>
                  </a:lnTo>
                  <a:lnTo>
                    <a:pt x="21" y="45"/>
                  </a:lnTo>
                  <a:lnTo>
                    <a:pt x="11" y="38"/>
                  </a:lnTo>
                  <a:lnTo>
                    <a:pt x="4" y="41"/>
                  </a:lnTo>
                  <a:lnTo>
                    <a:pt x="0" y="34"/>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7" name="Freeform 379">
              <a:extLst>
                <a:ext uri="{FF2B5EF4-FFF2-40B4-BE49-F238E27FC236}">
                  <a16:creationId xmlns:a16="http://schemas.microsoft.com/office/drawing/2014/main" id="{AD55E6E7-6601-CD3F-138D-86CBEA6B29B7}"/>
                </a:ext>
                <a:ext uri="{C183D7F6-B498-43B3-948B-1728B52AA6E4}">
                  <adec:decorative xmlns:adec="http://schemas.microsoft.com/office/drawing/2017/decorative" val="1"/>
                </a:ext>
              </a:extLst>
            </p:cNvPr>
            <p:cNvSpPr>
              <a:spLocks/>
            </p:cNvSpPr>
            <p:nvPr/>
          </p:nvSpPr>
          <p:spPr bwMode="auto">
            <a:xfrm>
              <a:off x="8076694" y="6202277"/>
              <a:ext cx="98957" cy="69852"/>
            </a:xfrm>
            <a:custGeom>
              <a:avLst/>
              <a:gdLst>
                <a:gd name="T0" fmla="*/ 0 w 34"/>
                <a:gd name="T1" fmla="*/ 14 h 24"/>
                <a:gd name="T2" fmla="*/ 14 w 34"/>
                <a:gd name="T3" fmla="*/ 3 h 24"/>
                <a:gd name="T4" fmla="*/ 21 w 34"/>
                <a:gd name="T5" fmla="*/ 0 h 24"/>
                <a:gd name="T6" fmla="*/ 31 w 34"/>
                <a:gd name="T7" fmla="*/ 7 h 24"/>
                <a:gd name="T8" fmla="*/ 34 w 34"/>
                <a:gd name="T9" fmla="*/ 10 h 24"/>
                <a:gd name="T10" fmla="*/ 34 w 34"/>
                <a:gd name="T11" fmla="*/ 14 h 24"/>
                <a:gd name="T12" fmla="*/ 27 w 34"/>
                <a:gd name="T13" fmla="*/ 24 h 24"/>
                <a:gd name="T14" fmla="*/ 24 w 34"/>
                <a:gd name="T15" fmla="*/ 14 h 24"/>
                <a:gd name="T16" fmla="*/ 14 w 34"/>
                <a:gd name="T17" fmla="*/ 14 h 24"/>
                <a:gd name="T18" fmla="*/ 14 w 34"/>
                <a:gd name="T19" fmla="*/ 24 h 24"/>
                <a:gd name="T20" fmla="*/ 10 w 34"/>
                <a:gd name="T21" fmla="*/ 24 h 24"/>
                <a:gd name="T22" fmla="*/ 7 w 34"/>
                <a:gd name="T23" fmla="*/ 24 h 24"/>
                <a:gd name="T24" fmla="*/ 3 w 34"/>
                <a:gd name="T25" fmla="*/ 20 h 24"/>
                <a:gd name="T26" fmla="*/ 0 w 34"/>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4">
                  <a:moveTo>
                    <a:pt x="0" y="14"/>
                  </a:moveTo>
                  <a:lnTo>
                    <a:pt x="14" y="3"/>
                  </a:lnTo>
                  <a:lnTo>
                    <a:pt x="21" y="0"/>
                  </a:lnTo>
                  <a:lnTo>
                    <a:pt x="31" y="7"/>
                  </a:lnTo>
                  <a:lnTo>
                    <a:pt x="34" y="10"/>
                  </a:lnTo>
                  <a:lnTo>
                    <a:pt x="34" y="14"/>
                  </a:lnTo>
                  <a:lnTo>
                    <a:pt x="27" y="24"/>
                  </a:lnTo>
                  <a:lnTo>
                    <a:pt x="24" y="14"/>
                  </a:lnTo>
                  <a:lnTo>
                    <a:pt x="14" y="14"/>
                  </a:lnTo>
                  <a:lnTo>
                    <a:pt x="14" y="24"/>
                  </a:lnTo>
                  <a:lnTo>
                    <a:pt x="10" y="24"/>
                  </a:lnTo>
                  <a:lnTo>
                    <a:pt x="7" y="24"/>
                  </a:lnTo>
                  <a:lnTo>
                    <a:pt x="3" y="20"/>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8" name="Freeform 380">
              <a:extLst>
                <a:ext uri="{FF2B5EF4-FFF2-40B4-BE49-F238E27FC236}">
                  <a16:creationId xmlns:a16="http://schemas.microsoft.com/office/drawing/2014/main" id="{DB86BD3C-9619-B695-2967-7F15E92E8EA9}"/>
                </a:ext>
                <a:ext uri="{C183D7F6-B498-43B3-948B-1728B52AA6E4}">
                  <adec:decorative xmlns:adec="http://schemas.microsoft.com/office/drawing/2017/decorative" val="1"/>
                </a:ext>
              </a:extLst>
            </p:cNvPr>
            <p:cNvSpPr>
              <a:spLocks/>
            </p:cNvSpPr>
            <p:nvPr/>
          </p:nvSpPr>
          <p:spPr bwMode="auto">
            <a:xfrm>
              <a:off x="8155279" y="6091679"/>
              <a:ext cx="72763" cy="98957"/>
            </a:xfrm>
            <a:custGeom>
              <a:avLst/>
              <a:gdLst>
                <a:gd name="T0" fmla="*/ 7 w 25"/>
                <a:gd name="T1" fmla="*/ 0 h 34"/>
                <a:gd name="T2" fmla="*/ 11 w 25"/>
                <a:gd name="T3" fmla="*/ 3 h 34"/>
                <a:gd name="T4" fmla="*/ 14 w 25"/>
                <a:gd name="T5" fmla="*/ 3 h 34"/>
                <a:gd name="T6" fmla="*/ 18 w 25"/>
                <a:gd name="T7" fmla="*/ 6 h 34"/>
                <a:gd name="T8" fmla="*/ 18 w 25"/>
                <a:gd name="T9" fmla="*/ 10 h 34"/>
                <a:gd name="T10" fmla="*/ 25 w 25"/>
                <a:gd name="T11" fmla="*/ 13 h 34"/>
                <a:gd name="T12" fmla="*/ 25 w 25"/>
                <a:gd name="T13" fmla="*/ 17 h 34"/>
                <a:gd name="T14" fmla="*/ 21 w 25"/>
                <a:gd name="T15" fmla="*/ 24 h 34"/>
                <a:gd name="T16" fmla="*/ 7 w 25"/>
                <a:gd name="T17" fmla="*/ 34 h 34"/>
                <a:gd name="T18" fmla="*/ 0 w 25"/>
                <a:gd name="T19" fmla="*/ 17 h 34"/>
                <a:gd name="T20" fmla="*/ 7 w 2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4">
                  <a:moveTo>
                    <a:pt x="7" y="0"/>
                  </a:moveTo>
                  <a:lnTo>
                    <a:pt x="11" y="3"/>
                  </a:lnTo>
                  <a:lnTo>
                    <a:pt x="14" y="3"/>
                  </a:lnTo>
                  <a:lnTo>
                    <a:pt x="18" y="6"/>
                  </a:lnTo>
                  <a:lnTo>
                    <a:pt x="18" y="10"/>
                  </a:lnTo>
                  <a:lnTo>
                    <a:pt x="25" y="13"/>
                  </a:lnTo>
                  <a:lnTo>
                    <a:pt x="25" y="17"/>
                  </a:lnTo>
                  <a:lnTo>
                    <a:pt x="21" y="24"/>
                  </a:lnTo>
                  <a:lnTo>
                    <a:pt x="7" y="34"/>
                  </a:lnTo>
                  <a:lnTo>
                    <a:pt x="0" y="17"/>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9" name="Freeform 381">
              <a:extLst>
                <a:ext uri="{FF2B5EF4-FFF2-40B4-BE49-F238E27FC236}">
                  <a16:creationId xmlns:a16="http://schemas.microsoft.com/office/drawing/2014/main" id="{11469740-410B-13D9-E0C8-BACE3269E0F2}"/>
                </a:ext>
                <a:ext uri="{C183D7F6-B498-43B3-948B-1728B52AA6E4}">
                  <adec:decorative xmlns:adec="http://schemas.microsoft.com/office/drawing/2017/decorative" val="1"/>
                </a:ext>
              </a:extLst>
            </p:cNvPr>
            <p:cNvSpPr>
              <a:spLocks/>
            </p:cNvSpPr>
            <p:nvPr/>
          </p:nvSpPr>
          <p:spPr bwMode="auto">
            <a:xfrm>
              <a:off x="8216397" y="6231383"/>
              <a:ext cx="32016" cy="61121"/>
            </a:xfrm>
            <a:custGeom>
              <a:avLst/>
              <a:gdLst>
                <a:gd name="T0" fmla="*/ 11 w 11"/>
                <a:gd name="T1" fmla="*/ 21 h 21"/>
                <a:gd name="T2" fmla="*/ 7 w 11"/>
                <a:gd name="T3" fmla="*/ 21 h 21"/>
                <a:gd name="T4" fmla="*/ 4 w 11"/>
                <a:gd name="T5" fmla="*/ 21 h 21"/>
                <a:gd name="T6" fmla="*/ 4 w 11"/>
                <a:gd name="T7" fmla="*/ 14 h 21"/>
                <a:gd name="T8" fmla="*/ 0 w 11"/>
                <a:gd name="T9" fmla="*/ 10 h 21"/>
                <a:gd name="T10" fmla="*/ 4 w 11"/>
                <a:gd name="T11" fmla="*/ 10 h 21"/>
                <a:gd name="T12" fmla="*/ 4 w 11"/>
                <a:gd name="T13" fmla="*/ 7 h 21"/>
                <a:gd name="T14" fmla="*/ 7 w 11"/>
                <a:gd name="T15" fmla="*/ 0 h 21"/>
                <a:gd name="T16" fmla="*/ 11 w 11"/>
                <a:gd name="T17" fmla="*/ 4 h 21"/>
                <a:gd name="T18" fmla="*/ 11 w 11"/>
                <a:gd name="T19" fmla="*/ 7 h 21"/>
                <a:gd name="T20" fmla="*/ 11 w 11"/>
                <a:gd name="T21" fmla="*/ 14 h 21"/>
                <a:gd name="T22" fmla="*/ 11 w 11"/>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11" y="21"/>
                  </a:moveTo>
                  <a:lnTo>
                    <a:pt x="7" y="21"/>
                  </a:lnTo>
                  <a:lnTo>
                    <a:pt x="4" y="21"/>
                  </a:lnTo>
                  <a:lnTo>
                    <a:pt x="4" y="14"/>
                  </a:lnTo>
                  <a:lnTo>
                    <a:pt x="0" y="10"/>
                  </a:lnTo>
                  <a:lnTo>
                    <a:pt x="4" y="10"/>
                  </a:lnTo>
                  <a:lnTo>
                    <a:pt x="4" y="7"/>
                  </a:lnTo>
                  <a:lnTo>
                    <a:pt x="7" y="0"/>
                  </a:lnTo>
                  <a:lnTo>
                    <a:pt x="11" y="4"/>
                  </a:lnTo>
                  <a:lnTo>
                    <a:pt x="11" y="7"/>
                  </a:lnTo>
                  <a:lnTo>
                    <a:pt x="11" y="14"/>
                  </a:lnTo>
                  <a:lnTo>
                    <a:pt x="11"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grpSp>
      <p:sp>
        <p:nvSpPr>
          <p:cNvPr id="12" name="Otsikko 11">
            <a:extLst>
              <a:ext uri="{FF2B5EF4-FFF2-40B4-BE49-F238E27FC236}">
                <a16:creationId xmlns:a16="http://schemas.microsoft.com/office/drawing/2014/main" id="{0F2C4682-4C53-A99B-F8FF-DD0A5253A178}"/>
              </a:ext>
            </a:extLst>
          </p:cNvPr>
          <p:cNvSpPr>
            <a:spLocks noGrp="1"/>
          </p:cNvSpPr>
          <p:nvPr>
            <p:ph type="title" idx="4294967295"/>
          </p:nvPr>
        </p:nvSpPr>
        <p:spPr>
          <a:xfrm>
            <a:off x="1267566" y="-4589"/>
            <a:ext cx="10972800" cy="1143000"/>
          </a:xfrm>
        </p:spPr>
        <p:txBody>
          <a:bodyPr/>
          <a:lstStyle/>
          <a:p>
            <a:pPr rtl="0" eaLnBrk="1" latinLnBrk="0" hangingPunct="1"/>
            <a:r>
              <a:rPr lang="fi-FI" sz="3200" kern="1200" dirty="0">
                <a:solidFill>
                  <a:srgbClr val="000000"/>
                </a:solidFill>
                <a:effectLst/>
                <a:latin typeface="Calibri" panose="020F0502020204030204" pitchFamily="34" charset="0"/>
                <a:ea typeface="+mn-ea"/>
                <a:cs typeface="Calibri" panose="020F0502020204030204" pitchFamily="34" charset="0"/>
              </a:rPr>
              <a:t>Kaikukortti maantieteellisesti </a:t>
            </a:r>
            <a:endParaRPr lang="fi-FI" dirty="0">
              <a:effectLst/>
            </a:endParaRPr>
          </a:p>
        </p:txBody>
      </p:sp>
    </p:spTree>
    <p:extLst>
      <p:ext uri="{BB962C8B-B14F-4D97-AF65-F5344CB8AC3E}">
        <p14:creationId xmlns:p14="http://schemas.microsoft.com/office/powerpoint/2010/main" val="2058774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a:extLst>
              <a:ext uri="{FF2B5EF4-FFF2-40B4-BE49-F238E27FC236}">
                <a16:creationId xmlns:a16="http://schemas.microsoft.com/office/drawing/2014/main" id="{10F90970-0C0D-4EC2-9446-448547876EBB}"/>
              </a:ext>
            </a:extLst>
          </p:cNvPr>
          <p:cNvSpPr>
            <a:spLocks noGrp="1"/>
          </p:cNvSpPr>
          <p:nvPr>
            <p:ph type="title"/>
          </p:nvPr>
        </p:nvSpPr>
        <p:spPr>
          <a:xfrm>
            <a:off x="3855720" y="284323"/>
            <a:ext cx="6697980" cy="735647"/>
          </a:xfrm>
        </p:spPr>
        <p:txBody>
          <a:bodyPr/>
          <a:lstStyle/>
          <a:p>
            <a:r>
              <a:rPr lang="en-US" altLang="sv-FI" sz="4000" b="1" err="1"/>
              <a:t>Kulttuuritoimijoiden</a:t>
            </a:r>
            <a:r>
              <a:rPr lang="en-US" altLang="sv-FI" sz="4000" b="1"/>
              <a:t> </a:t>
            </a:r>
            <a:r>
              <a:rPr lang="en-US" altLang="sv-FI" sz="4000" b="1" err="1"/>
              <a:t>kannalta</a:t>
            </a:r>
            <a:r>
              <a:rPr lang="en-US" altLang="sv-FI" sz="4000" b="1"/>
              <a:t> </a:t>
            </a:r>
            <a:r>
              <a:rPr lang="en-US" altLang="sv-FI" sz="4000" b="1" err="1"/>
              <a:t>Kaikukortti</a:t>
            </a:r>
            <a:r>
              <a:rPr lang="en-US" altLang="sv-FI" sz="4000" b="1"/>
              <a:t> </a:t>
            </a:r>
            <a:r>
              <a:rPr lang="en-US" altLang="sv-FI" sz="4000" b="1" err="1"/>
              <a:t>voi</a:t>
            </a:r>
            <a:r>
              <a:rPr lang="en-US" altLang="sv-FI" sz="4000" b="1"/>
              <a:t>…</a:t>
            </a:r>
          </a:p>
        </p:txBody>
      </p:sp>
      <p:pic>
        <p:nvPicPr>
          <p:cNvPr id="38916" name="Kuva 6" descr="Kaikukortin logo.">
            <a:extLst>
              <a:ext uri="{FF2B5EF4-FFF2-40B4-BE49-F238E27FC236}">
                <a16:creationId xmlns:a16="http://schemas.microsoft.com/office/drawing/2014/main" id="{98FEE862-E446-42EB-BD5D-883C48F12A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72" y="228445"/>
            <a:ext cx="3083548" cy="79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ruutu 2">
            <a:extLst>
              <a:ext uri="{FF2B5EF4-FFF2-40B4-BE49-F238E27FC236}">
                <a16:creationId xmlns:a16="http://schemas.microsoft.com/office/drawing/2014/main" id="{11CF7986-15E5-40A1-B1ED-70B74B402D19}"/>
              </a:ext>
              <a:ext uri="{C183D7F6-B498-43B3-948B-1728B52AA6E4}">
                <adec:decorative xmlns:adec="http://schemas.microsoft.com/office/drawing/2017/decorative" val="1"/>
              </a:ext>
            </a:extLst>
          </p:cNvPr>
          <p:cNvSpPr txBox="1"/>
          <p:nvPr/>
        </p:nvSpPr>
        <p:spPr>
          <a:xfrm>
            <a:off x="478154" y="1337311"/>
            <a:ext cx="6697980" cy="4832092"/>
          </a:xfrm>
          <a:prstGeom prst="rect">
            <a:avLst/>
          </a:prstGeom>
          <a:noFill/>
          <a:ln w="57150">
            <a:solidFill>
              <a:srgbClr val="B9EDFF"/>
            </a:solidFill>
          </a:ln>
        </p:spPr>
        <p:txBody>
          <a:bodyPr wrap="square">
            <a:spAutoFit/>
          </a:bodyPr>
          <a:lstStyle/>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edistää</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oman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toiminnan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saavutettavuutta</a:t>
            </a: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lisätä</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tunnettuutta</a:t>
            </a:r>
            <a:r>
              <a:rPr lang="en-US" altLang="sv-FI" sz="220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tuoda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uusia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yleisöjä</a:t>
            </a:r>
            <a:r>
              <a:rPr lang="en-US" altLang="sv-FI" sz="220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kasvattaa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esitysten</a:t>
            </a:r>
            <a:r>
              <a:rPr lang="en-US" altLang="sv-FI" sz="2200">
                <a:latin typeface="Arial" panose="020B0604020202020204" pitchFamily="34" charset="0"/>
                <a:cs typeface="Arial" panose="020B0604020202020204" pitchFamily="34" charset="0"/>
              </a:rPr>
              <a:t> ja </a:t>
            </a:r>
            <a:r>
              <a:rPr lang="en-US" altLang="sv-FI" sz="2200" err="1">
                <a:latin typeface="Arial" panose="020B0604020202020204" pitchFamily="34" charset="0"/>
                <a:cs typeface="Arial" panose="020B0604020202020204" pitchFamily="34" charset="0"/>
              </a:rPr>
              <a:t>toiminnan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täyttöastetta</a:t>
            </a:r>
            <a:r>
              <a:rPr lang="en-US" altLang="sv-FI" sz="220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vahvistaa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yhteiskunnallista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asemaa</a:t>
            </a:r>
            <a:r>
              <a:rPr lang="en-US" altLang="sv-FI" sz="2200">
                <a:latin typeface="Arial" panose="020B0604020202020204" pitchFamily="34" charset="0"/>
                <a:cs typeface="Arial" panose="020B0604020202020204" pitchFamily="34" charset="0"/>
              </a:rPr>
              <a:t> ja </a:t>
            </a:r>
            <a:r>
              <a:rPr lang="en-US" altLang="sv-FI" sz="2200" err="1">
                <a:latin typeface="Arial" panose="020B0604020202020204" pitchFamily="34" charset="0"/>
                <a:cs typeface="Arial" panose="020B0604020202020204" pitchFamily="34" charset="0"/>
              </a:rPr>
              <a:t>toiminnan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vaikuttavuutta</a:t>
            </a:r>
            <a:r>
              <a:rPr lang="en-US" altLang="sv-FI" sz="220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luoda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uudenlaisia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yhteistyön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muotoja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sosiaali</a:t>
            </a:r>
            <a:r>
              <a:rPr lang="en-US" altLang="sv-FI" sz="2200">
                <a:latin typeface="Arial" panose="020B0604020202020204" pitchFamily="34" charset="0"/>
                <a:cs typeface="Arial" panose="020B0604020202020204" pitchFamily="34" charset="0"/>
              </a:rPr>
              <a:t>- ja </a:t>
            </a:r>
            <a:r>
              <a:rPr lang="en-US" altLang="sv-FI" sz="2200" err="1">
                <a:latin typeface="Arial" panose="020B0604020202020204" pitchFamily="34" charset="0"/>
                <a:cs typeface="Arial" panose="020B0604020202020204" pitchFamily="34" charset="0"/>
              </a:rPr>
              <a:t>terveysalan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toimijoiden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kanssa</a:t>
            </a:r>
            <a:r>
              <a:rPr lang="en-US" altLang="sv-FI" sz="2200">
                <a:latin typeface="Arial" panose="020B0604020202020204" pitchFamily="34" charset="0"/>
                <a:cs typeface="Arial" panose="020B0604020202020204" pitchFamily="34" charset="0"/>
              </a:rPr>
              <a:t>.</a:t>
            </a:r>
          </a:p>
          <a:p>
            <a:pPr>
              <a:defRPr/>
            </a:pPr>
            <a:endParaRPr lang="en-US" altLang="sv-FI" sz="2200">
              <a:latin typeface="Arial" panose="020B0604020202020204" pitchFamily="34" charset="0"/>
              <a:cs typeface="Arial" panose="020B0604020202020204" pitchFamily="34" charset="0"/>
            </a:endParaRPr>
          </a:p>
        </p:txBody>
      </p:sp>
      <p:sp>
        <p:nvSpPr>
          <p:cNvPr id="4" name="Pyöristetty kuvaselitesuorakulmio 3">
            <a:extLst>
              <a:ext uri="{FF2B5EF4-FFF2-40B4-BE49-F238E27FC236}">
                <a16:creationId xmlns:a16="http://schemas.microsoft.com/office/drawing/2014/main" id="{6BFC94B5-128E-477A-B8EB-4FE3C43B6DAB}"/>
              </a:ext>
              <a:ext uri="{C183D7F6-B498-43B3-948B-1728B52AA6E4}">
                <adec:decorative xmlns:adec="http://schemas.microsoft.com/office/drawing/2017/decorative" val="1"/>
              </a:ext>
            </a:extLst>
          </p:cNvPr>
          <p:cNvSpPr/>
          <p:nvPr/>
        </p:nvSpPr>
        <p:spPr>
          <a:xfrm>
            <a:off x="7397393" y="1337311"/>
            <a:ext cx="4489807" cy="4169637"/>
          </a:xfrm>
          <a:prstGeom prst="wedgeRoundRectCallout">
            <a:avLst>
              <a:gd name="adj1" fmla="val -34821"/>
              <a:gd name="adj2" fmla="val 58355"/>
              <a:gd name="adj3" fmla="val 16667"/>
            </a:avLst>
          </a:prstGeom>
          <a:solidFill>
            <a:srgbClr val="E7F9FF"/>
          </a:solidFill>
          <a:ln w="57150">
            <a:solidFill>
              <a:srgbClr val="B9E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sz="2000">
              <a:solidFill>
                <a:schemeClr val="tx1"/>
              </a:solidFill>
              <a:latin typeface="Arial" panose="020B0604020202020204" pitchFamily="34" charset="0"/>
              <a:cs typeface="Arial" panose="020B0604020202020204" pitchFamily="34" charset="0"/>
            </a:endParaRPr>
          </a:p>
          <a:p>
            <a:pPr>
              <a:defRPr/>
            </a:pPr>
            <a:r>
              <a:rPr lang="fi-FI" sz="2400">
                <a:solidFill>
                  <a:schemeClr val="tx1"/>
                </a:solidFill>
                <a:latin typeface="Arial" panose="020B0604020202020204" pitchFamily="34" charset="0"/>
                <a:cs typeface="Arial" panose="020B0604020202020204" pitchFamily="34" charset="0"/>
              </a:rPr>
              <a:t>”Kaikukortti luo rakenteen, jonka sisällä on aiempaa helpompaa jäsentää myös esim. taiteen ja kulttuurin hyvinvointivaikutuksiin ja kulttuurin saavutettavuuteen liittyviä muita hankkeita ja ohjelmia!”</a:t>
            </a:r>
            <a:br>
              <a:rPr lang="fi-FI" sz="2000" i="1">
                <a:solidFill>
                  <a:schemeClr val="tx1"/>
                </a:solidFill>
              </a:rPr>
            </a:br>
            <a:br>
              <a:rPr lang="fi-FI" sz="2000" i="1">
                <a:solidFill>
                  <a:schemeClr val="tx1"/>
                </a:solidFill>
              </a:rPr>
            </a:br>
            <a:endParaRPr lang="fi-FI" sz="2000" i="1">
              <a:solidFill>
                <a:schemeClr val="tx1"/>
              </a:solidFill>
            </a:endParaRPr>
          </a:p>
        </p:txBody>
      </p:sp>
    </p:spTree>
    <p:extLst>
      <p:ext uri="{BB962C8B-B14F-4D97-AF65-F5344CB8AC3E}">
        <p14:creationId xmlns:p14="http://schemas.microsoft.com/office/powerpoint/2010/main" val="555956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tsikko 1">
            <a:extLst>
              <a:ext uri="{FF2B5EF4-FFF2-40B4-BE49-F238E27FC236}">
                <a16:creationId xmlns:a16="http://schemas.microsoft.com/office/drawing/2014/main" id="{F5DE01AA-DB63-4683-B8BD-691FE6C147BD}"/>
              </a:ext>
            </a:extLst>
          </p:cNvPr>
          <p:cNvSpPr>
            <a:spLocks noGrp="1"/>
          </p:cNvSpPr>
          <p:nvPr>
            <p:ph type="title"/>
          </p:nvPr>
        </p:nvSpPr>
        <p:spPr>
          <a:xfrm>
            <a:off x="3550285" y="185966"/>
            <a:ext cx="7559675" cy="967243"/>
          </a:xfrm>
        </p:spPr>
        <p:txBody>
          <a:bodyPr/>
          <a:lstStyle/>
          <a:p>
            <a:r>
              <a:rPr lang="en-US" altLang="sv-FI" sz="4000" b="1" err="1"/>
              <a:t>Sosiaali</a:t>
            </a:r>
            <a:r>
              <a:rPr lang="en-US" altLang="sv-FI" sz="4000" b="1"/>
              <a:t>- ja </a:t>
            </a:r>
            <a:r>
              <a:rPr lang="en-US" altLang="sv-FI" sz="4000" b="1" err="1"/>
              <a:t>terveysalan</a:t>
            </a:r>
            <a:r>
              <a:rPr lang="en-US" altLang="sv-FI" sz="4000" b="1"/>
              <a:t> </a:t>
            </a:r>
            <a:r>
              <a:rPr lang="en-US" altLang="sv-FI" sz="4000" b="1" err="1"/>
              <a:t>toimijoiden</a:t>
            </a:r>
            <a:r>
              <a:rPr lang="en-US" altLang="sv-FI" sz="4000" b="1"/>
              <a:t> </a:t>
            </a:r>
            <a:r>
              <a:rPr lang="en-US" altLang="sv-FI" sz="4000" b="1" err="1"/>
              <a:t>kannalta</a:t>
            </a:r>
            <a:r>
              <a:rPr lang="en-US" altLang="sv-FI" sz="4000" b="1"/>
              <a:t> </a:t>
            </a:r>
            <a:r>
              <a:rPr lang="en-US" altLang="sv-FI" sz="4000" b="1" err="1"/>
              <a:t>Kaikukortti</a:t>
            </a:r>
            <a:r>
              <a:rPr lang="en-US" altLang="sv-FI" sz="4000" b="1"/>
              <a:t> </a:t>
            </a:r>
            <a:r>
              <a:rPr lang="en-US" altLang="sv-FI" sz="4000" b="1" err="1"/>
              <a:t>voi</a:t>
            </a:r>
            <a:r>
              <a:rPr lang="en-US" altLang="sv-FI" sz="4000" b="1"/>
              <a:t>…</a:t>
            </a:r>
          </a:p>
        </p:txBody>
      </p:sp>
      <p:sp>
        <p:nvSpPr>
          <p:cNvPr id="14339" name="Sisällön paikkamerkki 2">
            <a:extLst>
              <a:ext uri="{FF2B5EF4-FFF2-40B4-BE49-F238E27FC236}">
                <a16:creationId xmlns:a16="http://schemas.microsoft.com/office/drawing/2014/main" id="{B0B56E0F-8DC7-4C28-B443-1DB89A814379}"/>
              </a:ext>
            </a:extLst>
          </p:cNvPr>
          <p:cNvSpPr>
            <a:spLocks noGrp="1"/>
          </p:cNvSpPr>
          <p:nvPr>
            <p:ph idx="1"/>
          </p:nvPr>
        </p:nvSpPr>
        <p:spPr/>
        <p:txBody>
          <a:bodyPr/>
          <a:lstStyle/>
          <a:p>
            <a:pPr marL="0" indent="0" eaLnBrk="1" hangingPunct="1">
              <a:buFont typeface="Arial" panose="020B0604020202020204" pitchFamily="34" charset="0"/>
              <a:buNone/>
              <a:defRPr/>
            </a:pPr>
            <a:endParaRPr lang="fi-FI" altLang="sv-FI" sz="1200" i="1">
              <a:cs typeface="Arial" panose="020B0604020202020204" pitchFamily="34" charset="0"/>
            </a:endParaRPr>
          </a:p>
          <a:p>
            <a:pPr marL="0" indent="0" eaLnBrk="1" hangingPunct="1">
              <a:buFont typeface="Arial" panose="020B0604020202020204" pitchFamily="34" charset="0"/>
              <a:buNone/>
              <a:defRPr/>
            </a:pPr>
            <a:endParaRPr lang="fi-FI" altLang="sv-FI" sz="1200" i="1">
              <a:cs typeface="Arial" panose="020B0604020202020204" pitchFamily="34" charset="0"/>
            </a:endParaRPr>
          </a:p>
          <a:p>
            <a:pPr marL="0" indent="0" eaLnBrk="1" hangingPunct="1">
              <a:buFont typeface="Arial" panose="020B0604020202020204" pitchFamily="34" charset="0"/>
              <a:buNone/>
              <a:defRPr/>
            </a:pPr>
            <a:endParaRPr lang="fi-FI" altLang="sv-FI" sz="1200" i="1">
              <a:cs typeface="Arial" panose="020B0604020202020204" pitchFamily="34" charset="0"/>
            </a:endParaRPr>
          </a:p>
          <a:p>
            <a:pPr marL="0" indent="0" eaLnBrk="1" hangingPunct="1">
              <a:buFont typeface="Arial" panose="020B0604020202020204" pitchFamily="34" charset="0"/>
              <a:buNone/>
              <a:defRPr/>
            </a:pPr>
            <a:endParaRPr lang="fi-FI" altLang="sv-FI" sz="1200" i="1">
              <a:cs typeface="Arial" panose="020B0604020202020204" pitchFamily="34" charset="0"/>
            </a:endParaRPr>
          </a:p>
          <a:p>
            <a:pPr>
              <a:defRPr/>
            </a:pPr>
            <a:endParaRPr lang="en-US" altLang="sv-FI">
              <a:cs typeface="+mn-cs"/>
            </a:endParaRPr>
          </a:p>
        </p:txBody>
      </p:sp>
      <p:pic>
        <p:nvPicPr>
          <p:cNvPr id="40964" name="Kuva 6" descr="Kaikukortin logo.">
            <a:extLst>
              <a:ext uri="{FF2B5EF4-FFF2-40B4-BE49-F238E27FC236}">
                <a16:creationId xmlns:a16="http://schemas.microsoft.com/office/drawing/2014/main" id="{0B5584ED-E36C-4A58-988F-BE93EBC2EB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440" y="302082"/>
            <a:ext cx="28670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ruutu 2">
            <a:extLst>
              <a:ext uri="{FF2B5EF4-FFF2-40B4-BE49-F238E27FC236}">
                <a16:creationId xmlns:a16="http://schemas.microsoft.com/office/drawing/2014/main" id="{8200038B-D6F5-4FD5-BB99-BF3D24F196EA}"/>
              </a:ext>
              <a:ext uri="{C183D7F6-B498-43B3-948B-1728B52AA6E4}">
                <adec:decorative xmlns:adec="http://schemas.microsoft.com/office/drawing/2017/decorative" val="1"/>
              </a:ext>
            </a:extLst>
          </p:cNvPr>
          <p:cNvSpPr txBox="1"/>
          <p:nvPr/>
        </p:nvSpPr>
        <p:spPr>
          <a:xfrm>
            <a:off x="400050" y="1361172"/>
            <a:ext cx="6336926" cy="5139869"/>
          </a:xfrm>
          <a:prstGeom prst="rect">
            <a:avLst/>
          </a:prstGeom>
          <a:noFill/>
          <a:ln w="57150">
            <a:solidFill>
              <a:srgbClr val="B9EDFF"/>
            </a:solidFill>
          </a:ln>
        </p:spPr>
        <p:txBody>
          <a:bodyPr wrap="square">
            <a:spAutoFit/>
          </a:bodyPr>
          <a:lstStyle/>
          <a:p>
            <a:pPr marL="285750" indent="-285750">
              <a:buFont typeface="Arial" panose="020B0604020202020204" pitchFamily="34" charset="0"/>
              <a:buChar char="•"/>
              <a:defRPr/>
            </a:pP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tukea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asiakkaiden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sosiaalista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kuntoutusta</a:t>
            </a:r>
            <a:br>
              <a:rPr lang="en-US" altLang="sv-FI" sz="2200">
                <a:latin typeface="Arial" panose="020B0604020202020204" pitchFamily="34" charset="0"/>
                <a:cs typeface="Arial" panose="020B0604020202020204" pitchFamily="34" charset="0"/>
              </a:rPr>
            </a:b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edistää</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asiakkaiden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hyvinvointia</a:t>
            </a:r>
            <a:br>
              <a:rPr lang="en-US" altLang="sv-FI" sz="2200">
                <a:latin typeface="Arial" panose="020B0604020202020204" pitchFamily="34" charset="0"/>
                <a:cs typeface="Arial" panose="020B0604020202020204" pitchFamily="34" charset="0"/>
              </a:rPr>
            </a:b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mahdollistaa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uudenlaisia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työskentelymuotoja</a:t>
            </a:r>
            <a:br>
              <a:rPr lang="en-US" altLang="sv-FI" sz="2200">
                <a:latin typeface="Arial" panose="020B0604020202020204" pitchFamily="34" charset="0"/>
                <a:cs typeface="Arial" panose="020B0604020202020204" pitchFamily="34" charset="0"/>
              </a:rPr>
            </a:b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tavoittaa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potentiaalisia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asiakkaita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jotka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olisivat</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oikeutettuja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sote-palveluihin</a:t>
            </a:r>
            <a:br>
              <a:rPr lang="en-US" altLang="sv-FI" sz="2200">
                <a:latin typeface="Arial" panose="020B0604020202020204" pitchFamily="34" charset="0"/>
                <a:cs typeface="Arial" panose="020B0604020202020204" pitchFamily="34" charset="0"/>
              </a:rPr>
            </a:b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luoda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uudenlaisia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yhteistyön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muotoja</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kulttuurialan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toimijoiden</a:t>
            </a:r>
            <a:r>
              <a:rPr lang="en-US" altLang="sv-FI" sz="2200">
                <a:latin typeface="Arial" panose="020B0604020202020204" pitchFamily="34" charset="0"/>
                <a:cs typeface="Arial" panose="020B0604020202020204" pitchFamily="34" charset="0"/>
              </a:rPr>
              <a:t> </a:t>
            </a:r>
            <a:r>
              <a:rPr lang="en-US" altLang="sv-FI" sz="2200" err="1">
                <a:latin typeface="Arial" panose="020B0604020202020204" pitchFamily="34" charset="0"/>
                <a:cs typeface="Arial" panose="020B0604020202020204" pitchFamily="34" charset="0"/>
              </a:rPr>
              <a:t>kanssa</a:t>
            </a:r>
            <a:r>
              <a:rPr lang="en-US" altLang="sv-FI" sz="2200">
                <a:latin typeface="Arial" panose="020B0604020202020204" pitchFamily="34" charset="0"/>
                <a:cs typeface="Arial" panose="020B0604020202020204" pitchFamily="34" charset="0"/>
              </a:rPr>
              <a:t>.</a:t>
            </a:r>
            <a:br>
              <a:rPr lang="en-US" altLang="sv-FI" sz="2200">
                <a:latin typeface="Arial" panose="020B0604020202020204" pitchFamily="34" charset="0"/>
                <a:cs typeface="Arial" panose="020B0604020202020204" pitchFamily="34" charset="0"/>
              </a:rPr>
            </a:br>
            <a:endParaRPr lang="en-US" altLang="sv-FI"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sv-FI" sz="2200" err="1">
                <a:latin typeface="Arial" panose="020B0604020202020204" pitchFamily="34" charset="0"/>
                <a:cs typeface="Arial" panose="020B0604020202020204" pitchFamily="34" charset="0"/>
              </a:rPr>
              <a:t>virkistää</a:t>
            </a:r>
            <a:r>
              <a:rPr lang="en-US" altLang="sv-FI" sz="2200">
                <a:latin typeface="Arial" panose="020B0604020202020204" pitchFamily="34" charset="0"/>
                <a:cs typeface="Arial" panose="020B0604020202020204" pitchFamily="34" charset="0"/>
              </a:rPr>
              <a:t>.</a:t>
            </a:r>
          </a:p>
          <a:p>
            <a:pPr>
              <a:defRPr/>
            </a:pPr>
            <a:endParaRPr lang="en-US" altLang="sv-FI" sz="2000">
              <a:latin typeface="Arial" panose="020B0604020202020204" pitchFamily="34" charset="0"/>
              <a:cs typeface="Arial" panose="020B0604020202020204" pitchFamily="34" charset="0"/>
            </a:endParaRPr>
          </a:p>
        </p:txBody>
      </p:sp>
      <p:sp>
        <p:nvSpPr>
          <p:cNvPr id="4" name="Pyöristetty kuvaselitesuorakulmio 3">
            <a:extLst>
              <a:ext uri="{FF2B5EF4-FFF2-40B4-BE49-F238E27FC236}">
                <a16:creationId xmlns:a16="http://schemas.microsoft.com/office/drawing/2014/main" id="{DCB4BC6D-9851-4C46-B348-D20053D7D12A}"/>
              </a:ext>
              <a:ext uri="{C183D7F6-B498-43B3-948B-1728B52AA6E4}">
                <adec:decorative xmlns:adec="http://schemas.microsoft.com/office/drawing/2017/decorative" val="1"/>
              </a:ext>
            </a:extLst>
          </p:cNvPr>
          <p:cNvSpPr/>
          <p:nvPr/>
        </p:nvSpPr>
        <p:spPr>
          <a:xfrm>
            <a:off x="7175126" y="1253447"/>
            <a:ext cx="4906384" cy="4674741"/>
          </a:xfrm>
          <a:prstGeom prst="wedgeRoundRectCallout">
            <a:avLst>
              <a:gd name="adj1" fmla="val -36842"/>
              <a:gd name="adj2" fmla="val 57101"/>
              <a:gd name="adj3" fmla="val 16667"/>
            </a:avLst>
          </a:prstGeom>
          <a:solidFill>
            <a:srgbClr val="E7F9FF"/>
          </a:solidFill>
          <a:ln w="57150">
            <a:solidFill>
              <a:srgbClr val="B9E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sz="2400">
              <a:solidFill>
                <a:schemeClr val="tx1"/>
              </a:solidFill>
              <a:latin typeface="Arial" panose="020B0604020202020204" pitchFamily="34" charset="0"/>
              <a:cs typeface="Arial" panose="020B0604020202020204" pitchFamily="34" charset="0"/>
            </a:endParaRPr>
          </a:p>
          <a:p>
            <a:pPr>
              <a:defRPr/>
            </a:pPr>
            <a:r>
              <a:rPr lang="fi-FI" sz="2300">
                <a:solidFill>
                  <a:schemeClr val="tx1"/>
                </a:solidFill>
                <a:latin typeface="Arial" panose="020B0604020202020204" pitchFamily="34" charset="0"/>
                <a:cs typeface="Arial" panose="020B0604020202020204" pitchFamily="34" charset="0"/>
              </a:rPr>
              <a:t>”Tärkeää että asiakkaat saavat tunteen osallisuudesta ja kokevat itsensä merkittävinä. Asiakkaiden kiitokset ovat olleet todella ylitsevuotavia tästä ja asiakkaat ovat kokeneet kortin saamisen ja siitä kertomisen hyvin positiivisesti ja monesti työntekijänä tulee tunne että se myös nostaa heidän itsetuntoaan.”</a:t>
            </a:r>
          </a:p>
          <a:p>
            <a:pPr>
              <a:defRPr/>
            </a:pPr>
            <a:endParaRPr lang="fi-FI"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30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Shape 376" descr="Kaikukortin logo.">
            <a:extLst>
              <a:ext uri="{FF2B5EF4-FFF2-40B4-BE49-F238E27FC236}">
                <a16:creationId xmlns:a16="http://schemas.microsoft.com/office/drawing/2014/main" id="{CE4AE1A1-3767-4875-867D-2EFAA9069F7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502" y="177220"/>
            <a:ext cx="3612909" cy="92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hape 380">
            <a:extLst>
              <a:ext uri="{FF2B5EF4-FFF2-40B4-BE49-F238E27FC236}">
                <a16:creationId xmlns:a16="http://schemas.microsoft.com/office/drawing/2014/main" id="{C5CBA085-61FD-43FA-93DD-6F86267BD745}"/>
              </a:ext>
              <a:ext uri="{C183D7F6-B498-43B3-948B-1728B52AA6E4}">
                <adec:decorative xmlns:adec="http://schemas.microsoft.com/office/drawing/2017/decorative" val="1"/>
              </a:ext>
            </a:extLst>
          </p:cNvPr>
          <p:cNvSpPr>
            <a:spLocks noChangeArrowheads="1"/>
          </p:cNvSpPr>
          <p:nvPr/>
        </p:nvSpPr>
        <p:spPr bwMode="auto">
          <a:xfrm>
            <a:off x="6298058" y="1561672"/>
            <a:ext cx="5798221" cy="4719249"/>
          </a:xfrm>
          <a:prstGeom prst="wedgeEllipseCallout">
            <a:avLst>
              <a:gd name="adj1" fmla="val -20833"/>
              <a:gd name="adj2" fmla="val 62500"/>
            </a:avLst>
          </a:prstGeom>
          <a:noFill/>
          <a:ln w="57150">
            <a:solidFill>
              <a:srgbClr val="82DDFA"/>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68575" tIns="34275" rIns="68575" bIns="342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FFFFFF"/>
              </a:buClr>
              <a:buSzPts val="2100"/>
            </a:pPr>
            <a:r>
              <a:rPr lang="fi-FI" altLang="fi-FI" sz="2300">
                <a:solidFill>
                  <a:srgbClr val="000000"/>
                </a:solidFill>
                <a:sym typeface="Calibri" panose="020F0502020204030204" pitchFamily="34" charset="0"/>
              </a:rPr>
              <a:t>”Kaikukortti </a:t>
            </a:r>
            <a:br>
              <a:rPr lang="fi-FI" altLang="fi-FI" sz="2300">
                <a:solidFill>
                  <a:srgbClr val="000000"/>
                </a:solidFill>
                <a:sym typeface="Calibri" panose="020F0502020204030204" pitchFamily="34" charset="0"/>
              </a:rPr>
            </a:br>
            <a:r>
              <a:rPr lang="fi-FI" altLang="fi-FI" sz="2300">
                <a:solidFill>
                  <a:srgbClr val="000000"/>
                </a:solidFill>
                <a:sym typeface="Calibri" panose="020F0502020204030204" pitchFamily="34" charset="0"/>
              </a:rPr>
              <a:t>on Espoossa vakiintunut työvälineeksi, jossa yhdistyvät kulttuurin ja sote-alan tavoitteet hyvinvoinnin edistämiseksi.”</a:t>
            </a:r>
          </a:p>
          <a:p>
            <a:pPr>
              <a:buClr>
                <a:srgbClr val="FFFFFF"/>
              </a:buClr>
              <a:buSzPts val="2100"/>
            </a:pPr>
            <a:endParaRPr lang="fi-FI" altLang="fi-FI" sz="1400">
              <a:solidFill>
                <a:srgbClr val="000000"/>
              </a:solidFill>
              <a:sym typeface="Calibri" panose="020F0502020204030204" pitchFamily="34" charset="0"/>
            </a:endParaRPr>
          </a:p>
          <a:p>
            <a:pPr>
              <a:buClr>
                <a:srgbClr val="FFFFFF"/>
              </a:buClr>
              <a:buSzPts val="2100"/>
            </a:pPr>
            <a:r>
              <a:rPr lang="fi-FI" altLang="fi-FI" sz="2300">
                <a:solidFill>
                  <a:srgbClr val="000000"/>
                </a:solidFill>
                <a:sym typeface="Calibri" panose="020F0502020204030204" pitchFamily="34" charset="0"/>
              </a:rPr>
              <a:t>Espoon kaupungin kulttuurin tulosyksikön eritysasiantuntija </a:t>
            </a:r>
            <a:br>
              <a:rPr lang="fi-FI" altLang="fi-FI" sz="2300">
                <a:solidFill>
                  <a:srgbClr val="000000"/>
                </a:solidFill>
                <a:sym typeface="Calibri" panose="020F0502020204030204" pitchFamily="34" charset="0"/>
              </a:rPr>
            </a:br>
            <a:r>
              <a:rPr lang="fi-FI" altLang="fi-FI" sz="2300">
                <a:solidFill>
                  <a:srgbClr val="000000"/>
                </a:solidFill>
                <a:sym typeface="Calibri" panose="020F0502020204030204" pitchFamily="34" charset="0"/>
              </a:rPr>
              <a:t>Helena Sarjakoski</a:t>
            </a:r>
          </a:p>
        </p:txBody>
      </p:sp>
      <p:sp>
        <p:nvSpPr>
          <p:cNvPr id="35847" name="Shape 381">
            <a:extLst>
              <a:ext uri="{FF2B5EF4-FFF2-40B4-BE49-F238E27FC236}">
                <a16:creationId xmlns:a16="http://schemas.microsoft.com/office/drawing/2014/main" id="{0F07FC74-D235-471D-B915-BD2779A247A4}"/>
              </a:ext>
            </a:extLst>
          </p:cNvPr>
          <p:cNvSpPr txBox="1">
            <a:spLocks noChangeArrowheads="1"/>
          </p:cNvSpPr>
          <p:nvPr/>
        </p:nvSpPr>
        <p:spPr bwMode="auto">
          <a:xfrm>
            <a:off x="5018268" y="98891"/>
            <a:ext cx="6766560" cy="54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3000"/>
              <a:t>Kaikukortin mahdollisuuksia: esimerkkejä Kaikukortti-alueilta</a:t>
            </a:r>
            <a:r>
              <a:rPr lang="fi-FI" altLang="fi-FI" sz="4000"/>
              <a:t> </a:t>
            </a:r>
          </a:p>
        </p:txBody>
      </p:sp>
      <p:pic>
        <p:nvPicPr>
          <p:cNvPr id="8" name="Shape 315">
            <a:extLst>
              <a:ext uri="{FF2B5EF4-FFF2-40B4-BE49-F238E27FC236}">
                <a16:creationId xmlns:a16="http://schemas.microsoft.com/office/drawing/2014/main" id="{7D1A1B49-FBCB-4975-ACBD-1F89AD3B2C2A}"/>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5645" cy="6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hape 379">
            <a:extLst>
              <a:ext uri="{FF2B5EF4-FFF2-40B4-BE49-F238E27FC236}">
                <a16:creationId xmlns:a16="http://schemas.microsoft.com/office/drawing/2014/main" id="{2AC47F19-8FFB-4C65-8FE9-C59ECB692A20}"/>
              </a:ext>
              <a:ext uri="{C183D7F6-B498-43B3-948B-1728B52AA6E4}">
                <adec:decorative xmlns:adec="http://schemas.microsoft.com/office/drawing/2017/decorative" val="1"/>
              </a:ext>
            </a:extLst>
          </p:cNvPr>
          <p:cNvSpPr>
            <a:spLocks noChangeArrowheads="1"/>
          </p:cNvSpPr>
          <p:nvPr/>
        </p:nvSpPr>
        <p:spPr bwMode="auto">
          <a:xfrm>
            <a:off x="710843" y="1290565"/>
            <a:ext cx="5502595" cy="4896544"/>
          </a:xfrm>
          <a:prstGeom prst="wedgeEllipseCallout">
            <a:avLst>
              <a:gd name="adj1" fmla="val -20833"/>
              <a:gd name="adj2" fmla="val 62500"/>
            </a:avLst>
          </a:prstGeom>
          <a:solidFill>
            <a:srgbClr val="E8F9FE"/>
          </a:solidFill>
          <a:ln w="57150">
            <a:solidFill>
              <a:srgbClr val="82DDFA"/>
            </a:solidFill>
            <a:round/>
            <a:headEnd type="none" w="sm" len="sm"/>
            <a:tailEnd type="none" w="sm" len="sm"/>
          </a:ln>
        </p:spPr>
        <p:txBody>
          <a:bodyPr lIns="68575" tIns="34275" rIns="68575" bIns="342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ts val="2100"/>
            </a:pPr>
            <a:r>
              <a:rPr lang="fi-FI" altLang="fi-FI" sz="2300">
                <a:solidFill>
                  <a:srgbClr val="000000"/>
                </a:solidFill>
                <a:sym typeface="Calibri" panose="020F0502020204030204" pitchFamily="34" charset="0"/>
              </a:rPr>
              <a:t>”Kaikukortti-toiminta </a:t>
            </a:r>
            <a:br>
              <a:rPr lang="fi-FI" altLang="fi-FI" sz="2300">
                <a:solidFill>
                  <a:srgbClr val="000000"/>
                </a:solidFill>
                <a:sym typeface="Calibri" panose="020F0502020204030204" pitchFamily="34" charset="0"/>
              </a:rPr>
            </a:br>
            <a:r>
              <a:rPr lang="fi-FI" altLang="fi-FI" sz="2300">
                <a:solidFill>
                  <a:srgbClr val="000000"/>
                </a:solidFill>
                <a:sym typeface="Calibri" panose="020F0502020204030204" pitchFamily="34" charset="0"/>
              </a:rPr>
              <a:t>on kaupungin kulttuuri-hyvinvointi-</a:t>
            </a:r>
            <a:br>
              <a:rPr lang="fi-FI" altLang="fi-FI" sz="2300">
                <a:solidFill>
                  <a:srgbClr val="000000"/>
                </a:solidFill>
                <a:sym typeface="Calibri" panose="020F0502020204030204" pitchFamily="34" charset="0"/>
              </a:rPr>
            </a:br>
            <a:r>
              <a:rPr lang="fi-FI" altLang="fi-FI" sz="2300">
                <a:solidFill>
                  <a:srgbClr val="000000"/>
                </a:solidFill>
                <a:sym typeface="Calibri" panose="020F0502020204030204" pitchFamily="34" charset="0"/>
              </a:rPr>
              <a:t>strategian mukaista toimintaa, ja kulttuurin ja hyvinvoinnin yhteen saattamista konkreettisesti.” </a:t>
            </a:r>
          </a:p>
          <a:p>
            <a:pPr>
              <a:buClr>
                <a:srgbClr val="FFFFFF"/>
              </a:buClr>
              <a:buSzPts val="2100"/>
            </a:pPr>
            <a:endParaRPr lang="fi-FI" altLang="fi-FI" sz="1600">
              <a:solidFill>
                <a:srgbClr val="000000"/>
              </a:solidFill>
              <a:sym typeface="Calibri" panose="020F0502020204030204" pitchFamily="34" charset="0"/>
            </a:endParaRPr>
          </a:p>
          <a:p>
            <a:pPr>
              <a:buClr>
                <a:srgbClr val="000000"/>
              </a:buClr>
              <a:buSzPts val="2100"/>
            </a:pPr>
            <a:r>
              <a:rPr lang="fi-FI" altLang="fi-FI" sz="2300">
                <a:solidFill>
                  <a:srgbClr val="000000"/>
                </a:solidFill>
                <a:sym typeface="Calibri" panose="020F0502020204030204" pitchFamily="34" charset="0"/>
              </a:rPr>
              <a:t>Kajaanin kaupungin sivistysjohtaja Mikko Saari</a:t>
            </a:r>
            <a:endParaRPr lang="fi-FI" altLang="fi-FI" sz="2300"/>
          </a:p>
        </p:txBody>
      </p:sp>
    </p:spTree>
    <p:extLst>
      <p:ext uri="{BB962C8B-B14F-4D97-AF65-F5344CB8AC3E}">
        <p14:creationId xmlns:p14="http://schemas.microsoft.com/office/powerpoint/2010/main" val="1958935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a:extLst>
              <a:ext uri="{FF2B5EF4-FFF2-40B4-BE49-F238E27FC236}">
                <a16:creationId xmlns:a16="http://schemas.microsoft.com/office/drawing/2014/main" id="{E9E1CA52-289E-4477-B2BF-7546D687028A}"/>
              </a:ext>
            </a:extLst>
          </p:cNvPr>
          <p:cNvSpPr>
            <a:spLocks noGrp="1"/>
          </p:cNvSpPr>
          <p:nvPr>
            <p:ph type="title"/>
          </p:nvPr>
        </p:nvSpPr>
        <p:spPr>
          <a:xfrm>
            <a:off x="1498517" y="288271"/>
            <a:ext cx="6555442" cy="812496"/>
          </a:xfrm>
        </p:spPr>
        <p:txBody>
          <a:bodyPr/>
          <a:lstStyle/>
          <a:p>
            <a:r>
              <a:rPr lang="en-US" altLang="sv-FI" sz="3200" b="1" err="1"/>
              <a:t>Kaikukorttiin</a:t>
            </a:r>
            <a:r>
              <a:rPr lang="en-US" altLang="sv-FI" sz="3200" b="1"/>
              <a:t> </a:t>
            </a:r>
            <a:r>
              <a:rPr lang="en-US" altLang="sv-FI" sz="3200" b="1" err="1"/>
              <a:t>liittyviä</a:t>
            </a:r>
            <a:r>
              <a:rPr lang="en-US" altLang="sv-FI" sz="3200" b="1"/>
              <a:t> </a:t>
            </a:r>
            <a:r>
              <a:rPr lang="en-US" altLang="sv-FI" sz="3200" b="1" err="1"/>
              <a:t>mahdollisuuksia</a:t>
            </a:r>
            <a:r>
              <a:rPr lang="en-US" altLang="sv-FI" sz="3200" b="1">
                <a:cs typeface="Calibri Light"/>
              </a:rPr>
              <a:t>: </a:t>
            </a:r>
            <a:br>
              <a:rPr lang="en-US" altLang="sv-FI" sz="3200" b="1">
                <a:cs typeface="Calibri Light"/>
              </a:rPr>
            </a:br>
            <a:r>
              <a:rPr lang="en-US" altLang="sv-FI" sz="3200" b="1" err="1">
                <a:cs typeface="Calibri Light"/>
              </a:rPr>
              <a:t>esimerkkejä</a:t>
            </a:r>
            <a:r>
              <a:rPr lang="en-US" altLang="sv-FI" sz="3200" b="1">
                <a:cs typeface="Calibri Light"/>
              </a:rPr>
              <a:t> </a:t>
            </a:r>
            <a:r>
              <a:rPr lang="en-US" altLang="sv-FI" sz="3200" b="1" err="1">
                <a:cs typeface="Calibri Light"/>
              </a:rPr>
              <a:t>Kaikukortti-alueilta</a:t>
            </a:r>
            <a:endParaRPr lang="en-US" altLang="sv-FI" sz="3200" b="1"/>
          </a:p>
        </p:txBody>
      </p:sp>
      <p:sp>
        <p:nvSpPr>
          <p:cNvPr id="3" name="Tekstiruutu 2">
            <a:extLst>
              <a:ext uri="{FF2B5EF4-FFF2-40B4-BE49-F238E27FC236}">
                <a16:creationId xmlns:a16="http://schemas.microsoft.com/office/drawing/2014/main" id="{5AE72A54-39A3-4F68-A24D-56854A01C401}"/>
              </a:ext>
            </a:extLst>
          </p:cNvPr>
          <p:cNvSpPr txBox="1"/>
          <p:nvPr/>
        </p:nvSpPr>
        <p:spPr>
          <a:xfrm>
            <a:off x="1498517" y="1328263"/>
            <a:ext cx="9805753" cy="4493538"/>
          </a:xfrm>
          <a:prstGeom prst="rect">
            <a:avLst/>
          </a:prstGeom>
          <a:noFill/>
          <a:ln w="57150">
            <a:solidFill>
              <a:srgbClr val="B9EDFF"/>
            </a:solidFill>
          </a:ln>
        </p:spPr>
        <p:txBody>
          <a:bodyPr wrap="square" anchor="t">
            <a:spAutoFit/>
          </a:bodyPr>
          <a:lstStyle/>
          <a:p>
            <a:pPr>
              <a:defRPr/>
            </a:pPr>
            <a:r>
              <a:rPr lang="fi-FI" sz="2200">
                <a:latin typeface="Arial" panose="020B0604020202020204" pitchFamily="34" charset="0"/>
                <a:cs typeface="Arial" panose="020B0604020202020204" pitchFamily="34" charset="0"/>
              </a:rPr>
              <a:t>Kaikukortti on kirjattu </a:t>
            </a:r>
            <a:r>
              <a:rPr lang="fi-FI" sz="2200">
                <a:latin typeface="Arial" panose="020B0604020202020204" pitchFamily="34" charset="0"/>
                <a:cs typeface="Arial" panose="020B0604020202020204" pitchFamily="34" charset="0"/>
                <a:hlinkClick r:id="rId3" invalidUrl="http:///">
                  <a:extLst>
                    <a:ext uri="{A12FA001-AC4F-418D-AE19-62706E023703}">
                      <ahyp:hlinkClr xmlns:ahyp="http://schemas.microsoft.com/office/drawing/2018/hyperlinkcolor" val="tx"/>
                    </a:ext>
                  </a:extLst>
                </a:hlinkClick>
              </a:rPr>
              <a:t>Kajaanin kaupungin tasa-arvo- ja yhdenvertaisuus-suunnitelmaan vuosille 2017-2018</a:t>
            </a:r>
            <a:r>
              <a:rPr lang="fi-FI" sz="2200">
                <a:latin typeface="Arial" panose="020B0604020202020204" pitchFamily="34" charset="0"/>
                <a:cs typeface="Arial" panose="020B0604020202020204" pitchFamily="34" charset="0"/>
              </a:rPr>
              <a:t>.</a:t>
            </a:r>
            <a:br>
              <a:rPr lang="fi-FI" sz="2200">
                <a:latin typeface="Arial" panose="020B0604020202020204" pitchFamily="34" charset="0"/>
                <a:cs typeface="Arial" panose="020B0604020202020204" pitchFamily="34" charset="0"/>
                <a:hlinkClick r:id="rId4" invalidUrl="http:///">
                  <a:extLst>
                    <a:ext uri="{A12FA001-AC4F-418D-AE19-62706E023703}">
                      <ahyp:hlinkClr xmlns:ahyp="http://schemas.microsoft.com/office/drawing/2018/hyperlinkcolor" val="tx"/>
                    </a:ext>
                  </a:extLst>
                </a:hlinkClick>
              </a:rPr>
            </a:br>
            <a:endParaRPr lang="fi-FI" sz="2200">
              <a:latin typeface="Arial" panose="020B0604020202020204" pitchFamily="34" charset="0"/>
              <a:cs typeface="Arial" panose="020B0604020202020204" pitchFamily="34" charset="0"/>
            </a:endParaRPr>
          </a:p>
          <a:p>
            <a:pPr>
              <a:defRPr/>
            </a:pPr>
            <a:r>
              <a:rPr lang="fi-FI" sz="2200">
                <a:latin typeface="Arial" panose="020B0604020202020204" pitchFamily="34" charset="0"/>
                <a:cs typeface="Arial" panose="020B0604020202020204" pitchFamily="34" charset="0"/>
              </a:rPr>
              <a:t>Kaikukortti mainitaan </a:t>
            </a:r>
            <a:r>
              <a:rPr lang="fi-FI" sz="22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Kainuun kuntien yhteisessä kotouttamis-ohjelmassa 2018–2019</a:t>
            </a:r>
            <a:r>
              <a:rPr lang="fi-FI" sz="2200">
                <a:latin typeface="Arial" panose="020B0604020202020204" pitchFamily="34" charset="0"/>
                <a:cs typeface="Arial" panose="020B0604020202020204" pitchFamily="34" charset="0"/>
              </a:rPr>
              <a:t>.</a:t>
            </a:r>
          </a:p>
          <a:p>
            <a:pPr>
              <a:defRPr/>
            </a:pPr>
            <a:endParaRPr lang="en-US" sz="2200">
              <a:latin typeface="Arial" panose="020B0604020202020204" pitchFamily="34" charset="0"/>
              <a:cs typeface="Arial" panose="020B0604020202020204" pitchFamily="34" charset="0"/>
            </a:endParaRPr>
          </a:p>
          <a:p>
            <a:pPr>
              <a:defRPr/>
            </a:pPr>
            <a:r>
              <a:rPr lang="fi-FI" sz="2200">
                <a:latin typeface="Arial" panose="020B0604020202020204" pitchFamily="34" charset="0"/>
                <a:cs typeface="Arial" panose="020B0604020202020204" pitchFamily="34" charset="0"/>
              </a:rPr>
              <a:t>Kaikukortti on kirjattu </a:t>
            </a:r>
            <a:r>
              <a:rPr lang="fi-FI" sz="2200">
                <a:latin typeface="Arial" panose="020B0604020202020204" pitchFamily="34" charset="0"/>
                <a:cs typeface="Arial" panose="020B0604020202020204" pitchFamily="34" charset="0"/>
                <a:hlinkClick r:id="rId6" invalidUrl="http:///">
                  <a:extLst>
                    <a:ext uri="{A12FA001-AC4F-418D-AE19-62706E023703}">
                      <ahyp:hlinkClr xmlns:ahyp="http://schemas.microsoft.com/office/drawing/2018/hyperlinkcolor" val="tx"/>
                    </a:ext>
                  </a:extLst>
                </a:hlinkClick>
              </a:rPr>
              <a:t>Espoon lasten ja nuorten hyvinvointi-suunnitelmaan sekä työikäisten hyvinvointi-suunnitelmaan 2017-2021</a:t>
            </a:r>
            <a:r>
              <a:rPr lang="fi-FI" sz="2200">
                <a:latin typeface="Arial" panose="020B0604020202020204" pitchFamily="34" charset="0"/>
                <a:cs typeface="Arial" panose="020B0604020202020204" pitchFamily="34" charset="0"/>
              </a:rPr>
              <a:t>.</a:t>
            </a:r>
            <a:br>
              <a:rPr lang="fi-FI" sz="2200">
                <a:latin typeface="Arial" panose="020B0604020202020204" pitchFamily="34" charset="0"/>
                <a:cs typeface="Arial" panose="020B0604020202020204" pitchFamily="34" charset="0"/>
                <a:hlinkClick r:id="rId7" invalidUrl="http:///">
                  <a:extLst>
                    <a:ext uri="{A12FA001-AC4F-418D-AE19-62706E023703}">
                      <ahyp:hlinkClr xmlns:ahyp="http://schemas.microsoft.com/office/drawing/2018/hyperlinkcolor" val="tx"/>
                    </a:ext>
                  </a:extLst>
                </a:hlinkClick>
              </a:rPr>
            </a:br>
            <a:endParaRPr lang="fi-FI" sz="2200">
              <a:latin typeface="Arial" panose="020B0604020202020204" pitchFamily="34" charset="0"/>
              <a:cs typeface="Arial" panose="020B0604020202020204" pitchFamily="34" charset="0"/>
            </a:endParaRPr>
          </a:p>
          <a:p>
            <a:pPr>
              <a:defRPr/>
            </a:pPr>
            <a:r>
              <a:rPr lang="fi-FI" sz="2200">
                <a:latin typeface="Arial" panose="020B0604020202020204" pitchFamily="34" charset="0"/>
                <a:cs typeface="Arial" panose="020B0604020202020204" pitchFamily="34" charset="0"/>
              </a:rPr>
              <a:t>Kaikukortti on kirjattu </a:t>
            </a:r>
            <a:r>
              <a:rPr lang="fi-FI" sz="2200">
                <a:latin typeface="Arial" panose="020B0604020202020204" pitchFamily="34" charset="0"/>
                <a:cs typeface="Arial" panose="020B0604020202020204" pitchFamily="34" charset="0"/>
                <a:hlinkClick r:id="rId8" invalidUrl="http:///">
                  <a:extLst>
                    <a:ext uri="{A12FA001-AC4F-418D-AE19-62706E023703}">
                      <ahyp:hlinkClr xmlns:ahyp="http://schemas.microsoft.com/office/drawing/2018/hyperlinkcolor" val="tx"/>
                    </a:ext>
                  </a:extLst>
                </a:hlinkClick>
              </a:rPr>
              <a:t>Sotkamon hyvinvointi-kertomukseen (hyvinvointi-suunnitelma </a:t>
            </a:r>
            <a:r>
              <a:rPr lang="fi-FI" sz="2200">
                <a:latin typeface="Arial" panose="020B0604020202020204" pitchFamily="34" charset="0"/>
                <a:cs typeface="Arial" panose="020B0604020202020204" pitchFamily="34" charset="0"/>
              </a:rPr>
              <a:t>valtuustokaudelle 2017-2020).</a:t>
            </a:r>
            <a:br>
              <a:rPr lang="fi-FI" sz="2200">
                <a:latin typeface="Arial" panose="020B0604020202020204" pitchFamily="34" charset="0"/>
                <a:cs typeface="Arial" panose="020B0604020202020204" pitchFamily="34" charset="0"/>
              </a:rPr>
            </a:br>
            <a:endParaRPr lang="fi-FI" sz="2200">
              <a:latin typeface="Arial" panose="020B0604020202020204" pitchFamily="34" charset="0"/>
              <a:cs typeface="Arial" panose="020B0604020202020204" pitchFamily="34" charset="0"/>
            </a:endParaRPr>
          </a:p>
          <a:p>
            <a:pPr>
              <a:defRPr/>
            </a:pPr>
            <a:r>
              <a:rPr lang="fi-FI" sz="2200">
                <a:latin typeface="Arial" panose="020B0604020202020204" pitchFamily="34" charset="0"/>
                <a:cs typeface="Arial" panose="020B0604020202020204" pitchFamily="34" charset="0"/>
              </a:rPr>
              <a:t>Kaikukortti on kirjattu </a:t>
            </a:r>
            <a:r>
              <a:rPr lang="fi-FI" sz="220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Paltamon hyvinvointi-suunnitelmaan 2017-2020</a:t>
            </a:r>
            <a:r>
              <a:rPr lang="fi-FI" sz="2200">
                <a:latin typeface="Arial" panose="020B0604020202020204" pitchFamily="34" charset="0"/>
                <a:cs typeface="Arial" panose="020B0604020202020204" pitchFamily="34" charset="0"/>
              </a:rPr>
              <a:t>.</a:t>
            </a:r>
          </a:p>
        </p:txBody>
      </p:sp>
      <p:pic>
        <p:nvPicPr>
          <p:cNvPr id="43014" name="Shape 313" descr="Kaikukortin logo.">
            <a:extLst>
              <a:ext uri="{FF2B5EF4-FFF2-40B4-BE49-F238E27FC236}">
                <a16:creationId xmlns:a16="http://schemas.microsoft.com/office/drawing/2014/main" id="{547DAEC9-BBEC-4A98-8076-2E7C0059D881}"/>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9739" y="288271"/>
            <a:ext cx="2439591"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hape 315">
            <a:extLst>
              <a:ext uri="{FF2B5EF4-FFF2-40B4-BE49-F238E27FC236}">
                <a16:creationId xmlns:a16="http://schemas.microsoft.com/office/drawing/2014/main" id="{7BBB43B1-2B28-45F8-B592-57DDB010318F}"/>
              </a:ext>
              <a:ext uri="{C183D7F6-B498-43B3-948B-1728B52AA6E4}">
                <adec:decorative xmlns:adec="http://schemas.microsoft.com/office/drawing/2017/decorative" val="1"/>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2391"/>
            <a:ext cx="795645" cy="6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iruutu 3">
            <a:extLst>
              <a:ext uri="{FF2B5EF4-FFF2-40B4-BE49-F238E27FC236}">
                <a16:creationId xmlns:a16="http://schemas.microsoft.com/office/drawing/2014/main" id="{60E5EBB2-28C5-5F48-8B49-74F448FC5C19}"/>
              </a:ext>
            </a:extLst>
          </p:cNvPr>
          <p:cNvSpPr txBox="1"/>
          <p:nvPr/>
        </p:nvSpPr>
        <p:spPr>
          <a:xfrm>
            <a:off x="1408231" y="6027003"/>
            <a:ext cx="10548704" cy="830997"/>
          </a:xfrm>
          <a:prstGeom prst="rect">
            <a:avLst/>
          </a:prstGeom>
          <a:noFill/>
        </p:spPr>
        <p:txBody>
          <a:bodyPr wrap="square" rtlCol="0">
            <a:spAutoFit/>
          </a:bodyPr>
          <a:lstStyle/>
          <a:p>
            <a:r>
              <a:rPr lang="fi-FI" sz="2400">
                <a:latin typeface="Arial" panose="020B0604020202020204" pitchFamily="34" charset="0"/>
                <a:cs typeface="Arial" panose="020B0604020202020204" pitchFamily="34" charset="0"/>
              </a:rPr>
              <a:t>Em. linkit koottu sivulle: </a:t>
            </a:r>
            <a:r>
              <a:rPr lang="fi-FI" sz="2400">
                <a:latin typeface="Arial" panose="020B0604020202020204" pitchFamily="34" charset="0"/>
                <a:cs typeface="Arial" panose="020B0604020202020204" pitchFamily="34" charset="0"/>
                <a:hlinkClick r:id="rId12"/>
              </a:rPr>
              <a:t>www.kulttuuriakaikille.fi/kaikukortin_tuloksia_ja_satoa</a:t>
            </a:r>
            <a:endParaRPr lang="fi-FI"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5686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yöristetty kuvaselitesuorakulmio 7">
            <a:extLst>
              <a:ext uri="{FF2B5EF4-FFF2-40B4-BE49-F238E27FC236}">
                <a16:creationId xmlns:a16="http://schemas.microsoft.com/office/drawing/2014/main" id="{E5F52E7B-FE1A-4BF5-96ED-147775D0431F}"/>
              </a:ext>
              <a:ext uri="{C183D7F6-B498-43B3-948B-1728B52AA6E4}">
                <adec:decorative xmlns:adec="http://schemas.microsoft.com/office/drawing/2017/decorative" val="1"/>
              </a:ext>
            </a:extLst>
          </p:cNvPr>
          <p:cNvSpPr/>
          <p:nvPr/>
        </p:nvSpPr>
        <p:spPr>
          <a:xfrm>
            <a:off x="7239129" y="1111333"/>
            <a:ext cx="3985131" cy="2258217"/>
          </a:xfrm>
          <a:prstGeom prst="wedgeRoundRectCallout">
            <a:avLst>
              <a:gd name="adj1" fmla="val -34529"/>
              <a:gd name="adj2" fmla="val 67788"/>
              <a:gd name="adj3" fmla="val 16667"/>
            </a:avLst>
          </a:prstGeom>
          <a:solidFill>
            <a:srgbClr val="E7F9FF"/>
          </a:solidFill>
          <a:ln w="57150">
            <a:solidFill>
              <a:srgbClr val="B9E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2200">
                <a:solidFill>
                  <a:schemeClr val="tx1"/>
                </a:solidFill>
                <a:latin typeface="Arial" panose="020B0604020202020204" pitchFamily="34" charset="0"/>
                <a:ea typeface="+mn-lt"/>
                <a:cs typeface="Arial" panose="020B0604020202020204" pitchFamily="34" charset="0"/>
              </a:rPr>
              <a:t>Kaikukortti mainitaan </a:t>
            </a:r>
            <a:r>
              <a:rPr lang="fi-FI" sz="2200">
                <a:latin typeface="Arial" panose="020B0604020202020204" pitchFamily="34" charset="0"/>
                <a:ea typeface="+mn-lt"/>
                <a:cs typeface="Arial" panose="020B0604020202020204" pitchFamily="34" charset="0"/>
                <a:hlinkClick r:id="rId3" invalidUrl="http:///"/>
              </a:rPr>
              <a:t>Opetus- ja kulttuuriministeriön </a:t>
            </a:r>
            <a:br>
              <a:rPr lang="fi-FI" sz="2200">
                <a:latin typeface="Arial" panose="020B0604020202020204" pitchFamily="34" charset="0"/>
                <a:ea typeface="+mn-lt"/>
                <a:cs typeface="Arial" panose="020B0604020202020204" pitchFamily="34" charset="0"/>
                <a:hlinkClick r:id="rId4" invalidUrl="http:///"/>
              </a:rPr>
            </a:br>
            <a:r>
              <a:rPr lang="fi-FI" sz="2200">
                <a:latin typeface="Arial" panose="020B0604020202020204" pitchFamily="34" charset="0"/>
                <a:ea typeface="+mn-lt"/>
                <a:cs typeface="Arial" panose="020B0604020202020204" pitchFamily="34" charset="0"/>
                <a:hlinkClick r:id="rId5"/>
              </a:rPr>
              <a:t>kulttuuri-politiikan strategia 2025:ssa (sivuilla 31 ja 42)</a:t>
            </a:r>
            <a:endParaRPr lang="fi-FI" sz="2200">
              <a:latin typeface="Arial" panose="020B0604020202020204" pitchFamily="34" charset="0"/>
              <a:cs typeface="Arial" panose="020B0604020202020204" pitchFamily="34" charset="0"/>
            </a:endParaRPr>
          </a:p>
        </p:txBody>
      </p:sp>
      <p:pic>
        <p:nvPicPr>
          <p:cNvPr id="43014" name="Shape 313" descr="Kaikukortin logo.">
            <a:extLst>
              <a:ext uri="{FF2B5EF4-FFF2-40B4-BE49-F238E27FC236}">
                <a16:creationId xmlns:a16="http://schemas.microsoft.com/office/drawing/2014/main" id="{547DAEC9-BBEC-4A98-8076-2E7C0059D88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380" y="302094"/>
            <a:ext cx="3156283" cy="8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tsikko 3">
            <a:extLst>
              <a:ext uri="{FF2B5EF4-FFF2-40B4-BE49-F238E27FC236}">
                <a16:creationId xmlns:a16="http://schemas.microsoft.com/office/drawing/2014/main" id="{B618B5C0-F102-4018-9AC2-C52A2CDB796E}"/>
              </a:ext>
            </a:extLst>
          </p:cNvPr>
          <p:cNvSpPr>
            <a:spLocks noGrp="1"/>
          </p:cNvSpPr>
          <p:nvPr>
            <p:ph type="title"/>
          </p:nvPr>
        </p:nvSpPr>
        <p:spPr>
          <a:xfrm>
            <a:off x="5145146" y="353918"/>
            <a:ext cx="5800983" cy="539513"/>
          </a:xfrm>
        </p:spPr>
        <p:txBody>
          <a:bodyPr/>
          <a:lstStyle/>
          <a:p>
            <a:r>
              <a:rPr lang="fi-FI">
                <a:cs typeface="Calibri Light"/>
              </a:rPr>
              <a:t>Esimerkkejä muualta:</a:t>
            </a:r>
            <a:endParaRPr lang="fi-FI"/>
          </a:p>
        </p:txBody>
      </p:sp>
      <p:pic>
        <p:nvPicPr>
          <p:cNvPr id="2" name="Shape 315">
            <a:extLst>
              <a:ext uri="{FF2B5EF4-FFF2-40B4-BE49-F238E27FC236}">
                <a16:creationId xmlns:a16="http://schemas.microsoft.com/office/drawing/2014/main" id="{F82B3D01-1888-4911-9B37-7A340C021D84}"/>
              </a:ext>
              <a:ext uri="{C183D7F6-B498-43B3-948B-1728B52AA6E4}">
                <adec:decorative xmlns:adec="http://schemas.microsoft.com/office/drawing/2017/decorative" val="1"/>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391"/>
            <a:ext cx="795645" cy="6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ruutu 2">
            <a:extLst>
              <a:ext uri="{FF2B5EF4-FFF2-40B4-BE49-F238E27FC236}">
                <a16:creationId xmlns:a16="http://schemas.microsoft.com/office/drawing/2014/main" id="{6C6798F4-62EC-4216-BC92-88F06781F88E}"/>
              </a:ext>
            </a:extLst>
          </p:cNvPr>
          <p:cNvSpPr txBox="1"/>
          <p:nvPr/>
        </p:nvSpPr>
        <p:spPr>
          <a:xfrm>
            <a:off x="7492314" y="4609069"/>
            <a:ext cx="302740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4D4D4D"/>
              </a:solidFill>
            </a:endParaRPr>
          </a:p>
        </p:txBody>
      </p:sp>
      <p:sp>
        <p:nvSpPr>
          <p:cNvPr id="6" name="Tekstiruutu 5">
            <a:extLst>
              <a:ext uri="{FF2B5EF4-FFF2-40B4-BE49-F238E27FC236}">
                <a16:creationId xmlns:a16="http://schemas.microsoft.com/office/drawing/2014/main" id="{B7FFD1B8-A69E-48B1-B25D-648B38AD05A9}"/>
              </a:ext>
            </a:extLst>
          </p:cNvPr>
          <p:cNvSpPr txBox="1"/>
          <p:nvPr/>
        </p:nvSpPr>
        <p:spPr>
          <a:xfrm>
            <a:off x="1496814" y="1553862"/>
            <a:ext cx="5041146" cy="461664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err="1">
                <a:latin typeface="Arial" panose="020B0604020202020204" pitchFamily="34" charset="0"/>
                <a:cs typeface="Arial" panose="020B0604020202020204" pitchFamily="34" charset="0"/>
              </a:rPr>
              <a:t>Suomen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Hallituksen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esitys</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uudesta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kuntien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kulttuurilaista</a:t>
            </a:r>
            <a:r>
              <a:rPr lang="en-US" sz="2100">
                <a:latin typeface="Arial" panose="020B0604020202020204" pitchFamily="34" charset="0"/>
                <a:cs typeface="Arial" panose="020B0604020202020204" pitchFamily="34" charset="0"/>
              </a:rPr>
              <a:t> 18.10.2018: Kaikukortti </a:t>
            </a:r>
            <a:r>
              <a:rPr lang="en-US" sz="2100" err="1">
                <a:latin typeface="Arial" panose="020B0604020202020204" pitchFamily="34" charset="0"/>
                <a:cs typeface="Arial" panose="020B0604020202020204" pitchFamily="34" charset="0"/>
              </a:rPr>
              <a:t>mainitaan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esityksen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yksityiskohtaisissa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perusteluissa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momentin</a:t>
            </a:r>
            <a:r>
              <a:rPr lang="en-US" sz="2100">
                <a:latin typeface="Arial" panose="020B0604020202020204" pitchFamily="34" charset="0"/>
                <a:cs typeface="Arial" panose="020B0604020202020204" pitchFamily="34" charset="0"/>
              </a:rPr>
              <a:t> 1 </a:t>
            </a:r>
            <a:r>
              <a:rPr lang="en-US" sz="2100" err="1">
                <a:latin typeface="Arial" panose="020B0604020202020204" pitchFamily="34" charset="0"/>
                <a:cs typeface="Arial" panose="020B0604020202020204" pitchFamily="34" charset="0"/>
              </a:rPr>
              <a:t>kohdalla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esimerkkinä</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sivulla</a:t>
            </a:r>
            <a:r>
              <a:rPr lang="en-US" sz="2100">
                <a:latin typeface="Arial" panose="020B0604020202020204" pitchFamily="34" charset="0"/>
                <a:cs typeface="Arial" panose="020B0604020202020204" pitchFamily="34" charset="0"/>
              </a:rPr>
              <a:t> 29: ”</a:t>
            </a:r>
            <a:r>
              <a:rPr lang="en-US" sz="2100" err="1">
                <a:latin typeface="Arial" panose="020B0604020202020204" pitchFamily="34" charset="0"/>
                <a:cs typeface="Arial" panose="020B0604020202020204" pitchFamily="34" charset="0"/>
              </a:rPr>
              <a:t>Esteita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voitaisiin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poistaa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esimerkiksi</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laajentamalla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kunnissa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taloudellisesti</a:t>
            </a:r>
            <a:r>
              <a:rPr lang="en-US" sz="2100">
                <a:latin typeface="Arial" panose="020B0604020202020204" pitchFamily="34" charset="0"/>
                <a:cs typeface="Arial" panose="020B0604020202020204" pitchFamily="34" charset="0"/>
              </a:rPr>
              <a:t> tai </a:t>
            </a:r>
            <a:r>
              <a:rPr lang="en-US" sz="2100" err="1">
                <a:latin typeface="Arial" panose="020B0604020202020204" pitchFamily="34" charset="0"/>
                <a:cs typeface="Arial" panose="020B0604020202020204" pitchFamily="34" charset="0"/>
              </a:rPr>
              <a:t>sosiaalisesti</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heikossa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asemassa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oleville</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tarkoitettua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toimintaa</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kuten</a:t>
            </a:r>
            <a:r>
              <a:rPr lang="en-US" sz="2100">
                <a:latin typeface="Arial" panose="020B0604020202020204" pitchFamily="34" charset="0"/>
                <a:cs typeface="Arial" panose="020B0604020202020204" pitchFamily="34" charset="0"/>
              </a:rPr>
              <a:t> on </a:t>
            </a:r>
            <a:r>
              <a:rPr lang="en-US" sz="2100" err="1">
                <a:latin typeface="Arial" panose="020B0604020202020204" pitchFamily="34" charset="0"/>
                <a:cs typeface="Arial" panose="020B0604020202020204" pitchFamily="34" charset="0"/>
              </a:rPr>
              <a:t>tehty</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niin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sanotussa</a:t>
            </a:r>
            <a:r>
              <a:rPr lang="en-US" sz="2100">
                <a:latin typeface="Arial" panose="020B0604020202020204" pitchFamily="34" charset="0"/>
                <a:cs typeface="Arial" panose="020B0604020202020204" pitchFamily="34" charset="0"/>
              </a:rPr>
              <a:t> Kaikukortti-</a:t>
            </a:r>
            <a:r>
              <a:rPr lang="en-US" sz="2100" err="1">
                <a:latin typeface="Arial" panose="020B0604020202020204" pitchFamily="34" charset="0"/>
                <a:cs typeface="Arial" panose="020B0604020202020204" pitchFamily="34" charset="0"/>
              </a:rPr>
              <a:t>toiminnassa</a:t>
            </a:r>
            <a:r>
              <a:rPr lang="en-US" sz="2100">
                <a:latin typeface="Arial" panose="020B0604020202020204" pitchFamily="34" charset="0"/>
                <a:cs typeface="Arial" panose="020B0604020202020204" pitchFamily="34" charset="0"/>
              </a:rPr>
              <a:t>":</a:t>
            </a:r>
            <a:br>
              <a:rPr lang="en-US" sz="2100">
                <a:latin typeface="Arial" panose="020B0604020202020204" pitchFamily="34" charset="0"/>
                <a:cs typeface="Arial" panose="020B0604020202020204" pitchFamily="34" charset="0"/>
              </a:rPr>
            </a:br>
            <a:br>
              <a:rPr lang="en-US" sz="2100">
                <a:latin typeface="Arial" panose="020B0604020202020204" pitchFamily="34" charset="0"/>
                <a:cs typeface="Arial" panose="020B0604020202020204" pitchFamily="34" charset="0"/>
              </a:rPr>
            </a:br>
            <a:r>
              <a:rPr lang="en-US" sz="2100" err="1">
                <a:solidFill>
                  <a:srgbClr val="4D4D4D"/>
                </a:solidFill>
                <a:latin typeface="Arial" panose="020B0604020202020204" pitchFamily="34" charset="0"/>
                <a:cs typeface="Arial" panose="020B0604020202020204" pitchFamily="34" charset="0"/>
                <a:hlinkClick r:id="rId8"/>
              </a:rPr>
              <a:t>Hallituksen</a:t>
            </a:r>
            <a:r>
              <a:rPr lang="en-US" sz="2100">
                <a:solidFill>
                  <a:srgbClr val="4D4D4D"/>
                </a:solidFill>
                <a:latin typeface="Arial" panose="020B0604020202020204" pitchFamily="34" charset="0"/>
                <a:cs typeface="Arial" panose="020B0604020202020204" pitchFamily="34" charset="0"/>
                <a:hlinkClick r:id="rId8"/>
              </a:rPr>
              <a:t> </a:t>
            </a:r>
            <a:r>
              <a:rPr lang="en-US" sz="2100" err="1">
                <a:solidFill>
                  <a:srgbClr val="4D4D4D"/>
                </a:solidFill>
                <a:latin typeface="Arial" panose="020B0604020202020204" pitchFamily="34" charset="0"/>
                <a:cs typeface="Arial" panose="020B0604020202020204" pitchFamily="34" charset="0"/>
                <a:hlinkClick r:id="rId8"/>
              </a:rPr>
              <a:t>esitys</a:t>
            </a:r>
            <a:r>
              <a:rPr lang="en-US" sz="2100">
                <a:solidFill>
                  <a:srgbClr val="4D4D4D"/>
                </a:solidFill>
                <a:latin typeface="Arial" panose="020B0604020202020204" pitchFamily="34" charset="0"/>
                <a:cs typeface="Arial" panose="020B0604020202020204" pitchFamily="34" charset="0"/>
                <a:hlinkClick r:id="rId8"/>
              </a:rPr>
              <a:t> </a:t>
            </a:r>
            <a:r>
              <a:rPr lang="en-US" sz="2100" err="1">
                <a:solidFill>
                  <a:srgbClr val="4D4D4D"/>
                </a:solidFill>
                <a:latin typeface="Arial" panose="020B0604020202020204" pitchFamily="34" charset="0"/>
                <a:cs typeface="Arial" panose="020B0604020202020204" pitchFamily="34" charset="0"/>
                <a:hlinkClick r:id="rId8"/>
              </a:rPr>
              <a:t>eduskunnalle</a:t>
            </a:r>
            <a:r>
              <a:rPr lang="en-US" sz="2100">
                <a:solidFill>
                  <a:srgbClr val="4D4D4D"/>
                </a:solidFill>
                <a:latin typeface="Arial" panose="020B0604020202020204" pitchFamily="34" charset="0"/>
                <a:cs typeface="Arial" panose="020B0604020202020204" pitchFamily="34" charset="0"/>
                <a:hlinkClick r:id="rId8"/>
              </a:rPr>
              <a:t> </a:t>
            </a:r>
            <a:r>
              <a:rPr lang="en-US" sz="2100" err="1">
                <a:solidFill>
                  <a:srgbClr val="4D4D4D"/>
                </a:solidFill>
                <a:latin typeface="Arial" panose="020B0604020202020204" pitchFamily="34" charset="0"/>
                <a:cs typeface="Arial" panose="020B0604020202020204" pitchFamily="34" charset="0"/>
                <a:hlinkClick r:id="rId8"/>
              </a:rPr>
              <a:t>laiksi</a:t>
            </a:r>
            <a:r>
              <a:rPr lang="en-US" sz="2100">
                <a:solidFill>
                  <a:srgbClr val="4D4D4D"/>
                </a:solidFill>
                <a:latin typeface="Arial" panose="020B0604020202020204" pitchFamily="34" charset="0"/>
                <a:cs typeface="Arial" panose="020B0604020202020204" pitchFamily="34" charset="0"/>
                <a:hlinkClick r:id="rId8"/>
              </a:rPr>
              <a:t> </a:t>
            </a:r>
            <a:r>
              <a:rPr lang="en-US" sz="2100" err="1">
                <a:solidFill>
                  <a:srgbClr val="4D4D4D"/>
                </a:solidFill>
                <a:latin typeface="Arial" panose="020B0604020202020204" pitchFamily="34" charset="0"/>
                <a:cs typeface="Arial" panose="020B0604020202020204" pitchFamily="34" charset="0"/>
                <a:hlinkClick r:id="rId8"/>
              </a:rPr>
              <a:t>kuntien</a:t>
            </a:r>
            <a:r>
              <a:rPr lang="en-US" sz="2100">
                <a:solidFill>
                  <a:srgbClr val="4D4D4D"/>
                </a:solidFill>
                <a:latin typeface="Arial" panose="020B0604020202020204" pitchFamily="34" charset="0"/>
                <a:cs typeface="Arial" panose="020B0604020202020204" pitchFamily="34" charset="0"/>
                <a:hlinkClick r:id="rId8"/>
              </a:rPr>
              <a:t> </a:t>
            </a:r>
            <a:r>
              <a:rPr lang="en-US" sz="2100" err="1">
                <a:solidFill>
                  <a:srgbClr val="4D4D4D"/>
                </a:solidFill>
                <a:latin typeface="Arial" panose="020B0604020202020204" pitchFamily="34" charset="0"/>
                <a:cs typeface="Arial" panose="020B0604020202020204" pitchFamily="34" charset="0"/>
                <a:hlinkClick r:id="rId8"/>
              </a:rPr>
              <a:t>kulttuuritoiminnasta</a:t>
            </a:r>
            <a:r>
              <a:rPr lang="en-US" sz="2100">
                <a:solidFill>
                  <a:srgbClr val="4D4D4D"/>
                </a:solidFill>
                <a:latin typeface="Arial" panose="020B0604020202020204" pitchFamily="34" charset="0"/>
                <a:cs typeface="Arial" panose="020B0604020202020204" pitchFamily="34" charset="0"/>
                <a:hlinkClick r:id="rId8"/>
              </a:rPr>
              <a:t> 18.10.2018 (PDF).</a:t>
            </a:r>
            <a:endParaRPr lang="en-US" sz="2100">
              <a:latin typeface="Arial" panose="020B0604020202020204" pitchFamily="34" charset="0"/>
              <a:cs typeface="Arial" panose="020B0604020202020204" pitchFamily="34" charset="0"/>
            </a:endParaRPr>
          </a:p>
        </p:txBody>
      </p:sp>
      <p:sp>
        <p:nvSpPr>
          <p:cNvPr id="7" name="Puhekupla: Suorakulmio, kulmat pyöristettu 6">
            <a:extLst>
              <a:ext uri="{FF2B5EF4-FFF2-40B4-BE49-F238E27FC236}">
                <a16:creationId xmlns:a16="http://schemas.microsoft.com/office/drawing/2014/main" id="{B24E67CC-C776-42E4-B67D-0A1E481776C1}"/>
              </a:ext>
              <a:ext uri="{C183D7F6-B498-43B3-948B-1728B52AA6E4}">
                <adec:decorative xmlns:adec="http://schemas.microsoft.com/office/drawing/2017/decorative" val="1"/>
              </a:ext>
            </a:extLst>
          </p:cNvPr>
          <p:cNvSpPr/>
          <p:nvPr/>
        </p:nvSpPr>
        <p:spPr>
          <a:xfrm>
            <a:off x="1323820" y="1424287"/>
            <a:ext cx="5308150" cy="4987943"/>
          </a:xfrm>
          <a:prstGeom prst="wedgeRoundRectCallout">
            <a:avLst>
              <a:gd name="adj1" fmla="val 44459"/>
              <a:gd name="adj2" fmla="val 56665"/>
              <a:gd name="adj3" fmla="val 1666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Pyöristetty kuvaselitesuorakulmio 7">
            <a:extLst>
              <a:ext uri="{FF2B5EF4-FFF2-40B4-BE49-F238E27FC236}">
                <a16:creationId xmlns:a16="http://schemas.microsoft.com/office/drawing/2014/main" id="{3550EA2A-D452-4BBA-8DF1-A1768EC896C8}"/>
              </a:ext>
              <a:ext uri="{C183D7F6-B498-43B3-948B-1728B52AA6E4}">
                <adec:decorative xmlns:adec="http://schemas.microsoft.com/office/drawing/2017/decorative" val="1"/>
              </a:ext>
            </a:extLst>
          </p:cNvPr>
          <p:cNvSpPr/>
          <p:nvPr/>
        </p:nvSpPr>
        <p:spPr>
          <a:xfrm>
            <a:off x="7333139" y="4528590"/>
            <a:ext cx="3726885" cy="1689330"/>
          </a:xfrm>
          <a:prstGeom prst="wedgeRoundRectCallout">
            <a:avLst>
              <a:gd name="adj1" fmla="val -44568"/>
              <a:gd name="adj2" fmla="val 67282"/>
              <a:gd name="adj3" fmla="val 16667"/>
            </a:avLst>
          </a:prstGeom>
          <a:solidFill>
            <a:srgbClr val="E7F9FF"/>
          </a:solidFill>
          <a:ln w="57150">
            <a:solidFill>
              <a:srgbClr val="B9E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err="1">
                <a:solidFill>
                  <a:schemeClr val="tx1"/>
                </a:solidFill>
                <a:latin typeface="Arial" panose="020B0604020202020204" pitchFamily="34" charset="0"/>
                <a:ea typeface="+mn-lt"/>
                <a:cs typeface="Arial" panose="020B0604020202020204" pitchFamily="34" charset="0"/>
              </a:rPr>
              <a:t>Kaikukortti</a:t>
            </a:r>
            <a:r>
              <a:rPr lang="en-US" sz="2200">
                <a:solidFill>
                  <a:schemeClr val="tx1"/>
                </a:solidFill>
                <a:latin typeface="Arial" panose="020B0604020202020204" pitchFamily="34" charset="0"/>
                <a:ea typeface="+mn-lt"/>
                <a:cs typeface="Arial" panose="020B0604020202020204" pitchFamily="34" charset="0"/>
              </a:rPr>
              <a:t> </a:t>
            </a:r>
            <a:r>
              <a:rPr lang="en-US" sz="2200" err="1">
                <a:solidFill>
                  <a:schemeClr val="tx1"/>
                </a:solidFill>
                <a:latin typeface="Arial" panose="020B0604020202020204" pitchFamily="34" charset="0"/>
                <a:ea typeface="+mn-lt"/>
                <a:cs typeface="Arial" panose="020B0604020202020204" pitchFamily="34" charset="0"/>
              </a:rPr>
              <a:t>mainitaan</a:t>
            </a:r>
            <a:r>
              <a:rPr lang="en-US" sz="2200">
                <a:solidFill>
                  <a:srgbClr val="FFFFFF"/>
                </a:solidFill>
                <a:latin typeface="Arial" panose="020B0604020202020204" pitchFamily="34" charset="0"/>
                <a:ea typeface="+mn-lt"/>
                <a:cs typeface="Arial" panose="020B0604020202020204" pitchFamily="34" charset="0"/>
              </a:rPr>
              <a:t> </a:t>
            </a:r>
            <a:br>
              <a:rPr lang="en-US" sz="2200">
                <a:solidFill>
                  <a:srgbClr val="FFFFFF"/>
                </a:solidFill>
                <a:latin typeface="Arial" panose="020B0604020202020204" pitchFamily="34" charset="0"/>
                <a:ea typeface="+mn-lt"/>
                <a:cs typeface="Arial" panose="020B0604020202020204" pitchFamily="34" charset="0"/>
              </a:rPr>
            </a:br>
            <a:r>
              <a:rPr lang="en-US" sz="2200" u="sng" err="1">
                <a:solidFill>
                  <a:srgbClr val="4D4D4D"/>
                </a:solidFill>
                <a:latin typeface="Arial" panose="020B0604020202020204" pitchFamily="34" charset="0"/>
                <a:ea typeface="+mn-lt"/>
                <a:cs typeface="Arial" panose="020B0604020202020204" pitchFamily="34" charset="0"/>
              </a:rPr>
              <a:t>Pirkanmaan</a:t>
            </a:r>
            <a:r>
              <a:rPr lang="en-US" sz="2200" u="sng">
                <a:solidFill>
                  <a:srgbClr val="4D4D4D"/>
                </a:solidFill>
                <a:latin typeface="Arial" panose="020B0604020202020204" pitchFamily="34" charset="0"/>
                <a:ea typeface="+mn-lt"/>
                <a:cs typeface="Arial" panose="020B0604020202020204" pitchFamily="34" charset="0"/>
              </a:rPr>
              <a:t> </a:t>
            </a:r>
            <a:r>
              <a:rPr lang="en-US" sz="2200" u="sng" err="1">
                <a:solidFill>
                  <a:srgbClr val="4D4D4D"/>
                </a:solidFill>
                <a:latin typeface="Arial" panose="020B0604020202020204" pitchFamily="34" charset="0"/>
                <a:ea typeface="+mn-lt"/>
                <a:cs typeface="Arial" panose="020B0604020202020204" pitchFamily="34" charset="0"/>
              </a:rPr>
              <a:t>alueellisessa</a:t>
            </a:r>
            <a:r>
              <a:rPr lang="en-US" sz="2200" u="sng">
                <a:solidFill>
                  <a:srgbClr val="4D4D4D"/>
                </a:solidFill>
                <a:latin typeface="Arial" panose="020B0604020202020204" pitchFamily="34" charset="0"/>
                <a:ea typeface="+mn-lt"/>
                <a:cs typeface="Arial" panose="020B0604020202020204" pitchFamily="34" charset="0"/>
              </a:rPr>
              <a:t> </a:t>
            </a:r>
            <a:br>
              <a:rPr lang="en-US" sz="2200" u="sng">
                <a:solidFill>
                  <a:srgbClr val="4D4D4D"/>
                </a:solidFill>
                <a:latin typeface="Arial" panose="020B0604020202020204" pitchFamily="34" charset="0"/>
                <a:ea typeface="+mn-lt"/>
                <a:cs typeface="Arial" panose="020B0604020202020204" pitchFamily="34" charset="0"/>
              </a:rPr>
            </a:br>
            <a:r>
              <a:rPr lang="en-US" sz="2200" u="sng" err="1">
                <a:solidFill>
                  <a:srgbClr val="4D4D4D"/>
                </a:solidFill>
                <a:latin typeface="Arial" panose="020B0604020202020204" pitchFamily="34" charset="0"/>
                <a:ea typeface="+mn-lt"/>
                <a:cs typeface="Arial" panose="020B0604020202020204" pitchFamily="34" charset="0"/>
              </a:rPr>
              <a:t>kulttuurihyvinvointi-suunnitelmassa</a:t>
            </a:r>
            <a:r>
              <a:rPr lang="en-US" sz="2200" u="sng">
                <a:solidFill>
                  <a:srgbClr val="4D4D4D"/>
                </a:solidFill>
                <a:latin typeface="Arial" panose="020B0604020202020204" pitchFamily="34" charset="0"/>
                <a:ea typeface="+mn-lt"/>
                <a:cs typeface="Arial" panose="020B0604020202020204" pitchFamily="34" charset="0"/>
              </a:rPr>
              <a:t> (s. 39)</a:t>
            </a:r>
            <a:endParaRPr lang="en-US" sz="2200" u="sng">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768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313" descr="Kaikukortin logo.">
            <a:extLst>
              <a:ext uri="{FF2B5EF4-FFF2-40B4-BE49-F238E27FC236}">
                <a16:creationId xmlns:a16="http://schemas.microsoft.com/office/drawing/2014/main" id="{EF84DAFE-D9F6-47D5-A4CB-38C9259C401B}"/>
              </a:ext>
            </a:extLst>
          </p:cNvPr>
          <p:cNvPicPr preferRelativeResize="0"/>
          <p:nvPr/>
        </p:nvPicPr>
        <p:blipFill rotWithShape="1">
          <a:blip r:embed="rId3">
            <a:alphaModFix/>
          </a:blip>
          <a:srcRect/>
          <a:stretch/>
        </p:blipFill>
        <p:spPr>
          <a:xfrm>
            <a:off x="9830297" y="75165"/>
            <a:ext cx="2103228" cy="548290"/>
          </a:xfrm>
          <a:prstGeom prst="rect">
            <a:avLst/>
          </a:prstGeom>
          <a:noFill/>
          <a:ln>
            <a:noFill/>
          </a:ln>
        </p:spPr>
      </p:pic>
      <p:sp>
        <p:nvSpPr>
          <p:cNvPr id="8" name="Suorakulmio 7">
            <a:extLst>
              <a:ext uri="{FF2B5EF4-FFF2-40B4-BE49-F238E27FC236}">
                <a16:creationId xmlns:a16="http://schemas.microsoft.com/office/drawing/2014/main" id="{73E8C7AF-170F-4866-AEDB-662BA3C8340E}"/>
              </a:ext>
            </a:extLst>
          </p:cNvPr>
          <p:cNvSpPr/>
          <p:nvPr/>
        </p:nvSpPr>
        <p:spPr>
          <a:xfrm>
            <a:off x="1013856" y="547892"/>
            <a:ext cx="10686355" cy="6317114"/>
          </a:xfrm>
          <a:prstGeom prst="rect">
            <a:avLst/>
          </a:prstGeom>
        </p:spPr>
        <p:txBody>
          <a:bodyPr wrap="square">
            <a:spAutoFit/>
          </a:bodyPr>
          <a:lstStyle/>
          <a:p>
            <a:pPr marL="36671">
              <a:spcBef>
                <a:spcPts val="300"/>
              </a:spcBef>
              <a:buClr>
                <a:schemeClr val="accent1"/>
              </a:buClr>
              <a:buSzPts val="1800"/>
            </a:pP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 Espoossa: </a:t>
            </a:r>
            <a:r>
              <a:rPr lang="fi-FI" altLang="fi-FI" sz="1600" u="sng">
                <a:solidFill>
                  <a:schemeClr val="hlink"/>
                </a:solidFill>
                <a:ea typeface="Calibri" panose="020F0502020204030204" pitchFamily="34" charset="0"/>
                <a:cs typeface="Arial" panose="020B0604020202020204" pitchFamily="34" charset="0"/>
                <a:sym typeface="Calibri" panose="020F0502020204030204" pitchFamily="34" charset="0"/>
                <a:hlinkClick r:id="rId4"/>
              </a:rPr>
              <a:t>espoo.fi/kaikukortti</a:t>
            </a:r>
            <a:r>
              <a:rPr lang="fi-FI" altLang="fi-FI" sz="1600" u="sng">
                <a:solidFill>
                  <a:schemeClr val="hlink"/>
                </a:solidFill>
                <a:ea typeface="Calibri" panose="020F0502020204030204" pitchFamily="34" charset="0"/>
                <a:cs typeface="Arial" panose="020B0604020202020204" pitchFamily="34" charset="0"/>
                <a:sym typeface="Calibri" panose="020F0502020204030204" pitchFamily="34" charset="0"/>
              </a:rPr>
              <a:t> </a:t>
            </a:r>
          </a:p>
          <a:p>
            <a:pPr marL="36671">
              <a:spcBef>
                <a:spcPts val="300"/>
              </a:spcBef>
              <a:buClr>
                <a:schemeClr val="accent1"/>
              </a:buClr>
              <a:buSzPts val="1800"/>
            </a:pPr>
            <a:r>
              <a:rPr lang="fi-FI" sz="1600">
                <a:cs typeface="Arial" panose="020B0604020202020204" pitchFamily="34" charset="0"/>
              </a:rPr>
              <a:t>Kaikukortti Järvilakeudella: </a:t>
            </a:r>
            <a:r>
              <a:rPr lang="fi-FI" sz="1600" u="sng">
                <a:cs typeface="Arial" panose="020B0604020202020204" pitchFamily="34" charset="0"/>
                <a:hlinkClick r:id="rId5"/>
              </a:rPr>
              <a:t>kauhava.fi/palvelut/kulttuuri/hyvinvointia_kulttuurista/kaikukortti</a:t>
            </a:r>
            <a:r>
              <a:rPr lang="fi-FI" sz="1600">
                <a:cs typeface="Arial" panose="020B0604020202020204" pitchFamily="34" charset="0"/>
              </a:rPr>
              <a:t>​</a:t>
            </a:r>
          </a:p>
          <a:p>
            <a:pPr marL="36671">
              <a:spcBef>
                <a:spcPts val="300"/>
              </a:spcBef>
              <a:buClr>
                <a:schemeClr val="accent1"/>
              </a:buClr>
              <a:buSzPts val="1800"/>
            </a:pP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 Kainuussa: </a:t>
            </a:r>
            <a:r>
              <a:rPr lang="fi-FI" altLang="fi-FI" sz="1600" u="sng">
                <a:solidFill>
                  <a:schemeClr val="hlink"/>
                </a:solidFill>
                <a:ea typeface="Calibri" panose="020F0502020204030204" pitchFamily="34" charset="0"/>
                <a:cs typeface="Arial" panose="020B0604020202020204" pitchFamily="34" charset="0"/>
                <a:sym typeface="Calibri" panose="020F0502020204030204" pitchFamily="34" charset="0"/>
                <a:hlinkClick r:id="rId6"/>
              </a:rPr>
              <a:t>sote.kainuu.fi/</a:t>
            </a:r>
            <a:r>
              <a:rPr lang="fi-FI" altLang="fi-FI" sz="1600" u="sng" err="1">
                <a:solidFill>
                  <a:schemeClr val="hlink"/>
                </a:solidFill>
                <a:ea typeface="Calibri" panose="020F0502020204030204" pitchFamily="34" charset="0"/>
                <a:cs typeface="Arial" panose="020B0604020202020204" pitchFamily="34" charset="0"/>
                <a:sym typeface="Calibri" panose="020F0502020204030204" pitchFamily="34" charset="0"/>
                <a:hlinkClick r:id="rId6"/>
              </a:rPr>
              <a:t>kaikukortti</a:t>
            </a:r>
            <a:endParaRPr lang="fi-FI" altLang="fi-FI" sz="1600">
              <a:solidFill>
                <a:srgbClr val="000000"/>
              </a:solidFill>
              <a:ea typeface="Calibri" panose="020F0502020204030204" pitchFamily="34" charset="0"/>
              <a:cs typeface="Arial" panose="020B0604020202020204" pitchFamily="34" charset="0"/>
            </a:endParaRPr>
          </a:p>
          <a:p>
            <a:pPr marL="36671">
              <a:spcBef>
                <a:spcPts val="300"/>
              </a:spcBef>
              <a:buClr>
                <a:schemeClr val="accent1"/>
              </a:buClr>
              <a:buSzPts val="1800"/>
            </a:pPr>
            <a:r>
              <a:rPr lang="sv-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 </a:t>
            </a:r>
            <a:r>
              <a:rPr lang="sv-FI" altLang="fi-FI" sz="1600" err="1">
                <a:solidFill>
                  <a:srgbClr val="000000"/>
                </a:solidFill>
                <a:ea typeface="Calibri" panose="020F0502020204030204" pitchFamily="34" charset="0"/>
                <a:cs typeface="Arial" panose="020B0604020202020204" pitchFamily="34" charset="0"/>
                <a:sym typeface="Calibri" panose="020F0502020204030204" pitchFamily="34" charset="0"/>
              </a:rPr>
              <a:t>Karkkilassa</a:t>
            </a:r>
            <a:r>
              <a:rPr lang="sv-FI" altLang="fi-FI" sz="1600">
                <a:solidFill>
                  <a:srgbClr val="000000"/>
                </a:solidFill>
                <a:ea typeface="Calibri" panose="020F0502020204030204" pitchFamily="34" charset="0"/>
                <a:cs typeface="Arial" panose="020B0604020202020204" pitchFamily="34" charset="0"/>
                <a:sym typeface="Calibri" panose="020F0502020204030204" pitchFamily="34" charset="0"/>
              </a:rPr>
              <a:t>: </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hlinkClick r:id="rId7"/>
              </a:rPr>
              <a:t>karkkila.fi/sivut/FI/Kaikukortti</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 </a:t>
            </a:r>
          </a:p>
          <a:p>
            <a:pPr marL="36671">
              <a:spcBef>
                <a:spcPts val="300"/>
              </a:spcBef>
              <a:buClr>
                <a:schemeClr val="accent1"/>
              </a:buClr>
              <a:buSzPts val="1800"/>
            </a:pPr>
            <a:r>
              <a:rPr lang="fi-FI" sz="1600">
                <a:cs typeface="Arial" panose="020B0604020202020204" pitchFamily="34" charset="0"/>
              </a:rPr>
              <a:t>Kaikukortti Kauniaisissa: </a:t>
            </a:r>
            <a:r>
              <a:rPr lang="fi-FI" sz="1600" u="sng">
                <a:cs typeface="Arial" panose="020B0604020202020204" pitchFamily="34" charset="0"/>
                <a:hlinkClick r:id="rId8"/>
              </a:rPr>
              <a:t>kauniainen.fi/kulttuuri_ja_vapaa-aika/kulttuuripalvelut/kaikukortti</a:t>
            </a:r>
            <a:r>
              <a:rPr lang="fi-FI" sz="1600">
                <a:cs typeface="Arial" panose="020B0604020202020204" pitchFamily="34" charset="0"/>
              </a:rPr>
              <a:t>​</a:t>
            </a:r>
          </a:p>
          <a:p>
            <a:pPr marL="36671">
              <a:spcBef>
                <a:spcPts val="300"/>
              </a:spcBef>
              <a:buClr>
                <a:schemeClr val="accent1"/>
              </a:buClr>
              <a:buSzPts val="1800"/>
            </a:pPr>
            <a:r>
              <a:rPr lang="fi-FI" altLang="fi-FI" sz="1600">
                <a:ea typeface="Calibri" panose="020F0502020204030204" pitchFamily="34" charset="0"/>
                <a:cs typeface="Arial" panose="020B0604020202020204" pitchFamily="34" charset="0"/>
              </a:rPr>
              <a:t>Kaikukortti Kemissä: </a:t>
            </a:r>
            <a:r>
              <a:rPr lang="fi-FI" altLang="fi-FI" sz="1600">
                <a:ea typeface="Calibri" panose="020F0502020204030204" pitchFamily="34" charset="0"/>
                <a:cs typeface="Arial" panose="020B0604020202020204" pitchFamily="34" charset="0"/>
                <a:hlinkClick r:id="rId9"/>
              </a:rPr>
              <a:t>kemi.fi/palvelut/kulttuuripalvelut/kaikukortti</a:t>
            </a:r>
            <a:r>
              <a:rPr lang="fi-FI" altLang="fi-FI" sz="1600">
                <a:ea typeface="Calibri" panose="020F0502020204030204" pitchFamily="34" charset="0"/>
                <a:cs typeface="Arial" panose="020B0604020202020204" pitchFamily="34" charset="0"/>
              </a:rPr>
              <a:t> </a:t>
            </a:r>
          </a:p>
          <a:p>
            <a:pPr marL="36671">
              <a:spcBef>
                <a:spcPts val="300"/>
              </a:spcBef>
              <a:buClr>
                <a:schemeClr val="accent1"/>
              </a:buClr>
              <a:buSzPts val="1800"/>
            </a:pPr>
            <a:r>
              <a:rPr lang="fi-FI" altLang="fi-FI" sz="1600">
                <a:ea typeface="Calibri" panose="020F0502020204030204" pitchFamily="34" charset="0"/>
                <a:cs typeface="Arial" panose="020B0604020202020204" pitchFamily="34" charset="0"/>
              </a:rPr>
              <a:t>Kaikukortti Kempeleessä: </a:t>
            </a:r>
            <a:r>
              <a:rPr lang="fi-FI" altLang="fi-FI" sz="1600">
                <a:ea typeface="Calibri" panose="020F0502020204030204" pitchFamily="34" charset="0"/>
                <a:cs typeface="Arial" panose="020B0604020202020204" pitchFamily="34" charset="0"/>
                <a:hlinkClick r:id="rId10"/>
              </a:rPr>
              <a:t>kempele.fi/vapaa-aika/kulttuuri/kaikukortti</a:t>
            </a:r>
            <a:r>
              <a:rPr lang="fi-FI" altLang="fi-FI" sz="1600">
                <a:ea typeface="Calibri" panose="020F0502020204030204" pitchFamily="34" charset="0"/>
                <a:cs typeface="Arial" panose="020B0604020202020204" pitchFamily="34" charset="0"/>
              </a:rPr>
              <a:t> </a:t>
            </a:r>
          </a:p>
          <a:p>
            <a:pPr marL="36671">
              <a:spcBef>
                <a:spcPts val="300"/>
              </a:spcBef>
              <a:buClr>
                <a:schemeClr val="accent1"/>
              </a:buClr>
              <a:buSzPts val="1800"/>
            </a:pPr>
            <a:r>
              <a:rPr lang="fi-FI" sz="1600">
                <a:cs typeface="Arial" panose="020B0604020202020204" pitchFamily="34" charset="0"/>
              </a:rPr>
              <a:t>Kaikukortti Keski-Pohjanmaalla ja Kruunupyyssä: </a:t>
            </a:r>
            <a:r>
              <a:rPr lang="fi-FI" sz="1600" u="sng">
                <a:cs typeface="Arial" panose="020B0604020202020204" pitchFamily="34" charset="0"/>
                <a:hlinkClick r:id="rId11"/>
              </a:rPr>
              <a:t>soite.fi/kaikukortti</a:t>
            </a:r>
            <a:r>
              <a:rPr lang="fi-FI" sz="1600">
                <a:cs typeface="Arial" panose="020B0604020202020204" pitchFamily="34" charset="0"/>
              </a:rPr>
              <a:t>​</a:t>
            </a:r>
          </a:p>
          <a:p>
            <a:pPr marL="36671">
              <a:spcBef>
                <a:spcPts val="300"/>
              </a:spcBef>
              <a:buClr>
                <a:schemeClr val="accent1"/>
              </a:buClr>
              <a:buSzPts val="1800"/>
            </a:pPr>
            <a:r>
              <a:rPr lang="fi-FI" altLang="fi-FI" sz="1600">
                <a:ea typeface="Calibri" panose="020F0502020204030204" pitchFamily="34" charset="0"/>
                <a:cs typeface="Arial" panose="020B0604020202020204" pitchFamily="34" charset="0"/>
                <a:sym typeface="Calibri" panose="020F0502020204030204" pitchFamily="34" charset="0"/>
              </a:rPr>
              <a:t>Kaikukortti Lappeenrannassa ja Imatralla: </a:t>
            </a:r>
            <a:r>
              <a:rPr lang="fi-FI" altLang="fi-FI" sz="1600" u="sng">
                <a:solidFill>
                  <a:schemeClr val="hlink"/>
                </a:solidFill>
                <a:ea typeface="Calibri" panose="020F0502020204030204" pitchFamily="34" charset="0"/>
                <a:cs typeface="Arial" panose="020B0604020202020204" pitchFamily="34" charset="0"/>
                <a:sym typeface="Calibri" panose="020F0502020204030204" pitchFamily="34" charset="0"/>
                <a:hlinkClick r:id="rId12"/>
              </a:rPr>
              <a:t>eksote.fi/eksote/hyvinvoinnin-ja-terveyden-edistaminen/kaikukortti</a:t>
            </a:r>
            <a:endParaRPr lang="fi-FI" altLang="fi-FI" sz="1600" u="sng">
              <a:solidFill>
                <a:schemeClr val="hlink"/>
              </a:solidFill>
              <a:ea typeface="Calibri" panose="020F0502020204030204" pitchFamily="34" charset="0"/>
              <a:cs typeface="Arial" panose="020B0604020202020204" pitchFamily="34" charset="0"/>
              <a:sym typeface="Calibri" panose="020F0502020204030204" pitchFamily="34" charset="0"/>
            </a:endParaRPr>
          </a:p>
          <a:p>
            <a:pPr marL="36671">
              <a:spcBef>
                <a:spcPts val="300"/>
              </a:spcBef>
              <a:buClr>
                <a:schemeClr val="accent1"/>
              </a:buClr>
              <a:buSzPts val="1800"/>
            </a:pPr>
            <a:r>
              <a:rPr lang="fi-FI" altLang="fi-FI" sz="1600">
                <a:ea typeface="Calibri" panose="020F0502020204030204" pitchFamily="34" charset="0"/>
                <a:cs typeface="Arial" panose="020B0604020202020204" pitchFamily="34" charset="0"/>
              </a:rPr>
              <a:t>Kaikukortti Lohjalla: </a:t>
            </a:r>
            <a:r>
              <a:rPr lang="fi-FI" altLang="fi-FI" sz="1600">
                <a:ea typeface="Calibri" panose="020F0502020204030204" pitchFamily="34" charset="0"/>
                <a:cs typeface="Arial" panose="020B0604020202020204" pitchFamily="34" charset="0"/>
                <a:hlinkClick r:id="rId13"/>
              </a:rPr>
              <a:t>lohja.fi/sosiaali-ja-terveyspalvelut/kaikukortti</a:t>
            </a:r>
            <a:r>
              <a:rPr lang="fi-FI" altLang="fi-FI" sz="1600">
                <a:ea typeface="Calibri" panose="020F0502020204030204" pitchFamily="34" charset="0"/>
                <a:cs typeface="Arial" panose="020B0604020202020204" pitchFamily="34" charset="0"/>
              </a:rPr>
              <a:t> </a:t>
            </a:r>
          </a:p>
          <a:p>
            <a:pPr marL="36671">
              <a:spcBef>
                <a:spcPts val="300"/>
              </a:spcBef>
              <a:buClr>
                <a:schemeClr val="accent1"/>
              </a:buClr>
              <a:buSzPts val="1800"/>
            </a:pPr>
            <a:r>
              <a:rPr lang="fi-FI" sz="1600">
                <a:cs typeface="Arial" panose="020B0604020202020204" pitchFamily="34" charset="0"/>
              </a:rPr>
              <a:t>Kaikukortti Nivalassa: </a:t>
            </a:r>
            <a:r>
              <a:rPr lang="fi-FI" sz="1600">
                <a:cs typeface="Arial" panose="020B0604020202020204" pitchFamily="34" charset="0"/>
                <a:hlinkClick r:id="rId14"/>
              </a:rPr>
              <a:t>nivala.fi/kaikukortti</a:t>
            </a:r>
            <a:endParaRPr lang="fi-FI" sz="1600">
              <a:cs typeface="Arial" panose="020B0604020202020204" pitchFamily="34" charset="0"/>
            </a:endParaRPr>
          </a:p>
          <a:p>
            <a:pPr marL="36671">
              <a:spcBef>
                <a:spcPts val="300"/>
              </a:spcBef>
              <a:buClr>
                <a:schemeClr val="accent1"/>
              </a:buClr>
              <a:buSzPts val="1800"/>
            </a:pPr>
            <a:r>
              <a:rPr lang="fi-FI" altLang="fi-FI" sz="1600">
                <a:ea typeface="Calibri" panose="020F0502020204030204" pitchFamily="34" charset="0"/>
                <a:cs typeface="Arial" panose="020B0604020202020204" pitchFamily="34" charset="0"/>
              </a:rPr>
              <a:t>Kaikukortti Oulussa: </a:t>
            </a:r>
            <a:r>
              <a:rPr lang="fi-FI" sz="1600">
                <a:ea typeface="Calibri" panose="020F0502020204030204" pitchFamily="34" charset="0"/>
                <a:cs typeface="Arial" panose="020B0604020202020204" pitchFamily="34" charset="0"/>
                <a:hlinkClick r:id="rId15"/>
              </a:rPr>
              <a:t>ouka.fi/kaikukortti</a:t>
            </a:r>
            <a:r>
              <a:rPr lang="fi-FI" sz="1600">
                <a:ea typeface="Calibri" panose="020F0502020204030204" pitchFamily="34" charset="0"/>
                <a:cs typeface="Arial" panose="020B0604020202020204" pitchFamily="34" charset="0"/>
              </a:rPr>
              <a:t> </a:t>
            </a:r>
          </a:p>
          <a:p>
            <a:pPr marL="36671">
              <a:spcBef>
                <a:spcPts val="300"/>
              </a:spcBef>
              <a:buClr>
                <a:schemeClr val="accent1"/>
              </a:buClr>
              <a:buSzPts val="1800"/>
            </a:pPr>
            <a:r>
              <a:rPr lang="fi-FI" sz="1600">
                <a:ea typeface="Calibri" panose="020F0502020204030204" pitchFamily="34" charset="0"/>
                <a:cs typeface="Arial" panose="020B0604020202020204" pitchFamily="34" charset="0"/>
              </a:rPr>
              <a:t>Kaikukortti Rovaniemellä: </a:t>
            </a:r>
            <a:r>
              <a:rPr lang="fi-FI" sz="1600">
                <a:ea typeface="Calibri" panose="020F0502020204030204" pitchFamily="34" charset="0"/>
                <a:cs typeface="Arial" panose="020B0604020202020204" pitchFamily="34" charset="0"/>
                <a:hlinkClick r:id="rId16"/>
              </a:rPr>
              <a:t>rovaniemi.fi/Vapaa-aika/Yleiset-kulttuuripalvelut/Kaikukortti</a:t>
            </a:r>
            <a:endParaRPr lang="fi-FI" sz="1600">
              <a:ea typeface="Calibri" panose="020F0502020204030204" pitchFamily="34" charset="0"/>
              <a:cs typeface="Arial" panose="020B0604020202020204" pitchFamily="34" charset="0"/>
            </a:endParaRPr>
          </a:p>
          <a:p>
            <a:pPr marL="36671">
              <a:spcBef>
                <a:spcPts val="300"/>
              </a:spcBef>
              <a:buClr>
                <a:schemeClr val="accent1"/>
              </a:buClr>
              <a:buSzPts val="1800"/>
            </a:pPr>
            <a:r>
              <a:rPr lang="fi-FI" altLang="fi-FI" sz="1600">
                <a:ea typeface="Calibri" panose="020F0502020204030204" pitchFamily="34" charset="0"/>
                <a:cs typeface="Arial" panose="020B0604020202020204" pitchFamily="34" charset="0"/>
                <a:sym typeface="Calibri" panose="020F0502020204030204" pitchFamily="34" charset="0"/>
              </a:rPr>
              <a:t>Kaikukortti Savonlinnassa: </a:t>
            </a:r>
            <a:r>
              <a:rPr lang="sv-FI" altLang="fi-FI" sz="1600">
                <a:ea typeface="Calibri" panose="020F0502020204030204" pitchFamily="34" charset="0"/>
                <a:cs typeface="Arial" panose="020B0604020202020204" pitchFamily="34" charset="0"/>
                <a:sym typeface="Calibri" panose="020F0502020204030204" pitchFamily="34" charset="0"/>
                <a:hlinkClick r:id="rId17"/>
              </a:rPr>
              <a:t>savonlinna.fi/asukas/kulttuuri/kaikukortti</a:t>
            </a:r>
            <a:r>
              <a:rPr lang="sv-FI" altLang="fi-FI" sz="1600">
                <a:ea typeface="Calibri" panose="020F0502020204030204" pitchFamily="34" charset="0"/>
                <a:cs typeface="Arial" panose="020B0604020202020204" pitchFamily="34" charset="0"/>
                <a:sym typeface="Calibri" panose="020F0502020204030204" pitchFamily="34" charset="0"/>
              </a:rPr>
              <a:t> </a:t>
            </a:r>
            <a:endParaRPr lang="sv-FI" altLang="fi-FI" sz="1600">
              <a:ea typeface="Calibri" panose="020F0502020204030204" pitchFamily="34" charset="0"/>
              <a:cs typeface="Arial" panose="020B0604020202020204" pitchFamily="34" charset="0"/>
            </a:endParaRPr>
          </a:p>
          <a:p>
            <a:pPr marL="36671">
              <a:spcBef>
                <a:spcPts val="300"/>
              </a:spcBef>
              <a:buClr>
                <a:schemeClr val="accent1"/>
              </a:buClr>
              <a:buSzPts val="1800"/>
            </a:pPr>
            <a:r>
              <a:rPr lang="fi-FI" altLang="fi-FI" sz="1600">
                <a:ea typeface="Calibri" panose="020F0502020204030204" pitchFamily="34" charset="0"/>
                <a:cs typeface="Arial" panose="020B0604020202020204" pitchFamily="34" charset="0"/>
              </a:rPr>
              <a:t>Kaikukortti Torniossa: </a:t>
            </a:r>
            <a:r>
              <a:rPr lang="fi-FI" sz="1600">
                <a:cs typeface="Arial" panose="020B0604020202020204" pitchFamily="34" charset="0"/>
                <a:hlinkClick r:id="rId18"/>
              </a:rPr>
              <a:t>tornio.fi/kulttuuri-ja-vapaa-aika/kulttuuri/kaikukortti</a:t>
            </a:r>
            <a:r>
              <a:rPr lang="fi-FI" sz="1600">
                <a:cs typeface="Arial" panose="020B0604020202020204" pitchFamily="34" charset="0"/>
              </a:rPr>
              <a:t> </a:t>
            </a:r>
          </a:p>
          <a:p>
            <a:pPr marL="36671">
              <a:spcBef>
                <a:spcPts val="300"/>
              </a:spcBef>
              <a:buClr>
                <a:schemeClr val="accent1"/>
              </a:buClr>
              <a:buSzPts val="1800"/>
            </a:pPr>
            <a:r>
              <a:rPr lang="fi-FI" sz="1600">
                <a:cs typeface="Arial" panose="020B0604020202020204" pitchFamily="34" charset="0"/>
              </a:rPr>
              <a:t>Kaikukortti Vaasassa: </a:t>
            </a:r>
            <a:r>
              <a:rPr lang="fi-FI" sz="1600">
                <a:cs typeface="Arial" panose="020B0604020202020204" pitchFamily="34" charset="0"/>
                <a:hlinkClick r:id="rId19"/>
              </a:rPr>
              <a:t>vaasa.fi/koe-ja-nae/kulttuuria-vaasassa-ja-seudulla/kulttuuripalvelut/kaikukortti</a:t>
            </a:r>
            <a:endParaRPr lang="fi-FI" sz="1600">
              <a:cs typeface="Arial" panose="020B0604020202020204" pitchFamily="34" charset="0"/>
            </a:endParaRPr>
          </a:p>
          <a:p>
            <a:pPr marL="36671">
              <a:spcBef>
                <a:spcPts val="300"/>
              </a:spcBef>
              <a:buClr>
                <a:schemeClr val="accent1"/>
              </a:buClr>
              <a:buSzPts val="1800"/>
            </a:pP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Kaikukortti-kokeilu Alavieskassa ja Sievissä: </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hlinkClick r:id="rId20"/>
              </a:rPr>
              <a:t>sievi.fi/kaikukortti</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 </a:t>
            </a:r>
          </a:p>
          <a:p>
            <a:pPr marL="36671">
              <a:spcBef>
                <a:spcPts val="300"/>
              </a:spcBef>
              <a:buClr>
                <a:schemeClr val="accent1"/>
              </a:buClr>
              <a:buSzPts val="1800"/>
            </a:pP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Kaikukortti-kokeilu Järvenpäässä: </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hlinkClick r:id="rId21"/>
              </a:rPr>
              <a:t>jarvenpaa.fi/matkailu-ja-kulttuuri/kulttuuri/kaikukortti</a:t>
            </a:r>
            <a:endPar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endParaRPr>
          </a:p>
          <a:p>
            <a:pPr marL="36671">
              <a:spcBef>
                <a:spcPts val="300"/>
              </a:spcBef>
              <a:buClr>
                <a:schemeClr val="accent1"/>
              </a:buClr>
              <a:buSzPts val="1800"/>
            </a:pP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Kaikukortti-kokeilu Kanta-Hämeessä: </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hlinkClick r:id="rId22"/>
              </a:rPr>
              <a:t>hameenlinna.fi/sosiaali-ja-terveys/kaikukortti </a:t>
            </a:r>
            <a:endPar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endParaRPr>
          </a:p>
          <a:p>
            <a:pPr marL="36671">
              <a:spcBef>
                <a:spcPts val="300"/>
              </a:spcBef>
              <a:buClr>
                <a:schemeClr val="accent1"/>
              </a:buClr>
              <a:buSzPts val="1800"/>
            </a:pP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Kaikukortti-kokeilu Pohjanmaalla: </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hlinkClick r:id="rId23"/>
              </a:rPr>
              <a:t>obotnia.fi/fi/kulttuuri/kaikukortti/</a:t>
            </a:r>
            <a:endPar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endParaRPr>
          </a:p>
          <a:p>
            <a:pPr marL="36671">
              <a:spcBef>
                <a:spcPts val="300"/>
              </a:spcBef>
              <a:buClr>
                <a:schemeClr val="accent1"/>
              </a:buClr>
              <a:buSzPts val="1800"/>
            </a:pP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rPr>
              <a:t>Kaikukortti-kokeilu Seinäjoella: </a:t>
            </a:r>
            <a:r>
              <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hlinkClick r:id="rId24"/>
              </a:rPr>
              <a:t>seinajoki.fi/kulttuuri-ja-liikunta/kulttuuri/kulttuurikohteet/kaikukortti/</a:t>
            </a:r>
            <a:endParaRPr lang="fi-FI" altLang="fi-FI" sz="1600">
              <a:solidFill>
                <a:srgbClr val="000000"/>
              </a:solidFill>
              <a:ea typeface="Calibri" panose="020F0502020204030204" pitchFamily="34" charset="0"/>
              <a:cs typeface="Arial" panose="020B0604020202020204" pitchFamily="34" charset="0"/>
              <a:sym typeface="Calibri" panose="020F0502020204030204" pitchFamily="34" charset="0"/>
            </a:endParaRPr>
          </a:p>
          <a:p>
            <a:pPr marL="36671">
              <a:spcBef>
                <a:spcPts val="300"/>
              </a:spcBef>
              <a:buClr>
                <a:schemeClr val="accent1"/>
              </a:buClr>
              <a:buSzPts val="1800"/>
            </a:pPr>
            <a:r>
              <a:rPr lang="fi-FI" sz="1600">
                <a:cs typeface="Arial" panose="020B0604020202020204" pitchFamily="34" charset="0"/>
              </a:rPr>
              <a:t>Kaikukortti-kokeilu Tampereella: </a:t>
            </a:r>
            <a:r>
              <a:rPr lang="fi-FI" sz="1600">
                <a:cs typeface="Arial" panose="020B0604020202020204" pitchFamily="34" charset="0"/>
                <a:hlinkClick r:id="rId25"/>
              </a:rPr>
              <a:t>tampere.fi/kulttuuri-ja-vapaa-aika/kulttuuri/kaikukortti</a:t>
            </a:r>
            <a:r>
              <a:rPr lang="fi-FI" sz="1600">
                <a:cs typeface="Arial" panose="020B0604020202020204" pitchFamily="34" charset="0"/>
              </a:rPr>
              <a:t> </a:t>
            </a:r>
          </a:p>
        </p:txBody>
      </p:sp>
      <p:pic>
        <p:nvPicPr>
          <p:cNvPr id="10" name="Shape 315">
            <a:extLst>
              <a:ext uri="{FF2B5EF4-FFF2-40B4-BE49-F238E27FC236}">
                <a16:creationId xmlns:a16="http://schemas.microsoft.com/office/drawing/2014/main" id="{547F2299-0C8F-4C38-B139-3844207CA1CC}"/>
              </a:ext>
              <a:ext uri="{C183D7F6-B498-43B3-948B-1728B52AA6E4}">
                <adec:decorative xmlns:adec="http://schemas.microsoft.com/office/drawing/2017/decorative" val="1"/>
              </a:ext>
            </a:extLst>
          </p:cNvPr>
          <p:cNvPicPr preferRelativeResize="0">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795645" cy="6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C3F90658-04BF-4098-89D8-9ED7C81306DB}"/>
              </a:ext>
            </a:extLst>
          </p:cNvPr>
          <p:cNvSpPr>
            <a:spLocks noGrp="1"/>
          </p:cNvSpPr>
          <p:nvPr>
            <p:ph type="title" idx="4294967295"/>
          </p:nvPr>
        </p:nvSpPr>
        <p:spPr>
          <a:xfrm>
            <a:off x="1013856" y="3663"/>
            <a:ext cx="10585668" cy="691293"/>
          </a:xfrm>
        </p:spPr>
        <p:txBody>
          <a:bodyPr>
            <a:normAutofit/>
          </a:bodyPr>
          <a:lstStyle/>
          <a:p>
            <a:pPr rtl="0" eaLnBrk="1" latinLnBrk="0" hangingPunct="1"/>
            <a:r>
              <a:rPr lang="fi-FI" sz="2400" b="1" kern="1200">
                <a:solidFill>
                  <a:srgbClr val="000000"/>
                </a:solidFill>
                <a:effectLst/>
                <a:latin typeface="+mn-lt"/>
                <a:ea typeface="Calibri" panose="020F0502020204030204" pitchFamily="34" charset="0"/>
                <a:cs typeface="Arial" panose="020B0604020202020204" pitchFamily="34" charset="0"/>
              </a:rPr>
              <a:t>Paikalliset Kaikukortti-verkkosivut eri alueilla, </a:t>
            </a:r>
            <a:r>
              <a:rPr lang="fi-FI" sz="2400" kern="1200">
                <a:solidFill>
                  <a:srgbClr val="000000"/>
                </a:solidFill>
                <a:effectLst/>
                <a:latin typeface="+mn-lt"/>
                <a:ea typeface="Calibri" panose="020F0502020204030204" pitchFamily="34" charset="0"/>
                <a:cs typeface="Arial" panose="020B0604020202020204" pitchFamily="34" charset="0"/>
              </a:rPr>
              <a:t>tilanne 14.1.2022</a:t>
            </a:r>
            <a:r>
              <a:rPr lang="fi-FI" sz="2400" b="1" kern="1200">
                <a:solidFill>
                  <a:srgbClr val="000000"/>
                </a:solidFill>
                <a:effectLst/>
                <a:latin typeface="+mn-lt"/>
                <a:ea typeface="Calibri" panose="020F0502020204030204" pitchFamily="34" charset="0"/>
                <a:cs typeface="Arial" panose="020B0604020202020204" pitchFamily="34" charset="0"/>
              </a:rPr>
              <a:t> </a:t>
            </a:r>
            <a:endParaRPr lang="fi-FI" sz="2400">
              <a:latin typeface="+mn-lt"/>
            </a:endParaRPr>
          </a:p>
        </p:txBody>
      </p:sp>
    </p:spTree>
    <p:extLst>
      <p:ext uri="{BB962C8B-B14F-4D97-AF65-F5344CB8AC3E}">
        <p14:creationId xmlns:p14="http://schemas.microsoft.com/office/powerpoint/2010/main" val="1891257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a:extLst>
              <a:ext uri="{FF2B5EF4-FFF2-40B4-BE49-F238E27FC236}">
                <a16:creationId xmlns:a16="http://schemas.microsoft.com/office/drawing/2014/main" id="{899FD653-3A91-40CC-B505-68490AE8C827}"/>
              </a:ext>
            </a:extLst>
          </p:cNvPr>
          <p:cNvSpPr>
            <a:spLocks noGrp="1"/>
          </p:cNvSpPr>
          <p:nvPr>
            <p:ph type="title"/>
          </p:nvPr>
        </p:nvSpPr>
        <p:spPr>
          <a:xfrm>
            <a:off x="1449232" y="1023144"/>
            <a:ext cx="10515600" cy="827088"/>
          </a:xfrm>
        </p:spPr>
        <p:txBody>
          <a:bodyPr/>
          <a:lstStyle/>
          <a:p>
            <a:br>
              <a:rPr lang="en-US" altLang="sv-FI" sz="2800" b="1"/>
            </a:br>
            <a:r>
              <a:rPr lang="en-US" altLang="sv-FI" sz="4000" b="1" err="1"/>
              <a:t>Esimerkkejä</a:t>
            </a:r>
            <a:r>
              <a:rPr lang="en-US" altLang="sv-FI" sz="4000" b="1"/>
              <a:t> </a:t>
            </a:r>
            <a:r>
              <a:rPr lang="en-US" altLang="sv-FI" sz="4000" b="1" err="1"/>
              <a:t>Kaikukortin</a:t>
            </a:r>
            <a:r>
              <a:rPr lang="en-US" altLang="sv-FI" sz="4000" b="1"/>
              <a:t> </a:t>
            </a:r>
            <a:r>
              <a:rPr lang="en-US" altLang="sv-FI" sz="4000" b="1" err="1"/>
              <a:t>jakajista</a:t>
            </a:r>
            <a:r>
              <a:rPr lang="en-US" altLang="sv-FI" sz="4000" b="1"/>
              <a:t> ja </a:t>
            </a:r>
            <a:r>
              <a:rPr lang="en-US" altLang="sv-FI" sz="4000" b="1" err="1"/>
              <a:t>kulttuurikohteista</a:t>
            </a:r>
            <a:r>
              <a:rPr lang="en-US" altLang="sv-FI" sz="4000" b="1"/>
              <a:t> </a:t>
            </a:r>
          </a:p>
        </p:txBody>
      </p:sp>
      <p:sp>
        <p:nvSpPr>
          <p:cNvPr id="20483" name="Tekstin paikkamerkki 2">
            <a:extLst>
              <a:ext uri="{FF2B5EF4-FFF2-40B4-BE49-F238E27FC236}">
                <a16:creationId xmlns:a16="http://schemas.microsoft.com/office/drawing/2014/main" id="{162230D4-501C-412D-BFB9-8D93331A3941}"/>
              </a:ext>
            </a:extLst>
          </p:cNvPr>
          <p:cNvSpPr>
            <a:spLocks noGrp="1"/>
          </p:cNvSpPr>
          <p:nvPr>
            <p:ph type="body" idx="1"/>
          </p:nvPr>
        </p:nvSpPr>
        <p:spPr>
          <a:xfrm>
            <a:off x="839788" y="1192213"/>
            <a:ext cx="5157787" cy="488950"/>
          </a:xfrm>
        </p:spPr>
        <p:txBody>
          <a:bodyPr/>
          <a:lstStyle/>
          <a:p>
            <a:endParaRPr lang="sv-FI" altLang="sv-FI"/>
          </a:p>
          <a:p>
            <a:endParaRPr lang="sv-FI" altLang="sv-FI"/>
          </a:p>
          <a:p>
            <a:endParaRPr lang="sv-FI" altLang="sv-FI"/>
          </a:p>
          <a:p>
            <a:endParaRPr lang="sv-FI" altLang="sv-FI"/>
          </a:p>
          <a:p>
            <a:endParaRPr lang="sv-FI" altLang="sv-FI"/>
          </a:p>
          <a:p>
            <a:endParaRPr lang="en-US" altLang="sv-FI"/>
          </a:p>
        </p:txBody>
      </p:sp>
      <p:sp>
        <p:nvSpPr>
          <p:cNvPr id="26628" name="Sisällön paikkamerkki 3">
            <a:extLst>
              <a:ext uri="{FF2B5EF4-FFF2-40B4-BE49-F238E27FC236}">
                <a16:creationId xmlns:a16="http://schemas.microsoft.com/office/drawing/2014/main" id="{38ECF828-22A5-4782-AFB0-6CE6137B7AC9}"/>
              </a:ext>
            </a:extLst>
          </p:cNvPr>
          <p:cNvSpPr>
            <a:spLocks noGrp="1"/>
          </p:cNvSpPr>
          <p:nvPr>
            <p:ph sz="half" idx="2"/>
          </p:nvPr>
        </p:nvSpPr>
        <p:spPr>
          <a:xfrm>
            <a:off x="1270813" y="2960998"/>
            <a:ext cx="10148035" cy="3428651"/>
          </a:xfrm>
        </p:spPr>
        <p:txBody>
          <a:bodyPr/>
          <a:lstStyle/>
          <a:p>
            <a:pPr>
              <a:lnSpc>
                <a:spcPct val="100000"/>
              </a:lnSpc>
              <a:defRPr/>
            </a:pPr>
            <a:r>
              <a:rPr lang="sv-FI" err="1">
                <a:solidFill>
                  <a:prstClr val="black"/>
                </a:solidFill>
                <a:latin typeface="Arial" panose="020B0604020202020204" pitchFamily="34" charset="0"/>
                <a:cs typeface="Arial" panose="020B0604020202020204" pitchFamily="34" charset="0"/>
              </a:rPr>
              <a:t>Tarkoitus</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olisi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että</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Kaikukortin</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jakajina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olisi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monipuolinen</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määrä</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erilaisia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sote-kohteita</a:t>
            </a:r>
            <a:r>
              <a:rPr lang="sv-FI">
                <a:solidFill>
                  <a:prstClr val="black"/>
                </a:solidFill>
                <a:latin typeface="Arial" panose="020B0604020202020204" pitchFamily="34" charset="0"/>
                <a:cs typeface="Arial" panose="020B0604020202020204" pitchFamily="34" charset="0"/>
              </a:rPr>
              <a:t> ja </a:t>
            </a:r>
            <a:r>
              <a:rPr lang="sv-FI" err="1">
                <a:solidFill>
                  <a:prstClr val="black"/>
                </a:solidFill>
                <a:latin typeface="Arial" panose="020B0604020202020204" pitchFamily="34" charset="0"/>
                <a:cs typeface="Arial" panose="020B0604020202020204" pitchFamily="34" charset="0"/>
              </a:rPr>
              <a:t>että</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aina</a:t>
            </a:r>
            <a:r>
              <a:rPr lang="sv-FI">
                <a:solidFill>
                  <a:prstClr val="black"/>
                </a:solidFill>
                <a:latin typeface="Arial" panose="020B0604020202020204" pitchFamily="34" charset="0"/>
                <a:cs typeface="Arial" panose="020B0604020202020204" pitchFamily="34" charset="0"/>
              </a:rPr>
              <a:t> on </a:t>
            </a:r>
            <a:r>
              <a:rPr lang="sv-FI" err="1">
                <a:solidFill>
                  <a:prstClr val="black"/>
                </a:solidFill>
                <a:latin typeface="Arial" panose="020B0604020202020204" pitchFamily="34" charset="0"/>
                <a:cs typeface="Arial" panose="020B0604020202020204" pitchFamily="34" charset="0"/>
              </a:rPr>
              <a:t>mukana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joku</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kolmannen</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sektorin</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toimija</a:t>
            </a:r>
            <a:r>
              <a:rPr lang="sv-FI">
                <a:solidFill>
                  <a:prstClr val="black"/>
                </a:solidFill>
                <a:latin typeface="Arial" panose="020B0604020202020204" pitchFamily="34" charset="0"/>
                <a:cs typeface="Arial" panose="020B0604020202020204" pitchFamily="34" charset="0"/>
              </a:rPr>
              <a:t>. </a:t>
            </a:r>
          </a:p>
          <a:p>
            <a:pPr lvl="1">
              <a:lnSpc>
                <a:spcPct val="100000"/>
              </a:lnSpc>
              <a:defRPr/>
            </a:pPr>
            <a:r>
              <a:rPr lang="sv-FI" err="1">
                <a:solidFill>
                  <a:prstClr val="black"/>
                </a:solidFill>
                <a:latin typeface="Arial" panose="020B0604020202020204" pitchFamily="34" charset="0"/>
                <a:cs typeface="Arial" panose="020B0604020202020204" pitchFamily="34" charset="0"/>
              </a:rPr>
              <a:t>Olisi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hyvä</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että</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sote-toimijoilla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olisi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mahdollisuuksia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ryhmäkäynteihin</a:t>
            </a:r>
            <a:r>
              <a:rPr lang="sv-FI">
                <a:solidFill>
                  <a:prstClr val="black"/>
                </a:solidFill>
                <a:latin typeface="Arial" panose="020B0604020202020204" pitchFamily="34" charset="0"/>
                <a:cs typeface="Arial" panose="020B0604020202020204" pitchFamily="34" charset="0"/>
              </a:rPr>
              <a:t>.</a:t>
            </a:r>
          </a:p>
          <a:p>
            <a:pPr>
              <a:lnSpc>
                <a:spcPct val="100000"/>
              </a:lnSpc>
              <a:defRPr/>
            </a:pPr>
            <a:r>
              <a:rPr lang="sv-FI" err="1">
                <a:solidFill>
                  <a:prstClr val="black"/>
                </a:solidFill>
                <a:latin typeface="Arial" panose="020B0604020202020204" pitchFamily="34" charset="0"/>
                <a:cs typeface="Arial" panose="020B0604020202020204" pitchFamily="34" charset="0"/>
              </a:rPr>
              <a:t>Tarkoitus</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olisi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että</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Kaikukortin</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kulttuuri</a:t>
            </a:r>
            <a:r>
              <a:rPr lang="sv-FI">
                <a:solidFill>
                  <a:prstClr val="black"/>
                </a:solidFill>
                <a:latin typeface="Arial" panose="020B0604020202020204" pitchFamily="34" charset="0"/>
                <a:cs typeface="Arial" panose="020B0604020202020204" pitchFamily="34" charset="0"/>
              </a:rPr>
              <a:t>- ja </a:t>
            </a:r>
            <a:r>
              <a:rPr lang="sv-FI" err="1">
                <a:solidFill>
                  <a:prstClr val="black"/>
                </a:solidFill>
                <a:latin typeface="Arial" panose="020B0604020202020204" pitchFamily="34" charset="0"/>
                <a:cs typeface="Arial" panose="020B0604020202020204" pitchFamily="34" charset="0"/>
              </a:rPr>
              <a:t>liikuntakohteita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olisi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monipuolinen</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määrä</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jotta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kortti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olisi</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houkutteleva</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mahdollisimman</a:t>
            </a:r>
            <a:r>
              <a:rPr lang="sv-FI">
                <a:solidFill>
                  <a:prstClr val="black"/>
                </a:solidFill>
                <a:latin typeface="Arial" panose="020B0604020202020204" pitchFamily="34" charset="0"/>
                <a:cs typeface="Arial" panose="020B0604020202020204" pitchFamily="34" charset="0"/>
              </a:rPr>
              <a:t> </a:t>
            </a:r>
            <a:r>
              <a:rPr lang="sv-FI" err="1">
                <a:solidFill>
                  <a:prstClr val="black"/>
                </a:solidFill>
                <a:latin typeface="Arial" panose="020B0604020202020204" pitchFamily="34" charset="0"/>
                <a:cs typeface="Arial" panose="020B0604020202020204" pitchFamily="34" charset="0"/>
              </a:rPr>
              <a:t>monelle</a:t>
            </a:r>
            <a:r>
              <a:rPr lang="sv-FI">
                <a:solidFill>
                  <a:prstClr val="black"/>
                </a:solidFill>
                <a:latin typeface="Arial" panose="020B0604020202020204" pitchFamily="34" charset="0"/>
                <a:cs typeface="Arial" panose="020B0604020202020204" pitchFamily="34" charset="0"/>
              </a:rPr>
              <a:t>. </a:t>
            </a:r>
          </a:p>
          <a:p>
            <a:pPr lvl="1">
              <a:lnSpc>
                <a:spcPct val="100000"/>
              </a:lnSpc>
              <a:defRPr/>
            </a:pPr>
            <a:endParaRPr lang="sv-FI">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defRPr/>
            </a:pPr>
            <a:br>
              <a:rPr lang="en-US" altLang="sv-FI">
                <a:latin typeface="Arial" panose="020B0604020202020204" pitchFamily="34" charset="0"/>
                <a:cs typeface="Arial" panose="020B0604020202020204" pitchFamily="34" charset="0"/>
              </a:rPr>
            </a:br>
            <a:endParaRPr lang="sv-FI">
              <a:latin typeface="Arial" panose="020B0604020202020204" pitchFamily="34" charset="0"/>
              <a:cs typeface="Arial" panose="020B0604020202020204" pitchFamily="34" charset="0"/>
            </a:endParaRPr>
          </a:p>
        </p:txBody>
      </p:sp>
      <p:pic>
        <p:nvPicPr>
          <p:cNvPr id="20487" name="Shape 315">
            <a:extLst>
              <a:ext uri="{FF2B5EF4-FFF2-40B4-BE49-F238E27FC236}">
                <a16:creationId xmlns:a16="http://schemas.microsoft.com/office/drawing/2014/main" id="{7267C27A-52F4-412B-B336-0359D5531A89}"/>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hape 306" descr="kaikukortti_logo_transp_02_.jpg">
            <a:extLst>
              <a:ext uri="{FF2B5EF4-FFF2-40B4-BE49-F238E27FC236}">
                <a16:creationId xmlns:a16="http://schemas.microsoft.com/office/drawing/2014/main" id="{5907C63D-AE31-4E0A-8382-F3D466A0653B}"/>
              </a:ext>
            </a:extLst>
          </p:cNvPr>
          <p:cNvPicPr preferRelativeResize="0"/>
          <p:nvPr/>
        </p:nvPicPr>
        <p:blipFill>
          <a:blip r:embed="rId4">
            <a:alphaModFix/>
          </a:blip>
          <a:stretch>
            <a:fillRect/>
          </a:stretch>
        </p:blipFill>
        <p:spPr>
          <a:xfrm>
            <a:off x="951693" y="249401"/>
            <a:ext cx="2883521" cy="805188"/>
          </a:xfrm>
          <a:prstGeom prst="rect">
            <a:avLst/>
          </a:prstGeom>
          <a:noFill/>
          <a:ln>
            <a:noFill/>
          </a:ln>
        </p:spPr>
      </p:pic>
    </p:spTree>
    <p:extLst>
      <p:ext uri="{BB962C8B-B14F-4D97-AF65-F5344CB8AC3E}">
        <p14:creationId xmlns:p14="http://schemas.microsoft.com/office/powerpoint/2010/main" val="1041513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a:extLst>
              <a:ext uri="{FF2B5EF4-FFF2-40B4-BE49-F238E27FC236}">
                <a16:creationId xmlns:a16="http://schemas.microsoft.com/office/drawing/2014/main" id="{899FD653-3A91-40CC-B505-68490AE8C827}"/>
              </a:ext>
            </a:extLst>
          </p:cNvPr>
          <p:cNvSpPr>
            <a:spLocks noGrp="1"/>
          </p:cNvSpPr>
          <p:nvPr>
            <p:ph type="title"/>
          </p:nvPr>
        </p:nvSpPr>
        <p:spPr>
          <a:xfrm>
            <a:off x="839788" y="88900"/>
            <a:ext cx="10515600" cy="827088"/>
          </a:xfrm>
        </p:spPr>
        <p:txBody>
          <a:bodyPr/>
          <a:lstStyle/>
          <a:p>
            <a:br>
              <a:rPr lang="en-US" altLang="sv-FI" sz="2800" b="1"/>
            </a:br>
            <a:r>
              <a:rPr lang="en-US" altLang="sv-FI" sz="2800" b="1" err="1">
                <a:solidFill>
                  <a:srgbClr val="FF0000"/>
                </a:solidFill>
              </a:rPr>
              <a:t>Espoon</a:t>
            </a:r>
            <a:r>
              <a:rPr lang="en-US" altLang="sv-FI" sz="2800" b="1">
                <a:solidFill>
                  <a:srgbClr val="FF0000"/>
                </a:solidFill>
              </a:rPr>
              <a:t> </a:t>
            </a:r>
            <a:r>
              <a:rPr lang="en-US" altLang="sv-FI" sz="2800" b="1" err="1">
                <a:solidFill>
                  <a:srgbClr val="FF0000"/>
                </a:solidFill>
              </a:rPr>
              <a:t>Kaikukortti-verkoston</a:t>
            </a:r>
            <a:r>
              <a:rPr lang="en-US" altLang="sv-FI" sz="2800" b="1">
                <a:solidFill>
                  <a:srgbClr val="FF0000"/>
                </a:solidFill>
              </a:rPr>
              <a:t> </a:t>
            </a:r>
            <a:r>
              <a:rPr lang="en-US" altLang="sv-FI" sz="2800" b="1" err="1">
                <a:solidFill>
                  <a:srgbClr val="FF0000"/>
                </a:solidFill>
              </a:rPr>
              <a:t>kulttuuritoimijat</a:t>
            </a:r>
            <a:r>
              <a:rPr lang="en-US" altLang="sv-FI" sz="2800" b="1">
                <a:solidFill>
                  <a:srgbClr val="FF0000"/>
                </a:solidFill>
              </a:rPr>
              <a:t> 2020  </a:t>
            </a:r>
            <a:br>
              <a:rPr lang="en-US" altLang="sv-FI" sz="2800" b="1"/>
            </a:br>
            <a:endParaRPr lang="en-US" altLang="sv-FI" sz="2800" b="1"/>
          </a:p>
        </p:txBody>
      </p:sp>
      <p:sp>
        <p:nvSpPr>
          <p:cNvPr id="20483" name="Tekstin paikkamerkki 2">
            <a:extLst>
              <a:ext uri="{FF2B5EF4-FFF2-40B4-BE49-F238E27FC236}">
                <a16:creationId xmlns:a16="http://schemas.microsoft.com/office/drawing/2014/main" id="{162230D4-501C-412D-BFB9-8D93331A3941}"/>
              </a:ext>
            </a:extLst>
          </p:cNvPr>
          <p:cNvSpPr>
            <a:spLocks noGrp="1"/>
          </p:cNvSpPr>
          <p:nvPr>
            <p:ph type="body" idx="1"/>
          </p:nvPr>
        </p:nvSpPr>
        <p:spPr>
          <a:xfrm>
            <a:off x="839788" y="1192213"/>
            <a:ext cx="5157787" cy="488950"/>
          </a:xfrm>
        </p:spPr>
        <p:txBody>
          <a:bodyPr/>
          <a:lstStyle/>
          <a:p>
            <a:endParaRPr lang="sv-FI" altLang="sv-FI"/>
          </a:p>
          <a:p>
            <a:endParaRPr lang="sv-FI" altLang="sv-FI"/>
          </a:p>
          <a:p>
            <a:endParaRPr lang="sv-FI" altLang="sv-FI"/>
          </a:p>
          <a:p>
            <a:endParaRPr lang="sv-FI" altLang="sv-FI"/>
          </a:p>
          <a:p>
            <a:endParaRPr lang="sv-FI" altLang="sv-FI"/>
          </a:p>
          <a:p>
            <a:endParaRPr lang="en-US" altLang="sv-FI"/>
          </a:p>
        </p:txBody>
      </p:sp>
      <p:sp>
        <p:nvSpPr>
          <p:cNvPr id="26628" name="Sisällön paikkamerkki 3">
            <a:extLst>
              <a:ext uri="{FF2B5EF4-FFF2-40B4-BE49-F238E27FC236}">
                <a16:creationId xmlns:a16="http://schemas.microsoft.com/office/drawing/2014/main" id="{38ECF828-22A5-4782-AFB0-6CE6137B7AC9}"/>
              </a:ext>
            </a:extLst>
          </p:cNvPr>
          <p:cNvSpPr>
            <a:spLocks noGrp="1"/>
          </p:cNvSpPr>
          <p:nvPr>
            <p:ph sz="half" idx="2"/>
          </p:nvPr>
        </p:nvSpPr>
        <p:spPr>
          <a:xfrm>
            <a:off x="1036638" y="810428"/>
            <a:ext cx="5157787" cy="5665788"/>
          </a:xfrm>
        </p:spPr>
        <p:txBody>
          <a:bodyPr/>
          <a:lstStyle/>
          <a:p>
            <a:pPr>
              <a:lnSpc>
                <a:spcPct val="100000"/>
              </a:lnSpc>
              <a:defRPr/>
            </a:pPr>
            <a:r>
              <a:rPr lang="sv-FI" sz="1800" b="1">
                <a:solidFill>
                  <a:prstClr val="black"/>
                </a:solidFill>
                <a:latin typeface="Arial" panose="020B0604020202020204" pitchFamily="34" charset="0"/>
                <a:cs typeface="Arial" panose="020B0604020202020204" pitchFamily="34" charset="0"/>
              </a:rPr>
              <a:t>April Jazz </a:t>
            </a:r>
          </a:p>
          <a:p>
            <a:pPr>
              <a:lnSpc>
                <a:spcPct val="100000"/>
              </a:lnSpc>
              <a:defRPr/>
            </a:pPr>
            <a:r>
              <a:rPr lang="sv-FI" sz="1800" b="1">
                <a:solidFill>
                  <a:prstClr val="black"/>
                </a:solidFill>
                <a:latin typeface="Arial" panose="020B0604020202020204" pitchFamily="34" charset="0"/>
                <a:cs typeface="Arial" panose="020B0604020202020204" pitchFamily="34" charset="0"/>
              </a:rPr>
              <a:t>Esbo Arbis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Espoo</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Ciné</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Espoon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Kaupunginteatteri</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Espoon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kulttuurikeskus</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Espoon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työväenopisto</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a:solidFill>
                  <a:prstClr val="black"/>
                </a:solidFill>
                <a:latin typeface="Arial" panose="020B0604020202020204" pitchFamily="34" charset="0"/>
                <a:cs typeface="Arial" panose="020B0604020202020204" pitchFamily="34" charset="0"/>
              </a:rPr>
              <a:t>Gallen-</a:t>
            </a:r>
            <a:r>
              <a:rPr lang="sv-FI" sz="1800" b="1" err="1">
                <a:solidFill>
                  <a:prstClr val="black"/>
                </a:solidFill>
                <a:latin typeface="Arial" panose="020B0604020202020204" pitchFamily="34" charset="0"/>
                <a:cs typeface="Arial" panose="020B0604020202020204" pitchFamily="34" charset="0"/>
              </a:rPr>
              <a:t>Kallelan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museo</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JuuriJuhla</a:t>
            </a:r>
            <a:r>
              <a:rPr lang="sv-FI" sz="1800" b="1">
                <a:solidFill>
                  <a:prstClr val="black"/>
                </a:solidFill>
                <a:latin typeface="Arial" panose="020B0604020202020204" pitchFamily="34" charset="0"/>
                <a:cs typeface="Arial" panose="020B0604020202020204" pitchFamily="34" charset="0"/>
              </a:rPr>
              <a:t>–</a:t>
            </a:r>
            <a:r>
              <a:rPr lang="sv-FI" sz="1800" b="1" err="1">
                <a:solidFill>
                  <a:prstClr val="black"/>
                </a:solidFill>
                <a:latin typeface="Arial" panose="020B0604020202020204" pitchFamily="34" charset="0"/>
                <a:cs typeface="Arial" panose="020B0604020202020204" pitchFamily="34" charset="0"/>
              </a:rPr>
              <a:t>Rotfest</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KannuKino</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Karatalo</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Kino</a:t>
            </a:r>
            <a:r>
              <a:rPr lang="sv-FI" sz="1800" b="1">
                <a:solidFill>
                  <a:prstClr val="black"/>
                </a:solidFill>
                <a:latin typeface="Arial" panose="020B0604020202020204" pitchFamily="34" charset="0"/>
                <a:cs typeface="Arial" panose="020B0604020202020204" pitchFamily="34" charset="0"/>
              </a:rPr>
              <a:t> Tapiola  </a:t>
            </a:r>
          </a:p>
          <a:p>
            <a:pPr>
              <a:lnSpc>
                <a:spcPct val="100000"/>
              </a:lnSpc>
              <a:defRPr/>
            </a:pPr>
            <a:r>
              <a:rPr lang="sv-FI" sz="1800" b="1">
                <a:solidFill>
                  <a:prstClr val="black"/>
                </a:solidFill>
                <a:latin typeface="Arial" panose="020B0604020202020204" pitchFamily="34" charset="0"/>
                <a:cs typeface="Arial" panose="020B0604020202020204" pitchFamily="34" charset="0"/>
              </a:rPr>
              <a:t>Lasten </a:t>
            </a:r>
            <a:r>
              <a:rPr lang="sv-FI" sz="1800" b="1" err="1">
                <a:solidFill>
                  <a:prstClr val="black"/>
                </a:solidFill>
                <a:latin typeface="Arial" panose="020B0604020202020204" pitchFamily="34" charset="0"/>
                <a:cs typeface="Arial" panose="020B0604020202020204" pitchFamily="34" charset="0"/>
              </a:rPr>
              <a:t>kulttuurikeskus</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Pikku</a:t>
            </a:r>
            <a:r>
              <a:rPr lang="sv-FI" sz="1800" b="1">
                <a:solidFill>
                  <a:prstClr val="black"/>
                </a:solidFill>
                <a:latin typeface="Arial" panose="020B0604020202020204" pitchFamily="34" charset="0"/>
                <a:cs typeface="Arial" panose="020B0604020202020204" pitchFamily="34" charset="0"/>
              </a:rPr>
              <a:t>-Aurora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Luontokeskus</a:t>
            </a:r>
            <a:r>
              <a:rPr lang="sv-FI" sz="1800" b="1">
                <a:solidFill>
                  <a:prstClr val="black"/>
                </a:solidFill>
                <a:latin typeface="Arial" panose="020B0604020202020204" pitchFamily="34" charset="0"/>
                <a:cs typeface="Arial" panose="020B0604020202020204" pitchFamily="34" charset="0"/>
              </a:rPr>
              <a:t> Haltia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PianoEspoo</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Sellosali</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endParaRPr lang="sv-FI" sz="1600">
              <a:solidFill>
                <a:prstClr val="black"/>
              </a:solidFill>
              <a:latin typeface="Arial" panose="020B0604020202020204" pitchFamily="34" charset="0"/>
              <a:cs typeface="Arial" panose="020B0604020202020204" pitchFamily="34" charset="0"/>
            </a:endParaRPr>
          </a:p>
          <a:p>
            <a:pPr>
              <a:lnSpc>
                <a:spcPct val="100000"/>
              </a:lnSpc>
              <a:defRPr/>
            </a:pPr>
            <a:endParaRPr lang="sv-FI" sz="1400">
              <a:latin typeface="Arial" panose="020B0604020202020204" pitchFamily="34" charset="0"/>
              <a:cs typeface="Arial" panose="020B0604020202020204" pitchFamily="34" charset="0"/>
            </a:endParaRPr>
          </a:p>
          <a:p>
            <a:pPr marL="457200" indent="-457200">
              <a:lnSpc>
                <a:spcPct val="100000"/>
              </a:lnSpc>
              <a:buFont typeface="+mj-lt"/>
              <a:buAutoNum type="arabicPeriod"/>
              <a:defRPr/>
            </a:pPr>
            <a:endParaRPr lang="sv-FI" sz="140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defRPr/>
            </a:pPr>
            <a:br>
              <a:rPr lang="en-US" altLang="sv-FI" sz="1400">
                <a:latin typeface="Arial" panose="020B0604020202020204" pitchFamily="34" charset="0"/>
                <a:cs typeface="Arial" panose="020B0604020202020204" pitchFamily="34" charset="0"/>
              </a:rPr>
            </a:br>
            <a:endParaRPr lang="sv-FI" sz="1400">
              <a:latin typeface="Arial" panose="020B0604020202020204" pitchFamily="34" charset="0"/>
              <a:cs typeface="Arial" panose="020B0604020202020204" pitchFamily="34" charset="0"/>
            </a:endParaRPr>
          </a:p>
        </p:txBody>
      </p:sp>
      <p:sp>
        <p:nvSpPr>
          <p:cNvPr id="26630" name="Sisällön paikkamerkki 5">
            <a:extLst>
              <a:ext uri="{FF2B5EF4-FFF2-40B4-BE49-F238E27FC236}">
                <a16:creationId xmlns:a16="http://schemas.microsoft.com/office/drawing/2014/main" id="{FC043CF3-AA14-4D2B-A18E-DB4AA463A26D}"/>
              </a:ext>
            </a:extLst>
          </p:cNvPr>
          <p:cNvSpPr>
            <a:spLocks noGrp="1"/>
          </p:cNvSpPr>
          <p:nvPr>
            <p:ph sz="quarter" idx="4"/>
          </p:nvPr>
        </p:nvSpPr>
        <p:spPr>
          <a:xfrm>
            <a:off x="5698666" y="810428"/>
            <a:ext cx="5183188" cy="5859463"/>
          </a:xfrm>
        </p:spPr>
        <p:txBody>
          <a:bodyPr/>
          <a:lstStyle/>
          <a:p>
            <a:pPr>
              <a:lnSpc>
                <a:spcPct val="100000"/>
              </a:lnSpc>
              <a:defRPr/>
            </a:pPr>
            <a:r>
              <a:rPr lang="sv-FI" sz="1800" b="1" err="1">
                <a:solidFill>
                  <a:prstClr val="black"/>
                </a:solidFill>
                <a:latin typeface="Arial" panose="020B0604020202020204" pitchFamily="34" charset="0"/>
                <a:cs typeface="Arial" panose="020B0604020202020204" pitchFamily="34" charset="0"/>
              </a:rPr>
              <a:t>Talomuseo</a:t>
            </a:r>
            <a:r>
              <a:rPr lang="sv-FI" sz="1800" b="1">
                <a:solidFill>
                  <a:prstClr val="black"/>
                </a:solidFill>
                <a:latin typeface="Arial" panose="020B0604020202020204" pitchFamily="34" charset="0"/>
                <a:cs typeface="Arial" panose="020B0604020202020204" pitchFamily="34" charset="0"/>
              </a:rPr>
              <a:t> Glims  </a:t>
            </a:r>
          </a:p>
          <a:p>
            <a:pPr>
              <a:lnSpc>
                <a:spcPct val="100000"/>
              </a:lnSpc>
              <a:defRPr/>
            </a:pPr>
            <a:r>
              <a:rPr lang="sv-FI" sz="1800" b="1">
                <a:solidFill>
                  <a:prstClr val="black"/>
                </a:solidFill>
                <a:latin typeface="Arial" panose="020B0604020202020204" pitchFamily="34" charset="0"/>
                <a:cs typeface="Arial" panose="020B0604020202020204" pitchFamily="34" charset="0"/>
              </a:rPr>
              <a:t>Tanssiteatteri Glims &amp; Gloms  </a:t>
            </a:r>
          </a:p>
          <a:p>
            <a:pPr>
              <a:lnSpc>
                <a:spcPct val="100000"/>
              </a:lnSpc>
              <a:defRPr/>
            </a:pPr>
            <a:r>
              <a:rPr lang="sv-FI" sz="1800" b="1">
                <a:solidFill>
                  <a:prstClr val="black"/>
                </a:solidFill>
                <a:latin typeface="Arial" panose="020B0604020202020204" pitchFamily="34" charset="0"/>
                <a:cs typeface="Arial" panose="020B0604020202020204" pitchFamily="34" charset="0"/>
              </a:rPr>
              <a:t>Tapiola Sinfonietta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Tapiolan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kuoro</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Teatteri</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Hevosenkenkä</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a:solidFill>
                  <a:prstClr val="black"/>
                </a:solidFill>
                <a:latin typeface="Arial" panose="020B0604020202020204" pitchFamily="34" charset="0"/>
                <a:cs typeface="Arial" panose="020B0604020202020204" pitchFamily="34" charset="0"/>
              </a:rPr>
              <a:t>Unga Teatern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Urkuyö</a:t>
            </a:r>
            <a:r>
              <a:rPr lang="sv-FI" sz="1800" b="1">
                <a:solidFill>
                  <a:prstClr val="black"/>
                </a:solidFill>
                <a:latin typeface="Arial" panose="020B0604020202020204" pitchFamily="34" charset="0"/>
                <a:cs typeface="Arial" panose="020B0604020202020204" pitchFamily="34" charset="0"/>
              </a:rPr>
              <a:t> ja </a:t>
            </a:r>
            <a:r>
              <a:rPr lang="sv-FI" sz="1800" b="1" err="1">
                <a:solidFill>
                  <a:prstClr val="black"/>
                </a:solidFill>
                <a:latin typeface="Arial" panose="020B0604020202020204" pitchFamily="34" charset="0"/>
                <a:cs typeface="Arial" panose="020B0604020202020204" pitchFamily="34" charset="0"/>
              </a:rPr>
              <a:t>Aaria</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Vindängen</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VocalEspoo</a:t>
            </a:r>
            <a:r>
              <a:rPr lang="sv-FI" sz="1800" b="1">
                <a:solidFill>
                  <a:prstClr val="black"/>
                </a:solidFill>
                <a:latin typeface="Arial" panose="020B0604020202020204" pitchFamily="34" charset="0"/>
                <a:cs typeface="Arial" panose="020B0604020202020204" pitchFamily="34" charset="0"/>
              </a:rPr>
              <a:t> </a:t>
            </a:r>
          </a:p>
          <a:p>
            <a:pPr>
              <a:lnSpc>
                <a:spcPct val="100000"/>
              </a:lnSpc>
              <a:defRPr/>
            </a:pPr>
            <a:r>
              <a:rPr lang="sv-FI" sz="1800" b="1" err="1">
                <a:solidFill>
                  <a:prstClr val="black"/>
                </a:solidFill>
                <a:latin typeface="Arial" panose="020B0604020202020204" pitchFamily="34" charset="0"/>
                <a:cs typeface="Arial" panose="020B0604020202020204" pitchFamily="34" charset="0"/>
              </a:rPr>
              <a:t>Näyttelykeskus</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WeeGee</a:t>
            </a:r>
            <a:endParaRPr lang="sv-FI" sz="1800" b="1">
              <a:solidFill>
                <a:prstClr val="black"/>
              </a:solidFill>
              <a:latin typeface="Arial" panose="020B0604020202020204" pitchFamily="34" charset="0"/>
              <a:cs typeface="Arial" panose="020B0604020202020204" pitchFamily="34" charset="0"/>
            </a:endParaRPr>
          </a:p>
          <a:p>
            <a:pPr lvl="1">
              <a:lnSpc>
                <a:spcPct val="100000"/>
              </a:lnSpc>
              <a:defRPr/>
            </a:pPr>
            <a:r>
              <a:rPr lang="sv-FI" sz="1800" b="1">
                <a:solidFill>
                  <a:prstClr val="black"/>
                </a:solidFill>
                <a:latin typeface="Arial" panose="020B0604020202020204" pitchFamily="34" charset="0"/>
                <a:cs typeface="Arial" panose="020B0604020202020204" pitchFamily="34" charset="0"/>
              </a:rPr>
              <a:t>EMMA – </a:t>
            </a:r>
            <a:r>
              <a:rPr lang="sv-FI" sz="1800" b="1" err="1">
                <a:solidFill>
                  <a:prstClr val="black"/>
                </a:solidFill>
                <a:latin typeface="Arial" panose="020B0604020202020204" pitchFamily="34" charset="0"/>
                <a:cs typeface="Arial" panose="020B0604020202020204" pitchFamily="34" charset="0"/>
              </a:rPr>
              <a:t>Espoon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modernin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taiteen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museo</a:t>
            </a:r>
            <a:r>
              <a:rPr lang="sv-FI" sz="1800" b="1">
                <a:solidFill>
                  <a:prstClr val="black"/>
                </a:solidFill>
                <a:latin typeface="Arial" panose="020B0604020202020204" pitchFamily="34" charset="0"/>
                <a:cs typeface="Arial" panose="020B0604020202020204" pitchFamily="34" charset="0"/>
              </a:rPr>
              <a:t> </a:t>
            </a:r>
          </a:p>
          <a:p>
            <a:pPr lvl="1">
              <a:lnSpc>
                <a:spcPct val="100000"/>
              </a:lnSpc>
              <a:defRPr/>
            </a:pPr>
            <a:r>
              <a:rPr lang="sv-FI" sz="1800" b="1">
                <a:solidFill>
                  <a:prstClr val="black"/>
                </a:solidFill>
                <a:latin typeface="Arial" panose="020B0604020202020204" pitchFamily="34" charset="0"/>
                <a:cs typeface="Arial" panose="020B0604020202020204" pitchFamily="34" charset="0"/>
              </a:rPr>
              <a:t>KAMU – </a:t>
            </a:r>
            <a:r>
              <a:rPr lang="sv-FI" sz="1800" b="1" err="1">
                <a:solidFill>
                  <a:prstClr val="black"/>
                </a:solidFill>
                <a:latin typeface="Arial" panose="020B0604020202020204" pitchFamily="34" charset="0"/>
                <a:cs typeface="Arial" panose="020B0604020202020204" pitchFamily="34" charset="0"/>
              </a:rPr>
              <a:t>Espoon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kaupunginmuseo</a:t>
            </a:r>
            <a:endParaRPr lang="sv-FI" sz="1800" b="1">
              <a:solidFill>
                <a:prstClr val="black"/>
              </a:solidFill>
              <a:latin typeface="Arial" panose="020B0604020202020204" pitchFamily="34" charset="0"/>
              <a:cs typeface="Arial" panose="020B0604020202020204" pitchFamily="34" charset="0"/>
            </a:endParaRPr>
          </a:p>
          <a:p>
            <a:pPr lvl="1">
              <a:lnSpc>
                <a:spcPct val="100000"/>
              </a:lnSpc>
              <a:defRPr/>
            </a:pPr>
            <a:r>
              <a:rPr lang="sv-FI" sz="1800" b="1">
                <a:solidFill>
                  <a:prstClr val="black"/>
                </a:solidFill>
                <a:latin typeface="Arial" panose="020B0604020202020204" pitchFamily="34" charset="0"/>
                <a:cs typeface="Arial" panose="020B0604020202020204" pitchFamily="34" charset="0"/>
              </a:rPr>
              <a:t>Helinä </a:t>
            </a:r>
            <a:r>
              <a:rPr lang="sv-FI" sz="1800" b="1" err="1">
                <a:solidFill>
                  <a:prstClr val="black"/>
                </a:solidFill>
                <a:latin typeface="Arial" panose="020B0604020202020204" pitchFamily="34" charset="0"/>
                <a:cs typeface="Arial" panose="020B0604020202020204" pitchFamily="34" charset="0"/>
              </a:rPr>
              <a:t>Rautavaaran</a:t>
            </a:r>
            <a:r>
              <a:rPr lang="sv-FI" sz="1800" b="1">
                <a:solidFill>
                  <a:prstClr val="black"/>
                </a:solidFill>
                <a:latin typeface="Arial" panose="020B0604020202020204" pitchFamily="34" charset="0"/>
                <a:cs typeface="Arial" panose="020B0604020202020204" pitchFamily="34" charset="0"/>
              </a:rPr>
              <a:t> </a:t>
            </a:r>
            <a:r>
              <a:rPr lang="sv-FI" sz="1800" b="1" err="1">
                <a:solidFill>
                  <a:prstClr val="black"/>
                </a:solidFill>
                <a:latin typeface="Arial" panose="020B0604020202020204" pitchFamily="34" charset="0"/>
                <a:cs typeface="Arial" panose="020B0604020202020204" pitchFamily="34" charset="0"/>
              </a:rPr>
              <a:t>museo</a:t>
            </a:r>
            <a:r>
              <a:rPr lang="sv-FI" sz="1800" b="1">
                <a:solidFill>
                  <a:prstClr val="black"/>
                </a:solidFill>
                <a:latin typeface="Arial" panose="020B0604020202020204" pitchFamily="34" charset="0"/>
                <a:cs typeface="Arial" panose="020B0604020202020204" pitchFamily="34" charset="0"/>
              </a:rPr>
              <a:t> </a:t>
            </a:r>
          </a:p>
          <a:p>
            <a:pPr lvl="1">
              <a:lnSpc>
                <a:spcPct val="100000"/>
              </a:lnSpc>
              <a:defRPr/>
            </a:pPr>
            <a:r>
              <a:rPr lang="en-US" altLang="sv-FI" sz="1800" b="1" err="1">
                <a:solidFill>
                  <a:prstClr val="black"/>
                </a:solidFill>
                <a:latin typeface="Arial" panose="020B0604020202020204" pitchFamily="34" charset="0"/>
                <a:cs typeface="Arial" panose="020B0604020202020204" pitchFamily="34" charset="0"/>
              </a:rPr>
              <a:t>Suomen</a:t>
            </a:r>
            <a:r>
              <a:rPr lang="en-US" altLang="sv-FI" sz="1800" b="1">
                <a:solidFill>
                  <a:prstClr val="black"/>
                </a:solidFill>
                <a:latin typeface="Arial" panose="020B0604020202020204" pitchFamily="34" charset="0"/>
                <a:cs typeface="Arial" panose="020B0604020202020204" pitchFamily="34" charset="0"/>
              </a:rPr>
              <a:t> </a:t>
            </a:r>
            <a:r>
              <a:rPr lang="en-US" altLang="sv-FI" sz="1800" b="1" err="1">
                <a:solidFill>
                  <a:prstClr val="black"/>
                </a:solidFill>
                <a:latin typeface="Arial" panose="020B0604020202020204" pitchFamily="34" charset="0"/>
                <a:cs typeface="Arial" panose="020B0604020202020204" pitchFamily="34" charset="0"/>
              </a:rPr>
              <a:t>Lelumuseo</a:t>
            </a:r>
            <a:r>
              <a:rPr lang="en-US" altLang="sv-FI" sz="1800" b="1">
                <a:solidFill>
                  <a:prstClr val="black"/>
                </a:solidFill>
                <a:latin typeface="Arial" panose="020B0604020202020204" pitchFamily="34" charset="0"/>
                <a:cs typeface="Arial" panose="020B0604020202020204" pitchFamily="34" charset="0"/>
              </a:rPr>
              <a:t> </a:t>
            </a:r>
            <a:r>
              <a:rPr lang="en-US" altLang="sv-FI" sz="1800" b="1" err="1">
                <a:solidFill>
                  <a:prstClr val="black"/>
                </a:solidFill>
                <a:latin typeface="Arial" panose="020B0604020202020204" pitchFamily="34" charset="0"/>
                <a:cs typeface="Arial" panose="020B0604020202020204" pitchFamily="34" charset="0"/>
              </a:rPr>
              <a:t>Hevosenkenkä</a:t>
            </a:r>
            <a:r>
              <a:rPr lang="en-US" altLang="sv-FI" sz="1800" b="1">
                <a:solidFill>
                  <a:prstClr val="black"/>
                </a:solidFill>
                <a:latin typeface="Arial" panose="020B0604020202020204" pitchFamily="34" charset="0"/>
                <a:cs typeface="Arial" panose="020B0604020202020204" pitchFamily="34" charset="0"/>
              </a:rPr>
              <a:t> </a:t>
            </a:r>
          </a:p>
          <a:p>
            <a:pPr lvl="1">
              <a:lnSpc>
                <a:spcPct val="100000"/>
              </a:lnSpc>
              <a:defRPr/>
            </a:pPr>
            <a:r>
              <a:rPr lang="en-US" altLang="sv-FI" sz="1800" b="1" err="1">
                <a:solidFill>
                  <a:prstClr val="black"/>
                </a:solidFill>
                <a:latin typeface="Arial" panose="020B0604020202020204" pitchFamily="34" charset="0"/>
                <a:cs typeface="Arial" panose="020B0604020202020204" pitchFamily="34" charset="0"/>
              </a:rPr>
              <a:t>Suomen</a:t>
            </a:r>
            <a:r>
              <a:rPr lang="en-US" altLang="sv-FI" sz="1800" b="1">
                <a:solidFill>
                  <a:prstClr val="black"/>
                </a:solidFill>
                <a:latin typeface="Arial" panose="020B0604020202020204" pitchFamily="34" charset="0"/>
                <a:cs typeface="Arial" panose="020B0604020202020204" pitchFamily="34" charset="0"/>
              </a:rPr>
              <a:t> </a:t>
            </a:r>
            <a:r>
              <a:rPr lang="en-US" altLang="sv-FI" sz="1800" b="1" err="1">
                <a:solidFill>
                  <a:prstClr val="black"/>
                </a:solidFill>
                <a:latin typeface="Arial" panose="020B0604020202020204" pitchFamily="34" charset="0"/>
                <a:cs typeface="Arial" panose="020B0604020202020204" pitchFamily="34" charset="0"/>
              </a:rPr>
              <a:t>Kellomuseo</a:t>
            </a:r>
            <a:r>
              <a:rPr lang="en-US" altLang="sv-FI" sz="1800" b="1">
                <a:solidFill>
                  <a:prstClr val="black"/>
                </a:solidFill>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en-US" altLang="sv-FI" sz="2400">
              <a:latin typeface="Arial" panose="020B0604020202020204" pitchFamily="34" charset="0"/>
              <a:cs typeface="Arial" panose="020B0604020202020204" pitchFamily="34" charset="0"/>
            </a:endParaRPr>
          </a:p>
        </p:txBody>
      </p:sp>
      <p:pic>
        <p:nvPicPr>
          <p:cNvPr id="20486" name="Kuva 1" descr="Espoon logo">
            <a:extLst>
              <a:ext uri="{FF2B5EF4-FFF2-40B4-BE49-F238E27FC236}">
                <a16:creationId xmlns:a16="http://schemas.microsoft.com/office/drawing/2014/main" id="{FCB4F2D4-0EC3-4B60-9D5A-F9CA1D037E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7925" y="0"/>
            <a:ext cx="2124075" cy="137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Shape 315">
            <a:extLst>
              <a:ext uri="{FF2B5EF4-FFF2-40B4-BE49-F238E27FC236}">
                <a16:creationId xmlns:a16="http://schemas.microsoft.com/office/drawing/2014/main" id="{7267C27A-52F4-412B-B336-0359D5531A89}"/>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6229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Otsikko 1">
            <a:extLst>
              <a:ext uri="{FF2B5EF4-FFF2-40B4-BE49-F238E27FC236}">
                <a16:creationId xmlns:a16="http://schemas.microsoft.com/office/drawing/2014/main" id="{BA557588-E458-4ABC-90C2-BE35833AE88D}"/>
              </a:ext>
            </a:extLst>
          </p:cNvPr>
          <p:cNvSpPr>
            <a:spLocks noGrp="1"/>
          </p:cNvSpPr>
          <p:nvPr>
            <p:ph type="title"/>
          </p:nvPr>
        </p:nvSpPr>
        <p:spPr>
          <a:xfrm>
            <a:off x="839788" y="93663"/>
            <a:ext cx="11034712" cy="827087"/>
          </a:xfrm>
        </p:spPr>
        <p:txBody>
          <a:bodyPr/>
          <a:lstStyle/>
          <a:p>
            <a:r>
              <a:rPr lang="en-US" altLang="sv-FI" sz="2800" b="1" err="1">
                <a:solidFill>
                  <a:srgbClr val="FF0000"/>
                </a:solidFill>
              </a:rPr>
              <a:t>Espoon</a:t>
            </a:r>
            <a:r>
              <a:rPr lang="en-US" altLang="sv-FI" sz="2800" b="1">
                <a:solidFill>
                  <a:srgbClr val="FF0000"/>
                </a:solidFill>
              </a:rPr>
              <a:t> </a:t>
            </a:r>
            <a:r>
              <a:rPr lang="en-US" altLang="sv-FI" sz="2800" b="1" err="1">
                <a:solidFill>
                  <a:srgbClr val="FF0000"/>
                </a:solidFill>
              </a:rPr>
              <a:t>Kaikukortti-verkoston</a:t>
            </a:r>
            <a:r>
              <a:rPr lang="en-US" altLang="sv-FI" sz="2800" b="1">
                <a:solidFill>
                  <a:srgbClr val="FF0000"/>
                </a:solidFill>
              </a:rPr>
              <a:t> </a:t>
            </a:r>
            <a:r>
              <a:rPr lang="en-US" altLang="sv-FI" sz="2800" b="1" err="1">
                <a:solidFill>
                  <a:srgbClr val="FF0000"/>
                </a:solidFill>
              </a:rPr>
              <a:t>sote-toimijat</a:t>
            </a:r>
            <a:r>
              <a:rPr lang="en-US" altLang="sv-FI" sz="2800" b="1">
                <a:solidFill>
                  <a:srgbClr val="FF0000"/>
                </a:solidFill>
              </a:rPr>
              <a:t> 2020</a:t>
            </a:r>
          </a:p>
        </p:txBody>
      </p:sp>
      <p:sp>
        <p:nvSpPr>
          <p:cNvPr id="26627" name="Sisällön paikkamerkki 3">
            <a:extLst>
              <a:ext uri="{FF2B5EF4-FFF2-40B4-BE49-F238E27FC236}">
                <a16:creationId xmlns:a16="http://schemas.microsoft.com/office/drawing/2014/main" id="{A2C2743B-E80B-4F07-986F-46C9468EBAD2}"/>
              </a:ext>
            </a:extLst>
          </p:cNvPr>
          <p:cNvSpPr>
            <a:spLocks noGrp="1"/>
          </p:cNvSpPr>
          <p:nvPr>
            <p:ph sz="half" idx="2"/>
          </p:nvPr>
        </p:nvSpPr>
        <p:spPr>
          <a:xfrm>
            <a:off x="1014413" y="773723"/>
            <a:ext cx="5157787" cy="5399070"/>
          </a:xfrm>
        </p:spPr>
        <p:txBody>
          <a:bodyPr/>
          <a:lstStyle/>
          <a:p>
            <a:pPr>
              <a:defRPr/>
            </a:pPr>
            <a:r>
              <a:rPr lang="fi-FI" sz="1700" b="1">
                <a:latin typeface="Arial" panose="020B0604020202020204" pitchFamily="34" charset="0"/>
                <a:cs typeface="Arial" panose="020B0604020202020204" pitchFamily="34" charset="0"/>
              </a:rPr>
              <a:t>Aikuissosiaalityö </a:t>
            </a:r>
          </a:p>
          <a:p>
            <a:pPr>
              <a:defRPr/>
            </a:pPr>
            <a:r>
              <a:rPr lang="fi-FI" sz="1700" b="1">
                <a:latin typeface="Arial" panose="020B0604020202020204" pitchFamily="34" charset="0"/>
                <a:cs typeface="Arial" panose="020B0604020202020204" pitchFamily="34" charset="0"/>
              </a:rPr>
              <a:t>Aikuissosiaalityö/sosiaalinen kuntoutus </a:t>
            </a:r>
          </a:p>
          <a:p>
            <a:pPr>
              <a:defRPr/>
            </a:pPr>
            <a:r>
              <a:rPr lang="fi-FI" sz="1700" b="1">
                <a:latin typeface="Arial" panose="020B0604020202020204" pitchFamily="34" charset="0"/>
                <a:cs typeface="Arial" panose="020B0604020202020204" pitchFamily="34" charset="0"/>
              </a:rPr>
              <a:t>Asukastila Kivenkolo </a:t>
            </a:r>
          </a:p>
          <a:p>
            <a:pPr>
              <a:defRPr/>
            </a:pPr>
            <a:r>
              <a:rPr lang="fi-FI" sz="1700" b="1">
                <a:latin typeface="Arial" panose="020B0604020202020204" pitchFamily="34" charset="0"/>
                <a:cs typeface="Arial" panose="020B0604020202020204" pitchFamily="34" charset="0"/>
              </a:rPr>
              <a:t>Espoon Työvoiman palvelukeskus </a:t>
            </a:r>
          </a:p>
          <a:p>
            <a:pPr>
              <a:defRPr/>
            </a:pPr>
            <a:r>
              <a:rPr lang="fi-FI" sz="1700" b="1">
                <a:latin typeface="Arial" panose="020B0604020202020204" pitchFamily="34" charset="0"/>
                <a:cs typeface="Arial" panose="020B0604020202020204" pitchFamily="34" charset="0"/>
              </a:rPr>
              <a:t>Espoon kaupungin vammaispalvelut</a:t>
            </a:r>
          </a:p>
          <a:p>
            <a:pPr>
              <a:defRPr/>
            </a:pPr>
            <a:r>
              <a:rPr lang="fi-FI" sz="1700" b="1">
                <a:latin typeface="Arial" panose="020B0604020202020204" pitchFamily="34" charset="0"/>
                <a:cs typeface="Arial" panose="020B0604020202020204" pitchFamily="34" charset="0"/>
              </a:rPr>
              <a:t>HUS Psykiatria Jorvi, Akuutti- ja konsultaatiopsykiatrian linja</a:t>
            </a:r>
          </a:p>
          <a:p>
            <a:pPr>
              <a:defRPr/>
            </a:pPr>
            <a:r>
              <a:rPr lang="fi-FI" sz="1700" b="1">
                <a:latin typeface="Arial" panose="020B0604020202020204" pitchFamily="34" charset="0"/>
                <a:cs typeface="Arial" panose="020B0604020202020204" pitchFamily="34" charset="0"/>
              </a:rPr>
              <a:t>HUS Psykiatria Jorvi, Kuntoutusosasto P1</a:t>
            </a:r>
          </a:p>
          <a:p>
            <a:pPr>
              <a:defRPr/>
            </a:pPr>
            <a:r>
              <a:rPr lang="fi-FI" sz="1700" b="1">
                <a:latin typeface="Arial" panose="020B0604020202020204" pitchFamily="34" charset="0"/>
                <a:cs typeface="Arial" panose="020B0604020202020204" pitchFamily="34" charset="0"/>
              </a:rPr>
              <a:t>HUS Psykiatria Jorvi, Kotikuntoutus</a:t>
            </a:r>
          </a:p>
          <a:p>
            <a:pPr>
              <a:defRPr/>
            </a:pPr>
            <a:r>
              <a:rPr lang="fi-FI" sz="1700" b="1">
                <a:latin typeface="Arial" panose="020B0604020202020204" pitchFamily="34" charset="0"/>
                <a:cs typeface="Arial" panose="020B0604020202020204" pitchFamily="34" charset="0"/>
              </a:rPr>
              <a:t>HUS Psykiatria Leppävaaran mielialahäiriöpoliklinikka</a:t>
            </a:r>
          </a:p>
          <a:p>
            <a:pPr>
              <a:defRPr/>
            </a:pPr>
            <a:r>
              <a:rPr lang="fi-FI" sz="1700" b="1">
                <a:latin typeface="Arial" panose="020B0604020202020204" pitchFamily="34" charset="0"/>
                <a:cs typeface="Arial" panose="020B0604020202020204" pitchFamily="34" charset="0"/>
              </a:rPr>
              <a:t>HUS Psykiatria Leppävaaran psykoosipoliklinikka</a:t>
            </a:r>
          </a:p>
          <a:p>
            <a:pPr>
              <a:defRPr/>
            </a:pPr>
            <a:r>
              <a:rPr lang="fi-FI" sz="1700" b="1">
                <a:latin typeface="Arial" panose="020B0604020202020204" pitchFamily="34" charset="0"/>
                <a:cs typeface="Arial" panose="020B0604020202020204" pitchFamily="34" charset="0"/>
              </a:rPr>
              <a:t>HUS Psykiatria Leppävaaran varhaispsykoosikeskus</a:t>
            </a:r>
          </a:p>
          <a:p>
            <a:pPr>
              <a:defRPr/>
            </a:pPr>
            <a:r>
              <a:rPr lang="fi-FI" sz="1700" b="1">
                <a:latin typeface="Arial" panose="020B0604020202020204" pitchFamily="34" charset="0"/>
                <a:cs typeface="Arial" panose="020B0604020202020204" pitchFamily="34" charset="0"/>
              </a:rPr>
              <a:t>HUS Psykiatria Matinkylän mielialahäiriöpoliklinikka</a:t>
            </a:r>
          </a:p>
          <a:p>
            <a:pPr>
              <a:defRPr/>
            </a:pPr>
            <a:r>
              <a:rPr lang="fi-FI" sz="1700" b="1">
                <a:latin typeface="Arial" panose="020B0604020202020204" pitchFamily="34" charset="0"/>
                <a:cs typeface="Arial" panose="020B0604020202020204" pitchFamily="34" charset="0"/>
              </a:rPr>
              <a:t>HUS Psykiatria Matinkylän psykoosipoliklinikka</a:t>
            </a:r>
            <a:endParaRPr lang="fi-FI" altLang="sv-FI" sz="1700">
              <a:latin typeface="Arial" panose="020B0604020202020204" pitchFamily="34" charset="0"/>
              <a:cs typeface="Arial" panose="020B0604020202020204" pitchFamily="34" charset="0"/>
            </a:endParaRPr>
          </a:p>
        </p:txBody>
      </p:sp>
      <p:sp>
        <p:nvSpPr>
          <p:cNvPr id="26630" name="Sisällön paikkamerkki 5">
            <a:extLst>
              <a:ext uri="{FF2B5EF4-FFF2-40B4-BE49-F238E27FC236}">
                <a16:creationId xmlns:a16="http://schemas.microsoft.com/office/drawing/2014/main" id="{150299C7-CBF6-45E9-AD94-C4A629F7FB46}"/>
              </a:ext>
            </a:extLst>
          </p:cNvPr>
          <p:cNvSpPr>
            <a:spLocks noGrp="1"/>
          </p:cNvSpPr>
          <p:nvPr>
            <p:ph sz="quarter" idx="4"/>
          </p:nvPr>
        </p:nvSpPr>
        <p:spPr>
          <a:xfrm>
            <a:off x="6691312" y="951505"/>
            <a:ext cx="5183188" cy="5221288"/>
          </a:xfrm>
        </p:spPr>
        <p:txBody>
          <a:bodyPr/>
          <a:lstStyle/>
          <a:p>
            <a:pPr>
              <a:defRPr/>
            </a:pPr>
            <a:r>
              <a:rPr lang="fi-FI" sz="1800" b="1">
                <a:latin typeface="Arial" panose="020B0604020202020204" pitchFamily="34" charset="0"/>
                <a:cs typeface="Arial" panose="020B0604020202020204" pitchFamily="34" charset="0"/>
              </a:rPr>
              <a:t>Kohtaamispaikka Askel</a:t>
            </a:r>
          </a:p>
          <a:p>
            <a:pPr>
              <a:defRPr/>
            </a:pPr>
            <a:r>
              <a:rPr lang="fi-FI" sz="1800" b="1">
                <a:latin typeface="Arial" panose="020B0604020202020204" pitchFamily="34" charset="0"/>
                <a:cs typeface="Arial" panose="020B0604020202020204" pitchFamily="34" charset="0"/>
              </a:rPr>
              <a:t>Lapsiperheiden perhesosiaalityö</a:t>
            </a:r>
          </a:p>
          <a:p>
            <a:pPr>
              <a:defRPr/>
            </a:pPr>
            <a:r>
              <a:rPr lang="fi-FI" sz="1800" b="1">
                <a:latin typeface="Arial" panose="020B0604020202020204" pitchFamily="34" charset="0"/>
                <a:cs typeface="Arial" panose="020B0604020202020204" pitchFamily="34" charset="0"/>
              </a:rPr>
              <a:t>Lapsiperheiden sosiaalityö ja lastensuojelu</a:t>
            </a:r>
          </a:p>
          <a:p>
            <a:pPr>
              <a:defRPr/>
            </a:pPr>
            <a:r>
              <a:rPr lang="fi-FI" sz="1800" b="1">
                <a:latin typeface="Arial" panose="020B0604020202020204" pitchFamily="34" charset="0"/>
                <a:cs typeface="Arial" panose="020B0604020202020204" pitchFamily="34" charset="0"/>
              </a:rPr>
              <a:t>Maahanmuuttajapalvelut</a:t>
            </a:r>
          </a:p>
          <a:p>
            <a:pPr>
              <a:defRPr/>
            </a:pPr>
            <a:r>
              <a:rPr lang="fi-FI" sz="1800" b="1">
                <a:latin typeface="Arial" panose="020B0604020202020204" pitchFamily="34" charset="0"/>
                <a:cs typeface="Arial" panose="020B0604020202020204" pitchFamily="34" charset="0"/>
              </a:rPr>
              <a:t>Soukan työkeskus</a:t>
            </a:r>
          </a:p>
          <a:p>
            <a:pPr>
              <a:defRPr/>
            </a:pPr>
            <a:r>
              <a:rPr lang="fi-FI" sz="1800" b="1">
                <a:latin typeface="Arial" panose="020B0604020202020204" pitchFamily="34" charset="0"/>
                <a:cs typeface="Arial" panose="020B0604020202020204" pitchFamily="34" charset="0"/>
              </a:rPr>
              <a:t>Työhönvalmennuskeskus</a:t>
            </a:r>
          </a:p>
          <a:p>
            <a:pPr marL="0" indent="0">
              <a:buNone/>
              <a:defRPr/>
            </a:pPr>
            <a:endParaRPr lang="fi-FI" sz="1800" b="1">
              <a:latin typeface="Arial" panose="020B0604020202020204" pitchFamily="34" charset="0"/>
              <a:cs typeface="Arial" panose="020B0604020202020204" pitchFamily="34" charset="0"/>
            </a:endParaRPr>
          </a:p>
          <a:p>
            <a:pPr marL="0" indent="0">
              <a:buNone/>
              <a:defRPr/>
            </a:pPr>
            <a:r>
              <a:rPr lang="fi-FI" sz="1800" b="1">
                <a:latin typeface="Arial" panose="020B0604020202020204" pitchFamily="34" charset="0"/>
                <a:cs typeface="Arial" panose="020B0604020202020204" pitchFamily="34" charset="0"/>
              </a:rPr>
              <a:t>Yhdistykset, järjestöt, säätiöt ja muut</a:t>
            </a:r>
          </a:p>
          <a:p>
            <a:pPr>
              <a:defRPr/>
            </a:pPr>
            <a:r>
              <a:rPr lang="fi-FI" sz="1800" b="1">
                <a:latin typeface="Arial" panose="020B0604020202020204" pitchFamily="34" charset="0"/>
                <a:cs typeface="Arial" panose="020B0604020202020204" pitchFamily="34" charset="0"/>
              </a:rPr>
              <a:t>Helsingin Diakonissalaitos Seniori-</a:t>
            </a:r>
            <a:r>
              <a:rPr lang="fi-FI" sz="1800" b="1" err="1">
                <a:latin typeface="Arial" panose="020B0604020202020204" pitchFamily="34" charset="0"/>
                <a:cs typeface="Arial" panose="020B0604020202020204" pitchFamily="34" charset="0"/>
              </a:rPr>
              <a:t>Vamos</a:t>
            </a:r>
            <a:endParaRPr lang="fi-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Leppävaaran seurakunnan diakonia</a:t>
            </a:r>
          </a:p>
          <a:p>
            <a:pPr>
              <a:defRPr/>
            </a:pPr>
            <a:r>
              <a:rPr lang="fi-FI" sz="1800" b="1">
                <a:latin typeface="Arial" panose="020B0604020202020204" pitchFamily="34" charset="0"/>
                <a:cs typeface="Arial" panose="020B0604020202020204" pitchFamily="34" charset="0"/>
              </a:rPr>
              <a:t>Toimintakeskus Oodi</a:t>
            </a:r>
          </a:p>
          <a:p>
            <a:pPr>
              <a:defRPr/>
            </a:pPr>
            <a:r>
              <a:rPr lang="fi-FI" sz="1800" b="1">
                <a:latin typeface="Arial" panose="020B0604020202020204" pitchFamily="34" charset="0"/>
                <a:cs typeface="Arial" panose="020B0604020202020204" pitchFamily="34" charset="0"/>
              </a:rPr>
              <a:t>Espoon mielenterveysyhdistys EMY ry  </a:t>
            </a:r>
          </a:p>
          <a:p>
            <a:pPr>
              <a:defRPr/>
            </a:pPr>
            <a:r>
              <a:rPr lang="fi-FI" sz="1800" b="1" err="1">
                <a:latin typeface="Arial" panose="020B0604020202020204" pitchFamily="34" charset="0"/>
                <a:cs typeface="Arial" panose="020B0604020202020204" pitchFamily="34" charset="0"/>
              </a:rPr>
              <a:t>Vamos</a:t>
            </a:r>
            <a:r>
              <a:rPr lang="fi-FI" sz="1800" b="1">
                <a:latin typeface="Arial" panose="020B0604020202020204" pitchFamily="34" charset="0"/>
                <a:cs typeface="Arial" panose="020B0604020202020204" pitchFamily="34" charset="0"/>
              </a:rPr>
              <a:t> Espoo</a:t>
            </a:r>
          </a:p>
        </p:txBody>
      </p:sp>
      <p:pic>
        <p:nvPicPr>
          <p:cNvPr id="24582" name="Kuva 1" descr="Espoon logo">
            <a:extLst>
              <a:ext uri="{FF2B5EF4-FFF2-40B4-BE49-F238E27FC236}">
                <a16:creationId xmlns:a16="http://schemas.microsoft.com/office/drawing/2014/main" id="{B2DB788F-7072-48BE-A131-778EA3C336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1650" y="5864225"/>
            <a:ext cx="15303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Shape 315">
            <a:extLst>
              <a:ext uri="{FF2B5EF4-FFF2-40B4-BE49-F238E27FC236}">
                <a16:creationId xmlns:a16="http://schemas.microsoft.com/office/drawing/2014/main" id="{EFD214E9-5D17-47D4-A277-CAD0A48325C0}"/>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557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isällön paikkamerkki 3">
            <a:extLst>
              <a:ext uri="{FF2B5EF4-FFF2-40B4-BE49-F238E27FC236}">
                <a16:creationId xmlns:a16="http://schemas.microsoft.com/office/drawing/2014/main" id="{C48AF084-A4CE-48FA-9796-425A530C42C0}"/>
              </a:ext>
            </a:extLst>
          </p:cNvPr>
          <p:cNvSpPr>
            <a:spLocks noGrp="1"/>
          </p:cNvSpPr>
          <p:nvPr>
            <p:ph sz="half" idx="2"/>
          </p:nvPr>
        </p:nvSpPr>
        <p:spPr>
          <a:xfrm>
            <a:off x="1099345" y="815926"/>
            <a:ext cx="5157787" cy="5097512"/>
          </a:xfrm>
        </p:spPr>
        <p:txBody>
          <a:bodyPr/>
          <a:lstStyle/>
          <a:p>
            <a:pPr>
              <a:defRPr/>
            </a:pPr>
            <a:r>
              <a:rPr lang="fi-FI" sz="1800" b="1">
                <a:latin typeface="Arial" panose="020B0604020202020204" pitchFamily="34" charset="0"/>
                <a:cs typeface="Arial" panose="020B0604020202020204" pitchFamily="34" charset="0"/>
              </a:rPr>
              <a:t>Paljakka Kino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Kajaanin Runoviikko Sana ja Sävel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Kuhmon Kamarimusiikki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Kuhmon talvi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Musiikkijuhla Sommelo </a:t>
            </a:r>
            <a:endParaRPr lang="sv-FI" sz="1800" b="1">
              <a:latin typeface="Arial" panose="020B0604020202020204" pitchFamily="34" charset="0"/>
              <a:cs typeface="Arial" panose="020B0604020202020204" pitchFamily="34" charset="0"/>
            </a:endParaRPr>
          </a:p>
          <a:p>
            <a:pPr>
              <a:defRPr/>
            </a:pPr>
            <a:r>
              <a:rPr lang="fi-FI" sz="1800" b="1" err="1">
                <a:latin typeface="Arial" panose="020B0604020202020204" pitchFamily="34" charset="0"/>
                <a:cs typeface="Arial" panose="020B0604020202020204" pitchFamily="34" charset="0"/>
              </a:rPr>
              <a:t>Veisuuvestivaali</a:t>
            </a:r>
            <a:r>
              <a:rPr lang="fi-FI" sz="1800" b="1">
                <a:latin typeface="Arial" panose="020B0604020202020204" pitchFamily="34" charset="0"/>
                <a:cs typeface="Arial" panose="020B0604020202020204" pitchFamily="34" charset="0"/>
              </a:rPr>
              <a:t> </a:t>
            </a:r>
          </a:p>
          <a:p>
            <a:pPr>
              <a:defRPr/>
            </a:pPr>
            <a:r>
              <a:rPr lang="fi-FI" sz="1800" b="1" err="1">
                <a:latin typeface="Arial" panose="020B0604020202020204" pitchFamily="34" charset="0"/>
                <a:cs typeface="Arial" panose="020B0604020202020204" pitchFamily="34" charset="0"/>
              </a:rPr>
              <a:t>WinterOpen</a:t>
            </a:r>
            <a:r>
              <a:rPr lang="fi-FI" sz="1800" b="1">
                <a:latin typeface="Arial" panose="020B0604020202020204" pitchFamily="34" charset="0"/>
                <a:cs typeface="Arial" panose="020B0604020202020204" pitchFamily="34" charset="0"/>
              </a:rPr>
              <a:t>  / </a:t>
            </a:r>
            <a:r>
              <a:rPr lang="fi-FI" sz="1800" b="1" err="1">
                <a:latin typeface="Arial" panose="020B0604020202020204" pitchFamily="34" charset="0"/>
                <a:cs typeface="Arial" panose="020B0604020202020204" pitchFamily="34" charset="0"/>
              </a:rPr>
              <a:t>SuperJymy</a:t>
            </a:r>
            <a:r>
              <a:rPr lang="fi-FI" sz="1800" b="1">
                <a:latin typeface="Arial" panose="020B0604020202020204" pitchFamily="34" charset="0"/>
                <a:cs typeface="Arial" panose="020B0604020202020204" pitchFamily="34" charset="0"/>
              </a:rPr>
              <a:t> </a:t>
            </a:r>
            <a:endParaRPr lang="sv-FI" sz="1800" b="1">
              <a:latin typeface="Arial" panose="020B0604020202020204" pitchFamily="34" charset="0"/>
              <a:cs typeface="Arial" panose="020B0604020202020204" pitchFamily="34" charset="0"/>
            </a:endParaRPr>
          </a:p>
          <a:p>
            <a:pPr>
              <a:defRPr/>
            </a:pPr>
            <a:r>
              <a:rPr lang="fi-FI" sz="1800" b="1" err="1">
                <a:latin typeface="Arial" panose="020B0604020202020204" pitchFamily="34" charset="0"/>
                <a:cs typeface="Arial" panose="020B0604020202020204" pitchFamily="34" charset="0"/>
              </a:rPr>
              <a:t>Kaukametsän</a:t>
            </a:r>
            <a:r>
              <a:rPr lang="fi-FI" sz="1800" b="1">
                <a:latin typeface="Arial" panose="020B0604020202020204" pitchFamily="34" charset="0"/>
                <a:cs typeface="Arial" panose="020B0604020202020204" pitchFamily="34" charset="0"/>
              </a:rPr>
              <a:t> kulttuuripalvelut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Kuhmo-talo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Juminkeko – Kalevalan ja karjalaisen kulttuurin informaatiokeskus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Raatteen Portin Talvisotamuseo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Sotkamon Makasiinimuseo </a:t>
            </a:r>
            <a:endParaRPr lang="sv-FI" sz="1800" b="1">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altLang="sv-FI" sz="1200">
              <a:latin typeface="Arial" panose="020B0604020202020204" pitchFamily="34" charset="0"/>
              <a:cs typeface="Arial" panose="020B0604020202020204" pitchFamily="34" charset="0"/>
            </a:endParaRPr>
          </a:p>
        </p:txBody>
      </p:sp>
      <p:sp>
        <p:nvSpPr>
          <p:cNvPr id="26630" name="Sisällön paikkamerkki 5">
            <a:extLst>
              <a:ext uri="{FF2B5EF4-FFF2-40B4-BE49-F238E27FC236}">
                <a16:creationId xmlns:a16="http://schemas.microsoft.com/office/drawing/2014/main" id="{7FBE6FDC-5A52-4F36-9014-5F877F90A661}"/>
              </a:ext>
            </a:extLst>
          </p:cNvPr>
          <p:cNvSpPr>
            <a:spLocks noGrp="1"/>
          </p:cNvSpPr>
          <p:nvPr>
            <p:ph sz="quarter" idx="4"/>
          </p:nvPr>
        </p:nvSpPr>
        <p:spPr>
          <a:xfrm>
            <a:off x="6516689" y="815926"/>
            <a:ext cx="5183187" cy="5562649"/>
          </a:xfrm>
        </p:spPr>
        <p:txBody>
          <a:bodyPr/>
          <a:lstStyle/>
          <a:p>
            <a:pPr>
              <a:defRPr/>
            </a:pPr>
            <a:r>
              <a:rPr lang="fi-FI" sz="1800" b="1">
                <a:latin typeface="Arial" panose="020B0604020202020204" pitchFamily="34" charset="0"/>
                <a:cs typeface="Arial" panose="020B0604020202020204" pitchFamily="34" charset="0"/>
              </a:rPr>
              <a:t>Suomussalmen kotiseutumuseo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Kajaani </a:t>
            </a:r>
            <a:r>
              <a:rPr lang="fi-FI" sz="1800" b="1" err="1">
                <a:latin typeface="Arial" panose="020B0604020202020204" pitchFamily="34" charset="0"/>
                <a:cs typeface="Arial" panose="020B0604020202020204" pitchFamily="34" charset="0"/>
              </a:rPr>
              <a:t>Dance</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Kajaani Tanssii -tapahtuma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Nykytanssin tuotantoryhmä Routa </a:t>
            </a:r>
            <a:endParaRPr lang="sv-FI" sz="1800" b="1">
              <a:latin typeface="Arial" panose="020B0604020202020204" pitchFamily="34" charset="0"/>
              <a:cs typeface="Arial" panose="020B0604020202020204" pitchFamily="34" charset="0"/>
            </a:endParaRPr>
          </a:p>
          <a:p>
            <a:pPr>
              <a:defRPr/>
            </a:pPr>
            <a:r>
              <a:rPr lang="fi-FI" sz="1800" b="1" err="1">
                <a:latin typeface="Arial" panose="020B0604020202020204" pitchFamily="34" charset="0"/>
                <a:cs typeface="Arial" panose="020B0604020202020204" pitchFamily="34" charset="0"/>
              </a:rPr>
              <a:t>Askanmäen</a:t>
            </a:r>
            <a:r>
              <a:rPr lang="fi-FI" sz="1800" b="1">
                <a:latin typeface="Arial" panose="020B0604020202020204" pitchFamily="34" charset="0"/>
                <a:cs typeface="Arial" panose="020B0604020202020204" pitchFamily="34" charset="0"/>
              </a:rPr>
              <a:t> kesäteatteri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Esittävän taiteen kollektiivi Vaara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Kajaanin kaupunginteatteri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Kulttuuriosuuskunta G-voima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Nuoren teatterin koulutustapahtuman teatteri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Aalto kansalaisopisto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Hyrynsalmen kansalaisopisto </a:t>
            </a:r>
            <a:endParaRPr lang="sv-FI" sz="1800" b="1">
              <a:latin typeface="Arial" panose="020B0604020202020204" pitchFamily="34" charset="0"/>
              <a:cs typeface="Arial" panose="020B0604020202020204" pitchFamily="34" charset="0"/>
            </a:endParaRPr>
          </a:p>
          <a:p>
            <a:pPr>
              <a:defRPr/>
            </a:pPr>
            <a:r>
              <a:rPr lang="fi-FI" sz="1800" b="1" err="1">
                <a:latin typeface="Arial" panose="020B0604020202020204" pitchFamily="34" charset="0"/>
                <a:cs typeface="Arial" panose="020B0604020202020204" pitchFamily="34" charset="0"/>
              </a:rPr>
              <a:t>Kianta</a:t>
            </a:r>
            <a:r>
              <a:rPr lang="fi-FI" sz="1800" b="1">
                <a:latin typeface="Arial" panose="020B0604020202020204" pitchFamily="34" charset="0"/>
                <a:cs typeface="Arial" panose="020B0604020202020204" pitchFamily="34" charset="0"/>
              </a:rPr>
              <a:t>-opisto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Paltamon ja Ristijärven kansalaisopisto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Puolangan kansalaisopisto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Sotkamon kansalaisopisto, </a:t>
            </a:r>
            <a:r>
              <a:rPr lang="fi-FI" sz="1800" b="1" i="1">
                <a:latin typeface="Arial" panose="020B0604020202020204" pitchFamily="34" charset="0"/>
                <a:cs typeface="Arial" panose="020B0604020202020204" pitchFamily="34" charset="0"/>
              </a:rPr>
              <a:t>Sotkamon toimipiste, Kuhmon toimipiste</a:t>
            </a:r>
            <a:endParaRPr lang="sv-FI" sz="1800" b="1">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altLang="sv-FI" sz="2400">
              <a:latin typeface="Arial" panose="020B0604020202020204" pitchFamily="34" charset="0"/>
              <a:cs typeface="Arial" panose="020B0604020202020204" pitchFamily="34" charset="0"/>
            </a:endParaRPr>
          </a:p>
        </p:txBody>
      </p:sp>
      <p:pic>
        <p:nvPicPr>
          <p:cNvPr id="22532" name="Kuva 1" descr="Kainuun logo">
            <a:extLst>
              <a:ext uri="{FF2B5EF4-FFF2-40B4-BE49-F238E27FC236}">
                <a16:creationId xmlns:a16="http://schemas.microsoft.com/office/drawing/2014/main" id="{14692361-0E55-49AA-9735-9BC4083772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5800674"/>
            <a:ext cx="22320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Otsikko 1">
            <a:extLst>
              <a:ext uri="{FF2B5EF4-FFF2-40B4-BE49-F238E27FC236}">
                <a16:creationId xmlns:a16="http://schemas.microsoft.com/office/drawing/2014/main" id="{09ACD395-D223-4A03-9547-17B2AA4A7E80}"/>
              </a:ext>
            </a:extLst>
          </p:cNvPr>
          <p:cNvSpPr>
            <a:spLocks noGrp="1"/>
          </p:cNvSpPr>
          <p:nvPr>
            <p:ph type="title"/>
          </p:nvPr>
        </p:nvSpPr>
        <p:spPr>
          <a:xfrm>
            <a:off x="839788" y="88900"/>
            <a:ext cx="10515600" cy="1191260"/>
          </a:xfrm>
        </p:spPr>
        <p:txBody>
          <a:bodyPr/>
          <a:lstStyle/>
          <a:p>
            <a:r>
              <a:rPr lang="en-US" altLang="sv-FI" sz="2800" b="1" err="1">
                <a:solidFill>
                  <a:srgbClr val="FF0000"/>
                </a:solidFill>
              </a:rPr>
              <a:t>Kainuun</a:t>
            </a:r>
            <a:r>
              <a:rPr lang="en-US" altLang="sv-FI" sz="2800" b="1">
                <a:solidFill>
                  <a:srgbClr val="FF0000"/>
                </a:solidFill>
              </a:rPr>
              <a:t> </a:t>
            </a:r>
            <a:r>
              <a:rPr lang="en-US" altLang="sv-FI" sz="2800" b="1" err="1">
                <a:solidFill>
                  <a:srgbClr val="FF0000"/>
                </a:solidFill>
              </a:rPr>
              <a:t>kulttuuripuolen</a:t>
            </a:r>
            <a:r>
              <a:rPr lang="en-US" altLang="sv-FI" sz="2800" b="1">
                <a:solidFill>
                  <a:srgbClr val="FF0000"/>
                </a:solidFill>
              </a:rPr>
              <a:t> </a:t>
            </a:r>
            <a:r>
              <a:rPr lang="en-US" altLang="sv-FI" sz="2800" b="1" err="1">
                <a:solidFill>
                  <a:srgbClr val="FF0000"/>
                </a:solidFill>
              </a:rPr>
              <a:t>Kaikukortti-verkosto</a:t>
            </a:r>
            <a:r>
              <a:rPr lang="en-US" altLang="sv-FI" sz="2800" b="1">
                <a:solidFill>
                  <a:srgbClr val="FF0000"/>
                </a:solidFill>
              </a:rPr>
              <a:t> 2020  </a:t>
            </a:r>
            <a:br>
              <a:rPr lang="en-US" altLang="sv-FI" sz="2800" b="1"/>
            </a:br>
            <a:endParaRPr lang="en-US" altLang="sv-FI" sz="2800" b="1"/>
          </a:p>
        </p:txBody>
      </p:sp>
      <p:pic>
        <p:nvPicPr>
          <p:cNvPr id="22534" name="Shape 315">
            <a:extLst>
              <a:ext uri="{FF2B5EF4-FFF2-40B4-BE49-F238E27FC236}">
                <a16:creationId xmlns:a16="http://schemas.microsoft.com/office/drawing/2014/main" id="{92D8550C-F809-49ED-9C75-9AD14F9DB04F}"/>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0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A3CDA3-26E1-802E-A43B-9B2593EBBFC5}"/>
              </a:ext>
            </a:extLst>
          </p:cNvPr>
          <p:cNvSpPr>
            <a:spLocks noGrp="1"/>
          </p:cNvSpPr>
          <p:nvPr>
            <p:ph type="title"/>
          </p:nvPr>
        </p:nvSpPr>
        <p:spPr>
          <a:xfrm>
            <a:off x="2869612" y="388086"/>
            <a:ext cx="8972983" cy="760548"/>
          </a:xfrm>
        </p:spPr>
        <p:txBody>
          <a:bodyPr>
            <a:normAutofit fontScale="90000"/>
          </a:bodyPr>
          <a:lstStyle/>
          <a:p>
            <a:r>
              <a:rPr lang="fi-FI" sz="3100" b="1" dirty="0">
                <a:latin typeface="Calibri Light" panose="020F0302020204030204" pitchFamily="34" charset="0"/>
                <a:cs typeface="Calibri Light" panose="020F0302020204030204" pitchFamily="34" charset="0"/>
              </a:rPr>
              <a:t>Kaikukortti-toimintaa on 56 paikkakunnalla, 13 </a:t>
            </a:r>
            <a:r>
              <a:rPr lang="fi-FI" sz="3100" b="1" dirty="0" err="1">
                <a:latin typeface="Calibri Light" panose="020F0302020204030204" pitchFamily="34" charset="0"/>
                <a:cs typeface="Calibri Light" panose="020F0302020204030204" pitchFamily="34" charset="0"/>
              </a:rPr>
              <a:t>hva:n</a:t>
            </a:r>
            <a:br>
              <a:rPr lang="fi-FI" sz="3100" b="1" dirty="0">
                <a:latin typeface="Calibri Light" panose="020F0302020204030204" pitchFamily="34" charset="0"/>
                <a:cs typeface="Calibri Light" panose="020F0302020204030204" pitchFamily="34" charset="0"/>
              </a:rPr>
            </a:br>
            <a:r>
              <a:rPr lang="fi-FI" sz="3100" b="1" dirty="0">
                <a:latin typeface="Calibri Light" panose="020F0302020204030204" pitchFamily="34" charset="0"/>
                <a:cs typeface="Calibri Light" panose="020F0302020204030204" pitchFamily="34" charset="0"/>
              </a:rPr>
              <a:t>alueella. Väestömäärä alueilla n. 1,77 miljoonaa. </a:t>
            </a:r>
            <a:r>
              <a:rPr lang="fi-FI" sz="2000" b="1" dirty="0">
                <a:latin typeface="Calibri Light" panose="020F0302020204030204" pitchFamily="34" charset="0"/>
                <a:cs typeface="Calibri Light" panose="020F0302020204030204" pitchFamily="34" charset="0"/>
              </a:rPr>
              <a:t>Päivitetty 15.3.2023</a:t>
            </a:r>
            <a:br>
              <a:rPr lang="fi-FI" sz="2700" b="1" dirty="0">
                <a:highlight>
                  <a:srgbClr val="00FF00"/>
                </a:highlight>
                <a:latin typeface="Calibri Light" panose="020F0302020204030204" pitchFamily="34" charset="0"/>
                <a:cs typeface="Calibri Light" panose="020F0302020204030204" pitchFamily="34" charset="0"/>
              </a:rPr>
            </a:br>
            <a:br>
              <a:rPr lang="fi-FI" sz="2200" b="1" dirty="0">
                <a:highlight>
                  <a:srgbClr val="FFFF00"/>
                </a:highlight>
                <a:latin typeface="Calibri Light" panose="020F0302020204030204" pitchFamily="34" charset="0"/>
                <a:cs typeface="Calibri Light" panose="020F0302020204030204" pitchFamily="34" charset="0"/>
              </a:rPr>
            </a:br>
            <a:endParaRPr lang="fi-FI" sz="2200" dirty="0">
              <a:highlight>
                <a:srgbClr val="FFFF00"/>
              </a:highlight>
              <a:latin typeface="Calibri Light" panose="020F0302020204030204" pitchFamily="34" charset="0"/>
              <a:cs typeface="Calibri Light" panose="020F0302020204030204" pitchFamily="34" charset="0"/>
            </a:endParaRPr>
          </a:p>
        </p:txBody>
      </p:sp>
      <p:pic>
        <p:nvPicPr>
          <p:cNvPr id="5" name="Shape 91" descr="Kaikukortin logo.">
            <a:extLst>
              <a:ext uri="{FF2B5EF4-FFF2-40B4-BE49-F238E27FC236}">
                <a16:creationId xmlns:a16="http://schemas.microsoft.com/office/drawing/2014/main" id="{B6B93157-EDBA-881E-F105-BF8BB9F7F627}"/>
              </a:ext>
            </a:extLst>
          </p:cNvPr>
          <p:cNvPicPr preferRelativeResize="0"/>
          <p:nvPr/>
        </p:nvPicPr>
        <p:blipFill rotWithShape="1">
          <a:blip r:embed="rId3">
            <a:alphaModFix/>
          </a:blip>
          <a:srcRect/>
          <a:stretch/>
        </p:blipFill>
        <p:spPr>
          <a:xfrm>
            <a:off x="171802" y="164507"/>
            <a:ext cx="2554488" cy="760548"/>
          </a:xfrm>
          <a:prstGeom prst="rect">
            <a:avLst/>
          </a:prstGeom>
          <a:noFill/>
          <a:ln>
            <a:noFill/>
          </a:ln>
        </p:spPr>
      </p:pic>
      <p:sp>
        <p:nvSpPr>
          <p:cNvPr id="6" name="Tekstiruutu 5">
            <a:extLst>
              <a:ext uri="{FF2B5EF4-FFF2-40B4-BE49-F238E27FC236}">
                <a16:creationId xmlns:a16="http://schemas.microsoft.com/office/drawing/2014/main" id="{EAAB21D7-DD70-E5B8-0189-D02EDAA6FBB0}"/>
              </a:ext>
            </a:extLst>
          </p:cNvPr>
          <p:cNvSpPr txBox="1"/>
          <p:nvPr/>
        </p:nvSpPr>
        <p:spPr>
          <a:xfrm>
            <a:off x="-8797" y="1009115"/>
            <a:ext cx="5516133" cy="5940088"/>
          </a:xfrm>
          <a:prstGeom prst="rect">
            <a:avLst/>
          </a:prstGeom>
          <a:noFill/>
        </p:spPr>
        <p:txBody>
          <a:bodyPr wrap="square">
            <a:spAutoFit/>
          </a:bodyPr>
          <a:lstStyle/>
          <a:p>
            <a:r>
              <a:rPr lang="fi-FI" sz="2000" b="1" i="0" u="none" strike="noStrike" kern="1200" dirty="0">
                <a:effectLst/>
                <a:latin typeface="Calibri" panose="020F0502020204030204" pitchFamily="34" charset="0"/>
                <a:cs typeface="Calibri" panose="020F0502020204030204" pitchFamily="34" charset="0"/>
              </a:rPr>
              <a:t>1. Etelä-Savon hyvinvointialue: </a:t>
            </a:r>
            <a:r>
              <a:rPr lang="fi-FI" sz="2000" i="0" u="none" strike="noStrike" kern="1200" dirty="0">
                <a:effectLst/>
                <a:latin typeface="Calibri" panose="020F0502020204030204" pitchFamily="34" charset="0"/>
                <a:cs typeface="Calibri" panose="020F0502020204030204" pitchFamily="34" charset="0"/>
              </a:rPr>
              <a:t>Savonlinna</a:t>
            </a:r>
          </a:p>
          <a:p>
            <a:r>
              <a:rPr lang="fi-FI" sz="2000" b="1" i="0" u="none" strike="noStrike" kern="1200" dirty="0">
                <a:effectLst/>
                <a:latin typeface="Calibri" panose="020F0502020204030204" pitchFamily="34" charset="0"/>
                <a:cs typeface="Calibri" panose="020F0502020204030204" pitchFamily="34" charset="0"/>
              </a:rPr>
              <a:t>2. Kainuun hyvinvointialue</a:t>
            </a:r>
            <a:r>
              <a:rPr lang="fi-FI" sz="2000" i="0" u="none" strike="noStrike" kern="1200" dirty="0">
                <a:effectLst/>
                <a:latin typeface="Calibri" panose="020F0502020204030204" pitchFamily="34" charset="0"/>
                <a:cs typeface="Calibri" panose="020F0502020204030204" pitchFamily="34" charset="0"/>
              </a:rPr>
              <a:t>: Kainuun </a:t>
            </a:r>
            <a:r>
              <a:rPr lang="fi-FI" sz="2000" i="0" u="none" strike="noStrike" kern="1200" dirty="0" err="1">
                <a:effectLst/>
                <a:latin typeface="Calibri" panose="020F0502020204030204" pitchFamily="34" charset="0"/>
                <a:cs typeface="Calibri" panose="020F0502020204030204" pitchFamily="34" charset="0"/>
              </a:rPr>
              <a:t>hva</a:t>
            </a:r>
            <a:r>
              <a:rPr lang="fi-FI" sz="2000" i="0" u="none" strike="noStrike" kern="1200" dirty="0">
                <a:effectLst/>
                <a:latin typeface="Calibri" panose="020F0502020204030204" pitchFamily="34" charset="0"/>
                <a:cs typeface="Calibri" panose="020F0502020204030204" pitchFamily="34" charset="0"/>
              </a:rPr>
              <a:t> sekä Hyrynsalmi, Kajaani, Kuhmo, Paltamo, Puolanka, Ristijärvi, Sotkamo, Suomussalmi. </a:t>
            </a:r>
            <a:endParaRPr lang="fi-FI" sz="2000" dirty="0">
              <a:latin typeface="Calibri" panose="020F0502020204030204" pitchFamily="34" charset="0"/>
              <a:cs typeface="Calibri" panose="020F0502020204030204" pitchFamily="34" charset="0"/>
            </a:endParaRPr>
          </a:p>
          <a:p>
            <a:r>
              <a:rPr lang="fi-FI" sz="2000" b="1" i="0" u="none" strike="noStrike" kern="1200" dirty="0">
                <a:effectLst/>
                <a:latin typeface="Calibri" panose="020F0502020204030204" pitchFamily="34" charset="0"/>
                <a:cs typeface="Calibri" panose="020F0502020204030204" pitchFamily="34" charset="0"/>
              </a:rPr>
              <a:t>3. Kanta-Hämeen hyvinvointialue: </a:t>
            </a:r>
            <a:r>
              <a:rPr lang="fi-FI" sz="2000" i="0" u="none" strike="noStrike" kern="1200" dirty="0">
                <a:effectLst/>
                <a:latin typeface="Calibri" panose="020F0502020204030204" pitchFamily="34" charset="0"/>
                <a:cs typeface="Calibri" panose="020F0502020204030204" pitchFamily="34" charset="0"/>
              </a:rPr>
              <a:t>Forssa, Hausjärvi, Humppila, Hämeenlinna, Jokioinen, Loppi, Riihimäki, Tammela ja Ypäjä. </a:t>
            </a:r>
            <a:endParaRPr lang="fi-FI" sz="2000" dirty="0">
              <a:latin typeface="Calibri" panose="020F0502020204030204" pitchFamily="34" charset="0"/>
              <a:cs typeface="Calibri" panose="020F0502020204030204" pitchFamily="34" charset="0"/>
            </a:endParaRPr>
          </a:p>
          <a:p>
            <a:r>
              <a:rPr lang="fi-FI" sz="2000" b="1" i="0" u="none" strike="noStrike" kern="1200" dirty="0">
                <a:effectLst/>
                <a:latin typeface="Calibri" panose="020F0502020204030204" pitchFamily="34" charset="0"/>
                <a:cs typeface="Calibri" panose="020F0502020204030204" pitchFamily="34" charset="0"/>
              </a:rPr>
              <a:t>4. Keski-Pohjanmaan hyvinvointialue: </a:t>
            </a:r>
            <a:r>
              <a:rPr lang="fi-FI" sz="2000" i="0" u="none" strike="noStrike" kern="1200" dirty="0" err="1">
                <a:effectLst/>
                <a:latin typeface="Calibri" panose="020F0502020204030204" pitchFamily="34" charset="0"/>
                <a:cs typeface="Calibri" panose="020F0502020204030204" pitchFamily="34" charset="0"/>
              </a:rPr>
              <a:t>hva</a:t>
            </a:r>
            <a:r>
              <a:rPr lang="fi-FI" sz="2000" i="0" u="none" strike="noStrike" kern="1200" dirty="0">
                <a:effectLst/>
                <a:latin typeface="Calibri" panose="020F0502020204030204" pitchFamily="34" charset="0"/>
                <a:cs typeface="Calibri" panose="020F0502020204030204" pitchFamily="34" charset="0"/>
              </a:rPr>
              <a:t> </a:t>
            </a:r>
            <a:r>
              <a:rPr lang="fi-FI" sz="2000" dirty="0">
                <a:latin typeface="Calibri" panose="020F0502020204030204" pitchFamily="34" charset="0"/>
                <a:cs typeface="Calibri" panose="020F0502020204030204" pitchFamily="34" charset="0"/>
              </a:rPr>
              <a:t>sekä </a:t>
            </a:r>
            <a:r>
              <a:rPr lang="fi-FI" sz="2000" i="0" u="none" strike="noStrike" kern="1200" dirty="0">
                <a:effectLst/>
                <a:latin typeface="Calibri" panose="020F0502020204030204" pitchFamily="34" charset="0"/>
                <a:cs typeface="Calibri" panose="020F0502020204030204" pitchFamily="34" charset="0"/>
              </a:rPr>
              <a:t>Halsua, Kannus, Kaustinen, Kokkola, Lestijärvi, Perho, Toholampi ja Veteli.</a:t>
            </a:r>
          </a:p>
          <a:p>
            <a:r>
              <a:rPr lang="fi-FI" sz="2000" b="1" dirty="0">
                <a:latin typeface="Calibri" panose="020F0502020204030204" pitchFamily="34" charset="0"/>
                <a:cs typeface="Calibri" panose="020F0502020204030204" pitchFamily="34" charset="0"/>
              </a:rPr>
              <a:t>5</a:t>
            </a:r>
            <a:r>
              <a:rPr lang="fi-FI" sz="2000" b="1" i="0" u="none" strike="noStrike" kern="1200" dirty="0">
                <a:effectLst/>
                <a:latin typeface="Calibri" panose="020F0502020204030204" pitchFamily="34" charset="0"/>
                <a:cs typeface="Calibri" panose="020F0502020204030204" pitchFamily="34" charset="0"/>
              </a:rPr>
              <a:t>. Keski-Uudenmaan hyvinvointialue: </a:t>
            </a:r>
            <a:r>
              <a:rPr lang="fi-FI" sz="2000" i="0" u="none" strike="noStrike" kern="1200" dirty="0">
                <a:effectLst/>
                <a:latin typeface="Calibri" panose="020F0502020204030204" pitchFamily="34" charset="0"/>
                <a:cs typeface="Calibri" panose="020F0502020204030204" pitchFamily="34" charset="0"/>
              </a:rPr>
              <a:t>Järvenpää, Nurmijärvi, Tuusula</a:t>
            </a:r>
            <a:r>
              <a:rPr lang="fi-FI" sz="2000" dirty="0">
                <a:latin typeface="Calibri" panose="020F0502020204030204" pitchFamily="34" charset="0"/>
                <a:cs typeface="Calibri" panose="020F0502020204030204" pitchFamily="34" charset="0"/>
              </a:rPr>
              <a:t>.</a:t>
            </a:r>
            <a:endParaRPr lang="fi-FI" sz="2000" i="0" u="none" strike="noStrike" kern="1200" dirty="0">
              <a:effectLst/>
              <a:latin typeface="Calibri" panose="020F0502020204030204" pitchFamily="34" charset="0"/>
              <a:cs typeface="Calibri" panose="020F0502020204030204" pitchFamily="34" charset="0"/>
            </a:endParaRPr>
          </a:p>
          <a:p>
            <a:r>
              <a:rPr lang="fi-FI" sz="2000" b="1" i="0" u="none" strike="noStrike" kern="1200" dirty="0">
                <a:effectLst/>
                <a:latin typeface="Calibri" panose="020F0502020204030204" pitchFamily="34" charset="0"/>
                <a:cs typeface="Calibri" panose="020F0502020204030204" pitchFamily="34" charset="0"/>
              </a:rPr>
              <a:t>6. Kymenlaakson hyvinvointialue: </a:t>
            </a:r>
            <a:r>
              <a:rPr lang="fi-FI" sz="2000" i="0" u="none" strike="noStrike" kern="1200" dirty="0">
                <a:effectLst/>
                <a:latin typeface="Calibri" panose="020F0502020204030204" pitchFamily="34" charset="0"/>
                <a:cs typeface="Calibri" panose="020F0502020204030204" pitchFamily="34" charset="0"/>
              </a:rPr>
              <a:t>Kotka </a:t>
            </a:r>
          </a:p>
          <a:p>
            <a:r>
              <a:rPr lang="fi-FI" sz="2000" b="1" i="0" u="none" strike="noStrike" kern="1200" dirty="0">
                <a:effectLst/>
                <a:latin typeface="Calibri" panose="020F0502020204030204" pitchFamily="34" charset="0"/>
                <a:cs typeface="Calibri" panose="020F0502020204030204" pitchFamily="34" charset="0"/>
              </a:rPr>
              <a:t>7. Lapin hyvinvointialue</a:t>
            </a:r>
            <a:r>
              <a:rPr lang="fi-FI" sz="2000" i="0" u="none" strike="noStrike" kern="1200" dirty="0">
                <a:effectLst/>
                <a:latin typeface="Calibri" panose="020F0502020204030204" pitchFamily="34" charset="0"/>
                <a:cs typeface="Calibri" panose="020F0502020204030204" pitchFamily="34" charset="0"/>
              </a:rPr>
              <a:t>: Kemi, Keminmaa, Rovaniemi, Tornio.</a:t>
            </a:r>
          </a:p>
          <a:p>
            <a:r>
              <a:rPr lang="fi-FI" sz="2000" b="1" i="0" u="none" strike="noStrike" kern="1200" dirty="0">
                <a:effectLst/>
                <a:latin typeface="Calibri" panose="020F0502020204030204" pitchFamily="34" charset="0"/>
                <a:cs typeface="Calibri" panose="020F0502020204030204" pitchFamily="34" charset="0"/>
              </a:rPr>
              <a:t>8. Länsi-Uudenmaan hyvinvointialue:</a:t>
            </a:r>
            <a:r>
              <a:rPr lang="fi-FI" sz="2000" i="0" u="none" strike="noStrike" kern="1200" dirty="0">
                <a:effectLst/>
                <a:latin typeface="Calibri" panose="020F0502020204030204" pitchFamily="34" charset="0"/>
                <a:cs typeface="Calibri" panose="020F0502020204030204" pitchFamily="34" charset="0"/>
              </a:rPr>
              <a:t> Espoo, Karkkila, Kauniainen, Lohja.</a:t>
            </a:r>
            <a:br>
              <a:rPr lang="fi-FI" sz="2000" dirty="0">
                <a:latin typeface="Calibri" panose="020F0502020204030204" pitchFamily="34" charset="0"/>
                <a:cs typeface="Calibri" panose="020F0502020204030204" pitchFamily="34" charset="0"/>
              </a:rPr>
            </a:br>
            <a:endParaRPr lang="fi-FI" sz="2000" dirty="0">
              <a:latin typeface="Calibri" panose="020F0502020204030204" pitchFamily="34" charset="0"/>
              <a:cs typeface="Calibri" panose="020F0502020204030204" pitchFamily="34" charset="0"/>
            </a:endParaRPr>
          </a:p>
          <a:p>
            <a:endParaRPr lang="fi-FI" sz="2000" dirty="0">
              <a:latin typeface="Calibri" panose="020F0502020204030204" pitchFamily="34" charset="0"/>
              <a:cs typeface="Calibri" panose="020F0502020204030204" pitchFamily="34" charset="0"/>
            </a:endParaRPr>
          </a:p>
        </p:txBody>
      </p:sp>
      <p:sp>
        <p:nvSpPr>
          <p:cNvPr id="7" name="Tekstiruutu 6">
            <a:extLst>
              <a:ext uri="{FF2B5EF4-FFF2-40B4-BE49-F238E27FC236}">
                <a16:creationId xmlns:a16="http://schemas.microsoft.com/office/drawing/2014/main" id="{72112C19-E2EB-CF3C-F188-0B5D719F5748}"/>
              </a:ext>
            </a:extLst>
          </p:cNvPr>
          <p:cNvSpPr txBox="1"/>
          <p:nvPr/>
        </p:nvSpPr>
        <p:spPr>
          <a:xfrm>
            <a:off x="5307980" y="1009115"/>
            <a:ext cx="6802244" cy="6247864"/>
          </a:xfrm>
          <a:prstGeom prst="rect">
            <a:avLst/>
          </a:prstGeom>
          <a:noFill/>
        </p:spPr>
        <p:txBody>
          <a:bodyPr wrap="square">
            <a:spAutoFit/>
          </a:bodyPr>
          <a:lstStyle/>
          <a:p>
            <a:r>
              <a:rPr lang="fi-FI" sz="2000" b="1" dirty="0">
                <a:highlight>
                  <a:srgbClr val="FFFF00"/>
                </a:highlight>
                <a:latin typeface="Calibri Light" panose="020F0302020204030204" pitchFamily="34" charset="0"/>
                <a:cs typeface="Calibri Light" panose="020F0302020204030204" pitchFamily="34" charset="0"/>
              </a:rPr>
              <a:t>Keltaisella merkittyjä alueita tuetaan tällä hetkellä laajenemisessa </a:t>
            </a:r>
          </a:p>
          <a:p>
            <a:r>
              <a:rPr lang="fi-FI" sz="2000" b="1" dirty="0">
                <a:latin typeface="Calibri Light" panose="020F0302020204030204" pitchFamily="34" charset="0"/>
                <a:cs typeface="Calibri Light" panose="020F0302020204030204" pitchFamily="34" charset="0"/>
              </a:rPr>
              <a:t>- (reagoimme pyyntöihin, emme ehdi edistää asiaa aktiivisesti):</a:t>
            </a:r>
            <a:br>
              <a:rPr lang="fi-FI" sz="2000" b="1" dirty="0">
                <a:latin typeface="Calibri Light" panose="020F0302020204030204" pitchFamily="34" charset="0"/>
                <a:cs typeface="Calibri Light" panose="020F0302020204030204" pitchFamily="34" charset="0"/>
              </a:rPr>
            </a:br>
            <a:r>
              <a:rPr lang="fi-FI" sz="2000" b="1" i="0" u="none" strike="noStrike" kern="1200" dirty="0">
                <a:effectLst/>
                <a:highlight>
                  <a:srgbClr val="FFFF00"/>
                </a:highlight>
                <a:latin typeface="Calibri" panose="020F0502020204030204" pitchFamily="34" charset="0"/>
                <a:cs typeface="Calibri" panose="020F0502020204030204" pitchFamily="34" charset="0"/>
              </a:rPr>
              <a:t>9. Etelä-Karjalan hyvinvointialue </a:t>
            </a:r>
            <a:r>
              <a:rPr lang="fi-FI" sz="2000" b="1" i="0" u="none" strike="noStrike" kern="1200" dirty="0">
                <a:effectLst/>
                <a:latin typeface="Calibri" panose="020F0502020204030204" pitchFamily="34" charset="0"/>
                <a:cs typeface="Calibri" panose="020F0502020204030204" pitchFamily="34" charset="0"/>
              </a:rPr>
              <a:t>(9 kuntaa, joista Imatra ja Lappeenranta jo mukana). </a:t>
            </a:r>
            <a:r>
              <a:rPr lang="fi-FI" sz="2000" dirty="0">
                <a:latin typeface="Calibri" panose="020F0502020204030204" pitchFamily="34" charset="0"/>
                <a:cs typeface="Calibri" panose="020F0502020204030204" pitchFamily="34" charset="0"/>
              </a:rPr>
              <a:t> 7 kuntaa valmistelee laajenemista </a:t>
            </a:r>
          </a:p>
          <a:p>
            <a:r>
              <a:rPr lang="fi-FI" sz="2000" b="1" i="0" u="none" strike="noStrike" kern="1200" dirty="0">
                <a:effectLst/>
                <a:highlight>
                  <a:srgbClr val="FFFF00"/>
                </a:highlight>
                <a:latin typeface="Calibri" panose="020F0502020204030204" pitchFamily="34" charset="0"/>
                <a:cs typeface="Calibri" panose="020F0502020204030204" pitchFamily="34" charset="0"/>
              </a:rPr>
              <a:t>10. Etelä-Pohjanmaan hyvinvointialue </a:t>
            </a:r>
            <a:r>
              <a:rPr lang="fi-FI" sz="2000" b="1" i="0" u="none" strike="noStrike" kern="1200" dirty="0">
                <a:effectLst/>
                <a:latin typeface="Calibri" panose="020F0502020204030204" pitchFamily="34" charset="0"/>
                <a:cs typeface="Calibri" panose="020F0502020204030204" pitchFamily="34" charset="0"/>
              </a:rPr>
              <a:t>(18 kuntaa, joista 4 jo mukana). </a:t>
            </a:r>
            <a:r>
              <a:rPr lang="fi-FI" sz="2000" dirty="0">
                <a:latin typeface="Calibri" panose="020F0502020204030204" pitchFamily="34" charset="0"/>
                <a:cs typeface="Calibri" panose="020F0502020204030204" pitchFamily="34" charset="0"/>
              </a:rPr>
              <a:t>Alajärvi ja Vimpeli valmistelevat Kaikukortti-kokeilua.</a:t>
            </a:r>
            <a:br>
              <a:rPr lang="fi-FI" sz="2000" dirty="0">
                <a:latin typeface="Calibri" panose="020F0502020204030204" pitchFamily="34" charset="0"/>
                <a:cs typeface="Calibri" panose="020F0502020204030204" pitchFamily="34" charset="0"/>
              </a:rPr>
            </a:br>
            <a:r>
              <a:rPr lang="fi-FI" sz="2000" b="1" dirty="0">
                <a:highlight>
                  <a:srgbClr val="FFFF00"/>
                </a:highlight>
                <a:latin typeface="Calibri" panose="020F0502020204030204" pitchFamily="34" charset="0"/>
                <a:cs typeface="Calibri" panose="020F0502020204030204" pitchFamily="34" charset="0"/>
              </a:rPr>
              <a:t>11. </a:t>
            </a:r>
            <a:r>
              <a:rPr lang="fi-FI" sz="2000" b="1" i="0" u="none" strike="noStrike" kern="1200" dirty="0">
                <a:effectLst/>
                <a:highlight>
                  <a:srgbClr val="FFFF00"/>
                </a:highlight>
                <a:latin typeface="Calibri" panose="020F0502020204030204" pitchFamily="34" charset="0"/>
                <a:cs typeface="Calibri" panose="020F0502020204030204" pitchFamily="34" charset="0"/>
              </a:rPr>
              <a:t>Pohjanmaan hyvinvointialue </a:t>
            </a:r>
            <a:r>
              <a:rPr lang="fi-FI" sz="2000" b="1" i="0" u="none" strike="noStrike" kern="1200" dirty="0">
                <a:effectLst/>
                <a:latin typeface="Calibri" panose="020F0502020204030204" pitchFamily="34" charset="0"/>
                <a:cs typeface="Calibri" panose="020F0502020204030204" pitchFamily="34" charset="0"/>
              </a:rPr>
              <a:t>(14 kuntaa, joista 6 jo mukana) </a:t>
            </a:r>
            <a:r>
              <a:rPr lang="fi-FI" sz="2000" dirty="0">
                <a:latin typeface="Calibri" panose="020F0502020204030204" pitchFamily="34" charset="0"/>
                <a:cs typeface="Calibri" panose="020F0502020204030204" pitchFamily="34" charset="0"/>
              </a:rPr>
              <a:t>Valmistelee laajenemista alueella.</a:t>
            </a:r>
            <a:br>
              <a:rPr lang="fi-FI" sz="2000" dirty="0">
                <a:latin typeface="Calibri" panose="020F0502020204030204" pitchFamily="34" charset="0"/>
                <a:cs typeface="Calibri" panose="020F0502020204030204" pitchFamily="34" charset="0"/>
              </a:rPr>
            </a:br>
            <a:r>
              <a:rPr lang="fi-FI" sz="2000" b="1" dirty="0">
                <a:highlight>
                  <a:srgbClr val="FFFF00"/>
                </a:highlight>
                <a:latin typeface="Calibri" panose="020F0502020204030204" pitchFamily="34" charset="0"/>
                <a:cs typeface="Calibri" panose="020F0502020204030204" pitchFamily="34" charset="0"/>
              </a:rPr>
              <a:t>12. </a:t>
            </a:r>
            <a:r>
              <a:rPr lang="fi-FI" sz="2000" b="1" i="0" u="none" strike="noStrike" kern="1200" dirty="0">
                <a:effectLst/>
                <a:highlight>
                  <a:srgbClr val="FFFF00"/>
                </a:highlight>
                <a:latin typeface="Calibri" panose="020F0502020204030204" pitchFamily="34" charset="0"/>
                <a:cs typeface="Calibri" panose="020F0502020204030204" pitchFamily="34" charset="0"/>
              </a:rPr>
              <a:t>Pohjois-Pohjanmaan hyvinvointialue </a:t>
            </a:r>
            <a:r>
              <a:rPr lang="fi-FI" sz="2000" b="1" i="0" u="none" strike="noStrike" kern="1200" dirty="0">
                <a:effectLst/>
                <a:latin typeface="Calibri" panose="020F0502020204030204" pitchFamily="34" charset="0"/>
                <a:cs typeface="Calibri" panose="020F0502020204030204" pitchFamily="34" charset="0"/>
              </a:rPr>
              <a:t>(30 kuntaa, joista Oulu ja 4 muuta jo mukana). </a:t>
            </a:r>
            <a:r>
              <a:rPr lang="fi-FI" sz="2000" dirty="0">
                <a:latin typeface="Calibri" panose="020F0502020204030204" pitchFamily="34" charset="0"/>
                <a:cs typeface="Calibri" panose="020F0502020204030204" pitchFamily="34" charset="0"/>
              </a:rPr>
              <a:t>Valmistelee laajenemista alueella.</a:t>
            </a:r>
          </a:p>
          <a:p>
            <a:r>
              <a:rPr lang="fi-FI" sz="2000" b="1" i="0" u="none" strike="noStrike" kern="1200" dirty="0">
                <a:effectLst/>
                <a:highlight>
                  <a:srgbClr val="FFFF00"/>
                </a:highlight>
                <a:latin typeface="Calibri" panose="020F0502020204030204" pitchFamily="34" charset="0"/>
                <a:cs typeface="Calibri" panose="020F0502020204030204" pitchFamily="34" charset="0"/>
              </a:rPr>
              <a:t>13. Pirkanmaan hyvinvointialue</a:t>
            </a:r>
            <a:r>
              <a:rPr lang="fi-FI" sz="2000" b="1" i="0" u="none" strike="noStrike" kern="1200" dirty="0">
                <a:effectLst/>
                <a:latin typeface="Calibri" panose="020F0502020204030204" pitchFamily="34" charset="0"/>
                <a:cs typeface="Calibri" panose="020F0502020204030204" pitchFamily="34" charset="0"/>
              </a:rPr>
              <a:t> (23 kuntaa,</a:t>
            </a:r>
            <a:br>
              <a:rPr lang="fi-FI" sz="2000" b="1" i="0" u="none" strike="noStrike" kern="1200" dirty="0">
                <a:effectLst/>
                <a:latin typeface="Calibri" panose="020F0502020204030204" pitchFamily="34" charset="0"/>
                <a:cs typeface="Calibri" panose="020F0502020204030204" pitchFamily="34" charset="0"/>
              </a:rPr>
            </a:br>
            <a:r>
              <a:rPr lang="fi-FI" sz="2000" b="1" i="0" u="none" strike="noStrike" kern="1200" dirty="0">
                <a:effectLst/>
                <a:latin typeface="Calibri" panose="020F0502020204030204" pitchFamily="34" charset="0"/>
                <a:cs typeface="Calibri" panose="020F0502020204030204" pitchFamily="34" charset="0"/>
              </a:rPr>
              <a:t> joista Tampere jo mukana)  Keskustellaan Kaikukortin </a:t>
            </a:r>
            <a:r>
              <a:rPr lang="fi-FI" sz="2000" dirty="0">
                <a:latin typeface="Calibri" panose="020F0502020204030204" pitchFamily="34" charset="0"/>
                <a:cs typeface="Calibri" panose="020F0502020204030204" pitchFamily="34" charset="0"/>
              </a:rPr>
              <a:t> laajenemisesta alueella. Alustavasti </a:t>
            </a:r>
            <a:r>
              <a:rPr lang="fi-FI" sz="2000" dirty="0">
                <a:cs typeface="Calibri" panose="020F0502020204030204" pitchFamily="34" charset="0"/>
              </a:rPr>
              <a:t>ainakin </a:t>
            </a:r>
            <a:r>
              <a:rPr lang="fi-FI" sz="2000" dirty="0">
                <a:latin typeface="Calibri" panose="020F0502020204030204" pitchFamily="34" charset="0"/>
                <a:cs typeface="Calibri" panose="020F0502020204030204" pitchFamily="34" charset="0"/>
              </a:rPr>
              <a:t>Valkeakoski sekä muitakin kuntia haluamassa mukaan.</a:t>
            </a:r>
            <a:br>
              <a:rPr lang="fi-FI" sz="2000" dirty="0">
                <a:latin typeface="Calibri" panose="020F0502020204030204" pitchFamily="34" charset="0"/>
                <a:cs typeface="Calibri" panose="020F0502020204030204" pitchFamily="34" charset="0"/>
              </a:rPr>
            </a:br>
            <a:r>
              <a:rPr lang="fi-FI" sz="2000" b="1" dirty="0">
                <a:highlight>
                  <a:srgbClr val="FFFF00"/>
                </a:highlight>
                <a:cs typeface="Calibri Light" panose="020F0302020204030204" pitchFamily="34" charset="0"/>
              </a:rPr>
              <a:t>Lisäksi uusina alueina:</a:t>
            </a:r>
          </a:p>
          <a:p>
            <a:r>
              <a:rPr lang="fi-FI" sz="2000" b="1" dirty="0">
                <a:highlight>
                  <a:srgbClr val="FFFF00"/>
                </a:highlight>
                <a:cs typeface="Calibri Light" panose="020F0302020204030204" pitchFamily="34" charset="0"/>
              </a:rPr>
              <a:t>14. Pohjois-Savon </a:t>
            </a:r>
            <a:r>
              <a:rPr lang="fi-FI" sz="2000" b="1" dirty="0" err="1">
                <a:highlight>
                  <a:srgbClr val="FFFF00"/>
                </a:highlight>
                <a:cs typeface="Calibri Light" panose="020F0302020204030204" pitchFamily="34" charset="0"/>
              </a:rPr>
              <a:t>hva</a:t>
            </a:r>
            <a:r>
              <a:rPr lang="fi-FI" sz="2000" b="1" dirty="0">
                <a:highlight>
                  <a:srgbClr val="FFFF00"/>
                </a:highlight>
                <a:cs typeface="Calibri Light" panose="020F0302020204030204" pitchFamily="34" charset="0"/>
              </a:rPr>
              <a:t> </a:t>
            </a:r>
            <a:r>
              <a:rPr lang="fi-FI" sz="2000" b="1" dirty="0">
                <a:latin typeface="Calibri Light" panose="020F0302020204030204" pitchFamily="34" charset="0"/>
                <a:cs typeface="Calibri Light" panose="020F0302020204030204" pitchFamily="34" charset="0"/>
              </a:rPr>
              <a:t>(Kuopio ja 18 muuta kuntaa)</a:t>
            </a:r>
          </a:p>
          <a:p>
            <a:r>
              <a:rPr lang="fi-FI" sz="2000" b="1" dirty="0">
                <a:latin typeface="Calibri Light" panose="020F0302020204030204" pitchFamily="34" charset="0"/>
                <a:cs typeface="Calibri Light" panose="020F0302020204030204" pitchFamily="34" charset="0"/>
              </a:rPr>
              <a:t>Olemme aloittaneet valmistelut halukkaiden kuntien kanssa  mukaan tulosta vuonna 2023</a:t>
            </a:r>
            <a:endParaRPr lang="fi-FI" sz="2000" b="1" dirty="0">
              <a:latin typeface="Calibri" panose="020F0502020204030204" pitchFamily="34" charset="0"/>
              <a:cs typeface="Calibri" panose="020F0502020204030204" pitchFamily="34" charset="0"/>
              <a:sym typeface="Wingdings" panose="05000000000000000000" pitchFamily="2" charset="2"/>
            </a:endParaRPr>
          </a:p>
          <a:p>
            <a:r>
              <a:rPr lang="fi-FI" sz="2000" b="1" dirty="0">
                <a:highlight>
                  <a:srgbClr val="FFFF00"/>
                </a:highlight>
                <a:latin typeface="Calibri" panose="020F0502020204030204" pitchFamily="34" charset="0"/>
                <a:cs typeface="Calibri" panose="020F0502020204030204" pitchFamily="34" charset="0"/>
              </a:rPr>
              <a:t>Lapin kyljessä: </a:t>
            </a:r>
            <a:r>
              <a:rPr lang="fi-FI" sz="2000" dirty="0">
                <a:highlight>
                  <a:srgbClr val="FFFF00"/>
                </a:highlight>
                <a:latin typeface="Calibri" panose="020F0502020204030204" pitchFamily="34" charset="0"/>
                <a:cs typeface="Calibri" panose="020F0502020204030204" pitchFamily="34" charset="0"/>
              </a:rPr>
              <a:t>Haaparanta </a:t>
            </a:r>
            <a:r>
              <a:rPr lang="fi-FI" sz="2000" dirty="0">
                <a:latin typeface="Calibri" panose="020F0502020204030204" pitchFamily="34" charset="0"/>
                <a:cs typeface="Calibri" panose="020F0502020204030204" pitchFamily="34" charset="0"/>
              </a:rPr>
              <a:t>valmistelee Kaikukortti-kokeilua</a:t>
            </a:r>
            <a:br>
              <a:rPr lang="fi-FI" sz="2000"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			</a:t>
            </a:r>
            <a:r>
              <a:rPr lang="fi-FI" sz="2000" dirty="0"/>
              <a:t> 		</a:t>
            </a:r>
          </a:p>
        </p:txBody>
      </p:sp>
      <p:sp>
        <p:nvSpPr>
          <p:cNvPr id="9" name="Tekstiruutu 8">
            <a:extLst>
              <a:ext uri="{FF2B5EF4-FFF2-40B4-BE49-F238E27FC236}">
                <a16:creationId xmlns:a16="http://schemas.microsoft.com/office/drawing/2014/main" id="{BB2380E3-1D2C-B23A-BAA6-0C79B51FEDF9}"/>
              </a:ext>
            </a:extLst>
          </p:cNvPr>
          <p:cNvSpPr txBox="1"/>
          <p:nvPr/>
        </p:nvSpPr>
        <p:spPr>
          <a:xfrm>
            <a:off x="0" y="6448278"/>
            <a:ext cx="6223229" cy="369332"/>
          </a:xfrm>
          <a:prstGeom prst="rect">
            <a:avLst/>
          </a:prstGeom>
          <a:noFill/>
        </p:spPr>
        <p:txBody>
          <a:bodyPr wrap="square" rtlCol="0">
            <a:spAutoFit/>
          </a:bodyPr>
          <a:lstStyle/>
          <a:p>
            <a:r>
              <a:rPr lang="fi-FI" b="1"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Nykyiset Kaikukortti-alueet: www.Kaikukortti.fi/alueet</a:t>
            </a:r>
            <a:endParaRPr lang="fi-FI" b="1" dirty="0">
              <a:solidFill>
                <a:srgbClr val="0070C0"/>
              </a:solidFill>
            </a:endParaRPr>
          </a:p>
        </p:txBody>
      </p:sp>
    </p:spTree>
    <p:extLst>
      <p:ext uri="{BB962C8B-B14F-4D97-AF65-F5344CB8AC3E}">
        <p14:creationId xmlns:p14="http://schemas.microsoft.com/office/powerpoint/2010/main" val="15391653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Kuva 1" descr="Kainuun logo">
            <a:extLst>
              <a:ext uri="{FF2B5EF4-FFF2-40B4-BE49-F238E27FC236}">
                <a16:creationId xmlns:a16="http://schemas.microsoft.com/office/drawing/2014/main" id="{D9227F04-FCE5-491F-958A-A4AA7CB2D4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9266" y="93663"/>
            <a:ext cx="2375704" cy="102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Otsikko 1">
            <a:extLst>
              <a:ext uri="{FF2B5EF4-FFF2-40B4-BE49-F238E27FC236}">
                <a16:creationId xmlns:a16="http://schemas.microsoft.com/office/drawing/2014/main" id="{BA557588-E458-4ABC-90C2-BE35833AE88D}"/>
              </a:ext>
            </a:extLst>
          </p:cNvPr>
          <p:cNvSpPr>
            <a:spLocks noGrp="1"/>
          </p:cNvSpPr>
          <p:nvPr>
            <p:ph type="title"/>
          </p:nvPr>
        </p:nvSpPr>
        <p:spPr>
          <a:xfrm>
            <a:off x="839788" y="93663"/>
            <a:ext cx="11034712" cy="827087"/>
          </a:xfrm>
        </p:spPr>
        <p:txBody>
          <a:bodyPr/>
          <a:lstStyle/>
          <a:p>
            <a:r>
              <a:rPr lang="en-US" altLang="sv-FI" sz="2800" b="1" err="1">
                <a:solidFill>
                  <a:srgbClr val="FF0000"/>
                </a:solidFill>
              </a:rPr>
              <a:t>Kainuun</a:t>
            </a:r>
            <a:r>
              <a:rPr lang="en-US" altLang="sv-FI" sz="2800" b="1">
                <a:solidFill>
                  <a:srgbClr val="FF0000"/>
                </a:solidFill>
              </a:rPr>
              <a:t> </a:t>
            </a:r>
            <a:r>
              <a:rPr lang="en-US" altLang="sv-FI" sz="2800" b="1" err="1">
                <a:solidFill>
                  <a:srgbClr val="FF0000"/>
                </a:solidFill>
              </a:rPr>
              <a:t>Kaikukortti-verkoston</a:t>
            </a:r>
            <a:r>
              <a:rPr lang="en-US" altLang="sv-FI" sz="2800" b="1">
                <a:solidFill>
                  <a:srgbClr val="FF0000"/>
                </a:solidFill>
              </a:rPr>
              <a:t> </a:t>
            </a:r>
            <a:r>
              <a:rPr lang="en-US" altLang="sv-FI" sz="2800" b="1" err="1">
                <a:solidFill>
                  <a:srgbClr val="FF0000"/>
                </a:solidFill>
              </a:rPr>
              <a:t>sote-toimijat</a:t>
            </a:r>
            <a:r>
              <a:rPr lang="en-US" altLang="sv-FI" sz="2800" b="1">
                <a:solidFill>
                  <a:srgbClr val="FF0000"/>
                </a:solidFill>
              </a:rPr>
              <a:t> 2020</a:t>
            </a:r>
          </a:p>
        </p:txBody>
      </p:sp>
      <p:sp>
        <p:nvSpPr>
          <p:cNvPr id="26630" name="Sisällön paikkamerkki 5">
            <a:extLst>
              <a:ext uri="{FF2B5EF4-FFF2-40B4-BE49-F238E27FC236}">
                <a16:creationId xmlns:a16="http://schemas.microsoft.com/office/drawing/2014/main" id="{150299C7-CBF6-45E9-AD94-C4A629F7FB46}"/>
              </a:ext>
            </a:extLst>
          </p:cNvPr>
          <p:cNvSpPr>
            <a:spLocks noGrp="1"/>
          </p:cNvSpPr>
          <p:nvPr>
            <p:ph sz="quarter" idx="4"/>
          </p:nvPr>
        </p:nvSpPr>
        <p:spPr>
          <a:xfrm>
            <a:off x="1044616" y="1089025"/>
            <a:ext cx="5992792" cy="5475328"/>
          </a:xfrm>
        </p:spPr>
        <p:txBody>
          <a:bodyPr/>
          <a:lstStyle/>
          <a:p>
            <a:pPr marL="0" indent="0">
              <a:buFont typeface="Arial" panose="020B0604020202020204" pitchFamily="34" charset="0"/>
              <a:buNone/>
              <a:defRPr/>
            </a:pPr>
            <a:r>
              <a:rPr lang="fi-FI" altLang="sv-FI" sz="1800" b="1">
                <a:latin typeface="Arial" panose="020B0604020202020204" pitchFamily="34" charset="0"/>
                <a:cs typeface="Arial" panose="020B0604020202020204" pitchFamily="34" charset="0"/>
              </a:rPr>
              <a:t>Kainuun sosiaali- ja terveydenhuollon kuntayhtymä </a:t>
            </a:r>
            <a:br>
              <a:rPr lang="fi-FI" altLang="sv-FI" sz="1800" b="1">
                <a:latin typeface="Arial" panose="020B0604020202020204" pitchFamily="34" charset="0"/>
                <a:cs typeface="Arial" panose="020B0604020202020204" pitchFamily="34" charset="0"/>
              </a:rPr>
            </a:br>
            <a:r>
              <a:rPr lang="fi-FI" altLang="sv-FI" sz="1800" b="1">
                <a:latin typeface="Arial" panose="020B0604020202020204" pitchFamily="34" charset="0"/>
                <a:cs typeface="Arial" panose="020B0604020202020204" pitchFamily="34" charset="0"/>
              </a:rPr>
              <a:t>(Kainuun sote)</a:t>
            </a:r>
            <a:endParaRPr lang="sv-FI" altLang="sv-FI" sz="1800" b="1">
              <a:latin typeface="Arial" panose="020B0604020202020204" pitchFamily="34" charset="0"/>
              <a:cs typeface="Arial" panose="020B0604020202020204" pitchFamily="34" charset="0"/>
            </a:endParaRPr>
          </a:p>
          <a:p>
            <a:pPr>
              <a:defRPr/>
            </a:pPr>
            <a:r>
              <a:rPr lang="fi-FI" altLang="sv-FI" sz="1800" b="1">
                <a:latin typeface="Arial" panose="020B0604020202020204" pitchFamily="34" charset="0"/>
                <a:cs typeface="Arial" panose="020B0604020202020204" pitchFamily="34" charset="0"/>
              </a:rPr>
              <a:t>Aikuissosiaalityön palvelut</a:t>
            </a:r>
            <a:endParaRPr lang="sv-FI" altLang="sv-FI" sz="1800" b="1">
              <a:latin typeface="Arial" panose="020B0604020202020204" pitchFamily="34" charset="0"/>
              <a:cs typeface="Arial" panose="020B0604020202020204" pitchFamily="34" charset="0"/>
            </a:endParaRPr>
          </a:p>
          <a:p>
            <a:pPr lvl="1">
              <a:defRPr/>
            </a:pPr>
            <a:r>
              <a:rPr lang="fi-FI" altLang="sv-FI" sz="1800" b="1">
                <a:latin typeface="Arial" panose="020B0604020202020204" pitchFamily="34" charset="0"/>
                <a:cs typeface="Arial" panose="020B0604020202020204" pitchFamily="34" charset="0"/>
              </a:rPr>
              <a:t>Kainuun TYP, Työllistymistä edistävä monialainen yhteispalvelu</a:t>
            </a:r>
            <a:endParaRPr lang="sv-FI" altLang="sv-FI" sz="1800" b="1">
              <a:latin typeface="Arial" panose="020B0604020202020204" pitchFamily="34" charset="0"/>
              <a:cs typeface="Arial" panose="020B0604020202020204" pitchFamily="34" charset="0"/>
            </a:endParaRPr>
          </a:p>
          <a:p>
            <a:pPr lvl="1">
              <a:defRPr/>
            </a:pPr>
            <a:r>
              <a:rPr lang="fi-FI" altLang="sv-FI" sz="1800" b="1">
                <a:latin typeface="Arial" panose="020B0604020202020204" pitchFamily="34" charset="0"/>
                <a:cs typeface="Arial" panose="020B0604020202020204" pitchFamily="34" charset="0"/>
              </a:rPr>
              <a:t>Kuntouttava työtoiminta</a:t>
            </a:r>
            <a:endParaRPr lang="sv-FI" altLang="sv-FI" sz="1800" b="1">
              <a:latin typeface="Arial" panose="020B0604020202020204" pitchFamily="34" charset="0"/>
              <a:cs typeface="Arial" panose="020B0604020202020204" pitchFamily="34" charset="0"/>
            </a:endParaRPr>
          </a:p>
          <a:p>
            <a:pPr lvl="1">
              <a:defRPr/>
            </a:pPr>
            <a:r>
              <a:rPr lang="fi-FI" altLang="sv-FI" sz="1800" b="1">
                <a:latin typeface="Arial" panose="020B0604020202020204" pitchFamily="34" charset="0"/>
                <a:cs typeface="Arial" panose="020B0604020202020204" pitchFamily="34" charset="0"/>
              </a:rPr>
              <a:t>Sosiaalitoimistot </a:t>
            </a:r>
            <a:endParaRPr lang="sv-FI" altLang="sv-FI" sz="1800" b="1">
              <a:latin typeface="Arial" panose="020B0604020202020204" pitchFamily="34" charset="0"/>
              <a:cs typeface="Arial" panose="020B0604020202020204" pitchFamily="34" charset="0"/>
            </a:endParaRPr>
          </a:p>
          <a:p>
            <a:pPr>
              <a:defRPr/>
            </a:pPr>
            <a:r>
              <a:rPr lang="fi-FI" altLang="sv-FI" sz="1800" b="1">
                <a:latin typeface="Arial" panose="020B0604020202020204" pitchFamily="34" charset="0"/>
                <a:cs typeface="Arial" panose="020B0604020202020204" pitchFamily="34" charset="0"/>
              </a:rPr>
              <a:t>Aikuisten mielenterveyspalvelut ja riippuvuuksien hoitopalvelut </a:t>
            </a:r>
            <a:endParaRPr lang="sv-FI" altLang="sv-FI" sz="1800" b="1">
              <a:latin typeface="Arial" panose="020B0604020202020204" pitchFamily="34" charset="0"/>
              <a:cs typeface="Arial" panose="020B0604020202020204" pitchFamily="34" charset="0"/>
            </a:endParaRPr>
          </a:p>
          <a:p>
            <a:pPr lvl="1">
              <a:defRPr/>
            </a:pPr>
            <a:r>
              <a:rPr lang="fi-FI" altLang="sv-FI" sz="1800" b="1">
                <a:latin typeface="Arial" panose="020B0604020202020204" pitchFamily="34" charset="0"/>
                <a:cs typeface="Arial" panose="020B0604020202020204" pitchFamily="34" charset="0"/>
              </a:rPr>
              <a:t>Kuntouttavat asumispalvelut ja avokuntoutus </a:t>
            </a:r>
            <a:endParaRPr lang="sv-FI" altLang="sv-FI" sz="1800" b="1">
              <a:latin typeface="Arial" panose="020B0604020202020204" pitchFamily="34" charset="0"/>
              <a:cs typeface="Arial" panose="020B0604020202020204" pitchFamily="34" charset="0"/>
            </a:endParaRPr>
          </a:p>
          <a:p>
            <a:pPr>
              <a:defRPr/>
            </a:pPr>
            <a:r>
              <a:rPr lang="fi-FI" altLang="sv-FI" sz="1800" b="1">
                <a:latin typeface="Arial" panose="020B0604020202020204" pitchFamily="34" charset="0"/>
                <a:cs typeface="Arial" panose="020B0604020202020204" pitchFamily="34" charset="0"/>
              </a:rPr>
              <a:t>Perhetyö (perheen kotiin tehtävä työ)</a:t>
            </a:r>
          </a:p>
          <a:p>
            <a:pPr marL="0" indent="0">
              <a:buFont typeface="Arial" panose="020B0604020202020204" pitchFamily="34" charset="0"/>
              <a:buNone/>
              <a:defRPr/>
            </a:pPr>
            <a:r>
              <a:rPr lang="fi-FI" sz="1800" b="1">
                <a:latin typeface="Arial" panose="020B0604020202020204" pitchFamily="34" charset="0"/>
                <a:cs typeface="Arial" panose="020B0604020202020204" pitchFamily="34" charset="0"/>
              </a:rPr>
              <a:t>Puolanka </a:t>
            </a:r>
          </a:p>
          <a:p>
            <a:pPr>
              <a:defRPr/>
            </a:pPr>
            <a:r>
              <a:rPr lang="fi-FI" sz="1800" b="1">
                <a:latin typeface="Arial" panose="020B0604020202020204" pitchFamily="34" charset="0"/>
                <a:cs typeface="Arial" panose="020B0604020202020204" pitchFamily="34" charset="0"/>
              </a:rPr>
              <a:t>Puolangan Perhetyö (perheen kotiin tehtävä työ)</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Puolangan Sosiaalitoimisto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Puolangan Kuntouttava työtoiminta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Puolangan Nuorten valmennuspaja Sarka </a:t>
            </a:r>
            <a:endParaRPr lang="sv-FI" sz="1800" b="1">
              <a:latin typeface="Arial" panose="020B0604020202020204" pitchFamily="34" charset="0"/>
              <a:cs typeface="Arial" panose="020B0604020202020204" pitchFamily="34" charset="0"/>
            </a:endParaRPr>
          </a:p>
          <a:p>
            <a:pPr>
              <a:defRPr/>
            </a:pPr>
            <a:endParaRPr lang="sv-FI" altLang="sv-FI" sz="1200">
              <a:latin typeface="Arial" panose="020B0604020202020204" pitchFamily="34" charset="0"/>
              <a:cs typeface="Arial" panose="020B0604020202020204" pitchFamily="34" charset="0"/>
            </a:endParaRPr>
          </a:p>
        </p:txBody>
      </p:sp>
      <p:pic>
        <p:nvPicPr>
          <p:cNvPr id="24583" name="Shape 315">
            <a:extLst>
              <a:ext uri="{FF2B5EF4-FFF2-40B4-BE49-F238E27FC236}">
                <a16:creationId xmlns:a16="http://schemas.microsoft.com/office/drawing/2014/main" id="{EFD214E9-5D17-47D4-A277-CAD0A48325C0}"/>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isällön paikkamerkki 5">
            <a:extLst>
              <a:ext uri="{FF2B5EF4-FFF2-40B4-BE49-F238E27FC236}">
                <a16:creationId xmlns:a16="http://schemas.microsoft.com/office/drawing/2014/main" id="{EB88D811-8CEE-E544-B671-DED48A0D162C}"/>
              </a:ext>
            </a:extLst>
          </p:cNvPr>
          <p:cNvSpPr txBox="1">
            <a:spLocks/>
          </p:cNvSpPr>
          <p:nvPr/>
        </p:nvSpPr>
        <p:spPr bwMode="auto">
          <a:xfrm>
            <a:off x="6959137" y="961811"/>
            <a:ext cx="5538444" cy="54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i-FI" sz="1800" b="1">
                <a:latin typeface="Arial" panose="020B0604020202020204" pitchFamily="34" charset="0"/>
                <a:cs typeface="Arial" panose="020B0604020202020204" pitchFamily="34" charset="0"/>
              </a:rPr>
              <a:t>Yhdistykset ja järjestöt</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Kajaanin Päiväkeskus ry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Kajaanin Työvoimayhdistys ry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Klubitalo </a:t>
            </a:r>
            <a:r>
              <a:rPr lang="fi-FI" sz="1800" b="1" err="1">
                <a:latin typeface="Arial" panose="020B0604020202020204" pitchFamily="34" charset="0"/>
                <a:cs typeface="Arial" panose="020B0604020202020204" pitchFamily="34" charset="0"/>
              </a:rPr>
              <a:t>Tönäri</a:t>
            </a:r>
            <a:r>
              <a:rPr lang="fi-FI" sz="1800" b="1">
                <a:latin typeface="Arial" panose="020B0604020202020204" pitchFamily="34" charset="0"/>
                <a:cs typeface="Arial" panose="020B0604020202020204" pitchFamily="34" charset="0"/>
              </a:rPr>
              <a:t> / Nuorten Ystävät ry </a:t>
            </a:r>
            <a:endParaRPr lang="sv-FI" sz="1800" b="1">
              <a:latin typeface="Arial" panose="020B0604020202020204" pitchFamily="34" charset="0"/>
              <a:cs typeface="Arial" panose="020B0604020202020204" pitchFamily="34" charset="0"/>
            </a:endParaRPr>
          </a:p>
          <a:p>
            <a:pPr>
              <a:defRPr/>
            </a:pPr>
            <a:r>
              <a:rPr lang="fi-FI" sz="1800" b="1">
                <a:latin typeface="Arial" panose="020B0604020202020204" pitchFamily="34" charset="0"/>
                <a:cs typeface="Arial" panose="020B0604020202020204" pitchFamily="34" charset="0"/>
              </a:rPr>
              <a:t>Monikulttuurinen toimintakeskus Monika / Kainuun Nuotta ry </a:t>
            </a:r>
            <a:endParaRPr lang="sv-FI" sz="1800" b="1">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fi-FI" sz="1800" b="1">
                <a:latin typeface="Arial" panose="020B0604020202020204" pitchFamily="34" charset="0"/>
                <a:cs typeface="Arial" panose="020B0604020202020204" pitchFamily="34" charset="0"/>
              </a:rPr>
              <a:t>Seurakuntien diakoniatyö: </a:t>
            </a:r>
          </a:p>
          <a:p>
            <a:pPr>
              <a:defRPr/>
            </a:pPr>
            <a:r>
              <a:rPr lang="fi-FI" sz="1800" b="1">
                <a:latin typeface="Arial" panose="020B0604020202020204" pitchFamily="34" charset="0"/>
                <a:cs typeface="Arial" panose="020B0604020202020204" pitchFamily="34" charset="0"/>
              </a:rPr>
              <a:t>Hyrynsalmen Seurakunta/ diakoniatyö</a:t>
            </a:r>
          </a:p>
          <a:p>
            <a:pPr>
              <a:defRPr/>
            </a:pPr>
            <a:r>
              <a:rPr lang="fi-FI" sz="1800" b="1">
                <a:latin typeface="Arial" panose="020B0604020202020204" pitchFamily="34" charset="0"/>
                <a:cs typeface="Arial" panose="020B0604020202020204" pitchFamily="34" charset="0"/>
              </a:rPr>
              <a:t>Kajaanin Seurakunta/diakoniatyö</a:t>
            </a:r>
          </a:p>
          <a:p>
            <a:pPr>
              <a:defRPr/>
            </a:pPr>
            <a:r>
              <a:rPr lang="fi-FI" sz="1800" b="1">
                <a:latin typeface="Arial" panose="020B0604020202020204" pitchFamily="34" charset="0"/>
                <a:cs typeface="Arial" panose="020B0604020202020204" pitchFamily="34" charset="0"/>
              </a:rPr>
              <a:t>Kuhmon Seurakunta/ diakoniatyö</a:t>
            </a:r>
          </a:p>
          <a:p>
            <a:pPr>
              <a:defRPr/>
            </a:pPr>
            <a:r>
              <a:rPr lang="fi-FI" sz="1800" b="1">
                <a:latin typeface="Arial" panose="020B0604020202020204" pitchFamily="34" charset="0"/>
                <a:cs typeface="Arial" panose="020B0604020202020204" pitchFamily="34" charset="0"/>
              </a:rPr>
              <a:t>Paltamon Seurakunta/ diakoniatyö</a:t>
            </a:r>
          </a:p>
          <a:p>
            <a:pPr>
              <a:defRPr/>
            </a:pPr>
            <a:r>
              <a:rPr lang="fi-FI" sz="1800" b="1">
                <a:latin typeface="Arial" panose="020B0604020202020204" pitchFamily="34" charset="0"/>
                <a:cs typeface="Arial" panose="020B0604020202020204" pitchFamily="34" charset="0"/>
              </a:rPr>
              <a:t>Suomussalmen Seurakunta/ diakoniatyö</a:t>
            </a:r>
          </a:p>
          <a:p>
            <a:pPr>
              <a:defRPr/>
            </a:pPr>
            <a:r>
              <a:rPr lang="fi-FI" sz="1800" b="1">
                <a:latin typeface="Arial" panose="020B0604020202020204" pitchFamily="34" charset="0"/>
                <a:cs typeface="Arial" panose="020B0604020202020204" pitchFamily="34" charset="0"/>
              </a:rPr>
              <a:t>Sotkamon Seurakunta / diakoniatyö</a:t>
            </a:r>
          </a:p>
          <a:p>
            <a:pPr marL="0" indent="0">
              <a:buNone/>
              <a:defRPr/>
            </a:pPr>
            <a:r>
              <a:rPr lang="en-US" altLang="sv-FI" sz="1800" b="1" err="1">
                <a:latin typeface="Arial" panose="020B0604020202020204" pitchFamily="34" charset="0"/>
                <a:cs typeface="Arial" panose="020B0604020202020204" pitchFamily="34" charset="0"/>
              </a:rPr>
              <a:t>Lisäksi</a:t>
            </a:r>
            <a:r>
              <a:rPr lang="en-US" altLang="sv-FI" sz="1800" b="1">
                <a:latin typeface="Arial" panose="020B0604020202020204" pitchFamily="34" charset="0"/>
                <a:cs typeface="Arial" panose="020B0604020202020204" pitchFamily="34" charset="0"/>
              </a:rPr>
              <a:t> </a:t>
            </a:r>
          </a:p>
          <a:p>
            <a:pPr>
              <a:defRPr/>
            </a:pPr>
            <a:r>
              <a:rPr lang="fi-FI" altLang="sv-FI" sz="1800" b="1">
                <a:latin typeface="Arial" panose="020B0604020202020204" pitchFamily="34" charset="0"/>
                <a:cs typeface="Arial" panose="020B0604020202020204" pitchFamily="34" charset="0"/>
              </a:rPr>
              <a:t>kaikkien Kainuun kuntien etsivät nuorisotyöt</a:t>
            </a:r>
          </a:p>
          <a:p>
            <a:pPr>
              <a:defRPr/>
            </a:pPr>
            <a:r>
              <a:rPr lang="fi-FI" sz="1800" b="1">
                <a:latin typeface="Arial" panose="020B0604020202020204" pitchFamily="34" charset="0"/>
                <a:cs typeface="Arial" panose="020B0604020202020204" pitchFamily="34" charset="0"/>
              </a:rPr>
              <a:t>Kajaanin </a:t>
            </a:r>
            <a:r>
              <a:rPr lang="fi-FI" sz="1800" b="1" err="1">
                <a:latin typeface="Arial" panose="020B0604020202020204" pitchFamily="34" charset="0"/>
                <a:cs typeface="Arial" panose="020B0604020202020204" pitchFamily="34" charset="0"/>
              </a:rPr>
              <a:t>AMKn</a:t>
            </a:r>
            <a:r>
              <a:rPr lang="fi-FI" sz="1800" b="1">
                <a:latin typeface="Arial" panose="020B0604020202020204" pitchFamily="34" charset="0"/>
                <a:cs typeface="Arial" panose="020B0604020202020204" pitchFamily="34" charset="0"/>
              </a:rPr>
              <a:t> opiskelijahuoltotyö </a:t>
            </a:r>
            <a:endParaRPr lang="fi-FI" altLang="sv-FI" sz="1800" b="1">
              <a:latin typeface="Arial" panose="020B0604020202020204" pitchFamily="34" charset="0"/>
              <a:cs typeface="Arial" panose="020B0604020202020204" pitchFamily="34" charset="0"/>
            </a:endParaRPr>
          </a:p>
          <a:p>
            <a:pPr marL="0" indent="0">
              <a:buNone/>
              <a:defRPr/>
            </a:pPr>
            <a:r>
              <a:rPr lang="fi-FI" altLang="sv-FI" sz="1800">
                <a:latin typeface="Arial" panose="020B0604020202020204" pitchFamily="34" charset="0"/>
                <a:cs typeface="Arial" panose="020B0604020202020204" pitchFamily="34" charset="0"/>
              </a:rPr>
              <a:t> </a:t>
            </a:r>
          </a:p>
          <a:p>
            <a:pPr marL="0" indent="0">
              <a:buNone/>
              <a:defRPr/>
            </a:pPr>
            <a:endParaRPr lang="sv-FI" altLang="sv-FI"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2452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isällön paikkamerkki 2">
            <a:extLst>
              <a:ext uri="{FF2B5EF4-FFF2-40B4-BE49-F238E27FC236}">
                <a16:creationId xmlns:a16="http://schemas.microsoft.com/office/drawing/2014/main" id="{38A7C319-72C0-4478-B59C-C83B1D29DDEB}"/>
              </a:ext>
            </a:extLst>
          </p:cNvPr>
          <p:cNvSpPr>
            <a:spLocks noGrp="1"/>
          </p:cNvSpPr>
          <p:nvPr>
            <p:ph idx="1"/>
          </p:nvPr>
        </p:nvSpPr>
        <p:spPr>
          <a:xfrm>
            <a:off x="838200" y="744538"/>
            <a:ext cx="10515600" cy="4351337"/>
          </a:xfrm>
        </p:spPr>
        <p:txBody>
          <a:bodyPr/>
          <a:lstStyle/>
          <a:p>
            <a:endParaRPr lang="fi-FI" altLang="sv-FI"/>
          </a:p>
          <a:p>
            <a:endParaRPr lang="en-US" altLang="sv-FI"/>
          </a:p>
        </p:txBody>
      </p:sp>
      <p:pic>
        <p:nvPicPr>
          <p:cNvPr id="104451" name="Kuva 5" descr="Kaikukortti-oppaan kansi">
            <a:extLst>
              <a:ext uri="{FF2B5EF4-FFF2-40B4-BE49-F238E27FC236}">
                <a16:creationId xmlns:a16="http://schemas.microsoft.com/office/drawing/2014/main" id="{045612C8-F92C-4BFB-9C5B-7D96BD874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0153" y="61912"/>
            <a:ext cx="4784725"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Shape 315">
            <a:extLst>
              <a:ext uri="{FF2B5EF4-FFF2-40B4-BE49-F238E27FC236}">
                <a16:creationId xmlns:a16="http://schemas.microsoft.com/office/drawing/2014/main" id="{5C789A7A-65CB-4083-A6E8-42AAEBC66F5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tsikko 1">
            <a:extLst>
              <a:ext uri="{FF2B5EF4-FFF2-40B4-BE49-F238E27FC236}">
                <a16:creationId xmlns:a16="http://schemas.microsoft.com/office/drawing/2014/main" id="{3B82AC56-010E-B84A-A757-DC0340F97EF4}"/>
              </a:ext>
            </a:extLst>
          </p:cNvPr>
          <p:cNvSpPr>
            <a:spLocks noGrp="1"/>
          </p:cNvSpPr>
          <p:nvPr>
            <p:ph type="title"/>
          </p:nvPr>
        </p:nvSpPr>
        <p:spPr>
          <a:xfrm>
            <a:off x="6428106" y="163468"/>
            <a:ext cx="5470524" cy="2005592"/>
          </a:xfrm>
        </p:spPr>
        <p:txBody>
          <a:bodyPr/>
          <a:lstStyle/>
          <a:p>
            <a:r>
              <a:rPr lang="en-US" altLang="sv-FI" sz="4000" err="1"/>
              <a:t>Opas</a:t>
            </a:r>
            <a:r>
              <a:rPr lang="en-US" altLang="sv-FI" sz="4000"/>
              <a:t> </a:t>
            </a:r>
            <a:r>
              <a:rPr lang="en-US" altLang="sv-FI" sz="4000" err="1"/>
              <a:t>Kaikukortin</a:t>
            </a:r>
            <a:r>
              <a:rPr lang="en-US" altLang="sv-FI" sz="4000"/>
              <a:t> </a:t>
            </a:r>
            <a:r>
              <a:rPr lang="en-US" altLang="sv-FI" sz="4000" err="1"/>
              <a:t>kokeiluun</a:t>
            </a:r>
            <a:r>
              <a:rPr lang="en-US" altLang="sv-FI" sz="4000"/>
              <a:t> ja </a:t>
            </a:r>
            <a:r>
              <a:rPr lang="en-US" altLang="sv-FI" sz="4000" err="1"/>
              <a:t>käyttöönottoon</a:t>
            </a:r>
            <a:endParaRPr lang="en-US" altLang="sv-FI" sz="4000"/>
          </a:p>
        </p:txBody>
      </p:sp>
      <p:sp>
        <p:nvSpPr>
          <p:cNvPr id="6" name="Tekstiruutu 5">
            <a:extLst>
              <a:ext uri="{FF2B5EF4-FFF2-40B4-BE49-F238E27FC236}">
                <a16:creationId xmlns:a16="http://schemas.microsoft.com/office/drawing/2014/main" id="{64387927-328A-2444-A5FB-719A6EA24AFF}"/>
              </a:ext>
            </a:extLst>
          </p:cNvPr>
          <p:cNvSpPr txBox="1"/>
          <p:nvPr/>
        </p:nvSpPr>
        <p:spPr>
          <a:xfrm>
            <a:off x="6289254" y="2169060"/>
            <a:ext cx="5902746" cy="2677656"/>
          </a:xfrm>
          <a:prstGeom prst="rect">
            <a:avLst/>
          </a:prstGeom>
          <a:noFill/>
        </p:spPr>
        <p:txBody>
          <a:bodyPr wrap="square" rtlCol="0">
            <a:spAutoFit/>
          </a:bodyPr>
          <a:lstStyle/>
          <a:p>
            <a:r>
              <a:rPr lang="fi-FI" sz="2400">
                <a:latin typeface="Arial" panose="020B0604020202020204" pitchFamily="34" charset="0"/>
                <a:cs typeface="Arial" panose="020B0604020202020204" pitchFamily="34" charset="0"/>
              </a:rPr>
              <a:t>Opas saatavilla sähköisesti verkkosivullamme: </a:t>
            </a:r>
            <a:r>
              <a:rPr lang="fi-FI" sz="2400">
                <a:latin typeface="Arial" panose="020B0604020202020204" pitchFamily="34" charset="0"/>
                <a:cs typeface="Arial" panose="020B0604020202020204" pitchFamily="34" charset="0"/>
                <a:hlinkClick r:id="rId4"/>
              </a:rPr>
              <a:t>www.kaikukortti.fi/vastuuhenkiloille/ohjeet-ja-materiaalit</a:t>
            </a:r>
            <a:r>
              <a:rPr lang="fi-FI" sz="2400">
                <a:latin typeface="Arial" panose="020B0604020202020204" pitchFamily="34" charset="0"/>
                <a:cs typeface="Arial" panose="020B0604020202020204" pitchFamily="34" charset="0"/>
              </a:rPr>
              <a:t>. </a:t>
            </a:r>
          </a:p>
          <a:p>
            <a:endParaRPr lang="fi-FI" sz="2400">
              <a:latin typeface="Arial" panose="020B0604020202020204" pitchFamily="34" charset="0"/>
              <a:cs typeface="Arial" panose="020B0604020202020204" pitchFamily="34" charset="0"/>
              <a:hlinkClick r:id="rId5"/>
            </a:endParaRPr>
          </a:p>
          <a:p>
            <a:r>
              <a:rPr lang="fi-FI" sz="2400">
                <a:latin typeface="Arial" panose="020B0604020202020204" pitchFamily="34" charset="0"/>
                <a:cs typeface="Arial" panose="020B0604020202020204" pitchFamily="34" charset="0"/>
              </a:rPr>
              <a:t>Huom. Opas saatavilla verkkosivullamme DOCX- ja PDF-muodossa.</a:t>
            </a:r>
          </a:p>
        </p:txBody>
      </p:sp>
    </p:spTree>
    <p:extLst>
      <p:ext uri="{BB962C8B-B14F-4D97-AF65-F5344CB8AC3E}">
        <p14:creationId xmlns:p14="http://schemas.microsoft.com/office/powerpoint/2010/main" val="1934518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tsikko 1">
            <a:extLst>
              <a:ext uri="{FF2B5EF4-FFF2-40B4-BE49-F238E27FC236}">
                <a16:creationId xmlns:a16="http://schemas.microsoft.com/office/drawing/2014/main" id="{FAA9F9D8-22EA-4D5D-AF8A-CDE734CC04CD}"/>
              </a:ext>
            </a:extLst>
          </p:cNvPr>
          <p:cNvSpPr>
            <a:spLocks noGrp="1"/>
          </p:cNvSpPr>
          <p:nvPr>
            <p:ph type="title"/>
          </p:nvPr>
        </p:nvSpPr>
        <p:spPr>
          <a:xfrm>
            <a:off x="5073968" y="0"/>
            <a:ext cx="6921500" cy="1405891"/>
          </a:xfrm>
        </p:spPr>
        <p:txBody>
          <a:bodyPr/>
          <a:lstStyle/>
          <a:p>
            <a:r>
              <a:rPr lang="en-US" altLang="sv-FI" sz="3600" err="1"/>
              <a:t>Opas</a:t>
            </a:r>
            <a:r>
              <a:rPr lang="en-US" altLang="sv-FI" sz="3600"/>
              <a:t> </a:t>
            </a:r>
            <a:r>
              <a:rPr lang="en-US" altLang="sv-FI" sz="3600" err="1"/>
              <a:t>Kaikukortin</a:t>
            </a:r>
            <a:r>
              <a:rPr lang="en-US" altLang="sv-FI" sz="3600"/>
              <a:t> </a:t>
            </a:r>
            <a:r>
              <a:rPr lang="en-US" altLang="sv-FI" sz="3600" err="1"/>
              <a:t>kokeiluun</a:t>
            </a:r>
            <a:r>
              <a:rPr lang="en-US" altLang="sv-FI" sz="3600"/>
              <a:t> ja </a:t>
            </a:r>
            <a:r>
              <a:rPr lang="en-US" altLang="sv-FI" sz="3600" err="1"/>
              <a:t>käyttöönottoon</a:t>
            </a:r>
            <a:r>
              <a:rPr lang="en-US" altLang="sv-FI" sz="3600"/>
              <a:t>: </a:t>
            </a:r>
            <a:r>
              <a:rPr lang="en-US" altLang="sv-FI" sz="3600" err="1"/>
              <a:t>sisällysluettelo</a:t>
            </a:r>
            <a:endParaRPr lang="en-US" altLang="sv-FI" sz="3600"/>
          </a:p>
        </p:txBody>
      </p:sp>
      <p:sp>
        <p:nvSpPr>
          <p:cNvPr id="76803" name="Sisällön paikkamerkki 2">
            <a:extLst>
              <a:ext uri="{FF2B5EF4-FFF2-40B4-BE49-F238E27FC236}">
                <a16:creationId xmlns:a16="http://schemas.microsoft.com/office/drawing/2014/main" id="{06384B77-4C92-44E2-B096-B1A5330E1DF2}"/>
              </a:ext>
            </a:extLst>
          </p:cNvPr>
          <p:cNvSpPr>
            <a:spLocks noGrp="1"/>
          </p:cNvSpPr>
          <p:nvPr>
            <p:ph sz="half" idx="1"/>
          </p:nvPr>
        </p:nvSpPr>
        <p:spPr>
          <a:xfrm>
            <a:off x="893762" y="1468438"/>
            <a:ext cx="5529897" cy="5046662"/>
          </a:xfrm>
        </p:spPr>
        <p:txBody>
          <a:bodyPr/>
          <a:lstStyle/>
          <a:p>
            <a:pPr marL="0"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1 Johdanto	</a:t>
            </a:r>
          </a:p>
          <a:p>
            <a:pPr marL="457200" lvl="1"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Kaikukortin tavoitteena	</a:t>
            </a:r>
          </a:p>
          <a:p>
            <a:pPr marL="457200" lvl="1"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Kenelle?	</a:t>
            </a:r>
          </a:p>
          <a:p>
            <a:pPr marL="457200" lvl="1"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Mikä Kaikukortti?	</a:t>
            </a:r>
          </a:p>
          <a:p>
            <a:pPr marL="457200" lvl="1"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Kuka ottaa kopin?	</a:t>
            </a:r>
          </a:p>
          <a:p>
            <a:pPr marL="457200" lvl="1"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Kustannukset	</a:t>
            </a:r>
          </a:p>
          <a:p>
            <a:pPr marL="457200" lvl="1"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Taustalla	</a:t>
            </a:r>
          </a:p>
          <a:p>
            <a:pPr marL="0"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2 Kaikukortin tukipalvelu	</a:t>
            </a:r>
          </a:p>
          <a:p>
            <a:pPr marL="0"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3 Kaikukortin valtakunnallinen toimintamalli	</a:t>
            </a:r>
          </a:p>
          <a:p>
            <a:pPr marL="0"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4 Miten Kaikukortin voi ottaa kokeiluun ja käyttöön omalla alueella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Ensimmäinen askel: Kaikukortin esittelytilaisuus</a:t>
            </a:r>
            <a:r>
              <a:rPr lang="fi-FI" altLang="sv-FI" sz="1750">
                <a:latin typeface="Arial" panose="020B0604020202020204" pitchFamily="34" charset="0"/>
                <a:cs typeface="Arial" panose="020B0604020202020204" pitchFamily="34" charset="0"/>
              </a:rPr>
              <a:t>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Toinen askel: paikallinen työryhmä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Kolmas askel: koulutus paikalliselle työryhmälle </a:t>
            </a:r>
            <a:endParaRPr lang="fi-FI" altLang="sv-FI" sz="175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Neljäs askel: aloitustyöpaja kiinnostuneille sote- ja kulttuurialan toimijoille	</a:t>
            </a:r>
          </a:p>
          <a:p>
            <a:pPr>
              <a:defRPr/>
            </a:pPr>
            <a:endParaRPr lang="en-US" altLang="sv-FI">
              <a:solidFill>
                <a:srgbClr val="FF0000"/>
              </a:solidFill>
              <a:latin typeface="Arial" panose="020B0604020202020204" pitchFamily="34" charset="0"/>
              <a:cs typeface="Arial" panose="020B0604020202020204" pitchFamily="34" charset="0"/>
            </a:endParaRPr>
          </a:p>
        </p:txBody>
      </p:sp>
      <p:sp>
        <p:nvSpPr>
          <p:cNvPr id="76804" name="Sisällön paikkamerkki 3">
            <a:extLst>
              <a:ext uri="{FF2B5EF4-FFF2-40B4-BE49-F238E27FC236}">
                <a16:creationId xmlns:a16="http://schemas.microsoft.com/office/drawing/2014/main" id="{A79FCFBC-ED25-440B-BBAF-539A909BAF66}"/>
              </a:ext>
            </a:extLst>
          </p:cNvPr>
          <p:cNvSpPr>
            <a:spLocks noGrp="1"/>
          </p:cNvSpPr>
          <p:nvPr>
            <p:ph sz="half" idx="2"/>
          </p:nvPr>
        </p:nvSpPr>
        <p:spPr>
          <a:xfrm>
            <a:off x="6697980" y="1277252"/>
            <a:ext cx="5181600" cy="4351337"/>
          </a:xfrm>
        </p:spPr>
        <p:txBody>
          <a:bodyPr/>
          <a:lstStyle/>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Viides askel: kokous ja sitoumukset Kaikukortti-kokeilun toimijoille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Kuudes askel: paikallisten Kaikukortti-käsikirjojen  tuottaminen ja paikallisista tilastoista huolehtiminen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Seitsemäs askel: Kaikukortin painaminen ja paikallisen viestintämateriaalin tuottaminen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Kahdeksas askel: perehdytys Kaikukortti-verkoston työntekijöille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Yhdeksäs askel: Kaikukortin jakamisen aloittaminen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Kymmenes askel: paikalliset palautekokoukset ja -kyselyt	</a:t>
            </a:r>
          </a:p>
          <a:p>
            <a:pPr marL="457200" lvl="1" indent="0">
              <a:buFont typeface="Arial" panose="020B0604020202020204" pitchFamily="34" charset="0"/>
              <a:buNone/>
              <a:defRPr/>
            </a:pPr>
            <a:r>
              <a:rPr lang="fi-FI" altLang="sv-FI" sz="1750">
                <a:solidFill>
                  <a:srgbClr val="FF0000"/>
                </a:solidFill>
                <a:latin typeface="Arial" panose="020B0604020202020204" pitchFamily="34" charset="0"/>
                <a:cs typeface="Arial" panose="020B0604020202020204" pitchFamily="34" charset="0"/>
              </a:rPr>
              <a:t>Seuraava askel: Kaikukortti-toiminnan pysyvä ylläpito	</a:t>
            </a:r>
          </a:p>
          <a:p>
            <a:pPr marL="0"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5 Kaikukortti-käsikirja Kaikukortin jakajille </a:t>
            </a:r>
            <a:r>
              <a:rPr lang="fi-FI" altLang="sv-FI" sz="1750">
                <a:solidFill>
                  <a:srgbClr val="FF0000"/>
                </a:solidFill>
                <a:latin typeface="Arial" panose="020B0604020202020204" pitchFamily="34" charset="0"/>
                <a:cs typeface="Arial" panose="020B0604020202020204" pitchFamily="34" charset="0"/>
              </a:rPr>
              <a:t>(verkossa)</a:t>
            </a:r>
            <a:r>
              <a:rPr lang="fi-FI" altLang="sv-FI" sz="175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6 Kaikukortti-käsikirja kulttuurikohteille </a:t>
            </a:r>
            <a:r>
              <a:rPr lang="fi-FI" altLang="sv-FI" sz="1750">
                <a:solidFill>
                  <a:srgbClr val="FF0000"/>
                </a:solidFill>
                <a:latin typeface="Arial" panose="020B0604020202020204" pitchFamily="34" charset="0"/>
                <a:cs typeface="Arial" panose="020B0604020202020204" pitchFamily="34" charset="0"/>
              </a:rPr>
              <a:t>(verkossa) </a:t>
            </a:r>
          </a:p>
          <a:p>
            <a:pPr marL="0" indent="0">
              <a:buFont typeface="Arial" panose="020B0604020202020204" pitchFamily="34" charset="0"/>
              <a:buNone/>
              <a:defRPr/>
            </a:pPr>
            <a:r>
              <a:rPr lang="fi-FI" altLang="sv-FI" sz="1750">
                <a:latin typeface="Arial" panose="020B0604020202020204" pitchFamily="34" charset="0"/>
                <a:cs typeface="Arial" panose="020B0604020202020204" pitchFamily="34" charset="0"/>
              </a:rPr>
              <a:t>(Liite 1 Kaikukortti-esitteen valmis tekstipohja)</a:t>
            </a:r>
          </a:p>
          <a:p>
            <a:pPr>
              <a:defRPr/>
            </a:pPr>
            <a:endParaRPr lang="en-US" altLang="sv-FI">
              <a:latin typeface="Arial" panose="020B0604020202020204" pitchFamily="34" charset="0"/>
              <a:cs typeface="Arial" panose="020B0604020202020204" pitchFamily="34" charset="0"/>
            </a:endParaRPr>
          </a:p>
        </p:txBody>
      </p:sp>
      <p:pic>
        <p:nvPicPr>
          <p:cNvPr id="99333" name="Shape 313" descr="Kaikukortin logo">
            <a:extLst>
              <a:ext uri="{FF2B5EF4-FFF2-40B4-BE49-F238E27FC236}">
                <a16:creationId xmlns:a16="http://schemas.microsoft.com/office/drawing/2014/main" id="{F0D14576-B2C0-41B2-BC45-D747C14DC64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215900"/>
            <a:ext cx="3629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Shape 315">
            <a:extLst>
              <a:ext uri="{FF2B5EF4-FFF2-40B4-BE49-F238E27FC236}">
                <a16:creationId xmlns:a16="http://schemas.microsoft.com/office/drawing/2014/main" id="{1BA7F6F2-08BC-4CBE-BBB6-6624C0B0771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8551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tsikko 1">
            <a:extLst>
              <a:ext uri="{FF2B5EF4-FFF2-40B4-BE49-F238E27FC236}">
                <a16:creationId xmlns:a16="http://schemas.microsoft.com/office/drawing/2014/main" id="{C79B49C9-EFC7-4014-B479-7F214D83A10F}"/>
              </a:ext>
            </a:extLst>
          </p:cNvPr>
          <p:cNvSpPr>
            <a:spLocks noGrp="1"/>
          </p:cNvSpPr>
          <p:nvPr>
            <p:ph type="title"/>
          </p:nvPr>
        </p:nvSpPr>
        <p:spPr>
          <a:xfrm>
            <a:off x="1676400" y="679450"/>
            <a:ext cx="10515600" cy="2852738"/>
          </a:xfrm>
        </p:spPr>
        <p:txBody>
          <a:bodyPr/>
          <a:lstStyle/>
          <a:p>
            <a:r>
              <a:rPr lang="en-US" altLang="sv-FI"/>
              <a:t>Kaikukortti-</a:t>
            </a:r>
            <a:r>
              <a:rPr lang="en-US" altLang="sv-FI" err="1"/>
              <a:t>kokeilun</a:t>
            </a:r>
            <a:r>
              <a:rPr lang="en-US" altLang="sv-FI"/>
              <a:t> </a:t>
            </a:r>
            <a:r>
              <a:rPr lang="en-US" altLang="sv-FI" err="1"/>
              <a:t>askeleet</a:t>
            </a:r>
            <a:r>
              <a:rPr lang="en-US" altLang="sv-FI"/>
              <a:t> ja  </a:t>
            </a:r>
            <a:br>
              <a:rPr lang="en-US" altLang="sv-FI"/>
            </a:br>
            <a:r>
              <a:rPr lang="en-US" altLang="sv-FI" err="1"/>
              <a:t>vuosikello-esimerkki</a:t>
            </a:r>
            <a:endParaRPr lang="en-US" altLang="sv-FI"/>
          </a:p>
        </p:txBody>
      </p:sp>
      <p:sp>
        <p:nvSpPr>
          <p:cNvPr id="3" name="Tekstin paikkamerkki 2">
            <a:extLst>
              <a:ext uri="{FF2B5EF4-FFF2-40B4-BE49-F238E27FC236}">
                <a16:creationId xmlns:a16="http://schemas.microsoft.com/office/drawing/2014/main" id="{E12E0647-B53D-4305-859C-09CED74EE827}"/>
              </a:ext>
            </a:extLst>
          </p:cNvPr>
          <p:cNvSpPr>
            <a:spLocks noGrp="1"/>
          </p:cNvSpPr>
          <p:nvPr>
            <p:ph type="body" idx="1"/>
          </p:nvPr>
        </p:nvSpPr>
        <p:spPr/>
        <p:txBody>
          <a:bodyPr/>
          <a:lstStyle/>
          <a:p>
            <a:pPr>
              <a:defRPr/>
            </a:pPr>
            <a:endParaRPr lang="en-US">
              <a:cs typeface="+mn-cs"/>
            </a:endParaRPr>
          </a:p>
        </p:txBody>
      </p:sp>
      <p:pic>
        <p:nvPicPr>
          <p:cNvPr id="97284" name="Shape 315">
            <a:extLst>
              <a:ext uri="{FF2B5EF4-FFF2-40B4-BE49-F238E27FC236}">
                <a16:creationId xmlns:a16="http://schemas.microsoft.com/office/drawing/2014/main" id="{94846CFC-B17D-4C43-9488-ECD0B9042632}"/>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Shape 313" descr="Kaikukortin logo">
            <a:extLst>
              <a:ext uri="{FF2B5EF4-FFF2-40B4-BE49-F238E27FC236}">
                <a16:creationId xmlns:a16="http://schemas.microsoft.com/office/drawing/2014/main" id="{26212C45-BBBF-461E-9C01-ADC1CB352E1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400050"/>
            <a:ext cx="36306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255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Shape 502">
            <a:extLst>
              <a:ext uri="{C183D7F6-B498-43B3-948B-1728B52AA6E4}">
                <adec:decorative xmlns:adec="http://schemas.microsoft.com/office/drawing/2017/decorative" val="1"/>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2589213"/>
            <a:ext cx="495301"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Shape 503">
            <a:extLst>
              <a:ext uri="{C183D7F6-B498-43B3-948B-1728B52AA6E4}">
                <adec:decorative xmlns:adec="http://schemas.microsoft.com/office/drawing/2017/decorative" val="1"/>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0"/>
            <a:ext cx="495301"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Shape 114"/>
          <p:cNvSpPr txBox="1">
            <a:spLocks noChangeArrowheads="1"/>
          </p:cNvSpPr>
          <p:nvPr/>
        </p:nvSpPr>
        <p:spPr bwMode="auto">
          <a:xfrm>
            <a:off x="7594600" y="2133600"/>
            <a:ext cx="34210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4450" indent="-6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ts val="1400"/>
              </a:spcBef>
              <a:buClr>
                <a:schemeClr val="accent1"/>
              </a:buClr>
              <a:buFontTx/>
              <a:buNone/>
            </a:pPr>
            <a:endParaRPr lang="fi-FI" altLang="fi-FI" b="1">
              <a:sym typeface="Calibri" panose="020F0502020204030204" pitchFamily="34" charset="0"/>
            </a:endParaRPr>
          </a:p>
        </p:txBody>
      </p:sp>
      <p:pic>
        <p:nvPicPr>
          <p:cNvPr id="2" name="Kuva 1" descr="Prosessikuvaus">
            <a:extLst>
              <a:ext uri="{FF2B5EF4-FFF2-40B4-BE49-F238E27FC236}">
                <a16:creationId xmlns:a16="http://schemas.microsoft.com/office/drawing/2014/main" id="{98889D65-662A-4CD3-BFD4-B2148430D21A}"/>
              </a:ext>
            </a:extLst>
          </p:cNvPr>
          <p:cNvPicPr>
            <a:picLocks noChangeAspect="1"/>
          </p:cNvPicPr>
          <p:nvPr/>
        </p:nvPicPr>
        <p:blipFill>
          <a:blip r:embed="rId4"/>
          <a:stretch>
            <a:fillRect/>
          </a:stretch>
        </p:blipFill>
        <p:spPr>
          <a:xfrm>
            <a:off x="750014" y="304942"/>
            <a:ext cx="10900881" cy="6086100"/>
          </a:xfrm>
          <a:prstGeom prst="rect">
            <a:avLst/>
          </a:prstGeom>
        </p:spPr>
      </p:pic>
    </p:spTree>
    <p:extLst>
      <p:ext uri="{BB962C8B-B14F-4D97-AF65-F5344CB8AC3E}">
        <p14:creationId xmlns:p14="http://schemas.microsoft.com/office/powerpoint/2010/main" val="17885918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0FD7150A-6110-044D-9E05-C3FC366767EB}"/>
              </a:ext>
            </a:extLst>
          </p:cNvPr>
          <p:cNvGrpSpPr/>
          <p:nvPr/>
        </p:nvGrpSpPr>
        <p:grpSpPr>
          <a:xfrm>
            <a:off x="2659640" y="2460372"/>
            <a:ext cx="2020404" cy="1210962"/>
            <a:chOff x="124884" y="1551929"/>
            <a:chExt cx="1548895" cy="929337"/>
          </a:xfrm>
        </p:grpSpPr>
        <p:sp>
          <p:nvSpPr>
            <p:cNvPr id="3" name="Päätös 2">
              <a:extLst>
                <a:ext uri="{FF2B5EF4-FFF2-40B4-BE49-F238E27FC236}">
                  <a16:creationId xmlns:a16="http://schemas.microsoft.com/office/drawing/2014/main" id="{C524EE4F-FC38-C44F-BA26-BECC01D572FF}"/>
                </a:ext>
              </a:extLst>
            </p:cNvPr>
            <p:cNvSpPr/>
            <p:nvPr/>
          </p:nvSpPr>
          <p:spPr>
            <a:xfrm>
              <a:off x="124884" y="1551929"/>
              <a:ext cx="1548895" cy="929337"/>
            </a:xfrm>
            <a:prstGeom prst="flowChartDecision">
              <a:avLst/>
            </a:prstGeom>
            <a:noFill/>
            <a:ln w="381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Päätös 4">
              <a:extLst>
                <a:ext uri="{FF2B5EF4-FFF2-40B4-BE49-F238E27FC236}">
                  <a16:creationId xmlns:a16="http://schemas.microsoft.com/office/drawing/2014/main" id="{C98D0E2B-4ACB-074F-A643-D343CCD9C08C}"/>
                </a:ext>
              </a:extLst>
            </p:cNvPr>
            <p:cNvSpPr txBox="1"/>
            <p:nvPr/>
          </p:nvSpPr>
          <p:spPr>
            <a:xfrm>
              <a:off x="512108" y="1784263"/>
              <a:ext cx="774447" cy="4646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defTabSz="2000250">
                <a:lnSpc>
                  <a:spcPct val="90000"/>
                </a:lnSpc>
                <a:spcBef>
                  <a:spcPct val="0"/>
                </a:spcBef>
                <a:spcAft>
                  <a:spcPct val="35000"/>
                </a:spcAft>
              </a:pPr>
              <a:r>
                <a:rPr lang="fi-FI" sz="1400">
                  <a:solidFill>
                    <a:schemeClr val="tx1"/>
                  </a:solidFill>
                </a:rPr>
                <a:t>Onko Kaikukortti tuttu?</a:t>
              </a:r>
            </a:p>
          </p:txBody>
        </p:sp>
      </p:grpSp>
      <p:grpSp>
        <p:nvGrpSpPr>
          <p:cNvPr id="8" name="Ryhmä 7">
            <a:extLst>
              <a:ext uri="{FF2B5EF4-FFF2-40B4-BE49-F238E27FC236}">
                <a16:creationId xmlns:a16="http://schemas.microsoft.com/office/drawing/2014/main" id="{6B335960-17E5-4641-B285-9308DE283C38}"/>
              </a:ext>
            </a:extLst>
          </p:cNvPr>
          <p:cNvGrpSpPr/>
          <p:nvPr/>
        </p:nvGrpSpPr>
        <p:grpSpPr>
          <a:xfrm>
            <a:off x="2717334" y="698434"/>
            <a:ext cx="2020404" cy="1268596"/>
            <a:chOff x="6230" y="58883"/>
            <a:chExt cx="2345531" cy="1407318"/>
          </a:xfrm>
          <a:solidFill>
            <a:srgbClr val="DDFFEF"/>
          </a:solidFill>
        </p:grpSpPr>
        <p:sp>
          <p:nvSpPr>
            <p:cNvPr id="9" name="Suorakulmio 8">
              <a:extLst>
                <a:ext uri="{FF2B5EF4-FFF2-40B4-BE49-F238E27FC236}">
                  <a16:creationId xmlns:a16="http://schemas.microsoft.com/office/drawing/2014/main" id="{6A5EEE16-90FA-4C4E-9EC8-538B269832A4}"/>
                </a:ext>
              </a:extLst>
            </p:cNvPr>
            <p:cNvSpPr/>
            <p:nvPr/>
          </p:nvSpPr>
          <p:spPr>
            <a:xfrm>
              <a:off x="6230" y="58883"/>
              <a:ext cx="2345531" cy="1407318"/>
            </a:xfrm>
            <a:prstGeom prst="rect">
              <a:avLst/>
            </a:prstGeom>
            <a:grpFill/>
            <a:ln w="28575">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kstiruutu 9">
              <a:extLst>
                <a:ext uri="{FF2B5EF4-FFF2-40B4-BE49-F238E27FC236}">
                  <a16:creationId xmlns:a16="http://schemas.microsoft.com/office/drawing/2014/main" id="{9A1981DB-FA28-CB42-8E93-8EB7831AAA11}"/>
                </a:ext>
              </a:extLst>
            </p:cNvPr>
            <p:cNvSpPr txBox="1"/>
            <p:nvPr/>
          </p:nvSpPr>
          <p:spPr>
            <a:xfrm>
              <a:off x="6230" y="58883"/>
              <a:ext cx="2345531" cy="1407318"/>
            </a:xfrm>
            <a:prstGeom prst="rect">
              <a:avLst/>
            </a:prstGeom>
            <a:solidFill>
              <a:schemeClr val="bg1"/>
            </a:solidFill>
            <a:ln w="3810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600" b="1">
                  <a:solidFill>
                    <a:schemeClr val="tx1"/>
                  </a:solidFill>
                </a:rPr>
                <a:t>Alue haluaa aloittaa </a:t>
              </a:r>
              <a:br>
                <a:rPr lang="fi-FI" sz="1600" b="1">
                  <a:solidFill>
                    <a:schemeClr val="tx1"/>
                  </a:solidFill>
                </a:rPr>
              </a:br>
              <a:r>
                <a:rPr lang="fi-FI" sz="1600" b="1">
                  <a:solidFill>
                    <a:schemeClr val="tx1"/>
                  </a:solidFill>
                </a:rPr>
                <a:t>Kaikukortti-kokeilun</a:t>
              </a:r>
              <a:endParaRPr lang="fi-FI" sz="1600" b="1" kern="1200">
                <a:solidFill>
                  <a:schemeClr val="tx1"/>
                </a:solidFill>
              </a:endParaRPr>
            </a:p>
          </p:txBody>
        </p:sp>
      </p:grpSp>
      <p:sp>
        <p:nvSpPr>
          <p:cNvPr id="27" name="Tekstiruutu 26">
            <a:extLst>
              <a:ext uri="{FF2B5EF4-FFF2-40B4-BE49-F238E27FC236}">
                <a16:creationId xmlns:a16="http://schemas.microsoft.com/office/drawing/2014/main" id="{885EA483-4702-714B-8237-830F0B604959}"/>
              </a:ext>
            </a:extLst>
          </p:cNvPr>
          <p:cNvSpPr txBox="1"/>
          <p:nvPr/>
        </p:nvSpPr>
        <p:spPr>
          <a:xfrm>
            <a:off x="189458" y="2429192"/>
            <a:ext cx="1888853" cy="1306652"/>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1. </a:t>
            </a:r>
            <a:r>
              <a:rPr lang="fi-FI" sz="1400" b="1">
                <a:solidFill>
                  <a:schemeClr val="tx1"/>
                </a:solidFill>
              </a:rPr>
              <a:t>Askel </a:t>
            </a:r>
            <a:r>
              <a:rPr lang="fi-FI" sz="1400" kern="1200">
                <a:solidFill>
                  <a:schemeClr val="tx1"/>
                </a:solidFill>
              </a:rPr>
              <a:t>Kaikukortti-esittely</a:t>
            </a:r>
            <a:r>
              <a:rPr lang="fi-FI" sz="1400">
                <a:solidFill>
                  <a:schemeClr val="tx1"/>
                </a:solidFill>
              </a:rPr>
              <a:t> alueelle </a:t>
            </a:r>
          </a:p>
          <a:p>
            <a:pPr marL="0" lvl="0" indent="0" defTabSz="2000250" rtl="0">
              <a:lnSpc>
                <a:spcPct val="90000"/>
              </a:lnSpc>
              <a:spcBef>
                <a:spcPct val="0"/>
              </a:spcBef>
              <a:spcAft>
                <a:spcPct val="35000"/>
              </a:spcAft>
              <a:buNone/>
            </a:pPr>
            <a:r>
              <a:rPr lang="fi-FI" sz="1300">
                <a:solidFill>
                  <a:schemeClr val="tx1"/>
                </a:solidFill>
              </a:rPr>
              <a:t>(Kaikukortin tuki- ja </a:t>
            </a:r>
            <a:r>
              <a:rPr lang="fi-FI" sz="1300" err="1">
                <a:solidFill>
                  <a:schemeClr val="tx1"/>
                </a:solidFill>
              </a:rPr>
              <a:t>kehittämis</a:t>
            </a:r>
            <a:r>
              <a:rPr lang="fi-FI" sz="1300">
                <a:solidFill>
                  <a:schemeClr val="tx1"/>
                </a:solidFill>
              </a:rPr>
              <a:t>-palvelu).</a:t>
            </a:r>
            <a:endParaRPr lang="fi-FI" sz="1300" kern="1200">
              <a:solidFill>
                <a:schemeClr val="tx1"/>
              </a:solidFill>
            </a:endParaRPr>
          </a:p>
        </p:txBody>
      </p:sp>
      <p:sp>
        <p:nvSpPr>
          <p:cNvPr id="29" name="Tekstiruutu 28">
            <a:extLst>
              <a:ext uri="{FF2B5EF4-FFF2-40B4-BE49-F238E27FC236}">
                <a16:creationId xmlns:a16="http://schemas.microsoft.com/office/drawing/2014/main" id="{89416821-0ABA-D840-9A70-F4D2E68F9C82}"/>
              </a:ext>
            </a:extLst>
          </p:cNvPr>
          <p:cNvSpPr txBox="1"/>
          <p:nvPr/>
        </p:nvSpPr>
        <p:spPr>
          <a:xfrm>
            <a:off x="2352189" y="2685333"/>
            <a:ext cx="430701" cy="307777"/>
          </a:xfrm>
          <a:prstGeom prst="rect">
            <a:avLst/>
          </a:prstGeom>
          <a:noFill/>
        </p:spPr>
        <p:txBody>
          <a:bodyPr wrap="square" rtlCol="0">
            <a:spAutoFit/>
          </a:bodyPr>
          <a:lstStyle/>
          <a:p>
            <a:r>
              <a:rPr lang="fi-FI" sz="1400"/>
              <a:t>Ei</a:t>
            </a:r>
          </a:p>
        </p:txBody>
      </p:sp>
      <p:sp>
        <p:nvSpPr>
          <p:cNvPr id="36" name="Tekstiruutu 35">
            <a:extLst>
              <a:ext uri="{FF2B5EF4-FFF2-40B4-BE49-F238E27FC236}">
                <a16:creationId xmlns:a16="http://schemas.microsoft.com/office/drawing/2014/main" id="{59DE5C4C-F4EF-9F47-8D5E-B873ECD84C37}"/>
              </a:ext>
            </a:extLst>
          </p:cNvPr>
          <p:cNvSpPr txBox="1"/>
          <p:nvPr/>
        </p:nvSpPr>
        <p:spPr>
          <a:xfrm>
            <a:off x="2497317" y="2429"/>
            <a:ext cx="7422225" cy="523220"/>
          </a:xfrm>
          <a:prstGeom prst="rect">
            <a:avLst/>
          </a:prstGeom>
          <a:noFill/>
        </p:spPr>
        <p:txBody>
          <a:bodyPr wrap="none" rtlCol="0">
            <a:spAutoFit/>
          </a:bodyPr>
          <a:lstStyle/>
          <a:p>
            <a:r>
              <a:rPr lang="fi-FI" sz="2800"/>
              <a:t>Kaikukortti-kokeilun askeleet: prosessikuvaus</a:t>
            </a:r>
          </a:p>
        </p:txBody>
      </p:sp>
      <p:sp>
        <p:nvSpPr>
          <p:cNvPr id="37" name="Tekstiruutu 36">
            <a:extLst>
              <a:ext uri="{FF2B5EF4-FFF2-40B4-BE49-F238E27FC236}">
                <a16:creationId xmlns:a16="http://schemas.microsoft.com/office/drawing/2014/main" id="{A42351C1-7ADE-584D-8CF4-A0D41D300908}"/>
              </a:ext>
            </a:extLst>
          </p:cNvPr>
          <p:cNvSpPr txBox="1"/>
          <p:nvPr/>
        </p:nvSpPr>
        <p:spPr>
          <a:xfrm>
            <a:off x="148636" y="4284617"/>
            <a:ext cx="1890485" cy="1170047"/>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2. Askel</a:t>
            </a:r>
            <a:r>
              <a:rPr lang="fi-FI" sz="1400" kern="1200">
                <a:solidFill>
                  <a:schemeClr val="tx1"/>
                </a:solidFill>
              </a:rPr>
              <a:t> Paikallinen työpari tai työryhmä. </a:t>
            </a:r>
            <a:br>
              <a:rPr lang="fi-FI" sz="1400" kern="1200">
                <a:solidFill>
                  <a:schemeClr val="tx1"/>
                </a:solidFill>
              </a:rPr>
            </a:br>
            <a:endParaRPr lang="fi-FI" sz="1400" kern="1200">
              <a:solidFill>
                <a:schemeClr val="tx1"/>
              </a:solidFill>
            </a:endParaRPr>
          </a:p>
        </p:txBody>
      </p:sp>
      <p:sp>
        <p:nvSpPr>
          <p:cNvPr id="38" name="Tekstiruutu 37">
            <a:extLst>
              <a:ext uri="{FF2B5EF4-FFF2-40B4-BE49-F238E27FC236}">
                <a16:creationId xmlns:a16="http://schemas.microsoft.com/office/drawing/2014/main" id="{B2919E98-198C-014C-9CA8-1B9C1EF7D7CE}"/>
              </a:ext>
            </a:extLst>
          </p:cNvPr>
          <p:cNvSpPr txBox="1"/>
          <p:nvPr/>
        </p:nvSpPr>
        <p:spPr>
          <a:xfrm>
            <a:off x="2556268" y="4284013"/>
            <a:ext cx="1890485" cy="1204473"/>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fontAlgn="b"/>
            <a:r>
              <a:rPr lang="fi-FI" sz="1400" b="1" u="none" strike="noStrike">
                <a:solidFill>
                  <a:schemeClr val="tx1"/>
                </a:solidFill>
                <a:effectLst/>
              </a:rPr>
              <a:t>3. Askel</a:t>
            </a:r>
            <a:r>
              <a:rPr lang="fi-FI" sz="1400" u="none" strike="noStrike">
                <a:solidFill>
                  <a:schemeClr val="tx1"/>
                </a:solidFill>
                <a:effectLst/>
              </a:rPr>
              <a:t> </a:t>
            </a:r>
            <a:r>
              <a:rPr lang="fi-FI" sz="1300" u="none" strike="noStrike">
                <a:solidFill>
                  <a:schemeClr val="tx1"/>
                </a:solidFill>
                <a:effectLst/>
              </a:rPr>
              <a:t>Kaikukortti-koulutus paikalliselle työryhmälle. </a:t>
            </a:r>
            <a:endParaRPr lang="fi-FI" sz="1200" b="0" i="0" u="none" strike="noStrike">
              <a:solidFill>
                <a:schemeClr val="tx1"/>
              </a:solidFill>
              <a:effectLst/>
              <a:latin typeface="Calibri" panose="020F0502020204030204" pitchFamily="34" charset="0"/>
            </a:endParaRPr>
          </a:p>
        </p:txBody>
      </p:sp>
      <p:sp>
        <p:nvSpPr>
          <p:cNvPr id="47" name="Alanuoli 46">
            <a:extLst>
              <a:ext uri="{FF2B5EF4-FFF2-40B4-BE49-F238E27FC236}">
                <a16:creationId xmlns:a16="http://schemas.microsoft.com/office/drawing/2014/main" id="{7032C1B6-E679-2D4D-810B-67A1FD6FD037}"/>
              </a:ext>
            </a:extLst>
          </p:cNvPr>
          <p:cNvSpPr/>
          <p:nvPr/>
        </p:nvSpPr>
        <p:spPr>
          <a:xfrm>
            <a:off x="8319857" y="1995626"/>
            <a:ext cx="137809"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Alanuoli 70">
            <a:extLst>
              <a:ext uri="{FF2B5EF4-FFF2-40B4-BE49-F238E27FC236}">
                <a16:creationId xmlns:a16="http://schemas.microsoft.com/office/drawing/2014/main" id="{4FC6AFBE-7C75-6C4B-9B44-7790186C4E56}"/>
              </a:ext>
            </a:extLst>
          </p:cNvPr>
          <p:cNvSpPr/>
          <p:nvPr/>
        </p:nvSpPr>
        <p:spPr>
          <a:xfrm>
            <a:off x="3596452" y="2026920"/>
            <a:ext cx="138223"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4" name="Tekstiruutu 103">
            <a:extLst>
              <a:ext uri="{FF2B5EF4-FFF2-40B4-BE49-F238E27FC236}">
                <a16:creationId xmlns:a16="http://schemas.microsoft.com/office/drawing/2014/main" id="{88B2E2F5-9874-DF49-B920-DA2B06F998E8}"/>
              </a:ext>
            </a:extLst>
          </p:cNvPr>
          <p:cNvSpPr txBox="1"/>
          <p:nvPr/>
        </p:nvSpPr>
        <p:spPr>
          <a:xfrm>
            <a:off x="5130732" y="4284012"/>
            <a:ext cx="1930536" cy="1218589"/>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4. Askel </a:t>
            </a:r>
            <a:r>
              <a:rPr lang="fi-FI" sz="1400" kern="1200">
                <a:solidFill>
                  <a:schemeClr val="tx1"/>
                </a:solidFill>
              </a:rPr>
              <a:t>Aloitustyöpaja kiinnostuneille </a:t>
            </a:r>
            <a:r>
              <a:rPr lang="fi-FI" sz="1400" kern="1200" err="1">
                <a:solidFill>
                  <a:schemeClr val="tx1"/>
                </a:solidFill>
              </a:rPr>
              <a:t>sote</a:t>
            </a:r>
            <a:r>
              <a:rPr lang="fi-FI" sz="1400" kern="1200">
                <a:solidFill>
                  <a:schemeClr val="tx1"/>
                </a:solidFill>
              </a:rPr>
              <a:t>- ja kulttuuri-toimijoille.</a:t>
            </a:r>
          </a:p>
        </p:txBody>
      </p:sp>
      <p:sp>
        <p:nvSpPr>
          <p:cNvPr id="112" name="Alanuoli 111">
            <a:extLst>
              <a:ext uri="{FF2B5EF4-FFF2-40B4-BE49-F238E27FC236}">
                <a16:creationId xmlns:a16="http://schemas.microsoft.com/office/drawing/2014/main" id="{D334013C-DC25-D84F-8364-5B138B711F5E}"/>
              </a:ext>
            </a:extLst>
          </p:cNvPr>
          <p:cNvSpPr/>
          <p:nvPr/>
        </p:nvSpPr>
        <p:spPr>
          <a:xfrm rot="5400000">
            <a:off x="2272205" y="2871958"/>
            <a:ext cx="159968"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3" name="Alanuoli 112">
            <a:extLst>
              <a:ext uri="{FF2B5EF4-FFF2-40B4-BE49-F238E27FC236}">
                <a16:creationId xmlns:a16="http://schemas.microsoft.com/office/drawing/2014/main" id="{9D54AB11-65D9-654F-AEF3-9F702DBB10B5}"/>
              </a:ext>
            </a:extLst>
          </p:cNvPr>
          <p:cNvSpPr/>
          <p:nvPr/>
        </p:nvSpPr>
        <p:spPr>
          <a:xfrm rot="16200000">
            <a:off x="4698985" y="4571633"/>
            <a:ext cx="138223"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AutoShape 2">
            <a:extLst>
              <a:ext uri="{FF2B5EF4-FFF2-40B4-BE49-F238E27FC236}">
                <a16:creationId xmlns:a16="http://schemas.microsoft.com/office/drawing/2014/main" id="{00000000-0008-0000-0000-000002040000}"/>
              </a:ext>
            </a:extLst>
          </p:cNvPr>
          <p:cNvSpPr>
            <a:spLocks noChangeArrowheads="1"/>
          </p:cNvSpPr>
          <p:nvPr/>
        </p:nvSpPr>
        <p:spPr bwMode="auto">
          <a:xfrm>
            <a:off x="5178842" y="5785284"/>
            <a:ext cx="1909694" cy="977623"/>
          </a:xfrm>
          <a:prstGeom prst="flowChartPredefinedProcess">
            <a:avLst/>
          </a:prstGeom>
          <a:noFill/>
          <a:ln w="38100">
            <a:solidFill>
              <a:srgbClr val="FF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000"/>
              </a:lnSpc>
              <a:defRPr sz="1000"/>
            </a:pPr>
            <a:endParaRPr lang="fi-FI" sz="1300"/>
          </a:p>
          <a:p>
            <a:pPr>
              <a:lnSpc>
                <a:spcPts val="1000"/>
              </a:lnSpc>
              <a:defRPr sz="1000"/>
            </a:pPr>
            <a:r>
              <a:rPr lang="fi-FI" sz="1300"/>
              <a:t>Järjestäjänä ja koollekutsujana paikallinen työpari / työryhmä. Mukana Kaikukortin tuki- ja kehittämispalvelu.</a:t>
            </a:r>
          </a:p>
          <a:p>
            <a:pPr algn="ctr" rtl="0">
              <a:lnSpc>
                <a:spcPts val="1000"/>
              </a:lnSpc>
              <a:defRPr sz="1000"/>
            </a:pPr>
            <a:endParaRPr lang="en-US" sz="1400" b="0" i="0" u="none" strike="noStrike" baseline="0">
              <a:solidFill>
                <a:srgbClr val="000000"/>
              </a:solidFill>
              <a:ea typeface="Tahoma"/>
              <a:cs typeface="Arial" panose="020B0604020202020204" pitchFamily="34" charset="0"/>
            </a:endParaRPr>
          </a:p>
        </p:txBody>
      </p:sp>
      <p:sp>
        <p:nvSpPr>
          <p:cNvPr id="53" name="Tekstiruutu 52">
            <a:extLst>
              <a:ext uri="{FF2B5EF4-FFF2-40B4-BE49-F238E27FC236}">
                <a16:creationId xmlns:a16="http://schemas.microsoft.com/office/drawing/2014/main" id="{E02B4D0B-ABC0-C84F-85AD-ADB0EA3621E3}"/>
              </a:ext>
            </a:extLst>
          </p:cNvPr>
          <p:cNvSpPr txBox="1"/>
          <p:nvPr/>
        </p:nvSpPr>
        <p:spPr>
          <a:xfrm>
            <a:off x="5100100" y="2440925"/>
            <a:ext cx="1930536" cy="1326351"/>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a:solidFill>
                  <a:schemeClr val="tx1"/>
                </a:solidFill>
              </a:rPr>
              <a:t>5</a:t>
            </a:r>
            <a:r>
              <a:rPr lang="fi-FI" sz="1400" b="1" kern="1200">
                <a:solidFill>
                  <a:schemeClr val="tx1"/>
                </a:solidFill>
              </a:rPr>
              <a:t>. Askel </a:t>
            </a:r>
            <a:r>
              <a:rPr lang="fi-FI" sz="1400" kern="1200">
                <a:solidFill>
                  <a:schemeClr val="tx1"/>
                </a:solidFill>
              </a:rPr>
              <a:t>Sitoumukset Kaikukortti-kokeilun toimijoille.</a:t>
            </a:r>
          </a:p>
        </p:txBody>
      </p:sp>
      <p:sp>
        <p:nvSpPr>
          <p:cNvPr id="55" name="Tekstiruutu 54">
            <a:extLst>
              <a:ext uri="{FF2B5EF4-FFF2-40B4-BE49-F238E27FC236}">
                <a16:creationId xmlns:a16="http://schemas.microsoft.com/office/drawing/2014/main" id="{1D107118-FDDE-EF43-8779-2F737E4D43C4}"/>
              </a:ext>
            </a:extLst>
          </p:cNvPr>
          <p:cNvSpPr txBox="1"/>
          <p:nvPr/>
        </p:nvSpPr>
        <p:spPr>
          <a:xfrm>
            <a:off x="5100100" y="650035"/>
            <a:ext cx="1930536" cy="1298451"/>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6. Askel </a:t>
            </a:r>
          </a:p>
          <a:p>
            <a:pPr marL="0" lvl="0" indent="0" defTabSz="2000250" rtl="0">
              <a:lnSpc>
                <a:spcPct val="90000"/>
              </a:lnSpc>
              <a:spcBef>
                <a:spcPct val="0"/>
              </a:spcBef>
              <a:spcAft>
                <a:spcPct val="35000"/>
              </a:spcAft>
              <a:buNone/>
            </a:pPr>
            <a:r>
              <a:rPr lang="fi-FI" sz="1300" kern="1200">
                <a:solidFill>
                  <a:schemeClr val="tx1"/>
                </a:solidFill>
              </a:rPr>
              <a:t>Käyttäjien määrittely Kaikukantaan. </a:t>
            </a:r>
          </a:p>
        </p:txBody>
      </p:sp>
      <p:sp>
        <p:nvSpPr>
          <p:cNvPr id="56" name="Tekstiruutu 55">
            <a:extLst>
              <a:ext uri="{FF2B5EF4-FFF2-40B4-BE49-F238E27FC236}">
                <a16:creationId xmlns:a16="http://schemas.microsoft.com/office/drawing/2014/main" id="{A31A3B69-EA54-514F-9ADB-8927B91E2CC8}"/>
              </a:ext>
            </a:extLst>
          </p:cNvPr>
          <p:cNvSpPr txBox="1"/>
          <p:nvPr/>
        </p:nvSpPr>
        <p:spPr>
          <a:xfrm>
            <a:off x="7551025" y="650035"/>
            <a:ext cx="1930536" cy="1294237"/>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7. Askel </a:t>
            </a:r>
            <a:r>
              <a:rPr lang="fi-FI" sz="1300">
                <a:solidFill>
                  <a:schemeClr val="tx1"/>
                </a:solidFill>
              </a:rPr>
              <a:t>Kaikukortin painaminen ja paikallisten viestintä-materiaalien tuottaminen.</a:t>
            </a:r>
            <a:endParaRPr lang="fi-FI" sz="1300" kern="1200">
              <a:solidFill>
                <a:schemeClr val="tx1"/>
              </a:solidFill>
            </a:endParaRPr>
          </a:p>
        </p:txBody>
      </p:sp>
      <p:sp>
        <p:nvSpPr>
          <p:cNvPr id="57" name="Tekstiruutu 56">
            <a:extLst>
              <a:ext uri="{FF2B5EF4-FFF2-40B4-BE49-F238E27FC236}">
                <a16:creationId xmlns:a16="http://schemas.microsoft.com/office/drawing/2014/main" id="{1FCB7EA0-EAFD-4F4F-8C6C-480F9423CC2F}"/>
              </a:ext>
            </a:extLst>
          </p:cNvPr>
          <p:cNvSpPr txBox="1"/>
          <p:nvPr/>
        </p:nvSpPr>
        <p:spPr>
          <a:xfrm>
            <a:off x="7549072" y="2455866"/>
            <a:ext cx="1930524" cy="1339335"/>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a:solidFill>
                  <a:schemeClr val="tx1"/>
                </a:solidFill>
              </a:rPr>
              <a:t>8</a:t>
            </a:r>
            <a:r>
              <a:rPr lang="fi-FI" sz="1400" b="1" kern="1200">
                <a:solidFill>
                  <a:schemeClr val="tx1"/>
                </a:solidFill>
              </a:rPr>
              <a:t>. Askel </a:t>
            </a:r>
            <a:r>
              <a:rPr lang="fi-FI" sz="1400" kern="1200">
                <a:solidFill>
                  <a:schemeClr val="tx1"/>
                </a:solidFill>
              </a:rPr>
              <a:t>Perehdytys Kaikukortti-verkoston työntekijöille.</a:t>
            </a:r>
          </a:p>
        </p:txBody>
      </p:sp>
      <p:sp>
        <p:nvSpPr>
          <p:cNvPr id="58" name="Tekstiruutu 57">
            <a:extLst>
              <a:ext uri="{FF2B5EF4-FFF2-40B4-BE49-F238E27FC236}">
                <a16:creationId xmlns:a16="http://schemas.microsoft.com/office/drawing/2014/main" id="{198500F8-D9AB-6E45-863C-151222D51921}"/>
              </a:ext>
            </a:extLst>
          </p:cNvPr>
          <p:cNvSpPr txBox="1"/>
          <p:nvPr/>
        </p:nvSpPr>
        <p:spPr>
          <a:xfrm>
            <a:off x="7549072" y="4381942"/>
            <a:ext cx="1930536" cy="1170046"/>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9. Askel Kaikukortin jakamisen ja rekisteröinnin aloittaminen</a:t>
            </a:r>
          </a:p>
        </p:txBody>
      </p:sp>
      <p:sp>
        <p:nvSpPr>
          <p:cNvPr id="59" name="Tekstiruutu 58">
            <a:extLst>
              <a:ext uri="{FF2B5EF4-FFF2-40B4-BE49-F238E27FC236}">
                <a16:creationId xmlns:a16="http://schemas.microsoft.com/office/drawing/2014/main" id="{55F21A1E-82F0-5745-8B19-B1E0FA07F211}"/>
              </a:ext>
            </a:extLst>
          </p:cNvPr>
          <p:cNvSpPr txBox="1"/>
          <p:nvPr/>
        </p:nvSpPr>
        <p:spPr>
          <a:xfrm>
            <a:off x="10062307" y="4318440"/>
            <a:ext cx="1981057" cy="1233548"/>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10. Askel </a:t>
            </a:r>
            <a:r>
              <a:rPr lang="fi-FI" sz="1400" kern="1200">
                <a:solidFill>
                  <a:schemeClr val="tx1"/>
                </a:solidFill>
              </a:rPr>
              <a:t>Paikalliset palautekokoukset (ja -kyselyt).</a:t>
            </a:r>
          </a:p>
        </p:txBody>
      </p:sp>
      <p:sp>
        <p:nvSpPr>
          <p:cNvPr id="60" name="Tekstiruutu 59">
            <a:extLst>
              <a:ext uri="{FF2B5EF4-FFF2-40B4-BE49-F238E27FC236}">
                <a16:creationId xmlns:a16="http://schemas.microsoft.com/office/drawing/2014/main" id="{D63C2EFF-7DB3-384C-B959-DE9FD24F41CA}"/>
              </a:ext>
            </a:extLst>
          </p:cNvPr>
          <p:cNvSpPr txBox="1"/>
          <p:nvPr/>
        </p:nvSpPr>
        <p:spPr>
          <a:xfrm>
            <a:off x="9995311" y="2453486"/>
            <a:ext cx="1981056" cy="1369891"/>
          </a:xfrm>
          <a:prstGeom prst="rect">
            <a:avLst/>
          </a:prstGeom>
          <a:no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defTabSz="2000250" rtl="0">
              <a:lnSpc>
                <a:spcPct val="90000"/>
              </a:lnSpc>
              <a:spcBef>
                <a:spcPct val="0"/>
              </a:spcBef>
              <a:spcAft>
                <a:spcPct val="35000"/>
              </a:spcAft>
              <a:buNone/>
            </a:pPr>
            <a:r>
              <a:rPr lang="fi-FI" sz="1400" b="1" kern="1200">
                <a:solidFill>
                  <a:schemeClr val="tx1"/>
                </a:solidFill>
              </a:rPr>
              <a:t>11. Askel </a:t>
            </a:r>
            <a:r>
              <a:rPr lang="fi-FI" sz="1400">
                <a:solidFill>
                  <a:schemeClr val="tx1"/>
                </a:solidFill>
              </a:rPr>
              <a:t>Kaikukortti-toiminnan pysyvä ylläpito.</a:t>
            </a:r>
            <a:endParaRPr lang="fi-FI" sz="1400" kern="1200">
              <a:solidFill>
                <a:schemeClr val="tx1"/>
              </a:solidFill>
            </a:endParaRPr>
          </a:p>
        </p:txBody>
      </p:sp>
      <p:sp>
        <p:nvSpPr>
          <p:cNvPr id="77" name="Tekstiruutu 76">
            <a:extLst>
              <a:ext uri="{FF2B5EF4-FFF2-40B4-BE49-F238E27FC236}">
                <a16:creationId xmlns:a16="http://schemas.microsoft.com/office/drawing/2014/main" id="{99F896F2-F191-DB42-8566-EA22E9A98907}"/>
              </a:ext>
            </a:extLst>
          </p:cNvPr>
          <p:cNvSpPr txBox="1"/>
          <p:nvPr/>
        </p:nvSpPr>
        <p:spPr>
          <a:xfrm>
            <a:off x="2260039" y="3517445"/>
            <a:ext cx="521874" cy="307777"/>
          </a:xfrm>
          <a:prstGeom prst="rect">
            <a:avLst/>
          </a:prstGeom>
          <a:noFill/>
        </p:spPr>
        <p:txBody>
          <a:bodyPr wrap="none" rtlCol="0">
            <a:spAutoFit/>
          </a:bodyPr>
          <a:lstStyle/>
          <a:p>
            <a:r>
              <a:rPr lang="fi-FI" sz="1400"/>
              <a:t>Kyllä</a:t>
            </a:r>
          </a:p>
        </p:txBody>
      </p:sp>
      <p:sp>
        <p:nvSpPr>
          <p:cNvPr id="78" name="Alanuoli 77">
            <a:extLst>
              <a:ext uri="{FF2B5EF4-FFF2-40B4-BE49-F238E27FC236}">
                <a16:creationId xmlns:a16="http://schemas.microsoft.com/office/drawing/2014/main" id="{363D5BFD-4EC6-2642-BFBF-E5AB451639B1}"/>
              </a:ext>
            </a:extLst>
          </p:cNvPr>
          <p:cNvSpPr/>
          <p:nvPr/>
        </p:nvSpPr>
        <p:spPr>
          <a:xfrm>
            <a:off x="995661" y="3824088"/>
            <a:ext cx="138223"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Alanuoli 82">
            <a:extLst>
              <a:ext uri="{FF2B5EF4-FFF2-40B4-BE49-F238E27FC236}">
                <a16:creationId xmlns:a16="http://schemas.microsoft.com/office/drawing/2014/main" id="{69B486C7-A4DA-A94D-B1DF-D7B424AFBEAA}"/>
              </a:ext>
            </a:extLst>
          </p:cNvPr>
          <p:cNvSpPr/>
          <p:nvPr/>
        </p:nvSpPr>
        <p:spPr>
          <a:xfrm rot="16200000">
            <a:off x="2250728" y="4555815"/>
            <a:ext cx="138223"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Alanuoli 83">
            <a:extLst>
              <a:ext uri="{FF2B5EF4-FFF2-40B4-BE49-F238E27FC236}">
                <a16:creationId xmlns:a16="http://schemas.microsoft.com/office/drawing/2014/main" id="{63938465-8CB9-CA45-8A3D-D8B478F95E7D}"/>
              </a:ext>
            </a:extLst>
          </p:cNvPr>
          <p:cNvSpPr/>
          <p:nvPr/>
        </p:nvSpPr>
        <p:spPr>
          <a:xfrm rot="3620678">
            <a:off x="2610197" y="3220448"/>
            <a:ext cx="139819" cy="122197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7" name="Suora yhdysviiva 86">
            <a:extLst>
              <a:ext uri="{FF2B5EF4-FFF2-40B4-BE49-F238E27FC236}">
                <a16:creationId xmlns:a16="http://schemas.microsoft.com/office/drawing/2014/main" id="{6D01F450-7684-F44E-AD36-14FB8C1F54E7}"/>
              </a:ext>
            </a:extLst>
          </p:cNvPr>
          <p:cNvCxnSpPr>
            <a:cxnSpLocks/>
            <a:stCxn id="104" idx="2"/>
          </p:cNvCxnSpPr>
          <p:nvPr/>
        </p:nvCxnSpPr>
        <p:spPr>
          <a:xfrm flipH="1">
            <a:off x="6095590" y="5502601"/>
            <a:ext cx="410" cy="275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Alanuoli 92">
            <a:extLst>
              <a:ext uri="{FF2B5EF4-FFF2-40B4-BE49-F238E27FC236}">
                <a16:creationId xmlns:a16="http://schemas.microsoft.com/office/drawing/2014/main" id="{8587F053-AFD8-8F43-B492-8CDE9C3BF5F4}"/>
              </a:ext>
            </a:extLst>
          </p:cNvPr>
          <p:cNvSpPr/>
          <p:nvPr/>
        </p:nvSpPr>
        <p:spPr>
          <a:xfrm>
            <a:off x="8376525" y="3838291"/>
            <a:ext cx="137809"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Alanuoli 94">
            <a:extLst>
              <a:ext uri="{FF2B5EF4-FFF2-40B4-BE49-F238E27FC236}">
                <a16:creationId xmlns:a16="http://schemas.microsoft.com/office/drawing/2014/main" id="{918A719F-FEC0-A64C-95CB-74CDC08386A2}"/>
              </a:ext>
            </a:extLst>
          </p:cNvPr>
          <p:cNvSpPr/>
          <p:nvPr/>
        </p:nvSpPr>
        <p:spPr>
          <a:xfrm rot="16200000">
            <a:off x="9706385" y="4668503"/>
            <a:ext cx="138223"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6" name="Alanuoli 95">
            <a:extLst>
              <a:ext uri="{FF2B5EF4-FFF2-40B4-BE49-F238E27FC236}">
                <a16:creationId xmlns:a16="http://schemas.microsoft.com/office/drawing/2014/main" id="{7311911A-E710-4744-BBD4-F4AC418D1B91}"/>
              </a:ext>
            </a:extLst>
          </p:cNvPr>
          <p:cNvSpPr/>
          <p:nvPr/>
        </p:nvSpPr>
        <p:spPr>
          <a:xfrm rot="10800000">
            <a:off x="5978906" y="1997317"/>
            <a:ext cx="137809"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Alanuoli 96">
            <a:extLst>
              <a:ext uri="{FF2B5EF4-FFF2-40B4-BE49-F238E27FC236}">
                <a16:creationId xmlns:a16="http://schemas.microsoft.com/office/drawing/2014/main" id="{BF79A285-2546-1F44-97ED-314FB80CA6C7}"/>
              </a:ext>
            </a:extLst>
          </p:cNvPr>
          <p:cNvSpPr/>
          <p:nvPr/>
        </p:nvSpPr>
        <p:spPr>
          <a:xfrm rot="10800000">
            <a:off x="6005975" y="3808612"/>
            <a:ext cx="137809"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8" name="Alanuoli 97">
            <a:extLst>
              <a:ext uri="{FF2B5EF4-FFF2-40B4-BE49-F238E27FC236}">
                <a16:creationId xmlns:a16="http://schemas.microsoft.com/office/drawing/2014/main" id="{27300634-120C-EC41-A2AA-09B978C40FAA}"/>
              </a:ext>
            </a:extLst>
          </p:cNvPr>
          <p:cNvSpPr/>
          <p:nvPr/>
        </p:nvSpPr>
        <p:spPr>
          <a:xfrm rot="10800000">
            <a:off x="10848030" y="3838291"/>
            <a:ext cx="137809"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AutoShape 2">
            <a:extLst>
              <a:ext uri="{FF2B5EF4-FFF2-40B4-BE49-F238E27FC236}">
                <a16:creationId xmlns:a16="http://schemas.microsoft.com/office/drawing/2014/main" id="{7B0AB4CA-D669-5045-817F-AF2F73FBB458}"/>
              </a:ext>
            </a:extLst>
          </p:cNvPr>
          <p:cNvSpPr>
            <a:spLocks noChangeArrowheads="1"/>
          </p:cNvSpPr>
          <p:nvPr/>
        </p:nvSpPr>
        <p:spPr bwMode="auto">
          <a:xfrm>
            <a:off x="139031" y="5777755"/>
            <a:ext cx="1909694" cy="977623"/>
          </a:xfrm>
          <a:prstGeom prst="flowChartPredefinedProcess">
            <a:avLst/>
          </a:prstGeom>
          <a:noFill/>
          <a:ln w="38100">
            <a:solidFill>
              <a:srgbClr val="FF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lnSpc>
                <a:spcPts val="1000"/>
              </a:lnSpc>
              <a:defRPr sz="1000"/>
            </a:pPr>
            <a:r>
              <a:rPr lang="en-US" sz="1300" b="0" i="0" u="none" strike="noStrike" baseline="0" err="1">
                <a:solidFill>
                  <a:srgbClr val="000000"/>
                </a:solidFill>
                <a:ea typeface="Tahoma"/>
                <a:cs typeface="Arial" panose="020B0604020202020204" pitchFamily="34" charset="0"/>
              </a:rPr>
              <a:t>Kokoonpano</a:t>
            </a:r>
            <a:r>
              <a:rPr lang="en-US" sz="1300" b="0" i="0" u="none" strike="noStrike" baseline="0">
                <a:solidFill>
                  <a:srgbClr val="000000"/>
                </a:solidFill>
                <a:ea typeface="Tahoma"/>
                <a:cs typeface="Arial" panose="020B0604020202020204" pitchFamily="34" charset="0"/>
              </a:rPr>
              <a:t>: </a:t>
            </a:r>
            <a:r>
              <a:rPr lang="en-US" sz="1300" b="0" i="0" u="none" strike="noStrike" baseline="0" err="1">
                <a:solidFill>
                  <a:srgbClr val="000000"/>
                </a:solidFill>
                <a:ea typeface="Tahoma"/>
                <a:cs typeface="Arial" panose="020B0604020202020204" pitchFamily="34" charset="0"/>
              </a:rPr>
              <a:t>työntekijä</a:t>
            </a:r>
            <a:r>
              <a:rPr lang="en-US" sz="1300">
                <a:solidFill>
                  <a:srgbClr val="000000"/>
                </a:solidFill>
                <a:ea typeface="Tahoma"/>
                <a:cs typeface="Arial" panose="020B0604020202020204" pitchFamily="34" charset="0"/>
              </a:rPr>
              <a:t> </a:t>
            </a:r>
            <a:r>
              <a:rPr lang="en-US" sz="1300" err="1">
                <a:solidFill>
                  <a:srgbClr val="000000"/>
                </a:solidFill>
                <a:ea typeface="Tahoma"/>
                <a:cs typeface="Arial" panose="020B0604020202020204" pitchFamily="34" charset="0"/>
              </a:rPr>
              <a:t>sekä</a:t>
            </a:r>
            <a:r>
              <a:rPr lang="en-US" sz="1300">
                <a:solidFill>
                  <a:srgbClr val="000000"/>
                </a:solidFill>
                <a:ea typeface="Tahoma"/>
                <a:cs typeface="Arial" panose="020B0604020202020204" pitchFamily="34" charset="0"/>
              </a:rPr>
              <a:t> </a:t>
            </a:r>
            <a:r>
              <a:rPr lang="en-US" sz="1300" err="1">
                <a:solidFill>
                  <a:srgbClr val="000000"/>
                </a:solidFill>
                <a:ea typeface="Tahoma"/>
                <a:cs typeface="Arial" panose="020B0604020202020204" pitchFamily="34" charset="0"/>
              </a:rPr>
              <a:t>kunnan</a:t>
            </a:r>
            <a:r>
              <a:rPr lang="en-US" sz="1300">
                <a:solidFill>
                  <a:srgbClr val="000000"/>
                </a:solidFill>
                <a:ea typeface="Tahoma"/>
                <a:cs typeface="Arial" panose="020B0604020202020204" pitchFamily="34" charset="0"/>
              </a:rPr>
              <a:t> </a:t>
            </a:r>
            <a:r>
              <a:rPr lang="en-US" sz="1300" err="1">
                <a:solidFill>
                  <a:srgbClr val="000000"/>
                </a:solidFill>
                <a:ea typeface="Tahoma"/>
                <a:cs typeface="Arial" panose="020B0604020202020204" pitchFamily="34" charset="0"/>
              </a:rPr>
              <a:t>kulttuuripuolelta</a:t>
            </a:r>
            <a:r>
              <a:rPr lang="en-US" sz="1300">
                <a:solidFill>
                  <a:srgbClr val="000000"/>
                </a:solidFill>
                <a:ea typeface="Tahoma"/>
                <a:cs typeface="Arial" panose="020B0604020202020204" pitchFamily="34" charset="0"/>
              </a:rPr>
              <a:t> </a:t>
            </a:r>
            <a:r>
              <a:rPr lang="en-US" sz="1300" err="1">
                <a:solidFill>
                  <a:srgbClr val="000000"/>
                </a:solidFill>
                <a:ea typeface="Tahoma"/>
                <a:cs typeface="Arial" panose="020B0604020202020204" pitchFamily="34" charset="0"/>
              </a:rPr>
              <a:t>että</a:t>
            </a:r>
            <a:r>
              <a:rPr lang="en-US" sz="1300">
                <a:solidFill>
                  <a:srgbClr val="000000"/>
                </a:solidFill>
                <a:ea typeface="Tahoma"/>
                <a:cs typeface="Arial" panose="020B0604020202020204" pitchFamily="34" charset="0"/>
              </a:rPr>
              <a:t> </a:t>
            </a:r>
            <a:r>
              <a:rPr lang="en-US" sz="1300" err="1">
                <a:solidFill>
                  <a:srgbClr val="000000"/>
                </a:solidFill>
                <a:ea typeface="Tahoma"/>
                <a:cs typeface="Arial" panose="020B0604020202020204" pitchFamily="34" charset="0"/>
              </a:rPr>
              <a:t>paikalliselta</a:t>
            </a:r>
            <a:r>
              <a:rPr lang="en-US" sz="1300">
                <a:solidFill>
                  <a:srgbClr val="000000"/>
                </a:solidFill>
                <a:ea typeface="Tahoma"/>
                <a:cs typeface="Arial" panose="020B0604020202020204" pitchFamily="34" charset="0"/>
              </a:rPr>
              <a:t> </a:t>
            </a:r>
            <a:r>
              <a:rPr lang="en-US" sz="1300" err="1">
                <a:solidFill>
                  <a:srgbClr val="000000"/>
                </a:solidFill>
                <a:ea typeface="Tahoma"/>
                <a:cs typeface="Arial" panose="020B0604020202020204" pitchFamily="34" charset="0"/>
              </a:rPr>
              <a:t>sote-puolelta</a:t>
            </a:r>
            <a:r>
              <a:rPr lang="en-US" sz="1300">
                <a:solidFill>
                  <a:srgbClr val="000000"/>
                </a:solidFill>
                <a:ea typeface="Tahoma"/>
                <a:cs typeface="Arial" panose="020B0604020202020204" pitchFamily="34" charset="0"/>
              </a:rPr>
              <a:t>.</a:t>
            </a:r>
            <a:endParaRPr lang="en-US" sz="1300" b="0" i="0" u="none" strike="noStrike" baseline="0">
              <a:solidFill>
                <a:srgbClr val="000000"/>
              </a:solidFill>
              <a:ea typeface="Tahoma"/>
              <a:cs typeface="Arial" panose="020B0604020202020204" pitchFamily="34" charset="0"/>
            </a:endParaRPr>
          </a:p>
        </p:txBody>
      </p:sp>
      <p:cxnSp>
        <p:nvCxnSpPr>
          <p:cNvPr id="103" name="Suora yhdysviiva 102">
            <a:extLst>
              <a:ext uri="{FF2B5EF4-FFF2-40B4-BE49-F238E27FC236}">
                <a16:creationId xmlns:a16="http://schemas.microsoft.com/office/drawing/2014/main" id="{A2B8E484-89E0-D549-9FB0-9D19A05A8159}"/>
              </a:ext>
            </a:extLst>
          </p:cNvPr>
          <p:cNvCxnSpPr>
            <a:cxnSpLocks/>
          </p:cNvCxnSpPr>
          <p:nvPr/>
        </p:nvCxnSpPr>
        <p:spPr>
          <a:xfrm flipH="1">
            <a:off x="1010258" y="5454059"/>
            <a:ext cx="410" cy="3236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Alanuoli 106">
            <a:extLst>
              <a:ext uri="{FF2B5EF4-FFF2-40B4-BE49-F238E27FC236}">
                <a16:creationId xmlns:a16="http://schemas.microsoft.com/office/drawing/2014/main" id="{8A8890A1-9C36-EB41-96B9-76551C232A84}"/>
              </a:ext>
            </a:extLst>
          </p:cNvPr>
          <p:cNvSpPr/>
          <p:nvPr/>
        </p:nvSpPr>
        <p:spPr>
          <a:xfrm rot="16200000">
            <a:off x="7247893" y="1106100"/>
            <a:ext cx="138223"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8" name="Alanuoli 107">
            <a:extLst>
              <a:ext uri="{FF2B5EF4-FFF2-40B4-BE49-F238E27FC236}">
                <a16:creationId xmlns:a16="http://schemas.microsoft.com/office/drawing/2014/main" id="{1EBE81EC-FBD4-6645-B644-53F118CC532A}"/>
              </a:ext>
            </a:extLst>
          </p:cNvPr>
          <p:cNvSpPr/>
          <p:nvPr/>
        </p:nvSpPr>
        <p:spPr>
          <a:xfrm rot="16200000">
            <a:off x="4851385" y="4724033"/>
            <a:ext cx="138223" cy="402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0" name="AutoShape 2">
            <a:extLst>
              <a:ext uri="{FF2B5EF4-FFF2-40B4-BE49-F238E27FC236}">
                <a16:creationId xmlns:a16="http://schemas.microsoft.com/office/drawing/2014/main" id="{21F75273-812A-CA46-8B35-0661D58AD684}"/>
              </a:ext>
            </a:extLst>
          </p:cNvPr>
          <p:cNvSpPr>
            <a:spLocks noChangeArrowheads="1"/>
          </p:cNvSpPr>
          <p:nvPr/>
        </p:nvSpPr>
        <p:spPr bwMode="auto">
          <a:xfrm>
            <a:off x="2537059" y="5777754"/>
            <a:ext cx="1909694" cy="977623"/>
          </a:xfrm>
          <a:prstGeom prst="flowChartPredefinedProcess">
            <a:avLst/>
          </a:prstGeom>
          <a:noFill/>
          <a:ln w="38100">
            <a:solidFill>
              <a:srgbClr val="FF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000"/>
              </a:lnSpc>
              <a:defRPr sz="1000"/>
            </a:pPr>
            <a:r>
              <a:rPr lang="fi-FI" sz="1200">
                <a:solidFill>
                  <a:schemeClr val="tx1"/>
                </a:solidFill>
              </a:rPr>
              <a:t>Kaikukortin tuki- ja </a:t>
            </a:r>
            <a:r>
              <a:rPr lang="fi-FI" sz="1200" err="1">
                <a:solidFill>
                  <a:schemeClr val="tx1"/>
                </a:solidFill>
              </a:rPr>
              <a:t>kehittämis</a:t>
            </a:r>
            <a:r>
              <a:rPr lang="fi-FI" sz="1200">
                <a:solidFill>
                  <a:schemeClr val="tx1"/>
                </a:solidFill>
              </a:rPr>
              <a:t>-palvelu </a:t>
            </a:r>
            <a:r>
              <a:rPr lang="fi-FI" sz="1200"/>
              <a:t>käy läpi valtakunnallisen toimintamallin, alueen aikatauluja, ohjemateriaalia, jne.</a:t>
            </a:r>
          </a:p>
        </p:txBody>
      </p:sp>
      <p:cxnSp>
        <p:nvCxnSpPr>
          <p:cNvPr id="114" name="Suora yhdysviiva 113">
            <a:extLst>
              <a:ext uri="{FF2B5EF4-FFF2-40B4-BE49-F238E27FC236}">
                <a16:creationId xmlns:a16="http://schemas.microsoft.com/office/drawing/2014/main" id="{EAE69A7A-B88E-9D41-839A-715AEE167C1B}"/>
              </a:ext>
            </a:extLst>
          </p:cNvPr>
          <p:cNvCxnSpPr>
            <a:cxnSpLocks/>
          </p:cNvCxnSpPr>
          <p:nvPr/>
        </p:nvCxnSpPr>
        <p:spPr>
          <a:xfrm flipH="1">
            <a:off x="3491496" y="5454059"/>
            <a:ext cx="410" cy="275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kstiruutu 42">
            <a:extLst>
              <a:ext uri="{FF2B5EF4-FFF2-40B4-BE49-F238E27FC236}">
                <a16:creationId xmlns:a16="http://schemas.microsoft.com/office/drawing/2014/main" id="{0BF0F4B1-19BB-418D-8BCC-05E0878DF58A}"/>
              </a:ext>
            </a:extLst>
          </p:cNvPr>
          <p:cNvSpPr txBox="1"/>
          <p:nvPr/>
        </p:nvSpPr>
        <p:spPr>
          <a:xfrm>
            <a:off x="7521367" y="6274095"/>
            <a:ext cx="4456669" cy="584775"/>
          </a:xfrm>
          <a:prstGeom prst="rect">
            <a:avLst/>
          </a:prstGeom>
          <a:noFill/>
        </p:spPr>
        <p:txBody>
          <a:bodyPr wrap="none" rtlCol="0">
            <a:spAutoFit/>
          </a:bodyPr>
          <a:lstStyle/>
          <a:p>
            <a:r>
              <a:rPr lang="fi-FI" sz="1600">
                <a:solidFill>
                  <a:schemeClr val="tx1">
                    <a:lumMod val="65000"/>
                    <a:lumOff val="35000"/>
                  </a:schemeClr>
                </a:solidFill>
              </a:rPr>
              <a:t>Mira Haataja, Kulttuuria kaikille -palvelu 1/2019</a:t>
            </a:r>
          </a:p>
          <a:p>
            <a:r>
              <a:rPr lang="fi-FI" sz="1600">
                <a:solidFill>
                  <a:schemeClr val="tx1">
                    <a:lumMod val="65000"/>
                    <a:lumOff val="35000"/>
                  </a:schemeClr>
                </a:solidFill>
              </a:rPr>
              <a:t>Päivitetty 6.3.2020. </a:t>
            </a:r>
          </a:p>
        </p:txBody>
      </p:sp>
      <p:sp>
        <p:nvSpPr>
          <p:cNvPr id="44" name="AutoShape 2">
            <a:extLst>
              <a:ext uri="{FF2B5EF4-FFF2-40B4-BE49-F238E27FC236}">
                <a16:creationId xmlns:a16="http://schemas.microsoft.com/office/drawing/2014/main" id="{343C66EE-F9A5-A144-BAE8-906509F8D6DC}"/>
              </a:ext>
            </a:extLst>
          </p:cNvPr>
          <p:cNvSpPr>
            <a:spLocks noChangeArrowheads="1"/>
          </p:cNvSpPr>
          <p:nvPr/>
        </p:nvSpPr>
        <p:spPr bwMode="auto">
          <a:xfrm>
            <a:off x="10062307" y="650036"/>
            <a:ext cx="1914060" cy="1418580"/>
          </a:xfrm>
          <a:prstGeom prst="flowChartPredefinedProcess">
            <a:avLst/>
          </a:prstGeom>
          <a:noFill/>
          <a:ln w="38100">
            <a:solidFill>
              <a:srgbClr val="FF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000"/>
              </a:lnSpc>
              <a:defRPr sz="1000"/>
            </a:pPr>
            <a:r>
              <a:rPr lang="fi-FI" sz="1300"/>
              <a:t>Mallipohjat Kaikukortteihin ja esitteeseen sekä</a:t>
            </a:r>
          </a:p>
          <a:p>
            <a:pPr>
              <a:lnSpc>
                <a:spcPts val="1000"/>
              </a:lnSpc>
              <a:defRPr sz="1000"/>
            </a:pPr>
            <a:r>
              <a:rPr lang="fi-FI" sz="1300"/>
              <a:t>perehdytys-materiaalit tuottaa </a:t>
            </a:r>
          </a:p>
          <a:p>
            <a:pPr>
              <a:lnSpc>
                <a:spcPts val="1000"/>
              </a:lnSpc>
              <a:defRPr sz="1000"/>
            </a:pPr>
            <a:r>
              <a:rPr lang="fi-FI" sz="1400"/>
              <a:t>Kaikukortin tuki- ja kehittämispalvelu</a:t>
            </a:r>
          </a:p>
        </p:txBody>
      </p:sp>
      <p:cxnSp>
        <p:nvCxnSpPr>
          <p:cNvPr id="45" name="Suora yhdysviiva 44">
            <a:extLst>
              <a:ext uri="{FF2B5EF4-FFF2-40B4-BE49-F238E27FC236}">
                <a16:creationId xmlns:a16="http://schemas.microsoft.com/office/drawing/2014/main" id="{B586B1DA-137A-A24E-BDED-CBDD9145A8F2}"/>
              </a:ext>
            </a:extLst>
          </p:cNvPr>
          <p:cNvCxnSpPr>
            <a:cxnSpLocks/>
          </p:cNvCxnSpPr>
          <p:nvPr/>
        </p:nvCxnSpPr>
        <p:spPr>
          <a:xfrm flipH="1">
            <a:off x="9515015" y="2068616"/>
            <a:ext cx="511873" cy="3917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uora yhdysviiva 49">
            <a:extLst>
              <a:ext uri="{FF2B5EF4-FFF2-40B4-BE49-F238E27FC236}">
                <a16:creationId xmlns:a16="http://schemas.microsoft.com/office/drawing/2014/main" id="{AAD6278D-F953-6646-BF5A-8A989612D541}"/>
              </a:ext>
            </a:extLst>
          </p:cNvPr>
          <p:cNvCxnSpPr>
            <a:cxnSpLocks/>
          </p:cNvCxnSpPr>
          <p:nvPr/>
        </p:nvCxnSpPr>
        <p:spPr>
          <a:xfrm flipH="1" flipV="1">
            <a:off x="9481561" y="1368325"/>
            <a:ext cx="572229" cy="26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AutoShape 2">
            <a:extLst>
              <a:ext uri="{FF2B5EF4-FFF2-40B4-BE49-F238E27FC236}">
                <a16:creationId xmlns:a16="http://schemas.microsoft.com/office/drawing/2014/main" id="{E76C12A4-2B9F-8440-9BDF-74C86048A928}"/>
              </a:ext>
            </a:extLst>
          </p:cNvPr>
          <p:cNvSpPr>
            <a:spLocks noChangeArrowheads="1"/>
          </p:cNvSpPr>
          <p:nvPr/>
        </p:nvSpPr>
        <p:spPr bwMode="auto">
          <a:xfrm>
            <a:off x="10142864" y="5686889"/>
            <a:ext cx="1900499" cy="521075"/>
          </a:xfrm>
          <a:prstGeom prst="flowChartPredefinedProcess">
            <a:avLst/>
          </a:prstGeom>
          <a:noFill/>
          <a:ln w="38100">
            <a:solidFill>
              <a:srgbClr val="FF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000"/>
              </a:lnSpc>
              <a:defRPr sz="1000"/>
            </a:pPr>
            <a:endParaRPr lang="fi-FI" sz="1300"/>
          </a:p>
          <a:p>
            <a:pPr>
              <a:lnSpc>
                <a:spcPts val="1000"/>
              </a:lnSpc>
              <a:defRPr sz="1000"/>
            </a:pPr>
            <a:r>
              <a:rPr lang="fi-FI" sz="1300"/>
              <a:t>Mukaan kutsutaan Kaikukortin tuki- ja kehittämispalvelu.</a:t>
            </a:r>
          </a:p>
          <a:p>
            <a:pPr algn="ctr" rtl="0">
              <a:lnSpc>
                <a:spcPts val="1000"/>
              </a:lnSpc>
              <a:defRPr sz="1000"/>
            </a:pPr>
            <a:endParaRPr lang="en-US" sz="1400" b="0" i="0" u="none" strike="noStrike" baseline="0">
              <a:solidFill>
                <a:srgbClr val="000000"/>
              </a:solidFill>
              <a:ea typeface="Tahoma"/>
              <a:cs typeface="Arial" panose="020B0604020202020204" pitchFamily="34" charset="0"/>
            </a:endParaRPr>
          </a:p>
        </p:txBody>
      </p:sp>
      <p:cxnSp>
        <p:nvCxnSpPr>
          <p:cNvPr id="49" name="Suora yhdysviiva 48">
            <a:extLst>
              <a:ext uri="{FF2B5EF4-FFF2-40B4-BE49-F238E27FC236}">
                <a16:creationId xmlns:a16="http://schemas.microsoft.com/office/drawing/2014/main" id="{C117E5CE-112B-D242-BEB8-2B9BE133025B}"/>
              </a:ext>
            </a:extLst>
          </p:cNvPr>
          <p:cNvCxnSpPr>
            <a:cxnSpLocks/>
          </p:cNvCxnSpPr>
          <p:nvPr/>
        </p:nvCxnSpPr>
        <p:spPr>
          <a:xfrm flipV="1">
            <a:off x="10985839" y="5521383"/>
            <a:ext cx="0" cy="1405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2" name="Shape 500">
            <a:extLst>
              <a:ext uri="{FF2B5EF4-FFF2-40B4-BE49-F238E27FC236}">
                <a16:creationId xmlns:a16="http://schemas.microsoft.com/office/drawing/2014/main" id="{03DC7BC1-3FD9-4B43-80C6-4912C2C87C5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13" y="1074422"/>
            <a:ext cx="2472785" cy="63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789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ular Callout 26"/>
          <p:cNvSpPr/>
          <p:nvPr/>
        </p:nvSpPr>
        <p:spPr>
          <a:xfrm>
            <a:off x="242252" y="1645920"/>
            <a:ext cx="3954462" cy="1783080"/>
          </a:xfrm>
          <a:prstGeom prst="wedgeRectCallout">
            <a:avLst>
              <a:gd name="adj1" fmla="val 59613"/>
              <a:gd name="adj2" fmla="val -4620"/>
            </a:avLst>
          </a:prstGeom>
          <a:solidFill>
            <a:schemeClr val="bg1">
              <a:alpha val="60000"/>
            </a:schemeClr>
          </a:solidFill>
          <a:ln w="57150">
            <a:solidFill>
              <a:srgbClr val="C0B3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b="1">
                <a:solidFill>
                  <a:schemeClr val="tx1"/>
                </a:solidFill>
              </a:rPr>
              <a:t>Kymmenes askel: </a:t>
            </a:r>
            <a:r>
              <a:rPr lang="fi-FI">
                <a:solidFill>
                  <a:schemeClr val="tx1"/>
                </a:solidFill>
              </a:rPr>
              <a:t>paikalliset palautekokoukset ja -kyselyt	</a:t>
            </a:r>
          </a:p>
          <a:p>
            <a:pPr>
              <a:defRPr/>
            </a:pPr>
            <a:endParaRPr lang="fi-FI" b="1">
              <a:solidFill>
                <a:schemeClr val="tx1"/>
              </a:solidFill>
            </a:endParaRPr>
          </a:p>
          <a:p>
            <a:pPr>
              <a:defRPr/>
            </a:pPr>
            <a:r>
              <a:rPr lang="fi-FI" b="1">
                <a:solidFill>
                  <a:schemeClr val="tx1"/>
                </a:solidFill>
              </a:rPr>
              <a:t>Seuraava askel: </a:t>
            </a:r>
            <a:r>
              <a:rPr lang="fi-FI">
                <a:solidFill>
                  <a:schemeClr val="tx1"/>
                </a:solidFill>
              </a:rPr>
              <a:t>Kaikukortti-toiminnan pysyvä ylläpito	</a:t>
            </a:r>
            <a:endParaRPr lang="en-US">
              <a:solidFill>
                <a:schemeClr val="tx1"/>
              </a:solidFill>
            </a:endParaRPr>
          </a:p>
        </p:txBody>
      </p:sp>
      <p:sp>
        <p:nvSpPr>
          <p:cNvPr id="28" name="Rectangular Callout 27"/>
          <p:cNvSpPr/>
          <p:nvPr/>
        </p:nvSpPr>
        <p:spPr>
          <a:xfrm>
            <a:off x="273050" y="4435475"/>
            <a:ext cx="3786188" cy="1090613"/>
          </a:xfrm>
          <a:prstGeom prst="wedgeRectCallout">
            <a:avLst>
              <a:gd name="adj1" fmla="val 66052"/>
              <a:gd name="adj2" fmla="val 1117"/>
            </a:avLst>
          </a:prstGeom>
          <a:solidFill>
            <a:schemeClr val="bg1">
              <a:alpha val="60000"/>
            </a:schemeClr>
          </a:solidFill>
          <a:ln w="57150">
            <a:solidFill>
              <a:srgbClr val="83C838">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b="1">
              <a:solidFill>
                <a:schemeClr val="tx1"/>
              </a:solidFill>
            </a:endParaRPr>
          </a:p>
          <a:p>
            <a:pPr>
              <a:defRPr/>
            </a:pPr>
            <a:r>
              <a:rPr lang="fi-FI" b="1">
                <a:solidFill>
                  <a:schemeClr val="tx1"/>
                </a:solidFill>
              </a:rPr>
              <a:t>Yhdeksäs askel: </a:t>
            </a:r>
            <a:r>
              <a:rPr lang="fi-FI">
                <a:solidFill>
                  <a:schemeClr val="tx1"/>
                </a:solidFill>
              </a:rPr>
              <a:t>Kaikukortin jakamisen aloittaminen</a:t>
            </a:r>
          </a:p>
          <a:p>
            <a:pPr>
              <a:defRPr/>
            </a:pPr>
            <a:endParaRPr lang="fi-FI" b="1">
              <a:solidFill>
                <a:schemeClr val="tx1"/>
              </a:solidFill>
            </a:endParaRPr>
          </a:p>
          <a:p>
            <a:pPr>
              <a:defRPr/>
            </a:pPr>
            <a:r>
              <a:rPr lang="fi-FI">
                <a:solidFill>
                  <a:schemeClr val="tx1"/>
                </a:solidFill>
              </a:rPr>
              <a:t>	</a:t>
            </a:r>
          </a:p>
          <a:p>
            <a:pPr>
              <a:defRPr/>
            </a:pPr>
            <a:endParaRPr lang="en-US" sz="1200" b="1">
              <a:solidFill>
                <a:schemeClr val="tx1"/>
              </a:solidFill>
            </a:endParaRPr>
          </a:p>
        </p:txBody>
      </p:sp>
      <p:sp>
        <p:nvSpPr>
          <p:cNvPr id="33" name="Rectangular Callout 32"/>
          <p:cNvSpPr/>
          <p:nvPr/>
        </p:nvSpPr>
        <p:spPr>
          <a:xfrm flipH="1">
            <a:off x="7985124" y="3943350"/>
            <a:ext cx="3933825" cy="2914650"/>
          </a:xfrm>
          <a:prstGeom prst="wedgeRectCallout">
            <a:avLst>
              <a:gd name="adj1" fmla="val 66412"/>
              <a:gd name="adj2" fmla="val 621"/>
            </a:avLst>
          </a:prstGeom>
          <a:solidFill>
            <a:schemeClr val="bg1">
              <a:alpha val="60000"/>
            </a:schemeClr>
          </a:solidFill>
          <a:ln w="57150">
            <a:solidFill>
              <a:srgbClr val="FE7EA3">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a:solidFill>
                <a:schemeClr val="tx1">
                  <a:lumMod val="65000"/>
                  <a:lumOff val="35000"/>
                </a:schemeClr>
              </a:solidFill>
            </a:endParaRPr>
          </a:p>
          <a:p>
            <a:pPr>
              <a:defRPr/>
            </a:pPr>
            <a:r>
              <a:rPr lang="fi-FI" b="1">
                <a:solidFill>
                  <a:schemeClr val="tx1"/>
                </a:solidFill>
              </a:rPr>
              <a:t>Kuudes askel: </a:t>
            </a:r>
            <a:r>
              <a:rPr lang="fi-FI">
                <a:solidFill>
                  <a:schemeClr val="tx1"/>
                </a:solidFill>
              </a:rPr>
              <a:t>paikallisten Kaikukortti-käsikirjojen tuottaminen ja paikallisista tilastoista huolehtiminen</a:t>
            </a:r>
          </a:p>
          <a:p>
            <a:pPr>
              <a:defRPr/>
            </a:pPr>
            <a:r>
              <a:rPr lang="fi-FI" b="1">
                <a:solidFill>
                  <a:schemeClr val="tx1"/>
                </a:solidFill>
              </a:rPr>
              <a:t>	</a:t>
            </a:r>
          </a:p>
          <a:p>
            <a:pPr>
              <a:defRPr/>
            </a:pPr>
            <a:r>
              <a:rPr lang="fi-FI" b="1">
                <a:solidFill>
                  <a:schemeClr val="tx1"/>
                </a:solidFill>
              </a:rPr>
              <a:t>Seitsemäs askel: </a:t>
            </a:r>
            <a:r>
              <a:rPr lang="fi-FI">
                <a:solidFill>
                  <a:schemeClr val="tx1"/>
                </a:solidFill>
              </a:rPr>
              <a:t>Kaikukortin painaminen ja paikallisen viestintämateriaalin tuottaminen</a:t>
            </a:r>
          </a:p>
          <a:p>
            <a:pPr>
              <a:defRPr/>
            </a:pPr>
            <a:r>
              <a:rPr lang="fi-FI" b="1">
                <a:solidFill>
                  <a:schemeClr val="tx1"/>
                </a:solidFill>
              </a:rPr>
              <a:t>	</a:t>
            </a:r>
          </a:p>
          <a:p>
            <a:pPr>
              <a:defRPr/>
            </a:pPr>
            <a:r>
              <a:rPr lang="fi-FI" b="1">
                <a:solidFill>
                  <a:schemeClr val="tx1"/>
                </a:solidFill>
              </a:rPr>
              <a:t>Kahdeksas askel: </a:t>
            </a:r>
            <a:r>
              <a:rPr lang="fi-FI">
                <a:solidFill>
                  <a:schemeClr val="tx1"/>
                </a:solidFill>
              </a:rPr>
              <a:t>perehdytys Kaikukortti-verkoston työntekijöille</a:t>
            </a:r>
          </a:p>
          <a:p>
            <a:pPr>
              <a:defRPr/>
            </a:pPr>
            <a:endParaRPr lang="en-US" b="1">
              <a:solidFill>
                <a:schemeClr val="tx1">
                  <a:lumMod val="65000"/>
                  <a:lumOff val="35000"/>
                </a:schemeClr>
              </a:solidFill>
            </a:endParaRPr>
          </a:p>
        </p:txBody>
      </p:sp>
      <p:sp>
        <p:nvSpPr>
          <p:cNvPr id="37" name="Rectangular Callout 36"/>
          <p:cNvSpPr/>
          <p:nvPr/>
        </p:nvSpPr>
        <p:spPr>
          <a:xfrm flipH="1">
            <a:off x="7850186" y="112542"/>
            <a:ext cx="4222208" cy="3700633"/>
          </a:xfrm>
          <a:prstGeom prst="wedgeRectCallout">
            <a:avLst>
              <a:gd name="adj1" fmla="val 60706"/>
              <a:gd name="adj2" fmla="val -2843"/>
            </a:avLst>
          </a:prstGeom>
          <a:noFill/>
          <a:ln w="57150">
            <a:solidFill>
              <a:srgbClr val="29C7FF">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err="1">
                <a:solidFill>
                  <a:schemeClr val="tx1"/>
                </a:solidFill>
              </a:rPr>
              <a:t>Ensimmäinen</a:t>
            </a:r>
            <a:r>
              <a:rPr lang="en-US" b="1">
                <a:solidFill>
                  <a:schemeClr val="tx1"/>
                </a:solidFill>
              </a:rPr>
              <a:t> </a:t>
            </a:r>
            <a:r>
              <a:rPr lang="en-US" b="1" err="1">
                <a:solidFill>
                  <a:schemeClr val="tx1"/>
                </a:solidFill>
              </a:rPr>
              <a:t>askel</a:t>
            </a:r>
            <a:r>
              <a:rPr lang="en-US">
                <a:solidFill>
                  <a:schemeClr val="tx1"/>
                </a:solidFill>
              </a:rPr>
              <a:t>: </a:t>
            </a:r>
            <a:r>
              <a:rPr lang="en-US" err="1">
                <a:solidFill>
                  <a:schemeClr val="tx1"/>
                </a:solidFill>
              </a:rPr>
              <a:t>Kaikukortin</a:t>
            </a:r>
            <a:r>
              <a:rPr lang="en-US">
                <a:solidFill>
                  <a:schemeClr val="tx1"/>
                </a:solidFill>
              </a:rPr>
              <a:t> </a:t>
            </a:r>
            <a:r>
              <a:rPr lang="en-US" err="1">
                <a:solidFill>
                  <a:schemeClr val="tx1"/>
                </a:solidFill>
              </a:rPr>
              <a:t>esittelytilaisuus</a:t>
            </a:r>
            <a:endParaRPr lang="en-US">
              <a:solidFill>
                <a:schemeClr val="tx1"/>
              </a:solidFill>
            </a:endParaRPr>
          </a:p>
          <a:p>
            <a:pPr>
              <a:defRPr/>
            </a:pPr>
            <a:endParaRPr lang="en-US" b="1">
              <a:solidFill>
                <a:schemeClr val="tx1"/>
              </a:solidFill>
            </a:endParaRPr>
          </a:p>
          <a:p>
            <a:pPr>
              <a:defRPr/>
            </a:pPr>
            <a:r>
              <a:rPr lang="en-US" b="1" err="1">
                <a:solidFill>
                  <a:schemeClr val="tx1"/>
                </a:solidFill>
              </a:rPr>
              <a:t>Toinen</a:t>
            </a:r>
            <a:r>
              <a:rPr lang="en-US" b="1">
                <a:solidFill>
                  <a:schemeClr val="tx1"/>
                </a:solidFill>
              </a:rPr>
              <a:t> </a:t>
            </a:r>
            <a:r>
              <a:rPr lang="en-US" b="1" err="1">
                <a:solidFill>
                  <a:schemeClr val="tx1"/>
                </a:solidFill>
              </a:rPr>
              <a:t>askel</a:t>
            </a:r>
            <a:r>
              <a:rPr lang="en-US" b="1">
                <a:solidFill>
                  <a:schemeClr val="tx1"/>
                </a:solidFill>
              </a:rPr>
              <a:t>: </a:t>
            </a:r>
            <a:r>
              <a:rPr lang="en-US" err="1">
                <a:solidFill>
                  <a:schemeClr val="tx1"/>
                </a:solidFill>
              </a:rPr>
              <a:t>paikallinen</a:t>
            </a:r>
            <a:r>
              <a:rPr lang="en-US">
                <a:solidFill>
                  <a:schemeClr val="tx1"/>
                </a:solidFill>
              </a:rPr>
              <a:t> </a:t>
            </a:r>
            <a:r>
              <a:rPr lang="en-US" err="1">
                <a:solidFill>
                  <a:schemeClr val="tx1"/>
                </a:solidFill>
              </a:rPr>
              <a:t>työryhmä</a:t>
            </a:r>
            <a:endParaRPr lang="en-US">
              <a:solidFill>
                <a:schemeClr val="tx1"/>
              </a:solidFill>
            </a:endParaRPr>
          </a:p>
          <a:p>
            <a:pPr>
              <a:defRPr/>
            </a:pPr>
            <a:endParaRPr lang="en-US" b="1">
              <a:solidFill>
                <a:schemeClr val="tx1"/>
              </a:solidFill>
            </a:endParaRPr>
          </a:p>
          <a:p>
            <a:pPr>
              <a:defRPr/>
            </a:pPr>
            <a:r>
              <a:rPr lang="fi-FI" b="1">
                <a:solidFill>
                  <a:schemeClr val="tx1"/>
                </a:solidFill>
              </a:rPr>
              <a:t>Kolmas askel: </a:t>
            </a:r>
            <a:r>
              <a:rPr lang="fi-FI">
                <a:solidFill>
                  <a:schemeClr val="tx1"/>
                </a:solidFill>
              </a:rPr>
              <a:t>koulutus paikalliselle työryhmälle</a:t>
            </a:r>
          </a:p>
          <a:p>
            <a:pPr>
              <a:defRPr/>
            </a:pPr>
            <a:r>
              <a:rPr lang="fi-FI">
                <a:solidFill>
                  <a:schemeClr val="tx1"/>
                </a:solidFill>
              </a:rPr>
              <a:t>	</a:t>
            </a:r>
          </a:p>
          <a:p>
            <a:pPr>
              <a:defRPr/>
            </a:pPr>
            <a:r>
              <a:rPr lang="fi-FI" b="1">
                <a:solidFill>
                  <a:schemeClr val="tx1"/>
                </a:solidFill>
              </a:rPr>
              <a:t>Neljäs askel: </a:t>
            </a:r>
            <a:r>
              <a:rPr lang="fi-FI">
                <a:solidFill>
                  <a:schemeClr val="tx1"/>
                </a:solidFill>
              </a:rPr>
              <a:t>aloitustyöpaja kiinnostuneille sote- ja kulttuurialan toimijoille	</a:t>
            </a:r>
          </a:p>
          <a:p>
            <a:pPr>
              <a:defRPr/>
            </a:pPr>
            <a:endParaRPr lang="fi-FI" b="1">
              <a:solidFill>
                <a:schemeClr val="tx1"/>
              </a:solidFill>
            </a:endParaRPr>
          </a:p>
          <a:p>
            <a:pPr>
              <a:defRPr/>
            </a:pPr>
            <a:r>
              <a:rPr lang="fi-FI" b="1">
                <a:solidFill>
                  <a:schemeClr val="tx1"/>
                </a:solidFill>
              </a:rPr>
              <a:t>Viides askel: (</a:t>
            </a:r>
            <a:r>
              <a:rPr lang="fi-FI">
                <a:solidFill>
                  <a:schemeClr val="tx1"/>
                </a:solidFill>
              </a:rPr>
              <a:t>kokous ja) sitoumukset Kaikukortti-kokeilun toimijoille	</a:t>
            </a:r>
          </a:p>
          <a:p>
            <a:pPr>
              <a:defRPr/>
            </a:pPr>
            <a:endParaRPr lang="en-US" sz="1200" b="1">
              <a:solidFill>
                <a:schemeClr val="tx1">
                  <a:lumMod val="65000"/>
                  <a:lumOff val="35000"/>
                </a:schemeClr>
              </a:solidFill>
            </a:endParaRPr>
          </a:p>
        </p:txBody>
      </p:sp>
      <p:sp>
        <p:nvSpPr>
          <p:cNvPr id="4102" name="Suorakulmio 6"/>
          <p:cNvSpPr>
            <a:spLocks noChangeArrowheads="1"/>
          </p:cNvSpPr>
          <p:nvPr/>
        </p:nvSpPr>
        <p:spPr bwMode="auto">
          <a:xfrm>
            <a:off x="5240338" y="3813175"/>
            <a:ext cx="2079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altLang="fi-FI" sz="2000" b="1"/>
              <a:t>- VUOSIKELLO </a:t>
            </a:r>
          </a:p>
          <a:p>
            <a:r>
              <a:rPr lang="fi-FI" altLang="fi-FI" sz="2000" b="1">
                <a:solidFill>
                  <a:srgbClr val="00B050"/>
                </a:solidFill>
              </a:rPr>
              <a:t>        </a:t>
            </a:r>
            <a:endParaRPr lang="en-US" altLang="fi-FI" sz="2000" b="1">
              <a:solidFill>
                <a:srgbClr val="0070C0"/>
              </a:solidFill>
            </a:endParaRPr>
          </a:p>
        </p:txBody>
      </p:sp>
      <p:pic>
        <p:nvPicPr>
          <p:cNvPr id="4103" name="Kuva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5413" y="3230563"/>
            <a:ext cx="1844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6"/>
          <p:cNvSpPr>
            <a:spLocks/>
          </p:cNvSpPr>
          <p:nvPr/>
        </p:nvSpPr>
        <p:spPr bwMode="auto">
          <a:xfrm>
            <a:off x="6105525" y="2178050"/>
            <a:ext cx="820738" cy="639763"/>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B9EDFF"/>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Tammi</a:t>
            </a:r>
          </a:p>
        </p:txBody>
      </p:sp>
      <p:sp>
        <p:nvSpPr>
          <p:cNvPr id="31" name="Freeform 7"/>
          <p:cNvSpPr>
            <a:spLocks/>
          </p:cNvSpPr>
          <p:nvPr/>
        </p:nvSpPr>
        <p:spPr bwMode="auto">
          <a:xfrm>
            <a:off x="7132638" y="3024188"/>
            <a:ext cx="635000" cy="820737"/>
          </a:xfrm>
          <a:custGeom>
            <a:avLst/>
            <a:gdLst>
              <a:gd name="T0" fmla="*/ 131 w 200"/>
              <a:gd name="T1" fmla="*/ 0 h 258"/>
              <a:gd name="T2" fmla="*/ 0 w 200"/>
              <a:gd name="T3" fmla="*/ 76 h 258"/>
              <a:gd name="T4" fmla="*/ 48 w 200"/>
              <a:gd name="T5" fmla="*/ 258 h 258"/>
              <a:gd name="T6" fmla="*/ 200 w 200"/>
              <a:gd name="T7" fmla="*/ 258 h 258"/>
              <a:gd name="T8" fmla="*/ 131 w 200"/>
              <a:gd name="T9" fmla="*/ 0 h 258"/>
            </a:gdLst>
            <a:ahLst/>
            <a:cxnLst>
              <a:cxn ang="0">
                <a:pos x="T0" y="T1"/>
              </a:cxn>
              <a:cxn ang="0">
                <a:pos x="T2" y="T3"/>
              </a:cxn>
              <a:cxn ang="0">
                <a:pos x="T4" y="T5"/>
              </a:cxn>
              <a:cxn ang="0">
                <a:pos x="T6" y="T7"/>
              </a:cxn>
              <a:cxn ang="0">
                <a:pos x="T8" y="T9"/>
              </a:cxn>
            </a:cxnLst>
            <a:rect l="0" t="0" r="r" b="b"/>
            <a:pathLst>
              <a:path w="200" h="258">
                <a:moveTo>
                  <a:pt x="131" y="0"/>
                </a:moveTo>
                <a:cubicBezTo>
                  <a:pt x="0" y="76"/>
                  <a:pt x="0" y="76"/>
                  <a:pt x="0" y="76"/>
                </a:cubicBezTo>
                <a:cubicBezTo>
                  <a:pt x="30" y="130"/>
                  <a:pt x="48" y="192"/>
                  <a:pt x="48" y="258"/>
                </a:cubicBezTo>
                <a:cubicBezTo>
                  <a:pt x="200" y="258"/>
                  <a:pt x="200" y="258"/>
                  <a:pt x="200" y="258"/>
                </a:cubicBezTo>
                <a:cubicBezTo>
                  <a:pt x="199" y="164"/>
                  <a:pt x="174" y="76"/>
                  <a:pt x="131" y="0"/>
                </a:cubicBezTo>
              </a:path>
            </a:pathLst>
          </a:custGeom>
          <a:solidFill>
            <a:srgbClr val="B9EDFF"/>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100" b="1">
                <a:solidFill>
                  <a:prstClr val="black"/>
                </a:solidFill>
              </a:rPr>
              <a:t>Maalis</a:t>
            </a:r>
          </a:p>
        </p:txBody>
      </p:sp>
      <p:sp>
        <p:nvSpPr>
          <p:cNvPr id="41" name="Freeform 9"/>
          <p:cNvSpPr>
            <a:spLocks/>
          </p:cNvSpPr>
          <p:nvPr/>
        </p:nvSpPr>
        <p:spPr bwMode="auto">
          <a:xfrm>
            <a:off x="6700838" y="2406650"/>
            <a:ext cx="838200" cy="844550"/>
          </a:xfrm>
          <a:custGeom>
            <a:avLst/>
            <a:gdLst>
              <a:gd name="T0" fmla="*/ 76 w 264"/>
              <a:gd name="T1" fmla="*/ 0 h 265"/>
              <a:gd name="T2" fmla="*/ 0 w 264"/>
              <a:gd name="T3" fmla="*/ 132 h 265"/>
              <a:gd name="T4" fmla="*/ 133 w 264"/>
              <a:gd name="T5" fmla="*/ 265 h 265"/>
              <a:gd name="T6" fmla="*/ 264 w 264"/>
              <a:gd name="T7" fmla="*/ 189 h 265"/>
              <a:gd name="T8" fmla="*/ 76 w 264"/>
              <a:gd name="T9" fmla="*/ 0 h 265"/>
            </a:gdLst>
            <a:ahLst/>
            <a:cxnLst>
              <a:cxn ang="0">
                <a:pos x="T0" y="T1"/>
              </a:cxn>
              <a:cxn ang="0">
                <a:pos x="T2" y="T3"/>
              </a:cxn>
              <a:cxn ang="0">
                <a:pos x="T4" y="T5"/>
              </a:cxn>
              <a:cxn ang="0">
                <a:pos x="T6" y="T7"/>
              </a:cxn>
              <a:cxn ang="0">
                <a:pos x="T8" y="T9"/>
              </a:cxn>
            </a:cxnLst>
            <a:rect l="0" t="0" r="r" b="b"/>
            <a:pathLst>
              <a:path w="264" h="265">
                <a:moveTo>
                  <a:pt x="76" y="0"/>
                </a:moveTo>
                <a:cubicBezTo>
                  <a:pt x="0" y="132"/>
                  <a:pt x="0" y="132"/>
                  <a:pt x="0" y="132"/>
                </a:cubicBezTo>
                <a:cubicBezTo>
                  <a:pt x="55" y="164"/>
                  <a:pt x="101" y="210"/>
                  <a:pt x="133" y="265"/>
                </a:cubicBezTo>
                <a:cubicBezTo>
                  <a:pt x="264" y="189"/>
                  <a:pt x="264" y="189"/>
                  <a:pt x="264" y="189"/>
                </a:cubicBezTo>
                <a:cubicBezTo>
                  <a:pt x="218" y="111"/>
                  <a:pt x="153" y="46"/>
                  <a:pt x="76" y="0"/>
                </a:cubicBezTo>
              </a:path>
            </a:pathLst>
          </a:custGeom>
          <a:solidFill>
            <a:srgbClr val="B9EDFF"/>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endParaRPr lang="en-US" sz="1200" b="1">
              <a:solidFill>
                <a:prstClr val="black"/>
              </a:solidFill>
            </a:endParaRPr>
          </a:p>
          <a:p>
            <a:pPr>
              <a:defRPr/>
            </a:pPr>
            <a:r>
              <a:rPr lang="en-US" sz="1200" b="1">
                <a:solidFill>
                  <a:prstClr val="black"/>
                </a:solidFill>
              </a:rPr>
              <a:t>    Helmi</a:t>
            </a:r>
          </a:p>
        </p:txBody>
      </p:sp>
      <p:sp>
        <p:nvSpPr>
          <p:cNvPr id="42" name="Freeform 16"/>
          <p:cNvSpPr>
            <a:spLocks/>
          </p:cNvSpPr>
          <p:nvPr/>
        </p:nvSpPr>
        <p:spPr bwMode="auto">
          <a:xfrm>
            <a:off x="7132638" y="3862388"/>
            <a:ext cx="635000" cy="817562"/>
          </a:xfrm>
          <a:custGeom>
            <a:avLst/>
            <a:gdLst>
              <a:gd name="T0" fmla="*/ 200 w 200"/>
              <a:gd name="T1" fmla="*/ 0 h 257"/>
              <a:gd name="T2" fmla="*/ 48 w 200"/>
              <a:gd name="T3" fmla="*/ 0 h 257"/>
              <a:gd name="T4" fmla="*/ 0 w 200"/>
              <a:gd name="T5" fmla="*/ 181 h 257"/>
              <a:gd name="T6" fmla="*/ 131 w 200"/>
              <a:gd name="T7" fmla="*/ 257 h 257"/>
              <a:gd name="T8" fmla="*/ 200 w 200"/>
              <a:gd name="T9" fmla="*/ 0 h 257"/>
            </a:gdLst>
            <a:ahLst/>
            <a:cxnLst>
              <a:cxn ang="0">
                <a:pos x="T0" y="T1"/>
              </a:cxn>
              <a:cxn ang="0">
                <a:pos x="T2" y="T3"/>
              </a:cxn>
              <a:cxn ang="0">
                <a:pos x="T4" y="T5"/>
              </a:cxn>
              <a:cxn ang="0">
                <a:pos x="T6" y="T7"/>
              </a:cxn>
              <a:cxn ang="0">
                <a:pos x="T8" y="T9"/>
              </a:cxn>
            </a:cxnLst>
            <a:rect l="0" t="0" r="r" b="b"/>
            <a:pathLst>
              <a:path w="200" h="257">
                <a:moveTo>
                  <a:pt x="200" y="0"/>
                </a:moveTo>
                <a:cubicBezTo>
                  <a:pt x="48" y="0"/>
                  <a:pt x="48" y="0"/>
                  <a:pt x="48" y="0"/>
                </a:cubicBezTo>
                <a:cubicBezTo>
                  <a:pt x="48" y="66"/>
                  <a:pt x="30" y="128"/>
                  <a:pt x="0" y="181"/>
                </a:cubicBezTo>
                <a:cubicBezTo>
                  <a:pt x="131" y="257"/>
                  <a:pt x="131" y="257"/>
                  <a:pt x="131" y="257"/>
                </a:cubicBezTo>
                <a:cubicBezTo>
                  <a:pt x="174" y="181"/>
                  <a:pt x="199" y="93"/>
                  <a:pt x="200" y="0"/>
                </a:cubicBezTo>
              </a:path>
            </a:pathLst>
          </a:custGeom>
          <a:solidFill>
            <a:srgbClr val="FEB0C6"/>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 </a:t>
            </a:r>
            <a:r>
              <a:rPr lang="en-US" sz="1200" b="1" err="1">
                <a:solidFill>
                  <a:prstClr val="black"/>
                </a:solidFill>
              </a:rPr>
              <a:t>Huhti</a:t>
            </a:r>
            <a:endParaRPr lang="en-US" sz="1200" b="1">
              <a:solidFill>
                <a:prstClr val="black"/>
              </a:solidFill>
            </a:endParaRPr>
          </a:p>
        </p:txBody>
      </p:sp>
      <p:sp>
        <p:nvSpPr>
          <p:cNvPr id="43" name="Freeform 12"/>
          <p:cNvSpPr>
            <a:spLocks/>
          </p:cNvSpPr>
          <p:nvPr/>
        </p:nvSpPr>
        <p:spPr bwMode="auto">
          <a:xfrm>
            <a:off x="6700838" y="4454525"/>
            <a:ext cx="838200" cy="842963"/>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solidFill>
            <a:srgbClr val="FEB0C6"/>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      Touko</a:t>
            </a:r>
          </a:p>
        </p:txBody>
      </p:sp>
      <p:sp>
        <p:nvSpPr>
          <p:cNvPr id="44" name="Freeform 10"/>
          <p:cNvSpPr>
            <a:spLocks/>
          </p:cNvSpPr>
          <p:nvPr/>
        </p:nvSpPr>
        <p:spPr bwMode="auto">
          <a:xfrm>
            <a:off x="6105525" y="4891088"/>
            <a:ext cx="820738" cy="635000"/>
          </a:xfrm>
          <a:custGeom>
            <a:avLst/>
            <a:gdLst>
              <a:gd name="T0" fmla="*/ 182 w 258"/>
              <a:gd name="T1" fmla="*/ 0 h 200"/>
              <a:gd name="T2" fmla="*/ 0 w 258"/>
              <a:gd name="T3" fmla="*/ 49 h 200"/>
              <a:gd name="T4" fmla="*/ 0 w 258"/>
              <a:gd name="T5" fmla="*/ 200 h 200"/>
              <a:gd name="T6" fmla="*/ 258 w 258"/>
              <a:gd name="T7" fmla="*/ 131 h 200"/>
              <a:gd name="T8" fmla="*/ 182 w 258"/>
              <a:gd name="T9" fmla="*/ 0 h 200"/>
            </a:gdLst>
            <a:ahLst/>
            <a:cxnLst>
              <a:cxn ang="0">
                <a:pos x="T0" y="T1"/>
              </a:cxn>
              <a:cxn ang="0">
                <a:pos x="T2" y="T3"/>
              </a:cxn>
              <a:cxn ang="0">
                <a:pos x="T4" y="T5"/>
              </a:cxn>
              <a:cxn ang="0">
                <a:pos x="T6" y="T7"/>
              </a:cxn>
              <a:cxn ang="0">
                <a:pos x="T8" y="T9"/>
              </a:cxn>
            </a:cxnLst>
            <a:rect l="0" t="0" r="r" b="b"/>
            <a:pathLst>
              <a:path w="258" h="200">
                <a:moveTo>
                  <a:pt x="182" y="0"/>
                </a:moveTo>
                <a:cubicBezTo>
                  <a:pt x="128" y="30"/>
                  <a:pt x="66" y="48"/>
                  <a:pt x="0" y="49"/>
                </a:cubicBezTo>
                <a:cubicBezTo>
                  <a:pt x="0" y="200"/>
                  <a:pt x="0" y="200"/>
                  <a:pt x="0" y="200"/>
                </a:cubicBezTo>
                <a:cubicBezTo>
                  <a:pt x="94" y="200"/>
                  <a:pt x="182" y="175"/>
                  <a:pt x="258" y="131"/>
                </a:cubicBezTo>
                <a:cubicBezTo>
                  <a:pt x="182" y="0"/>
                  <a:pt x="182" y="0"/>
                  <a:pt x="182" y="0"/>
                </a:cubicBezTo>
              </a:path>
            </a:pathLst>
          </a:custGeom>
          <a:solidFill>
            <a:srgbClr val="FEB0C6"/>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Kesä</a:t>
            </a:r>
          </a:p>
        </p:txBody>
      </p:sp>
      <p:sp>
        <p:nvSpPr>
          <p:cNvPr id="45" name="Freeform 14"/>
          <p:cNvSpPr>
            <a:spLocks/>
          </p:cNvSpPr>
          <p:nvPr/>
        </p:nvSpPr>
        <p:spPr bwMode="auto">
          <a:xfrm>
            <a:off x="5265738" y="4891088"/>
            <a:ext cx="820737" cy="635000"/>
          </a:xfrm>
          <a:custGeom>
            <a:avLst/>
            <a:gdLst>
              <a:gd name="T0" fmla="*/ 76 w 258"/>
              <a:gd name="T1" fmla="*/ 0 h 200"/>
              <a:gd name="T2" fmla="*/ 0 w 258"/>
              <a:gd name="T3" fmla="*/ 131 h 200"/>
              <a:gd name="T4" fmla="*/ 258 w 258"/>
              <a:gd name="T5" fmla="*/ 200 h 200"/>
              <a:gd name="T6" fmla="*/ 258 w 258"/>
              <a:gd name="T7" fmla="*/ 49 h 200"/>
              <a:gd name="T8" fmla="*/ 76 w 258"/>
              <a:gd name="T9" fmla="*/ 0 h 200"/>
            </a:gdLst>
            <a:ahLst/>
            <a:cxnLst>
              <a:cxn ang="0">
                <a:pos x="T0" y="T1"/>
              </a:cxn>
              <a:cxn ang="0">
                <a:pos x="T2" y="T3"/>
              </a:cxn>
              <a:cxn ang="0">
                <a:pos x="T4" y="T5"/>
              </a:cxn>
              <a:cxn ang="0">
                <a:pos x="T6" y="T7"/>
              </a:cxn>
              <a:cxn ang="0">
                <a:pos x="T8" y="T9"/>
              </a:cxn>
            </a:cxnLst>
            <a:rect l="0" t="0" r="r" b="b"/>
            <a:pathLst>
              <a:path w="258" h="200">
                <a:moveTo>
                  <a:pt x="76" y="0"/>
                </a:moveTo>
                <a:cubicBezTo>
                  <a:pt x="0" y="131"/>
                  <a:pt x="0" y="131"/>
                  <a:pt x="0" y="131"/>
                </a:cubicBezTo>
                <a:cubicBezTo>
                  <a:pt x="76" y="175"/>
                  <a:pt x="164" y="200"/>
                  <a:pt x="258" y="200"/>
                </a:cubicBezTo>
                <a:cubicBezTo>
                  <a:pt x="258" y="49"/>
                  <a:pt x="258" y="49"/>
                  <a:pt x="258" y="49"/>
                </a:cubicBezTo>
                <a:cubicBezTo>
                  <a:pt x="192" y="48"/>
                  <a:pt x="130" y="30"/>
                  <a:pt x="76" y="0"/>
                </a:cubicBezTo>
              </a:path>
            </a:pathLst>
          </a:custGeom>
          <a:solidFill>
            <a:srgbClr val="CEEAB0"/>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  Heinä</a:t>
            </a:r>
          </a:p>
        </p:txBody>
      </p:sp>
      <p:sp>
        <p:nvSpPr>
          <p:cNvPr id="46" name="Freeform 11"/>
          <p:cNvSpPr>
            <a:spLocks/>
          </p:cNvSpPr>
          <p:nvPr/>
        </p:nvSpPr>
        <p:spPr bwMode="auto">
          <a:xfrm>
            <a:off x="4652963" y="4454525"/>
            <a:ext cx="839787" cy="842963"/>
          </a:xfrm>
          <a:custGeom>
            <a:avLst/>
            <a:gdLst>
              <a:gd name="T0" fmla="*/ 131 w 264"/>
              <a:gd name="T1" fmla="*/ 0 h 265"/>
              <a:gd name="T2" fmla="*/ 0 w 264"/>
              <a:gd name="T3" fmla="*/ 76 h 265"/>
              <a:gd name="T4" fmla="*/ 188 w 264"/>
              <a:gd name="T5" fmla="*/ 265 h 265"/>
              <a:gd name="T6" fmla="*/ 264 w 264"/>
              <a:gd name="T7" fmla="*/ 134 h 265"/>
              <a:gd name="T8" fmla="*/ 131 w 264"/>
              <a:gd name="T9" fmla="*/ 0 h 265"/>
            </a:gdLst>
            <a:ahLst/>
            <a:cxnLst>
              <a:cxn ang="0">
                <a:pos x="T0" y="T1"/>
              </a:cxn>
              <a:cxn ang="0">
                <a:pos x="T2" y="T3"/>
              </a:cxn>
              <a:cxn ang="0">
                <a:pos x="T4" y="T5"/>
              </a:cxn>
              <a:cxn ang="0">
                <a:pos x="T6" y="T7"/>
              </a:cxn>
              <a:cxn ang="0">
                <a:pos x="T8" y="T9"/>
              </a:cxn>
            </a:cxnLst>
            <a:rect l="0" t="0" r="r" b="b"/>
            <a:pathLst>
              <a:path w="264" h="265">
                <a:moveTo>
                  <a:pt x="131" y="0"/>
                </a:moveTo>
                <a:cubicBezTo>
                  <a:pt x="0" y="76"/>
                  <a:pt x="0" y="76"/>
                  <a:pt x="0" y="76"/>
                </a:cubicBezTo>
                <a:cubicBezTo>
                  <a:pt x="46" y="154"/>
                  <a:pt x="111" y="219"/>
                  <a:pt x="188" y="265"/>
                </a:cubicBezTo>
                <a:cubicBezTo>
                  <a:pt x="264" y="134"/>
                  <a:pt x="264" y="134"/>
                  <a:pt x="264" y="134"/>
                </a:cubicBezTo>
                <a:cubicBezTo>
                  <a:pt x="209" y="101"/>
                  <a:pt x="163" y="55"/>
                  <a:pt x="131" y="0"/>
                </a:cubicBezTo>
              </a:path>
            </a:pathLst>
          </a:custGeom>
          <a:solidFill>
            <a:srgbClr val="CEEAB0"/>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 </a:t>
            </a:r>
          </a:p>
          <a:p>
            <a:pPr>
              <a:defRPr/>
            </a:pPr>
            <a:r>
              <a:rPr lang="en-US" sz="1200" b="1">
                <a:solidFill>
                  <a:prstClr val="black"/>
                </a:solidFill>
              </a:rPr>
              <a:t>      Elo</a:t>
            </a:r>
          </a:p>
        </p:txBody>
      </p:sp>
      <p:sp>
        <p:nvSpPr>
          <p:cNvPr id="47" name="Freeform 15"/>
          <p:cNvSpPr>
            <a:spLocks/>
          </p:cNvSpPr>
          <p:nvPr/>
        </p:nvSpPr>
        <p:spPr bwMode="auto">
          <a:xfrm>
            <a:off x="4424363" y="3862388"/>
            <a:ext cx="636587" cy="817562"/>
          </a:xfrm>
          <a:custGeom>
            <a:avLst/>
            <a:gdLst>
              <a:gd name="T0" fmla="*/ 152 w 200"/>
              <a:gd name="T1" fmla="*/ 0 h 257"/>
              <a:gd name="T2" fmla="*/ 0 w 200"/>
              <a:gd name="T3" fmla="*/ 0 h 257"/>
              <a:gd name="T4" fmla="*/ 69 w 200"/>
              <a:gd name="T5" fmla="*/ 257 h 257"/>
              <a:gd name="T6" fmla="*/ 200 w 200"/>
              <a:gd name="T7" fmla="*/ 181 h 257"/>
              <a:gd name="T8" fmla="*/ 152 w 200"/>
              <a:gd name="T9" fmla="*/ 0 h 257"/>
            </a:gdLst>
            <a:ahLst/>
            <a:cxnLst>
              <a:cxn ang="0">
                <a:pos x="T0" y="T1"/>
              </a:cxn>
              <a:cxn ang="0">
                <a:pos x="T2" y="T3"/>
              </a:cxn>
              <a:cxn ang="0">
                <a:pos x="T4" y="T5"/>
              </a:cxn>
              <a:cxn ang="0">
                <a:pos x="T6" y="T7"/>
              </a:cxn>
              <a:cxn ang="0">
                <a:pos x="T8" y="T9"/>
              </a:cxn>
            </a:cxnLst>
            <a:rect l="0" t="0" r="r" b="b"/>
            <a:pathLst>
              <a:path w="200" h="257">
                <a:moveTo>
                  <a:pt x="152" y="0"/>
                </a:moveTo>
                <a:cubicBezTo>
                  <a:pt x="0" y="0"/>
                  <a:pt x="0" y="0"/>
                  <a:pt x="0" y="0"/>
                </a:cubicBezTo>
                <a:cubicBezTo>
                  <a:pt x="1" y="93"/>
                  <a:pt x="26" y="181"/>
                  <a:pt x="69" y="257"/>
                </a:cubicBezTo>
                <a:cubicBezTo>
                  <a:pt x="200" y="181"/>
                  <a:pt x="200" y="181"/>
                  <a:pt x="200" y="181"/>
                </a:cubicBezTo>
                <a:cubicBezTo>
                  <a:pt x="170" y="128"/>
                  <a:pt x="152" y="66"/>
                  <a:pt x="152" y="0"/>
                </a:cubicBezTo>
              </a:path>
            </a:pathLst>
          </a:custGeom>
          <a:solidFill>
            <a:srgbClr val="CEEAB0"/>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r>
              <a:rPr lang="en-US" sz="1200" b="1">
                <a:solidFill>
                  <a:prstClr val="black"/>
                </a:solidFill>
              </a:rPr>
              <a:t> </a:t>
            </a:r>
          </a:p>
          <a:p>
            <a:pPr>
              <a:defRPr/>
            </a:pPr>
            <a:r>
              <a:rPr lang="en-US" sz="1200" b="1">
                <a:solidFill>
                  <a:prstClr val="black"/>
                </a:solidFill>
              </a:rPr>
              <a:t> Syys</a:t>
            </a:r>
          </a:p>
        </p:txBody>
      </p:sp>
      <p:sp>
        <p:nvSpPr>
          <p:cNvPr id="48" name="Freeform 13"/>
          <p:cNvSpPr>
            <a:spLocks/>
          </p:cNvSpPr>
          <p:nvPr/>
        </p:nvSpPr>
        <p:spPr bwMode="auto">
          <a:xfrm>
            <a:off x="4424363" y="3024188"/>
            <a:ext cx="636587" cy="820737"/>
          </a:xfrm>
          <a:custGeom>
            <a:avLst/>
            <a:gdLst>
              <a:gd name="T0" fmla="*/ 69 w 200"/>
              <a:gd name="T1" fmla="*/ 0 h 258"/>
              <a:gd name="T2" fmla="*/ 0 w 200"/>
              <a:gd name="T3" fmla="*/ 258 h 258"/>
              <a:gd name="T4" fmla="*/ 152 w 200"/>
              <a:gd name="T5" fmla="*/ 258 h 258"/>
              <a:gd name="T6" fmla="*/ 200 w 200"/>
              <a:gd name="T7" fmla="*/ 76 h 258"/>
              <a:gd name="T8" fmla="*/ 69 w 200"/>
              <a:gd name="T9" fmla="*/ 0 h 258"/>
            </a:gdLst>
            <a:ahLst/>
            <a:cxnLst>
              <a:cxn ang="0">
                <a:pos x="T0" y="T1"/>
              </a:cxn>
              <a:cxn ang="0">
                <a:pos x="T2" y="T3"/>
              </a:cxn>
              <a:cxn ang="0">
                <a:pos x="T4" y="T5"/>
              </a:cxn>
              <a:cxn ang="0">
                <a:pos x="T6" y="T7"/>
              </a:cxn>
              <a:cxn ang="0">
                <a:pos x="T8" y="T9"/>
              </a:cxn>
            </a:cxnLst>
            <a:rect l="0" t="0" r="r" b="b"/>
            <a:pathLst>
              <a:path w="200" h="258">
                <a:moveTo>
                  <a:pt x="69" y="0"/>
                </a:moveTo>
                <a:cubicBezTo>
                  <a:pt x="26" y="76"/>
                  <a:pt x="1" y="164"/>
                  <a:pt x="0" y="258"/>
                </a:cubicBezTo>
                <a:cubicBezTo>
                  <a:pt x="152" y="258"/>
                  <a:pt x="152" y="258"/>
                  <a:pt x="152" y="258"/>
                </a:cubicBezTo>
                <a:cubicBezTo>
                  <a:pt x="152" y="192"/>
                  <a:pt x="170" y="130"/>
                  <a:pt x="200" y="76"/>
                </a:cubicBezTo>
                <a:cubicBezTo>
                  <a:pt x="69" y="0"/>
                  <a:pt x="69" y="0"/>
                  <a:pt x="69" y="0"/>
                </a:cubicBezTo>
              </a:path>
            </a:pathLst>
          </a:custGeom>
          <a:solidFill>
            <a:srgbClr val="D4CBDF"/>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  Loka</a:t>
            </a:r>
          </a:p>
        </p:txBody>
      </p:sp>
      <p:sp>
        <p:nvSpPr>
          <p:cNvPr id="49" name="Freeform 17"/>
          <p:cNvSpPr>
            <a:spLocks/>
          </p:cNvSpPr>
          <p:nvPr/>
        </p:nvSpPr>
        <p:spPr bwMode="auto">
          <a:xfrm>
            <a:off x="4652963" y="2406650"/>
            <a:ext cx="839787" cy="844550"/>
          </a:xfrm>
          <a:custGeom>
            <a:avLst/>
            <a:gdLst>
              <a:gd name="T0" fmla="*/ 188 w 264"/>
              <a:gd name="T1" fmla="*/ 0 h 265"/>
              <a:gd name="T2" fmla="*/ 0 w 264"/>
              <a:gd name="T3" fmla="*/ 189 h 265"/>
              <a:gd name="T4" fmla="*/ 131 w 264"/>
              <a:gd name="T5" fmla="*/ 265 h 265"/>
              <a:gd name="T6" fmla="*/ 264 w 264"/>
              <a:gd name="T7" fmla="*/ 132 h 265"/>
              <a:gd name="T8" fmla="*/ 188 w 264"/>
              <a:gd name="T9" fmla="*/ 0 h 265"/>
            </a:gdLst>
            <a:ahLst/>
            <a:cxnLst>
              <a:cxn ang="0">
                <a:pos x="T0" y="T1"/>
              </a:cxn>
              <a:cxn ang="0">
                <a:pos x="T2" y="T3"/>
              </a:cxn>
              <a:cxn ang="0">
                <a:pos x="T4" y="T5"/>
              </a:cxn>
              <a:cxn ang="0">
                <a:pos x="T6" y="T7"/>
              </a:cxn>
              <a:cxn ang="0">
                <a:pos x="T8" y="T9"/>
              </a:cxn>
            </a:cxnLst>
            <a:rect l="0" t="0" r="r" b="b"/>
            <a:pathLst>
              <a:path w="264" h="265">
                <a:moveTo>
                  <a:pt x="188" y="0"/>
                </a:moveTo>
                <a:cubicBezTo>
                  <a:pt x="111" y="46"/>
                  <a:pt x="46" y="111"/>
                  <a:pt x="0" y="189"/>
                </a:cubicBezTo>
                <a:cubicBezTo>
                  <a:pt x="131" y="265"/>
                  <a:pt x="131" y="265"/>
                  <a:pt x="131" y="265"/>
                </a:cubicBezTo>
                <a:cubicBezTo>
                  <a:pt x="163" y="210"/>
                  <a:pt x="209" y="164"/>
                  <a:pt x="264" y="132"/>
                </a:cubicBezTo>
                <a:cubicBezTo>
                  <a:pt x="188" y="0"/>
                  <a:pt x="188" y="0"/>
                  <a:pt x="188" y="0"/>
                </a:cubicBezTo>
              </a:path>
            </a:pathLst>
          </a:custGeom>
          <a:solidFill>
            <a:srgbClr val="D4CBDF"/>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endParaRPr lang="en-US" sz="1200" b="1">
              <a:solidFill>
                <a:prstClr val="black"/>
              </a:solidFill>
            </a:endParaRPr>
          </a:p>
          <a:p>
            <a:pPr>
              <a:defRPr/>
            </a:pPr>
            <a:r>
              <a:rPr lang="en-US" sz="1200" b="1">
                <a:solidFill>
                  <a:prstClr val="black"/>
                </a:solidFill>
              </a:rPr>
              <a:t>  Marras</a:t>
            </a:r>
          </a:p>
        </p:txBody>
      </p:sp>
      <p:sp>
        <p:nvSpPr>
          <p:cNvPr id="50" name="Freeform 8"/>
          <p:cNvSpPr>
            <a:spLocks/>
          </p:cNvSpPr>
          <p:nvPr/>
        </p:nvSpPr>
        <p:spPr bwMode="auto">
          <a:xfrm>
            <a:off x="5265738" y="2178050"/>
            <a:ext cx="820737" cy="639763"/>
          </a:xfrm>
          <a:custGeom>
            <a:avLst/>
            <a:gdLst>
              <a:gd name="T0" fmla="*/ 258 w 258"/>
              <a:gd name="T1" fmla="*/ 0 h 201"/>
              <a:gd name="T2" fmla="*/ 0 w 258"/>
              <a:gd name="T3" fmla="*/ 69 h 201"/>
              <a:gd name="T4" fmla="*/ 76 w 258"/>
              <a:gd name="T5" fmla="*/ 201 h 201"/>
              <a:gd name="T6" fmla="*/ 258 w 258"/>
              <a:gd name="T7" fmla="*/ 152 h 201"/>
              <a:gd name="T8" fmla="*/ 258 w 258"/>
              <a:gd name="T9" fmla="*/ 0 h 201"/>
            </a:gdLst>
            <a:ahLst/>
            <a:cxnLst>
              <a:cxn ang="0">
                <a:pos x="T0" y="T1"/>
              </a:cxn>
              <a:cxn ang="0">
                <a:pos x="T2" y="T3"/>
              </a:cxn>
              <a:cxn ang="0">
                <a:pos x="T4" y="T5"/>
              </a:cxn>
              <a:cxn ang="0">
                <a:pos x="T6" y="T7"/>
              </a:cxn>
              <a:cxn ang="0">
                <a:pos x="T8" y="T9"/>
              </a:cxn>
            </a:cxnLst>
            <a:rect l="0" t="0" r="r" b="b"/>
            <a:pathLst>
              <a:path w="258" h="201">
                <a:moveTo>
                  <a:pt x="258" y="0"/>
                </a:moveTo>
                <a:cubicBezTo>
                  <a:pt x="164" y="1"/>
                  <a:pt x="76" y="26"/>
                  <a:pt x="0" y="69"/>
                </a:cubicBezTo>
                <a:cubicBezTo>
                  <a:pt x="76" y="201"/>
                  <a:pt x="76" y="201"/>
                  <a:pt x="76" y="201"/>
                </a:cubicBezTo>
                <a:cubicBezTo>
                  <a:pt x="130" y="170"/>
                  <a:pt x="192" y="152"/>
                  <a:pt x="258" y="152"/>
                </a:cubicBezTo>
                <a:cubicBezTo>
                  <a:pt x="258" y="0"/>
                  <a:pt x="258" y="0"/>
                  <a:pt x="258" y="0"/>
                </a:cubicBezTo>
              </a:path>
            </a:pathLst>
          </a:custGeom>
          <a:solidFill>
            <a:srgbClr val="D4CBDF"/>
          </a:solidFill>
          <a:ln w="28575">
            <a:miter lim="800000"/>
          </a:ln>
          <a:effectLst/>
        </p:spPr>
        <p:style>
          <a:lnRef idx="3">
            <a:schemeClr val="lt1"/>
          </a:lnRef>
          <a:fillRef idx="1">
            <a:schemeClr val="accent1"/>
          </a:fillRef>
          <a:effectRef idx="1">
            <a:schemeClr val="accent1"/>
          </a:effectRef>
          <a:fontRef idx="minor">
            <a:schemeClr val="lt1"/>
          </a:fontRef>
        </p:style>
        <p:txBody>
          <a:bodyPr/>
          <a:lstStyle/>
          <a:p>
            <a:pPr>
              <a:defRPr/>
            </a:pPr>
            <a:endParaRPr lang="en-US" sz="1200" b="1">
              <a:solidFill>
                <a:prstClr val="black"/>
              </a:solidFill>
            </a:endParaRPr>
          </a:p>
          <a:p>
            <a:pPr>
              <a:defRPr/>
            </a:pPr>
            <a:r>
              <a:rPr lang="en-US" sz="1200" b="1">
                <a:solidFill>
                  <a:prstClr val="black"/>
                </a:solidFill>
              </a:rPr>
              <a:t>     Joulu</a:t>
            </a:r>
          </a:p>
        </p:txBody>
      </p:sp>
      <p:sp>
        <p:nvSpPr>
          <p:cNvPr id="4116" name="Tekstiruutu 2"/>
          <p:cNvSpPr txBox="1">
            <a:spLocks noChangeArrowheads="1"/>
          </p:cNvSpPr>
          <p:nvPr/>
        </p:nvSpPr>
        <p:spPr bwMode="auto">
          <a:xfrm>
            <a:off x="210025" y="303848"/>
            <a:ext cx="6642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altLang="fi-FI" sz="2400" b="1"/>
              <a:t>Kaikukortti-kokeilun valmistelun suuntaa antava vuosikello</a:t>
            </a:r>
          </a:p>
        </p:txBody>
      </p:sp>
    </p:spTree>
    <p:extLst>
      <p:ext uri="{BB962C8B-B14F-4D97-AF65-F5344CB8AC3E}">
        <p14:creationId xmlns:p14="http://schemas.microsoft.com/office/powerpoint/2010/main" val="11242401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17CB9A-44AC-064A-B22B-2FDF680A266F}"/>
              </a:ext>
            </a:extLst>
          </p:cNvPr>
          <p:cNvSpPr>
            <a:spLocks noGrp="1"/>
          </p:cNvSpPr>
          <p:nvPr>
            <p:ph type="title"/>
          </p:nvPr>
        </p:nvSpPr>
        <p:spPr>
          <a:xfrm>
            <a:off x="5761939" y="426391"/>
            <a:ext cx="5199431" cy="785189"/>
          </a:xfrm>
        </p:spPr>
        <p:txBody>
          <a:bodyPr/>
          <a:lstStyle/>
          <a:p>
            <a:r>
              <a:rPr lang="fi-FI" sz="4000"/>
              <a:t> Kohdesitoumuksista</a:t>
            </a:r>
          </a:p>
        </p:txBody>
      </p:sp>
      <p:sp>
        <p:nvSpPr>
          <p:cNvPr id="3" name="Tekstin paikkamerkki 2">
            <a:extLst>
              <a:ext uri="{FF2B5EF4-FFF2-40B4-BE49-F238E27FC236}">
                <a16:creationId xmlns:a16="http://schemas.microsoft.com/office/drawing/2014/main" id="{E93C2CE3-FCC5-324C-BCD5-9F02C14E2B86}"/>
              </a:ext>
            </a:extLst>
          </p:cNvPr>
          <p:cNvSpPr>
            <a:spLocks noGrp="1"/>
          </p:cNvSpPr>
          <p:nvPr>
            <p:ph type="body" idx="1"/>
          </p:nvPr>
        </p:nvSpPr>
        <p:spPr>
          <a:xfrm>
            <a:off x="1494155" y="1725663"/>
            <a:ext cx="9680664" cy="3622514"/>
          </a:xfrm>
        </p:spPr>
        <p:txBody>
          <a:bodyPr/>
          <a:lstStyle/>
          <a:p>
            <a:pPr marL="342900" indent="-342900">
              <a:buFont typeface="Arial" panose="020B0604020202020204" pitchFamily="34" charset="0"/>
              <a:buChar char="•"/>
            </a:pPr>
            <a:r>
              <a:rPr lang="fi-FI">
                <a:solidFill>
                  <a:schemeClr val="tx1"/>
                </a:solidFill>
                <a:latin typeface="Arial" panose="020B0604020202020204" pitchFamily="34" charset="0"/>
                <a:cs typeface="Arial" panose="020B0604020202020204" pitchFamily="34" charset="0"/>
              </a:rPr>
              <a:t>Kun Kaikukorttia kokeillaan ensimmäistä kertaa, tehdään kaikkien sote- ja kulttuurikumppanien kanssa kokeiluun liittyvät kohdesitoumukset paikallisen vastuutahon ja kumppanin välille.</a:t>
            </a:r>
          </a:p>
          <a:p>
            <a:pPr marL="800100" lvl="1" indent="-342900">
              <a:buFont typeface="Arial" panose="020B0604020202020204" pitchFamily="34" charset="0"/>
              <a:buChar char="•"/>
            </a:pPr>
            <a:r>
              <a:rPr lang="fi-FI" altLang="sv-FI" sz="2400">
                <a:solidFill>
                  <a:schemeClr val="tx1"/>
                </a:solidFill>
                <a:latin typeface="Arial" panose="020B0604020202020204" pitchFamily="34" charset="0"/>
                <a:cs typeface="Arial" panose="020B0604020202020204" pitchFamily="34" charset="0"/>
              </a:rPr>
              <a:t>Jos ja kun </a:t>
            </a:r>
            <a:r>
              <a:rPr lang="fi-FI" altLang="sv-FI" sz="2400">
                <a:solidFill>
                  <a:schemeClr val="tx1"/>
                </a:solidFill>
                <a:latin typeface="Arial" panose="020B0604020202020204" pitchFamily="34" charset="0"/>
                <a:cs typeface="Arial" panose="020B0604020202020204" pitchFamily="34" charset="0"/>
                <a:sym typeface="Wingdings" panose="05000000000000000000" pitchFamily="2" charset="2"/>
              </a:rPr>
              <a:t> toiminta jatkuu kokeilun jälkeen, sitoumuksia kokeilussa mukana olleiden paikallisten toimijoiden kanssa ei enää tarvita, mutta </a:t>
            </a:r>
            <a:r>
              <a:rPr lang="fi-FI" altLang="sv-FI" sz="2400" i="1">
                <a:solidFill>
                  <a:schemeClr val="tx1"/>
                </a:solidFill>
                <a:latin typeface="Arial" panose="020B0604020202020204" pitchFamily="34" charset="0"/>
                <a:cs typeface="Arial" panose="020B0604020202020204" pitchFamily="34" charset="0"/>
                <a:sym typeface="Wingdings" panose="05000000000000000000" pitchFamily="2" charset="2"/>
              </a:rPr>
              <a:t>uusien</a:t>
            </a:r>
            <a:r>
              <a:rPr lang="fi-FI" altLang="sv-FI" sz="2400">
                <a:solidFill>
                  <a:schemeClr val="tx1"/>
                </a:solidFill>
                <a:latin typeface="Arial" panose="020B0604020202020204" pitchFamily="34" charset="0"/>
                <a:cs typeface="Arial" panose="020B0604020202020204" pitchFamily="34" charset="0"/>
                <a:sym typeface="Wingdings" panose="05000000000000000000" pitchFamily="2" charset="2"/>
              </a:rPr>
              <a:t> kumppaneiden kanssa sitoumukset tehdään.</a:t>
            </a:r>
          </a:p>
          <a:p>
            <a:pPr marL="342900" indent="-342900">
              <a:buFont typeface="Arial" panose="020B0604020202020204" pitchFamily="34" charset="0"/>
              <a:buChar char="•"/>
            </a:pPr>
            <a:r>
              <a:rPr lang="fi-FI" altLang="sv-FI" sz="2800">
                <a:solidFill>
                  <a:srgbClr val="FF0000"/>
                </a:solidFill>
                <a:latin typeface="Arial" panose="020B0604020202020204" pitchFamily="34" charset="0"/>
                <a:cs typeface="Arial" panose="020B0604020202020204" pitchFamily="34" charset="0"/>
              </a:rPr>
              <a:t>Kohdesitoumuspohjat täällä:</a:t>
            </a:r>
            <a:r>
              <a:rPr lang="fi-FI" altLang="sv-FI" sz="2800">
                <a:solidFill>
                  <a:schemeClr val="tx1"/>
                </a:solidFill>
                <a:latin typeface="Arial" panose="020B0604020202020204" pitchFamily="34" charset="0"/>
                <a:cs typeface="Arial" panose="020B0604020202020204" pitchFamily="34" charset="0"/>
              </a:rPr>
              <a:t> </a:t>
            </a:r>
            <a:r>
              <a:rPr lang="fi-FI" altLang="sv-FI" sz="2800">
                <a:solidFill>
                  <a:schemeClr val="tx1"/>
                </a:solidFill>
                <a:latin typeface="Arial" panose="020B0604020202020204" pitchFamily="34" charset="0"/>
                <a:cs typeface="Arial" panose="020B0604020202020204" pitchFamily="34" charset="0"/>
                <a:hlinkClick r:id="rId2"/>
              </a:rPr>
              <a:t>kaikukortti.fi/vastuuhenkiloille/ohjeet-ja-materiaalit/</a:t>
            </a:r>
            <a:endParaRPr lang="fi-FI" altLang="sv-FI" sz="280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i-FI" altLang="sv-FI" sz="2400">
                <a:solidFill>
                  <a:schemeClr val="tx1"/>
                </a:solidFill>
                <a:latin typeface="Arial" panose="020B0604020202020204" pitchFamily="34" charset="0"/>
                <a:cs typeface="Arial" panose="020B0604020202020204" pitchFamily="34" charset="0"/>
              </a:rPr>
              <a:t>Paikalliset vastuuhenkilöt vastaavat sitoumuksista paikallisten Kaikukortti-kokeilun toimijoiden kanssa.</a:t>
            </a:r>
          </a:p>
          <a:p>
            <a:pPr marL="800100" lvl="1" indent="-342900">
              <a:buFont typeface="Arial" panose="020B0604020202020204" pitchFamily="34" charset="0"/>
              <a:buChar char="•"/>
            </a:pPr>
            <a:r>
              <a:rPr lang="fi-FI" altLang="sv-FI" sz="2400">
                <a:solidFill>
                  <a:schemeClr val="tx1"/>
                </a:solidFill>
                <a:latin typeface="Arial" panose="020B0604020202020204" pitchFamily="34" charset="0"/>
                <a:cs typeface="Arial" panose="020B0604020202020204" pitchFamily="34" charset="0"/>
              </a:rPr>
              <a:t>Huom. toimintamalli on kaikille yhteinen.</a:t>
            </a:r>
          </a:p>
          <a:p>
            <a:pPr marL="800100" lvl="1" indent="-342900">
              <a:buFont typeface="Arial" panose="020B0604020202020204" pitchFamily="34" charset="0"/>
              <a:buChar char="•"/>
            </a:pPr>
            <a:endParaRPr lang="fi-FI" altLang="sv-FI" sz="240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i-FI">
              <a:solidFill>
                <a:schemeClr val="tx1"/>
              </a:solidFill>
              <a:latin typeface="Arial" panose="020B0604020202020204" pitchFamily="34" charset="0"/>
              <a:cs typeface="Arial" panose="020B0604020202020204" pitchFamily="34" charset="0"/>
            </a:endParaRPr>
          </a:p>
        </p:txBody>
      </p:sp>
      <p:sp>
        <p:nvSpPr>
          <p:cNvPr id="4" name="Dian numeron paikkamerkki 3">
            <a:extLst>
              <a:ext uri="{FF2B5EF4-FFF2-40B4-BE49-F238E27FC236}">
                <a16:creationId xmlns:a16="http://schemas.microsoft.com/office/drawing/2014/main" id="{576AEB9D-B382-6149-8466-01C709EA4745}"/>
              </a:ext>
            </a:extLst>
          </p:cNvPr>
          <p:cNvSpPr>
            <a:spLocks noGrp="1"/>
          </p:cNvSpPr>
          <p:nvPr>
            <p:ph type="sldNum" sz="quarter" idx="12"/>
          </p:nvPr>
        </p:nvSpPr>
        <p:spPr/>
        <p:txBody>
          <a:bodyPr/>
          <a:lstStyle/>
          <a:p>
            <a:fld id="{8F4AEF5D-7FAC-4949-84D2-DA5A9BB3D225}" type="slidenum">
              <a:rPr lang="fi-FI" smtClean="0"/>
              <a:t>87</a:t>
            </a:fld>
            <a:endParaRPr lang="fi-FI"/>
          </a:p>
        </p:txBody>
      </p:sp>
      <p:pic>
        <p:nvPicPr>
          <p:cNvPr id="5" name="Shape 315">
            <a:extLst>
              <a:ext uri="{FF2B5EF4-FFF2-40B4-BE49-F238E27FC236}">
                <a16:creationId xmlns:a16="http://schemas.microsoft.com/office/drawing/2014/main" id="{397958EC-FC0F-C94D-8655-A8076F0D0106}"/>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13" descr="Kaikukortin logo">
            <a:extLst>
              <a:ext uri="{FF2B5EF4-FFF2-40B4-BE49-F238E27FC236}">
                <a16:creationId xmlns:a16="http://schemas.microsoft.com/office/drawing/2014/main" id="{A5066976-AAF7-A44E-8F5A-415BF9D570A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082" y="426391"/>
            <a:ext cx="4097998" cy="104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7133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tsikko 1">
            <a:extLst>
              <a:ext uri="{FF2B5EF4-FFF2-40B4-BE49-F238E27FC236}">
                <a16:creationId xmlns:a16="http://schemas.microsoft.com/office/drawing/2014/main" id="{6C798A4A-F7CD-43CE-A59B-104A4C681FB7}"/>
              </a:ext>
            </a:extLst>
          </p:cNvPr>
          <p:cNvSpPr>
            <a:spLocks noGrp="1"/>
          </p:cNvSpPr>
          <p:nvPr>
            <p:ph type="title"/>
          </p:nvPr>
        </p:nvSpPr>
        <p:spPr>
          <a:xfrm>
            <a:off x="4456113" y="3752597"/>
            <a:ext cx="7445375" cy="1719263"/>
          </a:xfrm>
        </p:spPr>
        <p:txBody>
          <a:bodyPr/>
          <a:lstStyle/>
          <a:p>
            <a:r>
              <a:rPr lang="en-US" altLang="sv-FI" err="1"/>
              <a:t>Kaikukortti-verkoston</a:t>
            </a:r>
            <a:r>
              <a:rPr lang="en-US" altLang="sv-FI"/>
              <a:t> </a:t>
            </a:r>
            <a:r>
              <a:rPr lang="en-US" altLang="sv-FI" err="1"/>
              <a:t>kumppaneiden</a:t>
            </a:r>
            <a:r>
              <a:rPr lang="en-US" altLang="sv-FI"/>
              <a:t> </a:t>
            </a:r>
            <a:r>
              <a:rPr lang="en-US" altLang="sv-FI" err="1"/>
              <a:t>perehdyttämisestä</a:t>
            </a:r>
            <a:br>
              <a:rPr lang="en-US" altLang="sv-FI"/>
            </a:br>
            <a:br>
              <a:rPr lang="en-US" altLang="sv-FI"/>
            </a:br>
            <a:r>
              <a:rPr lang="en-US" altLang="sv-FI" sz="3400" err="1"/>
              <a:t>Opas</a:t>
            </a:r>
            <a:r>
              <a:rPr lang="en-US" altLang="sv-FI" sz="3400"/>
              <a:t> s. 43</a:t>
            </a:r>
            <a:endParaRPr lang="en-US" altLang="sv-FI"/>
          </a:p>
        </p:txBody>
      </p:sp>
      <p:pic>
        <p:nvPicPr>
          <p:cNvPr id="118787" name="Shape 315">
            <a:extLst>
              <a:ext uri="{FF2B5EF4-FFF2-40B4-BE49-F238E27FC236}">
                <a16:creationId xmlns:a16="http://schemas.microsoft.com/office/drawing/2014/main" id="{C74E514E-7305-4DBD-A1AB-3311CB54F762}"/>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Shape 313" descr="Kaikukortin logo.">
            <a:extLst>
              <a:ext uri="{FF2B5EF4-FFF2-40B4-BE49-F238E27FC236}">
                <a16:creationId xmlns:a16="http://schemas.microsoft.com/office/drawing/2014/main" id="{42473102-D899-4399-BD5B-9C078D4210E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96850"/>
            <a:ext cx="3540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4" descr="Kaikukortti-oppaan kansi.">
            <a:extLst>
              <a:ext uri="{FF2B5EF4-FFF2-40B4-BE49-F238E27FC236}">
                <a16:creationId xmlns:a16="http://schemas.microsoft.com/office/drawing/2014/main" id="{28782CA9-4E8E-42BE-9EDD-FA7A2BF0ED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667" y="2627313"/>
            <a:ext cx="2275613" cy="321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7633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tsikko 1">
            <a:extLst>
              <a:ext uri="{FF2B5EF4-FFF2-40B4-BE49-F238E27FC236}">
                <a16:creationId xmlns:a16="http://schemas.microsoft.com/office/drawing/2014/main" id="{2628BBA2-E758-4BD6-A406-F6401BF7F643}"/>
              </a:ext>
            </a:extLst>
          </p:cNvPr>
          <p:cNvSpPr>
            <a:spLocks noGrp="1"/>
          </p:cNvSpPr>
          <p:nvPr>
            <p:ph type="title"/>
          </p:nvPr>
        </p:nvSpPr>
        <p:spPr>
          <a:xfrm>
            <a:off x="838200" y="-9525"/>
            <a:ext cx="10721340" cy="1061085"/>
          </a:xfrm>
        </p:spPr>
        <p:txBody>
          <a:bodyPr/>
          <a:lstStyle/>
          <a:p>
            <a:r>
              <a:rPr lang="en-US" altLang="sv-FI" b="1" err="1"/>
              <a:t>Perehdytys</a:t>
            </a:r>
            <a:r>
              <a:rPr lang="en-US" altLang="sv-FI" b="1"/>
              <a:t> </a:t>
            </a:r>
            <a:r>
              <a:rPr lang="en-US" altLang="sv-FI" b="1" err="1"/>
              <a:t>yksittäisille</a:t>
            </a:r>
            <a:r>
              <a:rPr lang="en-US" altLang="sv-FI" b="1"/>
              <a:t> </a:t>
            </a:r>
            <a:r>
              <a:rPr lang="en-US" altLang="sv-FI" b="1" err="1"/>
              <a:t>kulttuurikohteille</a:t>
            </a:r>
            <a:endParaRPr lang="en-US" altLang="sv-FI" b="1"/>
          </a:p>
        </p:txBody>
      </p:sp>
      <p:sp>
        <p:nvSpPr>
          <p:cNvPr id="119811" name="Sisällön paikkamerkki 2">
            <a:extLst>
              <a:ext uri="{FF2B5EF4-FFF2-40B4-BE49-F238E27FC236}">
                <a16:creationId xmlns:a16="http://schemas.microsoft.com/office/drawing/2014/main" id="{B5794E8F-D6C9-4595-B10F-2F069013124E}"/>
              </a:ext>
            </a:extLst>
          </p:cNvPr>
          <p:cNvSpPr>
            <a:spLocks noGrp="1"/>
          </p:cNvSpPr>
          <p:nvPr>
            <p:ph idx="1"/>
          </p:nvPr>
        </p:nvSpPr>
        <p:spPr>
          <a:xfrm>
            <a:off x="1043940" y="900430"/>
            <a:ext cx="10515600" cy="4351338"/>
          </a:xfrm>
        </p:spPr>
        <p:txBody>
          <a:bodyPr/>
          <a:lstStyle/>
          <a:p>
            <a:pPr marL="0" indent="0">
              <a:buNone/>
            </a:pPr>
            <a:r>
              <a:rPr lang="en-US" altLang="sv-FI" sz="2400" err="1">
                <a:latin typeface="Arial" panose="020B0604020202020204" pitchFamily="34" charset="0"/>
                <a:cs typeface="Arial" panose="020B0604020202020204" pitchFamily="34" charset="0"/>
              </a:rPr>
              <a:t>Perehdytykseen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kuuluu</a:t>
            </a:r>
            <a:r>
              <a:rPr lang="en-US" altLang="sv-FI" sz="2400">
                <a:latin typeface="Arial" panose="020B0604020202020204" pitchFamily="34" charset="0"/>
                <a:cs typeface="Arial" panose="020B0604020202020204" pitchFamily="34" charset="0"/>
              </a:rPr>
              <a:t> mm.</a:t>
            </a:r>
          </a:p>
          <a:p>
            <a:pPr marL="457200" indent="-457200">
              <a:buFont typeface="+mj-lt"/>
              <a:buAutoNum type="arabicPeriod"/>
            </a:pPr>
            <a:r>
              <a:rPr lang="en-US" altLang="sv-FI" sz="2000" err="1">
                <a:latin typeface="Arial" panose="020B0604020202020204" pitchFamily="34" charset="0"/>
                <a:cs typeface="Arial" panose="020B0604020202020204" pitchFamily="34" charset="0"/>
              </a:rPr>
              <a:t>Em</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Perehdytysdiat</a:t>
            </a:r>
            <a:r>
              <a:rPr lang="en-US" altLang="sv-FI" sz="2000">
                <a:latin typeface="Arial" panose="020B0604020202020204" pitchFamily="34" charset="0"/>
                <a:cs typeface="Arial" panose="020B0604020202020204" pitchFamily="34" charset="0"/>
              </a:rPr>
              <a:t>: </a:t>
            </a:r>
            <a:r>
              <a:rPr lang="en-US" altLang="sv-FI" sz="2000">
                <a:latin typeface="Arial" panose="020B0604020202020204" pitchFamily="34" charset="0"/>
                <a:cs typeface="Arial" panose="020B0604020202020204" pitchFamily="34" charset="0"/>
                <a:hlinkClick r:id="rId3"/>
              </a:rPr>
              <a:t>www.kaikukortti.fi/kulttuurikohteille/perehdytysmateriaali-kulttuurikohteille</a:t>
            </a:r>
            <a:r>
              <a:rPr lang="en-US" altLang="sv-FI" sz="2000">
                <a:latin typeface="Arial" panose="020B0604020202020204" pitchFamily="34" charset="0"/>
                <a:cs typeface="Arial" panose="020B0604020202020204" pitchFamily="34" charset="0"/>
              </a:rPr>
              <a:t> ja </a:t>
            </a:r>
            <a:r>
              <a:rPr lang="en-US" altLang="sv-FI" sz="2000" err="1">
                <a:latin typeface="Arial" panose="020B0604020202020204" pitchFamily="34" charset="0"/>
                <a:cs typeface="Arial" panose="020B0604020202020204" pitchFamily="34" charset="0"/>
              </a:rPr>
              <a:t>videot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sekä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tietoa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hlinkClick r:id="rId4"/>
              </a:rPr>
              <a:t>Kaikukannasta</a:t>
            </a:r>
            <a:endParaRPr lang="en-US" altLang="sv-FI" sz="2000">
              <a:latin typeface="Arial" panose="020B0604020202020204" pitchFamily="34" charset="0"/>
              <a:cs typeface="Arial" panose="020B0604020202020204" pitchFamily="34" charset="0"/>
            </a:endParaRPr>
          </a:p>
          <a:p>
            <a:pPr marL="457200" indent="-457200">
              <a:buFont typeface="+mj-lt"/>
              <a:buAutoNum type="arabicPeriod"/>
            </a:pPr>
            <a:r>
              <a:rPr lang="en-US" altLang="sv-FI" sz="2000" err="1">
                <a:latin typeface="Arial" panose="020B0604020202020204" pitchFamily="34" charset="0"/>
                <a:cs typeface="Arial" panose="020B0604020202020204" pitchFamily="34" charset="0"/>
              </a:rPr>
              <a:t>Kaikukortti-käsikirja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valtakunnallinen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saatavilla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verkkosivuilla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perehdytysmateriaalissa</a:t>
            </a:r>
            <a:r>
              <a:rPr lang="en-US" altLang="sv-FI" sz="2000">
                <a:latin typeface="Arial" panose="020B0604020202020204" pitchFamily="34" charset="0"/>
                <a:cs typeface="Arial" panose="020B0604020202020204" pitchFamily="34" charset="0"/>
              </a:rPr>
              <a:t>)</a:t>
            </a:r>
          </a:p>
          <a:p>
            <a:pPr marL="457200" indent="-457200">
              <a:buFont typeface="+mj-lt"/>
              <a:buAutoNum type="arabicPeriod"/>
            </a:pPr>
            <a:r>
              <a:rPr lang="en-US" altLang="sv-FI" sz="2000" err="1">
                <a:latin typeface="Arial" panose="020B0604020202020204" pitchFamily="34" charset="0"/>
                <a:cs typeface="Arial" panose="020B0604020202020204" pitchFamily="34" charset="0"/>
              </a:rPr>
              <a:t>Paikallinen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Kaikukortti-asiakasesite</a:t>
            </a:r>
            <a:r>
              <a:rPr lang="en-US" altLang="sv-FI" sz="2000">
                <a:latin typeface="Arial" panose="020B0604020202020204" pitchFamily="34" charset="0"/>
                <a:cs typeface="Arial" panose="020B0604020202020204" pitchFamily="34" charset="0"/>
              </a:rPr>
              <a:t> ja </a:t>
            </a:r>
            <a:r>
              <a:rPr lang="en-US" altLang="sv-FI" sz="2000" err="1">
                <a:latin typeface="Arial" panose="020B0604020202020204" pitchFamily="34" charset="0"/>
                <a:cs typeface="Arial" panose="020B0604020202020204" pitchFamily="34" charset="0"/>
              </a:rPr>
              <a:t>verkkosivu</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tiedot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Kaikukortin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paikallisista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jakajista</a:t>
            </a:r>
            <a:r>
              <a:rPr lang="en-US" altLang="sv-FI" sz="2000">
                <a:latin typeface="Arial" panose="020B0604020202020204" pitchFamily="34" charset="0"/>
                <a:cs typeface="Arial" panose="020B0604020202020204" pitchFamily="34" charset="0"/>
              </a:rPr>
              <a:t> ja </a:t>
            </a:r>
            <a:r>
              <a:rPr lang="en-US" altLang="sv-FI" sz="2000" err="1">
                <a:latin typeface="Arial" panose="020B0604020202020204" pitchFamily="34" charset="0"/>
                <a:cs typeface="Arial" panose="020B0604020202020204" pitchFamily="34" charset="0"/>
              </a:rPr>
              <a:t>kulttuurikohteista</a:t>
            </a:r>
            <a:r>
              <a:rPr lang="en-US" altLang="sv-FI" sz="2000">
                <a:latin typeface="Arial" panose="020B0604020202020204" pitchFamily="34" charset="0"/>
                <a:cs typeface="Arial" panose="020B0604020202020204" pitchFamily="34" charset="0"/>
              </a:rPr>
              <a:t>)</a:t>
            </a:r>
          </a:p>
          <a:p>
            <a:pPr marL="0" indent="0">
              <a:buNone/>
            </a:pPr>
            <a:r>
              <a:rPr lang="en-US" altLang="sv-FI" sz="2400" err="1">
                <a:latin typeface="Arial" panose="020B0604020202020204" pitchFamily="34" charset="0"/>
                <a:cs typeface="Arial" panose="020B0604020202020204" pitchFamily="34" charset="0"/>
              </a:rPr>
              <a:t>Perehdytyksessä</a:t>
            </a:r>
            <a:r>
              <a:rPr lang="en-US" altLang="sv-FI" sz="2400">
                <a:latin typeface="Arial" panose="020B0604020202020204" pitchFamily="34" charset="0"/>
                <a:cs typeface="Arial" panose="020B0604020202020204" pitchFamily="34" charset="0"/>
              </a:rPr>
              <a:t> on </a:t>
            </a:r>
            <a:r>
              <a:rPr lang="en-US" altLang="sv-FI" sz="2400" err="1">
                <a:latin typeface="Arial" panose="020B0604020202020204" pitchFamily="34" charset="0"/>
                <a:cs typeface="Arial" panose="020B0604020202020204" pitchFamily="34" charset="0"/>
              </a:rPr>
              <a:t>tärkeää</a:t>
            </a:r>
            <a:r>
              <a:rPr lang="en-US" altLang="sv-FI" sz="2400">
                <a:latin typeface="Arial" panose="020B0604020202020204" pitchFamily="34" charset="0"/>
                <a:cs typeface="Arial" panose="020B0604020202020204" pitchFamily="34" charset="0"/>
              </a:rPr>
              <a:t> mm.: </a:t>
            </a:r>
          </a:p>
          <a:p>
            <a:pPr marL="0" indent="0">
              <a:buNone/>
            </a:pPr>
            <a:r>
              <a:rPr lang="en-US" altLang="sv-FI" sz="2000" err="1">
                <a:latin typeface="Arial" panose="020B0604020202020204" pitchFamily="34" charset="0"/>
                <a:cs typeface="Arial" panose="020B0604020202020204" pitchFamily="34" charset="0"/>
              </a:rPr>
              <a:t>Jokainen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mukaan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tuleva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kulttuurikohde</a:t>
            </a:r>
            <a:r>
              <a:rPr lang="en-US" altLang="sv-FI" sz="2000">
                <a:latin typeface="Arial" panose="020B0604020202020204" pitchFamily="34" charset="0"/>
                <a:cs typeface="Arial" panose="020B0604020202020204" pitchFamily="34" charset="0"/>
              </a:rPr>
              <a:t> on </a:t>
            </a:r>
            <a:r>
              <a:rPr lang="en-US" altLang="sv-FI" sz="2000" err="1">
                <a:latin typeface="Arial" panose="020B0604020202020204" pitchFamily="34" charset="0"/>
                <a:cs typeface="Arial" panose="020B0604020202020204" pitchFamily="34" charset="0"/>
              </a:rPr>
              <a:t>tärkeää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perehdyttää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kasvokkain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eli</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varmistaa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keskustellen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että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kulttuuritoimijat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ymmärtävät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Kaikukortin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toimintamallin</a:t>
            </a:r>
            <a:r>
              <a:rPr lang="en-US" altLang="sv-FI" sz="2000">
                <a:latin typeface="Arial" panose="020B0604020202020204" pitchFamily="34" charset="0"/>
                <a:cs typeface="Arial" panose="020B0604020202020204" pitchFamily="34" charset="0"/>
              </a:rPr>
              <a:t>.</a:t>
            </a:r>
          </a:p>
          <a:p>
            <a:r>
              <a:rPr lang="en-US" altLang="sv-FI" sz="2000" err="1">
                <a:latin typeface="Arial" panose="020B0604020202020204" pitchFamily="34" charset="0"/>
                <a:cs typeface="Arial" panose="020B0604020202020204" pitchFamily="34" charset="0"/>
              </a:rPr>
              <a:t>Tärkeää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korostaa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tilastointia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toiminnassa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mukana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olemisen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edellytys</a:t>
            </a:r>
            <a:r>
              <a:rPr lang="en-US" altLang="sv-FI" sz="2000">
                <a:latin typeface="Arial" panose="020B0604020202020204" pitchFamily="34" charset="0"/>
                <a:cs typeface="Arial" panose="020B0604020202020204" pitchFamily="34" charset="0"/>
              </a:rPr>
              <a:t> on </a:t>
            </a:r>
            <a:r>
              <a:rPr lang="en-US" altLang="sv-FI" sz="2000" err="1">
                <a:latin typeface="Arial" panose="020B0604020202020204" pitchFamily="34" charset="0"/>
                <a:cs typeface="Arial" panose="020B0604020202020204" pitchFamily="34" charset="0"/>
              </a:rPr>
              <a:t>tilastoiminen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joka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helpottuu</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Kaikukannan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myötä</a:t>
            </a:r>
            <a:r>
              <a:rPr lang="en-US" altLang="sv-FI" sz="2000">
                <a:latin typeface="Arial" panose="020B0604020202020204" pitchFamily="34" charset="0"/>
                <a:cs typeface="Arial" panose="020B0604020202020204" pitchFamily="34" charset="0"/>
              </a:rPr>
              <a:t>. </a:t>
            </a:r>
          </a:p>
          <a:p>
            <a:r>
              <a:rPr lang="en-US" altLang="sv-FI" sz="2000" err="1">
                <a:latin typeface="Arial" panose="020B0604020202020204" pitchFamily="34" charset="0"/>
                <a:cs typeface="Arial" panose="020B0604020202020204" pitchFamily="34" charset="0"/>
              </a:rPr>
              <a:t>Tärkeää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korostaa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sitä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että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kaikukorttilaisille</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ei</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varata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kiintiöitä</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eli</a:t>
            </a:r>
            <a:r>
              <a:rPr lang="en-US" altLang="sv-FI" sz="2000">
                <a:latin typeface="Arial" panose="020B0604020202020204" pitchFamily="34" charset="0"/>
                <a:cs typeface="Arial" panose="020B0604020202020204" pitchFamily="34" charset="0"/>
              </a:rPr>
              <a:t> </a:t>
            </a:r>
            <a:r>
              <a:rPr lang="en-US" altLang="sv-FI" sz="2000" i="1" err="1">
                <a:latin typeface="Arial" panose="020B0604020202020204" pitchFamily="34" charset="0"/>
                <a:cs typeface="Arial" panose="020B0604020202020204" pitchFamily="34" charset="0"/>
              </a:rPr>
              <a:t>ylärajan</a:t>
            </a:r>
            <a:r>
              <a:rPr lang="en-US" altLang="sv-FI" sz="2000" i="1">
                <a:latin typeface="Arial" panose="020B0604020202020204" pitchFamily="34" charset="0"/>
                <a:cs typeface="Arial" panose="020B0604020202020204" pitchFamily="34" charset="0"/>
              </a:rPr>
              <a:t> </a:t>
            </a:r>
            <a:r>
              <a:rPr lang="en-US" altLang="sv-FI" sz="2000">
                <a:latin typeface="Arial" panose="020B0604020202020204" pitchFamily="34" charset="0"/>
                <a:cs typeface="Arial" panose="020B0604020202020204" pitchFamily="34" charset="0"/>
              </a:rPr>
              <a:t>ja</a:t>
            </a:r>
            <a:r>
              <a:rPr lang="en-US" altLang="sv-FI" sz="2000" i="1">
                <a:latin typeface="Arial" panose="020B0604020202020204" pitchFamily="34" charset="0"/>
                <a:cs typeface="Arial" panose="020B0604020202020204" pitchFamily="34" charset="0"/>
              </a:rPr>
              <a:t> </a:t>
            </a:r>
            <a:r>
              <a:rPr lang="en-US" altLang="sv-FI" sz="2000" i="1" err="1">
                <a:latin typeface="Arial" panose="020B0604020202020204" pitchFamily="34" charset="0"/>
                <a:cs typeface="Arial" panose="020B0604020202020204" pitchFamily="34" charset="0"/>
              </a:rPr>
              <a:t>kiintiön</a:t>
            </a:r>
            <a:r>
              <a:rPr lang="en-US" altLang="sv-FI" sz="2000" i="1">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ero</a:t>
            </a:r>
            <a:r>
              <a:rPr lang="en-US" altLang="sv-FI" sz="2000">
                <a:latin typeface="Arial" panose="020B0604020202020204" pitchFamily="34" charset="0"/>
                <a:cs typeface="Arial" panose="020B0604020202020204" pitchFamily="34" charset="0"/>
              </a:rPr>
              <a:t>.</a:t>
            </a:r>
          </a:p>
          <a:p>
            <a:r>
              <a:rPr lang="en-US" altLang="sv-FI" sz="2000">
                <a:latin typeface="Arial" panose="020B0604020202020204" pitchFamily="34" charset="0"/>
                <a:cs typeface="Arial" panose="020B0604020202020204" pitchFamily="34" charset="0"/>
              </a:rPr>
              <a:t>Onko </a:t>
            </a:r>
            <a:r>
              <a:rPr lang="en-US" altLang="sv-FI" sz="2000" err="1">
                <a:latin typeface="Arial" panose="020B0604020202020204" pitchFamily="34" charset="0"/>
                <a:cs typeface="Arial" panose="020B0604020202020204" pitchFamily="34" charset="0"/>
              </a:rPr>
              <a:t>paikkakunnalla</a:t>
            </a:r>
            <a:r>
              <a:rPr lang="en-US" altLang="sv-FI" sz="2000">
                <a:latin typeface="Arial" panose="020B0604020202020204" pitchFamily="34" charset="0"/>
                <a:cs typeface="Arial" panose="020B0604020202020204" pitchFamily="34" charset="0"/>
              </a:rPr>
              <a:t>/</a:t>
            </a:r>
            <a:r>
              <a:rPr lang="en-US" altLang="sv-FI" sz="2000" err="1">
                <a:latin typeface="Arial" panose="020B0604020202020204" pitchFamily="34" charset="0"/>
                <a:cs typeface="Arial" panose="020B0604020202020204" pitchFamily="34" charset="0"/>
              </a:rPr>
              <a:t>alueella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kohteita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jotka</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ovat</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jonkun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muun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lipunvälitystoimiston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kuin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Lippupisteen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Ticketmasterin</a:t>
            </a:r>
            <a:r>
              <a:rPr lang="en-US" altLang="sv-FI" sz="2000">
                <a:latin typeface="Arial" panose="020B0604020202020204" pitchFamily="34" charset="0"/>
                <a:cs typeface="Arial" panose="020B0604020202020204" pitchFamily="34" charset="0"/>
              </a:rPr>
              <a:t> tai </a:t>
            </a:r>
            <a:r>
              <a:rPr lang="en-US" altLang="sv-FI" sz="2000" err="1">
                <a:latin typeface="Arial" panose="020B0604020202020204" pitchFamily="34" charset="0"/>
                <a:cs typeface="Arial" panose="020B0604020202020204" pitchFamily="34" charset="0"/>
              </a:rPr>
              <a:t>Lipputoimiston</a:t>
            </a:r>
            <a:r>
              <a:rPr lang="en-US" altLang="sv-FI" sz="2000">
                <a:latin typeface="Arial" panose="020B0604020202020204" pitchFamily="34" charset="0"/>
                <a:cs typeface="Arial" panose="020B0604020202020204" pitchFamily="34" charset="0"/>
              </a:rPr>
              <a:t> </a:t>
            </a:r>
            <a:r>
              <a:rPr lang="en-US" altLang="sv-FI" sz="2000" err="1">
                <a:latin typeface="Arial" panose="020B0604020202020204" pitchFamily="34" charset="0"/>
                <a:cs typeface="Arial" panose="020B0604020202020204" pitchFamily="34" charset="0"/>
              </a:rPr>
              <a:t>asiakkaita</a:t>
            </a:r>
            <a:r>
              <a:rPr lang="en-US" altLang="sv-FI" sz="2000">
                <a:latin typeface="Arial" panose="020B0604020202020204" pitchFamily="34" charset="0"/>
                <a:cs typeface="Arial" panose="020B0604020202020204" pitchFamily="34" charset="0"/>
              </a:rPr>
              <a:t>?</a:t>
            </a:r>
          </a:p>
          <a:p>
            <a:r>
              <a:rPr lang="fi-FI" sz="2000">
                <a:latin typeface="Arial" panose="020B0604020202020204" pitchFamily="34" charset="0"/>
                <a:cs typeface="Arial" panose="020B0604020202020204" pitchFamily="34" charset="0"/>
              </a:rPr>
              <a:t>Muistutetaan, että ajan tasalla oleva tieto Kaikukortista olisi näkyvillä toimijan omilla verkkosivuilla. Tämä on myös asiakaspalautteen mukaan tärkeää. </a:t>
            </a:r>
          </a:p>
          <a:p>
            <a:endParaRPr lang="en-US" altLang="sv-FI" sz="2000">
              <a:latin typeface="Arial" panose="020B0604020202020204" pitchFamily="34" charset="0"/>
              <a:cs typeface="Arial" panose="020B0604020202020204" pitchFamily="34" charset="0"/>
            </a:endParaRPr>
          </a:p>
        </p:txBody>
      </p:sp>
      <p:pic>
        <p:nvPicPr>
          <p:cNvPr id="119812" name="Shape 315">
            <a:extLst>
              <a:ext uri="{FF2B5EF4-FFF2-40B4-BE49-F238E27FC236}">
                <a16:creationId xmlns:a16="http://schemas.microsoft.com/office/drawing/2014/main" id="{005D34EA-E54B-4789-A44B-77A1493738BB}"/>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74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576871-C539-8F60-B488-635498E113A1}"/>
              </a:ext>
            </a:extLst>
          </p:cNvPr>
          <p:cNvSpPr>
            <a:spLocks noGrp="1"/>
          </p:cNvSpPr>
          <p:nvPr>
            <p:ph type="title"/>
          </p:nvPr>
        </p:nvSpPr>
        <p:spPr>
          <a:xfrm>
            <a:off x="4817034" y="90454"/>
            <a:ext cx="7588196" cy="1242064"/>
          </a:xfrm>
        </p:spPr>
        <p:txBody>
          <a:bodyPr>
            <a:noAutofit/>
          </a:bodyPr>
          <a:lstStyle/>
          <a:p>
            <a:pPr algn="l"/>
            <a:r>
              <a:rPr lang="fi-FI" sz="2800" dirty="0"/>
              <a:t>Kaikukortti on yhä enemmän osa kulttuurin saavutettavuuden sekä hyvinvoinnin ja terveyden edistämisen asiakirjoja ja suunnittelua </a:t>
            </a:r>
          </a:p>
        </p:txBody>
      </p:sp>
      <p:pic>
        <p:nvPicPr>
          <p:cNvPr id="4" name="Shape 151">
            <a:extLst>
              <a:ext uri="{FF2B5EF4-FFF2-40B4-BE49-F238E27FC236}">
                <a16:creationId xmlns:a16="http://schemas.microsoft.com/office/drawing/2014/main" id="{84BB00DC-A7F6-25C4-73EB-7AC77414B22D}"/>
              </a:ext>
              <a:ext uri="{C183D7F6-B498-43B3-948B-1728B52AA6E4}">
                <adec:decorative xmlns:adec="http://schemas.microsoft.com/office/drawing/2017/decorative" val="1"/>
              </a:ext>
            </a:extLst>
          </p:cNvPr>
          <p:cNvPicPr preferRelativeResize="0">
            <a:picLocks/>
          </p:cNvPicPr>
          <p:nvPr/>
        </p:nvPicPr>
        <p:blipFill rotWithShape="1">
          <a:blip r:embed="rId2">
            <a:alphaModFix/>
          </a:blip>
          <a:srcRect/>
          <a:stretch/>
        </p:blipFill>
        <p:spPr>
          <a:xfrm rot="5400000">
            <a:off x="-2770415" y="2770416"/>
            <a:ext cx="6858000" cy="1317168"/>
          </a:xfrm>
          <a:prstGeom prst="rect">
            <a:avLst/>
          </a:prstGeom>
          <a:noFill/>
          <a:ln>
            <a:noFill/>
          </a:ln>
        </p:spPr>
      </p:pic>
      <p:pic>
        <p:nvPicPr>
          <p:cNvPr id="6" name="Shape 91" descr="Kaikukortin logo.">
            <a:extLst>
              <a:ext uri="{FF2B5EF4-FFF2-40B4-BE49-F238E27FC236}">
                <a16:creationId xmlns:a16="http://schemas.microsoft.com/office/drawing/2014/main" id="{9B331A52-561C-D0A4-0ADE-623121934A37}"/>
              </a:ext>
            </a:extLst>
          </p:cNvPr>
          <p:cNvPicPr preferRelativeResize="0"/>
          <p:nvPr/>
        </p:nvPicPr>
        <p:blipFill rotWithShape="1">
          <a:blip r:embed="rId3">
            <a:alphaModFix/>
          </a:blip>
          <a:srcRect/>
          <a:stretch/>
        </p:blipFill>
        <p:spPr>
          <a:xfrm>
            <a:off x="1472994" y="241444"/>
            <a:ext cx="3188216" cy="884829"/>
          </a:xfrm>
          <a:prstGeom prst="rect">
            <a:avLst/>
          </a:prstGeom>
          <a:noFill/>
          <a:ln>
            <a:noFill/>
          </a:ln>
        </p:spPr>
      </p:pic>
      <p:sp>
        <p:nvSpPr>
          <p:cNvPr id="8" name="Sisällön paikkamerkki 2">
            <a:extLst>
              <a:ext uri="{FF2B5EF4-FFF2-40B4-BE49-F238E27FC236}">
                <a16:creationId xmlns:a16="http://schemas.microsoft.com/office/drawing/2014/main" id="{D3961D72-4100-9FB5-69C2-3A8D8AE3E9D6}"/>
              </a:ext>
            </a:extLst>
          </p:cNvPr>
          <p:cNvSpPr txBox="1">
            <a:spLocks/>
          </p:cNvSpPr>
          <p:nvPr/>
        </p:nvSpPr>
        <p:spPr>
          <a:xfrm>
            <a:off x="6518034" y="1563158"/>
            <a:ext cx="5525284" cy="529484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i-FI" dirty="0">
                <a:solidFill>
                  <a:srgbClr val="000000"/>
                </a:solidFill>
                <a:latin typeface="Calibri" panose="020F0502020204030204" pitchFamily="34" charset="0"/>
                <a:cs typeface="Calibri" panose="020F0502020204030204" pitchFamily="34" charset="0"/>
              </a:rPr>
              <a:t>Lisäksi Kaikukortti-alueiden mukaan Kaikukortti </a:t>
            </a:r>
            <a:br>
              <a:rPr lang="fi-FI" dirty="0">
                <a:solidFill>
                  <a:srgbClr val="000000"/>
                </a:solidFill>
                <a:latin typeface="Calibri" panose="020F0502020204030204" pitchFamily="34" charset="0"/>
                <a:cs typeface="Calibri" panose="020F0502020204030204" pitchFamily="34" charset="0"/>
              </a:rPr>
            </a:br>
            <a:r>
              <a:rPr lang="fi-FI" dirty="0">
                <a:solidFill>
                  <a:srgbClr val="000000"/>
                </a:solidFill>
                <a:latin typeface="Calibri" panose="020F0502020204030204" pitchFamily="34" charset="0"/>
                <a:cs typeface="Calibri" panose="020F0502020204030204" pitchFamily="34" charset="0"/>
              </a:rPr>
              <a:t>sopii esim. seuraaviin kokonaisuuksiin:</a:t>
            </a:r>
          </a:p>
          <a:p>
            <a:pPr fontAlgn="base"/>
            <a:r>
              <a:rPr lang="fi-FI" dirty="0">
                <a:solidFill>
                  <a:srgbClr val="000000"/>
                </a:solidFill>
                <a:latin typeface="Calibri" panose="020F0502020204030204" pitchFamily="34" charset="0"/>
                <a:cs typeface="Calibri" panose="020F0502020204030204" pitchFamily="34" charset="0"/>
              </a:rPr>
              <a:t>Hyvinvointikertomukset </a:t>
            </a:r>
          </a:p>
          <a:p>
            <a:pPr fontAlgn="base"/>
            <a:r>
              <a:rPr lang="fi-FI" dirty="0">
                <a:solidFill>
                  <a:srgbClr val="000000"/>
                </a:solidFill>
                <a:latin typeface="Calibri" panose="020F0502020204030204" pitchFamily="34" charset="0"/>
                <a:cs typeface="Calibri" panose="020F0502020204030204" pitchFamily="34" charset="0"/>
              </a:rPr>
              <a:t>Alueellinen hyte-verkosto</a:t>
            </a:r>
          </a:p>
          <a:p>
            <a:pPr fontAlgn="base"/>
            <a:r>
              <a:rPr lang="fi-FI" dirty="0">
                <a:latin typeface="Calibri" panose="020F0502020204030204" pitchFamily="34" charset="0"/>
                <a:cs typeface="Calibri" panose="020F0502020204030204" pitchFamily="34" charset="0"/>
              </a:rPr>
              <a:t>Alueelliset (kulttuuri-)</a:t>
            </a:r>
            <a:br>
              <a:rPr lang="fi-FI" dirty="0">
                <a:latin typeface="Calibri" panose="020F0502020204030204" pitchFamily="34" charset="0"/>
                <a:cs typeface="Calibri" panose="020F0502020204030204" pitchFamily="34" charset="0"/>
              </a:rPr>
            </a:br>
            <a:r>
              <a:rPr lang="fi-FI" dirty="0">
                <a:latin typeface="Calibri" panose="020F0502020204030204" pitchFamily="34" charset="0"/>
                <a:cs typeface="Calibri" panose="020F0502020204030204" pitchFamily="34" charset="0"/>
              </a:rPr>
              <a:t>hyvinvointisuunnitelmat (</a:t>
            </a:r>
            <a:r>
              <a:rPr lang="fi-FI" dirty="0">
                <a:latin typeface="Calibri" panose="020F0502020204030204" pitchFamily="34" charset="0"/>
                <a:cs typeface="Calibri" panose="020F0502020204030204" pitchFamily="34" charset="0"/>
                <a:hlinkClick r:id="rId4"/>
              </a:rPr>
              <a:t>esim. Kaikukortti </a:t>
            </a:r>
            <a:r>
              <a:rPr lang="fi-FI" dirty="0" err="1">
                <a:latin typeface="Calibri" panose="020F0502020204030204" pitchFamily="34" charset="0"/>
                <a:cs typeface="Calibri" panose="020F0502020204030204" pitchFamily="34" charset="0"/>
                <a:hlinkClick r:id="rId4"/>
              </a:rPr>
              <a:t>manitaan</a:t>
            </a:r>
            <a:r>
              <a:rPr lang="fi-FI" dirty="0">
                <a:latin typeface="Calibri" panose="020F0502020204030204" pitchFamily="34" charset="0"/>
                <a:cs typeface="Calibri" panose="020F0502020204030204" pitchFamily="34" charset="0"/>
                <a:hlinkClick r:id="rId4"/>
              </a:rPr>
              <a:t> esim. Pirkanmaan tuoreessa suunnitelmassa</a:t>
            </a:r>
            <a:r>
              <a:rPr lang="fi-FI" dirty="0">
                <a:latin typeface="Calibri" panose="020F0502020204030204" pitchFamily="34" charset="0"/>
                <a:cs typeface="Calibri" panose="020F0502020204030204" pitchFamily="34" charset="0"/>
              </a:rPr>
              <a:t>). </a:t>
            </a:r>
          </a:p>
          <a:p>
            <a:pPr fontAlgn="base"/>
            <a:r>
              <a:rPr lang="fi-FI" dirty="0">
                <a:solidFill>
                  <a:srgbClr val="000000"/>
                </a:solidFill>
                <a:latin typeface="Calibri" panose="020F0502020204030204" pitchFamily="34" charset="0"/>
                <a:cs typeface="Calibri" panose="020F0502020204030204" pitchFamily="34" charset="0"/>
              </a:rPr>
              <a:t>Elintapaohjaus </a:t>
            </a:r>
          </a:p>
          <a:p>
            <a:pPr fontAlgn="base"/>
            <a:r>
              <a:rPr lang="fi-FI" dirty="0">
                <a:latin typeface="Calibri" panose="020F0502020204030204" pitchFamily="34" charset="0"/>
                <a:cs typeface="Calibri" panose="020F0502020204030204" pitchFamily="34" charset="0"/>
              </a:rPr>
              <a:t>Hyvinvointi- ja yhdyspintalautakunta </a:t>
            </a:r>
          </a:p>
          <a:p>
            <a:pPr fontAlgn="base"/>
            <a:r>
              <a:rPr lang="fi-FI" dirty="0">
                <a:latin typeface="Calibri" panose="020F0502020204030204" pitchFamily="34" charset="0"/>
                <a:cs typeface="Calibri" panose="020F0502020204030204" pitchFamily="34" charset="0"/>
              </a:rPr>
              <a:t>Osallisuussuunnitelma</a:t>
            </a:r>
          </a:p>
          <a:p>
            <a:pPr fontAlgn="base"/>
            <a:r>
              <a:rPr lang="fi-FI" dirty="0">
                <a:solidFill>
                  <a:srgbClr val="000000"/>
                </a:solidFill>
                <a:latin typeface="Calibri" panose="020F0502020204030204" pitchFamily="34" charset="0"/>
                <a:cs typeface="Calibri" panose="020F0502020204030204" pitchFamily="34" charset="0"/>
              </a:rPr>
              <a:t>Muu alueellinen </a:t>
            </a:r>
            <a:r>
              <a:rPr lang="fi-FI" dirty="0" err="1">
                <a:solidFill>
                  <a:srgbClr val="000000"/>
                </a:solidFill>
                <a:latin typeface="Calibri" panose="020F0502020204030204" pitchFamily="34" charset="0"/>
                <a:cs typeface="Calibri" panose="020F0502020204030204" pitchFamily="34" charset="0"/>
              </a:rPr>
              <a:t>hyteen</a:t>
            </a:r>
            <a:r>
              <a:rPr lang="fi-FI" dirty="0">
                <a:solidFill>
                  <a:srgbClr val="000000"/>
                </a:solidFill>
                <a:latin typeface="Calibri" panose="020F0502020204030204" pitchFamily="34" charset="0"/>
                <a:cs typeface="Calibri" panose="020F0502020204030204" pitchFamily="34" charset="0"/>
              </a:rPr>
              <a:t> ja </a:t>
            </a:r>
            <a:br>
              <a:rPr lang="fi-FI" dirty="0">
                <a:solidFill>
                  <a:srgbClr val="000000"/>
                </a:solidFill>
                <a:latin typeface="Calibri" panose="020F0502020204030204" pitchFamily="34" charset="0"/>
                <a:cs typeface="Calibri" panose="020F0502020204030204" pitchFamily="34" charset="0"/>
              </a:rPr>
            </a:br>
            <a:r>
              <a:rPr lang="fi-FI" dirty="0">
                <a:solidFill>
                  <a:srgbClr val="000000"/>
                </a:solidFill>
                <a:latin typeface="Calibri" panose="020F0502020204030204" pitchFamily="34" charset="0"/>
                <a:cs typeface="Calibri" panose="020F0502020204030204" pitchFamily="34" charset="0"/>
              </a:rPr>
              <a:t>kulttuurihyvinvointiin liittyvä yhteistyö kuntien ja </a:t>
            </a:r>
            <a:br>
              <a:rPr lang="fi-FI" dirty="0">
                <a:solidFill>
                  <a:srgbClr val="000000"/>
                </a:solidFill>
                <a:latin typeface="Calibri" panose="020F0502020204030204" pitchFamily="34" charset="0"/>
                <a:cs typeface="Calibri" panose="020F0502020204030204" pitchFamily="34" charset="0"/>
              </a:rPr>
            </a:br>
            <a:r>
              <a:rPr lang="fi-FI" dirty="0">
                <a:solidFill>
                  <a:srgbClr val="000000"/>
                </a:solidFill>
                <a:latin typeface="Calibri" panose="020F0502020204030204" pitchFamily="34" charset="0"/>
                <a:cs typeface="Calibri" panose="020F0502020204030204" pitchFamily="34" charset="0"/>
              </a:rPr>
              <a:t>järjestöjen kanssa </a:t>
            </a:r>
          </a:p>
          <a:p>
            <a:pPr fontAlgn="base"/>
            <a:r>
              <a:rPr lang="fi-FI" dirty="0">
                <a:solidFill>
                  <a:srgbClr val="000000"/>
                </a:solidFill>
                <a:latin typeface="Calibri" panose="020F0502020204030204" pitchFamily="34" charset="0"/>
                <a:cs typeface="Calibri" panose="020F0502020204030204" pitchFamily="34" charset="0"/>
              </a:rPr>
              <a:t>RRF (Suomen kestävän kasvun  ohjelma) ja</a:t>
            </a:r>
            <a:br>
              <a:rPr lang="fi-FI" dirty="0">
                <a:solidFill>
                  <a:srgbClr val="000000"/>
                </a:solidFill>
                <a:latin typeface="Calibri" panose="020F0502020204030204" pitchFamily="34" charset="0"/>
                <a:cs typeface="Calibri" panose="020F0502020204030204" pitchFamily="34" charset="0"/>
              </a:rPr>
            </a:br>
            <a:r>
              <a:rPr lang="fi-FI" dirty="0">
                <a:solidFill>
                  <a:srgbClr val="000000"/>
                </a:solidFill>
                <a:latin typeface="Calibri" panose="020F0502020204030204" pitchFamily="34" charset="0"/>
                <a:cs typeface="Calibri" panose="020F0502020204030204" pitchFamily="34" charset="0"/>
              </a:rPr>
              <a:t> Hyte-palvelutarjotin: palveluiden kokoaminen ja ohjaus </a:t>
            </a:r>
          </a:p>
          <a:p>
            <a:pPr fontAlgn="base"/>
            <a:r>
              <a:rPr lang="fi-FI" dirty="0">
                <a:latin typeface="Calibri" panose="020F0502020204030204" pitchFamily="34" charset="0"/>
                <a:cs typeface="Calibri" panose="020F0502020204030204" pitchFamily="34" charset="0"/>
              </a:rPr>
              <a:t>Turvallisuus- ja hyte-työryhmät</a:t>
            </a:r>
          </a:p>
          <a:p>
            <a:pPr fontAlgn="base"/>
            <a:r>
              <a:rPr lang="fi-FI" dirty="0">
                <a:latin typeface="Calibri" panose="020F0502020204030204" pitchFamily="34" charset="0"/>
                <a:cs typeface="Calibri" panose="020F0502020204030204" pitchFamily="34" charset="0"/>
              </a:rPr>
              <a:t>Yhdenvertaisuussuunnitelmat</a:t>
            </a:r>
          </a:p>
          <a:p>
            <a:endParaRPr lang="fi-FI" dirty="0"/>
          </a:p>
        </p:txBody>
      </p:sp>
      <p:sp>
        <p:nvSpPr>
          <p:cNvPr id="9" name="Sisällön paikkamerkki 2">
            <a:extLst>
              <a:ext uri="{FF2B5EF4-FFF2-40B4-BE49-F238E27FC236}">
                <a16:creationId xmlns:a16="http://schemas.microsoft.com/office/drawing/2014/main" id="{B3178EBF-629F-2D60-6D89-BAEBF9CE35EB}"/>
              </a:ext>
            </a:extLst>
          </p:cNvPr>
          <p:cNvSpPr txBox="1">
            <a:spLocks/>
          </p:cNvSpPr>
          <p:nvPr/>
        </p:nvSpPr>
        <p:spPr>
          <a:xfrm>
            <a:off x="1239111" y="1422972"/>
            <a:ext cx="5200863" cy="49550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fi-FI" sz="2000" dirty="0">
                <a:hlinkClick r:id="rId5"/>
              </a:rPr>
              <a:t>Opetus- ja </a:t>
            </a:r>
            <a:r>
              <a:rPr lang="fi-FI" sz="2000" dirty="0" err="1">
                <a:hlinkClick r:id="rId5"/>
              </a:rPr>
              <a:t>kultturiministeriön</a:t>
            </a:r>
            <a:r>
              <a:rPr lang="fi-FI" sz="2000" dirty="0">
                <a:hlinkClick r:id="rId5"/>
              </a:rPr>
              <a:t> ja sosiaali- ja terveysministeriön </a:t>
            </a:r>
            <a:r>
              <a:rPr lang="fi-FI" sz="2000" dirty="0" err="1">
                <a:hlinkClick r:id="rId5"/>
              </a:rPr>
              <a:t>Taiku</a:t>
            </a:r>
            <a:r>
              <a:rPr lang="fi-FI" sz="2000" dirty="0">
                <a:hlinkClick r:id="rId5"/>
              </a:rPr>
              <a:t> 3 - työryhmän tilaama MDI:n kulttuurihyvinvoinnin loppuraportti</a:t>
            </a:r>
            <a:r>
              <a:rPr lang="fi-FI" sz="2000" dirty="0"/>
              <a:t>: </a:t>
            </a:r>
            <a:r>
              <a:rPr lang="fi-FI" sz="2000" dirty="0">
                <a:effectLst/>
                <a:ea typeface="Calibri" panose="020F0502020204030204" pitchFamily="34" charset="0"/>
                <a:cs typeface="Times New Roman" panose="02020603050405020304" pitchFamily="18" charset="0"/>
              </a:rPr>
              <a:t>Kaikukeskuksen Kaikukortti on todettu toimivaksi malliksi monessa kunnassa</a:t>
            </a:r>
          </a:p>
          <a:p>
            <a:pPr>
              <a:lnSpc>
                <a:spcPct val="100000"/>
              </a:lnSpc>
              <a:spcBef>
                <a:spcPts val="600"/>
              </a:spcBef>
            </a:pPr>
            <a:r>
              <a:rPr lang="fi-FI" sz="2000" dirty="0">
                <a:hlinkClick r:id="rId6"/>
              </a:rPr>
              <a:t>Elintapaohjauksen tarkistuslista</a:t>
            </a:r>
            <a:endParaRPr lang="fi-FI" sz="2000" dirty="0"/>
          </a:p>
          <a:p>
            <a:pPr>
              <a:lnSpc>
                <a:spcPct val="100000"/>
              </a:lnSpc>
              <a:spcBef>
                <a:spcPts val="600"/>
              </a:spcBef>
            </a:pPr>
            <a:r>
              <a:rPr lang="fi-FI" sz="2000" dirty="0" err="1"/>
              <a:t>TEAviisari</a:t>
            </a:r>
            <a:endParaRPr lang="fi-FI" sz="2000" dirty="0"/>
          </a:p>
          <a:p>
            <a:pPr>
              <a:lnSpc>
                <a:spcPct val="100000"/>
              </a:lnSpc>
              <a:spcBef>
                <a:spcPts val="600"/>
              </a:spcBef>
            </a:pPr>
            <a:r>
              <a:rPr lang="fi-FI" sz="2000" dirty="0"/>
              <a:t>Hyte-kerroin (osallisuus, mutta ei vielä taloudellinen saavutettavuus)</a:t>
            </a:r>
          </a:p>
          <a:p>
            <a:pPr>
              <a:lnSpc>
                <a:spcPct val="100000"/>
              </a:lnSpc>
              <a:spcBef>
                <a:spcPts val="600"/>
              </a:spcBef>
            </a:pPr>
            <a:r>
              <a:rPr lang="fi-FI" sz="2000" dirty="0" err="1"/>
              <a:t>THL:n</a:t>
            </a:r>
            <a:r>
              <a:rPr lang="fi-FI" sz="2000" dirty="0"/>
              <a:t> HYTE-toimintamallikortti</a:t>
            </a:r>
          </a:p>
          <a:p>
            <a:pPr>
              <a:lnSpc>
                <a:spcPct val="100000"/>
              </a:lnSpc>
              <a:spcBef>
                <a:spcPts val="600"/>
              </a:spcBef>
            </a:pPr>
            <a:r>
              <a:rPr lang="fi-FI" sz="2000" dirty="0">
                <a:solidFill>
                  <a:srgbClr val="000000"/>
                </a:solidFill>
                <a:effectLst/>
                <a:ea typeface="Calibri" panose="020F0502020204030204" pitchFamily="34" charset="0"/>
              </a:rPr>
              <a:t>Hyvinvoinnin monialainen palvelukonsepti, siellä kulttuurikaverit ja -luotsit, lähetteet ja Kaikukortti mukana suunnitelmissa</a:t>
            </a:r>
          </a:p>
          <a:p>
            <a:pPr>
              <a:lnSpc>
                <a:spcPct val="100000"/>
              </a:lnSpc>
              <a:spcBef>
                <a:spcPts val="600"/>
              </a:spcBef>
            </a:pPr>
            <a:r>
              <a:rPr lang="fi-FI" sz="2000" dirty="0">
                <a:ea typeface="+mn-lt"/>
                <a:cs typeface="+mn-lt"/>
                <a:hlinkClick r:id="rId7" invalidUrl="http:///"/>
              </a:rPr>
              <a:t>Opetus- ja kulttuuriministeriön </a:t>
            </a:r>
            <a:br>
              <a:rPr lang="fi-FI" sz="2000" dirty="0">
                <a:ea typeface="+mn-lt"/>
                <a:cs typeface="+mn-lt"/>
                <a:hlinkClick r:id="rId8" invalidUrl="http:///"/>
              </a:rPr>
            </a:br>
            <a:r>
              <a:rPr lang="fi-FI" sz="2000" dirty="0">
                <a:ea typeface="+mn-lt"/>
                <a:cs typeface="+mn-lt"/>
                <a:hlinkClick r:id="rId9"/>
              </a:rPr>
              <a:t>kulttuuri-politiikan strategia 2025:ssa (sivuilla 31 ja 42)</a:t>
            </a:r>
            <a:endParaRPr lang="fi-FI" sz="2000" dirty="0"/>
          </a:p>
          <a:p>
            <a:pPr>
              <a:lnSpc>
                <a:spcPct val="120000"/>
              </a:lnSpc>
            </a:pPr>
            <a:endParaRPr lang="fi-FI" sz="2000" dirty="0">
              <a:effectLst/>
              <a:ea typeface="Calibri" panose="020F0502020204030204" pitchFamily="34" charset="0"/>
            </a:endParaRPr>
          </a:p>
        </p:txBody>
      </p:sp>
    </p:spTree>
    <p:extLst>
      <p:ext uri="{BB962C8B-B14F-4D97-AF65-F5344CB8AC3E}">
        <p14:creationId xmlns:p14="http://schemas.microsoft.com/office/powerpoint/2010/main" val="28845730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isällön paikkamerkki 2">
            <a:extLst>
              <a:ext uri="{FF2B5EF4-FFF2-40B4-BE49-F238E27FC236}">
                <a16:creationId xmlns:a16="http://schemas.microsoft.com/office/drawing/2014/main" id="{27C627F9-B4EC-4C09-9F48-B929F3F6FA1A}"/>
              </a:ext>
            </a:extLst>
          </p:cNvPr>
          <p:cNvSpPr>
            <a:spLocks noGrp="1"/>
          </p:cNvSpPr>
          <p:nvPr>
            <p:ph idx="1"/>
          </p:nvPr>
        </p:nvSpPr>
        <p:spPr>
          <a:xfrm>
            <a:off x="1068388" y="1769111"/>
            <a:ext cx="10379075" cy="5321300"/>
          </a:xfrm>
        </p:spPr>
        <p:txBody>
          <a:bodyPr/>
          <a:lstStyle/>
          <a:p>
            <a:pPr marL="0" indent="0">
              <a:buNone/>
              <a:defRPr/>
            </a:pPr>
            <a:r>
              <a:rPr lang="en-US" altLang="sv-FI" sz="3200">
                <a:cs typeface="+mn-cs"/>
              </a:rPr>
              <a:t>VIDEOT! </a:t>
            </a:r>
          </a:p>
          <a:p>
            <a:r>
              <a:rPr lang="fi-FI" sz="3200">
                <a:latin typeface="Calibri" panose="020F0502020204030204" pitchFamily="34" charset="0"/>
                <a:ea typeface="Calibri" panose="020F0502020204030204" pitchFamily="34" charset="0"/>
              </a:rPr>
              <a:t>O</a:t>
            </a:r>
            <a:r>
              <a:rPr lang="fi-FI" sz="3200">
                <a:effectLst/>
                <a:latin typeface="Calibri" panose="020F0502020204030204" pitchFamily="34" charset="0"/>
                <a:ea typeface="Calibri" panose="020F0502020204030204" pitchFamily="34" charset="0"/>
              </a:rPr>
              <a:t>hjevideot kulttuurikohteille ovat saatavilla tekstitettyinä Kulttuuria kaikille -palvelun YouTube-kanavalla: </a:t>
            </a:r>
          </a:p>
          <a:p>
            <a:endParaRPr lang="fi-FI" sz="3200">
              <a:effectLst/>
              <a:latin typeface="Calibri" panose="020F0502020204030204" pitchFamily="34" charset="0"/>
              <a:ea typeface="Calibri" panose="020F0502020204030204" pitchFamily="34" charset="0"/>
            </a:endParaRPr>
          </a:p>
          <a:p>
            <a:pPr lvl="1"/>
            <a:r>
              <a:rPr lang="fi-FI" sz="2800">
                <a:effectLst/>
                <a:latin typeface="Calibri" panose="020F0502020204030204" pitchFamily="34" charset="0"/>
                <a:ea typeface="Calibri" panose="020F0502020204030204" pitchFamily="34" charset="0"/>
              </a:rPr>
              <a:t>Kaikukantaan kirjautuminen (kulttuuritoimija): </a:t>
            </a:r>
            <a:r>
              <a:rPr lang="fi-FI" sz="3200" u="sng">
                <a:solidFill>
                  <a:srgbClr val="0000FF"/>
                </a:solidFill>
                <a:effectLst/>
                <a:latin typeface="Calibri" panose="020F0502020204030204" pitchFamily="34" charset="0"/>
                <a:ea typeface="Calibri" panose="020F0502020204030204" pitchFamily="34" charset="0"/>
                <a:hlinkClick r:id="rId3"/>
              </a:rPr>
              <a:t>youtu.be/EsXOtWR_qc4</a:t>
            </a:r>
            <a:endParaRPr lang="fi-FI" sz="3200">
              <a:effectLst/>
              <a:latin typeface="Calibri" panose="020F0502020204030204" pitchFamily="34" charset="0"/>
              <a:ea typeface="Calibri" panose="020F0502020204030204" pitchFamily="34" charset="0"/>
            </a:endParaRPr>
          </a:p>
          <a:p>
            <a:pPr lvl="1"/>
            <a:endParaRPr lang="fi-FI" sz="2800">
              <a:latin typeface="Calibri" panose="020F0502020204030204" pitchFamily="34" charset="0"/>
              <a:ea typeface="Calibri" panose="020F0502020204030204" pitchFamily="34" charset="0"/>
            </a:endParaRPr>
          </a:p>
          <a:p>
            <a:pPr lvl="1"/>
            <a:r>
              <a:rPr lang="fi-FI" sz="2800">
                <a:effectLst/>
                <a:latin typeface="Calibri" panose="020F0502020204030204" pitchFamily="34" charset="0"/>
                <a:ea typeface="Calibri" panose="020F0502020204030204" pitchFamily="34" charset="0"/>
              </a:rPr>
              <a:t>Kaikukortin käytön kirjaaminen kulttuurikohteessa: </a:t>
            </a:r>
            <a:r>
              <a:rPr lang="fi-FI" sz="3200" u="sng">
                <a:solidFill>
                  <a:srgbClr val="0000FF"/>
                </a:solidFill>
                <a:effectLst/>
                <a:latin typeface="Calibri" panose="020F0502020204030204" pitchFamily="34" charset="0"/>
                <a:ea typeface="Calibri" panose="020F0502020204030204" pitchFamily="34" charset="0"/>
                <a:hlinkClick r:id="rId4"/>
              </a:rPr>
              <a:t>youtu.be/9aRaE9EdksQ</a:t>
            </a:r>
            <a:r>
              <a:rPr lang="fi-FI" sz="3200" u="sng">
                <a:solidFill>
                  <a:srgbClr val="0000FF"/>
                </a:solidFill>
                <a:effectLst/>
                <a:latin typeface="Calibri" panose="020F0502020204030204" pitchFamily="34" charset="0"/>
                <a:ea typeface="Calibri" panose="020F0502020204030204" pitchFamily="34" charset="0"/>
              </a:rPr>
              <a:t> </a:t>
            </a:r>
            <a:endParaRPr lang="fi-FI" sz="3200">
              <a:effectLst/>
              <a:latin typeface="Calibri" panose="020F0502020204030204" pitchFamily="34" charset="0"/>
              <a:ea typeface="Calibri" panose="020F0502020204030204" pitchFamily="34" charset="0"/>
            </a:endParaRPr>
          </a:p>
          <a:p>
            <a:pPr marL="0" indent="0">
              <a:buNone/>
            </a:pPr>
            <a:endParaRPr lang="fi-FI" sz="3200">
              <a:effectLst/>
              <a:latin typeface="Calibri" panose="020F0502020204030204" pitchFamily="34" charset="0"/>
              <a:ea typeface="Calibri" panose="020F0502020204030204" pitchFamily="34" charset="0"/>
            </a:endParaRPr>
          </a:p>
          <a:p>
            <a:pPr marL="0" indent="0">
              <a:buNone/>
              <a:defRPr/>
            </a:pPr>
            <a:endParaRPr lang="en-US" altLang="sv-FI" sz="3200">
              <a:cs typeface="+mn-cs"/>
            </a:endParaRPr>
          </a:p>
        </p:txBody>
      </p:sp>
      <p:pic>
        <p:nvPicPr>
          <p:cNvPr id="121859" name="Kuva 3" descr="Kaikukortin logo.">
            <a:extLst>
              <a:ext uri="{FF2B5EF4-FFF2-40B4-BE49-F238E27FC236}">
                <a16:creationId xmlns:a16="http://schemas.microsoft.com/office/drawing/2014/main" id="{65F0FB43-6E2E-4866-BF3D-60233825E5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0488" y="319088"/>
            <a:ext cx="38147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Shape 315">
            <a:extLst>
              <a:ext uri="{FF2B5EF4-FFF2-40B4-BE49-F238E27FC236}">
                <a16:creationId xmlns:a16="http://schemas.microsoft.com/office/drawing/2014/main" id="{D71F847E-3F7D-4D0F-B761-86C5B35B76D5}"/>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269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tsikko 1">
            <a:extLst>
              <a:ext uri="{FF2B5EF4-FFF2-40B4-BE49-F238E27FC236}">
                <a16:creationId xmlns:a16="http://schemas.microsoft.com/office/drawing/2014/main" id="{AE32BE18-E04B-486C-AD80-013960183AB4}"/>
              </a:ext>
            </a:extLst>
          </p:cNvPr>
          <p:cNvSpPr>
            <a:spLocks noGrp="1"/>
          </p:cNvSpPr>
          <p:nvPr>
            <p:ph type="title"/>
          </p:nvPr>
        </p:nvSpPr>
        <p:spPr>
          <a:xfrm>
            <a:off x="838200" y="205105"/>
            <a:ext cx="10515600" cy="995045"/>
          </a:xfrm>
        </p:spPr>
        <p:txBody>
          <a:bodyPr/>
          <a:lstStyle/>
          <a:p>
            <a:r>
              <a:rPr lang="en-US" altLang="sv-FI" b="1" err="1"/>
              <a:t>Perehdytys</a:t>
            </a:r>
            <a:r>
              <a:rPr lang="en-US" altLang="sv-FI" b="1"/>
              <a:t> </a:t>
            </a:r>
            <a:r>
              <a:rPr lang="en-US" altLang="sv-FI" b="1" err="1"/>
              <a:t>yksittäisille</a:t>
            </a:r>
            <a:r>
              <a:rPr lang="en-US" altLang="sv-FI" b="1"/>
              <a:t> </a:t>
            </a:r>
            <a:r>
              <a:rPr lang="en-US" altLang="sv-FI" b="1" err="1"/>
              <a:t>Kaikukortin-jakajille</a:t>
            </a:r>
            <a:endParaRPr lang="en-US" altLang="sv-FI" b="1"/>
          </a:p>
        </p:txBody>
      </p:sp>
      <p:sp>
        <p:nvSpPr>
          <p:cNvPr id="120835" name="Sisällön paikkamerkki 2">
            <a:extLst>
              <a:ext uri="{FF2B5EF4-FFF2-40B4-BE49-F238E27FC236}">
                <a16:creationId xmlns:a16="http://schemas.microsoft.com/office/drawing/2014/main" id="{4BBE3448-5230-47A2-B1CC-765F4BD8A7C9}"/>
              </a:ext>
            </a:extLst>
          </p:cNvPr>
          <p:cNvSpPr>
            <a:spLocks noGrp="1"/>
          </p:cNvSpPr>
          <p:nvPr>
            <p:ph idx="1"/>
          </p:nvPr>
        </p:nvSpPr>
        <p:spPr>
          <a:xfrm>
            <a:off x="1021080" y="1288414"/>
            <a:ext cx="10515600" cy="4598035"/>
          </a:xfrm>
        </p:spPr>
        <p:txBody>
          <a:bodyPr/>
          <a:lstStyle/>
          <a:p>
            <a:pPr marL="0" indent="0">
              <a:buNone/>
            </a:pPr>
            <a:r>
              <a:rPr lang="en-US" altLang="sv-FI" sz="2400" err="1">
                <a:latin typeface="Arial" panose="020B0604020202020204" pitchFamily="34" charset="0"/>
                <a:cs typeface="Arial" panose="020B0604020202020204" pitchFamily="34" charset="0"/>
              </a:rPr>
              <a:t>Perehdytykseen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kuuluu</a:t>
            </a:r>
            <a:r>
              <a:rPr lang="en-US" altLang="sv-FI" sz="2400">
                <a:latin typeface="Arial" panose="020B0604020202020204" pitchFamily="34" charset="0"/>
                <a:cs typeface="Arial" panose="020B0604020202020204" pitchFamily="34" charset="0"/>
              </a:rPr>
              <a:t> mm.</a:t>
            </a:r>
          </a:p>
          <a:p>
            <a:pPr marL="514350" indent="-514350">
              <a:buFont typeface="+mj-lt"/>
              <a:buAutoNum type="arabicPeriod"/>
            </a:pPr>
            <a:r>
              <a:rPr lang="en-US" altLang="sv-FI" sz="2400" err="1">
                <a:latin typeface="Arial" panose="020B0604020202020204" pitchFamily="34" charset="0"/>
                <a:cs typeface="Arial" panose="020B0604020202020204" pitchFamily="34" charset="0"/>
              </a:rPr>
              <a:t>Em</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perehdytysdiat</a:t>
            </a:r>
            <a:r>
              <a:rPr lang="en-US" altLang="sv-FI" sz="2400">
                <a:latin typeface="Arial" panose="020B0604020202020204" pitchFamily="34" charset="0"/>
                <a:cs typeface="Arial" panose="020B0604020202020204" pitchFamily="34" charset="0"/>
              </a:rPr>
              <a:t>: </a:t>
            </a:r>
            <a:r>
              <a:rPr lang="en-US" altLang="sv-FI" sz="2400">
                <a:latin typeface="Arial" panose="020B0604020202020204" pitchFamily="34" charset="0"/>
                <a:cs typeface="Arial" panose="020B0604020202020204" pitchFamily="34" charset="0"/>
                <a:hlinkClick r:id="rId2"/>
              </a:rPr>
              <a:t>www.kaikukortti.fi/kortinjakajille/perehdytysmateriaali-kortinjakajille</a:t>
            </a:r>
            <a:endParaRPr lang="en-US" altLang="sv-FI" sz="2400">
              <a:latin typeface="Arial" panose="020B0604020202020204" pitchFamily="34" charset="0"/>
              <a:cs typeface="Arial" panose="020B0604020202020204" pitchFamily="34" charset="0"/>
            </a:endParaRPr>
          </a:p>
          <a:p>
            <a:pPr marL="514350" indent="-514350">
              <a:buFont typeface="+mj-lt"/>
              <a:buAutoNum type="arabicPeriod"/>
            </a:pPr>
            <a:r>
              <a:rPr lang="en-US" altLang="sv-FI" sz="2400" err="1">
                <a:latin typeface="Arial" panose="020B0604020202020204" pitchFamily="34" charset="0"/>
                <a:cs typeface="Arial" panose="020B0604020202020204" pitchFamily="34" charset="0"/>
              </a:rPr>
              <a:t>Kaikukortti-käsikirja</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valtakunnallinen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saatavilla</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materiaalipankissa</a:t>
            </a:r>
            <a:r>
              <a:rPr lang="en-US" altLang="sv-FI" sz="2400">
                <a:latin typeface="Arial" panose="020B0604020202020204" pitchFamily="34" charset="0"/>
                <a:cs typeface="Arial" panose="020B0604020202020204" pitchFamily="34" charset="0"/>
              </a:rPr>
              <a:t>)</a:t>
            </a:r>
          </a:p>
          <a:p>
            <a:pPr marL="514350" indent="-514350">
              <a:buFont typeface="+mj-lt"/>
              <a:buAutoNum type="arabicPeriod"/>
            </a:pPr>
            <a:r>
              <a:rPr lang="en-US" altLang="sv-FI" sz="2400" err="1">
                <a:latin typeface="Arial" panose="020B0604020202020204" pitchFamily="34" charset="0"/>
                <a:cs typeface="Arial" panose="020B0604020202020204" pitchFamily="34" charset="0"/>
              </a:rPr>
              <a:t>Paikallinen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Kaikukortti-asiakasesite</a:t>
            </a:r>
            <a:r>
              <a:rPr lang="en-US" altLang="sv-FI" sz="2400">
                <a:latin typeface="Arial" panose="020B0604020202020204" pitchFamily="34" charset="0"/>
                <a:cs typeface="Arial" panose="020B0604020202020204" pitchFamily="34" charset="0"/>
              </a:rPr>
              <a:t> ja </a:t>
            </a:r>
            <a:r>
              <a:rPr lang="en-US" altLang="sv-FI" sz="2400" err="1">
                <a:latin typeface="Arial" panose="020B0604020202020204" pitchFamily="34" charset="0"/>
                <a:cs typeface="Arial" panose="020B0604020202020204" pitchFamily="34" charset="0"/>
              </a:rPr>
              <a:t>verkkosivu</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tiedot</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Kaikukortin</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paikallisista</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jakajista</a:t>
            </a:r>
            <a:r>
              <a:rPr lang="en-US" altLang="sv-FI" sz="2400">
                <a:latin typeface="Arial" panose="020B0604020202020204" pitchFamily="34" charset="0"/>
                <a:cs typeface="Arial" panose="020B0604020202020204" pitchFamily="34" charset="0"/>
              </a:rPr>
              <a:t> ja </a:t>
            </a:r>
            <a:r>
              <a:rPr lang="en-US" altLang="sv-FI" sz="2400" err="1">
                <a:latin typeface="Arial" panose="020B0604020202020204" pitchFamily="34" charset="0"/>
                <a:cs typeface="Arial" panose="020B0604020202020204" pitchFamily="34" charset="0"/>
              </a:rPr>
              <a:t>kulttuurikohteista</a:t>
            </a:r>
            <a:r>
              <a:rPr lang="en-US" altLang="sv-FI" sz="2400">
                <a:latin typeface="Arial" panose="020B0604020202020204" pitchFamily="34" charset="0"/>
                <a:cs typeface="Arial" panose="020B0604020202020204" pitchFamily="34" charset="0"/>
              </a:rPr>
              <a:t>)</a:t>
            </a:r>
          </a:p>
          <a:p>
            <a:pPr marL="0" indent="0">
              <a:buNone/>
            </a:pPr>
            <a:endParaRPr lang="en-US" altLang="sv-FI" sz="2400">
              <a:latin typeface="Arial" panose="020B0604020202020204" pitchFamily="34" charset="0"/>
              <a:cs typeface="Arial" panose="020B0604020202020204" pitchFamily="34" charset="0"/>
            </a:endParaRPr>
          </a:p>
          <a:p>
            <a:pPr marL="0" indent="0">
              <a:buNone/>
            </a:pPr>
            <a:r>
              <a:rPr lang="en-US" altLang="sv-FI" sz="2400" err="1">
                <a:latin typeface="Arial" panose="020B0604020202020204" pitchFamily="34" charset="0"/>
                <a:cs typeface="Arial" panose="020B0604020202020204" pitchFamily="34" charset="0"/>
              </a:rPr>
              <a:t>Perehdytyksessä</a:t>
            </a:r>
            <a:r>
              <a:rPr lang="en-US" altLang="sv-FI" sz="2400">
                <a:latin typeface="Arial" panose="020B0604020202020204" pitchFamily="34" charset="0"/>
                <a:cs typeface="Arial" panose="020B0604020202020204" pitchFamily="34" charset="0"/>
              </a:rPr>
              <a:t> </a:t>
            </a:r>
            <a:r>
              <a:rPr lang="en-US" altLang="sv-FI" sz="2400" err="1">
                <a:latin typeface="Arial" panose="020B0604020202020204" pitchFamily="34" charset="0"/>
                <a:cs typeface="Arial" panose="020B0604020202020204" pitchFamily="34" charset="0"/>
              </a:rPr>
              <a:t>tärkeää</a:t>
            </a:r>
            <a:r>
              <a:rPr lang="en-US" altLang="sv-FI" sz="2400">
                <a:latin typeface="Arial" panose="020B0604020202020204" pitchFamily="34" charset="0"/>
                <a:cs typeface="Arial" panose="020B0604020202020204" pitchFamily="34" charset="0"/>
              </a:rPr>
              <a:t> mm. </a:t>
            </a:r>
          </a:p>
          <a:p>
            <a:pPr lvl="1"/>
            <a:r>
              <a:rPr lang="en-US" altLang="sv-FI" err="1">
                <a:latin typeface="Arial" panose="020B0604020202020204" pitchFamily="34" charset="0"/>
                <a:cs typeface="Arial" panose="020B0604020202020204" pitchFamily="34" charset="0"/>
              </a:rPr>
              <a:t>Kaikukortti</a:t>
            </a:r>
            <a:r>
              <a:rPr lang="en-US" altLang="sv-FI">
                <a:latin typeface="Arial" panose="020B0604020202020204" pitchFamily="34" charset="0"/>
                <a:cs typeface="Arial" panose="020B0604020202020204" pitchFamily="34" charset="0"/>
              </a:rPr>
              <a:t> on </a:t>
            </a:r>
            <a:r>
              <a:rPr lang="en-US" altLang="sv-FI" err="1">
                <a:latin typeface="Arial" panose="020B0604020202020204" pitchFamily="34" charset="0"/>
                <a:cs typeface="Arial" panose="020B0604020202020204" pitchFamily="34" charset="0"/>
              </a:rPr>
              <a:t>tarkoitettu</a:t>
            </a:r>
            <a:r>
              <a:rPr lang="en-US" altLang="sv-FI">
                <a:latin typeface="Arial" panose="020B0604020202020204" pitchFamily="34" charset="0"/>
                <a:cs typeface="Arial" panose="020B0604020202020204" pitchFamily="34" charset="0"/>
              </a:rPr>
              <a:t> </a:t>
            </a:r>
            <a:r>
              <a:rPr lang="en-US" altLang="sv-FI" b="1" err="1">
                <a:latin typeface="Arial" panose="020B0604020202020204" pitchFamily="34" charset="0"/>
                <a:cs typeface="Arial" panose="020B0604020202020204" pitchFamily="34" charset="0"/>
              </a:rPr>
              <a:t>ainoastaan</a:t>
            </a:r>
            <a:r>
              <a:rPr lang="en-US" altLang="sv-FI" b="1">
                <a:latin typeface="Arial" panose="020B0604020202020204" pitchFamily="34" charset="0"/>
                <a:cs typeface="Arial" panose="020B0604020202020204" pitchFamily="34" charset="0"/>
              </a:rPr>
              <a:t> </a:t>
            </a:r>
            <a:r>
              <a:rPr lang="en-US" altLang="sv-FI" b="1" err="1">
                <a:latin typeface="Arial" panose="020B0604020202020204" pitchFamily="34" charset="0"/>
                <a:cs typeface="Arial" panose="020B0604020202020204" pitchFamily="34" charset="0"/>
              </a:rPr>
              <a:t>asiakkaille</a:t>
            </a:r>
            <a:r>
              <a:rPr lang="en-US" altLang="sv-FI" b="1">
                <a:latin typeface="Arial" panose="020B0604020202020204" pitchFamily="34" charset="0"/>
                <a:cs typeface="Arial" panose="020B0604020202020204" pitchFamily="34" charset="0"/>
              </a:rPr>
              <a:t>, </a:t>
            </a:r>
            <a:r>
              <a:rPr lang="en-US" altLang="sv-FI" b="1" err="1">
                <a:latin typeface="Arial" panose="020B0604020202020204" pitchFamily="34" charset="0"/>
                <a:cs typeface="Arial" panose="020B0604020202020204" pitchFamily="34" charset="0"/>
              </a:rPr>
              <a:t>jotka</a:t>
            </a:r>
            <a:r>
              <a:rPr lang="en-US" altLang="sv-FI" b="1">
                <a:latin typeface="Arial" panose="020B0604020202020204" pitchFamily="34" charset="0"/>
                <a:cs typeface="Arial" panose="020B0604020202020204" pitchFamily="34" charset="0"/>
              </a:rPr>
              <a:t> </a:t>
            </a:r>
            <a:r>
              <a:rPr lang="en-US" altLang="sv-FI" b="1" err="1">
                <a:latin typeface="Arial" panose="020B0604020202020204" pitchFamily="34" charset="0"/>
                <a:cs typeface="Arial" panose="020B0604020202020204" pitchFamily="34" charset="0"/>
              </a:rPr>
              <a:t>ovat</a:t>
            </a:r>
            <a:r>
              <a:rPr lang="en-US" altLang="sv-FI" b="1">
                <a:latin typeface="Arial" panose="020B0604020202020204" pitchFamily="34" charset="0"/>
                <a:cs typeface="Arial" panose="020B0604020202020204" pitchFamily="34" charset="0"/>
              </a:rPr>
              <a:t> </a:t>
            </a:r>
            <a:r>
              <a:rPr lang="en-US" altLang="sv-FI" b="1" err="1">
                <a:latin typeface="Arial" panose="020B0604020202020204" pitchFamily="34" charset="0"/>
                <a:cs typeface="Arial" panose="020B0604020202020204" pitchFamily="34" charset="0"/>
              </a:rPr>
              <a:t>tiukassa</a:t>
            </a:r>
            <a:r>
              <a:rPr lang="en-US" altLang="sv-FI" b="1">
                <a:latin typeface="Arial" panose="020B0604020202020204" pitchFamily="34" charset="0"/>
                <a:cs typeface="Arial" panose="020B0604020202020204" pitchFamily="34" charset="0"/>
              </a:rPr>
              <a:t> </a:t>
            </a:r>
            <a:r>
              <a:rPr lang="en-US" altLang="sv-FI" b="1" err="1">
                <a:latin typeface="Arial" panose="020B0604020202020204" pitchFamily="34" charset="0"/>
                <a:cs typeface="Arial" panose="020B0604020202020204" pitchFamily="34" charset="0"/>
              </a:rPr>
              <a:t>rahatilanteessa</a:t>
            </a:r>
            <a:r>
              <a:rPr lang="en-US" altLang="sv-FI" b="1">
                <a:latin typeface="Arial" panose="020B0604020202020204" pitchFamily="34" charset="0"/>
                <a:cs typeface="Arial" panose="020B0604020202020204" pitchFamily="34" charset="0"/>
              </a:rPr>
              <a:t>.</a:t>
            </a:r>
            <a:endParaRPr lang="en-US" altLang="sv-FI">
              <a:latin typeface="Arial" panose="020B0604020202020204" pitchFamily="34" charset="0"/>
              <a:cs typeface="Arial" panose="020B0604020202020204" pitchFamily="34" charset="0"/>
            </a:endParaRPr>
          </a:p>
          <a:p>
            <a:pPr lvl="1"/>
            <a:r>
              <a:rPr lang="en-US" altLang="sv-FI" err="1">
                <a:latin typeface="Arial" panose="020B0604020202020204" pitchFamily="34" charset="0"/>
                <a:cs typeface="Arial" panose="020B0604020202020204" pitchFamily="34" charset="0"/>
              </a:rPr>
              <a:t>Sote-toimijan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kannalta</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helppojen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käytäntöjen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löytäminen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kaikille</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työntekijöille</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tilastointiin</a:t>
            </a:r>
            <a:r>
              <a:rPr lang="en-US" altLang="sv-FI">
                <a:latin typeface="Arial" panose="020B0604020202020204" pitchFamily="34" charset="0"/>
                <a:cs typeface="Arial" panose="020B0604020202020204" pitchFamily="34" charset="0"/>
              </a:rPr>
              <a:t> ja </a:t>
            </a:r>
            <a:r>
              <a:rPr lang="en-US" altLang="sv-FI" err="1">
                <a:latin typeface="Arial" panose="020B0604020202020204" pitchFamily="34" charset="0"/>
                <a:cs typeface="Arial" panose="020B0604020202020204" pitchFamily="34" charset="0"/>
              </a:rPr>
              <a:t>korttien</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jakoon</a:t>
            </a:r>
            <a:r>
              <a:rPr lang="en-US" altLang="sv-FI">
                <a:latin typeface="Arial" panose="020B0604020202020204" pitchFamily="34" charset="0"/>
                <a:cs typeface="Arial" panose="020B0604020202020204" pitchFamily="34" charset="0"/>
              </a:rPr>
              <a:t>.</a:t>
            </a:r>
          </a:p>
          <a:p>
            <a:pPr lvl="1"/>
            <a:r>
              <a:rPr lang="en-US" altLang="sv-FI" err="1">
                <a:latin typeface="Arial" panose="020B0604020202020204" pitchFamily="34" charset="0"/>
                <a:cs typeface="Arial" panose="020B0604020202020204" pitchFamily="34" charset="0"/>
              </a:rPr>
              <a:t>Keinoja</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tukea</a:t>
            </a:r>
            <a:r>
              <a:rPr lang="en-US" altLang="sv-FI">
                <a:latin typeface="Arial" panose="020B0604020202020204" pitchFamily="34" charset="0"/>
                <a:cs typeface="Arial" panose="020B0604020202020204" pitchFamily="34" charset="0"/>
              </a:rPr>
              <a:t> </a:t>
            </a:r>
            <a:r>
              <a:rPr lang="en-US" altLang="sv-FI" err="1">
                <a:latin typeface="Arial" panose="020B0604020202020204" pitchFamily="34" charset="0"/>
                <a:cs typeface="Arial" panose="020B0604020202020204" pitchFamily="34" charset="0"/>
              </a:rPr>
              <a:t>ryhmäkäyntejä</a:t>
            </a:r>
            <a:r>
              <a:rPr lang="en-US" altLang="sv-FI">
                <a:latin typeface="Arial" panose="020B0604020202020204" pitchFamily="34" charset="0"/>
                <a:cs typeface="Arial" panose="020B0604020202020204" pitchFamily="34" charset="0"/>
              </a:rPr>
              <a:t> ja “</a:t>
            </a:r>
            <a:r>
              <a:rPr lang="en-US" altLang="sv-FI" err="1">
                <a:latin typeface="Arial" panose="020B0604020202020204" pitchFamily="34" charset="0"/>
                <a:cs typeface="Arial" panose="020B0604020202020204" pitchFamily="34" charset="0"/>
              </a:rPr>
              <a:t>vertaisinnostaja-toimintaa</a:t>
            </a:r>
            <a:r>
              <a:rPr lang="en-US" altLang="sv-FI">
                <a:latin typeface="Arial" panose="020B0604020202020204" pitchFamily="34" charset="0"/>
                <a:cs typeface="Arial" panose="020B0604020202020204" pitchFamily="34" charset="0"/>
              </a:rPr>
              <a:t>”?</a:t>
            </a:r>
          </a:p>
        </p:txBody>
      </p:sp>
      <p:pic>
        <p:nvPicPr>
          <p:cNvPr id="120836" name="Shape 315">
            <a:extLst>
              <a:ext uri="{FF2B5EF4-FFF2-40B4-BE49-F238E27FC236}">
                <a16:creationId xmlns:a16="http://schemas.microsoft.com/office/drawing/2014/main" id="{3B322565-9003-433D-A454-EAE35D247A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3891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tsikko 1">
            <a:extLst>
              <a:ext uri="{FF2B5EF4-FFF2-40B4-BE49-F238E27FC236}">
                <a16:creationId xmlns:a16="http://schemas.microsoft.com/office/drawing/2014/main" id="{4E35D9BC-0417-467A-8EF0-01BCB7A3E37F}"/>
              </a:ext>
            </a:extLst>
          </p:cNvPr>
          <p:cNvSpPr>
            <a:spLocks noGrp="1"/>
          </p:cNvSpPr>
          <p:nvPr>
            <p:ph type="title"/>
          </p:nvPr>
        </p:nvSpPr>
        <p:spPr>
          <a:xfrm>
            <a:off x="4663758" y="196849"/>
            <a:ext cx="7372032" cy="751841"/>
          </a:xfrm>
        </p:spPr>
        <p:txBody>
          <a:bodyPr/>
          <a:lstStyle/>
          <a:p>
            <a:r>
              <a:rPr lang="en-US" altLang="sv-FI" sz="3600" b="1" err="1"/>
              <a:t>Tilastojen</a:t>
            </a:r>
            <a:r>
              <a:rPr lang="en-US" altLang="sv-FI" sz="3600" b="1"/>
              <a:t> </a:t>
            </a:r>
            <a:r>
              <a:rPr lang="en-US" altLang="sv-FI" sz="3600" b="1" err="1"/>
              <a:t>keräämisestä</a:t>
            </a:r>
            <a:r>
              <a:rPr lang="en-US" altLang="sv-FI" sz="3600" b="1"/>
              <a:t>: </a:t>
            </a:r>
            <a:r>
              <a:rPr lang="en-US" altLang="sv-FI" sz="3600" b="1" err="1"/>
              <a:t>kortinjakajat</a:t>
            </a:r>
            <a:r>
              <a:rPr lang="en-US" altLang="sv-FI" sz="3600" b="1"/>
              <a:t> 1/2</a:t>
            </a:r>
          </a:p>
        </p:txBody>
      </p:sp>
      <p:sp>
        <p:nvSpPr>
          <p:cNvPr id="3" name="Sisällön paikkamerkki 2">
            <a:extLst>
              <a:ext uri="{FF2B5EF4-FFF2-40B4-BE49-F238E27FC236}">
                <a16:creationId xmlns:a16="http://schemas.microsoft.com/office/drawing/2014/main" id="{F528FFD1-BBC0-43DB-A6D2-304E16C34B04}"/>
              </a:ext>
            </a:extLst>
          </p:cNvPr>
          <p:cNvSpPr>
            <a:spLocks noGrp="1"/>
          </p:cNvSpPr>
          <p:nvPr>
            <p:ph idx="1"/>
          </p:nvPr>
        </p:nvSpPr>
        <p:spPr>
          <a:xfrm>
            <a:off x="915988" y="1277938"/>
            <a:ext cx="10515600" cy="5067300"/>
          </a:xfrm>
        </p:spPr>
        <p:txBody>
          <a:bodyPr/>
          <a:lstStyle/>
          <a:p>
            <a:pPr>
              <a:defRPr/>
            </a:pPr>
            <a:endParaRPr lang="fi-FI" sz="2400">
              <a:latin typeface="Arial" panose="020B0604020202020204" pitchFamily="34" charset="0"/>
              <a:cs typeface="Arial" panose="020B0604020202020204" pitchFamily="34" charset="0"/>
            </a:endParaRPr>
          </a:p>
          <a:p>
            <a:pPr>
              <a:defRPr/>
            </a:pPr>
            <a:endParaRPr lang="fi-FI" sz="2400">
              <a:latin typeface="Arial" panose="020B0604020202020204" pitchFamily="34" charset="0"/>
              <a:cs typeface="Arial" panose="020B0604020202020204" pitchFamily="34" charset="0"/>
            </a:endParaRPr>
          </a:p>
          <a:p>
            <a:pPr>
              <a:defRPr/>
            </a:pPr>
            <a:r>
              <a:rPr lang="fi-FI">
                <a:latin typeface="Arial"/>
                <a:ea typeface="MS PGothic"/>
                <a:cs typeface="Arial"/>
              </a:rPr>
              <a:t>Kaikukortin-jakajien vastuulla on </a:t>
            </a:r>
            <a:r>
              <a:rPr lang="fi-FI" b="1">
                <a:latin typeface="Arial"/>
                <a:ea typeface="MS PGothic"/>
                <a:cs typeface="Arial"/>
              </a:rPr>
              <a:t>rekisteröidä</a:t>
            </a:r>
            <a:r>
              <a:rPr lang="fi-FI">
                <a:latin typeface="Arial"/>
                <a:ea typeface="MS PGothic"/>
                <a:cs typeface="Arial"/>
              </a:rPr>
              <a:t> luovutetut Kaikukortit sähköiselle lomakkeelle (Kaikukantaan).</a:t>
            </a:r>
          </a:p>
          <a:p>
            <a:pPr>
              <a:defRPr/>
            </a:pPr>
            <a:r>
              <a:rPr lang="fi-FI">
                <a:latin typeface="Arial"/>
                <a:ea typeface="MS PGothic"/>
                <a:cs typeface="Arial"/>
              </a:rPr>
              <a:t>Toimintamallissa mainittiin Kaikukortin luovutus -lomake, joka on toteutettu sähköisessä Kaikukannassa.</a:t>
            </a:r>
            <a:endParaRPr lang="sv-FI">
              <a:latin typeface="Arial" panose="020B0604020202020204" pitchFamily="34" charset="0"/>
              <a:cs typeface="Arial" panose="020B0604020202020204" pitchFamily="34" charset="0"/>
            </a:endParaRPr>
          </a:p>
          <a:p>
            <a:pPr lvl="1">
              <a:defRPr/>
            </a:pPr>
            <a:r>
              <a:rPr lang="fi-FI" sz="2800">
                <a:latin typeface="Arial"/>
                <a:ea typeface="MS PGothic"/>
                <a:cs typeface="Arial"/>
              </a:rPr>
              <a:t>Lomakkeen avulla saadaan tilastotietoa siitä, kuinka paljon Kaikukortteja on jaettu, sekä tietoa kortinhaltijoiden taustoista (esimerkiksi ikä, sukupuoli, äidinkieli ja elämäntilanne).</a:t>
            </a:r>
          </a:p>
          <a:p>
            <a:pPr lvl="1">
              <a:defRPr/>
            </a:pPr>
            <a:r>
              <a:rPr lang="fi-FI" sz="2800" b="1">
                <a:latin typeface="Arial"/>
                <a:ea typeface="MS PGothic"/>
                <a:cs typeface="Arial"/>
              </a:rPr>
              <a:t>Lomakkeeseen ei kirjoiteta kortin saajan nimeä tai henkilötunnusta. </a:t>
            </a:r>
            <a:endParaRPr lang="fi-FI" sz="2800" b="1">
              <a:latin typeface="Arial" panose="020B0604020202020204" pitchFamily="34" charset="0"/>
              <a:cs typeface="Arial" panose="020B0604020202020204" pitchFamily="34" charset="0"/>
            </a:endParaRPr>
          </a:p>
        </p:txBody>
      </p:sp>
      <p:pic>
        <p:nvPicPr>
          <p:cNvPr id="110596" name="Shape 315">
            <a:extLst>
              <a:ext uri="{FF2B5EF4-FFF2-40B4-BE49-F238E27FC236}">
                <a16:creationId xmlns:a16="http://schemas.microsoft.com/office/drawing/2014/main" id="{F27106C3-0631-43F0-841C-D28962174903}"/>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Shape 313" descr="Kaikukortin logo">
            <a:extLst>
              <a:ext uri="{FF2B5EF4-FFF2-40B4-BE49-F238E27FC236}">
                <a16:creationId xmlns:a16="http://schemas.microsoft.com/office/drawing/2014/main" id="{64A7D100-EC91-4F60-9981-EBC694D5130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79768"/>
            <a:ext cx="3540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7895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tsikko 1">
            <a:extLst>
              <a:ext uri="{FF2B5EF4-FFF2-40B4-BE49-F238E27FC236}">
                <a16:creationId xmlns:a16="http://schemas.microsoft.com/office/drawing/2014/main" id="{4E35D9BC-0417-467A-8EF0-01BCB7A3E37F}"/>
              </a:ext>
            </a:extLst>
          </p:cNvPr>
          <p:cNvSpPr>
            <a:spLocks noGrp="1"/>
          </p:cNvSpPr>
          <p:nvPr>
            <p:ph type="title"/>
          </p:nvPr>
        </p:nvSpPr>
        <p:spPr>
          <a:xfrm>
            <a:off x="4456113" y="314960"/>
            <a:ext cx="7579677" cy="633730"/>
          </a:xfrm>
        </p:spPr>
        <p:txBody>
          <a:bodyPr/>
          <a:lstStyle/>
          <a:p>
            <a:r>
              <a:rPr lang="en-US" altLang="sv-FI" sz="3600" b="1" err="1"/>
              <a:t>Tilastojen</a:t>
            </a:r>
            <a:r>
              <a:rPr lang="en-US" altLang="sv-FI" sz="3600" b="1"/>
              <a:t> </a:t>
            </a:r>
            <a:r>
              <a:rPr lang="en-US" altLang="sv-FI" sz="3600" b="1" err="1"/>
              <a:t>keräämisestä</a:t>
            </a:r>
            <a:r>
              <a:rPr lang="en-US" altLang="sv-FI" sz="3600" b="1"/>
              <a:t>: </a:t>
            </a:r>
            <a:r>
              <a:rPr lang="en-US" altLang="sv-FI" sz="3600" b="1" err="1"/>
              <a:t>kortinjakajat</a:t>
            </a:r>
            <a:r>
              <a:rPr lang="en-US" altLang="sv-FI" sz="3600" b="1"/>
              <a:t> 2/2</a:t>
            </a:r>
          </a:p>
        </p:txBody>
      </p:sp>
      <p:sp>
        <p:nvSpPr>
          <p:cNvPr id="3" name="Sisällön paikkamerkki 2">
            <a:extLst>
              <a:ext uri="{FF2B5EF4-FFF2-40B4-BE49-F238E27FC236}">
                <a16:creationId xmlns:a16="http://schemas.microsoft.com/office/drawing/2014/main" id="{F528FFD1-BBC0-43DB-A6D2-304E16C34B04}"/>
              </a:ext>
            </a:extLst>
          </p:cNvPr>
          <p:cNvSpPr>
            <a:spLocks noGrp="1"/>
          </p:cNvSpPr>
          <p:nvPr>
            <p:ph idx="1"/>
          </p:nvPr>
        </p:nvSpPr>
        <p:spPr>
          <a:xfrm>
            <a:off x="915988" y="1448656"/>
            <a:ext cx="10515600" cy="4896582"/>
          </a:xfrm>
        </p:spPr>
        <p:txBody>
          <a:bodyPr/>
          <a:lstStyle/>
          <a:p>
            <a:pPr>
              <a:defRPr/>
            </a:pPr>
            <a:r>
              <a:rPr lang="fi-FI" sz="2400">
                <a:latin typeface="Arial"/>
                <a:ea typeface="MS PGothic"/>
                <a:cs typeface="Arial"/>
              </a:rPr>
              <a:t>Kuten toimintamallissa sanotaan, asiakaspalvelutilanteessa Kaikukortin saajan taustatiedot voi täyttää ensin </a:t>
            </a:r>
            <a:r>
              <a:rPr lang="fi-FI" sz="2400" b="1" i="1">
                <a:latin typeface="Arial"/>
                <a:ea typeface="MS PGothic"/>
                <a:cs typeface="Arial"/>
              </a:rPr>
              <a:t>paperilomakkeeseen</a:t>
            </a:r>
            <a:r>
              <a:rPr lang="fi-FI" sz="2400">
                <a:latin typeface="Arial"/>
                <a:ea typeface="MS PGothic"/>
                <a:cs typeface="Arial"/>
              </a:rPr>
              <a:t>. </a:t>
            </a:r>
            <a:endParaRPr lang="sv-FI" sz="2400">
              <a:latin typeface="Arial" panose="020B0604020202020204" pitchFamily="34" charset="0"/>
              <a:cs typeface="Arial" panose="020B0604020202020204" pitchFamily="34" charset="0"/>
            </a:endParaRPr>
          </a:p>
          <a:p>
            <a:pPr lvl="1">
              <a:defRPr/>
            </a:pPr>
            <a:r>
              <a:rPr lang="fi-FI">
                <a:latin typeface="Arial"/>
                <a:ea typeface="MS PGothic"/>
                <a:cs typeface="Arial"/>
              </a:rPr>
              <a:t>Paperilomaketta ei kuitenkaan toimiteta eteenpäin, vaan kortin luovuttanut työntekijä vie paperilomakkeeseen kirjatut tiedot mahdollisimman pian, kuitenkin viimeistään viikon sisällä Kaikukannan sähköiselle lomakkeelle. Asiakkaalle on kerrottava, milloin kortti tulee voimaan eli milloin kortin jakaja rekisteröi kortin Kaikukantaan. </a:t>
            </a:r>
          </a:p>
          <a:p>
            <a:pPr lvl="1">
              <a:defRPr/>
            </a:pPr>
            <a:r>
              <a:rPr lang="fi-FI">
                <a:latin typeface="Arial"/>
                <a:ea typeface="MS PGothic"/>
                <a:cs typeface="Arial"/>
              </a:rPr>
              <a:t>Huomio! Asiakas ei voi käyttää korttiaan kulttuuritapahtumissa ennen kuin kortin jakaja on rekisteröinyt kortin Kaikukantaan. </a:t>
            </a:r>
          </a:p>
          <a:p>
            <a:pPr lvl="1">
              <a:defRPr/>
            </a:pPr>
            <a:r>
              <a:rPr lang="fi-FI">
                <a:latin typeface="Arial"/>
                <a:ea typeface="MS PGothic"/>
                <a:cs typeface="Arial"/>
              </a:rPr>
              <a:t>Paperisen lomakkeen päivitetty mallipohja on tulossa osoitteeseen: </a:t>
            </a:r>
            <a:r>
              <a:rPr lang="fi-FI">
                <a:latin typeface="Arial"/>
                <a:ea typeface="MS PGothic"/>
                <a:cs typeface="Arial"/>
                <a:hlinkClick r:id="rId2"/>
              </a:rPr>
              <a:t>www.kaikukortti.fi/kortinjakajille/perehdytysmateriaali-kortinjakajille</a:t>
            </a:r>
            <a:r>
              <a:rPr lang="fi-FI">
                <a:latin typeface="Arial"/>
                <a:ea typeface="MS PGothic"/>
                <a:cs typeface="Arial"/>
              </a:rPr>
              <a:t>. </a:t>
            </a:r>
            <a:endParaRPr lang="fi-FI">
              <a:latin typeface="Arial" panose="020B0604020202020204" pitchFamily="34" charset="0"/>
              <a:cs typeface="Arial" panose="020B0604020202020204" pitchFamily="34" charset="0"/>
            </a:endParaRPr>
          </a:p>
        </p:txBody>
      </p:sp>
      <p:pic>
        <p:nvPicPr>
          <p:cNvPr id="110596" name="Shape 315">
            <a:extLst>
              <a:ext uri="{FF2B5EF4-FFF2-40B4-BE49-F238E27FC236}">
                <a16:creationId xmlns:a16="http://schemas.microsoft.com/office/drawing/2014/main" id="{F27106C3-0631-43F0-841C-D2896217490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Shape 313" descr="Kaikukortin logo">
            <a:extLst>
              <a:ext uri="{FF2B5EF4-FFF2-40B4-BE49-F238E27FC236}">
                <a16:creationId xmlns:a16="http://schemas.microsoft.com/office/drawing/2014/main" id="{64A7D100-EC91-4F60-9981-EBC694D5130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196850"/>
            <a:ext cx="3540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3992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tsikko 1">
            <a:extLst>
              <a:ext uri="{FF2B5EF4-FFF2-40B4-BE49-F238E27FC236}">
                <a16:creationId xmlns:a16="http://schemas.microsoft.com/office/drawing/2014/main" id="{B9400425-EE8D-4038-9D87-0C0AB16699D5}"/>
              </a:ext>
            </a:extLst>
          </p:cNvPr>
          <p:cNvSpPr>
            <a:spLocks noGrp="1"/>
          </p:cNvSpPr>
          <p:nvPr>
            <p:ph type="title"/>
          </p:nvPr>
        </p:nvSpPr>
        <p:spPr>
          <a:xfrm>
            <a:off x="3884818" y="196851"/>
            <a:ext cx="8037307" cy="949324"/>
          </a:xfrm>
        </p:spPr>
        <p:txBody>
          <a:bodyPr/>
          <a:lstStyle/>
          <a:p>
            <a:r>
              <a:rPr lang="en-US" altLang="sv-FI" b="1" err="1">
                <a:ea typeface="MS PGothic"/>
              </a:rPr>
              <a:t>Tilastointi</a:t>
            </a:r>
            <a:r>
              <a:rPr lang="en-US" altLang="sv-FI" b="1">
                <a:ea typeface="MS PGothic"/>
              </a:rPr>
              <a:t> </a:t>
            </a:r>
            <a:r>
              <a:rPr lang="en-US" altLang="sv-FI" b="1" err="1">
                <a:ea typeface="MS PGothic"/>
              </a:rPr>
              <a:t>Kaikukortti-kohteissa</a:t>
            </a:r>
            <a:r>
              <a:rPr lang="en-US" altLang="sv-FI" b="1">
                <a:ea typeface="MS PGothic"/>
              </a:rPr>
              <a:t> 1/4</a:t>
            </a:r>
            <a:endParaRPr lang="en-US" altLang="sv-FI" b="1"/>
          </a:p>
        </p:txBody>
      </p:sp>
      <p:sp>
        <p:nvSpPr>
          <p:cNvPr id="112643" name="Sisällön paikkamerkki 2">
            <a:extLst>
              <a:ext uri="{FF2B5EF4-FFF2-40B4-BE49-F238E27FC236}">
                <a16:creationId xmlns:a16="http://schemas.microsoft.com/office/drawing/2014/main" id="{8E3C42EF-B0E9-4ED1-9241-0DD1954F4DC3}"/>
              </a:ext>
            </a:extLst>
          </p:cNvPr>
          <p:cNvSpPr>
            <a:spLocks noGrp="1"/>
          </p:cNvSpPr>
          <p:nvPr>
            <p:ph idx="1"/>
          </p:nvPr>
        </p:nvSpPr>
        <p:spPr>
          <a:xfrm>
            <a:off x="1011238" y="927185"/>
            <a:ext cx="10515600" cy="5612646"/>
          </a:xfrm>
        </p:spPr>
        <p:txBody>
          <a:bodyPr/>
          <a:lstStyle/>
          <a:p>
            <a:r>
              <a:rPr lang="fi-FI" altLang="sv-FI" sz="2400" b="1">
                <a:latin typeface="Arial"/>
                <a:ea typeface="MS PGothic"/>
                <a:cs typeface="Arial"/>
              </a:rPr>
              <a:t>Kaikukortin käytöstä kerätään myyntiraportteja</a:t>
            </a:r>
            <a:r>
              <a:rPr lang="fi-FI" altLang="sv-FI" sz="2400">
                <a:latin typeface="Arial"/>
                <a:ea typeface="MS PGothic"/>
                <a:cs typeface="Arial"/>
              </a:rPr>
              <a:t>, jotta saadaan tietoa siitä, käyttävätkö kortin saaneet henkilöt korttiaan. </a:t>
            </a:r>
            <a:endParaRPr lang="en-US" altLang="sv-FI" sz="2400" b="1">
              <a:latin typeface="Arial" panose="020B0604020202020204" pitchFamily="34" charset="0"/>
              <a:cs typeface="Arial" panose="020B0604020202020204" pitchFamily="34" charset="0"/>
            </a:endParaRPr>
          </a:p>
          <a:p>
            <a:r>
              <a:rPr lang="en-US" altLang="sv-FI" sz="2400" b="1" err="1">
                <a:latin typeface="Arial"/>
                <a:ea typeface="MS PGothic"/>
                <a:cs typeface="Arial"/>
              </a:rPr>
              <a:t>Kulttuurikohteen</a:t>
            </a:r>
            <a:r>
              <a:rPr lang="en-US" altLang="sv-FI" sz="2400" b="1">
                <a:latin typeface="Arial"/>
                <a:ea typeface="MS PGothic"/>
                <a:cs typeface="Arial"/>
              </a:rPr>
              <a:t> </a:t>
            </a:r>
            <a:r>
              <a:rPr lang="en-US" altLang="sv-FI" sz="2400" b="1" err="1">
                <a:latin typeface="Arial"/>
                <a:ea typeface="MS PGothic"/>
                <a:cs typeface="Arial"/>
              </a:rPr>
              <a:t>vastuulla</a:t>
            </a:r>
            <a:r>
              <a:rPr lang="en-US" altLang="sv-FI" sz="2400" b="1">
                <a:latin typeface="Arial"/>
                <a:ea typeface="MS PGothic"/>
                <a:cs typeface="Arial"/>
              </a:rPr>
              <a:t> on </a:t>
            </a:r>
            <a:r>
              <a:rPr lang="en-US" altLang="sv-FI" sz="2400" b="1" err="1">
                <a:latin typeface="Arial"/>
                <a:ea typeface="MS PGothic"/>
                <a:cs typeface="Arial"/>
              </a:rPr>
              <a:t>kirjata</a:t>
            </a:r>
            <a:r>
              <a:rPr lang="en-US" altLang="sv-FI" sz="2400" b="1">
                <a:latin typeface="Arial"/>
                <a:ea typeface="MS PGothic"/>
                <a:cs typeface="Arial"/>
              </a:rPr>
              <a:t> </a:t>
            </a:r>
            <a:r>
              <a:rPr lang="en-US" altLang="sv-FI" sz="2400" b="1" err="1">
                <a:latin typeface="Arial"/>
                <a:ea typeface="MS PGothic"/>
                <a:cs typeface="Arial"/>
              </a:rPr>
              <a:t>jokainen</a:t>
            </a:r>
            <a:r>
              <a:rPr lang="en-US" altLang="sv-FI" sz="2400" b="1">
                <a:latin typeface="Arial"/>
                <a:ea typeface="MS PGothic"/>
                <a:cs typeface="Arial"/>
              </a:rPr>
              <a:t> </a:t>
            </a:r>
            <a:r>
              <a:rPr lang="en-US" altLang="sv-FI" sz="2400" b="1" err="1">
                <a:latin typeface="Arial"/>
                <a:ea typeface="MS PGothic"/>
                <a:cs typeface="Arial"/>
              </a:rPr>
              <a:t>Kaikukortti-hankinta</a:t>
            </a:r>
            <a:r>
              <a:rPr lang="en-US" altLang="sv-FI" sz="2400">
                <a:latin typeface="Arial"/>
                <a:ea typeface="MS PGothic"/>
                <a:cs typeface="Arial"/>
              </a:rPr>
              <a:t> </a:t>
            </a:r>
            <a:r>
              <a:rPr lang="en-US" altLang="sv-FI" sz="2400" err="1">
                <a:latin typeface="Arial"/>
                <a:ea typeface="MS PGothic"/>
                <a:cs typeface="Arial"/>
              </a:rPr>
              <a:t>eli</a:t>
            </a:r>
            <a:r>
              <a:rPr lang="en-US" altLang="sv-FI" sz="2400">
                <a:latin typeface="Arial"/>
                <a:ea typeface="MS PGothic"/>
                <a:cs typeface="Arial"/>
              </a:rPr>
              <a:t> </a:t>
            </a:r>
            <a:r>
              <a:rPr lang="en-US" altLang="sv-FI" sz="2400" err="1">
                <a:latin typeface="Arial"/>
                <a:ea typeface="MS PGothic"/>
                <a:cs typeface="Arial"/>
              </a:rPr>
              <a:t>ottaa</a:t>
            </a:r>
            <a:r>
              <a:rPr lang="en-US" altLang="sv-FI" sz="2400">
                <a:latin typeface="Arial"/>
                <a:ea typeface="MS PGothic"/>
                <a:cs typeface="Arial"/>
              </a:rPr>
              <a:t> </a:t>
            </a:r>
            <a:r>
              <a:rPr lang="en-US" altLang="sv-FI" sz="2400" err="1">
                <a:latin typeface="Arial"/>
                <a:ea typeface="MS PGothic"/>
                <a:cs typeface="Arial"/>
              </a:rPr>
              <a:t>ylös</a:t>
            </a:r>
            <a:r>
              <a:rPr lang="en-US" altLang="sv-FI" sz="2400">
                <a:latin typeface="Arial"/>
                <a:ea typeface="MS PGothic"/>
                <a:cs typeface="Arial"/>
              </a:rPr>
              <a:t> </a:t>
            </a:r>
            <a:r>
              <a:rPr lang="en-US" altLang="sv-FI" sz="2400" err="1">
                <a:latin typeface="Arial"/>
                <a:ea typeface="MS PGothic"/>
                <a:cs typeface="Arial"/>
              </a:rPr>
              <a:t>kortin</a:t>
            </a:r>
            <a:r>
              <a:rPr lang="en-US" altLang="sv-FI" sz="2400">
                <a:latin typeface="Arial"/>
                <a:ea typeface="MS PGothic"/>
                <a:cs typeface="Arial"/>
              </a:rPr>
              <a:t> </a:t>
            </a:r>
            <a:r>
              <a:rPr lang="en-US" altLang="sv-FI" sz="2400" err="1">
                <a:latin typeface="Arial"/>
                <a:ea typeface="MS PGothic"/>
                <a:cs typeface="Arial"/>
              </a:rPr>
              <a:t>tunnus</a:t>
            </a:r>
            <a:r>
              <a:rPr lang="en-US" altLang="sv-FI" sz="2400">
                <a:latin typeface="Arial"/>
                <a:ea typeface="MS PGothic"/>
                <a:cs typeface="Arial"/>
              </a:rPr>
              <a:t> ja </a:t>
            </a:r>
            <a:r>
              <a:rPr lang="en-US" altLang="sv-FI" sz="2400" err="1">
                <a:latin typeface="Arial"/>
                <a:ea typeface="MS PGothic"/>
                <a:cs typeface="Arial"/>
              </a:rPr>
              <a:t>lippua</a:t>
            </a:r>
            <a:r>
              <a:rPr lang="en-US" altLang="sv-FI" sz="2400">
                <a:latin typeface="Arial"/>
                <a:ea typeface="MS PGothic"/>
                <a:cs typeface="Arial"/>
              </a:rPr>
              <a:t> </a:t>
            </a:r>
            <a:r>
              <a:rPr lang="en-US" altLang="sv-FI" sz="2400" err="1">
                <a:latin typeface="Arial"/>
                <a:ea typeface="MS PGothic"/>
                <a:cs typeface="Arial"/>
              </a:rPr>
              <a:t>käyttävän</a:t>
            </a:r>
            <a:r>
              <a:rPr lang="en-US" altLang="sv-FI" sz="2400">
                <a:latin typeface="Arial"/>
                <a:ea typeface="MS PGothic"/>
                <a:cs typeface="Arial"/>
              </a:rPr>
              <a:t> </a:t>
            </a:r>
            <a:r>
              <a:rPr lang="en-US" altLang="sv-FI" sz="2400" err="1">
                <a:latin typeface="Arial"/>
                <a:ea typeface="MS PGothic"/>
                <a:cs typeface="Arial"/>
              </a:rPr>
              <a:t>aikuisen</a:t>
            </a:r>
            <a:r>
              <a:rPr lang="en-US" altLang="sv-FI" sz="2400">
                <a:latin typeface="Arial"/>
                <a:ea typeface="MS PGothic"/>
                <a:cs typeface="Arial"/>
              </a:rPr>
              <a:t> </a:t>
            </a:r>
            <a:r>
              <a:rPr lang="en-US" altLang="sv-FI" sz="2400" err="1">
                <a:latin typeface="Arial"/>
                <a:ea typeface="MS PGothic"/>
                <a:cs typeface="Arial"/>
              </a:rPr>
              <a:t>mukana</a:t>
            </a:r>
            <a:r>
              <a:rPr lang="en-US" altLang="sv-FI" sz="2400">
                <a:latin typeface="Arial"/>
                <a:ea typeface="MS PGothic"/>
                <a:cs typeface="Arial"/>
              </a:rPr>
              <a:t> </a:t>
            </a:r>
            <a:r>
              <a:rPr lang="en-US" altLang="sv-FI" sz="2400" err="1">
                <a:latin typeface="Arial"/>
                <a:ea typeface="MS PGothic"/>
                <a:cs typeface="Arial"/>
              </a:rPr>
              <a:t>tulevien</a:t>
            </a:r>
            <a:r>
              <a:rPr lang="en-US" altLang="sv-FI" sz="2400">
                <a:latin typeface="Arial"/>
                <a:ea typeface="MS PGothic"/>
                <a:cs typeface="Arial"/>
              </a:rPr>
              <a:t> </a:t>
            </a:r>
            <a:r>
              <a:rPr lang="en-US" altLang="sv-FI" sz="2400" err="1">
                <a:latin typeface="Arial"/>
                <a:ea typeface="MS PGothic"/>
                <a:cs typeface="Arial"/>
              </a:rPr>
              <a:t>lasten</a:t>
            </a:r>
            <a:r>
              <a:rPr lang="en-US" altLang="sv-FI" sz="2400">
                <a:latin typeface="Arial"/>
                <a:ea typeface="MS PGothic"/>
                <a:cs typeface="Arial"/>
              </a:rPr>
              <a:t> </a:t>
            </a:r>
            <a:r>
              <a:rPr lang="en-US" altLang="sv-FI" sz="2400" err="1">
                <a:latin typeface="Arial"/>
                <a:ea typeface="MS PGothic"/>
                <a:cs typeface="Arial"/>
              </a:rPr>
              <a:t>määrä</a:t>
            </a:r>
            <a:r>
              <a:rPr lang="en-US" altLang="sv-FI" sz="2400">
                <a:latin typeface="Arial"/>
                <a:ea typeface="MS PGothic"/>
                <a:cs typeface="Arial"/>
              </a:rPr>
              <a:t>. </a:t>
            </a:r>
            <a:r>
              <a:rPr lang="fi-FI" sz="2400">
                <a:latin typeface="Arial"/>
                <a:ea typeface="MS PGothic"/>
                <a:cs typeface="Arial"/>
              </a:rPr>
              <a:t>Kaikukannan sähköisellä lomakkeella ei kysytä aikuisten lippujen määrää, koska oletusarvoisesti lipulla voi tulla vain yksi aikuinen eli tunnuksen kirjaus = yksi aikuinen + mahdolliset mukana tulevat lapset.</a:t>
            </a:r>
          </a:p>
          <a:p>
            <a:pPr>
              <a:defRPr/>
            </a:pPr>
            <a:r>
              <a:rPr lang="fi-FI" sz="2400">
                <a:solidFill>
                  <a:srgbClr val="000000"/>
                </a:solidFill>
                <a:latin typeface="Arial" panose="020B0604020202020204" pitchFamily="34" charset="0"/>
                <a:ea typeface="MS PGothic"/>
                <a:cs typeface="Arial" panose="020B0604020202020204" pitchFamily="34" charset="0"/>
              </a:rPr>
              <a:t>Taulukkopohja</a:t>
            </a:r>
            <a:r>
              <a:rPr lang="fi-FI" sz="2400">
                <a:solidFill>
                  <a:srgbClr val="000000"/>
                </a:solidFill>
                <a:effectLst/>
                <a:latin typeface="Arial" panose="020B0604020202020204" pitchFamily="34" charset="0"/>
                <a:cs typeface="Arial" panose="020B0604020202020204" pitchFamily="34" charset="0"/>
              </a:rPr>
              <a:t> </a:t>
            </a:r>
            <a:r>
              <a:rPr lang="en-US" sz="2400">
                <a:latin typeface="Arial"/>
                <a:ea typeface="MS PGothic"/>
                <a:cs typeface="Arial"/>
              </a:rPr>
              <a:t>(Excel) </a:t>
            </a:r>
            <a:r>
              <a:rPr lang="fi-FI" sz="2400">
                <a:solidFill>
                  <a:srgbClr val="000000"/>
                </a:solidFill>
                <a:effectLst/>
                <a:latin typeface="Arial" panose="020B0604020202020204" pitchFamily="34" charset="0"/>
                <a:cs typeface="Arial" panose="020B0604020202020204" pitchFamily="34" charset="0"/>
              </a:rPr>
              <a:t>ja paperisen lomakkeen pohja (</a:t>
            </a:r>
            <a:r>
              <a:rPr lang="en-US" sz="2400">
                <a:latin typeface="Arial"/>
                <a:ea typeface="MS PGothic"/>
                <a:cs typeface="Arial"/>
              </a:rPr>
              <a:t>Word) </a:t>
            </a:r>
            <a:r>
              <a:rPr lang="fi-FI" sz="2400">
                <a:solidFill>
                  <a:srgbClr val="000000"/>
                </a:solidFill>
                <a:effectLst/>
                <a:latin typeface="Arial" panose="020B0604020202020204" pitchFamily="34" charset="0"/>
                <a:cs typeface="Arial" panose="020B0604020202020204" pitchFamily="34" charset="0"/>
              </a:rPr>
              <a:t>Kaikukortin käytön tilastointiin ovat saatavilla</a:t>
            </a:r>
            <a:r>
              <a:rPr lang="en-US" sz="2400">
                <a:latin typeface="Arial" panose="020B0604020202020204" pitchFamily="34" charset="0"/>
                <a:ea typeface="MS PGothic"/>
                <a:cs typeface="Arial" panose="020B0604020202020204" pitchFamily="34" charset="0"/>
              </a:rPr>
              <a:t> </a:t>
            </a:r>
            <a:r>
              <a:rPr lang="en-US" sz="2400" err="1">
                <a:latin typeface="Arial"/>
                <a:ea typeface="MS PGothic"/>
                <a:cs typeface="Arial"/>
              </a:rPr>
              <a:t>osoitteessa</a:t>
            </a:r>
            <a:r>
              <a:rPr lang="en-US" sz="2400">
                <a:latin typeface="Arial"/>
                <a:ea typeface="MS PGothic"/>
                <a:cs typeface="Arial"/>
              </a:rPr>
              <a:t>: </a:t>
            </a:r>
            <a:r>
              <a:rPr lang="en-US" sz="2400">
                <a:latin typeface="Arial"/>
                <a:ea typeface="MS PGothic"/>
                <a:cs typeface="Arial"/>
                <a:hlinkClick r:id="rId3"/>
              </a:rPr>
              <a:t>www.kaikukortti.fi/kulttuurikohteille/perehdytysmateriaali-kulttuurikohteille</a:t>
            </a:r>
            <a:r>
              <a:rPr lang="en-US" sz="2400">
                <a:latin typeface="Arial"/>
                <a:ea typeface="MS PGothic"/>
                <a:cs typeface="Arial"/>
              </a:rPr>
              <a:t>. </a:t>
            </a:r>
            <a:endParaRPr lang="fi-FI" sz="2400">
              <a:latin typeface="Arial"/>
              <a:ea typeface="MS PGothic"/>
              <a:cs typeface="Arial"/>
            </a:endParaRPr>
          </a:p>
          <a:p>
            <a:pPr lvl="1">
              <a:buFont typeface="Courier New" panose="02070309020205020404" pitchFamily="49" charset="0"/>
              <a:buChar char="o"/>
              <a:defRPr/>
            </a:pPr>
            <a:r>
              <a:rPr lang="en-US" err="1">
                <a:latin typeface="Arial"/>
                <a:ea typeface="MS PGothic"/>
                <a:cs typeface="Arial"/>
              </a:rPr>
              <a:t>Paperinen</a:t>
            </a:r>
            <a:r>
              <a:rPr lang="en-US">
                <a:latin typeface="Arial"/>
                <a:ea typeface="MS PGothic"/>
                <a:cs typeface="Arial"/>
              </a:rPr>
              <a:t> </a:t>
            </a:r>
            <a:r>
              <a:rPr lang="en-US" err="1">
                <a:latin typeface="Arial"/>
                <a:ea typeface="MS PGothic"/>
                <a:cs typeface="Arial"/>
              </a:rPr>
              <a:t>versio</a:t>
            </a:r>
            <a:r>
              <a:rPr lang="en-US">
                <a:latin typeface="Arial"/>
                <a:ea typeface="MS PGothic"/>
                <a:cs typeface="Arial"/>
              </a:rPr>
              <a:t> </a:t>
            </a:r>
            <a:r>
              <a:rPr lang="en-US" err="1">
                <a:latin typeface="Arial"/>
                <a:ea typeface="MS PGothic"/>
                <a:cs typeface="Arial"/>
              </a:rPr>
              <a:t>esim</a:t>
            </a:r>
            <a:r>
              <a:rPr lang="en-US">
                <a:latin typeface="Arial"/>
                <a:ea typeface="MS PGothic"/>
                <a:cs typeface="Arial"/>
              </a:rPr>
              <a:t>. </a:t>
            </a:r>
            <a:r>
              <a:rPr lang="en-US" err="1">
                <a:latin typeface="Arial"/>
                <a:ea typeface="MS PGothic"/>
                <a:cs typeface="Arial"/>
              </a:rPr>
              <a:t>lipputiskille</a:t>
            </a:r>
            <a:r>
              <a:rPr lang="en-US">
                <a:latin typeface="Arial"/>
                <a:ea typeface="MS PGothic"/>
                <a:cs typeface="Arial"/>
              </a:rPr>
              <a:t>, </a:t>
            </a:r>
            <a:r>
              <a:rPr lang="en-US" err="1">
                <a:latin typeface="Arial"/>
                <a:ea typeface="MS PGothic"/>
                <a:cs typeface="Arial"/>
              </a:rPr>
              <a:t>jolla</a:t>
            </a:r>
            <a:r>
              <a:rPr lang="en-US">
                <a:latin typeface="Arial"/>
                <a:ea typeface="MS PGothic"/>
                <a:cs typeface="Arial"/>
              </a:rPr>
              <a:t> </a:t>
            </a:r>
            <a:r>
              <a:rPr lang="en-US" err="1">
                <a:latin typeface="Arial"/>
                <a:ea typeface="MS PGothic"/>
                <a:cs typeface="Arial"/>
              </a:rPr>
              <a:t>ei</a:t>
            </a:r>
            <a:r>
              <a:rPr lang="en-US">
                <a:latin typeface="Arial"/>
                <a:ea typeface="MS PGothic"/>
                <a:cs typeface="Arial"/>
              </a:rPr>
              <a:t> </a:t>
            </a:r>
            <a:r>
              <a:rPr lang="en-US" err="1">
                <a:latin typeface="Arial"/>
                <a:ea typeface="MS PGothic"/>
                <a:cs typeface="Arial"/>
              </a:rPr>
              <a:t>tietokonetta</a:t>
            </a:r>
            <a:r>
              <a:rPr lang="en-US">
                <a:latin typeface="Arial"/>
                <a:ea typeface="MS PGothic"/>
                <a:cs typeface="Arial"/>
              </a:rPr>
              <a:t> </a:t>
            </a:r>
            <a:r>
              <a:rPr lang="en-US" err="1">
                <a:latin typeface="Arial"/>
                <a:ea typeface="MS PGothic"/>
                <a:cs typeface="Arial"/>
              </a:rPr>
              <a:t>käytössä</a:t>
            </a:r>
            <a:r>
              <a:rPr lang="en-US">
                <a:latin typeface="Arial"/>
                <a:ea typeface="MS PGothic"/>
                <a:cs typeface="Arial"/>
              </a:rPr>
              <a:t> (</a:t>
            </a:r>
            <a:r>
              <a:rPr lang="en-US" err="1">
                <a:latin typeface="Arial"/>
                <a:ea typeface="MS PGothic"/>
                <a:cs typeface="Arial"/>
              </a:rPr>
              <a:t>tiedot</a:t>
            </a:r>
            <a:r>
              <a:rPr lang="en-US">
                <a:latin typeface="Arial"/>
                <a:ea typeface="MS PGothic"/>
                <a:cs typeface="Arial"/>
              </a:rPr>
              <a:t> </a:t>
            </a:r>
            <a:r>
              <a:rPr lang="en-US" err="1">
                <a:latin typeface="Arial"/>
                <a:ea typeface="MS PGothic"/>
                <a:cs typeface="Arial"/>
              </a:rPr>
              <a:t>siirretään</a:t>
            </a:r>
            <a:r>
              <a:rPr lang="en-US">
                <a:latin typeface="Arial"/>
                <a:ea typeface="MS PGothic"/>
                <a:cs typeface="Arial"/>
              </a:rPr>
              <a:t> </a:t>
            </a:r>
            <a:r>
              <a:rPr lang="en-US" err="1">
                <a:latin typeface="Arial"/>
                <a:ea typeface="MS PGothic"/>
                <a:cs typeface="Arial"/>
              </a:rPr>
              <a:t>sähköiselle</a:t>
            </a:r>
            <a:r>
              <a:rPr lang="en-US">
                <a:latin typeface="Arial"/>
                <a:ea typeface="MS PGothic"/>
                <a:cs typeface="Arial"/>
              </a:rPr>
              <a:t> </a:t>
            </a:r>
            <a:r>
              <a:rPr lang="en-US" err="1">
                <a:latin typeface="Arial"/>
                <a:ea typeface="MS PGothic"/>
                <a:cs typeface="Arial"/>
              </a:rPr>
              <a:t>Kaikukannan</a:t>
            </a:r>
            <a:r>
              <a:rPr lang="en-US">
                <a:latin typeface="Arial"/>
                <a:ea typeface="MS PGothic"/>
                <a:cs typeface="Arial"/>
              </a:rPr>
              <a:t> </a:t>
            </a:r>
            <a:r>
              <a:rPr lang="en-US" err="1">
                <a:latin typeface="Arial"/>
                <a:ea typeface="MS PGothic"/>
                <a:cs typeface="Arial"/>
              </a:rPr>
              <a:t>lomakkeelle</a:t>
            </a:r>
            <a:r>
              <a:rPr lang="en-US">
                <a:latin typeface="Arial"/>
                <a:ea typeface="MS PGothic"/>
                <a:cs typeface="Arial"/>
              </a:rPr>
              <a:t>.) </a:t>
            </a:r>
            <a:r>
              <a:rPr lang="en-US" err="1">
                <a:latin typeface="Arial"/>
                <a:ea typeface="MS PGothic"/>
                <a:cs typeface="Arial"/>
              </a:rPr>
              <a:t>Käytön</a:t>
            </a:r>
            <a:r>
              <a:rPr lang="en-US">
                <a:latin typeface="Arial"/>
                <a:ea typeface="MS PGothic"/>
                <a:cs typeface="Arial"/>
              </a:rPr>
              <a:t> </a:t>
            </a:r>
            <a:r>
              <a:rPr lang="en-US" err="1">
                <a:latin typeface="Arial"/>
                <a:ea typeface="MS PGothic"/>
                <a:cs typeface="Arial"/>
              </a:rPr>
              <a:t>kirjaukset</a:t>
            </a:r>
            <a:r>
              <a:rPr lang="en-US">
                <a:latin typeface="Arial"/>
                <a:ea typeface="MS PGothic"/>
                <a:cs typeface="Arial"/>
              </a:rPr>
              <a:t> on </a:t>
            </a:r>
            <a:r>
              <a:rPr lang="en-US" err="1">
                <a:latin typeface="Arial"/>
                <a:ea typeface="MS PGothic"/>
                <a:cs typeface="Arial"/>
              </a:rPr>
              <a:t>siirrettävä</a:t>
            </a:r>
            <a:r>
              <a:rPr lang="en-US">
                <a:latin typeface="Arial"/>
                <a:ea typeface="MS PGothic"/>
                <a:cs typeface="Arial"/>
              </a:rPr>
              <a:t> </a:t>
            </a:r>
            <a:r>
              <a:rPr lang="en-US" err="1">
                <a:latin typeface="Arial"/>
                <a:ea typeface="MS PGothic"/>
                <a:cs typeface="Arial"/>
              </a:rPr>
              <a:t>mahdollisimman</a:t>
            </a:r>
            <a:r>
              <a:rPr lang="en-US">
                <a:latin typeface="Arial"/>
                <a:ea typeface="MS PGothic"/>
                <a:cs typeface="Arial"/>
              </a:rPr>
              <a:t> </a:t>
            </a:r>
            <a:r>
              <a:rPr lang="en-US" err="1">
                <a:latin typeface="Arial"/>
                <a:ea typeface="MS PGothic"/>
                <a:cs typeface="Arial"/>
              </a:rPr>
              <a:t>nopeasti</a:t>
            </a:r>
            <a:r>
              <a:rPr lang="en-US">
                <a:latin typeface="Arial"/>
                <a:ea typeface="MS PGothic"/>
                <a:cs typeface="Arial"/>
              </a:rPr>
              <a:t> </a:t>
            </a:r>
            <a:r>
              <a:rPr lang="en-US" err="1">
                <a:latin typeface="Arial"/>
                <a:ea typeface="MS PGothic"/>
                <a:cs typeface="Arial"/>
              </a:rPr>
              <a:t>Kaikukantaan</a:t>
            </a:r>
            <a:r>
              <a:rPr lang="en-US">
                <a:latin typeface="Arial"/>
                <a:ea typeface="MS PGothic"/>
                <a:cs typeface="Arial"/>
              </a:rPr>
              <a:t>, </a:t>
            </a:r>
            <a:r>
              <a:rPr lang="en-US" err="1">
                <a:latin typeface="Arial"/>
                <a:ea typeface="MS PGothic"/>
                <a:cs typeface="Arial"/>
              </a:rPr>
              <a:t>jotta</a:t>
            </a:r>
            <a:r>
              <a:rPr lang="en-US">
                <a:latin typeface="Arial"/>
                <a:ea typeface="MS PGothic"/>
                <a:cs typeface="Arial"/>
              </a:rPr>
              <a:t> </a:t>
            </a:r>
            <a:r>
              <a:rPr lang="en-US" err="1">
                <a:latin typeface="Arial"/>
                <a:ea typeface="MS PGothic"/>
                <a:cs typeface="Arial"/>
              </a:rPr>
              <a:t>sieltä</a:t>
            </a:r>
            <a:r>
              <a:rPr lang="en-US">
                <a:latin typeface="Arial"/>
                <a:ea typeface="MS PGothic"/>
                <a:cs typeface="Arial"/>
              </a:rPr>
              <a:t> </a:t>
            </a:r>
            <a:r>
              <a:rPr lang="en-US" err="1">
                <a:latin typeface="Arial"/>
                <a:ea typeface="MS PGothic"/>
                <a:cs typeface="Arial"/>
              </a:rPr>
              <a:t>saadaan</a:t>
            </a:r>
            <a:r>
              <a:rPr lang="en-US">
                <a:latin typeface="Arial"/>
                <a:ea typeface="MS PGothic"/>
                <a:cs typeface="Arial"/>
              </a:rPr>
              <a:t> </a:t>
            </a:r>
            <a:r>
              <a:rPr lang="en-US" err="1">
                <a:latin typeface="Arial"/>
                <a:ea typeface="MS PGothic"/>
                <a:cs typeface="Arial"/>
              </a:rPr>
              <a:t>ajantasaiset</a:t>
            </a:r>
            <a:r>
              <a:rPr lang="en-US">
                <a:latin typeface="Arial"/>
                <a:ea typeface="MS PGothic"/>
                <a:cs typeface="Arial"/>
              </a:rPr>
              <a:t> </a:t>
            </a:r>
            <a:r>
              <a:rPr lang="en-US" err="1">
                <a:latin typeface="Arial"/>
                <a:ea typeface="MS PGothic"/>
                <a:cs typeface="Arial"/>
              </a:rPr>
              <a:t>raportit</a:t>
            </a:r>
            <a:r>
              <a:rPr lang="en-US">
                <a:latin typeface="Arial"/>
                <a:ea typeface="MS PGothic"/>
                <a:cs typeface="Arial"/>
              </a:rPr>
              <a:t>.</a:t>
            </a:r>
          </a:p>
          <a:p>
            <a:pPr lvl="1"/>
            <a:endParaRPr lang="en-US" altLang="sv-FI" b="1">
              <a:latin typeface="Arial" panose="020B0604020202020204" pitchFamily="34" charset="0"/>
              <a:cs typeface="Arial" panose="020B0604020202020204" pitchFamily="34" charset="0"/>
            </a:endParaRPr>
          </a:p>
          <a:p>
            <a:endParaRPr lang="en-US" altLang="sv-FI" sz="1200"/>
          </a:p>
        </p:txBody>
      </p:sp>
      <p:pic>
        <p:nvPicPr>
          <p:cNvPr id="112644" name="Shape 315">
            <a:extLst>
              <a:ext uri="{FF2B5EF4-FFF2-40B4-BE49-F238E27FC236}">
                <a16:creationId xmlns:a16="http://schemas.microsoft.com/office/drawing/2014/main" id="{74E92DFE-DA53-4626-8288-140176472544}"/>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Shape 313" descr="Kaikukortin logo">
            <a:extLst>
              <a:ext uri="{FF2B5EF4-FFF2-40B4-BE49-F238E27FC236}">
                <a16:creationId xmlns:a16="http://schemas.microsoft.com/office/drawing/2014/main" id="{561F5F6C-5519-4957-9F13-1B5D261CFF5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88" y="196851"/>
            <a:ext cx="2849767" cy="72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1027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tsikko 1">
            <a:extLst>
              <a:ext uri="{FF2B5EF4-FFF2-40B4-BE49-F238E27FC236}">
                <a16:creationId xmlns:a16="http://schemas.microsoft.com/office/drawing/2014/main" id="{B9400425-EE8D-4038-9D87-0C0AB16699D5}"/>
              </a:ext>
            </a:extLst>
          </p:cNvPr>
          <p:cNvSpPr>
            <a:spLocks noGrp="1"/>
          </p:cNvSpPr>
          <p:nvPr>
            <p:ph type="title"/>
          </p:nvPr>
        </p:nvSpPr>
        <p:spPr>
          <a:xfrm>
            <a:off x="4456113" y="129856"/>
            <a:ext cx="8046720" cy="1040449"/>
          </a:xfrm>
        </p:spPr>
        <p:txBody>
          <a:bodyPr/>
          <a:lstStyle/>
          <a:p>
            <a:r>
              <a:rPr lang="en-US" altLang="sv-FI" b="1" err="1"/>
              <a:t>Tilastointi</a:t>
            </a:r>
            <a:r>
              <a:rPr lang="en-US" altLang="sv-FI" b="1"/>
              <a:t> </a:t>
            </a:r>
            <a:r>
              <a:rPr lang="en-US" altLang="sv-FI" b="1" err="1"/>
              <a:t>Kaikukortti-kohteissa</a:t>
            </a:r>
            <a:r>
              <a:rPr lang="en-US" altLang="sv-FI" b="1"/>
              <a:t> 2/4</a:t>
            </a:r>
          </a:p>
        </p:txBody>
      </p:sp>
      <p:sp>
        <p:nvSpPr>
          <p:cNvPr id="112643" name="Sisällön paikkamerkki 2">
            <a:extLst>
              <a:ext uri="{FF2B5EF4-FFF2-40B4-BE49-F238E27FC236}">
                <a16:creationId xmlns:a16="http://schemas.microsoft.com/office/drawing/2014/main" id="{8E3C42EF-B0E9-4ED1-9241-0DD1954F4DC3}"/>
              </a:ext>
            </a:extLst>
          </p:cNvPr>
          <p:cNvSpPr>
            <a:spLocks noGrp="1"/>
          </p:cNvSpPr>
          <p:nvPr>
            <p:ph idx="1"/>
          </p:nvPr>
        </p:nvSpPr>
        <p:spPr>
          <a:xfrm>
            <a:off x="1011238" y="957263"/>
            <a:ext cx="10515600" cy="4960937"/>
          </a:xfrm>
        </p:spPr>
        <p:txBody>
          <a:bodyPr/>
          <a:lstStyle/>
          <a:p>
            <a:endParaRPr lang="fi-FI" altLang="sv-FI" sz="1400">
              <a:latin typeface="Arial" panose="020B0604020202020204" pitchFamily="34" charset="0"/>
              <a:cs typeface="Arial" panose="020B0604020202020204" pitchFamily="34" charset="0"/>
            </a:endParaRPr>
          </a:p>
          <a:p>
            <a:endParaRPr lang="en-US" altLang="sv-FI" sz="2000">
              <a:latin typeface="Arial" panose="020B0604020202020204" pitchFamily="34" charset="0"/>
              <a:cs typeface="Arial" panose="020B0604020202020204" pitchFamily="34" charset="0"/>
            </a:endParaRPr>
          </a:p>
          <a:p>
            <a:endParaRPr lang="en-US" altLang="sv-FI" sz="2000" b="1">
              <a:latin typeface="Arial" panose="020B0604020202020204" pitchFamily="34" charset="0"/>
              <a:cs typeface="Arial" panose="020B0604020202020204" pitchFamily="34" charset="0"/>
            </a:endParaRPr>
          </a:p>
          <a:p>
            <a:r>
              <a:rPr lang="en-US" altLang="sv-FI" sz="2600" b="1" err="1">
                <a:latin typeface="Arial" panose="020B0604020202020204" pitchFamily="34" charset="0"/>
                <a:cs typeface="Arial" panose="020B0604020202020204" pitchFamily="34" charset="0"/>
              </a:rPr>
              <a:t>Perehdytyksessä</a:t>
            </a:r>
            <a:r>
              <a:rPr lang="en-US" altLang="sv-FI" sz="2600" b="1">
                <a:latin typeface="Arial" panose="020B0604020202020204" pitchFamily="34" charset="0"/>
                <a:cs typeface="Arial" panose="020B0604020202020204" pitchFamily="34" charset="0"/>
              </a:rPr>
              <a:t> on </a:t>
            </a:r>
            <a:r>
              <a:rPr lang="en-US" altLang="sv-FI" sz="2600" b="1" err="1">
                <a:latin typeface="Arial" panose="020B0604020202020204" pitchFamily="34" charset="0"/>
                <a:cs typeface="Arial" panose="020B0604020202020204" pitchFamily="34" charset="0"/>
              </a:rPr>
              <a:t>hyvin</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tärkeää</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korostaa</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että</a:t>
            </a:r>
            <a:endParaRPr lang="en-US" altLang="sv-FI" sz="2600" b="1">
              <a:latin typeface="Arial" panose="020B0604020202020204" pitchFamily="34" charset="0"/>
              <a:cs typeface="Arial" panose="020B0604020202020204" pitchFamily="34" charset="0"/>
            </a:endParaRPr>
          </a:p>
          <a:p>
            <a:pPr lvl="2"/>
            <a:r>
              <a:rPr lang="en-US" altLang="sv-FI" sz="2600" b="1" err="1">
                <a:latin typeface="Arial" panose="020B0604020202020204" pitchFamily="34" charset="0"/>
                <a:cs typeface="Arial" panose="020B0604020202020204" pitchFamily="34" charset="0"/>
              </a:rPr>
              <a:t>Kaikukortin</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haltijoiden</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nimeä</a:t>
            </a:r>
            <a:r>
              <a:rPr lang="en-US" altLang="sv-FI" sz="2600" b="1">
                <a:latin typeface="Arial" panose="020B0604020202020204" pitchFamily="34" charset="0"/>
                <a:cs typeface="Arial" panose="020B0604020202020204" pitchFamily="34" charset="0"/>
              </a:rPr>
              <a:t> tai </a:t>
            </a:r>
            <a:r>
              <a:rPr lang="en-US" altLang="sv-FI" sz="2600" b="1" err="1">
                <a:latin typeface="Arial" panose="020B0604020202020204" pitchFamily="34" charset="0"/>
                <a:cs typeface="Arial" panose="020B0604020202020204" pitchFamily="34" charset="0"/>
              </a:rPr>
              <a:t>muita</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henkilötietoja</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ei</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kirjata</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lipunmyynnissä</a:t>
            </a:r>
            <a:r>
              <a:rPr lang="en-US" altLang="sv-FI" sz="2600" b="1">
                <a:latin typeface="Arial" panose="020B0604020202020204" pitchFamily="34" charset="0"/>
                <a:cs typeface="Arial" panose="020B0604020202020204" pitchFamily="34" charset="0"/>
              </a:rPr>
              <a:t> </a:t>
            </a:r>
            <a:r>
              <a:rPr lang="en-US" altLang="sv-FI" sz="2600" b="1" err="1">
                <a:latin typeface="Arial" panose="020B0604020202020204" pitchFamily="34" charset="0"/>
                <a:cs typeface="Arial" panose="020B0604020202020204" pitchFamily="34" charset="0"/>
              </a:rPr>
              <a:t>ylös</a:t>
            </a:r>
            <a:r>
              <a:rPr lang="en-US" altLang="sv-FI" sz="2600" b="1">
                <a:latin typeface="Arial" panose="020B0604020202020204" pitchFamily="34" charset="0"/>
                <a:cs typeface="Arial" panose="020B0604020202020204" pitchFamily="34" charset="0"/>
              </a:rPr>
              <a:t>.</a:t>
            </a:r>
          </a:p>
          <a:p>
            <a:pPr lvl="3"/>
            <a:r>
              <a:rPr lang="fi-FI" altLang="sv-FI" sz="2600">
                <a:latin typeface="Arial" panose="020B0604020202020204" pitchFamily="34" charset="0"/>
                <a:cs typeface="Arial" panose="020B0604020202020204" pitchFamily="34" charset="0"/>
              </a:rPr>
              <a:t>Kaikukortti-toiminnassa otetaan se riski, että asiakkaaseen ei voida olla yhteydessä puhelimitse, jos esimerkiksi esitys peruuntuu. </a:t>
            </a:r>
            <a:endParaRPr lang="sv-FI" altLang="sv-FI" sz="2600">
              <a:latin typeface="Arial" panose="020B0604020202020204" pitchFamily="34" charset="0"/>
              <a:cs typeface="Arial" panose="020B0604020202020204" pitchFamily="34" charset="0"/>
            </a:endParaRPr>
          </a:p>
          <a:p>
            <a:pPr lvl="3"/>
            <a:r>
              <a:rPr lang="fi-FI" altLang="sv-FI" sz="2600">
                <a:latin typeface="Arial" panose="020B0604020202020204" pitchFamily="34" charset="0"/>
                <a:cs typeface="Arial" panose="020B0604020202020204" pitchFamily="34" charset="0"/>
              </a:rPr>
              <a:t>Kaikukortin haltijoiden tiedot kuuluvat sosiaali- ja terveysalan asiakastietojen piiriin ja ovat siten arkaluonteisia. Suoria tunnistetietoja (esim. nimi, sähköpostiosoite) ei toistaiseksi kerätä.</a:t>
            </a:r>
            <a:endParaRPr lang="en-US" altLang="sv-FI" sz="1200">
              <a:latin typeface="Arial" panose="020B0604020202020204" pitchFamily="34" charset="0"/>
              <a:cs typeface="Arial" panose="020B0604020202020204" pitchFamily="34" charset="0"/>
            </a:endParaRPr>
          </a:p>
        </p:txBody>
      </p:sp>
      <p:pic>
        <p:nvPicPr>
          <p:cNvPr id="112644" name="Shape 315">
            <a:extLst>
              <a:ext uri="{FF2B5EF4-FFF2-40B4-BE49-F238E27FC236}">
                <a16:creationId xmlns:a16="http://schemas.microsoft.com/office/drawing/2014/main" id="{74E92DFE-DA53-4626-8288-14017647254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Shape 313" descr="Kaikukortin logo">
            <a:extLst>
              <a:ext uri="{FF2B5EF4-FFF2-40B4-BE49-F238E27FC236}">
                <a16:creationId xmlns:a16="http://schemas.microsoft.com/office/drawing/2014/main" id="{561F5F6C-5519-4957-9F13-1B5D261CFF5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196850"/>
            <a:ext cx="3540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0756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Sisällön paikkamerkki 2">
            <a:extLst>
              <a:ext uri="{FF2B5EF4-FFF2-40B4-BE49-F238E27FC236}">
                <a16:creationId xmlns:a16="http://schemas.microsoft.com/office/drawing/2014/main" id="{934E24DA-6877-4F3F-AF43-A20379941F59}"/>
              </a:ext>
            </a:extLst>
          </p:cNvPr>
          <p:cNvSpPr>
            <a:spLocks noGrp="1"/>
          </p:cNvSpPr>
          <p:nvPr>
            <p:ph idx="1"/>
          </p:nvPr>
        </p:nvSpPr>
        <p:spPr>
          <a:xfrm>
            <a:off x="1073150" y="1103313"/>
            <a:ext cx="10515600" cy="5261727"/>
          </a:xfrm>
        </p:spPr>
        <p:txBody>
          <a:bodyPr/>
          <a:lstStyle/>
          <a:p>
            <a:pPr>
              <a:defRPr/>
            </a:pPr>
            <a:endParaRPr lang="fi-FI" altLang="sv-FI" sz="2200">
              <a:latin typeface="Arial" panose="020B0604020202020204" pitchFamily="34" charset="0"/>
              <a:cs typeface="Arial" panose="020B0604020202020204" pitchFamily="34" charset="0"/>
            </a:endParaRPr>
          </a:p>
          <a:p>
            <a:pPr>
              <a:defRPr/>
            </a:pPr>
            <a:r>
              <a:rPr lang="en-US" altLang="sv-FI" sz="2400" b="1" err="1">
                <a:latin typeface="Arial"/>
                <a:ea typeface="MS PGothic"/>
                <a:cs typeface="Arial"/>
              </a:rPr>
              <a:t>Ryhmäkäynnin</a:t>
            </a:r>
            <a:r>
              <a:rPr lang="en-US" altLang="sv-FI" sz="2400" b="1">
                <a:latin typeface="Arial"/>
                <a:ea typeface="MS PGothic"/>
                <a:cs typeface="Arial"/>
              </a:rPr>
              <a:t> </a:t>
            </a:r>
            <a:r>
              <a:rPr lang="en-US" altLang="sv-FI" sz="2400" b="1" err="1">
                <a:latin typeface="Arial"/>
                <a:ea typeface="MS PGothic"/>
                <a:cs typeface="Arial"/>
              </a:rPr>
              <a:t>osalta</a:t>
            </a:r>
            <a:r>
              <a:rPr lang="en-US" altLang="sv-FI" sz="2400" b="1">
                <a:latin typeface="Arial"/>
                <a:ea typeface="MS PGothic"/>
                <a:cs typeface="Arial"/>
              </a:rPr>
              <a:t> (</a:t>
            </a:r>
            <a:r>
              <a:rPr lang="en-US" altLang="sv-FI" sz="2400" b="1" err="1">
                <a:latin typeface="Arial"/>
                <a:ea typeface="MS PGothic"/>
                <a:cs typeface="Arial"/>
              </a:rPr>
              <a:t>jos</a:t>
            </a:r>
            <a:r>
              <a:rPr lang="en-US" altLang="sv-FI" sz="2400" b="1">
                <a:latin typeface="Arial"/>
                <a:ea typeface="MS PGothic"/>
                <a:cs typeface="Arial"/>
              </a:rPr>
              <a:t> </a:t>
            </a:r>
            <a:r>
              <a:rPr lang="en-US" altLang="sv-FI" sz="2400" b="1" err="1">
                <a:latin typeface="Arial"/>
                <a:ea typeface="MS PGothic"/>
                <a:cs typeface="Arial"/>
              </a:rPr>
              <a:t>työntekijä</a:t>
            </a:r>
            <a:r>
              <a:rPr lang="en-US" altLang="sv-FI" sz="2400" b="1">
                <a:latin typeface="Arial"/>
                <a:ea typeface="MS PGothic"/>
                <a:cs typeface="Arial"/>
              </a:rPr>
              <a:t> </a:t>
            </a:r>
            <a:r>
              <a:rPr lang="en-US" altLang="sv-FI" sz="2400" b="1" err="1">
                <a:latin typeface="Arial"/>
                <a:ea typeface="MS PGothic"/>
                <a:cs typeface="Arial"/>
              </a:rPr>
              <a:t>käyttää</a:t>
            </a:r>
            <a:r>
              <a:rPr lang="en-US" altLang="sv-FI" sz="2400" b="1">
                <a:latin typeface="Arial"/>
                <a:ea typeface="MS PGothic"/>
                <a:cs typeface="Arial"/>
              </a:rPr>
              <a:t> </a:t>
            </a:r>
            <a:r>
              <a:rPr lang="en-US" altLang="sv-FI" sz="2400" b="1" err="1">
                <a:latin typeface="Arial"/>
                <a:ea typeface="MS PGothic"/>
                <a:cs typeface="Arial"/>
              </a:rPr>
              <a:t>yhteisön</a:t>
            </a:r>
            <a:r>
              <a:rPr lang="en-US" altLang="sv-FI" sz="2400" b="1">
                <a:latin typeface="Arial"/>
                <a:ea typeface="MS PGothic"/>
                <a:cs typeface="Arial"/>
              </a:rPr>
              <a:t> </a:t>
            </a:r>
            <a:r>
              <a:rPr lang="en-US" altLang="sv-FI" sz="2400" b="1" err="1">
                <a:latin typeface="Arial"/>
                <a:ea typeface="MS PGothic"/>
                <a:cs typeface="Arial"/>
              </a:rPr>
              <a:t>korttia</a:t>
            </a:r>
            <a:r>
              <a:rPr lang="en-US" altLang="sv-FI" sz="2400" b="1">
                <a:latin typeface="Arial"/>
                <a:ea typeface="MS PGothic"/>
                <a:cs typeface="Arial"/>
              </a:rPr>
              <a:t>), </a:t>
            </a:r>
            <a:r>
              <a:rPr lang="en-US" altLang="sv-FI" sz="2400" b="1" err="1">
                <a:latin typeface="Arial"/>
                <a:ea typeface="MS PGothic"/>
                <a:cs typeface="Arial"/>
              </a:rPr>
              <a:t>jokaisen</a:t>
            </a:r>
            <a:r>
              <a:rPr lang="en-US" altLang="sv-FI" sz="2400" b="1">
                <a:latin typeface="Arial"/>
                <a:ea typeface="MS PGothic"/>
                <a:cs typeface="Arial"/>
              </a:rPr>
              <a:t> </a:t>
            </a:r>
            <a:r>
              <a:rPr lang="en-US" altLang="sv-FI" sz="2400" b="1" err="1">
                <a:latin typeface="Arial"/>
                <a:ea typeface="MS PGothic"/>
                <a:cs typeface="Arial"/>
              </a:rPr>
              <a:t>Kaikukortin</a:t>
            </a:r>
            <a:r>
              <a:rPr lang="en-US" altLang="sv-FI" sz="2400" b="1">
                <a:latin typeface="Arial"/>
                <a:ea typeface="MS PGothic"/>
                <a:cs typeface="Arial"/>
              </a:rPr>
              <a:t> </a:t>
            </a:r>
            <a:r>
              <a:rPr lang="en-US" altLang="sv-FI" sz="2400" b="1" err="1">
                <a:latin typeface="Arial"/>
                <a:ea typeface="MS PGothic"/>
                <a:cs typeface="Arial"/>
              </a:rPr>
              <a:t>haltijan</a:t>
            </a:r>
            <a:r>
              <a:rPr lang="en-US" altLang="sv-FI" sz="2400" b="1">
                <a:latin typeface="Arial"/>
                <a:ea typeface="MS PGothic"/>
                <a:cs typeface="Arial"/>
              </a:rPr>
              <a:t> </a:t>
            </a:r>
            <a:r>
              <a:rPr lang="en-US" altLang="sv-FI" sz="2400" b="1" err="1">
                <a:latin typeface="Arial"/>
                <a:ea typeface="MS PGothic"/>
                <a:cs typeface="Arial"/>
              </a:rPr>
              <a:t>korttitunnus</a:t>
            </a:r>
            <a:r>
              <a:rPr lang="en-US" altLang="sv-FI" sz="2400" b="1">
                <a:latin typeface="Arial"/>
                <a:ea typeface="MS PGothic"/>
                <a:cs typeface="Arial"/>
              </a:rPr>
              <a:t> </a:t>
            </a:r>
            <a:r>
              <a:rPr lang="en-US" altLang="sv-FI" sz="2400" b="1" err="1">
                <a:latin typeface="Arial"/>
                <a:ea typeface="MS PGothic"/>
                <a:cs typeface="Arial"/>
              </a:rPr>
              <a:t>pitää</a:t>
            </a:r>
            <a:r>
              <a:rPr lang="en-US" altLang="sv-FI" sz="2400" b="1">
                <a:latin typeface="Arial"/>
                <a:ea typeface="MS PGothic"/>
                <a:cs typeface="Arial"/>
              </a:rPr>
              <a:t> </a:t>
            </a:r>
            <a:r>
              <a:rPr lang="en-US" altLang="sv-FI" sz="2400" b="1" err="1">
                <a:latin typeface="Arial"/>
                <a:ea typeface="MS PGothic"/>
                <a:cs typeface="Arial"/>
              </a:rPr>
              <a:t>kirjata</a:t>
            </a:r>
            <a:r>
              <a:rPr lang="en-US" altLang="sv-FI" sz="2400" b="1">
                <a:latin typeface="Arial"/>
                <a:ea typeface="MS PGothic"/>
                <a:cs typeface="Arial"/>
              </a:rPr>
              <a:t>. </a:t>
            </a:r>
            <a:endParaRPr lang="en-US" altLang="sv-FI" sz="2400" b="1">
              <a:latin typeface="Arial" panose="020B0604020202020204" pitchFamily="34" charset="0"/>
              <a:cs typeface="Arial" panose="020B0604020202020204" pitchFamily="34" charset="0"/>
            </a:endParaRPr>
          </a:p>
          <a:p>
            <a:pPr lvl="1">
              <a:defRPr/>
            </a:pPr>
            <a:r>
              <a:rPr lang="fi-FI" altLang="sv-FI">
                <a:latin typeface="Arial"/>
                <a:ea typeface="MS PGothic"/>
                <a:cs typeface="Arial"/>
              </a:rPr>
              <a:t>HUOM.  Alle 16-vuotiailla asiakkailla ei ole omia Kaikukortteja, sillä Kaikukortin ikäraja on 16 vuotta. Työntekijä voi kuitenkin hankkia yhteisön Kaikukortilla alle 16-vuotiaille tiukassa rahatilanteessa oleville asiakkailleen maksuttomat pääsyliput järjestäessään pienryhmäkäynnin tai osallistuessaan kahdestaan asiakkaan kanssa.</a:t>
            </a:r>
            <a:endParaRPr lang="sv-FI" altLang="sv-FI">
              <a:latin typeface="Arial"/>
              <a:ea typeface="MS PGothic"/>
              <a:cs typeface="Arial"/>
            </a:endParaRPr>
          </a:p>
          <a:p>
            <a:pPr>
              <a:defRPr/>
            </a:pPr>
            <a:r>
              <a:rPr lang="fi-FI" altLang="sv-FI" sz="2400">
                <a:latin typeface="Arial"/>
                <a:ea typeface="MS PGothic"/>
                <a:cs typeface="Arial"/>
              </a:rPr>
              <a:t>Kaupallisten lipunvälitystoimijoiden kanssa on käyty keskusteluja ja heille on toimitettu ohjeet liittyen lipunmyyntiin Kaikukortin haltijoille.</a:t>
            </a:r>
          </a:p>
          <a:p>
            <a:pPr>
              <a:defRPr/>
            </a:pPr>
            <a:r>
              <a:rPr lang="fi-FI" sz="2400">
                <a:latin typeface="Arial"/>
                <a:ea typeface="MS PGothic"/>
                <a:cs typeface="Arial"/>
              </a:rPr>
              <a:t>Kun paikallinen Kaikukortin kulttuurikohde käyttää Kaikukannan kirjaustyökalua, kulttuurikohteen ei tarvitse toimittaa Kaikukorttiin liittyviä myyntiraportteja eteenpäin, koska ne kirjautuvat suoraan alueellisiin ja valtakunnallisiin tilastoihin.</a:t>
            </a:r>
            <a:endParaRPr lang="en-US" altLang="sv-FI" sz="2400">
              <a:latin typeface="Arial"/>
              <a:ea typeface="MS PGothic"/>
              <a:cs typeface="Arial"/>
            </a:endParaRPr>
          </a:p>
        </p:txBody>
      </p:sp>
      <p:pic>
        <p:nvPicPr>
          <p:cNvPr id="114692" name="Shape 315">
            <a:extLst>
              <a:ext uri="{FF2B5EF4-FFF2-40B4-BE49-F238E27FC236}">
                <a16:creationId xmlns:a16="http://schemas.microsoft.com/office/drawing/2014/main" id="{40081EB1-2BA2-4DC0-BE53-DDA31DEFB4A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Shape 313" descr="Kaikukortin logo">
            <a:extLst>
              <a:ext uri="{FF2B5EF4-FFF2-40B4-BE49-F238E27FC236}">
                <a16:creationId xmlns:a16="http://schemas.microsoft.com/office/drawing/2014/main" id="{782E2903-88BB-4087-BD26-3DCE5021236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196850"/>
            <a:ext cx="3540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tsikko 1">
            <a:extLst>
              <a:ext uri="{FF2B5EF4-FFF2-40B4-BE49-F238E27FC236}">
                <a16:creationId xmlns:a16="http://schemas.microsoft.com/office/drawing/2014/main" id="{BB4D4DDB-B257-BB88-5636-37865F9BD43B}"/>
              </a:ext>
            </a:extLst>
          </p:cNvPr>
          <p:cNvSpPr txBox="1">
            <a:spLocks/>
          </p:cNvSpPr>
          <p:nvPr/>
        </p:nvSpPr>
        <p:spPr bwMode="auto">
          <a:xfrm>
            <a:off x="4456113" y="129856"/>
            <a:ext cx="8046720" cy="104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sv-FI" b="1" err="1"/>
              <a:t>Tilastointi</a:t>
            </a:r>
            <a:r>
              <a:rPr lang="en-US" altLang="sv-FI" b="1"/>
              <a:t> </a:t>
            </a:r>
            <a:r>
              <a:rPr lang="en-US" altLang="sv-FI" b="1" err="1"/>
              <a:t>Kaikukortti-kohteissa</a:t>
            </a:r>
            <a:r>
              <a:rPr lang="en-US" altLang="sv-FI" b="1"/>
              <a:t> 3/4</a:t>
            </a:r>
          </a:p>
        </p:txBody>
      </p:sp>
    </p:spTree>
    <p:extLst>
      <p:ext uri="{BB962C8B-B14F-4D97-AF65-F5344CB8AC3E}">
        <p14:creationId xmlns:p14="http://schemas.microsoft.com/office/powerpoint/2010/main" val="32065866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Shape 313" descr="Kaikukortin logo">
            <a:extLst>
              <a:ext uri="{FF2B5EF4-FFF2-40B4-BE49-F238E27FC236}">
                <a16:creationId xmlns:a16="http://schemas.microsoft.com/office/drawing/2014/main" id="{81DE916E-29AF-4460-B6E0-FBCCEC7DB900}"/>
              </a:ex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96850"/>
            <a:ext cx="3540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Suorakulmio 5">
            <a:extLst>
              <a:ext uri="{FF2B5EF4-FFF2-40B4-BE49-F238E27FC236}">
                <a16:creationId xmlns:a16="http://schemas.microsoft.com/office/drawing/2014/main" id="{4BD02A2D-765E-4847-9B1D-E0AD87D717D0}"/>
              </a:ext>
            </a:extLst>
          </p:cNvPr>
          <p:cNvSpPr>
            <a:spLocks noChangeArrowheads="1"/>
          </p:cNvSpPr>
          <p:nvPr/>
        </p:nvSpPr>
        <p:spPr bwMode="auto">
          <a:xfrm>
            <a:off x="1610653" y="1588534"/>
            <a:ext cx="8930632" cy="107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7000"/>
              </a:lnSpc>
              <a:spcBef>
                <a:spcPct val="0"/>
              </a:spcBef>
              <a:spcAft>
                <a:spcPts val="600"/>
              </a:spcAft>
              <a:buFont typeface="Arial" panose="020B0604020202020204" pitchFamily="34" charset="0"/>
              <a:buNone/>
            </a:pPr>
            <a:r>
              <a:rPr lang="fi-FI" altLang="fi-FI" sz="3200" b="1">
                <a:latin typeface="Arial" panose="020B0604020202020204" pitchFamily="34" charset="0"/>
                <a:ea typeface="Calibri" panose="020F0502020204030204" pitchFamily="34" charset="0"/>
                <a:cs typeface="Times New Roman" panose="02020603050405020304" pitchFamily="18" charset="0"/>
              </a:rPr>
              <a:t>Esimerkki Kaikukortin käytön raportista: </a:t>
            </a:r>
          </a:p>
          <a:p>
            <a:pPr>
              <a:lnSpc>
                <a:spcPct val="107000"/>
              </a:lnSpc>
              <a:spcBef>
                <a:spcPct val="0"/>
              </a:spcBef>
              <a:spcAft>
                <a:spcPts val="600"/>
              </a:spcAft>
              <a:buFont typeface="Arial" panose="020B0604020202020204" pitchFamily="34" charset="0"/>
              <a:buNone/>
            </a:pPr>
            <a:endParaRPr lang="sv-FI" altLang="fi-FI" sz="2400">
              <a:solidFill>
                <a:srgbClr val="FF0000"/>
              </a:solidFill>
              <a:ea typeface="Calibri" panose="020F0502020204030204" pitchFamily="34" charset="0"/>
              <a:cs typeface="Times New Roman" panose="02020603050405020304" pitchFamily="18" charset="0"/>
            </a:endParaRPr>
          </a:p>
        </p:txBody>
      </p:sp>
      <p:pic>
        <p:nvPicPr>
          <p:cNvPr id="116777" name="Shape 315">
            <a:extLst>
              <a:ext uri="{FF2B5EF4-FFF2-40B4-BE49-F238E27FC236}">
                <a16:creationId xmlns:a16="http://schemas.microsoft.com/office/drawing/2014/main" id="{2F15DCB4-6698-4B78-B2F8-2B225586B7F3}"/>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78" name="Otsikko 1">
            <a:extLst>
              <a:ext uri="{FF2B5EF4-FFF2-40B4-BE49-F238E27FC236}">
                <a16:creationId xmlns:a16="http://schemas.microsoft.com/office/drawing/2014/main" id="{DC5BD5D2-E4DB-49DB-9A19-388EB6C906B3}"/>
              </a:ext>
            </a:extLst>
          </p:cNvPr>
          <p:cNvSpPr txBox="1">
            <a:spLocks/>
          </p:cNvSpPr>
          <p:nvPr/>
        </p:nvSpPr>
        <p:spPr bwMode="auto">
          <a:xfrm>
            <a:off x="4456113" y="196850"/>
            <a:ext cx="798671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sv-FI" sz="4400" b="1" err="1">
                <a:latin typeface="Calibri Light" panose="020F0302020204030204" pitchFamily="34" charset="0"/>
              </a:rPr>
              <a:t>Tilastointi</a:t>
            </a:r>
            <a:r>
              <a:rPr lang="en-US" altLang="sv-FI" sz="4400" b="1">
                <a:latin typeface="Calibri Light" panose="020F0302020204030204" pitchFamily="34" charset="0"/>
              </a:rPr>
              <a:t> </a:t>
            </a:r>
            <a:r>
              <a:rPr lang="en-US" altLang="sv-FI" sz="4400" b="1" err="1">
                <a:latin typeface="Calibri Light" panose="020F0302020204030204" pitchFamily="34" charset="0"/>
              </a:rPr>
              <a:t>Kaikukortti-kohteissa</a:t>
            </a:r>
            <a:r>
              <a:rPr lang="en-US" altLang="sv-FI" sz="4400" b="1">
                <a:latin typeface="Calibri Light" panose="020F0302020204030204" pitchFamily="34" charset="0"/>
              </a:rPr>
              <a:t> 4/4</a:t>
            </a:r>
          </a:p>
        </p:txBody>
      </p:sp>
      <p:graphicFrame>
        <p:nvGraphicFramePr>
          <p:cNvPr id="7" name="Taulukko 6">
            <a:extLst>
              <a:ext uri="{FF2B5EF4-FFF2-40B4-BE49-F238E27FC236}">
                <a16:creationId xmlns:a16="http://schemas.microsoft.com/office/drawing/2014/main" id="{78989F5E-7BFD-4B23-B71B-F19C21BBEB07}"/>
              </a:ext>
            </a:extLst>
          </p:cNvPr>
          <p:cNvGraphicFramePr>
            <a:graphicFrameLocks noGrp="1"/>
          </p:cNvGraphicFramePr>
          <p:nvPr/>
        </p:nvGraphicFramePr>
        <p:xfrm>
          <a:off x="1610653" y="2259040"/>
          <a:ext cx="9642158" cy="4199723"/>
        </p:xfrm>
        <a:graphic>
          <a:graphicData uri="http://schemas.openxmlformats.org/drawingml/2006/table">
            <a:tbl>
              <a:tblPr/>
              <a:tblGrid>
                <a:gridCol w="2061100">
                  <a:extLst>
                    <a:ext uri="{9D8B030D-6E8A-4147-A177-3AD203B41FA5}">
                      <a16:colId xmlns:a16="http://schemas.microsoft.com/office/drawing/2014/main" val="1468123474"/>
                    </a:ext>
                  </a:extLst>
                </a:gridCol>
                <a:gridCol w="2061100">
                  <a:extLst>
                    <a:ext uri="{9D8B030D-6E8A-4147-A177-3AD203B41FA5}">
                      <a16:colId xmlns:a16="http://schemas.microsoft.com/office/drawing/2014/main" val="253083096"/>
                    </a:ext>
                  </a:extLst>
                </a:gridCol>
                <a:gridCol w="2072946">
                  <a:extLst>
                    <a:ext uri="{9D8B030D-6E8A-4147-A177-3AD203B41FA5}">
                      <a16:colId xmlns:a16="http://schemas.microsoft.com/office/drawing/2014/main" val="2152382002"/>
                    </a:ext>
                  </a:extLst>
                </a:gridCol>
                <a:gridCol w="1895264">
                  <a:extLst>
                    <a:ext uri="{9D8B030D-6E8A-4147-A177-3AD203B41FA5}">
                      <a16:colId xmlns:a16="http://schemas.microsoft.com/office/drawing/2014/main" val="2487831070"/>
                    </a:ext>
                  </a:extLst>
                </a:gridCol>
                <a:gridCol w="1551748">
                  <a:extLst>
                    <a:ext uri="{9D8B030D-6E8A-4147-A177-3AD203B41FA5}">
                      <a16:colId xmlns:a16="http://schemas.microsoft.com/office/drawing/2014/main" val="1739538319"/>
                    </a:ext>
                  </a:extLst>
                </a:gridCol>
              </a:tblGrid>
              <a:tr h="529377">
                <a:tc gridSpan="2">
                  <a:txBody>
                    <a:bodyPr/>
                    <a:lstStyle/>
                    <a:p>
                      <a:pPr algn="l" fontAlgn="base"/>
                      <a:r>
                        <a:rPr lang="sv-FI" sz="2200" b="1" i="0" err="1">
                          <a:solidFill>
                            <a:srgbClr val="000000"/>
                          </a:solidFill>
                          <a:effectLst/>
                          <a:latin typeface="Arial"/>
                        </a:rPr>
                        <a:t>Teatteri</a:t>
                      </a:r>
                      <a:r>
                        <a:rPr lang="sv-FI" sz="2200" b="1" i="0">
                          <a:solidFill>
                            <a:srgbClr val="000000"/>
                          </a:solidFill>
                          <a:effectLst/>
                          <a:latin typeface="Arial"/>
                        </a:rPr>
                        <a:t> </a:t>
                      </a:r>
                      <a:r>
                        <a:rPr lang="sv-FI" sz="2200" b="1" i="0" err="1">
                          <a:solidFill>
                            <a:srgbClr val="000000"/>
                          </a:solidFill>
                          <a:effectLst/>
                          <a:latin typeface="Arial"/>
                        </a:rPr>
                        <a:t>Hilla</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fi-FI"/>
                    </a:p>
                  </a:txBody>
                  <a:tcPr/>
                </a:tc>
                <a:tc>
                  <a:txBody>
                    <a:bodyPr/>
                    <a:lstStyle/>
                    <a:p>
                      <a:pPr algn="l" fontAlgn="auto"/>
                      <a:r>
                        <a:rPr lang="fi-FI" sz="2200" b="0" i="0">
                          <a:solidFill>
                            <a:srgbClr val="000000"/>
                          </a:solidFill>
                          <a:effectLst/>
                          <a:latin typeface="Arial"/>
                        </a:rPr>
                        <a:t>​</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auto"/>
                      <a:r>
                        <a:rPr lang="fi-FI" sz="2200" b="0" i="0">
                          <a:solidFill>
                            <a:srgbClr val="000000"/>
                          </a:solidFill>
                          <a:effectLst/>
                          <a:latin typeface="Arial"/>
                        </a:rPr>
                        <a:t>​</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auto"/>
                      <a:r>
                        <a:rPr lang="fi-FI" sz="2200" b="0" i="0">
                          <a:solidFill>
                            <a:srgbClr val="000000"/>
                          </a:solidFill>
                          <a:effectLst/>
                          <a:latin typeface="Arial"/>
                        </a:rPr>
                        <a:t>​</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365486"/>
                  </a:ext>
                </a:extLst>
              </a:tr>
              <a:tr h="1474413">
                <a:tc>
                  <a:txBody>
                    <a:bodyPr/>
                    <a:lstStyle/>
                    <a:p>
                      <a:pPr algn="l" fontAlgn="base"/>
                      <a:r>
                        <a:rPr lang="sv-FI" sz="2200" b="1" i="0" err="1">
                          <a:solidFill>
                            <a:srgbClr val="0070C0"/>
                          </a:solidFill>
                          <a:effectLst/>
                          <a:latin typeface="Arial"/>
                        </a:rPr>
                        <a:t>Kortin</a:t>
                      </a:r>
                      <a:r>
                        <a:rPr lang="sv-FI" sz="2200" b="1" i="0">
                          <a:solidFill>
                            <a:srgbClr val="0070C0"/>
                          </a:solidFill>
                          <a:effectLst/>
                          <a:latin typeface="Arial"/>
                        </a:rPr>
                        <a:t> </a:t>
                      </a:r>
                      <a:r>
                        <a:rPr lang="sv-FI" sz="2200" b="1" i="0" err="1">
                          <a:solidFill>
                            <a:srgbClr val="0070C0"/>
                          </a:solidFill>
                          <a:effectLst/>
                          <a:latin typeface="Arial"/>
                        </a:rPr>
                        <a:t>tunnus</a:t>
                      </a:r>
                      <a:r>
                        <a:rPr lang="sv-FI" sz="2200" b="1" i="0">
                          <a:solidFill>
                            <a:srgbClr val="0070C0"/>
                          </a:solidFill>
                          <a:effectLst/>
                          <a:latin typeface="Arial"/>
                        </a:rPr>
                        <a:t> </a:t>
                      </a:r>
                      <a:r>
                        <a:rPr lang="fi-FI" sz="2200" b="0" i="0">
                          <a:solidFill>
                            <a:schemeClr val="tx1"/>
                          </a:solidFill>
                          <a:effectLst/>
                          <a:latin typeface="Arial"/>
                        </a:rPr>
                        <a:t>(jossa on numeroita ja/ kirjaimia</a:t>
                      </a:r>
                      <a:r>
                        <a:rPr lang="sv-FI" sz="2200" b="0" i="0">
                          <a:solidFill>
                            <a:schemeClr val="tx1"/>
                          </a:solidFill>
                          <a:effectLst/>
                          <a:latin typeface="Arial"/>
                        </a:rPr>
                        <a:t>​)</a:t>
                      </a:r>
                      <a:endParaRPr lang="sv-FI" b="0" i="0">
                        <a:solidFill>
                          <a:schemeClr val="tx1"/>
                        </a:solidFill>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1" i="0" err="1">
                          <a:solidFill>
                            <a:srgbClr val="0070C0"/>
                          </a:solidFill>
                          <a:effectLst/>
                          <a:latin typeface="Arial"/>
                        </a:rPr>
                        <a:t>Lippu</a:t>
                      </a:r>
                      <a:r>
                        <a:rPr lang="sv-FI" sz="2200" b="1" i="0">
                          <a:solidFill>
                            <a:srgbClr val="0070C0"/>
                          </a:solidFill>
                          <a:effectLst/>
                          <a:latin typeface="Arial"/>
                        </a:rPr>
                        <a:t> </a:t>
                      </a:r>
                      <a:r>
                        <a:rPr lang="sv-FI" sz="2200" b="1" i="0" err="1">
                          <a:solidFill>
                            <a:srgbClr val="0070C0"/>
                          </a:solidFill>
                          <a:effectLst/>
                          <a:latin typeface="Arial"/>
                        </a:rPr>
                        <a:t>aikuiselle</a:t>
                      </a:r>
                      <a:r>
                        <a:rPr lang="sv-FI" sz="2200" b="0" i="0">
                          <a:solidFill>
                            <a:srgbClr val="000000"/>
                          </a:solidFill>
                          <a:effectLst/>
                          <a:latin typeface="Arial"/>
                        </a:rPr>
                        <a:t>​</a:t>
                      </a:r>
                    </a:p>
                    <a:p>
                      <a:pPr lvl="0" algn="l">
                        <a:buNone/>
                      </a:pPr>
                      <a:endParaRPr lang="sv-FI" sz="2200" b="0" i="0">
                        <a:solidFill>
                          <a:srgbClr val="000000"/>
                        </a:solidFill>
                        <a:effectLst/>
                        <a:latin typeface="Arial"/>
                      </a:endParaRPr>
                    </a:p>
                    <a:p>
                      <a:pPr lvl="0" algn="l">
                        <a:buNone/>
                      </a:pPr>
                      <a:r>
                        <a:rPr lang="sv-FI" sz="2200" b="0" i="0">
                          <a:solidFill>
                            <a:srgbClr val="000000"/>
                          </a:solidFill>
                          <a:effectLst/>
                          <a:latin typeface="Arial"/>
                        </a:rPr>
                        <a:t>(</a:t>
                      </a:r>
                      <a:r>
                        <a:rPr lang="sv-FI" sz="2200" b="0" i="0" err="1">
                          <a:solidFill>
                            <a:srgbClr val="000000"/>
                          </a:solidFill>
                          <a:effectLst/>
                          <a:latin typeface="Arial"/>
                        </a:rPr>
                        <a:t>aina</a:t>
                      </a:r>
                      <a:r>
                        <a:rPr lang="sv-FI" sz="2200" b="0" i="0">
                          <a:solidFill>
                            <a:srgbClr val="000000"/>
                          </a:solidFill>
                          <a:effectLst/>
                          <a:latin typeface="Arial"/>
                        </a:rPr>
                        <a:t> </a:t>
                      </a:r>
                      <a:r>
                        <a:rPr lang="sv-FI" sz="2200" b="0" i="0" err="1">
                          <a:solidFill>
                            <a:srgbClr val="000000"/>
                          </a:solidFill>
                          <a:effectLst/>
                          <a:latin typeface="Arial"/>
                        </a:rPr>
                        <a:t>vain</a:t>
                      </a:r>
                      <a:r>
                        <a:rPr lang="sv-FI" sz="2200" b="0" i="0">
                          <a:solidFill>
                            <a:srgbClr val="000000"/>
                          </a:solidFill>
                          <a:effectLst/>
                          <a:latin typeface="Arial"/>
                        </a:rPr>
                        <a:t> 1)</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1" i="0" err="1">
                          <a:solidFill>
                            <a:srgbClr val="0070C0"/>
                          </a:solidFill>
                          <a:effectLst/>
                          <a:latin typeface="Arial"/>
                        </a:rPr>
                        <a:t>Lippu</a:t>
                      </a:r>
                      <a:r>
                        <a:rPr lang="sv-FI" sz="2200" b="1" i="0">
                          <a:solidFill>
                            <a:srgbClr val="0070C0"/>
                          </a:solidFill>
                          <a:effectLst/>
                          <a:latin typeface="Arial"/>
                        </a:rPr>
                        <a:t> </a:t>
                      </a:r>
                      <a:r>
                        <a:rPr lang="sv-FI" sz="2200" b="1" i="0" err="1">
                          <a:solidFill>
                            <a:srgbClr val="0070C0"/>
                          </a:solidFill>
                          <a:effectLst/>
                          <a:latin typeface="Arial"/>
                        </a:rPr>
                        <a:t>lapselle</a:t>
                      </a:r>
                      <a:r>
                        <a:rPr lang="sv-FI" sz="2200" b="1" i="0">
                          <a:solidFill>
                            <a:srgbClr val="0070C0"/>
                          </a:solidFill>
                          <a:effectLst/>
                          <a:latin typeface="Arial"/>
                        </a:rPr>
                        <a:t> (</a:t>
                      </a:r>
                      <a:r>
                        <a:rPr lang="sv-FI" sz="2200" b="1" i="0" err="1">
                          <a:solidFill>
                            <a:srgbClr val="0070C0"/>
                          </a:solidFill>
                          <a:effectLst/>
                          <a:latin typeface="Arial"/>
                        </a:rPr>
                        <a:t>alle</a:t>
                      </a:r>
                      <a:r>
                        <a:rPr lang="sv-FI" sz="2200" b="1" i="0">
                          <a:solidFill>
                            <a:srgbClr val="0070C0"/>
                          </a:solidFill>
                          <a:effectLst/>
                          <a:latin typeface="Arial"/>
                        </a:rPr>
                        <a:t> 16 v.) </a:t>
                      </a:r>
                      <a:r>
                        <a:rPr lang="sv-FI" sz="2200" b="0" i="0">
                          <a:solidFill>
                            <a:srgbClr val="000000"/>
                          </a:solidFill>
                          <a:effectLst/>
                          <a:latin typeface="Arial"/>
                        </a:rPr>
                        <a:t>​</a:t>
                      </a:r>
                      <a:endParaRPr lang="sv-FI" b="0" i="0">
                        <a:solidFill>
                          <a:srgbClr val="000000"/>
                        </a:solidFill>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1" i="0" err="1">
                          <a:solidFill>
                            <a:srgbClr val="0070C0"/>
                          </a:solidFill>
                          <a:effectLst/>
                          <a:latin typeface="Arial"/>
                        </a:rPr>
                        <a:t>Esityksen</a:t>
                      </a:r>
                      <a:r>
                        <a:rPr lang="sv-FI" sz="2200" b="1" i="0">
                          <a:solidFill>
                            <a:srgbClr val="0070C0"/>
                          </a:solidFill>
                          <a:effectLst/>
                          <a:latin typeface="Arial"/>
                        </a:rPr>
                        <a:t> </a:t>
                      </a:r>
                      <a:r>
                        <a:rPr lang="sv-FI" sz="2200" b="1" i="0" err="1">
                          <a:solidFill>
                            <a:srgbClr val="0070C0"/>
                          </a:solidFill>
                          <a:effectLst/>
                          <a:latin typeface="Arial"/>
                        </a:rPr>
                        <a:t>nimi</a:t>
                      </a:r>
                      <a:r>
                        <a:rPr lang="sv-FI" sz="2200" b="0" i="0">
                          <a:solidFill>
                            <a:srgbClr val="000000"/>
                          </a:solidFill>
                          <a:effectLst/>
                          <a:latin typeface="Arial"/>
                        </a:rPr>
                        <a:t>​</a:t>
                      </a:r>
                      <a:endParaRPr lang="sv-FI" b="0" i="0">
                        <a:solidFill>
                          <a:srgbClr val="000000"/>
                        </a:solidFill>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1" i="0">
                          <a:solidFill>
                            <a:srgbClr val="0070C0"/>
                          </a:solidFill>
                          <a:effectLst/>
                          <a:latin typeface="Arial"/>
                        </a:rPr>
                        <a:t>Päivä-</a:t>
                      </a:r>
                      <a:r>
                        <a:rPr lang="sv-FI" sz="2200" b="1" i="0" err="1">
                          <a:solidFill>
                            <a:srgbClr val="0070C0"/>
                          </a:solidFill>
                          <a:effectLst/>
                          <a:latin typeface="Arial"/>
                        </a:rPr>
                        <a:t>määrä</a:t>
                      </a:r>
                      <a:r>
                        <a:rPr lang="sv-FI" sz="2200" b="0" i="0">
                          <a:solidFill>
                            <a:srgbClr val="000000"/>
                          </a:solidFill>
                          <a:effectLst/>
                          <a:latin typeface="Arial"/>
                        </a:rPr>
                        <a:t>​</a:t>
                      </a:r>
                      <a:endParaRPr lang="sv-FI" b="0" i="0">
                        <a:solidFill>
                          <a:srgbClr val="000000"/>
                        </a:solidFill>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817473"/>
                  </a:ext>
                </a:extLst>
              </a:tr>
              <a:tr h="784262">
                <a:tc>
                  <a:txBody>
                    <a:bodyPr/>
                    <a:lstStyle/>
                    <a:p>
                      <a:pPr algn="l" fontAlgn="base"/>
                      <a:r>
                        <a:rPr lang="sv-FI" sz="2200" b="1" i="0">
                          <a:solidFill>
                            <a:srgbClr val="000000"/>
                          </a:solidFill>
                          <a:effectLst/>
                          <a:latin typeface="Arial"/>
                        </a:rPr>
                        <a:t>E2251</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base"/>
                      <a:endParaRPr lang="sv-FI" sz="2200" b="1" i="0">
                        <a:solidFill>
                          <a:srgbClr val="000000"/>
                        </a:solidFill>
                        <a:effectLst/>
                        <a:latin typeface="Arial"/>
                      </a:endParaRPr>
                    </a:p>
                    <a:p>
                      <a:pPr lvl="0" algn="r">
                        <a:buNone/>
                      </a:pPr>
                      <a:r>
                        <a:rPr lang="sv-FI" sz="2200" b="1" i="0">
                          <a:solidFill>
                            <a:srgbClr val="000000"/>
                          </a:solidFill>
                          <a:effectLst/>
                          <a:latin typeface="Arial"/>
                        </a:rPr>
                        <a:t>1</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base"/>
                      <a:r>
                        <a:rPr lang="sv-FI" sz="2200" b="1" i="0">
                          <a:solidFill>
                            <a:srgbClr val="000000"/>
                          </a:solidFill>
                          <a:effectLst/>
                          <a:latin typeface="Arial"/>
                        </a:rPr>
                        <a:t>2</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0" i="0" err="1">
                          <a:solidFill>
                            <a:srgbClr val="000000"/>
                          </a:solidFill>
                          <a:effectLst/>
                          <a:latin typeface="Arial"/>
                        </a:rPr>
                        <a:t>Taikuri</a:t>
                      </a:r>
                      <a:r>
                        <a:rPr lang="sv-FI" sz="2200" b="0" i="0">
                          <a:solidFill>
                            <a:srgbClr val="000000"/>
                          </a:solidFill>
                          <a:effectLst/>
                          <a:latin typeface="Arial"/>
                        </a:rPr>
                        <a:t> Matti​</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0" i="0">
                          <a:solidFill>
                            <a:srgbClr val="000000"/>
                          </a:solidFill>
                          <a:effectLst/>
                          <a:latin typeface="Arial"/>
                        </a:rPr>
                        <a:t>3.2.2020</a:t>
                      </a:r>
                      <a:endParaRPr lang="sv-FI" b="0" i="0">
                        <a:solidFill>
                          <a:srgbClr val="000000"/>
                        </a:solidFill>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408572"/>
                  </a:ext>
                </a:extLst>
              </a:tr>
              <a:tr h="803868">
                <a:tc>
                  <a:txBody>
                    <a:bodyPr/>
                    <a:lstStyle/>
                    <a:p>
                      <a:pPr algn="l" fontAlgn="base"/>
                      <a:r>
                        <a:rPr lang="sv-FI" sz="2200" b="1" i="0">
                          <a:solidFill>
                            <a:srgbClr val="000000"/>
                          </a:solidFill>
                          <a:effectLst/>
                          <a:latin typeface="Arial"/>
                        </a:rPr>
                        <a:t>10141</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base"/>
                      <a:r>
                        <a:rPr lang="sv-FI" sz="2200" b="1" i="0">
                          <a:solidFill>
                            <a:srgbClr val="000000"/>
                          </a:solidFill>
                          <a:effectLst/>
                          <a:latin typeface="Arial"/>
                        </a:rPr>
                        <a:t>1</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base"/>
                      <a:r>
                        <a:rPr lang="sv-FI" sz="2200" b="1" i="0" u="none" strike="noStrike">
                          <a:solidFill>
                            <a:srgbClr val="000000"/>
                          </a:solidFill>
                          <a:effectLst/>
                          <a:latin typeface="Arial"/>
                        </a:rPr>
                        <a:t>2</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0" i="0" err="1">
                          <a:solidFill>
                            <a:srgbClr val="000000"/>
                          </a:solidFill>
                          <a:effectLst/>
                          <a:latin typeface="Arial"/>
                        </a:rPr>
                        <a:t>Kesäyön</a:t>
                      </a:r>
                      <a:r>
                        <a:rPr lang="sv-FI" sz="2200" b="0" i="0">
                          <a:solidFill>
                            <a:srgbClr val="000000"/>
                          </a:solidFill>
                          <a:effectLst/>
                          <a:latin typeface="Arial"/>
                        </a:rPr>
                        <a:t> </a:t>
                      </a:r>
                      <a:r>
                        <a:rPr lang="sv-FI" sz="2200" b="0" i="0" err="1">
                          <a:solidFill>
                            <a:srgbClr val="000000"/>
                          </a:solidFill>
                          <a:effectLst/>
                          <a:latin typeface="Arial"/>
                        </a:rPr>
                        <a:t>taika</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0" i="0">
                          <a:solidFill>
                            <a:srgbClr val="000000"/>
                          </a:solidFill>
                          <a:effectLst/>
                          <a:latin typeface="Arial"/>
                        </a:rPr>
                        <a:t>9.2.2020​</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996352"/>
                  </a:ext>
                </a:extLst>
              </a:tr>
              <a:tr h="607803">
                <a:tc>
                  <a:txBody>
                    <a:bodyPr/>
                    <a:lstStyle/>
                    <a:p>
                      <a:pPr algn="l" fontAlgn="base"/>
                      <a:r>
                        <a:rPr lang="sv-FI" sz="2200" b="1" i="0" err="1">
                          <a:solidFill>
                            <a:srgbClr val="0070C0"/>
                          </a:solidFill>
                          <a:effectLst/>
                          <a:latin typeface="Arial"/>
                        </a:rPr>
                        <a:t>Yhteensä</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base"/>
                      <a:r>
                        <a:rPr lang="sv-FI" sz="2200" b="1" i="0">
                          <a:solidFill>
                            <a:srgbClr val="000000"/>
                          </a:solidFill>
                          <a:effectLst/>
                          <a:latin typeface="Arial"/>
                        </a:rPr>
                        <a:t>2</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base"/>
                      <a:r>
                        <a:rPr lang="fi-FI" sz="2200" b="1" i="0">
                          <a:solidFill>
                            <a:srgbClr val="000000"/>
                          </a:solidFill>
                          <a:effectLst/>
                          <a:latin typeface="Arial"/>
                        </a:rPr>
                        <a:t>4</a:t>
                      </a:r>
                      <a:r>
                        <a:rPr lang="fi-FI" sz="2200" b="0" i="0">
                          <a:solidFill>
                            <a:srgbClr val="000000"/>
                          </a:solidFill>
                          <a:effectLst/>
                          <a:latin typeface="Arial"/>
                        </a:rPr>
                        <a:t>​</a:t>
                      </a:r>
                      <a:endParaRPr lang="fi-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0" i="0">
                          <a:solidFill>
                            <a:srgbClr val="0070C0"/>
                          </a:solidFill>
                          <a:effectLst/>
                          <a:latin typeface="Arial"/>
                        </a:rPr>
                        <a:t> </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sv-FI" sz="2200" b="0" i="0">
                          <a:solidFill>
                            <a:srgbClr val="0070C0"/>
                          </a:solidFill>
                          <a:effectLst/>
                          <a:latin typeface="Arial"/>
                        </a:rPr>
                        <a:t> </a:t>
                      </a:r>
                      <a:r>
                        <a:rPr lang="sv-FI" sz="2200" b="0" i="0">
                          <a:solidFill>
                            <a:srgbClr val="000000"/>
                          </a:solidFill>
                          <a:effectLst/>
                          <a:latin typeface="Arial"/>
                        </a:rPr>
                        <a:t>​</a:t>
                      </a:r>
                      <a:endParaRPr lang="sv-FI" b="0" i="0">
                        <a:solidFill>
                          <a:srgbClr val="00000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066889"/>
                  </a:ext>
                </a:extLst>
              </a:tr>
            </a:tbl>
          </a:graphicData>
        </a:graphic>
      </p:graphicFrame>
    </p:spTree>
    <p:extLst>
      <p:ext uri="{BB962C8B-B14F-4D97-AF65-F5344CB8AC3E}">
        <p14:creationId xmlns:p14="http://schemas.microsoft.com/office/powerpoint/2010/main" val="41070201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tsikko 1">
            <a:extLst>
              <a:ext uri="{FF2B5EF4-FFF2-40B4-BE49-F238E27FC236}">
                <a16:creationId xmlns:a16="http://schemas.microsoft.com/office/drawing/2014/main" id="{6C798A4A-F7CD-43CE-A59B-104A4C681FB7}"/>
              </a:ext>
            </a:extLst>
          </p:cNvPr>
          <p:cNvSpPr>
            <a:spLocks noGrp="1"/>
          </p:cNvSpPr>
          <p:nvPr>
            <p:ph type="title"/>
          </p:nvPr>
        </p:nvSpPr>
        <p:spPr>
          <a:xfrm>
            <a:off x="4336587" y="4641150"/>
            <a:ext cx="7445375" cy="1719263"/>
          </a:xfrm>
        </p:spPr>
        <p:txBody>
          <a:bodyPr/>
          <a:lstStyle/>
          <a:p>
            <a:r>
              <a:rPr lang="fi-FI"/>
              <a:t>Kaikukortin painaminen ja paikallisen viestintämateriaalin tuottaminen</a:t>
            </a:r>
            <a:br>
              <a:rPr lang="fi-FI"/>
            </a:br>
            <a:br>
              <a:rPr lang="fi-FI"/>
            </a:br>
            <a:r>
              <a:rPr lang="fi-FI" sz="3400"/>
              <a:t>Opas s. 37</a:t>
            </a:r>
            <a:endParaRPr lang="en-US" altLang="sv-FI" sz="3400"/>
          </a:p>
        </p:txBody>
      </p:sp>
      <p:pic>
        <p:nvPicPr>
          <p:cNvPr id="118787" name="Shape 315">
            <a:extLst>
              <a:ext uri="{FF2B5EF4-FFF2-40B4-BE49-F238E27FC236}">
                <a16:creationId xmlns:a16="http://schemas.microsoft.com/office/drawing/2014/main" id="{C74E514E-7305-4DBD-A1AB-3311CB54F762}"/>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Shape 313" descr="Kaikukortin logo.">
            <a:extLst>
              <a:ext uri="{FF2B5EF4-FFF2-40B4-BE49-F238E27FC236}">
                <a16:creationId xmlns:a16="http://schemas.microsoft.com/office/drawing/2014/main" id="{42473102-D899-4399-BD5B-9C078D4210E1}"/>
              </a:ex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96850"/>
            <a:ext cx="3540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4" descr="Kaikukortti-oppaan kansi.">
            <a:extLst>
              <a:ext uri="{FF2B5EF4-FFF2-40B4-BE49-F238E27FC236}">
                <a16:creationId xmlns:a16="http://schemas.microsoft.com/office/drawing/2014/main" id="{1AFFF74A-B697-4AB3-B0D7-C6DCAD8ED2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667" y="2627313"/>
            <a:ext cx="2275613" cy="321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97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Suorakulmio 1">
            <a:extLst>
              <a:ext uri="{FF2B5EF4-FFF2-40B4-BE49-F238E27FC236}">
                <a16:creationId xmlns:a16="http://schemas.microsoft.com/office/drawing/2014/main" id="{CB08D990-4B25-4561-9771-B738C16CBCD9}"/>
              </a:ext>
            </a:extLst>
          </p:cNvPr>
          <p:cNvSpPr>
            <a:spLocks noChangeArrowheads="1"/>
          </p:cNvSpPr>
          <p:nvPr/>
        </p:nvSpPr>
        <p:spPr bwMode="auto">
          <a:xfrm>
            <a:off x="294482" y="4939009"/>
            <a:ext cx="4459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r>
              <a:rPr lang="fi-FI" altLang="sv-FI" sz="2400">
                <a:latin typeface="Arial" panose="020B0604020202020204" pitchFamily="34" charset="0"/>
                <a:ea typeface="Calibri" panose="020F0502020204030204" pitchFamily="34" charset="0"/>
                <a:cs typeface="Arial" panose="020B0604020202020204" pitchFamily="34" charset="0"/>
              </a:rPr>
              <a:t>Uudenmallinen, QR-koodillinen asiakkaan Kaikukortti	</a:t>
            </a:r>
          </a:p>
        </p:txBody>
      </p:sp>
      <p:pic>
        <p:nvPicPr>
          <p:cNvPr id="126983" name="Kuva 11" descr="Asiakasesite.">
            <a:extLst>
              <a:ext uri="{FF2B5EF4-FFF2-40B4-BE49-F238E27FC236}">
                <a16:creationId xmlns:a16="http://schemas.microsoft.com/office/drawing/2014/main" id="{C6126CA1-67E8-41CE-B60D-1B458B4F0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89" t="18040" r="47000" b="14528"/>
          <a:stretch>
            <a:fillRect/>
          </a:stretch>
        </p:blipFill>
        <p:spPr bwMode="auto">
          <a:xfrm>
            <a:off x="4947798" y="1677498"/>
            <a:ext cx="3162300" cy="2905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6984" name="Kuva 12" descr="Kaikukortin juliste.">
            <a:extLst>
              <a:ext uri="{FF2B5EF4-FFF2-40B4-BE49-F238E27FC236}">
                <a16:creationId xmlns:a16="http://schemas.microsoft.com/office/drawing/2014/main" id="{CD96CA9D-E64D-4BF9-9D51-039DAF840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257" t="27737" r="56586" b="28699"/>
          <a:stretch>
            <a:fillRect/>
          </a:stretch>
        </p:blipFill>
        <p:spPr bwMode="auto">
          <a:xfrm>
            <a:off x="8254411" y="98684"/>
            <a:ext cx="3844925" cy="5357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5" name="Suorakulmio 13">
            <a:extLst>
              <a:ext uri="{FF2B5EF4-FFF2-40B4-BE49-F238E27FC236}">
                <a16:creationId xmlns:a16="http://schemas.microsoft.com/office/drawing/2014/main" id="{B35587BE-AD3E-42E6-9A2E-5EEB0EBA87D5}"/>
              </a:ext>
            </a:extLst>
          </p:cNvPr>
          <p:cNvSpPr>
            <a:spLocks noChangeArrowheads="1"/>
          </p:cNvSpPr>
          <p:nvPr/>
        </p:nvSpPr>
        <p:spPr bwMode="auto">
          <a:xfrm>
            <a:off x="4952489" y="4939009"/>
            <a:ext cx="299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r>
              <a:rPr lang="fi-FI" altLang="sv-FI" sz="2400">
                <a:latin typeface="Arial" panose="020B0604020202020204" pitchFamily="34" charset="0"/>
                <a:ea typeface="Calibri" panose="020F0502020204030204" pitchFamily="34" charset="0"/>
                <a:cs typeface="Arial" panose="020B0604020202020204" pitchFamily="34" charset="0"/>
              </a:rPr>
              <a:t>Asiakasesite (FI) </a:t>
            </a:r>
          </a:p>
        </p:txBody>
      </p:sp>
      <p:sp>
        <p:nvSpPr>
          <p:cNvPr id="126986" name="Suorakulmio 14">
            <a:extLst>
              <a:ext uri="{FF2B5EF4-FFF2-40B4-BE49-F238E27FC236}">
                <a16:creationId xmlns:a16="http://schemas.microsoft.com/office/drawing/2014/main" id="{4FE51F26-9770-4FC5-8A24-41EF4CABB8A3}"/>
              </a:ext>
            </a:extLst>
          </p:cNvPr>
          <p:cNvSpPr>
            <a:spLocks noChangeArrowheads="1"/>
          </p:cNvSpPr>
          <p:nvPr/>
        </p:nvSpPr>
        <p:spPr bwMode="auto">
          <a:xfrm>
            <a:off x="8254411" y="5569907"/>
            <a:ext cx="299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r>
              <a:rPr lang="fi-FI" altLang="sv-FI" sz="2400">
                <a:latin typeface="Arial" panose="020B0604020202020204" pitchFamily="34" charset="0"/>
                <a:ea typeface="Calibri" panose="020F0502020204030204" pitchFamily="34" charset="0"/>
                <a:cs typeface="Arial" panose="020B0604020202020204" pitchFamily="34" charset="0"/>
              </a:rPr>
              <a:t>Juliste (FI) </a:t>
            </a:r>
          </a:p>
        </p:txBody>
      </p:sp>
      <p:sp>
        <p:nvSpPr>
          <p:cNvPr id="126987" name="Tekstiruutu 4">
            <a:extLst>
              <a:ext uri="{FF2B5EF4-FFF2-40B4-BE49-F238E27FC236}">
                <a16:creationId xmlns:a16="http://schemas.microsoft.com/office/drawing/2014/main" id="{062EEF13-ECEE-4DE0-8652-16D46A08852F}"/>
              </a:ext>
            </a:extLst>
          </p:cNvPr>
          <p:cNvSpPr txBox="1">
            <a:spLocks noChangeArrowheads="1"/>
          </p:cNvSpPr>
          <p:nvPr/>
        </p:nvSpPr>
        <p:spPr bwMode="auto">
          <a:xfrm>
            <a:off x="294482" y="232521"/>
            <a:ext cx="6542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FontTx/>
              <a:buNone/>
            </a:pPr>
            <a:r>
              <a:rPr lang="en-US" altLang="sv-FI" sz="3600" err="1">
                <a:latin typeface="+mj-lt"/>
                <a:cs typeface="Arial" panose="020B0604020202020204" pitchFamily="34" charset="0"/>
              </a:rPr>
              <a:t>Valtakunnallisen</a:t>
            </a:r>
            <a:r>
              <a:rPr lang="en-US" altLang="sv-FI" sz="3600">
                <a:latin typeface="+mj-lt"/>
                <a:cs typeface="Arial" panose="020B0604020202020204" pitchFamily="34" charset="0"/>
              </a:rPr>
              <a:t> </a:t>
            </a:r>
            <a:r>
              <a:rPr lang="en-US" altLang="sv-FI" sz="3600" err="1">
                <a:latin typeface="+mj-lt"/>
                <a:cs typeface="Arial" panose="020B0604020202020204" pitchFamily="34" charset="0"/>
              </a:rPr>
              <a:t>Kaikukortti-viestintämateriaalin</a:t>
            </a:r>
            <a:r>
              <a:rPr lang="en-US" altLang="sv-FI" sz="3600">
                <a:latin typeface="+mj-lt"/>
                <a:cs typeface="Arial" panose="020B0604020202020204" pitchFamily="34" charset="0"/>
              </a:rPr>
              <a:t> </a:t>
            </a:r>
            <a:r>
              <a:rPr lang="en-US" altLang="sv-FI" sz="3600" err="1">
                <a:latin typeface="+mj-lt"/>
                <a:cs typeface="Arial" panose="020B0604020202020204" pitchFamily="34" charset="0"/>
              </a:rPr>
              <a:t>ilme</a:t>
            </a:r>
            <a:r>
              <a:rPr lang="en-US" altLang="sv-FI" sz="3600">
                <a:latin typeface="+mj-lt"/>
                <a:cs typeface="Arial" panose="020B0604020202020204" pitchFamily="34" charset="0"/>
              </a:rPr>
              <a:t> </a:t>
            </a:r>
          </a:p>
        </p:txBody>
      </p:sp>
      <p:sp>
        <p:nvSpPr>
          <p:cNvPr id="12" name="Suorakulmio 11">
            <a:extLst>
              <a:ext uri="{FF2B5EF4-FFF2-40B4-BE49-F238E27FC236}">
                <a16:creationId xmlns:a16="http://schemas.microsoft.com/office/drawing/2014/main" id="{1D76EC0E-136E-45D8-AA30-5E1FF6B62FDA}"/>
              </a:ext>
            </a:extLst>
          </p:cNvPr>
          <p:cNvSpPr/>
          <p:nvPr/>
        </p:nvSpPr>
        <p:spPr>
          <a:xfrm>
            <a:off x="312834" y="5970523"/>
            <a:ext cx="11696058" cy="830997"/>
          </a:xfrm>
          <a:prstGeom prst="rect">
            <a:avLst/>
          </a:prstGeom>
        </p:spPr>
        <p:txBody>
          <a:bodyPr wrap="square">
            <a:spAutoFit/>
          </a:bodyPr>
          <a:lstStyle/>
          <a:p>
            <a:r>
              <a:rPr lang="fi-FI" sz="2400">
                <a:latin typeface="Arial" panose="020B0604020202020204" pitchFamily="34" charset="0"/>
                <a:cs typeface="Arial" panose="020B0604020202020204" pitchFamily="34" charset="0"/>
              </a:rPr>
              <a:t>Kaikukortin graafiset materiaalit voi ladata osoitteesta: </a:t>
            </a:r>
            <a:r>
              <a:rPr lang="fi-FI" sz="2400">
                <a:latin typeface="Arial" panose="020B0604020202020204" pitchFamily="34" charset="0"/>
                <a:cs typeface="Arial" panose="020B0604020202020204" pitchFamily="34" charset="0"/>
                <a:hlinkClick r:id="rId5"/>
              </a:rPr>
              <a:t>www.kaikukortti.fi/vastuuhenkiloille/ohjeet-ja-materiaalit</a:t>
            </a:r>
            <a:r>
              <a:rPr lang="fi-FI" sz="2400">
                <a:latin typeface="Arial" panose="020B0604020202020204" pitchFamily="34" charset="0"/>
                <a:cs typeface="Arial" panose="020B0604020202020204" pitchFamily="34" charset="0"/>
              </a:rPr>
              <a:t>. </a:t>
            </a:r>
          </a:p>
        </p:txBody>
      </p:sp>
      <p:pic>
        <p:nvPicPr>
          <p:cNvPr id="2" name="Picture 2">
            <a:extLst>
              <a:ext uri="{FF2B5EF4-FFF2-40B4-BE49-F238E27FC236}">
                <a16:creationId xmlns:a16="http://schemas.microsoft.com/office/drawing/2014/main" id="{E2A6E719-BC41-487E-8B4E-F581A2558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603" y="1679902"/>
            <a:ext cx="3960044" cy="322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6066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2766DA09AFEA94A9694D45AFA785C17" ma:contentTypeVersion="16" ma:contentTypeDescription="Luo uusi asiakirja." ma:contentTypeScope="" ma:versionID="27ea0c8aea32c394949eed2dfde4f4ec">
  <xsd:schema xmlns:xsd="http://www.w3.org/2001/XMLSchema" xmlns:xs="http://www.w3.org/2001/XMLSchema" xmlns:p="http://schemas.microsoft.com/office/2006/metadata/properties" xmlns:ns2="b087997e-a399-4792-bf62-8ae5425f34e1" xmlns:ns3="f9c1e99c-e606-452d-8bcf-1001e7ebeb43" targetNamespace="http://schemas.microsoft.com/office/2006/metadata/properties" ma:root="true" ma:fieldsID="a157fc25335faf8eb6e0f318926c23a0" ns2:_="" ns3:_="">
    <xsd:import namespace="b087997e-a399-4792-bf62-8ae5425f34e1"/>
    <xsd:import namespace="f9c1e99c-e606-452d-8bcf-1001e7ebeb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7997e-a399-4792-bf62-8ae5425f3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c05be70b-7e63-479c-93ef-9a52c36b29a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c1e99c-e606-452d-8bcf-1001e7ebeb43"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19f20f1-7cf4-4815-a41f-80207f32a9d6}" ma:internalName="TaxCatchAll" ma:showField="CatchAllData" ma:web="f9c1e99c-e606-452d-8bcf-1001e7ebe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94FAE-8702-446C-9652-4A81B969DCDD}">
  <ds:schemaRefs>
    <ds:schemaRef ds:uri="b087997e-a399-4792-bf62-8ae5425f34e1"/>
    <ds:schemaRef ds:uri="f9c1e99c-e606-452d-8bcf-1001e7ebe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E89F9C-2118-4F41-B9C3-165ED4A786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TotalTime>
  <Words>7715</Words>
  <Application>Microsoft Office PowerPoint</Application>
  <PresentationFormat>Laajakuva</PresentationFormat>
  <Paragraphs>996</Paragraphs>
  <Slides>104</Slides>
  <Notes>69</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104</vt:i4>
      </vt:variant>
    </vt:vector>
  </HeadingPairs>
  <TitlesOfParts>
    <vt:vector size="115" baseType="lpstr">
      <vt:lpstr>Arial</vt:lpstr>
      <vt:lpstr>Arvo</vt:lpstr>
      <vt:lpstr>Calibri</vt:lpstr>
      <vt:lpstr>Calibri Light</vt:lpstr>
      <vt:lpstr>Corbel</vt:lpstr>
      <vt:lpstr>Courier New</vt:lpstr>
      <vt:lpstr>Open Sans</vt:lpstr>
      <vt:lpstr>Symbol</vt:lpstr>
      <vt:lpstr>Verdana</vt:lpstr>
      <vt:lpstr>Wingdings</vt:lpstr>
      <vt:lpstr>Office-teema</vt:lpstr>
      <vt:lpstr>PowerPoint-esitys</vt:lpstr>
      <vt:lpstr>Asialistalla </vt:lpstr>
      <vt:lpstr>PowerPoint-esitys</vt:lpstr>
      <vt:lpstr>Kaikukortti-sivusto: www.kaikukortti.fi</vt:lpstr>
      <vt:lpstr>Mikä Kaikukortti?</vt:lpstr>
      <vt:lpstr>Kulttuuritoimijat mahdollistajina</vt:lpstr>
      <vt:lpstr>Kaikukortti maantieteellisesti </vt:lpstr>
      <vt:lpstr>Kaikukortti-toimintaa on 56 paikkakunnalla, 13 hva:n alueella. Väestömäärä alueilla n. 1,77 miljoonaa. Päivitetty 15.3.2023  </vt:lpstr>
      <vt:lpstr>Kaikukortti on yhä enemmän osa kulttuurin saavutettavuuden sekä hyvinvoinnin ja terveyden edistämisen asiakirjoja ja suunnittelua </vt:lpstr>
      <vt:lpstr>Kaikukeskuksen sidosryhmät</vt:lpstr>
      <vt:lpstr>Kaikukortti-verkosto</vt:lpstr>
      <vt:lpstr>Tarvittavat rakenteet paikalliselle yhteistyölle 1/2</vt:lpstr>
      <vt:lpstr>Tarvittavat rakenteet paikalliselle yhteistyölle 2/2</vt:lpstr>
      <vt:lpstr>PowerPoint-esitys</vt:lpstr>
      <vt:lpstr>Vastuuhenkilöiden tehtäviä  kaikukortti.fi/ vastuuhenkiloille/  </vt:lpstr>
      <vt:lpstr>Huom. Vastuuhenkilöille tärkeä varmistettava asia omasta alueesta! </vt:lpstr>
      <vt:lpstr>Esimerkkejä vastuuhenkilöiden tehtävistä 1/2 </vt:lpstr>
      <vt:lpstr>Esimerkkejä vastuuhenkilöiden tehtävistä 2/2 </vt:lpstr>
      <vt:lpstr>Vastuuhenkilöiden sivulla materiaalia</vt:lpstr>
      <vt:lpstr>PowerPoint-esitys</vt:lpstr>
      <vt:lpstr>PowerPoint-esitys</vt:lpstr>
      <vt:lpstr>Kaikukortin valtakunnallinen toimintamalli</vt:lpstr>
      <vt:lpstr>Sisällys</vt:lpstr>
      <vt:lpstr>Johdanto</vt:lpstr>
      <vt:lpstr>Toimintamallista huom.</vt:lpstr>
      <vt:lpstr>Mikä on Kaikukortti? </vt:lpstr>
      <vt:lpstr>Kuka saa Kaikukortin? 1/2   </vt:lpstr>
      <vt:lpstr>Kuka saa Kaikukortin? 2/2   </vt:lpstr>
      <vt:lpstr>Mikä on Kaikukanta? </vt:lpstr>
      <vt:lpstr>Miten Kaikukortti annetaan? </vt:lpstr>
      <vt:lpstr>Kaikukortin luovuttaminen    </vt:lpstr>
      <vt:lpstr>Kaikukortin rekisteröiminen Kaikukantaan   </vt:lpstr>
      <vt:lpstr>Kaikukortin voimassaolon jatkaminen ja päättäminen  </vt:lpstr>
      <vt:lpstr>Yhteisön Kaikukortti ja pienryhmäkäynnit </vt:lpstr>
      <vt:lpstr>Mikä on yhteisön Kaikukortti? 1/2       </vt:lpstr>
      <vt:lpstr>Mikä on yhteisön Kaikukortti? 2/2  </vt:lpstr>
      <vt:lpstr>Muuta huomioitavaa kortinjakajatahoissa</vt:lpstr>
      <vt:lpstr>Mikä tarjonta on Kaikukortin piirissä?  </vt:lpstr>
      <vt:lpstr>Mahdollisuus rajauksiin </vt:lpstr>
      <vt:lpstr>Mahdollisuus asettaa yläraja 1/2</vt:lpstr>
      <vt:lpstr>Mahdollisuus asettaa yläraja 2/2 </vt:lpstr>
      <vt:lpstr>Vieraileva tuottaja ja yläraja    </vt:lpstr>
      <vt:lpstr>Lippujen ja kurssipaikkojen hankkiminen Kaikukortilla   Myyntikanavat 1/2</vt:lpstr>
      <vt:lpstr>Myyntikanavat 2/2 </vt:lpstr>
      <vt:lpstr>Mahdollisuus asettaa  ajallisia rajoituksia </vt:lpstr>
      <vt:lpstr>Kaikukortin käytön kirjaaminen Kaikukantaan 1/2  </vt:lpstr>
      <vt:lpstr>Kaikukortin käytön kirjaaminen Kaikukantaan 2/2 </vt:lpstr>
      <vt:lpstr>Muuta huomioitavaa Kaikukortti-kohteissa</vt:lpstr>
      <vt:lpstr>Maksuton narikka </vt:lpstr>
      <vt:lpstr>Saavutettavuus- ja esteettömyystiedot saatavilla</vt:lpstr>
      <vt:lpstr>Kaikukortin tietosuoja</vt:lpstr>
      <vt:lpstr>Kaikukortin tilastot</vt:lpstr>
      <vt:lpstr>Lisätietoja </vt:lpstr>
      <vt:lpstr>Onko kysyttävää toimintamallista?  Pidetäänkö pieni tauko? </vt:lpstr>
      <vt:lpstr>Alueen Kaikukortti-koordinoinnin kustannuksista</vt:lpstr>
      <vt:lpstr>Kaikukanta- ja Kaikukortti.fi -sivuston kustannuksista</vt:lpstr>
      <vt:lpstr>PowerPoint-esitys</vt:lpstr>
      <vt:lpstr>www.Kaikukanta.fi</vt:lpstr>
      <vt:lpstr>PowerPoint-esitys</vt:lpstr>
      <vt:lpstr>PowerPoint-esitys</vt:lpstr>
      <vt:lpstr>PowerPoint-esitys</vt:lpstr>
      <vt:lpstr>PowerPoint-esitys</vt:lpstr>
      <vt:lpstr>  Onko   kysyttävää? </vt:lpstr>
      <vt:lpstr>PowerPoint-esitys</vt:lpstr>
      <vt:lpstr>PowerPoint-esitys</vt:lpstr>
      <vt:lpstr>PowerPoint-esitys</vt:lpstr>
      <vt:lpstr>PowerPoint-esitys</vt:lpstr>
      <vt:lpstr>Lisätietoja</vt:lpstr>
      <vt:lpstr>PowerPoint-esitys</vt:lpstr>
      <vt:lpstr>Kulttuuritoimijoiden kannalta Kaikukortti voi…</vt:lpstr>
      <vt:lpstr>Sosiaali- ja terveysalan toimijoiden kannalta Kaikukortti voi…</vt:lpstr>
      <vt:lpstr>PowerPoint-esitys</vt:lpstr>
      <vt:lpstr>Kaikukorttiin liittyviä mahdollisuuksia:  esimerkkejä Kaikukortti-alueilta</vt:lpstr>
      <vt:lpstr>Esimerkkejä muualta:</vt:lpstr>
      <vt:lpstr>Paikalliset Kaikukortti-verkkosivut eri alueilla, tilanne 14.1.2022 </vt:lpstr>
      <vt:lpstr> Esimerkkejä Kaikukortin jakajista ja kulttuurikohteista </vt:lpstr>
      <vt:lpstr> Espoon Kaikukortti-verkoston kulttuuritoimijat 2020   </vt:lpstr>
      <vt:lpstr>Espoon Kaikukortti-verkoston sote-toimijat 2020</vt:lpstr>
      <vt:lpstr>Kainuun kulttuuripuolen Kaikukortti-verkosto 2020   </vt:lpstr>
      <vt:lpstr>Kainuun Kaikukortti-verkoston sote-toimijat 2020</vt:lpstr>
      <vt:lpstr>Opas Kaikukortin kokeiluun ja käyttöönottoon</vt:lpstr>
      <vt:lpstr>Opas Kaikukortin kokeiluun ja käyttöönottoon: sisällysluettelo</vt:lpstr>
      <vt:lpstr>Kaikukortti-kokeilun askeleet ja   vuosikello-esimerkki</vt:lpstr>
      <vt:lpstr>PowerPoint-esitys</vt:lpstr>
      <vt:lpstr>PowerPoint-esitys</vt:lpstr>
      <vt:lpstr>PowerPoint-esitys</vt:lpstr>
      <vt:lpstr> Kohdesitoumuksista</vt:lpstr>
      <vt:lpstr>Kaikukortti-verkoston kumppaneiden perehdyttämisestä  Opas s. 43</vt:lpstr>
      <vt:lpstr>Perehdytys yksittäisille kulttuurikohteille</vt:lpstr>
      <vt:lpstr>PowerPoint-esitys</vt:lpstr>
      <vt:lpstr>Perehdytys yksittäisille Kaikukortin-jakajille</vt:lpstr>
      <vt:lpstr>Tilastojen keräämisestä: kortinjakajat 1/2</vt:lpstr>
      <vt:lpstr>Tilastojen keräämisestä: kortinjakajat 2/2</vt:lpstr>
      <vt:lpstr>Tilastointi Kaikukortti-kohteissa 1/4</vt:lpstr>
      <vt:lpstr>Tilastointi Kaikukortti-kohteissa 2/4</vt:lpstr>
      <vt:lpstr>PowerPoint-esitys</vt:lpstr>
      <vt:lpstr>PowerPoint-esitys</vt:lpstr>
      <vt:lpstr>Kaikukortin painaminen ja paikallisen viestintämateriaalin tuottaminen  Opas s. 37</vt:lpstr>
      <vt:lpstr>PowerPoint-esitys</vt:lpstr>
      <vt:lpstr>Muuta viestinnästä 1/2</vt:lpstr>
      <vt:lpstr>Muuta viestinnästä 2/2</vt:lpstr>
      <vt:lpstr> HUOM. Kaikukorttien jakamisesta vastuuhenkilöiltä Kaikukortin jakajatahoille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for all of us</dc:title>
  <dc:creator>mira.haataja@cultureforall.fi</dc:creator>
  <cp:lastModifiedBy>Mira Haataja</cp:lastModifiedBy>
  <cp:revision>3</cp:revision>
  <cp:lastPrinted>2018-04-06T11:47:38Z</cp:lastPrinted>
  <dcterms:created xsi:type="dcterms:W3CDTF">2014-04-07T10:27:56Z</dcterms:created>
  <dcterms:modified xsi:type="dcterms:W3CDTF">2023-03-21T07:55:24Z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0x010100882EE59FF55D0D448F9C098B3EFB1E1A</vt:lpwstr>
  </property>
</Properties>
</file>